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3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7253935-07F7-4E75-8697-136F14623302}">
  <a:tblStyle styleId="{E7253935-07F7-4E75-8697-136F14623302}"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8EA"/>
          </a:solidFill>
        </a:fill>
      </a:tcStyle>
    </a:wholeTbl>
    <a:band1H>
      <a:tcTxStyle/>
      <a:tcStyle>
        <a:fill>
          <a:solidFill>
            <a:srgbClr val="CACED3"/>
          </a:solidFill>
        </a:fill>
      </a:tcStyle>
    </a:band1H>
    <a:band2H>
      <a:tcTxStyle/>
    </a:band2H>
    <a:band1V>
      <a:tcTxStyle/>
      <a:tcStyle>
        <a:fill>
          <a:solidFill>
            <a:srgbClr val="CACED3"/>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33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419"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Cisco Networking Academy Program</a:t>
            </a:r>
            <a:endParaRPr/>
          </a:p>
          <a:p>
            <a:pPr indent="0" lvl="0" marL="0" rtl="0" algn="l">
              <a:spcBef>
                <a:spcPts val="0"/>
              </a:spcBef>
              <a:spcAft>
                <a:spcPts val="0"/>
              </a:spcAft>
              <a:buNone/>
            </a:pPr>
            <a:r>
              <a:rPr lang="es-419"/>
              <a:t>Introducción a Redes v7.0 (ITN)</a:t>
            </a:r>
            <a:endParaRPr/>
          </a:p>
          <a:p>
            <a:pPr indent="0" lvl="0" marL="0" rtl="0" algn="l">
              <a:spcBef>
                <a:spcPts val="0"/>
              </a:spcBef>
              <a:spcAft>
                <a:spcPts val="0"/>
              </a:spcAft>
              <a:buNone/>
            </a:pPr>
            <a:r>
              <a:rPr lang="es-419"/>
              <a:t>Módulo 7: Conmutación Ethernet</a:t>
            </a:r>
            <a:endParaRPr/>
          </a:p>
          <a:p>
            <a:pPr indent="0" lvl="0" marL="0" rtl="0" algn="l">
              <a:spcBef>
                <a:spcPts val="0"/>
              </a:spcBef>
              <a:spcAft>
                <a:spcPts val="0"/>
              </a:spcAft>
              <a:buNone/>
            </a:pPr>
            <a:r>
              <a:t/>
            </a:r>
            <a:endParaRPr/>
          </a:p>
        </p:txBody>
      </p:sp>
      <p:sp>
        <p:nvSpPr>
          <p:cNvPr id="236" name="Google Shape;23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419"/>
              <a:t>7- Conmutación Ethernet</a:t>
            </a:r>
            <a:endParaRPr/>
          </a:p>
          <a:p>
            <a:pPr indent="0" lvl="0" marL="0" marR="0" rtl="0" algn="l">
              <a:lnSpc>
                <a:spcPct val="100000"/>
              </a:lnSpc>
              <a:spcBef>
                <a:spcPts val="0"/>
              </a:spcBef>
              <a:spcAft>
                <a:spcPts val="0"/>
              </a:spcAft>
              <a:buClr>
                <a:schemeClr val="dk1"/>
              </a:buClr>
              <a:buSzPts val="1200"/>
              <a:buFont typeface="Calibri"/>
              <a:buNone/>
            </a:pPr>
            <a:r>
              <a:rPr lang="es-419"/>
              <a:t>7.2 - Dirección MAC Ethernet</a:t>
            </a:r>
            <a:endParaRPr/>
          </a:p>
          <a:p>
            <a:pPr indent="0" lvl="0" marL="0" rtl="0" algn="l">
              <a:spcBef>
                <a:spcPts val="0"/>
              </a:spcBef>
              <a:spcAft>
                <a:spcPts val="0"/>
              </a:spcAft>
              <a:buNone/>
            </a:pPr>
            <a:r>
              <a:t/>
            </a:r>
            <a:endParaRPr/>
          </a:p>
        </p:txBody>
      </p:sp>
      <p:sp>
        <p:nvSpPr>
          <p:cNvPr id="303" name="Google Shape;303;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7- Conmutación Ethernet</a:t>
            </a:r>
            <a:endParaRPr/>
          </a:p>
          <a:p>
            <a:pPr indent="0" lvl="0" marL="0" rtl="0" algn="l">
              <a:spcBef>
                <a:spcPts val="0"/>
              </a:spcBef>
              <a:spcAft>
                <a:spcPts val="0"/>
              </a:spcAft>
              <a:buNone/>
            </a:pPr>
            <a:r>
              <a:rPr lang="es-419"/>
              <a:t>7.2 - Dirección MAC Ethernet</a:t>
            </a:r>
            <a:endParaRPr/>
          </a:p>
          <a:p>
            <a:pPr indent="0" lvl="0" marL="0" rtl="0" algn="l">
              <a:spcBef>
                <a:spcPts val="0"/>
              </a:spcBef>
              <a:spcAft>
                <a:spcPts val="0"/>
              </a:spcAft>
              <a:buNone/>
            </a:pPr>
            <a:r>
              <a:rPr lang="es-419"/>
              <a:t>7.2.1 Dirección MAC y hexadecimal</a:t>
            </a:r>
            <a:endParaRPr/>
          </a:p>
        </p:txBody>
      </p:sp>
      <p:sp>
        <p:nvSpPr>
          <p:cNvPr id="309" name="Google Shape;309;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7- Conmutación Ethernet</a:t>
            </a:r>
            <a:endParaRPr/>
          </a:p>
          <a:p>
            <a:pPr indent="0" lvl="0" marL="0" rtl="0" algn="l">
              <a:spcBef>
                <a:spcPts val="0"/>
              </a:spcBef>
              <a:spcAft>
                <a:spcPts val="0"/>
              </a:spcAft>
              <a:buNone/>
            </a:pPr>
            <a:r>
              <a:rPr lang="es-419"/>
              <a:t>7.2 - Dirección MAC Ethernet</a:t>
            </a:r>
            <a:endParaRPr/>
          </a:p>
          <a:p>
            <a:pPr indent="0" lvl="0" marL="0" rtl="0" algn="l">
              <a:spcBef>
                <a:spcPts val="0"/>
              </a:spcBef>
              <a:spcAft>
                <a:spcPts val="0"/>
              </a:spcAft>
              <a:buNone/>
            </a:pPr>
            <a:r>
              <a:rPr lang="es-419"/>
              <a:t>7.2.2 - Dirección MAC Ethernet</a:t>
            </a:r>
            <a:endParaRPr/>
          </a:p>
        </p:txBody>
      </p:sp>
      <p:sp>
        <p:nvSpPr>
          <p:cNvPr id="316" name="Google Shape;316;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7- Conmutación Ethernet</a:t>
            </a:r>
            <a:endParaRPr/>
          </a:p>
          <a:p>
            <a:pPr indent="0" lvl="0" marL="0" rtl="0" algn="l">
              <a:spcBef>
                <a:spcPts val="0"/>
              </a:spcBef>
              <a:spcAft>
                <a:spcPts val="0"/>
              </a:spcAft>
              <a:buNone/>
            </a:pPr>
            <a:r>
              <a:rPr lang="es-419"/>
              <a:t>7.2 - Dirección MAC Ethernet</a:t>
            </a:r>
            <a:endParaRPr/>
          </a:p>
          <a:p>
            <a:pPr indent="0" lvl="0" marL="0" rtl="0" algn="l">
              <a:spcBef>
                <a:spcPts val="0"/>
              </a:spcBef>
              <a:spcAft>
                <a:spcPts val="0"/>
              </a:spcAft>
              <a:buNone/>
            </a:pPr>
            <a:r>
              <a:rPr lang="es-419"/>
              <a:t>7.2.3 – Procesamiento de tramas</a:t>
            </a:r>
            <a:endParaRPr/>
          </a:p>
        </p:txBody>
      </p:sp>
      <p:sp>
        <p:nvSpPr>
          <p:cNvPr id="324" name="Google Shape;324;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7- Conmutación Ethernet</a:t>
            </a:r>
            <a:endParaRPr/>
          </a:p>
          <a:p>
            <a:pPr indent="0" lvl="0" marL="0" rtl="0" algn="l">
              <a:spcBef>
                <a:spcPts val="0"/>
              </a:spcBef>
              <a:spcAft>
                <a:spcPts val="0"/>
              </a:spcAft>
              <a:buNone/>
            </a:pPr>
            <a:r>
              <a:rPr lang="es-419"/>
              <a:t>7.2 - Dirección MAC Ethernet</a:t>
            </a:r>
            <a:endParaRPr/>
          </a:p>
          <a:p>
            <a:pPr indent="0" lvl="0" marL="0" rtl="0" algn="l">
              <a:spcBef>
                <a:spcPts val="0"/>
              </a:spcBef>
              <a:spcAft>
                <a:spcPts val="0"/>
              </a:spcAft>
              <a:buNone/>
            </a:pPr>
            <a:r>
              <a:rPr lang="es-419"/>
              <a:t>7.2.4 – Dirección MAC de unidifusión</a:t>
            </a:r>
            <a:endParaRPr/>
          </a:p>
        </p:txBody>
      </p:sp>
      <p:sp>
        <p:nvSpPr>
          <p:cNvPr id="332" name="Google Shape;332;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7- Conmutación Ethernet</a:t>
            </a:r>
            <a:endParaRPr/>
          </a:p>
          <a:p>
            <a:pPr indent="0" lvl="0" marL="0" rtl="0" algn="l">
              <a:spcBef>
                <a:spcPts val="0"/>
              </a:spcBef>
              <a:spcAft>
                <a:spcPts val="0"/>
              </a:spcAft>
              <a:buNone/>
            </a:pPr>
            <a:r>
              <a:rPr lang="es-419"/>
              <a:t>7.2 - Dirección MAC Ethernet</a:t>
            </a:r>
            <a:endParaRPr/>
          </a:p>
          <a:p>
            <a:pPr indent="0" lvl="0" marL="0" rtl="0" algn="l">
              <a:spcBef>
                <a:spcPts val="0"/>
              </a:spcBef>
              <a:spcAft>
                <a:spcPts val="0"/>
              </a:spcAft>
              <a:buNone/>
            </a:pPr>
            <a:r>
              <a:rPr lang="es-419"/>
              <a:t>7.2.5 - Dirección MAC de difusión</a:t>
            </a:r>
            <a:endParaRPr/>
          </a:p>
        </p:txBody>
      </p:sp>
      <p:sp>
        <p:nvSpPr>
          <p:cNvPr id="340" name="Google Shape;340;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7- Conmutación Ethernet</a:t>
            </a:r>
            <a:endParaRPr/>
          </a:p>
          <a:p>
            <a:pPr indent="0" lvl="0" marL="0" rtl="0" algn="l">
              <a:spcBef>
                <a:spcPts val="0"/>
              </a:spcBef>
              <a:spcAft>
                <a:spcPts val="0"/>
              </a:spcAft>
              <a:buNone/>
            </a:pPr>
            <a:r>
              <a:rPr lang="es-419"/>
              <a:t>7.2 - Dirección MAC Ethernet</a:t>
            </a:r>
            <a:endParaRPr/>
          </a:p>
          <a:p>
            <a:pPr indent="0" lvl="0" marL="0" rtl="0" algn="l">
              <a:spcBef>
                <a:spcPts val="0"/>
              </a:spcBef>
              <a:spcAft>
                <a:spcPts val="0"/>
              </a:spcAft>
              <a:buNone/>
            </a:pPr>
            <a:r>
              <a:rPr lang="es-419"/>
              <a:t>en la dirección MAC de multidifusión.</a:t>
            </a:r>
            <a:endParaRPr/>
          </a:p>
        </p:txBody>
      </p:sp>
      <p:sp>
        <p:nvSpPr>
          <p:cNvPr id="348" name="Google Shape;348;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7- Conmutación Ethernet</a:t>
            </a:r>
            <a:endParaRPr/>
          </a:p>
          <a:p>
            <a:pPr indent="0" lvl="0" marL="0" rtl="0" algn="l">
              <a:spcBef>
                <a:spcPts val="0"/>
              </a:spcBef>
              <a:spcAft>
                <a:spcPts val="0"/>
              </a:spcAft>
              <a:buNone/>
            </a:pPr>
            <a:r>
              <a:rPr lang="es-419"/>
              <a:t>7.2 - Dirección MAC Ethernet</a:t>
            </a:r>
            <a:endParaRPr/>
          </a:p>
          <a:p>
            <a:pPr indent="0" lvl="0" marL="0" rtl="0" algn="l">
              <a:spcBef>
                <a:spcPts val="0"/>
              </a:spcBef>
              <a:spcAft>
                <a:spcPts val="0"/>
              </a:spcAft>
              <a:buNone/>
            </a:pPr>
            <a:r>
              <a:rPr lang="es-419"/>
              <a:t>7.2.7 - Práctica de laboratorio - Ver direcciones MAC de dispositivos de red</a:t>
            </a:r>
            <a:endParaRPr/>
          </a:p>
        </p:txBody>
      </p:sp>
      <p:sp>
        <p:nvSpPr>
          <p:cNvPr id="356" name="Google Shape;356;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419"/>
              <a:t>7-Conmutación Ethernet</a:t>
            </a:r>
            <a:endParaRPr/>
          </a:p>
          <a:p>
            <a:pPr indent="0" lvl="0" marL="0" marR="0" rtl="0" algn="l">
              <a:lnSpc>
                <a:spcPct val="100000"/>
              </a:lnSpc>
              <a:spcBef>
                <a:spcPts val="0"/>
              </a:spcBef>
              <a:spcAft>
                <a:spcPts val="0"/>
              </a:spcAft>
              <a:buClr>
                <a:schemeClr val="dk1"/>
              </a:buClr>
              <a:buSzPts val="1200"/>
              <a:buFont typeface="Calibri"/>
              <a:buNone/>
            </a:pPr>
            <a:r>
              <a:rPr lang="es-419"/>
              <a:t>7.3 - La tabla de direcciones MAC</a:t>
            </a:r>
            <a:endParaRPr/>
          </a:p>
          <a:p>
            <a:pPr indent="0" lvl="0" marL="0" rtl="0" algn="l">
              <a:spcBef>
                <a:spcPts val="0"/>
              </a:spcBef>
              <a:spcAft>
                <a:spcPts val="0"/>
              </a:spcAft>
              <a:buNone/>
            </a:pPr>
            <a:r>
              <a:t/>
            </a:r>
            <a:endParaRPr/>
          </a:p>
        </p:txBody>
      </p:sp>
      <p:sp>
        <p:nvSpPr>
          <p:cNvPr id="363" name="Google Shape;363;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7- Conmutación Ethernet</a:t>
            </a:r>
            <a:endParaRPr/>
          </a:p>
          <a:p>
            <a:pPr indent="0" lvl="0" marL="0" rtl="0" algn="l">
              <a:spcBef>
                <a:spcPts val="0"/>
              </a:spcBef>
              <a:spcAft>
                <a:spcPts val="0"/>
              </a:spcAft>
              <a:buNone/>
            </a:pPr>
            <a:r>
              <a:rPr lang="es-419"/>
              <a:t>7.3 - La tabla de direcciones MAC</a:t>
            </a:r>
            <a:endParaRPr/>
          </a:p>
          <a:p>
            <a:pPr indent="0" lvl="0" marL="0" rtl="0" algn="l">
              <a:spcBef>
                <a:spcPts val="0"/>
              </a:spcBef>
              <a:spcAft>
                <a:spcPts val="0"/>
              </a:spcAft>
              <a:buNone/>
            </a:pPr>
            <a:r>
              <a:rPr lang="es-419"/>
              <a:t>7.3.1 - Fundamentos del interruptor</a:t>
            </a:r>
            <a:endParaRPr/>
          </a:p>
        </p:txBody>
      </p:sp>
      <p:sp>
        <p:nvSpPr>
          <p:cNvPr id="369" name="Google Shape;369;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notes"/>
          <p:cNvSpPr txBox="1"/>
          <p:nvPr/>
        </p:nvSpPr>
        <p:spPr>
          <a:xfrm>
            <a:off x="5929313" y="8680450"/>
            <a:ext cx="812800" cy="287338"/>
          </a:xfrm>
          <a:prstGeom prst="rect">
            <a:avLst/>
          </a:prstGeom>
          <a:noFill/>
          <a:ln>
            <a:noFill/>
          </a:ln>
        </p:spPr>
        <p:txBody>
          <a:bodyPr anchorCtr="0" anchor="b" bIns="0" lIns="18800" spcFirstLastPara="1" rIns="18800" wrap="square" tIns="0">
            <a:noAutofit/>
          </a:bodyPr>
          <a:lstStyle/>
          <a:p>
            <a:pPr indent="0" lvl="0" marL="0" marR="0" rtl="0" algn="r">
              <a:spcBef>
                <a:spcPts val="0"/>
              </a:spcBef>
              <a:spcAft>
                <a:spcPts val="0"/>
              </a:spcAft>
              <a:buNone/>
            </a:pPr>
            <a:fld id="{00000000-1234-1234-1234-123412341234}" type="slidenum">
              <a:rPr b="0" lang="es-419" sz="800">
                <a:solidFill>
                  <a:srgbClr val="000000"/>
                </a:solidFill>
                <a:latin typeface="Arial"/>
                <a:ea typeface="Arial"/>
                <a:cs typeface="Arial"/>
                <a:sym typeface="Arial"/>
              </a:rPr>
              <a:t>‹#›</a:t>
            </a:fld>
            <a:endParaRPr b="0" sz="800">
              <a:solidFill>
                <a:srgbClr val="000000"/>
              </a:solidFill>
              <a:latin typeface="Arial"/>
              <a:ea typeface="Arial"/>
              <a:cs typeface="Arial"/>
              <a:sym typeface="Arial"/>
            </a:endParaRPr>
          </a:p>
        </p:txBody>
      </p:sp>
      <p:sp>
        <p:nvSpPr>
          <p:cNvPr id="242" name="Google Shape;24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s-419"/>
              <a:t>7- Conmutación Ethernet</a:t>
            </a:r>
            <a:endParaRPr/>
          </a:p>
          <a:p>
            <a:pPr indent="0" lvl="0" marL="0" rtl="0" algn="l">
              <a:spcBef>
                <a:spcPts val="0"/>
              </a:spcBef>
              <a:spcAft>
                <a:spcPts val="0"/>
              </a:spcAft>
              <a:buClr>
                <a:schemeClr val="dk1"/>
              </a:buClr>
              <a:buSzPts val="1200"/>
              <a:buFont typeface="Calibri"/>
              <a:buNone/>
            </a:pPr>
            <a:r>
              <a:rPr lang="es-419"/>
              <a:t>7.0.2 – ¿Qué aprenderé en este módulo?</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7- Conmutación Ethernet</a:t>
            </a:r>
            <a:endParaRPr/>
          </a:p>
          <a:p>
            <a:pPr indent="0" lvl="0" marL="0" rtl="0" algn="l">
              <a:spcBef>
                <a:spcPts val="0"/>
              </a:spcBef>
              <a:spcAft>
                <a:spcPts val="0"/>
              </a:spcAft>
              <a:buNone/>
            </a:pPr>
            <a:r>
              <a:rPr lang="es-419"/>
              <a:t>7.3 - La tabla de direcciones MAC</a:t>
            </a:r>
            <a:endParaRPr/>
          </a:p>
          <a:p>
            <a:pPr indent="0" lvl="0" marL="0" rtl="0" algn="l">
              <a:spcBef>
                <a:spcPts val="0"/>
              </a:spcBef>
              <a:spcAft>
                <a:spcPts val="0"/>
              </a:spcAft>
              <a:buNone/>
            </a:pPr>
            <a:r>
              <a:rPr lang="es-419"/>
              <a:t>7.3.2 - </a:t>
            </a:r>
            <a:r>
              <a:rPr b="0" i="0" lang="es-419" sz="1200">
                <a:solidFill>
                  <a:schemeClr val="dk1"/>
                </a:solidFill>
                <a:latin typeface="Calibri"/>
                <a:ea typeface="Calibri"/>
                <a:cs typeface="Calibri"/>
                <a:sym typeface="Calibri"/>
              </a:rPr>
              <a:t>Aprendizaje del Switch y reenvío</a:t>
            </a:r>
            <a:endParaRPr/>
          </a:p>
        </p:txBody>
      </p:sp>
      <p:sp>
        <p:nvSpPr>
          <p:cNvPr id="376" name="Google Shape;376;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7- Conmutación Ethernet</a:t>
            </a:r>
            <a:endParaRPr/>
          </a:p>
          <a:p>
            <a:pPr indent="0" lvl="0" marL="0" rtl="0" algn="l">
              <a:spcBef>
                <a:spcPts val="0"/>
              </a:spcBef>
              <a:spcAft>
                <a:spcPts val="0"/>
              </a:spcAft>
              <a:buNone/>
            </a:pPr>
            <a:r>
              <a:rPr lang="es-419"/>
              <a:t>7.3 - La tabla de direcciones MAC</a:t>
            </a:r>
            <a:endParaRPr/>
          </a:p>
          <a:p>
            <a:pPr indent="0" lvl="0" marL="0" rtl="0" algn="l">
              <a:spcBef>
                <a:spcPts val="0"/>
              </a:spcBef>
              <a:spcAft>
                <a:spcPts val="0"/>
              </a:spcAft>
              <a:buNone/>
            </a:pPr>
            <a:r>
              <a:rPr lang="es-419"/>
              <a:t>7.3.2 - </a:t>
            </a:r>
            <a:r>
              <a:rPr b="0" i="0" lang="es-419" sz="1200">
                <a:solidFill>
                  <a:schemeClr val="dk1"/>
                </a:solidFill>
                <a:latin typeface="Calibri"/>
                <a:ea typeface="Calibri"/>
                <a:cs typeface="Calibri"/>
                <a:sym typeface="Calibri"/>
              </a:rPr>
              <a:t>Aprendizaje del Switch y reenvío</a:t>
            </a:r>
            <a:endParaRPr/>
          </a:p>
        </p:txBody>
      </p:sp>
      <p:sp>
        <p:nvSpPr>
          <p:cNvPr id="383" name="Google Shape;383;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9" name="Google Shape;389;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7- Conmutación Ethernet</a:t>
            </a:r>
            <a:endParaRPr/>
          </a:p>
          <a:p>
            <a:pPr indent="0" lvl="0" marL="0" rtl="0" algn="l">
              <a:spcBef>
                <a:spcPts val="0"/>
              </a:spcBef>
              <a:spcAft>
                <a:spcPts val="0"/>
              </a:spcAft>
              <a:buNone/>
            </a:pPr>
            <a:r>
              <a:rPr lang="es-419"/>
              <a:t>7.3 - La tabla de direcciones MAC</a:t>
            </a:r>
            <a:endParaRPr/>
          </a:p>
          <a:p>
            <a:pPr indent="0" lvl="0" marL="0" rtl="0" algn="l">
              <a:spcBef>
                <a:spcPts val="0"/>
              </a:spcBef>
              <a:spcAft>
                <a:spcPts val="0"/>
              </a:spcAft>
              <a:buNone/>
            </a:pPr>
            <a:r>
              <a:rPr lang="es-419"/>
              <a:t>7.3.3 - Filtrado de tramas</a:t>
            </a:r>
            <a:endParaRPr/>
          </a:p>
          <a:p>
            <a:pPr indent="0" lvl="0" marL="0" rtl="0" algn="l">
              <a:spcBef>
                <a:spcPts val="0"/>
              </a:spcBef>
              <a:spcAft>
                <a:spcPts val="0"/>
              </a:spcAft>
              <a:buNone/>
            </a:pPr>
            <a:r>
              <a:t/>
            </a:r>
            <a:endParaRPr/>
          </a:p>
        </p:txBody>
      </p:sp>
      <p:sp>
        <p:nvSpPr>
          <p:cNvPr id="390" name="Google Shape;390;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 name="Google Shape;397;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7- Conmutación Ethernet</a:t>
            </a:r>
            <a:endParaRPr/>
          </a:p>
          <a:p>
            <a:pPr indent="0" lvl="0" marL="0" rtl="0" algn="l">
              <a:spcBef>
                <a:spcPts val="0"/>
              </a:spcBef>
              <a:spcAft>
                <a:spcPts val="0"/>
              </a:spcAft>
              <a:buNone/>
            </a:pPr>
            <a:r>
              <a:rPr lang="es-419"/>
              <a:t>7.3 - La tabla de direcciones MAC</a:t>
            </a:r>
            <a:endParaRPr/>
          </a:p>
          <a:p>
            <a:pPr indent="0" lvl="0" marL="0" rtl="0" algn="l">
              <a:spcBef>
                <a:spcPts val="0"/>
              </a:spcBef>
              <a:spcAft>
                <a:spcPts val="0"/>
              </a:spcAft>
              <a:buNone/>
            </a:pPr>
            <a:r>
              <a:rPr lang="es-419"/>
              <a:t>7.3.4 – Video: Tablas de direcciones MAC en switches conectados</a:t>
            </a:r>
            <a:endParaRPr/>
          </a:p>
        </p:txBody>
      </p:sp>
      <p:sp>
        <p:nvSpPr>
          <p:cNvPr id="398" name="Google Shape;398;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7- Conmutación Ethernet</a:t>
            </a:r>
            <a:endParaRPr/>
          </a:p>
          <a:p>
            <a:pPr indent="0" lvl="0" marL="0" rtl="0" algn="l">
              <a:spcBef>
                <a:spcPts val="0"/>
              </a:spcBef>
              <a:spcAft>
                <a:spcPts val="0"/>
              </a:spcAft>
              <a:buNone/>
            </a:pPr>
            <a:r>
              <a:rPr lang="es-419"/>
              <a:t>7.3 - La tabla de direcciones MAC</a:t>
            </a:r>
            <a:endParaRPr/>
          </a:p>
          <a:p>
            <a:pPr indent="0" lvl="0" marL="0" rtl="0" algn="l">
              <a:spcBef>
                <a:spcPts val="0"/>
              </a:spcBef>
              <a:spcAft>
                <a:spcPts val="0"/>
              </a:spcAft>
              <a:buNone/>
            </a:pPr>
            <a:r>
              <a:rPr lang="es-419"/>
              <a:t>7.3.5 - Video - Envío de trama a la puerta de enlace predeterminada</a:t>
            </a:r>
            <a:endParaRPr/>
          </a:p>
          <a:p>
            <a:pPr indent="0" lvl="0" marL="0" rtl="0" algn="l">
              <a:spcBef>
                <a:spcPts val="0"/>
              </a:spcBef>
              <a:spcAft>
                <a:spcPts val="0"/>
              </a:spcAft>
              <a:buNone/>
            </a:pPr>
            <a:r>
              <a:rPr lang="es-419"/>
              <a:t>7.3.6 – Actividad: El Switch!</a:t>
            </a:r>
            <a:endParaRPr/>
          </a:p>
        </p:txBody>
      </p:sp>
      <p:sp>
        <p:nvSpPr>
          <p:cNvPr id="405" name="Google Shape;405;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1" name="Google Shape;411;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7- Conmutación Ethernet</a:t>
            </a:r>
            <a:endParaRPr/>
          </a:p>
          <a:p>
            <a:pPr indent="0" lvl="0" marL="0" rtl="0" algn="l">
              <a:spcBef>
                <a:spcPts val="0"/>
              </a:spcBef>
              <a:spcAft>
                <a:spcPts val="0"/>
              </a:spcAft>
              <a:buNone/>
            </a:pPr>
            <a:r>
              <a:rPr lang="es-419"/>
              <a:t>7.3 - La tabla de direcciones MAC</a:t>
            </a:r>
            <a:endParaRPr/>
          </a:p>
          <a:p>
            <a:pPr indent="0" lvl="0" marL="0" rtl="0" algn="l">
              <a:spcBef>
                <a:spcPts val="0"/>
              </a:spcBef>
              <a:spcAft>
                <a:spcPts val="0"/>
              </a:spcAft>
              <a:buNone/>
            </a:pPr>
            <a:r>
              <a:rPr lang="es-419"/>
              <a:t>7.3.7 - Práctica de laboratorio: ver la tabla de direcciones MAC del conmutador</a:t>
            </a:r>
            <a:endParaRPr/>
          </a:p>
        </p:txBody>
      </p:sp>
      <p:sp>
        <p:nvSpPr>
          <p:cNvPr id="412" name="Google Shape;412;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8" name="Google Shape;418;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419"/>
              <a:t>7- Conmutación Ethernet</a:t>
            </a:r>
            <a:endParaRPr/>
          </a:p>
          <a:p>
            <a:pPr indent="0" lvl="0" marL="0" marR="0" rtl="0" algn="l">
              <a:lnSpc>
                <a:spcPct val="100000"/>
              </a:lnSpc>
              <a:spcBef>
                <a:spcPts val="0"/>
              </a:spcBef>
              <a:spcAft>
                <a:spcPts val="0"/>
              </a:spcAft>
              <a:buClr>
                <a:schemeClr val="dk1"/>
              </a:buClr>
              <a:buSzPts val="1200"/>
              <a:buFont typeface="Calibri"/>
              <a:buNone/>
            </a:pPr>
            <a:r>
              <a:rPr lang="es-419"/>
              <a:t>7.4 - Velocidades de Switch y métodos de reenvío</a:t>
            </a:r>
            <a:endParaRPr/>
          </a:p>
          <a:p>
            <a:pPr indent="0" lvl="0" marL="0" rtl="0" algn="l">
              <a:spcBef>
                <a:spcPts val="0"/>
              </a:spcBef>
              <a:spcAft>
                <a:spcPts val="0"/>
              </a:spcAft>
              <a:buNone/>
            </a:pPr>
            <a:r>
              <a:t/>
            </a:r>
            <a:endParaRPr/>
          </a:p>
        </p:txBody>
      </p:sp>
      <p:sp>
        <p:nvSpPr>
          <p:cNvPr id="419" name="Google Shape;419;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 name="Google Shape;424;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7- Conmutación Ethernet</a:t>
            </a:r>
            <a:endParaRPr/>
          </a:p>
          <a:p>
            <a:pPr indent="0" lvl="0" marL="0" rtl="0" algn="l">
              <a:spcBef>
                <a:spcPts val="0"/>
              </a:spcBef>
              <a:spcAft>
                <a:spcPts val="0"/>
              </a:spcAft>
              <a:buNone/>
            </a:pPr>
            <a:r>
              <a:rPr lang="es-419"/>
              <a:t>7.4 - Velocidades de switch y métodos de reenvío</a:t>
            </a:r>
            <a:endParaRPr/>
          </a:p>
          <a:p>
            <a:pPr indent="0" lvl="0" marL="0" rtl="0" algn="l">
              <a:spcBef>
                <a:spcPts val="0"/>
              </a:spcBef>
              <a:spcAft>
                <a:spcPts val="0"/>
              </a:spcAft>
              <a:buNone/>
            </a:pPr>
            <a:r>
              <a:rPr lang="es-419"/>
              <a:t>7.4.1 – Métodos de reenvío de tramas de los switches de Cisco</a:t>
            </a:r>
            <a:endParaRPr/>
          </a:p>
        </p:txBody>
      </p:sp>
      <p:sp>
        <p:nvSpPr>
          <p:cNvPr id="425" name="Google Shape;425;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1" name="Google Shape;431;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7- Conmutación Ethernet</a:t>
            </a:r>
            <a:endParaRPr/>
          </a:p>
          <a:p>
            <a:pPr indent="0" lvl="0" marL="0" rtl="0" algn="l">
              <a:spcBef>
                <a:spcPts val="0"/>
              </a:spcBef>
              <a:spcAft>
                <a:spcPts val="0"/>
              </a:spcAft>
              <a:buNone/>
            </a:pPr>
            <a:r>
              <a:rPr lang="es-419"/>
              <a:t>7.4 – Switch Speeds and Forwarding Methods</a:t>
            </a:r>
            <a:endParaRPr/>
          </a:p>
          <a:p>
            <a:pPr indent="0" lvl="0" marL="0" rtl="0" algn="l">
              <a:spcBef>
                <a:spcPts val="0"/>
              </a:spcBef>
              <a:spcAft>
                <a:spcPts val="0"/>
              </a:spcAft>
              <a:buNone/>
            </a:pPr>
            <a:r>
              <a:rPr lang="es-419"/>
              <a:t>7.4.2 – Conmutación de corte</a:t>
            </a:r>
            <a:endParaRPr/>
          </a:p>
        </p:txBody>
      </p:sp>
      <p:sp>
        <p:nvSpPr>
          <p:cNvPr id="432" name="Google Shape;432;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8" name="Google Shape;438;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7- Conmutación Ethernet</a:t>
            </a:r>
            <a:endParaRPr/>
          </a:p>
          <a:p>
            <a:pPr indent="0" lvl="0" marL="0" rtl="0" algn="l">
              <a:spcBef>
                <a:spcPts val="0"/>
              </a:spcBef>
              <a:spcAft>
                <a:spcPts val="0"/>
              </a:spcAft>
              <a:buNone/>
            </a:pPr>
            <a:r>
              <a:rPr lang="es-419"/>
              <a:t>7.4 - Velocidades de Switch y métodos de reenvío</a:t>
            </a:r>
            <a:endParaRPr/>
          </a:p>
          <a:p>
            <a:pPr indent="0" lvl="0" marL="0" rtl="0" algn="l">
              <a:spcBef>
                <a:spcPts val="0"/>
              </a:spcBef>
              <a:spcAft>
                <a:spcPts val="0"/>
              </a:spcAft>
              <a:buNone/>
            </a:pPr>
            <a:r>
              <a:rPr lang="es-419"/>
              <a:t>7.4.3 – Almacenamiento en búfer de memoria en los switches</a:t>
            </a:r>
            <a:endParaRPr/>
          </a:p>
        </p:txBody>
      </p:sp>
      <p:sp>
        <p:nvSpPr>
          <p:cNvPr id="439" name="Google Shape;439;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419"/>
              <a:t>7- Conmutación Ethernet</a:t>
            </a:r>
            <a:endParaRPr/>
          </a:p>
          <a:p>
            <a:pPr indent="0" lvl="0" marL="0" marR="0" rtl="0" algn="l">
              <a:lnSpc>
                <a:spcPct val="100000"/>
              </a:lnSpc>
              <a:spcBef>
                <a:spcPts val="0"/>
              </a:spcBef>
              <a:spcAft>
                <a:spcPts val="0"/>
              </a:spcAft>
              <a:buClr>
                <a:schemeClr val="dk1"/>
              </a:buClr>
              <a:buSzPts val="1200"/>
              <a:buFont typeface="Calibri"/>
              <a:buNone/>
            </a:pPr>
            <a:r>
              <a:rPr lang="es-419"/>
              <a:t>7.1 </a:t>
            </a:r>
            <a:r>
              <a:rPr b="0" i="0" lang="es-419" sz="1200">
                <a:solidFill>
                  <a:schemeClr val="dk1"/>
                </a:solidFill>
                <a:latin typeface="Calibri"/>
                <a:ea typeface="Calibri"/>
                <a:cs typeface="Calibri"/>
                <a:sym typeface="Calibri"/>
              </a:rPr>
              <a:t>Tramas de Ethernet</a:t>
            </a:r>
            <a:endParaRPr/>
          </a:p>
        </p:txBody>
      </p:sp>
      <p:sp>
        <p:nvSpPr>
          <p:cNvPr id="251" name="Google Shape;25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6" name="Google Shape;446;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7- Conmutación Ethernet</a:t>
            </a:r>
            <a:endParaRPr/>
          </a:p>
          <a:p>
            <a:pPr indent="0" lvl="0" marL="0" rtl="0" algn="l">
              <a:spcBef>
                <a:spcPts val="0"/>
              </a:spcBef>
              <a:spcAft>
                <a:spcPts val="0"/>
              </a:spcAft>
              <a:buNone/>
            </a:pPr>
            <a:r>
              <a:rPr lang="es-419"/>
              <a:t>7.4 - Velocidades de switch y métodos de reenvío</a:t>
            </a:r>
            <a:endParaRPr/>
          </a:p>
          <a:p>
            <a:pPr indent="0" lvl="0" marL="0" rtl="0" algn="l">
              <a:spcBef>
                <a:spcPts val="0"/>
              </a:spcBef>
              <a:spcAft>
                <a:spcPts val="0"/>
              </a:spcAft>
              <a:buNone/>
            </a:pPr>
            <a:r>
              <a:rPr lang="es-419"/>
              <a:t>7.4.4 – Configuración de dúplex y velocidad</a:t>
            </a:r>
            <a:endParaRPr/>
          </a:p>
        </p:txBody>
      </p:sp>
      <p:sp>
        <p:nvSpPr>
          <p:cNvPr id="447" name="Google Shape;447;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3" name="Google Shape;453;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7- Conmutación Ethernet</a:t>
            </a:r>
            <a:endParaRPr/>
          </a:p>
          <a:p>
            <a:pPr indent="0" lvl="0" marL="0" rtl="0" algn="l">
              <a:spcBef>
                <a:spcPts val="0"/>
              </a:spcBef>
              <a:spcAft>
                <a:spcPts val="0"/>
              </a:spcAft>
              <a:buNone/>
            </a:pPr>
            <a:r>
              <a:rPr lang="es-419"/>
              <a:t>7.4 - Velocidades de switch y métodos de reenvío</a:t>
            </a:r>
            <a:endParaRPr/>
          </a:p>
          <a:p>
            <a:pPr indent="0" lvl="0" marL="0" rtl="0" algn="l">
              <a:spcBef>
                <a:spcPts val="0"/>
              </a:spcBef>
              <a:spcAft>
                <a:spcPts val="0"/>
              </a:spcAft>
              <a:buNone/>
            </a:pPr>
            <a:r>
              <a:rPr lang="es-419"/>
              <a:t>7.4.4 – Configuración de dúplex y velocidad</a:t>
            </a:r>
            <a:endParaRPr/>
          </a:p>
        </p:txBody>
      </p:sp>
      <p:sp>
        <p:nvSpPr>
          <p:cNvPr id="454" name="Google Shape;454;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1" name="Google Shape;461;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7- Conmutación Ethernet</a:t>
            </a:r>
            <a:endParaRPr/>
          </a:p>
          <a:p>
            <a:pPr indent="0" lvl="0" marL="0" rtl="0" algn="l">
              <a:spcBef>
                <a:spcPts val="0"/>
              </a:spcBef>
              <a:spcAft>
                <a:spcPts val="0"/>
              </a:spcAft>
              <a:buNone/>
            </a:pPr>
            <a:r>
              <a:rPr lang="es-419"/>
              <a:t>7.4 - Velocidades de switch y métodos de reenvío</a:t>
            </a:r>
            <a:endParaRPr/>
          </a:p>
          <a:p>
            <a:pPr indent="0" lvl="0" marL="0" rtl="0" algn="l">
              <a:spcBef>
                <a:spcPts val="0"/>
              </a:spcBef>
              <a:spcAft>
                <a:spcPts val="0"/>
              </a:spcAft>
              <a:buNone/>
            </a:pPr>
            <a:r>
              <a:rPr lang="es-419"/>
              <a:t>7.4.5 — MDIX automático</a:t>
            </a:r>
            <a:endParaRPr/>
          </a:p>
          <a:p>
            <a:pPr indent="0" lvl="0" marL="0" rtl="0" algn="l">
              <a:spcBef>
                <a:spcPts val="0"/>
              </a:spcBef>
              <a:spcAft>
                <a:spcPts val="0"/>
              </a:spcAft>
              <a:buNone/>
            </a:pPr>
            <a:r>
              <a:rPr lang="es-419"/>
              <a:t>7.4.6 — Compruebe su comprensión — Cambiar velocidades y métodos de reenvío</a:t>
            </a:r>
            <a:endParaRPr/>
          </a:p>
        </p:txBody>
      </p:sp>
      <p:sp>
        <p:nvSpPr>
          <p:cNvPr id="462" name="Google Shape;462;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8" name="Google Shape;468;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419"/>
              <a:t>7- Conmutación Ethernet</a:t>
            </a:r>
            <a:endParaRPr/>
          </a:p>
          <a:p>
            <a:pPr indent="0" lvl="0" marL="0" marR="0" rtl="0" algn="l">
              <a:lnSpc>
                <a:spcPct val="100000"/>
              </a:lnSpc>
              <a:spcBef>
                <a:spcPts val="0"/>
              </a:spcBef>
              <a:spcAft>
                <a:spcPts val="0"/>
              </a:spcAft>
              <a:buClr>
                <a:schemeClr val="dk1"/>
              </a:buClr>
              <a:buSzPts val="1200"/>
              <a:buFont typeface="Calibri"/>
              <a:buNone/>
            </a:pPr>
            <a:r>
              <a:rPr lang="es-419"/>
              <a:t>7.5 Módulo de práctica y cuestionario</a:t>
            </a:r>
            <a:endParaRPr/>
          </a:p>
          <a:p>
            <a:pPr indent="0" lvl="0" marL="0" rtl="0" algn="l">
              <a:spcBef>
                <a:spcPts val="0"/>
              </a:spcBef>
              <a:spcAft>
                <a:spcPts val="0"/>
              </a:spcAft>
              <a:buClr>
                <a:schemeClr val="dk1"/>
              </a:buClr>
              <a:buSzPts val="1200"/>
              <a:buFont typeface="Calibri"/>
              <a:buNone/>
            </a:pPr>
            <a:r>
              <a:t/>
            </a:r>
            <a:endParaRPr/>
          </a:p>
        </p:txBody>
      </p:sp>
      <p:sp>
        <p:nvSpPr>
          <p:cNvPr id="469" name="Google Shape;469;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474" name="Google Shape;474;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5" name="Google Shape;475;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sz="1200"/>
              <a:t>7- Conmutación Ethernet</a:t>
            </a:r>
            <a:endParaRPr/>
          </a:p>
          <a:p>
            <a:pPr indent="0" lvl="0" marL="0" rtl="0" algn="l">
              <a:spcBef>
                <a:spcPts val="0"/>
              </a:spcBef>
              <a:spcAft>
                <a:spcPts val="0"/>
              </a:spcAft>
              <a:buNone/>
            </a:pPr>
            <a:r>
              <a:rPr lang="es-419" sz="1200"/>
              <a:t>7.5 – Práctica del módulo y cuestionario</a:t>
            </a:r>
            <a:endParaRPr/>
          </a:p>
          <a:p>
            <a:pPr indent="0" lvl="0" marL="0" rtl="0" algn="l">
              <a:spcBef>
                <a:spcPts val="0"/>
              </a:spcBef>
              <a:spcAft>
                <a:spcPts val="0"/>
              </a:spcAft>
              <a:buNone/>
            </a:pPr>
            <a:r>
              <a:rPr lang="es-419" sz="1200"/>
              <a:t>7.5.1 - ¿Qué aprendí en este módulo?</a:t>
            </a:r>
            <a:endParaRPr/>
          </a:p>
          <a:p>
            <a:pPr indent="0" lvl="0" marL="0" rtl="0" algn="l">
              <a:spcBef>
                <a:spcPts val="0"/>
              </a:spcBef>
              <a:spcAft>
                <a:spcPts val="0"/>
              </a:spcAft>
              <a:buNone/>
            </a:pPr>
            <a:r>
              <a:rPr lang="es-419" sz="1200"/>
              <a:t>7.5.2 — Prueba de módulo — Ethernet Switchig</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481" name="Google Shape;481;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2" name="Google Shape;482;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sz="1200"/>
              <a:t>7- Conmutación Ethernet</a:t>
            </a:r>
            <a:endParaRPr/>
          </a:p>
          <a:p>
            <a:pPr indent="0" lvl="0" marL="0" rtl="0" algn="l">
              <a:spcBef>
                <a:spcPts val="0"/>
              </a:spcBef>
              <a:spcAft>
                <a:spcPts val="0"/>
              </a:spcAft>
              <a:buNone/>
            </a:pPr>
            <a:r>
              <a:rPr lang="es-419" sz="1200"/>
              <a:t>7.5 – Práctica del módulo y cuestionario</a:t>
            </a:r>
            <a:endParaRPr/>
          </a:p>
          <a:p>
            <a:pPr indent="0" lvl="0" marL="0" rtl="0" algn="l">
              <a:spcBef>
                <a:spcPts val="0"/>
              </a:spcBef>
              <a:spcAft>
                <a:spcPts val="0"/>
              </a:spcAft>
              <a:buNone/>
            </a:pPr>
            <a:r>
              <a:rPr lang="es-419" sz="1200"/>
              <a:t>7.5.1 - ¿Qué aprendí en este módulo?</a:t>
            </a:r>
            <a:endParaRPr/>
          </a:p>
          <a:p>
            <a:pPr indent="0" lvl="0" marL="0" rtl="0" algn="l">
              <a:spcBef>
                <a:spcPts val="0"/>
              </a:spcBef>
              <a:spcAft>
                <a:spcPts val="0"/>
              </a:spcAft>
              <a:buNone/>
            </a:pPr>
            <a:r>
              <a:rPr lang="es-419" sz="1200"/>
              <a:t>7.5.2 — Prueba del módulo — Conmutación Ethernet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488" name="Google Shape;488;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9" name="Google Shape;489;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5" name="Google Shape;495;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7- Conmutación Ethernet</a:t>
            </a:r>
            <a:endParaRPr/>
          </a:p>
          <a:p>
            <a:pPr indent="0" lvl="0" marL="0" rtl="0" algn="l">
              <a:spcBef>
                <a:spcPts val="0"/>
              </a:spcBef>
              <a:spcAft>
                <a:spcPts val="0"/>
              </a:spcAft>
              <a:buNone/>
            </a:pPr>
            <a:r>
              <a:rPr lang="es-419"/>
              <a:t>7.1 </a:t>
            </a:r>
            <a:r>
              <a:rPr b="0" i="0" lang="es-419" sz="1200">
                <a:solidFill>
                  <a:schemeClr val="dk1"/>
                </a:solidFill>
                <a:latin typeface="Calibri"/>
                <a:ea typeface="Calibri"/>
                <a:cs typeface="Calibri"/>
                <a:sym typeface="Calibri"/>
              </a:rPr>
              <a:t>Tramas de Ethernet</a:t>
            </a:r>
            <a:endParaRPr/>
          </a:p>
          <a:p>
            <a:pPr indent="0" lvl="0" marL="0" rtl="0" algn="l">
              <a:spcBef>
                <a:spcPts val="0"/>
              </a:spcBef>
              <a:spcAft>
                <a:spcPts val="0"/>
              </a:spcAft>
              <a:buNone/>
            </a:pPr>
            <a:r>
              <a:rPr lang="es-419"/>
              <a:t>7.1.1 – Encapsulamiento de Ethernet</a:t>
            </a:r>
            <a:endParaRPr/>
          </a:p>
        </p:txBody>
      </p:sp>
      <p:sp>
        <p:nvSpPr>
          <p:cNvPr id="257" name="Google Shape;257;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7- Conmutación Ethernet</a:t>
            </a:r>
            <a:endParaRPr/>
          </a:p>
          <a:p>
            <a:pPr indent="0" lvl="0" marL="0" rtl="0" algn="l">
              <a:spcBef>
                <a:spcPts val="0"/>
              </a:spcBef>
              <a:spcAft>
                <a:spcPts val="0"/>
              </a:spcAft>
              <a:buNone/>
            </a:pPr>
            <a:r>
              <a:rPr lang="es-419"/>
              <a:t>7.1 </a:t>
            </a:r>
            <a:r>
              <a:rPr b="0" i="0" lang="es-419" sz="1200">
                <a:solidFill>
                  <a:schemeClr val="dk1"/>
                </a:solidFill>
                <a:latin typeface="Calibri"/>
                <a:ea typeface="Calibri"/>
                <a:cs typeface="Calibri"/>
                <a:sym typeface="Calibri"/>
              </a:rPr>
              <a:t>Tramas de Ethernet</a:t>
            </a:r>
            <a:endParaRPr/>
          </a:p>
          <a:p>
            <a:pPr indent="0" lvl="0" marL="0" rtl="0" algn="l">
              <a:spcBef>
                <a:spcPts val="0"/>
              </a:spcBef>
              <a:spcAft>
                <a:spcPts val="0"/>
              </a:spcAft>
              <a:buNone/>
            </a:pPr>
            <a:r>
              <a:rPr lang="es-419"/>
              <a:t>7.1.2 - Subcapas de enlace de datos</a:t>
            </a:r>
            <a:endParaRPr/>
          </a:p>
        </p:txBody>
      </p:sp>
      <p:sp>
        <p:nvSpPr>
          <p:cNvPr id="265" name="Google Shape;265;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7- Conmutación Ethernet</a:t>
            </a:r>
            <a:endParaRPr/>
          </a:p>
          <a:p>
            <a:pPr indent="0" lvl="0" marL="0" rtl="0" algn="l">
              <a:spcBef>
                <a:spcPts val="0"/>
              </a:spcBef>
              <a:spcAft>
                <a:spcPts val="0"/>
              </a:spcAft>
              <a:buNone/>
            </a:pPr>
            <a:r>
              <a:rPr lang="es-419"/>
              <a:t>7.1 Tramas de Ethernet</a:t>
            </a:r>
            <a:endParaRPr/>
          </a:p>
          <a:p>
            <a:pPr indent="0" lvl="0" marL="0" rtl="0" algn="l">
              <a:spcBef>
                <a:spcPts val="0"/>
              </a:spcBef>
              <a:spcAft>
                <a:spcPts val="0"/>
              </a:spcAft>
              <a:buNone/>
            </a:pPr>
            <a:r>
              <a:rPr lang="es-419"/>
              <a:t>7.1.3 - Subcapa MAC</a:t>
            </a:r>
            <a:endParaRPr/>
          </a:p>
        </p:txBody>
      </p:sp>
      <p:sp>
        <p:nvSpPr>
          <p:cNvPr id="273" name="Google Shape;273;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7- Conmutación Ethernet</a:t>
            </a:r>
            <a:endParaRPr/>
          </a:p>
          <a:p>
            <a:pPr indent="0" lvl="0" marL="0" rtl="0" algn="l">
              <a:spcBef>
                <a:spcPts val="0"/>
              </a:spcBef>
              <a:spcAft>
                <a:spcPts val="0"/>
              </a:spcAft>
              <a:buNone/>
            </a:pPr>
            <a:r>
              <a:rPr lang="es-419"/>
              <a:t>7.1 tramas Ethernet</a:t>
            </a:r>
            <a:endParaRPr/>
          </a:p>
          <a:p>
            <a:pPr indent="0" lvl="0" marL="0" rtl="0" algn="l">
              <a:spcBef>
                <a:spcPts val="0"/>
              </a:spcBef>
              <a:spcAft>
                <a:spcPts val="0"/>
              </a:spcAft>
              <a:buNone/>
            </a:pPr>
            <a:r>
              <a:rPr lang="es-419"/>
              <a:t>7.1.3 - Subcapa MAC</a:t>
            </a:r>
            <a:endParaRPr/>
          </a:p>
        </p:txBody>
      </p:sp>
      <p:sp>
        <p:nvSpPr>
          <p:cNvPr id="280" name="Google Shape;280;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7- Conmutación Ethernet</a:t>
            </a:r>
            <a:endParaRPr/>
          </a:p>
          <a:p>
            <a:pPr indent="0" lvl="0" marL="0" rtl="0" algn="l">
              <a:spcBef>
                <a:spcPts val="0"/>
              </a:spcBef>
              <a:spcAft>
                <a:spcPts val="0"/>
              </a:spcAft>
              <a:buNone/>
            </a:pPr>
            <a:r>
              <a:rPr lang="es-419"/>
              <a:t>7.1 t</a:t>
            </a:r>
            <a:endParaRPr/>
          </a:p>
          <a:p>
            <a:pPr indent="0" lvl="0" marL="0" rtl="0" algn="l">
              <a:spcBef>
                <a:spcPts val="0"/>
              </a:spcBef>
              <a:spcAft>
                <a:spcPts val="0"/>
              </a:spcAft>
              <a:buNone/>
            </a:pPr>
            <a:r>
              <a:rPr lang="es-419"/>
              <a:t>Tramas de Ethernet</a:t>
            </a:r>
            <a:endParaRPr/>
          </a:p>
          <a:p>
            <a:pPr indent="0" lvl="0" marL="0" rtl="0" algn="l">
              <a:spcBef>
                <a:spcPts val="0"/>
              </a:spcBef>
              <a:spcAft>
                <a:spcPts val="0"/>
              </a:spcAft>
              <a:buNone/>
            </a:pPr>
            <a:r>
              <a:rPr lang="es-419"/>
              <a:t>7.1.4 – Campos de la trama de Ethernet</a:t>
            </a:r>
            <a:endParaRPr/>
          </a:p>
          <a:p>
            <a:pPr indent="0" lvl="0" marL="0" rtl="0" algn="l">
              <a:spcBef>
                <a:spcPts val="0"/>
              </a:spcBef>
              <a:spcAft>
                <a:spcPts val="0"/>
              </a:spcAft>
              <a:buNone/>
            </a:pPr>
            <a:r>
              <a:rPr lang="es-419"/>
              <a:t>7.1.5 — Compruebe su comprensión — Conmutación Ethernet</a:t>
            </a:r>
            <a:endParaRPr/>
          </a:p>
        </p:txBody>
      </p:sp>
      <p:sp>
        <p:nvSpPr>
          <p:cNvPr id="288" name="Google Shape;288;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7- Conmutación Ethernet</a:t>
            </a:r>
            <a:endParaRPr/>
          </a:p>
          <a:p>
            <a:pPr indent="0" lvl="0" marL="0" rtl="0" algn="l">
              <a:spcBef>
                <a:spcPts val="0"/>
              </a:spcBef>
              <a:spcAft>
                <a:spcPts val="0"/>
              </a:spcAft>
              <a:buNone/>
            </a:pPr>
            <a:r>
              <a:rPr lang="es-419"/>
              <a:t>7.1 tramas Ethernet</a:t>
            </a:r>
            <a:endParaRPr/>
          </a:p>
          <a:p>
            <a:pPr indent="0" lvl="0" marL="0" rtl="0" algn="l">
              <a:spcBef>
                <a:spcPts val="0"/>
              </a:spcBef>
              <a:spcAft>
                <a:spcPts val="0"/>
              </a:spcAft>
              <a:buNone/>
            </a:pPr>
            <a:r>
              <a:rPr lang="es-419"/>
              <a:t>7.1.6 - Laboratorio - Use Wireshark para examinar tramas de Ethernet</a:t>
            </a:r>
            <a:endParaRPr/>
          </a:p>
        </p:txBody>
      </p:sp>
      <p:sp>
        <p:nvSpPr>
          <p:cNvPr id="296" name="Google Shape;296;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animated gradient" showMasterSp="0">
  <p:cSld name="3_Title Slide-animated gradient">
    <p:bg>
      <p:bgPr>
        <a:solidFill>
          <a:schemeClr val="accent5"/>
        </a:solidFill>
      </p:bgPr>
    </p:bg>
    <p:spTree>
      <p:nvGrpSpPr>
        <p:cNvPr id="28" name="Shape 28"/>
        <p:cNvGrpSpPr/>
        <p:nvPr/>
      </p:nvGrpSpPr>
      <p:grpSpPr>
        <a:xfrm>
          <a:off x="0" y="0"/>
          <a:ext cx="0" cy="0"/>
          <a:chOff x="0" y="0"/>
          <a:chExt cx="0" cy="0"/>
        </a:xfrm>
      </p:grpSpPr>
      <p:pic>
        <p:nvPicPr>
          <p:cNvPr id="29" name="Google Shape;29;p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0" name="Google Shape;30;p2"/>
          <p:cNvSpPr txBox="1"/>
          <p:nvPr>
            <p:ph idx="1" type="subTitle"/>
          </p:nvPr>
        </p:nvSpPr>
        <p:spPr>
          <a:xfrm>
            <a:off x="469496" y="3809526"/>
            <a:ext cx="4319105" cy="288131"/>
          </a:xfrm>
          <a:prstGeom prst="rect">
            <a:avLst/>
          </a:prstGeom>
          <a:noFill/>
          <a:ln>
            <a:noFill/>
          </a:ln>
        </p:spPr>
        <p:txBody>
          <a:bodyPr anchorCtr="0" anchor="b" bIns="45700" lIns="91400" spcFirstLastPara="1" rIns="91400" wrap="square" tIns="45700">
            <a:noAutofit/>
          </a:bodyPr>
          <a:lstStyle>
            <a:lvl1pPr lvl="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lvl="1" marR="0" rtl="0" algn="ctr">
              <a:lnSpc>
                <a:spcPct val="95000"/>
              </a:lnSpc>
              <a:spcBef>
                <a:spcPts val="600"/>
              </a:spcBef>
              <a:spcAft>
                <a:spcPts val="0"/>
              </a:spcAft>
              <a:buClr>
                <a:schemeClr val="dk2"/>
              </a:buClr>
              <a:buSzPts val="1400"/>
              <a:buFont typeface="Arial"/>
              <a:buNone/>
              <a:defRPr b="0" i="0" sz="1400" u="none" cap="none" strike="noStrike">
                <a:solidFill>
                  <a:srgbClr val="98989A"/>
                </a:solidFill>
                <a:latin typeface="Arial"/>
                <a:ea typeface="Arial"/>
                <a:cs typeface="Arial"/>
                <a:sym typeface="Arial"/>
              </a:defRPr>
            </a:lvl2pPr>
            <a:lvl3pPr lvl="2" marR="0" rtl="0" algn="ctr">
              <a:lnSpc>
                <a:spcPct val="95000"/>
              </a:lnSpc>
              <a:spcBef>
                <a:spcPts val="625"/>
              </a:spcBef>
              <a:spcAft>
                <a:spcPts val="0"/>
              </a:spcAft>
              <a:buClr>
                <a:srgbClr val="98989A"/>
              </a:buClr>
              <a:buSzPts val="1200"/>
              <a:buFont typeface="Arial"/>
              <a:buNone/>
              <a:defRPr b="0" i="0" sz="1200" u="none" cap="none" strike="noStrike">
                <a:solidFill>
                  <a:srgbClr val="98989A"/>
                </a:solidFill>
                <a:latin typeface="Arial"/>
                <a:ea typeface="Arial"/>
                <a:cs typeface="Arial"/>
                <a:sym typeface="Arial"/>
              </a:defRPr>
            </a:lvl3pPr>
            <a:lvl4pPr lvl="3"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4pPr>
            <a:lvl5pPr lvl="4"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5pPr>
            <a:lvl6pPr lvl="5" marR="0" rtl="0" algn="ctr">
              <a:spcBef>
                <a:spcPts val="600"/>
              </a:spcBef>
              <a:spcAft>
                <a:spcPts val="0"/>
              </a:spcAft>
              <a:buClr>
                <a:srgbClr val="98989A"/>
              </a:buClr>
              <a:buSzPts val="900"/>
              <a:buFont typeface="Arial"/>
              <a:buNone/>
              <a:defRPr b="0" i="0" sz="900" u="none" cap="none" strike="noStrike">
                <a:solidFill>
                  <a:srgbClr val="98989A"/>
                </a:solidFill>
                <a:latin typeface="Arial"/>
                <a:ea typeface="Arial"/>
                <a:cs typeface="Arial"/>
                <a:sym typeface="Arial"/>
              </a:defRPr>
            </a:lvl6pPr>
            <a:lvl7pPr lvl="6" marR="0" rtl="0" algn="ctr">
              <a:spcBef>
                <a:spcPts val="600"/>
              </a:spcBef>
              <a:spcAft>
                <a:spcPts val="0"/>
              </a:spcAft>
              <a:buClr>
                <a:srgbClr val="98989A"/>
              </a:buClr>
              <a:buSzPts val="800"/>
              <a:buFont typeface="Arial"/>
              <a:buNone/>
              <a:defRPr b="0" i="0" sz="800" u="none" cap="none" strike="noStrike">
                <a:solidFill>
                  <a:srgbClr val="98989A"/>
                </a:solidFill>
                <a:latin typeface="Arial"/>
                <a:ea typeface="Arial"/>
                <a:cs typeface="Arial"/>
                <a:sym typeface="Arial"/>
              </a:defRPr>
            </a:lvl7pPr>
            <a:lvl8pPr lvl="7"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8pPr>
            <a:lvl9pPr lvl="8"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9pPr>
          </a:lstStyle>
          <a:p/>
        </p:txBody>
      </p:sp>
      <p:sp>
        <p:nvSpPr>
          <p:cNvPr id="31" name="Google Shape;31;p2"/>
          <p:cNvSpPr txBox="1"/>
          <p:nvPr>
            <p:ph idx="2" type="body"/>
          </p:nvPr>
        </p:nvSpPr>
        <p:spPr>
          <a:xfrm>
            <a:off x="469496" y="4049523"/>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32" name="Google Shape;32;p2"/>
          <p:cNvSpPr txBox="1"/>
          <p:nvPr>
            <p:ph idx="3" type="body"/>
          </p:nvPr>
        </p:nvSpPr>
        <p:spPr>
          <a:xfrm>
            <a:off x="469496" y="4289520"/>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33" name="Google Shape;33;p2"/>
          <p:cNvSpPr txBox="1"/>
          <p:nvPr>
            <p:ph idx="4" type="body"/>
          </p:nvPr>
        </p:nvSpPr>
        <p:spPr>
          <a:xfrm>
            <a:off x="463292" y="2872236"/>
            <a:ext cx="5925246" cy="29900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lt2"/>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5000"/>
              </a:lnSpc>
              <a:spcBef>
                <a:spcPts val="62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34" name="Google Shape;34;p2"/>
          <p:cNvSpPr txBox="1"/>
          <p:nvPr>
            <p:ph type="ctrTitle"/>
          </p:nvPr>
        </p:nvSpPr>
        <p:spPr>
          <a:xfrm>
            <a:off x="425765" y="2300750"/>
            <a:ext cx="5955513" cy="644730"/>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rgbClr val="38C6F4"/>
              </a:buClr>
              <a:buSzPts val="3600"/>
              <a:buFont typeface="Arial"/>
              <a:buNone/>
              <a:defRPr b="0" i="0" sz="3600">
                <a:solidFill>
                  <a:srgbClr val="38C6F4"/>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grpSp>
        <p:nvGrpSpPr>
          <p:cNvPr id="35" name="Google Shape;35;p2"/>
          <p:cNvGrpSpPr/>
          <p:nvPr/>
        </p:nvGrpSpPr>
        <p:grpSpPr>
          <a:xfrm>
            <a:off x="492125" y="395288"/>
            <a:ext cx="796924" cy="423863"/>
            <a:chOff x="310" y="249"/>
            <a:chExt cx="502" cy="267"/>
          </a:xfrm>
        </p:grpSpPr>
        <p:sp>
          <p:nvSpPr>
            <p:cNvPr id="36" name="Google Shape;36;p2"/>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 name="Google Shape;37;p2"/>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 name="Google Shape;38;p2"/>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 name="Google Shape;39;p2"/>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 name="Google Shape;40;p2"/>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 name="Google Shape;41;p2"/>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 name="Google Shape;42;p2"/>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 name="Google Shape;43;p2"/>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 name="Google Shape;44;p2"/>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 name="Google Shape;45;p2"/>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 name="Google Shape;46;p2"/>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 name="Google Shape;47;p2"/>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 name="Google Shape;48;p2"/>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 name="Google Shape;49;p2"/>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fade thruBlk="1"/>
  </p:transition>
  <p:extLst>
    <p:ext uri="{DCECCB84-F9BA-43D5-87BE-67443E8EF086}">
      <p15:sldGuideLst>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ircled_Bullets">
  <p:cSld name="5_Circled_Bullets">
    <p:spTree>
      <p:nvGrpSpPr>
        <p:cNvPr id="149" name="Shape 149"/>
        <p:cNvGrpSpPr/>
        <p:nvPr/>
      </p:nvGrpSpPr>
      <p:grpSpPr>
        <a:xfrm>
          <a:off x="0" y="0"/>
          <a:ext cx="0" cy="0"/>
          <a:chOff x="0" y="0"/>
          <a:chExt cx="0" cy="0"/>
        </a:xfrm>
      </p:grpSpPr>
      <p:sp>
        <p:nvSpPr>
          <p:cNvPr id="150" name="Google Shape;150;p11"/>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chemeClr val="accent1"/>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151" name="Google Shape;151;p11"/>
          <p:cNvSpPr/>
          <p:nvPr/>
        </p:nvSpPr>
        <p:spPr>
          <a:xfrm>
            <a:off x="575611" y="1979318"/>
            <a:ext cx="464815" cy="464815"/>
          </a:xfrm>
          <a:prstGeom prst="ellipse">
            <a:avLst/>
          </a:prstGeom>
          <a:solidFill>
            <a:srgbClr val="38C6F4"/>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52" name="Google Shape;152;p11"/>
          <p:cNvSpPr/>
          <p:nvPr/>
        </p:nvSpPr>
        <p:spPr>
          <a:xfrm>
            <a:off x="575610" y="1328927"/>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53" name="Google Shape;153;p11"/>
          <p:cNvSpPr/>
          <p:nvPr/>
        </p:nvSpPr>
        <p:spPr>
          <a:xfrm>
            <a:off x="575611" y="2627446"/>
            <a:ext cx="464815" cy="464815"/>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54" name="Google Shape;154;p11"/>
          <p:cNvSpPr txBox="1"/>
          <p:nvPr>
            <p:ph idx="1" type="body"/>
          </p:nvPr>
        </p:nvSpPr>
        <p:spPr>
          <a:xfrm>
            <a:off x="1172384" y="1334842"/>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5" name="Google Shape;155;p11"/>
          <p:cNvSpPr txBox="1"/>
          <p:nvPr>
            <p:ph idx="2" type="body"/>
          </p:nvPr>
        </p:nvSpPr>
        <p:spPr>
          <a:xfrm>
            <a:off x="1172385" y="1984561"/>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6" name="Google Shape;156;p11"/>
          <p:cNvSpPr txBox="1"/>
          <p:nvPr>
            <p:ph idx="3" type="body"/>
          </p:nvPr>
        </p:nvSpPr>
        <p:spPr>
          <a:xfrm>
            <a:off x="1172385" y="2627446"/>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7" name="Google Shape;157;p11"/>
          <p:cNvSpPr txBox="1"/>
          <p:nvPr>
            <p:ph idx="4" type="body"/>
          </p:nvPr>
        </p:nvSpPr>
        <p:spPr>
          <a:xfrm>
            <a:off x="575611" y="1327521"/>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8" name="Google Shape;158;p11"/>
          <p:cNvSpPr txBox="1"/>
          <p:nvPr>
            <p:ph idx="5" type="body"/>
          </p:nvPr>
        </p:nvSpPr>
        <p:spPr>
          <a:xfrm>
            <a:off x="575611" y="197931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9" name="Google Shape;159;p11"/>
          <p:cNvSpPr txBox="1"/>
          <p:nvPr>
            <p:ph idx="6" type="body"/>
          </p:nvPr>
        </p:nvSpPr>
        <p:spPr>
          <a:xfrm>
            <a:off x="575612" y="262549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0" name="Google Shape;160;p11"/>
          <p:cNvSpPr/>
          <p:nvPr/>
        </p:nvSpPr>
        <p:spPr>
          <a:xfrm>
            <a:off x="575612" y="3274581"/>
            <a:ext cx="464815" cy="464815"/>
          </a:xfrm>
          <a:prstGeom prst="ellipse">
            <a:avLst/>
          </a:prstGeom>
          <a:solidFill>
            <a:schemeClr val="accent6"/>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61" name="Google Shape;161;p11"/>
          <p:cNvSpPr txBox="1"/>
          <p:nvPr>
            <p:ph idx="7" type="body"/>
          </p:nvPr>
        </p:nvSpPr>
        <p:spPr>
          <a:xfrm>
            <a:off x="1172386" y="3274581"/>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2" name="Google Shape;162;p11"/>
          <p:cNvSpPr txBox="1"/>
          <p:nvPr>
            <p:ph idx="8" type="body"/>
          </p:nvPr>
        </p:nvSpPr>
        <p:spPr>
          <a:xfrm>
            <a:off x="575613" y="327262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3" name="Google Shape;163;p11"/>
          <p:cNvSpPr/>
          <p:nvPr/>
        </p:nvSpPr>
        <p:spPr>
          <a:xfrm>
            <a:off x="575613" y="3921716"/>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64" name="Google Shape;164;p11"/>
          <p:cNvSpPr txBox="1"/>
          <p:nvPr>
            <p:ph idx="9" type="body"/>
          </p:nvPr>
        </p:nvSpPr>
        <p:spPr>
          <a:xfrm>
            <a:off x="1172387" y="3921716"/>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5" name="Google Shape;165;p11"/>
          <p:cNvSpPr txBox="1"/>
          <p:nvPr>
            <p:ph idx="13" type="body"/>
          </p:nvPr>
        </p:nvSpPr>
        <p:spPr>
          <a:xfrm>
            <a:off x="575614" y="391976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ircled_Bullets">
  <p:cSld name="6_Circled_Bullets">
    <p:spTree>
      <p:nvGrpSpPr>
        <p:cNvPr id="166" name="Shape 166"/>
        <p:cNvGrpSpPr/>
        <p:nvPr/>
      </p:nvGrpSpPr>
      <p:grpSpPr>
        <a:xfrm>
          <a:off x="0" y="0"/>
          <a:ext cx="0" cy="0"/>
          <a:chOff x="0" y="0"/>
          <a:chExt cx="0" cy="0"/>
        </a:xfrm>
      </p:grpSpPr>
      <p:sp>
        <p:nvSpPr>
          <p:cNvPr id="167" name="Google Shape;167;p12"/>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rgbClr val="004C69"/>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168" name="Google Shape;168;p12"/>
          <p:cNvSpPr/>
          <p:nvPr/>
        </p:nvSpPr>
        <p:spPr>
          <a:xfrm>
            <a:off x="575611" y="1979318"/>
            <a:ext cx="464815" cy="464815"/>
          </a:xfrm>
          <a:prstGeom prst="ellipse">
            <a:avLst/>
          </a:prstGeom>
          <a:solidFill>
            <a:srgbClr val="38C6F4"/>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69" name="Google Shape;169;p12"/>
          <p:cNvSpPr/>
          <p:nvPr/>
        </p:nvSpPr>
        <p:spPr>
          <a:xfrm>
            <a:off x="575610" y="1328927"/>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70" name="Google Shape;170;p12"/>
          <p:cNvSpPr/>
          <p:nvPr/>
        </p:nvSpPr>
        <p:spPr>
          <a:xfrm>
            <a:off x="575611" y="2627446"/>
            <a:ext cx="464815" cy="464815"/>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71" name="Google Shape;171;p12"/>
          <p:cNvSpPr txBox="1"/>
          <p:nvPr>
            <p:ph idx="1" type="body"/>
          </p:nvPr>
        </p:nvSpPr>
        <p:spPr>
          <a:xfrm>
            <a:off x="1172384" y="1334842"/>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2" name="Google Shape;172;p12"/>
          <p:cNvSpPr txBox="1"/>
          <p:nvPr>
            <p:ph idx="2" type="body"/>
          </p:nvPr>
        </p:nvSpPr>
        <p:spPr>
          <a:xfrm>
            <a:off x="1172385" y="1984561"/>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3" name="Google Shape;173;p12"/>
          <p:cNvSpPr txBox="1"/>
          <p:nvPr>
            <p:ph idx="3" type="body"/>
          </p:nvPr>
        </p:nvSpPr>
        <p:spPr>
          <a:xfrm>
            <a:off x="1172385" y="2627446"/>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4" name="Google Shape;174;p12"/>
          <p:cNvSpPr txBox="1"/>
          <p:nvPr>
            <p:ph idx="4" type="body"/>
          </p:nvPr>
        </p:nvSpPr>
        <p:spPr>
          <a:xfrm>
            <a:off x="575611" y="1327521"/>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5" name="Google Shape;175;p12"/>
          <p:cNvSpPr txBox="1"/>
          <p:nvPr>
            <p:ph idx="5" type="body"/>
          </p:nvPr>
        </p:nvSpPr>
        <p:spPr>
          <a:xfrm>
            <a:off x="575611" y="197931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6" name="Google Shape;176;p12"/>
          <p:cNvSpPr txBox="1"/>
          <p:nvPr>
            <p:ph idx="6" type="body"/>
          </p:nvPr>
        </p:nvSpPr>
        <p:spPr>
          <a:xfrm>
            <a:off x="575612" y="262549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7" name="Google Shape;177;p12"/>
          <p:cNvSpPr/>
          <p:nvPr/>
        </p:nvSpPr>
        <p:spPr>
          <a:xfrm>
            <a:off x="575612" y="3274581"/>
            <a:ext cx="464815" cy="464815"/>
          </a:xfrm>
          <a:prstGeom prst="ellipse">
            <a:avLst/>
          </a:prstGeom>
          <a:solidFill>
            <a:schemeClr val="accent6"/>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78" name="Google Shape;178;p12"/>
          <p:cNvSpPr txBox="1"/>
          <p:nvPr>
            <p:ph idx="7" type="body"/>
          </p:nvPr>
        </p:nvSpPr>
        <p:spPr>
          <a:xfrm>
            <a:off x="1172386" y="3274581"/>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9" name="Google Shape;179;p12"/>
          <p:cNvSpPr txBox="1"/>
          <p:nvPr>
            <p:ph idx="8" type="body"/>
          </p:nvPr>
        </p:nvSpPr>
        <p:spPr>
          <a:xfrm>
            <a:off x="575613" y="327262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0" name="Google Shape;180;p12"/>
          <p:cNvSpPr/>
          <p:nvPr/>
        </p:nvSpPr>
        <p:spPr>
          <a:xfrm>
            <a:off x="575613" y="3921716"/>
            <a:ext cx="464815" cy="464815"/>
          </a:xfrm>
          <a:prstGeom prst="ellipse">
            <a:avLst/>
          </a:prstGeom>
          <a:solidFill>
            <a:srgbClr val="00384E"/>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1" name="Google Shape;181;p12"/>
          <p:cNvSpPr txBox="1"/>
          <p:nvPr>
            <p:ph idx="9" type="body"/>
          </p:nvPr>
        </p:nvSpPr>
        <p:spPr>
          <a:xfrm>
            <a:off x="1172387" y="3921716"/>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2" name="Google Shape;182;p12"/>
          <p:cNvSpPr txBox="1"/>
          <p:nvPr>
            <p:ph idx="13" type="body"/>
          </p:nvPr>
        </p:nvSpPr>
        <p:spPr>
          <a:xfrm>
            <a:off x="575614" y="391976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3" name="Google Shape;183;p12"/>
          <p:cNvSpPr/>
          <p:nvPr/>
        </p:nvSpPr>
        <p:spPr>
          <a:xfrm>
            <a:off x="4414576" y="1983084"/>
            <a:ext cx="464815" cy="464815"/>
          </a:xfrm>
          <a:prstGeom prst="ellipse">
            <a:avLst/>
          </a:prstGeom>
          <a:solidFill>
            <a:schemeClr val="accent6"/>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4" name="Google Shape;184;p12"/>
          <p:cNvSpPr/>
          <p:nvPr/>
        </p:nvSpPr>
        <p:spPr>
          <a:xfrm>
            <a:off x="4414575" y="1332693"/>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5" name="Google Shape;185;p12"/>
          <p:cNvSpPr/>
          <p:nvPr/>
        </p:nvSpPr>
        <p:spPr>
          <a:xfrm>
            <a:off x="4414576" y="2631212"/>
            <a:ext cx="464815" cy="464815"/>
          </a:xfrm>
          <a:prstGeom prst="ellipse">
            <a:avLst/>
          </a:prstGeom>
          <a:solidFill>
            <a:schemeClr val="accent5"/>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6" name="Google Shape;186;p12"/>
          <p:cNvSpPr txBox="1"/>
          <p:nvPr>
            <p:ph idx="14" type="body"/>
          </p:nvPr>
        </p:nvSpPr>
        <p:spPr>
          <a:xfrm>
            <a:off x="5011349" y="1338608"/>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7" name="Google Shape;187;p12"/>
          <p:cNvSpPr txBox="1"/>
          <p:nvPr>
            <p:ph idx="15" type="body"/>
          </p:nvPr>
        </p:nvSpPr>
        <p:spPr>
          <a:xfrm>
            <a:off x="5011350" y="1988327"/>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8" name="Google Shape;188;p12"/>
          <p:cNvSpPr txBox="1"/>
          <p:nvPr>
            <p:ph idx="16" type="body"/>
          </p:nvPr>
        </p:nvSpPr>
        <p:spPr>
          <a:xfrm>
            <a:off x="5011350" y="2631212"/>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9" name="Google Shape;189;p12"/>
          <p:cNvSpPr txBox="1"/>
          <p:nvPr>
            <p:ph idx="17" type="body"/>
          </p:nvPr>
        </p:nvSpPr>
        <p:spPr>
          <a:xfrm>
            <a:off x="4414576" y="1331287"/>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0" name="Google Shape;190;p12"/>
          <p:cNvSpPr txBox="1"/>
          <p:nvPr>
            <p:ph idx="18" type="body"/>
          </p:nvPr>
        </p:nvSpPr>
        <p:spPr>
          <a:xfrm>
            <a:off x="4414576" y="1983084"/>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1" name="Google Shape;191;p12"/>
          <p:cNvSpPr txBox="1"/>
          <p:nvPr>
            <p:ph idx="19" type="body"/>
          </p:nvPr>
        </p:nvSpPr>
        <p:spPr>
          <a:xfrm>
            <a:off x="4414577" y="2629259"/>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2" name="Google Shape;192;p12"/>
          <p:cNvSpPr/>
          <p:nvPr/>
        </p:nvSpPr>
        <p:spPr>
          <a:xfrm>
            <a:off x="4414577" y="3278347"/>
            <a:ext cx="464815" cy="464815"/>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93" name="Google Shape;193;p12"/>
          <p:cNvSpPr txBox="1"/>
          <p:nvPr>
            <p:ph idx="20" type="body"/>
          </p:nvPr>
        </p:nvSpPr>
        <p:spPr>
          <a:xfrm>
            <a:off x="5011351" y="3278347"/>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4" name="Google Shape;194;p12"/>
          <p:cNvSpPr txBox="1"/>
          <p:nvPr>
            <p:ph idx="21" type="body"/>
          </p:nvPr>
        </p:nvSpPr>
        <p:spPr>
          <a:xfrm>
            <a:off x="4414578" y="3276394"/>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5" name="Google Shape;195;p12"/>
          <p:cNvSpPr/>
          <p:nvPr/>
        </p:nvSpPr>
        <p:spPr>
          <a:xfrm>
            <a:off x="4414578" y="3925482"/>
            <a:ext cx="464815" cy="464815"/>
          </a:xfrm>
          <a:prstGeom prst="ellipse">
            <a:avLst/>
          </a:prstGeom>
          <a:solidFill>
            <a:srgbClr val="00384E"/>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96" name="Google Shape;196;p12"/>
          <p:cNvSpPr txBox="1"/>
          <p:nvPr>
            <p:ph idx="22" type="body"/>
          </p:nvPr>
        </p:nvSpPr>
        <p:spPr>
          <a:xfrm>
            <a:off x="5011352" y="3925482"/>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7" name="Google Shape;197;p12"/>
          <p:cNvSpPr txBox="1"/>
          <p:nvPr>
            <p:ph idx="23" type="body"/>
          </p:nvPr>
        </p:nvSpPr>
        <p:spPr>
          <a:xfrm>
            <a:off x="4414579" y="3923529"/>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transition spd="slow">
    <p:fade thruBlk="1"/>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Closing Slide">
    <p:bg>
      <p:bgPr>
        <a:solidFill>
          <a:schemeClr val="accent5"/>
        </a:solidFill>
      </p:bgPr>
    </p:bg>
    <p:spTree>
      <p:nvGrpSpPr>
        <p:cNvPr id="198" name="Shape 198"/>
        <p:cNvGrpSpPr/>
        <p:nvPr/>
      </p:nvGrpSpPr>
      <p:grpSpPr>
        <a:xfrm>
          <a:off x="0" y="0"/>
          <a:ext cx="0" cy="0"/>
          <a:chOff x="0" y="0"/>
          <a:chExt cx="0" cy="0"/>
        </a:xfrm>
      </p:grpSpPr>
      <p:sp>
        <p:nvSpPr>
          <p:cNvPr id="199" name="Google Shape;199;p13"/>
          <p:cNvSpPr/>
          <p:nvPr/>
        </p:nvSpPr>
        <p:spPr>
          <a:xfrm>
            <a:off x="0" y="0"/>
            <a:ext cx="9144000" cy="5143500"/>
          </a:xfrm>
          <a:prstGeom prst="rect">
            <a:avLst/>
          </a:prstGeom>
          <a:solidFill>
            <a:srgbClr val="0039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00" name="Google Shape;200;p13"/>
          <p:cNvGrpSpPr/>
          <p:nvPr/>
        </p:nvGrpSpPr>
        <p:grpSpPr>
          <a:xfrm>
            <a:off x="3746294" y="2129856"/>
            <a:ext cx="1617944" cy="860542"/>
            <a:chOff x="310" y="249"/>
            <a:chExt cx="502" cy="267"/>
          </a:xfrm>
        </p:grpSpPr>
        <p:sp>
          <p:nvSpPr>
            <p:cNvPr id="201" name="Google Shape;201;p13"/>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2" name="Google Shape;202;p13"/>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3" name="Google Shape;203;p13"/>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4" name="Google Shape;204;p13"/>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5" name="Google Shape;205;p13"/>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6" name="Google Shape;206;p13"/>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7" name="Google Shape;207;p13"/>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8" name="Google Shape;208;p13"/>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9" name="Google Shape;209;p13"/>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0" name="Google Shape;210;p13"/>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1" name="Google Shape;211;p13"/>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2" name="Google Shape;212;p13"/>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3" name="Google Shape;213;p13"/>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4" name="Google Shape;214;p13"/>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fade thruBlk="1"/>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losing Slide" showMasterSp="0">
  <p:cSld name="3_Closing Slide">
    <p:bg>
      <p:bgPr>
        <a:solidFill>
          <a:schemeClr val="accent5"/>
        </a:solidFill>
      </p:bgPr>
    </p:bg>
    <p:spTree>
      <p:nvGrpSpPr>
        <p:cNvPr id="215" name="Shape 215"/>
        <p:cNvGrpSpPr/>
        <p:nvPr/>
      </p:nvGrpSpPr>
      <p:grpSpPr>
        <a:xfrm>
          <a:off x="0" y="0"/>
          <a:ext cx="0" cy="0"/>
          <a:chOff x="0" y="0"/>
          <a:chExt cx="0" cy="0"/>
        </a:xfrm>
      </p:grpSpPr>
      <p:grpSp>
        <p:nvGrpSpPr>
          <p:cNvPr id="216" name="Google Shape;216;p14"/>
          <p:cNvGrpSpPr/>
          <p:nvPr/>
        </p:nvGrpSpPr>
        <p:grpSpPr>
          <a:xfrm>
            <a:off x="3746294" y="2129856"/>
            <a:ext cx="1617944" cy="860542"/>
            <a:chOff x="310" y="249"/>
            <a:chExt cx="502" cy="267"/>
          </a:xfrm>
        </p:grpSpPr>
        <p:sp>
          <p:nvSpPr>
            <p:cNvPr id="217" name="Google Shape;217;p14"/>
            <p:cNvSpPr/>
            <p:nvPr/>
          </p:nvSpPr>
          <p:spPr>
            <a:xfrm>
              <a:off x="452" y="426"/>
              <a:ext cx="22" cy="88"/>
            </a:xfrm>
            <a:prstGeom prst="rect">
              <a:avLst/>
            </a:pr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8" name="Google Shape;218;p14"/>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9" name="Google Shape;219;p14"/>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0" name="Google Shape;220;p14"/>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1" name="Google Shape;221;p14"/>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2" name="Google Shape;222;p14"/>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3" name="Google Shape;223;p14"/>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4" name="Google Shape;224;p14"/>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5" name="Google Shape;225;p14"/>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6" name="Google Shape;226;p14"/>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7" name="Google Shape;227;p14"/>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8" name="Google Shape;228;p14"/>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9" name="Google Shape;229;p14"/>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0" name="Google Shape;230;p14"/>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fade thruBlk="1"/>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1" name="Shape 231"/>
        <p:cNvGrpSpPr/>
        <p:nvPr/>
      </p:nvGrpSpPr>
      <p:grpSpPr>
        <a:xfrm>
          <a:off x="0" y="0"/>
          <a:ext cx="0" cy="0"/>
          <a:chOff x="0" y="0"/>
          <a:chExt cx="0" cy="0"/>
        </a:xfrm>
      </p:grpSpPr>
      <p:sp>
        <p:nvSpPr>
          <p:cNvPr id="232" name="Google Shape;232;p15"/>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0" name="Shape 50"/>
        <p:cNvGrpSpPr/>
        <p:nvPr/>
      </p:nvGrpSpPr>
      <p:grpSpPr>
        <a:xfrm>
          <a:off x="0" y="0"/>
          <a:ext cx="0" cy="0"/>
          <a:chOff x="0" y="0"/>
          <a:chExt cx="0" cy="0"/>
        </a:xfrm>
      </p:grpSpPr>
      <p:sp>
        <p:nvSpPr>
          <p:cNvPr id="51" name="Google Shape;51;p3"/>
          <p:cNvSpPr txBox="1"/>
          <p:nvPr>
            <p:ph idx="12" type="sldNum"/>
          </p:nvPr>
        </p:nvSpPr>
        <p:spPr>
          <a:xfrm>
            <a:off x="8473441" y="4954263"/>
            <a:ext cx="676910" cy="18923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525">
                <a:solidFill>
                  <a:srgbClr val="595959"/>
                </a:solidFill>
                <a:latin typeface="Arial"/>
                <a:ea typeface="Arial"/>
                <a:cs typeface="Arial"/>
                <a:sym typeface="Arial"/>
              </a:defRPr>
            </a:lvl1pPr>
            <a:lvl2pPr indent="0" lvl="1" marL="0" marR="0" rtl="0" algn="r">
              <a:spcBef>
                <a:spcPts val="0"/>
              </a:spcBef>
              <a:spcAft>
                <a:spcPts val="0"/>
              </a:spcAft>
              <a:buNone/>
              <a:defRPr sz="525">
                <a:solidFill>
                  <a:srgbClr val="595959"/>
                </a:solidFill>
                <a:latin typeface="Arial"/>
                <a:ea typeface="Arial"/>
                <a:cs typeface="Arial"/>
                <a:sym typeface="Arial"/>
              </a:defRPr>
            </a:lvl2pPr>
            <a:lvl3pPr indent="0" lvl="2" marL="0" marR="0" rtl="0" algn="r">
              <a:spcBef>
                <a:spcPts val="0"/>
              </a:spcBef>
              <a:spcAft>
                <a:spcPts val="0"/>
              </a:spcAft>
              <a:buNone/>
              <a:defRPr sz="525">
                <a:solidFill>
                  <a:srgbClr val="595959"/>
                </a:solidFill>
                <a:latin typeface="Arial"/>
                <a:ea typeface="Arial"/>
                <a:cs typeface="Arial"/>
                <a:sym typeface="Arial"/>
              </a:defRPr>
            </a:lvl3pPr>
            <a:lvl4pPr indent="0" lvl="3" marL="0" marR="0" rtl="0" algn="r">
              <a:spcBef>
                <a:spcPts val="0"/>
              </a:spcBef>
              <a:spcAft>
                <a:spcPts val="0"/>
              </a:spcAft>
              <a:buNone/>
              <a:defRPr sz="525">
                <a:solidFill>
                  <a:srgbClr val="595959"/>
                </a:solidFill>
                <a:latin typeface="Arial"/>
                <a:ea typeface="Arial"/>
                <a:cs typeface="Arial"/>
                <a:sym typeface="Arial"/>
              </a:defRPr>
            </a:lvl4pPr>
            <a:lvl5pPr indent="0" lvl="4" marL="0" marR="0" rtl="0" algn="r">
              <a:spcBef>
                <a:spcPts val="0"/>
              </a:spcBef>
              <a:spcAft>
                <a:spcPts val="0"/>
              </a:spcAft>
              <a:buNone/>
              <a:defRPr sz="525">
                <a:solidFill>
                  <a:srgbClr val="595959"/>
                </a:solidFill>
                <a:latin typeface="Arial"/>
                <a:ea typeface="Arial"/>
                <a:cs typeface="Arial"/>
                <a:sym typeface="Arial"/>
              </a:defRPr>
            </a:lvl5pPr>
            <a:lvl6pPr indent="0" lvl="5" marL="0" marR="0" rtl="0" algn="r">
              <a:spcBef>
                <a:spcPts val="0"/>
              </a:spcBef>
              <a:spcAft>
                <a:spcPts val="0"/>
              </a:spcAft>
              <a:buNone/>
              <a:defRPr sz="525">
                <a:solidFill>
                  <a:srgbClr val="595959"/>
                </a:solidFill>
                <a:latin typeface="Arial"/>
                <a:ea typeface="Arial"/>
                <a:cs typeface="Arial"/>
                <a:sym typeface="Arial"/>
              </a:defRPr>
            </a:lvl6pPr>
            <a:lvl7pPr indent="0" lvl="6" marL="0" marR="0" rtl="0" algn="r">
              <a:spcBef>
                <a:spcPts val="0"/>
              </a:spcBef>
              <a:spcAft>
                <a:spcPts val="0"/>
              </a:spcAft>
              <a:buNone/>
              <a:defRPr sz="525">
                <a:solidFill>
                  <a:srgbClr val="595959"/>
                </a:solidFill>
                <a:latin typeface="Arial"/>
                <a:ea typeface="Arial"/>
                <a:cs typeface="Arial"/>
                <a:sym typeface="Arial"/>
              </a:defRPr>
            </a:lvl7pPr>
            <a:lvl8pPr indent="0" lvl="7" marL="0" marR="0" rtl="0" algn="r">
              <a:spcBef>
                <a:spcPts val="0"/>
              </a:spcBef>
              <a:spcAft>
                <a:spcPts val="0"/>
              </a:spcAft>
              <a:buNone/>
              <a:defRPr sz="525">
                <a:solidFill>
                  <a:srgbClr val="595959"/>
                </a:solidFill>
                <a:latin typeface="Arial"/>
                <a:ea typeface="Arial"/>
                <a:cs typeface="Arial"/>
                <a:sym typeface="Arial"/>
              </a:defRPr>
            </a:lvl8pPr>
            <a:lvl9pPr indent="0" lvl="8" marL="0" marR="0" rtl="0" algn="r">
              <a:spcBef>
                <a:spcPts val="0"/>
              </a:spcBef>
              <a:spcAft>
                <a:spcPts val="0"/>
              </a:spcAft>
              <a:buNone/>
              <a:defRPr sz="525">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52" name="Google Shape;52;p3"/>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lvl1pPr indent="-314325" lvl="0" marL="457200" marR="0" rtl="0" algn="l">
              <a:lnSpc>
                <a:spcPct val="100000"/>
              </a:lnSpc>
              <a:spcBef>
                <a:spcPts val="600"/>
              </a:spcBef>
              <a:spcAft>
                <a:spcPts val="0"/>
              </a:spcAft>
              <a:buClr>
                <a:schemeClr val="dk2"/>
              </a:buClr>
              <a:buSzPts val="1350"/>
              <a:buFont typeface="Noto Sans Symbols"/>
              <a:buChar char="▪"/>
              <a:defRPr b="0" i="0" sz="1500" u="none" cap="none" strike="noStrike">
                <a:solidFill>
                  <a:srgbClr val="000000"/>
                </a:solidFill>
                <a:latin typeface="Arial"/>
                <a:ea typeface="Arial"/>
                <a:cs typeface="Arial"/>
                <a:sym typeface="Arial"/>
              </a:defRPr>
            </a:lvl1pPr>
            <a:lvl2pPr indent="-317500" lvl="1" marL="914400" marR="0" rtl="0" algn="l">
              <a:lnSpc>
                <a:spcPct val="100000"/>
              </a:lnSpc>
              <a:spcBef>
                <a:spcPts val="600"/>
              </a:spcBef>
              <a:spcAft>
                <a:spcPts val="0"/>
              </a:spcAft>
              <a:buClr>
                <a:schemeClr val="dk2"/>
              </a:buClr>
              <a:buSzPts val="1400"/>
              <a:buFont typeface="Arial"/>
              <a:buChar char="•"/>
              <a:defRPr b="0" i="0" sz="1400" u="none" cap="none" strike="noStrike">
                <a:solidFill>
                  <a:srgbClr val="000000"/>
                </a:solidFill>
                <a:latin typeface="Arial"/>
                <a:ea typeface="Arial"/>
                <a:cs typeface="Arial"/>
                <a:sym typeface="Arial"/>
              </a:defRPr>
            </a:lvl2pPr>
            <a:lvl3pPr indent="-304800" lvl="2" marL="1371600" marR="0" rtl="0" algn="l">
              <a:lnSpc>
                <a:spcPct val="100000"/>
              </a:lnSpc>
              <a:spcBef>
                <a:spcPts val="3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298450" lvl="3" marL="1828800" marR="0" rtl="0" algn="l">
              <a:lnSpc>
                <a:spcPct val="100000"/>
              </a:lnSpc>
              <a:spcBef>
                <a:spcPts val="30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95000"/>
              </a:lnSpc>
              <a:spcBef>
                <a:spcPts val="625"/>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53" name="Google Shape;53;p3"/>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2400"/>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egue" showMasterSp="0">
  <p:cSld name="3_Segue">
    <p:bg>
      <p:bgPr>
        <a:solidFill>
          <a:schemeClr val="lt1"/>
        </a:solidFill>
      </p:bgPr>
    </p:bg>
    <p:spTree>
      <p:nvGrpSpPr>
        <p:cNvPr id="54" name="Shape 54"/>
        <p:cNvGrpSpPr/>
        <p:nvPr/>
      </p:nvGrpSpPr>
      <p:grpSpPr>
        <a:xfrm>
          <a:off x="0" y="0"/>
          <a:ext cx="0" cy="0"/>
          <a:chOff x="0" y="0"/>
          <a:chExt cx="0" cy="0"/>
        </a:xfrm>
      </p:grpSpPr>
      <p:sp>
        <p:nvSpPr>
          <p:cNvPr id="55" name="Google Shape;55;p4"/>
          <p:cNvSpPr/>
          <p:nvPr/>
        </p:nvSpPr>
        <p:spPr>
          <a:xfrm>
            <a:off x="0" y="0"/>
            <a:ext cx="9144000" cy="5143499"/>
          </a:xfrm>
          <a:prstGeom prst="rect">
            <a:avLst/>
          </a:prstGeom>
          <a:solidFill>
            <a:srgbClr val="0039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 name="Google Shape;56;p4"/>
          <p:cNvSpPr txBox="1"/>
          <p:nvPr>
            <p:ph type="ctrTitle"/>
          </p:nvPr>
        </p:nvSpPr>
        <p:spPr>
          <a:xfrm>
            <a:off x="416425" y="915409"/>
            <a:ext cx="7598042" cy="2569946"/>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chemeClr val="accent5"/>
              </a:buClr>
              <a:buSzPts val="4600"/>
              <a:buFont typeface="Arial"/>
              <a:buNone/>
              <a:defRPr b="0" i="0" sz="4600">
                <a:solidFill>
                  <a:schemeClr val="accent5"/>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57" name="Google Shape;57;p4"/>
          <p:cNvSpPr/>
          <p:nvPr/>
        </p:nvSpPr>
        <p:spPr>
          <a:xfrm>
            <a:off x="8515707" y="4742907"/>
            <a:ext cx="218414" cy="154518"/>
          </a:xfrm>
          <a:prstGeom prst="rect">
            <a:avLst/>
          </a:prstGeom>
          <a:noFill/>
          <a:ln>
            <a:noFill/>
          </a:ln>
        </p:spPr>
        <p:txBody>
          <a:bodyPr anchorCtr="0" anchor="b" bIns="30775" lIns="61575" spcFirstLastPara="1" rIns="61575" wrap="square" tIns="30775">
            <a:noAutofit/>
          </a:bodyPr>
          <a:lstStyle/>
          <a:p>
            <a:pPr indent="0" lvl="0" marL="0" marR="0" rtl="0" algn="r">
              <a:spcBef>
                <a:spcPts val="0"/>
              </a:spcBef>
              <a:spcAft>
                <a:spcPts val="0"/>
              </a:spcAft>
              <a:buNone/>
            </a:pPr>
            <a:fld id="{00000000-1234-1234-1234-123412341234}" type="slidenum">
              <a:rPr lang="es-419" sz="600">
                <a:solidFill>
                  <a:srgbClr val="076D8E"/>
                </a:solidFill>
                <a:latin typeface="Arial"/>
                <a:ea typeface="Arial"/>
                <a:cs typeface="Arial"/>
                <a:sym typeface="Arial"/>
              </a:rPr>
              <a:t>‹#›</a:t>
            </a:fld>
            <a:endParaRPr sz="600">
              <a:solidFill>
                <a:srgbClr val="076D8E"/>
              </a:solidFill>
              <a:latin typeface="Arial"/>
              <a:ea typeface="Arial"/>
              <a:cs typeface="Arial"/>
              <a:sym typeface="Arial"/>
            </a:endParaRPr>
          </a:p>
        </p:txBody>
      </p:sp>
      <p:sp>
        <p:nvSpPr>
          <p:cNvPr id="58" name="Google Shape;58;p4"/>
          <p:cNvSpPr/>
          <p:nvPr/>
        </p:nvSpPr>
        <p:spPr>
          <a:xfrm>
            <a:off x="5867508" y="4741653"/>
            <a:ext cx="2658018" cy="154518"/>
          </a:xfrm>
          <a:prstGeom prst="rect">
            <a:avLst/>
          </a:prstGeom>
          <a:noFill/>
          <a:ln>
            <a:noFill/>
          </a:ln>
        </p:spPr>
        <p:txBody>
          <a:bodyPr anchorCtr="0" anchor="b" bIns="30775" lIns="61575" spcFirstLastPara="1" rIns="61575" wrap="square" tIns="30775">
            <a:noAutofit/>
          </a:bodyPr>
          <a:lstStyle/>
          <a:p>
            <a:pPr indent="0" lvl="0" marL="0" marR="0" rtl="0" algn="l">
              <a:spcBef>
                <a:spcPts val="0"/>
              </a:spcBef>
              <a:spcAft>
                <a:spcPts val="0"/>
              </a:spcAft>
              <a:buNone/>
            </a:pPr>
            <a:r>
              <a:rPr lang="es-419" sz="600">
                <a:solidFill>
                  <a:srgbClr val="076D8E"/>
                </a:solidFill>
                <a:latin typeface="Arial"/>
                <a:ea typeface="Arial"/>
                <a:cs typeface="Arial"/>
                <a:sym typeface="Arial"/>
              </a:rPr>
              <a:t>© 2016 Cisco y/o sus filiales. Todos los derechos reservados.   Información confidencial de Cisco</a:t>
            </a:r>
            <a:endParaRPr/>
          </a:p>
        </p:txBody>
      </p:sp>
      <p:grpSp>
        <p:nvGrpSpPr>
          <p:cNvPr id="59" name="Google Shape;59;p4"/>
          <p:cNvGrpSpPr/>
          <p:nvPr/>
        </p:nvGrpSpPr>
        <p:grpSpPr>
          <a:xfrm>
            <a:off x="508039" y="4715197"/>
            <a:ext cx="340257" cy="180974"/>
            <a:chOff x="310" y="249"/>
            <a:chExt cx="502" cy="267"/>
          </a:xfrm>
        </p:grpSpPr>
        <p:sp>
          <p:nvSpPr>
            <p:cNvPr id="60" name="Google Shape;60;p4"/>
            <p:cNvSpPr/>
            <p:nvPr/>
          </p:nvSpPr>
          <p:spPr>
            <a:xfrm>
              <a:off x="452" y="426"/>
              <a:ext cx="22" cy="88"/>
            </a:xfrm>
            <a:prstGeom prst="rect">
              <a:avLst/>
            </a:pr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 name="Google Shape;61;p4"/>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 name="Google Shape;62;p4"/>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 name="Google Shape;63;p4"/>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 name="Google Shape;64;p4"/>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 name="Google Shape;65;p4"/>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 name="Google Shape;66;p4"/>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 name="Google Shape;67;p4"/>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 name="Google Shape;68;p4"/>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 name="Google Shape;69;p4"/>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 name="Google Shape;70;p4"/>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 name="Google Shape;71;p4"/>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 name="Google Shape;72;p4"/>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 name="Google Shape;73;p4"/>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ulti_Slide">
  <p:cSld name="Multi_Slide">
    <p:spTree>
      <p:nvGrpSpPr>
        <p:cNvPr id="74" name="Shape 74"/>
        <p:cNvGrpSpPr/>
        <p:nvPr/>
      </p:nvGrpSpPr>
      <p:grpSpPr>
        <a:xfrm>
          <a:off x="0" y="0"/>
          <a:ext cx="0" cy="0"/>
          <a:chOff x="0" y="0"/>
          <a:chExt cx="0" cy="0"/>
        </a:xfrm>
      </p:grpSpPr>
      <p:sp>
        <p:nvSpPr>
          <p:cNvPr id="75" name="Google Shape;75;p5"/>
          <p:cNvSpPr txBox="1"/>
          <p:nvPr>
            <p:ph idx="1" type="body"/>
          </p:nvPr>
        </p:nvSpPr>
        <p:spPr>
          <a:xfrm>
            <a:off x="474662" y="1347788"/>
            <a:ext cx="8280057" cy="3073946"/>
          </a:xfrm>
          <a:prstGeom prst="rect">
            <a:avLst/>
          </a:prstGeom>
          <a:noFill/>
          <a:ln>
            <a:noFill/>
          </a:ln>
        </p:spPr>
        <p:txBody>
          <a:bodyPr anchorCtr="0" anchor="t" bIns="45700" lIns="91400" spcFirstLastPara="1" rIns="91400" wrap="square" tIns="45700">
            <a:noAutofit/>
          </a:bodyPr>
          <a:lstStyle>
            <a:lvl1pPr indent="-228600" lvl="0" marL="457200" marR="0" rtl="0" algn="ctr">
              <a:lnSpc>
                <a:spcPct val="100000"/>
              </a:lnSpc>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lnSpc>
                <a:spcPct val="95000"/>
              </a:lnSpc>
              <a:spcBef>
                <a:spcPts val="625"/>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8450" lvl="3" marL="1828800" marR="0" rtl="0" algn="l">
              <a:lnSpc>
                <a:spcPct val="95000"/>
              </a:lnSpc>
              <a:spcBef>
                <a:spcPts val="625"/>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lnSpc>
                <a:spcPct val="95000"/>
              </a:lnSpc>
              <a:spcBef>
                <a:spcPts val="625"/>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76" name="Google Shape;76;p5"/>
          <p:cNvSpPr txBox="1"/>
          <p:nvPr>
            <p:ph type="title"/>
          </p:nvPr>
        </p:nvSpPr>
        <p:spPr>
          <a:xfrm>
            <a:off x="437766"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rgbClr val="004C69"/>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losing Slide" showMasterSp="0">
  <p:cSld name="1_Closing Slide">
    <p:bg>
      <p:bgPr>
        <a:solidFill>
          <a:schemeClr val="accent5"/>
        </a:solidFill>
      </p:bgPr>
    </p:bg>
    <p:spTree>
      <p:nvGrpSpPr>
        <p:cNvPr id="77" name="Shape 77"/>
        <p:cNvGrpSpPr/>
        <p:nvPr/>
      </p:nvGrpSpPr>
      <p:grpSpPr>
        <a:xfrm>
          <a:off x="0" y="0"/>
          <a:ext cx="0" cy="0"/>
          <a:chOff x="0" y="0"/>
          <a:chExt cx="0" cy="0"/>
        </a:xfrm>
      </p:grpSpPr>
      <p:pic>
        <p:nvPicPr>
          <p:cNvPr id="78" name="Google Shape;78;p6"/>
          <p:cNvPicPr preferRelativeResize="0"/>
          <p:nvPr/>
        </p:nvPicPr>
        <p:blipFill rotWithShape="1">
          <a:blip r:embed="rId2">
            <a:alphaModFix/>
          </a:blip>
          <a:srcRect b="0" l="0" r="0" t="0"/>
          <a:stretch/>
        </p:blipFill>
        <p:spPr>
          <a:xfrm>
            <a:off x="0" y="1"/>
            <a:ext cx="9143999" cy="5165874"/>
          </a:xfrm>
          <a:prstGeom prst="rect">
            <a:avLst/>
          </a:prstGeom>
          <a:noFill/>
          <a:ln>
            <a:noFill/>
          </a:ln>
        </p:spPr>
      </p:pic>
      <p:grpSp>
        <p:nvGrpSpPr>
          <p:cNvPr id="79" name="Google Shape;79;p6"/>
          <p:cNvGrpSpPr/>
          <p:nvPr/>
        </p:nvGrpSpPr>
        <p:grpSpPr>
          <a:xfrm>
            <a:off x="3746294" y="2129856"/>
            <a:ext cx="1617944" cy="860542"/>
            <a:chOff x="310" y="249"/>
            <a:chExt cx="502" cy="267"/>
          </a:xfrm>
        </p:grpSpPr>
        <p:sp>
          <p:nvSpPr>
            <p:cNvPr id="80" name="Google Shape;80;p6"/>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 name="Google Shape;81;p6"/>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 name="Google Shape;82;p6"/>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 name="Google Shape;83;p6"/>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 name="Google Shape;84;p6"/>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 name="Google Shape;85;p6"/>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 name="Google Shape;86;p6"/>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 name="Google Shape;87;p6"/>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 name="Google Shape;88;p6"/>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 name="Google Shape;89;p6"/>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 name="Google Shape;90;p6"/>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 name="Google Shape;91;p6"/>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 name="Google Shape;92;p6"/>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 name="Google Shape;93;p6"/>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Slide-animated gradient" showMasterSp="0">
  <p:cSld name="5_Title Slide-animated gradient">
    <p:bg>
      <p:bgPr>
        <a:solidFill>
          <a:schemeClr val="accent5"/>
        </a:solidFill>
      </p:bgPr>
    </p:bg>
    <p:spTree>
      <p:nvGrpSpPr>
        <p:cNvPr id="94" name="Shape 94"/>
        <p:cNvGrpSpPr/>
        <p:nvPr/>
      </p:nvGrpSpPr>
      <p:grpSpPr>
        <a:xfrm>
          <a:off x="0" y="0"/>
          <a:ext cx="0" cy="0"/>
          <a:chOff x="0" y="0"/>
          <a:chExt cx="0" cy="0"/>
        </a:xfrm>
      </p:grpSpPr>
      <p:sp>
        <p:nvSpPr>
          <p:cNvPr id="95" name="Google Shape;95;p7"/>
          <p:cNvSpPr txBox="1"/>
          <p:nvPr>
            <p:ph idx="1" type="subTitle"/>
          </p:nvPr>
        </p:nvSpPr>
        <p:spPr>
          <a:xfrm>
            <a:off x="469496" y="3809526"/>
            <a:ext cx="4319105" cy="288131"/>
          </a:xfrm>
          <a:prstGeom prst="rect">
            <a:avLst/>
          </a:prstGeom>
          <a:noFill/>
          <a:ln>
            <a:noFill/>
          </a:ln>
        </p:spPr>
        <p:txBody>
          <a:bodyPr anchorCtr="0" anchor="b" bIns="45700" lIns="91400" spcFirstLastPara="1" rIns="91400" wrap="square" tIns="45700">
            <a:noAutofit/>
          </a:bodyPr>
          <a:lstStyle>
            <a:lvl1pPr lvl="0" marR="0" rtl="0" algn="l">
              <a:lnSpc>
                <a:spcPct val="95000"/>
              </a:lnSpc>
              <a:spcBef>
                <a:spcPts val="1075"/>
              </a:spcBef>
              <a:spcAft>
                <a:spcPts val="0"/>
              </a:spcAft>
              <a:buClr>
                <a:schemeClr val="dk2"/>
              </a:buClr>
              <a:buSzPts val="1080"/>
              <a:buFont typeface="Arial"/>
              <a:buNone/>
              <a:defRPr b="0" i="0" sz="1200" u="none" cap="none" strike="noStrike">
                <a:solidFill>
                  <a:schemeClr val="accent1"/>
                </a:solidFill>
                <a:latin typeface="Arial"/>
                <a:ea typeface="Arial"/>
                <a:cs typeface="Arial"/>
                <a:sym typeface="Arial"/>
              </a:defRPr>
            </a:lvl1pPr>
            <a:lvl2pPr lvl="1" marR="0" rtl="0" algn="ctr">
              <a:lnSpc>
                <a:spcPct val="95000"/>
              </a:lnSpc>
              <a:spcBef>
                <a:spcPts val="600"/>
              </a:spcBef>
              <a:spcAft>
                <a:spcPts val="0"/>
              </a:spcAft>
              <a:buClr>
                <a:schemeClr val="dk2"/>
              </a:buClr>
              <a:buSzPts val="1400"/>
              <a:buFont typeface="Arial"/>
              <a:buNone/>
              <a:defRPr b="0" i="0" sz="1400" u="none" cap="none" strike="noStrike">
                <a:solidFill>
                  <a:srgbClr val="98989A"/>
                </a:solidFill>
                <a:latin typeface="Arial"/>
                <a:ea typeface="Arial"/>
                <a:cs typeface="Arial"/>
                <a:sym typeface="Arial"/>
              </a:defRPr>
            </a:lvl2pPr>
            <a:lvl3pPr lvl="2" marR="0" rtl="0" algn="ctr">
              <a:lnSpc>
                <a:spcPct val="95000"/>
              </a:lnSpc>
              <a:spcBef>
                <a:spcPts val="625"/>
              </a:spcBef>
              <a:spcAft>
                <a:spcPts val="0"/>
              </a:spcAft>
              <a:buClr>
                <a:srgbClr val="98989A"/>
              </a:buClr>
              <a:buSzPts val="1200"/>
              <a:buFont typeface="Arial"/>
              <a:buNone/>
              <a:defRPr b="0" i="0" sz="1200" u="none" cap="none" strike="noStrike">
                <a:solidFill>
                  <a:srgbClr val="98989A"/>
                </a:solidFill>
                <a:latin typeface="Arial"/>
                <a:ea typeface="Arial"/>
                <a:cs typeface="Arial"/>
                <a:sym typeface="Arial"/>
              </a:defRPr>
            </a:lvl3pPr>
            <a:lvl4pPr lvl="3"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4pPr>
            <a:lvl5pPr lvl="4"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5pPr>
            <a:lvl6pPr lvl="5" marR="0" rtl="0" algn="ctr">
              <a:spcBef>
                <a:spcPts val="600"/>
              </a:spcBef>
              <a:spcAft>
                <a:spcPts val="0"/>
              </a:spcAft>
              <a:buClr>
                <a:srgbClr val="98989A"/>
              </a:buClr>
              <a:buSzPts val="900"/>
              <a:buFont typeface="Arial"/>
              <a:buNone/>
              <a:defRPr b="0" i="0" sz="900" u="none" cap="none" strike="noStrike">
                <a:solidFill>
                  <a:srgbClr val="98989A"/>
                </a:solidFill>
                <a:latin typeface="Arial"/>
                <a:ea typeface="Arial"/>
                <a:cs typeface="Arial"/>
                <a:sym typeface="Arial"/>
              </a:defRPr>
            </a:lvl6pPr>
            <a:lvl7pPr lvl="6" marR="0" rtl="0" algn="ctr">
              <a:spcBef>
                <a:spcPts val="600"/>
              </a:spcBef>
              <a:spcAft>
                <a:spcPts val="0"/>
              </a:spcAft>
              <a:buClr>
                <a:srgbClr val="98989A"/>
              </a:buClr>
              <a:buSzPts val="800"/>
              <a:buFont typeface="Arial"/>
              <a:buNone/>
              <a:defRPr b="0" i="0" sz="800" u="none" cap="none" strike="noStrike">
                <a:solidFill>
                  <a:srgbClr val="98989A"/>
                </a:solidFill>
                <a:latin typeface="Arial"/>
                <a:ea typeface="Arial"/>
                <a:cs typeface="Arial"/>
                <a:sym typeface="Arial"/>
              </a:defRPr>
            </a:lvl7pPr>
            <a:lvl8pPr lvl="7"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8pPr>
            <a:lvl9pPr lvl="8"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9pPr>
          </a:lstStyle>
          <a:p/>
        </p:txBody>
      </p:sp>
      <p:sp>
        <p:nvSpPr>
          <p:cNvPr id="96" name="Google Shape;96;p7"/>
          <p:cNvSpPr txBox="1"/>
          <p:nvPr>
            <p:ph idx="2" type="body"/>
          </p:nvPr>
        </p:nvSpPr>
        <p:spPr>
          <a:xfrm>
            <a:off x="469496" y="4049523"/>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1"/>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97" name="Google Shape;97;p7"/>
          <p:cNvSpPr txBox="1"/>
          <p:nvPr>
            <p:ph idx="3" type="body"/>
          </p:nvPr>
        </p:nvSpPr>
        <p:spPr>
          <a:xfrm>
            <a:off x="469496" y="4289520"/>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1"/>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grpSp>
        <p:nvGrpSpPr>
          <p:cNvPr id="98" name="Google Shape;98;p7"/>
          <p:cNvGrpSpPr/>
          <p:nvPr/>
        </p:nvGrpSpPr>
        <p:grpSpPr>
          <a:xfrm>
            <a:off x="492125" y="395288"/>
            <a:ext cx="796924" cy="423863"/>
            <a:chOff x="310" y="249"/>
            <a:chExt cx="502" cy="267"/>
          </a:xfrm>
        </p:grpSpPr>
        <p:sp>
          <p:nvSpPr>
            <p:cNvPr id="99" name="Google Shape;99;p7"/>
            <p:cNvSpPr/>
            <p:nvPr/>
          </p:nvSpPr>
          <p:spPr>
            <a:xfrm>
              <a:off x="452" y="426"/>
              <a:ext cx="22" cy="88"/>
            </a:xfrm>
            <a:prstGeom prst="rect">
              <a:avLst/>
            </a:pr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 name="Google Shape;100;p7"/>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7"/>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 name="Google Shape;102;p7"/>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 name="Google Shape;103;p7"/>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 name="Google Shape;104;p7"/>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 name="Google Shape;105;p7"/>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 name="Google Shape;106;p7"/>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 name="Google Shape;107;p7"/>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 name="Google Shape;108;p7"/>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 name="Google Shape;109;p7"/>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 name="Google Shape;110;p7"/>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 name="Google Shape;111;p7"/>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 name="Google Shape;112;p7"/>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13" name="Google Shape;113;p7"/>
          <p:cNvSpPr txBox="1"/>
          <p:nvPr>
            <p:ph idx="4" type="body"/>
          </p:nvPr>
        </p:nvSpPr>
        <p:spPr>
          <a:xfrm>
            <a:off x="463292" y="2872236"/>
            <a:ext cx="5925246" cy="29900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5000"/>
              </a:lnSpc>
              <a:spcBef>
                <a:spcPts val="62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14" name="Google Shape;114;p7"/>
          <p:cNvSpPr txBox="1"/>
          <p:nvPr>
            <p:ph type="ctrTitle"/>
          </p:nvPr>
        </p:nvSpPr>
        <p:spPr>
          <a:xfrm>
            <a:off x="425765" y="2300750"/>
            <a:ext cx="5955513" cy="644730"/>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chemeClr val="accent1"/>
              </a:buClr>
              <a:buSzPts val="3600"/>
              <a:buFont typeface="Arial"/>
              <a:buNone/>
              <a:defRPr b="0" i="0" sz="3600">
                <a:solidFill>
                  <a:schemeClr val="accent1"/>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transition spd="slow">
    <p:fade thruBlk="1"/>
  </p:transition>
  <p:extLst>
    <p:ext uri="{DCECCB84-F9BA-43D5-87BE-67443E8EF086}">
      <p15:sldGuideLst>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Slide-animated gradient" showMasterSp="0">
  <p:cSld name="6_Title Slide-animated gradient">
    <p:bg>
      <p:bgPr>
        <a:solidFill>
          <a:schemeClr val="accent5"/>
        </a:solidFill>
      </p:bgPr>
    </p:bg>
    <p:spTree>
      <p:nvGrpSpPr>
        <p:cNvPr id="115" name="Shape 115"/>
        <p:cNvGrpSpPr/>
        <p:nvPr/>
      </p:nvGrpSpPr>
      <p:grpSpPr>
        <a:xfrm>
          <a:off x="0" y="0"/>
          <a:ext cx="0" cy="0"/>
          <a:chOff x="0" y="0"/>
          <a:chExt cx="0" cy="0"/>
        </a:xfrm>
      </p:grpSpPr>
      <p:sp>
        <p:nvSpPr>
          <p:cNvPr id="116" name="Google Shape;116;p8"/>
          <p:cNvSpPr/>
          <p:nvPr/>
        </p:nvSpPr>
        <p:spPr>
          <a:xfrm>
            <a:off x="0" y="0"/>
            <a:ext cx="914400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 name="Google Shape;117;p8"/>
          <p:cNvSpPr txBox="1"/>
          <p:nvPr>
            <p:ph idx="1" type="subTitle"/>
          </p:nvPr>
        </p:nvSpPr>
        <p:spPr>
          <a:xfrm>
            <a:off x="469496" y="3809526"/>
            <a:ext cx="4319105" cy="288131"/>
          </a:xfrm>
          <a:prstGeom prst="rect">
            <a:avLst/>
          </a:prstGeom>
          <a:noFill/>
          <a:ln>
            <a:noFill/>
          </a:ln>
        </p:spPr>
        <p:txBody>
          <a:bodyPr anchorCtr="0" anchor="b" bIns="45700" lIns="91400" spcFirstLastPara="1" rIns="91400" wrap="square" tIns="45700">
            <a:noAutofit/>
          </a:bodyPr>
          <a:lstStyle>
            <a:lvl1pPr lvl="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lvl="1" marR="0" rtl="0" algn="ctr">
              <a:lnSpc>
                <a:spcPct val="95000"/>
              </a:lnSpc>
              <a:spcBef>
                <a:spcPts val="600"/>
              </a:spcBef>
              <a:spcAft>
                <a:spcPts val="0"/>
              </a:spcAft>
              <a:buClr>
                <a:schemeClr val="dk2"/>
              </a:buClr>
              <a:buSzPts val="1400"/>
              <a:buFont typeface="Arial"/>
              <a:buNone/>
              <a:defRPr b="0" i="0" sz="1400" u="none" cap="none" strike="noStrike">
                <a:solidFill>
                  <a:srgbClr val="98989A"/>
                </a:solidFill>
                <a:latin typeface="Arial"/>
                <a:ea typeface="Arial"/>
                <a:cs typeface="Arial"/>
                <a:sym typeface="Arial"/>
              </a:defRPr>
            </a:lvl2pPr>
            <a:lvl3pPr lvl="2" marR="0" rtl="0" algn="ctr">
              <a:lnSpc>
                <a:spcPct val="95000"/>
              </a:lnSpc>
              <a:spcBef>
                <a:spcPts val="625"/>
              </a:spcBef>
              <a:spcAft>
                <a:spcPts val="0"/>
              </a:spcAft>
              <a:buClr>
                <a:srgbClr val="98989A"/>
              </a:buClr>
              <a:buSzPts val="1200"/>
              <a:buFont typeface="Arial"/>
              <a:buNone/>
              <a:defRPr b="0" i="0" sz="1200" u="none" cap="none" strike="noStrike">
                <a:solidFill>
                  <a:srgbClr val="98989A"/>
                </a:solidFill>
                <a:latin typeface="Arial"/>
                <a:ea typeface="Arial"/>
                <a:cs typeface="Arial"/>
                <a:sym typeface="Arial"/>
              </a:defRPr>
            </a:lvl3pPr>
            <a:lvl4pPr lvl="3"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4pPr>
            <a:lvl5pPr lvl="4"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5pPr>
            <a:lvl6pPr lvl="5" marR="0" rtl="0" algn="ctr">
              <a:spcBef>
                <a:spcPts val="600"/>
              </a:spcBef>
              <a:spcAft>
                <a:spcPts val="0"/>
              </a:spcAft>
              <a:buClr>
                <a:srgbClr val="98989A"/>
              </a:buClr>
              <a:buSzPts val="900"/>
              <a:buFont typeface="Arial"/>
              <a:buNone/>
              <a:defRPr b="0" i="0" sz="900" u="none" cap="none" strike="noStrike">
                <a:solidFill>
                  <a:srgbClr val="98989A"/>
                </a:solidFill>
                <a:latin typeface="Arial"/>
                <a:ea typeface="Arial"/>
                <a:cs typeface="Arial"/>
                <a:sym typeface="Arial"/>
              </a:defRPr>
            </a:lvl6pPr>
            <a:lvl7pPr lvl="6" marR="0" rtl="0" algn="ctr">
              <a:spcBef>
                <a:spcPts val="600"/>
              </a:spcBef>
              <a:spcAft>
                <a:spcPts val="0"/>
              </a:spcAft>
              <a:buClr>
                <a:srgbClr val="98989A"/>
              </a:buClr>
              <a:buSzPts val="800"/>
              <a:buFont typeface="Arial"/>
              <a:buNone/>
              <a:defRPr b="0" i="0" sz="800" u="none" cap="none" strike="noStrike">
                <a:solidFill>
                  <a:srgbClr val="98989A"/>
                </a:solidFill>
                <a:latin typeface="Arial"/>
                <a:ea typeface="Arial"/>
                <a:cs typeface="Arial"/>
                <a:sym typeface="Arial"/>
              </a:defRPr>
            </a:lvl7pPr>
            <a:lvl8pPr lvl="7"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8pPr>
            <a:lvl9pPr lvl="8"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9pPr>
          </a:lstStyle>
          <a:p/>
        </p:txBody>
      </p:sp>
      <p:sp>
        <p:nvSpPr>
          <p:cNvPr id="118" name="Google Shape;118;p8"/>
          <p:cNvSpPr txBox="1"/>
          <p:nvPr>
            <p:ph idx="2" type="body"/>
          </p:nvPr>
        </p:nvSpPr>
        <p:spPr>
          <a:xfrm>
            <a:off x="469496" y="4049523"/>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19" name="Google Shape;119;p8"/>
          <p:cNvSpPr txBox="1"/>
          <p:nvPr>
            <p:ph idx="3" type="body"/>
          </p:nvPr>
        </p:nvSpPr>
        <p:spPr>
          <a:xfrm>
            <a:off x="469496" y="4289520"/>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grpSp>
        <p:nvGrpSpPr>
          <p:cNvPr id="120" name="Google Shape;120;p8"/>
          <p:cNvGrpSpPr/>
          <p:nvPr/>
        </p:nvGrpSpPr>
        <p:grpSpPr>
          <a:xfrm>
            <a:off x="492125" y="395288"/>
            <a:ext cx="796924" cy="423863"/>
            <a:chOff x="310" y="249"/>
            <a:chExt cx="502" cy="267"/>
          </a:xfrm>
        </p:grpSpPr>
        <p:sp>
          <p:nvSpPr>
            <p:cNvPr id="121" name="Google Shape;121;p8"/>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 name="Google Shape;122;p8"/>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 name="Google Shape;123;p8"/>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 name="Google Shape;124;p8"/>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 name="Google Shape;125;p8"/>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 name="Google Shape;126;p8"/>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 name="Google Shape;127;p8"/>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8" name="Google Shape;128;p8"/>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9" name="Google Shape;129;p8"/>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0" name="Google Shape;130;p8"/>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1" name="Google Shape;131;p8"/>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2" name="Google Shape;132;p8"/>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3" name="Google Shape;133;p8"/>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4" name="Google Shape;134;p8"/>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35" name="Google Shape;135;p8"/>
          <p:cNvSpPr txBox="1"/>
          <p:nvPr>
            <p:ph idx="4" type="body"/>
          </p:nvPr>
        </p:nvSpPr>
        <p:spPr>
          <a:xfrm>
            <a:off x="463292" y="2872236"/>
            <a:ext cx="5925246" cy="29900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lt2"/>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5000"/>
              </a:lnSpc>
              <a:spcBef>
                <a:spcPts val="62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36" name="Google Shape;136;p8"/>
          <p:cNvSpPr txBox="1"/>
          <p:nvPr>
            <p:ph type="ctrTitle"/>
          </p:nvPr>
        </p:nvSpPr>
        <p:spPr>
          <a:xfrm>
            <a:off x="425765" y="2300750"/>
            <a:ext cx="5955513" cy="644730"/>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rgbClr val="38C6F4"/>
              </a:buClr>
              <a:buSzPts val="3600"/>
              <a:buFont typeface="Arial"/>
              <a:buNone/>
              <a:defRPr b="0" i="0" sz="3600">
                <a:solidFill>
                  <a:srgbClr val="38C6F4"/>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transition spd="slow">
    <p:fade thruBlk="1"/>
  </p:transition>
  <p:extLst>
    <p:ext uri="{DCECCB84-F9BA-43D5-87BE-67443E8EF086}">
      <p15:sldGuideLst>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137" name="Shape 137"/>
        <p:cNvGrpSpPr/>
        <p:nvPr/>
      </p:nvGrpSpPr>
      <p:grpSpPr>
        <a:xfrm>
          <a:off x="0" y="0"/>
          <a:ext cx="0" cy="0"/>
          <a:chOff x="0" y="0"/>
          <a:chExt cx="0" cy="0"/>
        </a:xfrm>
      </p:grpSpPr>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ircled_Bullets">
  <p:cSld name="2_Circled_Bullets">
    <p:spTree>
      <p:nvGrpSpPr>
        <p:cNvPr id="138" name="Shape 138"/>
        <p:cNvGrpSpPr/>
        <p:nvPr/>
      </p:nvGrpSpPr>
      <p:grpSpPr>
        <a:xfrm>
          <a:off x="0" y="0"/>
          <a:ext cx="0" cy="0"/>
          <a:chOff x="0" y="0"/>
          <a:chExt cx="0" cy="0"/>
        </a:xfrm>
      </p:grpSpPr>
      <p:sp>
        <p:nvSpPr>
          <p:cNvPr id="139" name="Google Shape;139;p10"/>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chemeClr val="accent1"/>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140" name="Google Shape;140;p10"/>
          <p:cNvSpPr/>
          <p:nvPr/>
        </p:nvSpPr>
        <p:spPr>
          <a:xfrm>
            <a:off x="575610" y="2552550"/>
            <a:ext cx="698624" cy="698624"/>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rgbClr val="FFFFFF"/>
              </a:solidFill>
              <a:latin typeface="Arial"/>
              <a:ea typeface="Arial"/>
              <a:cs typeface="Arial"/>
              <a:sym typeface="Arial"/>
            </a:endParaRPr>
          </a:p>
        </p:txBody>
      </p:sp>
      <p:sp>
        <p:nvSpPr>
          <p:cNvPr id="141" name="Google Shape;141;p10"/>
          <p:cNvSpPr/>
          <p:nvPr/>
        </p:nvSpPr>
        <p:spPr>
          <a:xfrm>
            <a:off x="575610" y="1426607"/>
            <a:ext cx="698624" cy="698624"/>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lt1"/>
              </a:solidFill>
              <a:latin typeface="Arial"/>
              <a:ea typeface="Arial"/>
              <a:cs typeface="Arial"/>
              <a:sym typeface="Arial"/>
            </a:endParaRPr>
          </a:p>
        </p:txBody>
      </p:sp>
      <p:sp>
        <p:nvSpPr>
          <p:cNvPr id="142" name="Google Shape;142;p10"/>
          <p:cNvSpPr/>
          <p:nvPr/>
        </p:nvSpPr>
        <p:spPr>
          <a:xfrm>
            <a:off x="575610" y="3653093"/>
            <a:ext cx="698624" cy="698624"/>
          </a:xfrm>
          <a:prstGeom prst="ellipse">
            <a:avLst/>
          </a:prstGeom>
          <a:solidFill>
            <a:schemeClr val="accent5"/>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rgbClr val="049FD9"/>
              </a:solidFill>
              <a:latin typeface="Arial"/>
              <a:ea typeface="Arial"/>
              <a:cs typeface="Arial"/>
              <a:sym typeface="Arial"/>
            </a:endParaRPr>
          </a:p>
        </p:txBody>
      </p:sp>
      <p:sp>
        <p:nvSpPr>
          <p:cNvPr id="143" name="Google Shape;143;p10"/>
          <p:cNvSpPr txBox="1"/>
          <p:nvPr>
            <p:ph idx="1" type="body"/>
          </p:nvPr>
        </p:nvSpPr>
        <p:spPr>
          <a:xfrm>
            <a:off x="1365250" y="1432522"/>
            <a:ext cx="5473700" cy="693381"/>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4" name="Google Shape;144;p10"/>
          <p:cNvSpPr txBox="1"/>
          <p:nvPr>
            <p:ph idx="2" type="body"/>
          </p:nvPr>
        </p:nvSpPr>
        <p:spPr>
          <a:xfrm>
            <a:off x="1365250" y="2557793"/>
            <a:ext cx="5473700" cy="693381"/>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5" name="Google Shape;145;p10"/>
          <p:cNvSpPr txBox="1"/>
          <p:nvPr>
            <p:ph idx="3" type="body"/>
          </p:nvPr>
        </p:nvSpPr>
        <p:spPr>
          <a:xfrm>
            <a:off x="1365250" y="3653093"/>
            <a:ext cx="5473700" cy="693381"/>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6" name="Google Shape;146;p10"/>
          <p:cNvSpPr txBox="1"/>
          <p:nvPr>
            <p:ph idx="4" type="body"/>
          </p:nvPr>
        </p:nvSpPr>
        <p:spPr>
          <a:xfrm>
            <a:off x="575610" y="2552550"/>
            <a:ext cx="698624" cy="693381"/>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3600"/>
              <a:buFont typeface="Arial"/>
              <a:buNone/>
              <a:defRPr b="0" i="0" sz="4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7" name="Google Shape;147;p10"/>
          <p:cNvSpPr txBox="1"/>
          <p:nvPr>
            <p:ph idx="5" type="body"/>
          </p:nvPr>
        </p:nvSpPr>
        <p:spPr>
          <a:xfrm>
            <a:off x="575611" y="3651140"/>
            <a:ext cx="698624" cy="693381"/>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3600"/>
              <a:buFont typeface="Arial"/>
              <a:buNone/>
              <a:defRPr b="0" i="0" sz="4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8" name="Google Shape;148;p10"/>
          <p:cNvSpPr txBox="1"/>
          <p:nvPr>
            <p:ph idx="6" type="body"/>
          </p:nvPr>
        </p:nvSpPr>
        <p:spPr>
          <a:xfrm>
            <a:off x="575610" y="1427248"/>
            <a:ext cx="698624" cy="693381"/>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3600"/>
              <a:buFont typeface="Arial"/>
              <a:buNone/>
              <a:defRPr b="0" i="0" sz="4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marR="0" rtl="0" algn="l">
              <a:lnSpc>
                <a:spcPct val="80000"/>
              </a:lnSpc>
              <a:spcBef>
                <a:spcPts val="0"/>
              </a:spcBef>
              <a:spcAft>
                <a:spcPts val="0"/>
              </a:spcAft>
              <a:buSzPts val="1400"/>
              <a:buNone/>
              <a:defRPr b="0" i="0" sz="3200" u="none" cap="none" strike="noStrike">
                <a:solidFill>
                  <a:schemeClr val="accent4"/>
                </a:solidFill>
                <a:latin typeface="Arial"/>
                <a:ea typeface="Arial"/>
                <a:cs typeface="Arial"/>
                <a:sym typeface="Arial"/>
              </a:defRPr>
            </a:lvl1pPr>
            <a:lvl2pPr lvl="1"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2pPr>
            <a:lvl3pPr lvl="2"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3pPr>
            <a:lvl4pPr lvl="3"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4pPr>
            <a:lvl5pPr lvl="4"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5pPr>
            <a:lvl6pPr lvl="5"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6pPr>
            <a:lvl7pPr lvl="6"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7pPr>
            <a:lvl8pPr lvl="7"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8pPr>
            <a:lvl9pPr lvl="8"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9pPr>
          </a:lstStyle>
          <a:p/>
        </p:txBody>
      </p:sp>
      <p:sp>
        <p:nvSpPr>
          <p:cNvPr id="11" name="Google Shape;11;p1"/>
          <p:cNvSpPr/>
          <p:nvPr/>
        </p:nvSpPr>
        <p:spPr>
          <a:xfrm>
            <a:off x="8515707" y="4742907"/>
            <a:ext cx="218414" cy="154518"/>
          </a:xfrm>
          <a:prstGeom prst="rect">
            <a:avLst/>
          </a:prstGeom>
          <a:noFill/>
          <a:ln>
            <a:noFill/>
          </a:ln>
        </p:spPr>
        <p:txBody>
          <a:bodyPr anchorCtr="0" anchor="b" bIns="30775" lIns="61575" spcFirstLastPara="1" rIns="61575" wrap="square" tIns="30775">
            <a:noAutofit/>
          </a:bodyPr>
          <a:lstStyle/>
          <a:p>
            <a:pPr indent="0" lvl="0" marL="0" marR="0" rtl="0" algn="r">
              <a:spcBef>
                <a:spcPts val="0"/>
              </a:spcBef>
              <a:spcAft>
                <a:spcPts val="0"/>
              </a:spcAft>
              <a:buNone/>
            </a:pPr>
            <a:fld id="{00000000-1234-1234-1234-123412341234}" type="slidenum">
              <a:rPr b="0" i="0" lang="es-419" sz="600" u="none" cap="none" strike="noStrike">
                <a:solidFill>
                  <a:srgbClr val="D8D8D8"/>
                </a:solidFill>
                <a:latin typeface="Arial"/>
                <a:ea typeface="Arial"/>
                <a:cs typeface="Arial"/>
                <a:sym typeface="Arial"/>
              </a:rPr>
              <a:t>‹#›</a:t>
            </a:fld>
            <a:endParaRPr b="0" i="0" sz="600" u="none" cap="none" strike="noStrike">
              <a:solidFill>
                <a:srgbClr val="D8D8D8"/>
              </a:solidFill>
              <a:latin typeface="Arial"/>
              <a:ea typeface="Arial"/>
              <a:cs typeface="Arial"/>
              <a:sym typeface="Arial"/>
            </a:endParaRPr>
          </a:p>
        </p:txBody>
      </p:sp>
      <p:sp>
        <p:nvSpPr>
          <p:cNvPr id="12" name="Google Shape;12;p1"/>
          <p:cNvSpPr/>
          <p:nvPr/>
        </p:nvSpPr>
        <p:spPr>
          <a:xfrm>
            <a:off x="5867508" y="4741653"/>
            <a:ext cx="2658018" cy="154518"/>
          </a:xfrm>
          <a:prstGeom prst="rect">
            <a:avLst/>
          </a:prstGeom>
          <a:noFill/>
          <a:ln>
            <a:noFill/>
          </a:ln>
        </p:spPr>
        <p:txBody>
          <a:bodyPr anchorCtr="0" anchor="b" bIns="30775" lIns="61575" spcFirstLastPara="1" rIns="61575" wrap="square" tIns="30775">
            <a:noAutofit/>
          </a:bodyPr>
          <a:lstStyle/>
          <a:p>
            <a:pPr indent="0" lvl="0" marL="0" marR="0" rtl="0" algn="l">
              <a:spcBef>
                <a:spcPts val="0"/>
              </a:spcBef>
              <a:spcAft>
                <a:spcPts val="0"/>
              </a:spcAft>
              <a:buNone/>
            </a:pPr>
            <a:r>
              <a:rPr b="0" i="0" lang="es-419" sz="600" u="none" cap="none" strike="noStrike">
                <a:solidFill>
                  <a:srgbClr val="D8D8D8"/>
                </a:solidFill>
                <a:latin typeface="Arial"/>
                <a:ea typeface="Arial"/>
                <a:cs typeface="Arial"/>
                <a:sym typeface="Arial"/>
              </a:rPr>
              <a:t>© 2016 Cisco y/o sus filiales. Todos los derechos reservados.   Información confidencial de Cisco</a:t>
            </a:r>
            <a:endParaRPr/>
          </a:p>
        </p:txBody>
      </p:sp>
      <p:grpSp>
        <p:nvGrpSpPr>
          <p:cNvPr id="13" name="Google Shape;13;p1"/>
          <p:cNvGrpSpPr/>
          <p:nvPr/>
        </p:nvGrpSpPr>
        <p:grpSpPr>
          <a:xfrm>
            <a:off x="508039" y="4715197"/>
            <a:ext cx="340257" cy="180974"/>
            <a:chOff x="310" y="249"/>
            <a:chExt cx="502" cy="267"/>
          </a:xfrm>
        </p:grpSpPr>
        <p:sp>
          <p:nvSpPr>
            <p:cNvPr id="14" name="Google Shape;14;p1"/>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 name="Google Shape;15;p1"/>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 name="Google Shape;16;p1"/>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 name="Google Shape;17;p1"/>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 name="Google Shape;18;p1"/>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 name="Google Shape;19;p1"/>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 name="Google Shape;20;p1"/>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 name="Google Shape;21;p1"/>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 name="Google Shape;22;p1"/>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 name="Google Shape;23;p1"/>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 name="Google Shape;24;p1"/>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 name="Google Shape;25;p1"/>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 name="Google Shape;26;p1"/>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 name="Google Shape;27;p1"/>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33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6"/>
          <p:cNvSpPr txBox="1"/>
          <p:nvPr>
            <p:ph idx="1" type="subTitle"/>
          </p:nvPr>
        </p:nvSpPr>
        <p:spPr>
          <a:xfrm>
            <a:off x="469497" y="3809526"/>
            <a:ext cx="2368954" cy="902174"/>
          </a:xfrm>
          <a:prstGeom prst="rect">
            <a:avLst/>
          </a:prstGeom>
          <a:noFill/>
          <a:ln>
            <a:noFill/>
          </a:ln>
        </p:spPr>
        <p:txBody>
          <a:bodyPr anchorCtr="0" anchor="b" bIns="45700" lIns="91400" spcFirstLastPara="1" rIns="91400" wrap="square" tIns="45700">
            <a:noAutofit/>
          </a:bodyPr>
          <a:lstStyle/>
          <a:p>
            <a:pPr indent="0" lvl="0" marL="0" rtl="0" algn="l">
              <a:lnSpc>
                <a:spcPct val="95000"/>
              </a:lnSpc>
              <a:spcBef>
                <a:spcPts val="0"/>
              </a:spcBef>
              <a:spcAft>
                <a:spcPts val="0"/>
              </a:spcAft>
              <a:buSzPts val="1080"/>
              <a:buNone/>
            </a:pPr>
            <a:r>
              <a:rPr lang="es-419">
                <a:solidFill>
                  <a:srgbClr val="AEE8FA"/>
                </a:solidFill>
              </a:rPr>
              <a:t>Introducción a Redes v7.0 (ITN)</a:t>
            </a:r>
            <a:endParaRPr/>
          </a:p>
          <a:p>
            <a:pPr indent="0" lvl="0" marL="0" rtl="0" algn="l">
              <a:lnSpc>
                <a:spcPct val="95000"/>
              </a:lnSpc>
              <a:spcBef>
                <a:spcPts val="1075"/>
              </a:spcBef>
              <a:spcAft>
                <a:spcPts val="0"/>
              </a:spcAft>
              <a:buSzPts val="1080"/>
              <a:buNone/>
            </a:pPr>
            <a:r>
              <a:t/>
            </a:r>
            <a:endParaRPr/>
          </a:p>
        </p:txBody>
      </p:sp>
      <p:sp>
        <p:nvSpPr>
          <p:cNvPr id="239" name="Google Shape;239;p16"/>
          <p:cNvSpPr txBox="1"/>
          <p:nvPr>
            <p:ph type="ctrTitle"/>
          </p:nvPr>
        </p:nvSpPr>
        <p:spPr>
          <a:xfrm>
            <a:off x="469497" y="2316480"/>
            <a:ext cx="6672708" cy="1080143"/>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3600"/>
              <a:buNone/>
            </a:pPr>
            <a:r>
              <a:rPr lang="es-419">
                <a:solidFill>
                  <a:srgbClr val="AEE8FA"/>
                </a:solidFill>
              </a:rPr>
              <a:t>Módulo 7: Conmutación Ethernet</a:t>
            </a:r>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5"/>
          <p:cNvSpPr txBox="1"/>
          <p:nvPr>
            <p:ph type="ctrTitle"/>
          </p:nvPr>
        </p:nvSpPr>
        <p:spPr>
          <a:xfrm>
            <a:off x="416425" y="1788160"/>
            <a:ext cx="7848344"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7.2 Dirección MAC de Ethernet</a:t>
            </a:r>
            <a:endParaRP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6"/>
          <p:cNvSpPr txBox="1"/>
          <p:nvPr>
            <p:ph type="title"/>
          </p:nvPr>
        </p:nvSpPr>
        <p:spPr>
          <a:xfrm>
            <a:off x="0" y="31899"/>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Direcciones MAC Ethernet</a:t>
            </a:r>
            <a:br>
              <a:rPr lang="es-419"/>
            </a:br>
            <a:r>
              <a:rPr lang="es-419" sz="2400"/>
              <a:t>Dirección MAC y Hexadecimal</a:t>
            </a:r>
            <a:endParaRPr/>
          </a:p>
        </p:txBody>
      </p:sp>
      <p:sp>
        <p:nvSpPr>
          <p:cNvPr id="312" name="Google Shape;312;p26"/>
          <p:cNvSpPr txBox="1"/>
          <p:nvPr>
            <p:ph idx="1" type="body"/>
          </p:nvPr>
        </p:nvSpPr>
        <p:spPr>
          <a:xfrm>
            <a:off x="431971" y="947738"/>
            <a:ext cx="8280057" cy="3073946"/>
          </a:xfrm>
          <a:prstGeom prst="rect">
            <a:avLst/>
          </a:prstGeom>
          <a:noFill/>
          <a:ln>
            <a:noFill/>
          </a:ln>
        </p:spPr>
        <p:txBody>
          <a:bodyPr anchorCtr="0" anchor="t" bIns="45700" lIns="91400" spcFirstLastPara="1" rIns="91400" wrap="square" tIns="45700">
            <a:noAutofit/>
          </a:bodyPr>
          <a:lstStyle/>
          <a:p>
            <a:pPr indent="-285750" lvl="0" marL="285750" rtl="0" algn="l">
              <a:lnSpc>
                <a:spcPct val="100000"/>
              </a:lnSpc>
              <a:spcBef>
                <a:spcPts val="0"/>
              </a:spcBef>
              <a:spcAft>
                <a:spcPts val="0"/>
              </a:spcAft>
              <a:buSzPts val="1600"/>
              <a:buFont typeface="Arial"/>
              <a:buChar char="•"/>
            </a:pPr>
            <a:r>
              <a:rPr lang="es-419" sz="1600">
                <a:solidFill>
                  <a:srgbClr val="000000"/>
                </a:solidFill>
              </a:rPr>
              <a:t>Una dirección MAC de Ethernet consta de un valor binario de 48 bits, expresado con 12 valores hexadecimales.</a:t>
            </a:r>
            <a:endParaRPr/>
          </a:p>
          <a:p>
            <a:pPr indent="-285750" lvl="0" marL="285750" rtl="0" algn="l">
              <a:lnSpc>
                <a:spcPct val="100000"/>
              </a:lnSpc>
              <a:spcBef>
                <a:spcPts val="320"/>
              </a:spcBef>
              <a:spcAft>
                <a:spcPts val="0"/>
              </a:spcAft>
              <a:buSzPts val="1600"/>
              <a:buFont typeface="Arial"/>
              <a:buChar char="•"/>
            </a:pPr>
            <a:r>
              <a:rPr lang="es-419" sz="1600">
                <a:solidFill>
                  <a:srgbClr val="000000"/>
                </a:solidFill>
              </a:rPr>
              <a:t>Dado que 8 bits (un byte) es una agrupación binaria común, los binarios 00000000 a 11111111 se pueden representar en hexadecimal como el rango de 00 a FF,</a:t>
            </a:r>
            <a:endParaRPr/>
          </a:p>
          <a:p>
            <a:pPr indent="-285750" lvl="0" marL="285750" rtl="0" algn="l">
              <a:lnSpc>
                <a:spcPct val="100000"/>
              </a:lnSpc>
              <a:spcBef>
                <a:spcPts val="320"/>
              </a:spcBef>
              <a:spcAft>
                <a:spcPts val="0"/>
              </a:spcAft>
              <a:buSzPts val="1600"/>
              <a:buFont typeface="Arial"/>
              <a:buChar char="•"/>
            </a:pPr>
            <a:r>
              <a:rPr lang="es-419" sz="1600">
                <a:solidFill>
                  <a:srgbClr val="000000"/>
                </a:solidFill>
              </a:rPr>
              <a:t>Cuando se usa hexadecimal, los ceros iniciales siempre se muestran para completar la representación de 8 bits. Por ejemplo, el valor binario 0000 1010 se representa en hexadecimal como 0A.</a:t>
            </a:r>
            <a:endParaRPr/>
          </a:p>
          <a:p>
            <a:pPr indent="-285750" lvl="0" marL="285750" rtl="0" algn="l">
              <a:lnSpc>
                <a:spcPct val="100000"/>
              </a:lnSpc>
              <a:spcBef>
                <a:spcPts val="320"/>
              </a:spcBef>
              <a:spcAft>
                <a:spcPts val="0"/>
              </a:spcAft>
              <a:buSzPts val="1600"/>
              <a:buFont typeface="Arial"/>
              <a:buChar char="•"/>
            </a:pPr>
            <a:r>
              <a:rPr lang="es-419" sz="1600">
                <a:solidFill>
                  <a:srgbClr val="000000"/>
                </a:solidFill>
              </a:rPr>
              <a:t>Los números hexadecimales suelen ser representados por el valor precedido por </a:t>
            </a:r>
            <a:r>
              <a:rPr b="1" lang="es-419" sz="1600">
                <a:solidFill>
                  <a:srgbClr val="000000"/>
                </a:solidFill>
              </a:rPr>
              <a:t>0x</a:t>
            </a:r>
            <a:r>
              <a:rPr lang="es-419" sz="1600">
                <a:solidFill>
                  <a:srgbClr val="000000"/>
                </a:solidFill>
              </a:rPr>
              <a:t> (por ejemplo, 0x73) para distinguir entre valores decimales y hexadecimales en la documentación.</a:t>
            </a:r>
            <a:endParaRPr/>
          </a:p>
          <a:p>
            <a:pPr indent="-285750" lvl="0" marL="285750" rtl="0" algn="l">
              <a:lnSpc>
                <a:spcPct val="100000"/>
              </a:lnSpc>
              <a:spcBef>
                <a:spcPts val="320"/>
              </a:spcBef>
              <a:spcAft>
                <a:spcPts val="0"/>
              </a:spcAft>
              <a:buSzPts val="1600"/>
              <a:buFont typeface="Arial"/>
              <a:buChar char="•"/>
            </a:pPr>
            <a:r>
              <a:rPr lang="es-419" sz="1600">
                <a:solidFill>
                  <a:srgbClr val="000000"/>
                </a:solidFill>
              </a:rPr>
              <a:t>El hexadecimal también puede estar representado por un subíndice 16, o el número hexadecimal seguido de una H (por ejemplo, 73H).</a:t>
            </a:r>
            <a:endParaRPr/>
          </a:p>
          <a:p>
            <a:pPr indent="-196850" lvl="0" marL="285750" rtl="0" algn="l">
              <a:lnSpc>
                <a:spcPct val="100000"/>
              </a:lnSpc>
              <a:spcBef>
                <a:spcPts val="280"/>
              </a:spcBef>
              <a:spcAft>
                <a:spcPts val="0"/>
              </a:spcAft>
              <a:buSzPts val="1400"/>
              <a:buFont typeface="Arial"/>
              <a:buNone/>
            </a:pPr>
            <a:r>
              <a:t/>
            </a:r>
            <a:endParaRPr sz="1400">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7"/>
          <p:cNvSpPr txBox="1"/>
          <p:nvPr>
            <p:ph type="title"/>
          </p:nvPr>
        </p:nvSpPr>
        <p:spPr>
          <a:xfrm>
            <a:off x="0" y="31899"/>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Direcciones MAC Ethernet </a:t>
            </a:r>
            <a:br>
              <a:rPr lang="es-419"/>
            </a:br>
            <a:r>
              <a:rPr lang="es-419" sz="2400"/>
              <a:t>Dirección MAC Ethernet</a:t>
            </a:r>
            <a:endParaRPr/>
          </a:p>
        </p:txBody>
      </p:sp>
      <p:sp>
        <p:nvSpPr>
          <p:cNvPr id="319" name="Google Shape;319;p27"/>
          <p:cNvSpPr txBox="1"/>
          <p:nvPr>
            <p:ph idx="1" type="body"/>
          </p:nvPr>
        </p:nvSpPr>
        <p:spPr>
          <a:xfrm>
            <a:off x="474662" y="679622"/>
            <a:ext cx="8280057" cy="2165178"/>
          </a:xfrm>
          <a:prstGeom prst="rect">
            <a:avLst/>
          </a:prstGeom>
          <a:noFill/>
          <a:ln>
            <a:noFill/>
          </a:ln>
        </p:spPr>
        <p:txBody>
          <a:bodyPr anchorCtr="0" anchor="t" bIns="45700" lIns="91400" spcFirstLastPara="1" rIns="91400" wrap="square" tIns="45700">
            <a:noAutofit/>
          </a:bodyPr>
          <a:lstStyle/>
          <a:p>
            <a:pPr indent="-285750" lvl="0" marL="285750" rtl="0" algn="l">
              <a:lnSpc>
                <a:spcPct val="100000"/>
              </a:lnSpc>
              <a:spcBef>
                <a:spcPts val="0"/>
              </a:spcBef>
              <a:spcAft>
                <a:spcPts val="0"/>
              </a:spcAft>
              <a:buSzPts val="1200"/>
              <a:buFont typeface="Arial"/>
              <a:buChar char="•"/>
            </a:pPr>
            <a:r>
              <a:rPr lang="es-419" sz="1200">
                <a:solidFill>
                  <a:srgbClr val="000000"/>
                </a:solidFill>
              </a:rPr>
              <a:t>En una LAN Ethernet, cada dispositivo de red está conectado a los mismos medios compartidos. El direccionamiento MAC proporciona un método para la identificación del dispositivo en la capa de enlace de datos del modelo OSI.</a:t>
            </a:r>
            <a:endParaRPr/>
          </a:p>
          <a:p>
            <a:pPr indent="-285750" lvl="0" marL="285750" rtl="0" algn="l">
              <a:lnSpc>
                <a:spcPct val="100000"/>
              </a:lnSpc>
              <a:spcBef>
                <a:spcPts val="240"/>
              </a:spcBef>
              <a:spcAft>
                <a:spcPts val="0"/>
              </a:spcAft>
              <a:buSzPts val="1200"/>
              <a:buFont typeface="Arial"/>
              <a:buChar char="•"/>
            </a:pPr>
            <a:r>
              <a:rPr lang="es-419" sz="1200">
                <a:solidFill>
                  <a:srgbClr val="000000"/>
                </a:solidFill>
              </a:rPr>
              <a:t>Una dirección MAC de Ethernet es una dirección de 48 bits expresada con 12 dígitos hexadecimales o 6 bytes. Debido a que un byte equivale a 8 bits, también podemos decir que una dirección MAC tiene 6 bytes de longitud.</a:t>
            </a:r>
            <a:endParaRPr/>
          </a:p>
          <a:p>
            <a:pPr indent="-285750" lvl="0" marL="285750" rtl="0" algn="l">
              <a:lnSpc>
                <a:spcPct val="100000"/>
              </a:lnSpc>
              <a:spcBef>
                <a:spcPts val="240"/>
              </a:spcBef>
              <a:spcAft>
                <a:spcPts val="0"/>
              </a:spcAft>
              <a:buSzPts val="1200"/>
              <a:buFont typeface="Arial"/>
              <a:buChar char="•"/>
            </a:pPr>
            <a:r>
              <a:rPr lang="es-419" sz="1200">
                <a:solidFill>
                  <a:srgbClr val="000000"/>
                </a:solidFill>
              </a:rPr>
              <a:t>Todas las direcciones MAC deben ser únicas para el dispositivo Ethernet o la interfaz Ethernet. Para garantizar esto, todos los proveedores que venden dispositivos Ethernet deben registrarse con el IEEE para obtener un código hexadecimal único de 6 (es decir, 24 bits o 3 bytes) denominado identificador único de organización (OUI).</a:t>
            </a:r>
            <a:endParaRPr/>
          </a:p>
          <a:p>
            <a:pPr indent="-285750" lvl="0" marL="285750" rtl="0" algn="l">
              <a:lnSpc>
                <a:spcPct val="100000"/>
              </a:lnSpc>
              <a:spcBef>
                <a:spcPts val="240"/>
              </a:spcBef>
              <a:spcAft>
                <a:spcPts val="0"/>
              </a:spcAft>
              <a:buSzPts val="1200"/>
              <a:buFont typeface="Arial"/>
              <a:buChar char="•"/>
            </a:pPr>
            <a:r>
              <a:rPr lang="es-419" sz="1200">
                <a:solidFill>
                  <a:srgbClr val="000000"/>
                </a:solidFill>
              </a:rPr>
              <a:t>Una dirección MAC Ethernet consta de un código OUI de proveedor hexadecimal 6 seguido de un valor hexadecimal asignado por el proveedor 6.</a:t>
            </a:r>
            <a:endParaRPr/>
          </a:p>
        </p:txBody>
      </p:sp>
      <p:pic>
        <p:nvPicPr>
          <p:cNvPr id="320" name="Google Shape;320;p27"/>
          <p:cNvPicPr preferRelativeResize="0"/>
          <p:nvPr/>
        </p:nvPicPr>
        <p:blipFill rotWithShape="1">
          <a:blip r:embed="rId3">
            <a:alphaModFix/>
          </a:blip>
          <a:srcRect b="0" l="0" r="0" t="0"/>
          <a:stretch/>
        </p:blipFill>
        <p:spPr>
          <a:xfrm>
            <a:off x="1190992" y="2825601"/>
            <a:ext cx="6762015" cy="163827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8"/>
          <p:cNvSpPr txBox="1"/>
          <p:nvPr>
            <p:ph type="title"/>
          </p:nvPr>
        </p:nvSpPr>
        <p:spPr>
          <a:xfrm>
            <a:off x="0" y="31899"/>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Direcciones MAC Ethernet</a:t>
            </a:r>
            <a:br>
              <a:rPr lang="es-419"/>
            </a:br>
            <a:r>
              <a:rPr lang="es-419"/>
              <a:t>Procesamiento de Tramas</a:t>
            </a:r>
            <a:endParaRPr sz="2400"/>
          </a:p>
        </p:txBody>
      </p:sp>
      <p:sp>
        <p:nvSpPr>
          <p:cNvPr id="327" name="Google Shape;327;p28"/>
          <p:cNvSpPr txBox="1"/>
          <p:nvPr>
            <p:ph idx="1" type="body"/>
          </p:nvPr>
        </p:nvSpPr>
        <p:spPr>
          <a:xfrm>
            <a:off x="238125" y="763736"/>
            <a:ext cx="5211206" cy="3657998"/>
          </a:xfrm>
          <a:prstGeom prst="rect">
            <a:avLst/>
          </a:prstGeom>
          <a:noFill/>
          <a:ln>
            <a:noFill/>
          </a:ln>
        </p:spPr>
        <p:txBody>
          <a:bodyPr anchorCtr="0" anchor="t" bIns="45700" lIns="91400" spcFirstLastPara="1" rIns="91400" wrap="square" tIns="45700">
            <a:noAutofit/>
          </a:bodyPr>
          <a:lstStyle/>
          <a:p>
            <a:pPr indent="-285750" lvl="0" marL="285750" rtl="0" algn="l">
              <a:lnSpc>
                <a:spcPct val="100000"/>
              </a:lnSpc>
              <a:spcBef>
                <a:spcPts val="0"/>
              </a:spcBef>
              <a:spcAft>
                <a:spcPts val="0"/>
              </a:spcAft>
              <a:buSzPts val="1400"/>
              <a:buFont typeface="Arial"/>
              <a:buChar char="•"/>
            </a:pPr>
            <a:r>
              <a:rPr lang="es-419" sz="1400">
                <a:solidFill>
                  <a:srgbClr val="000000"/>
                </a:solidFill>
              </a:rPr>
              <a:t>Cuando un dispositivo reenvía un mensaje a una red Ethernet, el encabezado Ethernet incluye una dirección MAC de origen y una dirección MAC de destino.</a:t>
            </a:r>
            <a:endParaRPr/>
          </a:p>
          <a:p>
            <a:pPr indent="-285750" lvl="0" marL="285750" rtl="0" algn="l">
              <a:lnSpc>
                <a:spcPct val="100000"/>
              </a:lnSpc>
              <a:spcBef>
                <a:spcPts val="280"/>
              </a:spcBef>
              <a:spcAft>
                <a:spcPts val="0"/>
              </a:spcAft>
              <a:buSzPts val="1400"/>
              <a:buFont typeface="Arial"/>
              <a:buChar char="•"/>
            </a:pPr>
            <a:r>
              <a:rPr lang="es-419" sz="1400">
                <a:solidFill>
                  <a:srgbClr val="000000"/>
                </a:solidFill>
              </a:rPr>
              <a:t>Cuando una NIC recibe una trama de Ethernet, examina la dirección MAC de destino para ver si coincide con la dirección MAC física que está almacenada en la RAM. Si no hay coincidencia, el dispositivo descarta la trama. Si hay coincidencia, envía la trama a las capas OSI, donde ocurre el proceso de desencapsulamiento.</a:t>
            </a:r>
            <a:endParaRPr/>
          </a:p>
          <a:p>
            <a:pPr indent="0" lvl="1" marL="73085" rtl="0" algn="l">
              <a:lnSpc>
                <a:spcPct val="95000"/>
              </a:lnSpc>
              <a:spcBef>
                <a:spcPts val="600"/>
              </a:spcBef>
              <a:spcAft>
                <a:spcPts val="0"/>
              </a:spcAft>
              <a:buSzPts val="1200"/>
              <a:buNone/>
            </a:pPr>
            <a:r>
              <a:rPr lang="es-419" sz="1200">
                <a:solidFill>
                  <a:srgbClr val="000000"/>
                </a:solidFill>
              </a:rPr>
              <a:t>Nota:</a:t>
            </a:r>
            <a:r>
              <a:rPr b="1" lang="es-419" sz="1200">
                <a:solidFill>
                  <a:srgbClr val="000000"/>
                </a:solidFill>
              </a:rPr>
              <a:t> las NIC Ethernet también aceptan tramas si la dirección MAC de destino es un grupo de difusión o de multidifusión del cual es miembro el host.</a:t>
            </a:r>
            <a:endParaRPr/>
          </a:p>
          <a:p>
            <a:pPr indent="-285750" lvl="0" marL="285750" rtl="0" algn="l">
              <a:lnSpc>
                <a:spcPct val="100000"/>
              </a:lnSpc>
              <a:spcBef>
                <a:spcPts val="280"/>
              </a:spcBef>
              <a:spcAft>
                <a:spcPts val="0"/>
              </a:spcAft>
              <a:buSzPts val="1400"/>
              <a:buFont typeface="Arial"/>
              <a:buChar char="•"/>
            </a:pPr>
            <a:r>
              <a:rPr lang="es-419" sz="1400">
                <a:solidFill>
                  <a:srgbClr val="000000"/>
                </a:solidFill>
              </a:rPr>
              <a:t>Cualquier dispositivo que sea la fuente o destino de una trama Ethernet, tendrá una NIC Ethernet y, por lo tanto, una dirección MAC. Esto incluye estaciones de trabajo, servidores, impresoras, dispositivos móviles y routers.</a:t>
            </a:r>
            <a:endParaRPr/>
          </a:p>
          <a:p>
            <a:pPr indent="-196850" lvl="0" marL="285750" rtl="0" algn="l">
              <a:lnSpc>
                <a:spcPct val="100000"/>
              </a:lnSpc>
              <a:spcBef>
                <a:spcPts val="280"/>
              </a:spcBef>
              <a:spcAft>
                <a:spcPts val="0"/>
              </a:spcAft>
              <a:buSzPts val="1400"/>
              <a:buFont typeface="Arial"/>
              <a:buNone/>
            </a:pPr>
            <a:r>
              <a:t/>
            </a:r>
            <a:endParaRPr sz="1400">
              <a:solidFill>
                <a:srgbClr val="000000"/>
              </a:solidFill>
            </a:endParaRPr>
          </a:p>
        </p:txBody>
      </p:sp>
      <p:pic>
        <p:nvPicPr>
          <p:cNvPr id="328" name="Google Shape;328;p28"/>
          <p:cNvPicPr preferRelativeResize="0"/>
          <p:nvPr/>
        </p:nvPicPr>
        <p:blipFill rotWithShape="1">
          <a:blip r:embed="rId3">
            <a:alphaModFix/>
          </a:blip>
          <a:srcRect b="0" l="0" r="0" t="0"/>
          <a:stretch/>
        </p:blipFill>
        <p:spPr>
          <a:xfrm>
            <a:off x="5341684" y="1144544"/>
            <a:ext cx="3677394" cy="240956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9"/>
          <p:cNvSpPr txBox="1"/>
          <p:nvPr>
            <p:ph type="title"/>
          </p:nvPr>
        </p:nvSpPr>
        <p:spPr>
          <a:xfrm>
            <a:off x="0" y="31899"/>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Direcciones MAC de Ethernet </a:t>
            </a:r>
            <a:br>
              <a:rPr lang="es-419"/>
            </a:br>
            <a:r>
              <a:rPr lang="es-419" sz="2400"/>
              <a:t>Dirección MAC de unidifusión</a:t>
            </a:r>
            <a:endParaRPr/>
          </a:p>
        </p:txBody>
      </p:sp>
      <p:sp>
        <p:nvSpPr>
          <p:cNvPr id="335" name="Google Shape;335;p29"/>
          <p:cNvSpPr txBox="1"/>
          <p:nvPr>
            <p:ph idx="1" type="body"/>
          </p:nvPr>
        </p:nvSpPr>
        <p:spPr>
          <a:xfrm>
            <a:off x="277984" y="763736"/>
            <a:ext cx="3894760" cy="3618545"/>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300"/>
              <a:buNone/>
            </a:pPr>
            <a:r>
              <a:rPr lang="es-419" sz="1300">
                <a:solidFill>
                  <a:srgbClr val="000000"/>
                </a:solidFill>
              </a:rPr>
              <a:t>En Ethernet, se utilizan diferentes direcciones MAC para las comunicaciones de unidifusión, difusión y multidifusión de capa 2.</a:t>
            </a:r>
            <a:endParaRPr/>
          </a:p>
          <a:p>
            <a:pPr indent="-342900" lvl="0" marL="342900" rtl="0" algn="l">
              <a:lnSpc>
                <a:spcPct val="100000"/>
              </a:lnSpc>
              <a:spcBef>
                <a:spcPts val="260"/>
              </a:spcBef>
              <a:spcAft>
                <a:spcPts val="0"/>
              </a:spcAft>
              <a:buSzPts val="1300"/>
              <a:buFont typeface="Arial"/>
              <a:buChar char="•"/>
            </a:pPr>
            <a:r>
              <a:rPr lang="es-419" sz="1300">
                <a:solidFill>
                  <a:srgbClr val="000000"/>
                </a:solidFill>
              </a:rPr>
              <a:t>Una dirección MAC de unicast es la dirección única que se utiliza cuando se envía una trama desde un único dispositivo de transmisión a un único dispositivo de destino.</a:t>
            </a:r>
            <a:endParaRPr/>
          </a:p>
          <a:p>
            <a:pPr indent="-342900" lvl="0" marL="342900" rtl="0" algn="l">
              <a:lnSpc>
                <a:spcPct val="100000"/>
              </a:lnSpc>
              <a:spcBef>
                <a:spcPts val="260"/>
              </a:spcBef>
              <a:spcAft>
                <a:spcPts val="0"/>
              </a:spcAft>
              <a:buSzPts val="1300"/>
              <a:buFont typeface="Arial"/>
              <a:buChar char="•"/>
            </a:pPr>
            <a:r>
              <a:rPr lang="es-419" sz="1300">
                <a:solidFill>
                  <a:srgbClr val="000000"/>
                </a:solidFill>
              </a:rPr>
              <a:t>El proceso que utiliza un host de origen para determinar la dirección MAC de destino asociada con una dirección IPv4 se conoce como Protocolo de resolución de direcciones (ARP). El proceso que utiliza un host de origen para determinar la dirección MAC de destino asociada con una dirección IPv6 se conoce como Neighbor Discovery (ND).</a:t>
            </a:r>
            <a:endParaRPr/>
          </a:p>
          <a:p>
            <a:pPr indent="0" lvl="0" marL="0" rtl="0" algn="l">
              <a:lnSpc>
                <a:spcPct val="100000"/>
              </a:lnSpc>
              <a:spcBef>
                <a:spcPts val="260"/>
              </a:spcBef>
              <a:spcAft>
                <a:spcPts val="0"/>
              </a:spcAft>
              <a:buSzPts val="1300"/>
              <a:buNone/>
            </a:pPr>
            <a:r>
              <a:rPr b="1" lang="es-419" sz="1300">
                <a:solidFill>
                  <a:srgbClr val="000000"/>
                </a:solidFill>
              </a:rPr>
              <a:t>Nota:</a:t>
            </a:r>
            <a:r>
              <a:rPr lang="es-419" sz="1300">
                <a:solidFill>
                  <a:srgbClr val="000000"/>
                </a:solidFill>
              </a:rPr>
              <a:t>La dirección MAC de origen siempre debe ser unidifusión.</a:t>
            </a:r>
            <a:endParaRPr/>
          </a:p>
          <a:p>
            <a:pPr indent="0" lvl="0" marL="0" rtl="0" algn="l">
              <a:lnSpc>
                <a:spcPct val="100000"/>
              </a:lnSpc>
              <a:spcBef>
                <a:spcPts val="260"/>
              </a:spcBef>
              <a:spcAft>
                <a:spcPts val="0"/>
              </a:spcAft>
              <a:buSzPts val="1300"/>
              <a:buNone/>
            </a:pPr>
            <a:r>
              <a:t/>
            </a:r>
            <a:endParaRPr sz="1300">
              <a:solidFill>
                <a:srgbClr val="000000"/>
              </a:solidFill>
            </a:endParaRPr>
          </a:p>
        </p:txBody>
      </p:sp>
      <p:pic>
        <p:nvPicPr>
          <p:cNvPr id="336" name="Google Shape;336;p29"/>
          <p:cNvPicPr preferRelativeResize="0"/>
          <p:nvPr/>
        </p:nvPicPr>
        <p:blipFill rotWithShape="1">
          <a:blip r:embed="rId3">
            <a:alphaModFix/>
          </a:blip>
          <a:srcRect b="0" l="0" r="0" t="0"/>
          <a:stretch/>
        </p:blipFill>
        <p:spPr>
          <a:xfrm>
            <a:off x="4369422" y="1103606"/>
            <a:ext cx="4418615" cy="293628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0"/>
          <p:cNvSpPr txBox="1"/>
          <p:nvPr>
            <p:ph type="title"/>
          </p:nvPr>
        </p:nvSpPr>
        <p:spPr>
          <a:xfrm>
            <a:off x="0" y="31899"/>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Direcciones MAC de Ethernet </a:t>
            </a:r>
            <a:br>
              <a:rPr lang="es-419"/>
            </a:br>
            <a:r>
              <a:rPr lang="es-419" sz="2400"/>
              <a:t>Dirección MAC de difusión</a:t>
            </a:r>
            <a:endParaRPr/>
          </a:p>
        </p:txBody>
      </p:sp>
      <p:sp>
        <p:nvSpPr>
          <p:cNvPr id="343" name="Google Shape;343;p30"/>
          <p:cNvSpPr txBox="1"/>
          <p:nvPr>
            <p:ph idx="1" type="body"/>
          </p:nvPr>
        </p:nvSpPr>
        <p:spPr>
          <a:xfrm>
            <a:off x="474662" y="763736"/>
            <a:ext cx="4488452" cy="3657998"/>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500"/>
              <a:buNone/>
            </a:pPr>
            <a:r>
              <a:rPr lang="es-419" sz="1500">
                <a:solidFill>
                  <a:srgbClr val="000000"/>
                </a:solidFill>
              </a:rPr>
              <a:t>Cada dispositivo de la LAN Ethernet recibe y procesa una trama de difusión Ethernet. Las características de una transmisión Ethernet son las siguientes:</a:t>
            </a:r>
            <a:endParaRPr/>
          </a:p>
          <a:p>
            <a:pPr indent="-285750" lvl="0" marL="285750" rtl="0" algn="l">
              <a:lnSpc>
                <a:spcPct val="100000"/>
              </a:lnSpc>
              <a:spcBef>
                <a:spcPts val="300"/>
              </a:spcBef>
              <a:spcAft>
                <a:spcPts val="0"/>
              </a:spcAft>
              <a:buSzPts val="1500"/>
              <a:buFont typeface="Arial"/>
              <a:buChar char="•"/>
            </a:pPr>
            <a:r>
              <a:rPr lang="es-419" sz="1500">
                <a:solidFill>
                  <a:srgbClr val="000000"/>
                </a:solidFill>
              </a:rPr>
              <a:t>Tiene una dirección MAC de destino de FF-FF-FF-FF-FF-FF en hexadecimal (48 unidades en binario).</a:t>
            </a:r>
            <a:endParaRPr/>
          </a:p>
          <a:p>
            <a:pPr indent="-285750" lvl="0" marL="285750" rtl="0" algn="l">
              <a:lnSpc>
                <a:spcPct val="100000"/>
              </a:lnSpc>
              <a:spcBef>
                <a:spcPts val="300"/>
              </a:spcBef>
              <a:spcAft>
                <a:spcPts val="0"/>
              </a:spcAft>
              <a:buSzPts val="1500"/>
              <a:buFont typeface="Arial"/>
              <a:buChar char="•"/>
            </a:pPr>
            <a:r>
              <a:rPr lang="es-419" sz="1500">
                <a:solidFill>
                  <a:srgbClr val="000000"/>
                </a:solidFill>
              </a:rPr>
              <a:t>Está inundado todos los puertos del conmutador Ethernet excepto el puerto entrante. No es reenviado por un router.</a:t>
            </a:r>
            <a:endParaRPr/>
          </a:p>
          <a:p>
            <a:pPr indent="-285750" lvl="0" marL="285750" rtl="0" algn="l">
              <a:lnSpc>
                <a:spcPct val="100000"/>
              </a:lnSpc>
              <a:spcBef>
                <a:spcPts val="300"/>
              </a:spcBef>
              <a:spcAft>
                <a:spcPts val="0"/>
              </a:spcAft>
              <a:buSzPts val="1500"/>
              <a:buFont typeface="Arial"/>
              <a:buChar char="•"/>
            </a:pPr>
            <a:r>
              <a:rPr lang="es-419" sz="1500">
                <a:solidFill>
                  <a:srgbClr val="000000"/>
                </a:solidFill>
              </a:rPr>
              <a:t>Si los datos encapsulados son un paquete broadcast IPv4, esto significa que el paquete contiene una dirección IPv4 de destino que tiene todos los (1s) en la parte del host. Esta numeración en la dirección significa que todos los hosts de esa red local (dominio de difusión) recibirán y procesarán el paquete.</a:t>
            </a:r>
            <a:endParaRPr/>
          </a:p>
          <a:p>
            <a:pPr indent="0" lvl="0" marL="0" rtl="0" algn="l">
              <a:lnSpc>
                <a:spcPct val="100000"/>
              </a:lnSpc>
              <a:spcBef>
                <a:spcPts val="280"/>
              </a:spcBef>
              <a:spcAft>
                <a:spcPts val="0"/>
              </a:spcAft>
              <a:buSzPts val="1400"/>
              <a:buNone/>
            </a:pPr>
            <a:r>
              <a:t/>
            </a:r>
            <a:endParaRPr sz="1400">
              <a:solidFill>
                <a:srgbClr val="000000"/>
              </a:solidFill>
            </a:endParaRPr>
          </a:p>
        </p:txBody>
      </p:sp>
      <p:pic>
        <p:nvPicPr>
          <p:cNvPr id="344" name="Google Shape;344;p30"/>
          <p:cNvPicPr preferRelativeResize="0"/>
          <p:nvPr/>
        </p:nvPicPr>
        <p:blipFill rotWithShape="1">
          <a:blip r:embed="rId3">
            <a:alphaModFix/>
          </a:blip>
          <a:srcRect b="0" l="0" r="0" t="0"/>
          <a:stretch/>
        </p:blipFill>
        <p:spPr>
          <a:xfrm>
            <a:off x="4963114" y="1112109"/>
            <a:ext cx="4012722" cy="260922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1"/>
          <p:cNvSpPr txBox="1"/>
          <p:nvPr>
            <p:ph type="title"/>
          </p:nvPr>
        </p:nvSpPr>
        <p:spPr>
          <a:xfrm>
            <a:off x="0" y="31899"/>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Direcciones MAC de Ethernet </a:t>
            </a:r>
            <a:br>
              <a:rPr lang="es-419"/>
            </a:br>
            <a:r>
              <a:rPr lang="es-419" sz="2400"/>
              <a:t>Dirección MAC de multidifusión</a:t>
            </a:r>
            <a:endParaRPr/>
          </a:p>
        </p:txBody>
      </p:sp>
      <p:sp>
        <p:nvSpPr>
          <p:cNvPr id="351" name="Google Shape;351;p31"/>
          <p:cNvSpPr txBox="1"/>
          <p:nvPr>
            <p:ph idx="1" type="body"/>
          </p:nvPr>
        </p:nvSpPr>
        <p:spPr>
          <a:xfrm>
            <a:off x="133350" y="763735"/>
            <a:ext cx="5038725" cy="3836839"/>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200"/>
              <a:buNone/>
            </a:pPr>
            <a:r>
              <a:rPr lang="es-419" sz="1200">
                <a:solidFill>
                  <a:srgbClr val="000000"/>
                </a:solidFill>
              </a:rPr>
              <a:t>Un grupo de dispositivos que pertenecen al mismo grupo de multidifusión recibe y procesa una trama de multidifusión Ethernet. </a:t>
            </a:r>
            <a:endParaRPr/>
          </a:p>
          <a:p>
            <a:pPr indent="-285750" lvl="0" marL="285750" rtl="0" algn="l">
              <a:lnSpc>
                <a:spcPct val="100000"/>
              </a:lnSpc>
              <a:spcBef>
                <a:spcPts val="240"/>
              </a:spcBef>
              <a:spcAft>
                <a:spcPts val="0"/>
              </a:spcAft>
              <a:buSzPts val="1200"/>
              <a:buFont typeface="Arial"/>
              <a:buChar char="•"/>
            </a:pPr>
            <a:r>
              <a:rPr lang="es-419" sz="1200">
                <a:solidFill>
                  <a:srgbClr val="000000"/>
                </a:solidFill>
              </a:rPr>
              <a:t>Hay una dirección MAC de destino 01-00-5E cuando los datos encapsulados son un paquete de multidifusión IPv4 y una dirección MAC de destino de 33-33 cuando los datos encapsulados son un paquete de multidifusión IPv6.</a:t>
            </a:r>
            <a:endParaRPr/>
          </a:p>
          <a:p>
            <a:pPr indent="-285750" lvl="0" marL="285750" rtl="0" algn="l">
              <a:lnSpc>
                <a:spcPct val="100000"/>
              </a:lnSpc>
              <a:spcBef>
                <a:spcPts val="240"/>
              </a:spcBef>
              <a:spcAft>
                <a:spcPts val="0"/>
              </a:spcAft>
              <a:buSzPts val="1200"/>
              <a:buFont typeface="Arial"/>
              <a:buChar char="•"/>
            </a:pPr>
            <a:r>
              <a:rPr lang="es-419" sz="1200">
                <a:solidFill>
                  <a:srgbClr val="000000"/>
                </a:solidFill>
              </a:rPr>
              <a:t>Existen otras direcciones MAC de destino de multidifusión reservadas para cuando los datos encapsulados no son IP, como el Protocolo de árbol de expansión (STP).</a:t>
            </a:r>
            <a:endParaRPr/>
          </a:p>
          <a:p>
            <a:pPr indent="-285750" lvl="0" marL="285750" rtl="0" algn="l">
              <a:lnSpc>
                <a:spcPct val="100000"/>
              </a:lnSpc>
              <a:spcBef>
                <a:spcPts val="240"/>
              </a:spcBef>
              <a:spcAft>
                <a:spcPts val="0"/>
              </a:spcAft>
              <a:buSzPts val="1200"/>
              <a:buFont typeface="Arial"/>
              <a:buChar char="•"/>
            </a:pPr>
            <a:r>
              <a:rPr lang="es-419" sz="1200">
                <a:solidFill>
                  <a:srgbClr val="000000"/>
                </a:solidFill>
              </a:rPr>
              <a:t>Se inundan todos los puertos del conmutador Ethernet excepto el puerto entrante, a menos que el conmutador esté configurado para la indagación de multidifusión. No es reenviado por un enrutador, a menos que el enrutador esté configurado para enrutar paquetes de multidifusión.</a:t>
            </a:r>
            <a:endParaRPr/>
          </a:p>
          <a:p>
            <a:pPr indent="-285750" lvl="0" marL="285750" rtl="0" algn="l">
              <a:lnSpc>
                <a:spcPct val="100000"/>
              </a:lnSpc>
              <a:spcBef>
                <a:spcPts val="240"/>
              </a:spcBef>
              <a:spcAft>
                <a:spcPts val="0"/>
              </a:spcAft>
              <a:buSzPts val="1200"/>
              <a:buFont typeface="Arial"/>
              <a:buChar char="•"/>
            </a:pPr>
            <a:r>
              <a:rPr lang="es-419" sz="1200">
                <a:solidFill>
                  <a:srgbClr val="000000"/>
                </a:solidFill>
              </a:rPr>
              <a:t>Debido a que las direcciones de multidifusión representan un grupo de direcciones (a veces denominado “grupo de hosts”), solo se pueden utilizar como el destino de un paquete. El origen siempre tiene una dirección de unidifusión.</a:t>
            </a:r>
            <a:endParaRPr/>
          </a:p>
          <a:p>
            <a:pPr indent="-285750" lvl="0" marL="285750" rtl="0" algn="l">
              <a:lnSpc>
                <a:spcPct val="100000"/>
              </a:lnSpc>
              <a:spcBef>
                <a:spcPts val="240"/>
              </a:spcBef>
              <a:spcAft>
                <a:spcPts val="0"/>
              </a:spcAft>
              <a:buSzPts val="1200"/>
              <a:buFont typeface="Arial"/>
              <a:buChar char="•"/>
            </a:pPr>
            <a:r>
              <a:rPr lang="es-419" sz="1200">
                <a:solidFill>
                  <a:srgbClr val="000000"/>
                </a:solidFill>
              </a:rPr>
              <a:t>Al igual que con las direcciones de unidifusión y difusión, la dirección IP de multidifusión requiere una dirección MAC de multidifusión correspondiente.</a:t>
            </a:r>
            <a:endParaRPr/>
          </a:p>
        </p:txBody>
      </p:sp>
      <p:pic>
        <p:nvPicPr>
          <p:cNvPr id="352" name="Google Shape;352;p31"/>
          <p:cNvPicPr preferRelativeResize="0"/>
          <p:nvPr/>
        </p:nvPicPr>
        <p:blipFill rotWithShape="1">
          <a:blip r:embed="rId3">
            <a:alphaModFix/>
          </a:blip>
          <a:srcRect b="0" l="0" r="0" t="0"/>
          <a:stretch/>
        </p:blipFill>
        <p:spPr>
          <a:xfrm>
            <a:off x="5305425" y="1211367"/>
            <a:ext cx="3607544" cy="248129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2"/>
          <p:cNvSpPr txBox="1"/>
          <p:nvPr>
            <p:ph type="title"/>
          </p:nvPr>
        </p:nvSpPr>
        <p:spPr>
          <a:xfrm>
            <a:off x="158975" y="245259"/>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Direcciones MAC de Ethernet</a:t>
            </a:r>
            <a:br>
              <a:rPr lang="es-419" sz="2400"/>
            </a:br>
            <a:r>
              <a:rPr lang="es-419" sz="2400"/>
              <a:t>Práctica de laboratorio: Visualización de direcciones MAC de dispositivos de red</a:t>
            </a:r>
            <a:endParaRPr/>
          </a:p>
        </p:txBody>
      </p:sp>
      <p:sp>
        <p:nvSpPr>
          <p:cNvPr id="359" name="Google Shape;359;p32"/>
          <p:cNvSpPr txBox="1"/>
          <p:nvPr>
            <p:ph idx="1" type="body"/>
          </p:nvPr>
        </p:nvSpPr>
        <p:spPr>
          <a:xfrm>
            <a:off x="224406" y="1117599"/>
            <a:ext cx="8280057" cy="2793995"/>
          </a:xfrm>
          <a:prstGeom prst="rect">
            <a:avLst/>
          </a:prstGeom>
          <a:noFill/>
          <a:ln>
            <a:noFill/>
          </a:ln>
        </p:spPr>
        <p:txBody>
          <a:bodyPr anchorCtr="0" anchor="t" bIns="45700" lIns="91400" spcFirstLastPara="1" rIns="91400" wrap="square" tIns="45700">
            <a:noAutofit/>
          </a:bodyPr>
          <a:lstStyle/>
          <a:p>
            <a:pPr indent="-285690" lvl="0" marL="285690" rtl="0" algn="l">
              <a:lnSpc>
                <a:spcPct val="100000"/>
              </a:lnSpc>
              <a:spcBef>
                <a:spcPts val="0"/>
              </a:spcBef>
              <a:spcAft>
                <a:spcPts val="0"/>
              </a:spcAft>
              <a:buSzPts val="2000"/>
              <a:buNone/>
            </a:pPr>
            <a:r>
              <a:rPr lang="es-419">
                <a:solidFill>
                  <a:srgbClr val="000000"/>
                </a:solidFill>
              </a:rPr>
              <a:t>En esta práctica de laboratorio se cumplirán los siguientes objetivos:</a:t>
            </a:r>
            <a:endParaRPr/>
          </a:p>
          <a:p>
            <a:pPr indent="-342900" lvl="0" marL="342900" rtl="0" algn="l">
              <a:lnSpc>
                <a:spcPct val="100000"/>
              </a:lnSpc>
              <a:spcBef>
                <a:spcPts val="400"/>
              </a:spcBef>
              <a:spcAft>
                <a:spcPts val="0"/>
              </a:spcAft>
              <a:buSzPts val="2000"/>
              <a:buFont typeface="Arial"/>
              <a:buChar char="•"/>
            </a:pPr>
            <a:r>
              <a:rPr lang="es-419">
                <a:solidFill>
                  <a:srgbClr val="000000"/>
                </a:solidFill>
              </a:rPr>
              <a:t>Parte 1: establecer la topología e inicializar los dispositivos</a:t>
            </a:r>
            <a:endParaRPr/>
          </a:p>
          <a:p>
            <a:pPr indent="-342900" lvl="0" marL="342900" rtl="0" algn="l">
              <a:lnSpc>
                <a:spcPct val="100000"/>
              </a:lnSpc>
              <a:spcBef>
                <a:spcPts val="400"/>
              </a:spcBef>
              <a:spcAft>
                <a:spcPts val="0"/>
              </a:spcAft>
              <a:buSzPts val="2000"/>
              <a:buFont typeface="Arial"/>
              <a:buChar char="•"/>
            </a:pPr>
            <a:r>
              <a:rPr lang="es-419">
                <a:solidFill>
                  <a:srgbClr val="000000"/>
                </a:solidFill>
              </a:rPr>
              <a:t>Parte 2: Configurar los dispositivos y verificar la conectividad</a:t>
            </a:r>
            <a:endParaRPr/>
          </a:p>
          <a:p>
            <a:pPr indent="-342900" lvl="0" marL="342900" rtl="0" algn="l">
              <a:lnSpc>
                <a:spcPct val="100000"/>
              </a:lnSpc>
              <a:spcBef>
                <a:spcPts val="400"/>
              </a:spcBef>
              <a:spcAft>
                <a:spcPts val="0"/>
              </a:spcAft>
              <a:buSzPts val="2000"/>
              <a:buFont typeface="Arial"/>
              <a:buChar char="•"/>
            </a:pPr>
            <a:r>
              <a:rPr lang="es-419">
                <a:solidFill>
                  <a:srgbClr val="000000"/>
                </a:solidFill>
              </a:rPr>
              <a:t>Parte 3: Mostrar, describir y analizar las direcciones MAC de Ethernet</a:t>
            </a:r>
            <a:endParaRPr/>
          </a:p>
          <a:p>
            <a:pPr indent="-285690" lvl="0" marL="285690" rtl="0" algn="l">
              <a:lnSpc>
                <a:spcPct val="100000"/>
              </a:lnSpc>
              <a:spcBef>
                <a:spcPts val="400"/>
              </a:spcBef>
              <a:spcAft>
                <a:spcPts val="0"/>
              </a:spcAft>
              <a:buSzPts val="2000"/>
              <a:buNone/>
            </a:pPr>
            <a:r>
              <a:t/>
            </a:r>
            <a:endParaRPr>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3"/>
          <p:cNvSpPr txBox="1"/>
          <p:nvPr>
            <p:ph type="ctrTitle"/>
          </p:nvPr>
        </p:nvSpPr>
        <p:spPr>
          <a:xfrm>
            <a:off x="416425" y="1788160"/>
            <a:ext cx="7848344"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7.3 La tabla de direcciones MAC</a:t>
            </a:r>
            <a:endParaRPr/>
          </a:p>
        </p:txBody>
      </p:sp>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4"/>
          <p:cNvSpPr txBox="1"/>
          <p:nvPr>
            <p:ph type="title"/>
          </p:nvPr>
        </p:nvSpPr>
        <p:spPr>
          <a:xfrm>
            <a:off x="0" y="31899"/>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La tabla de direcciones MAC </a:t>
            </a:r>
            <a:br>
              <a:rPr lang="es-419"/>
            </a:br>
            <a:r>
              <a:rPr lang="es-419" sz="2400"/>
              <a:t>Nociones básicas de switches</a:t>
            </a:r>
            <a:endParaRPr/>
          </a:p>
        </p:txBody>
      </p:sp>
      <p:sp>
        <p:nvSpPr>
          <p:cNvPr id="372" name="Google Shape;372;p34"/>
          <p:cNvSpPr txBox="1"/>
          <p:nvPr>
            <p:ph idx="1" type="body"/>
          </p:nvPr>
        </p:nvSpPr>
        <p:spPr>
          <a:xfrm>
            <a:off x="474662" y="763736"/>
            <a:ext cx="8280057" cy="3657998"/>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s-419" sz="1600">
                <a:solidFill>
                  <a:srgbClr val="000000"/>
                </a:solidFill>
              </a:rPr>
              <a:t>Un switch Ethernet de capa 2 usa direcciones MAC de capa 2 para tomar decisiones de reenvío. No tiene conocimiento de los datos (protocolo) que se transportan en la porción de datos de la trama, como un paquete IPv4, un mensaje ARP o un paquete IPv6 ND. El switch toma sus decisiones de reenvío basándose únicamente en las direcciones MAC Ethernet de capa 2.</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Un switch Ethernet examina su tabla de direcciones MAC para tomar una decisión de reenvío para cada trama, a diferencia de los hubs Ethernet heredados que repiten bits en todos los puertos excepto el puerto entrante. </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Cuando un conmutador está encendido, la tabla de direcciones MAC está vacía</a:t>
            </a:r>
            <a:endParaRPr/>
          </a:p>
          <a:p>
            <a:pPr indent="0" lvl="0" marL="0" rtl="0" algn="l">
              <a:lnSpc>
                <a:spcPct val="100000"/>
              </a:lnSpc>
              <a:spcBef>
                <a:spcPts val="320"/>
              </a:spcBef>
              <a:spcAft>
                <a:spcPts val="0"/>
              </a:spcAft>
              <a:buSzPts val="1600"/>
              <a:buNone/>
            </a:pPr>
            <a:r>
              <a:t/>
            </a:r>
            <a:endParaRPr b="1" sz="1600">
              <a:solidFill>
                <a:srgbClr val="000000"/>
              </a:solidFill>
            </a:endParaRPr>
          </a:p>
          <a:p>
            <a:pPr indent="0" lvl="0" marL="0" rtl="0" algn="l">
              <a:lnSpc>
                <a:spcPct val="100000"/>
              </a:lnSpc>
              <a:spcBef>
                <a:spcPts val="320"/>
              </a:spcBef>
              <a:spcAft>
                <a:spcPts val="0"/>
              </a:spcAft>
              <a:buSzPts val="1600"/>
              <a:buNone/>
            </a:pPr>
            <a:r>
              <a:rPr b="1" lang="es-419" sz="1600">
                <a:solidFill>
                  <a:srgbClr val="000000"/>
                </a:solidFill>
              </a:rPr>
              <a:t>Nota: </a:t>
            </a:r>
            <a:r>
              <a:rPr lang="es-419" sz="1600">
                <a:solidFill>
                  <a:srgbClr val="000000"/>
                </a:solidFill>
              </a:rPr>
              <a:t>A veces, la tabla de direcciones MAC se conoce como “tabla de memoria de contenido direccionable (CAM)”.</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7"/>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a:t>Objetivos del módulo</a:t>
            </a:r>
            <a:endParaRPr/>
          </a:p>
        </p:txBody>
      </p:sp>
      <p:sp>
        <p:nvSpPr>
          <p:cNvPr id="246" name="Google Shape;246;p17"/>
          <p:cNvSpPr txBox="1"/>
          <p:nvPr>
            <p:ph idx="1" type="body"/>
          </p:nvPr>
        </p:nvSpPr>
        <p:spPr>
          <a:xfrm>
            <a:off x="144065" y="798944"/>
            <a:ext cx="8853286" cy="757551"/>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Clr>
                <a:schemeClr val="dk1"/>
              </a:buClr>
              <a:buSzPts val="1600"/>
              <a:buNone/>
            </a:pPr>
            <a:r>
              <a:rPr b="1" lang="es-419" sz="1600">
                <a:solidFill>
                  <a:schemeClr val="dk1"/>
                </a:solidFill>
              </a:rPr>
              <a:t>Título del módulo: </a:t>
            </a:r>
            <a:r>
              <a:rPr lang="es-419" sz="1600">
                <a:solidFill>
                  <a:schemeClr val="dk1"/>
                </a:solidFill>
              </a:rPr>
              <a:t>Ethernet Switching</a:t>
            </a:r>
            <a:endParaRPr/>
          </a:p>
          <a:p>
            <a:pPr indent="0" lvl="0" marL="0" rtl="0" algn="l">
              <a:lnSpc>
                <a:spcPct val="100000"/>
              </a:lnSpc>
              <a:spcBef>
                <a:spcPts val="0"/>
              </a:spcBef>
              <a:spcAft>
                <a:spcPts val="0"/>
              </a:spcAft>
              <a:buClr>
                <a:srgbClr val="000000"/>
              </a:buClr>
              <a:buSzPts val="1600"/>
              <a:buNone/>
            </a:pPr>
            <a:r>
              <a:t/>
            </a:r>
            <a:endParaRPr sz="1600">
              <a:solidFill>
                <a:schemeClr val="dk1"/>
              </a:solidFill>
            </a:endParaRPr>
          </a:p>
          <a:p>
            <a:pPr indent="0" lvl="0" marL="0" rtl="0" algn="l">
              <a:lnSpc>
                <a:spcPct val="100000"/>
              </a:lnSpc>
              <a:spcBef>
                <a:spcPts val="0"/>
              </a:spcBef>
              <a:spcAft>
                <a:spcPts val="0"/>
              </a:spcAft>
              <a:buClr>
                <a:schemeClr val="dk1"/>
              </a:buClr>
              <a:buSzPts val="1600"/>
              <a:buNone/>
            </a:pPr>
            <a:r>
              <a:rPr b="1" lang="es-419" sz="1600">
                <a:solidFill>
                  <a:schemeClr val="dk1"/>
                </a:solidFill>
              </a:rPr>
              <a:t>Objetivo del módulo</a:t>
            </a:r>
            <a:r>
              <a:rPr lang="es-419" sz="1600">
                <a:solidFill>
                  <a:schemeClr val="dk1"/>
                </a:solidFill>
              </a:rPr>
              <a:t>: Explicar cómo funciona Ethernet en una red conmutada</a:t>
            </a:r>
            <a:r>
              <a:rPr lang="es-419" sz="1600">
                <a:solidFill>
                  <a:schemeClr val="dk1"/>
                </a:solidFill>
                <a:latin typeface="Calibri"/>
                <a:ea typeface="Calibri"/>
                <a:cs typeface="Calibri"/>
                <a:sym typeface="Calibri"/>
              </a:rPr>
              <a:t>. </a:t>
            </a:r>
            <a:endParaRPr/>
          </a:p>
          <a:p>
            <a:pPr indent="-84138" lvl="0" marL="169863" rtl="0" algn="l">
              <a:lnSpc>
                <a:spcPct val="100000"/>
              </a:lnSpc>
              <a:spcBef>
                <a:spcPts val="600"/>
              </a:spcBef>
              <a:spcAft>
                <a:spcPts val="0"/>
              </a:spcAft>
              <a:buSzPts val="1350"/>
              <a:buFont typeface="Noto Sans Symbols"/>
              <a:buNone/>
            </a:pPr>
            <a:r>
              <a:t/>
            </a:r>
            <a:endParaRPr/>
          </a:p>
        </p:txBody>
      </p:sp>
      <p:graphicFrame>
        <p:nvGraphicFramePr>
          <p:cNvPr id="247" name="Google Shape;247;p17"/>
          <p:cNvGraphicFramePr/>
          <p:nvPr/>
        </p:nvGraphicFramePr>
        <p:xfrm>
          <a:off x="336884" y="1716477"/>
          <a:ext cx="3000000" cy="3000000"/>
        </p:xfrm>
        <a:graphic>
          <a:graphicData uri="http://schemas.openxmlformats.org/drawingml/2006/table">
            <a:tbl>
              <a:tblPr bandRow="1" firstRow="1">
                <a:noFill/>
                <a:tableStyleId>{E7253935-07F7-4E75-8697-136F14623302}</a:tableStyleId>
              </a:tblPr>
              <a:tblGrid>
                <a:gridCol w="3583800"/>
                <a:gridCol w="4780550"/>
              </a:tblGrid>
              <a:tr h="403200">
                <a:tc>
                  <a:txBody>
                    <a:bodyPr/>
                    <a:lstStyle/>
                    <a:p>
                      <a:pPr indent="0" lvl="0" marL="0" marR="0" rtl="0" algn="l">
                        <a:spcBef>
                          <a:spcPts val="0"/>
                        </a:spcBef>
                        <a:spcAft>
                          <a:spcPts val="0"/>
                        </a:spcAft>
                        <a:buNone/>
                      </a:pPr>
                      <a:r>
                        <a:rPr b="1" lang="es-419" sz="1400" u="none" cap="none" strike="noStrike"/>
                        <a:t>Título del tema</a:t>
                      </a:r>
                      <a:endParaRPr/>
                    </a:p>
                  </a:txBody>
                  <a:tcPr marT="47625" marB="47625" marR="47625" marL="47625" anchor="ctr"/>
                </a:tc>
                <a:tc>
                  <a:txBody>
                    <a:bodyPr/>
                    <a:lstStyle/>
                    <a:p>
                      <a:pPr indent="0" lvl="0" marL="0" marR="0" rtl="0" algn="l">
                        <a:spcBef>
                          <a:spcPts val="0"/>
                        </a:spcBef>
                        <a:spcAft>
                          <a:spcPts val="0"/>
                        </a:spcAft>
                        <a:buNone/>
                      </a:pPr>
                      <a:r>
                        <a:rPr b="1" lang="es-419" sz="1400" u="none" cap="none" strike="noStrike"/>
                        <a:t>Objetivo del tema</a:t>
                      </a:r>
                      <a:endParaRPr/>
                    </a:p>
                  </a:txBody>
                  <a:tcPr marT="47625" marB="47625" marR="47625" marL="47625" anchor="ctr"/>
                </a:tc>
              </a:tr>
              <a:tr h="567525">
                <a:tc>
                  <a:txBody>
                    <a:bodyPr/>
                    <a:lstStyle/>
                    <a:p>
                      <a:pPr indent="0" lvl="0" marL="0" marR="0" rtl="0" algn="l">
                        <a:spcBef>
                          <a:spcPts val="0"/>
                        </a:spcBef>
                        <a:spcAft>
                          <a:spcPts val="0"/>
                        </a:spcAft>
                        <a:buNone/>
                      </a:pPr>
                      <a:r>
                        <a:rPr b="1" lang="es-419" sz="1400" u="none" cap="none" strike="noStrike">
                          <a:solidFill>
                            <a:schemeClr val="lt1"/>
                          </a:solidFill>
                        </a:rPr>
                        <a:t>Trama de Ethernet</a:t>
                      </a:r>
                      <a:endParaRPr/>
                    </a:p>
                  </a:txBody>
                  <a:tcPr marT="47625" marB="47625" marR="47625" marL="47625" anchor="ctr">
                    <a:solidFill>
                      <a:schemeClr val="accent1"/>
                    </a:solidFill>
                  </a:tcPr>
                </a:tc>
                <a:tc>
                  <a:txBody>
                    <a:bodyPr/>
                    <a:lstStyle/>
                    <a:p>
                      <a:pPr indent="0" lvl="0" marL="0" marR="0" rtl="0" algn="l">
                        <a:spcBef>
                          <a:spcPts val="0"/>
                        </a:spcBef>
                        <a:spcAft>
                          <a:spcPts val="0"/>
                        </a:spcAft>
                        <a:buNone/>
                      </a:pPr>
                      <a:r>
                        <a:rPr b="0" lang="es-419" sz="1400" u="none" cap="none" strike="noStrike"/>
                        <a:t>Explicar la forma en que las subcapas de Ethernet se relacionan con los campos de trama.</a:t>
                      </a:r>
                      <a:endParaRPr/>
                    </a:p>
                  </a:txBody>
                  <a:tcPr marT="47625" marB="47625" marR="47625" marL="47625" anchor="ctr"/>
                </a:tc>
              </a:tr>
              <a:tr h="403200">
                <a:tc>
                  <a:txBody>
                    <a:bodyPr/>
                    <a:lstStyle/>
                    <a:p>
                      <a:pPr indent="0" lvl="0" marL="0" marR="0" rtl="0" algn="l">
                        <a:spcBef>
                          <a:spcPts val="0"/>
                        </a:spcBef>
                        <a:spcAft>
                          <a:spcPts val="0"/>
                        </a:spcAft>
                        <a:buNone/>
                      </a:pPr>
                      <a:r>
                        <a:rPr b="1" lang="es-419" sz="1400" u="none" cap="none" strike="noStrike">
                          <a:solidFill>
                            <a:schemeClr val="lt1"/>
                          </a:solidFill>
                        </a:rPr>
                        <a:t>Dirección MAC de Ethernet</a:t>
                      </a:r>
                      <a:endParaRPr/>
                    </a:p>
                  </a:txBody>
                  <a:tcPr marT="47625" marB="47625" marR="47625" marL="47625" anchor="ctr">
                    <a:solidFill>
                      <a:schemeClr val="accent1"/>
                    </a:solidFill>
                  </a:tcPr>
                </a:tc>
                <a:tc>
                  <a:txBody>
                    <a:bodyPr/>
                    <a:lstStyle/>
                    <a:p>
                      <a:pPr indent="0" lvl="0" marL="0" marR="0" rtl="0" algn="l">
                        <a:spcBef>
                          <a:spcPts val="0"/>
                        </a:spcBef>
                        <a:spcAft>
                          <a:spcPts val="0"/>
                        </a:spcAft>
                        <a:buNone/>
                      </a:pPr>
                      <a:r>
                        <a:rPr b="0" lang="es-419" sz="1400" u="none" cap="none" strike="noStrike"/>
                        <a:t>Describir la dirección MAC de Ethernet.</a:t>
                      </a:r>
                      <a:endParaRPr/>
                    </a:p>
                  </a:txBody>
                  <a:tcPr marT="47625" marB="47625" marR="47625" marL="47625" anchor="ctr"/>
                </a:tc>
              </a:tr>
              <a:tr h="567525">
                <a:tc>
                  <a:txBody>
                    <a:bodyPr/>
                    <a:lstStyle/>
                    <a:p>
                      <a:pPr indent="0" lvl="0" marL="0" marR="0" rtl="0" algn="l">
                        <a:spcBef>
                          <a:spcPts val="0"/>
                        </a:spcBef>
                        <a:spcAft>
                          <a:spcPts val="0"/>
                        </a:spcAft>
                        <a:buNone/>
                      </a:pPr>
                      <a:r>
                        <a:rPr b="1" lang="es-419" sz="1400" u="none" cap="none" strike="noStrike">
                          <a:solidFill>
                            <a:schemeClr val="lt1"/>
                          </a:solidFill>
                        </a:rPr>
                        <a:t>La tabla de direcciones MAC</a:t>
                      </a:r>
                      <a:endParaRPr/>
                    </a:p>
                  </a:txBody>
                  <a:tcPr marT="47625" marB="47625" marR="47625" marL="47625" anchor="ctr">
                    <a:solidFill>
                      <a:schemeClr val="accent1"/>
                    </a:solidFill>
                  </a:tcPr>
                </a:tc>
                <a:tc>
                  <a:txBody>
                    <a:bodyPr/>
                    <a:lstStyle/>
                    <a:p>
                      <a:pPr indent="0" lvl="0" marL="0" marR="0" rtl="0" algn="l">
                        <a:spcBef>
                          <a:spcPts val="0"/>
                        </a:spcBef>
                        <a:spcAft>
                          <a:spcPts val="0"/>
                        </a:spcAft>
                        <a:buNone/>
                      </a:pPr>
                      <a:r>
                        <a:rPr b="0" lang="es-419" sz="1400" u="none" cap="none" strike="noStrike"/>
                        <a:t>Explicar la forma en que un switch arma su tabla de direcciones MAC y reenvía las tramas.</a:t>
                      </a:r>
                      <a:endParaRPr/>
                    </a:p>
                  </a:txBody>
                  <a:tcPr marT="47625" marB="47625" marR="47625" marL="47625" anchor="ctr"/>
                </a:tc>
              </a:tr>
              <a:tr h="567525">
                <a:tc>
                  <a:txBody>
                    <a:bodyPr/>
                    <a:lstStyle/>
                    <a:p>
                      <a:pPr indent="0" lvl="0" marL="0" marR="0" rtl="0" algn="l">
                        <a:spcBef>
                          <a:spcPts val="0"/>
                        </a:spcBef>
                        <a:spcAft>
                          <a:spcPts val="0"/>
                        </a:spcAft>
                        <a:buNone/>
                      </a:pPr>
                      <a:r>
                        <a:rPr b="1" lang="es-419" sz="1400" u="none" cap="none" strike="noStrike">
                          <a:solidFill>
                            <a:schemeClr val="lt1"/>
                          </a:solidFill>
                        </a:rPr>
                        <a:t>Velocidades y métodos de reenvío del switch</a:t>
                      </a:r>
                      <a:endParaRPr/>
                    </a:p>
                  </a:txBody>
                  <a:tcPr marT="47625" marB="47625" marR="47625" marL="47625" anchor="ctr">
                    <a:solidFill>
                      <a:schemeClr val="accent1"/>
                    </a:solidFill>
                  </a:tcPr>
                </a:tc>
                <a:tc>
                  <a:txBody>
                    <a:bodyPr/>
                    <a:lstStyle/>
                    <a:p>
                      <a:pPr indent="0" lvl="0" marL="0" marR="0" rtl="0" algn="l">
                        <a:spcBef>
                          <a:spcPts val="0"/>
                        </a:spcBef>
                        <a:spcAft>
                          <a:spcPts val="0"/>
                        </a:spcAft>
                        <a:buNone/>
                      </a:pPr>
                      <a:r>
                        <a:rPr b="0" lang="es-419" sz="1400" u="none" cap="none" strike="noStrike"/>
                        <a:t>Describir los métodos de reenvío de switch y la configuración de puertos disponibles para los puertos de switch de capa 2.</a:t>
                      </a:r>
                      <a:endParaRPr/>
                    </a:p>
                  </a:txBody>
                  <a:tcPr marT="47625" marB="47625" marR="47625" marL="47625" anchor="ctr"/>
                </a:tc>
              </a:tr>
            </a:tbl>
          </a:graphicData>
        </a:graphic>
      </p:graphicFrame>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5"/>
          <p:cNvSpPr txBox="1"/>
          <p:nvPr>
            <p:ph type="title"/>
          </p:nvPr>
        </p:nvSpPr>
        <p:spPr>
          <a:xfrm>
            <a:off x="0" y="31899"/>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La tabla de direcciones MAC</a:t>
            </a:r>
            <a:br>
              <a:rPr lang="es-419" sz="1600"/>
            </a:br>
            <a:r>
              <a:rPr lang="es-419" sz="2400"/>
              <a:t>Aprendizaje del Switch y reenvío (cont.)</a:t>
            </a:r>
            <a:endParaRPr sz="2400"/>
          </a:p>
        </p:txBody>
      </p:sp>
      <p:sp>
        <p:nvSpPr>
          <p:cNvPr id="379" name="Google Shape;379;p35"/>
          <p:cNvSpPr txBox="1"/>
          <p:nvPr>
            <p:ph idx="1" type="body"/>
          </p:nvPr>
        </p:nvSpPr>
        <p:spPr>
          <a:xfrm>
            <a:off x="474662" y="763736"/>
            <a:ext cx="8280057" cy="3657998"/>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b="1" lang="es-419" sz="1600">
                <a:solidFill>
                  <a:srgbClr val="000000"/>
                </a:solidFill>
              </a:rPr>
              <a:t>Examinar la dirección MAC de origen (aprender)</a:t>
            </a:r>
            <a:endParaRPr/>
          </a:p>
          <a:p>
            <a:pPr indent="0" lvl="0" marL="0" rtl="0" algn="l">
              <a:lnSpc>
                <a:spcPct val="100000"/>
              </a:lnSpc>
              <a:spcBef>
                <a:spcPts val="320"/>
              </a:spcBef>
              <a:spcAft>
                <a:spcPts val="0"/>
              </a:spcAft>
              <a:buSzPts val="1600"/>
              <a:buNone/>
            </a:pPr>
            <a:r>
              <a:rPr lang="es-419" sz="1600">
                <a:solidFill>
                  <a:srgbClr val="000000"/>
                </a:solidFill>
              </a:rPr>
              <a:t>Se revisa cada trama que ingresa a un switch para obtener información nueva. Esto se realiza examinando la dirección MAC de origen de la trama y el número de puerto por el que ingresó al switch. Si la dirección MAC de origen no existe, se la agrega a la tabla, junto con el número de puerto de entrada. Si la dirección MAC de origen existe, el switch actualiza el temporizador de actualización para esa entrada. De manera predeterminada, la mayoría de los switches Ethernet guardan una entrada en la tabla durante cinco minutos.</a:t>
            </a:r>
            <a:endParaRPr/>
          </a:p>
          <a:p>
            <a:pPr indent="0" lvl="0" marL="0" rtl="0" algn="l">
              <a:lnSpc>
                <a:spcPct val="100000"/>
              </a:lnSpc>
              <a:spcBef>
                <a:spcPts val="320"/>
              </a:spcBef>
              <a:spcAft>
                <a:spcPts val="0"/>
              </a:spcAft>
              <a:buSzPts val="1600"/>
              <a:buNone/>
            </a:pPr>
            <a:r>
              <a:t/>
            </a:r>
            <a:endParaRPr b="1" sz="1600">
              <a:solidFill>
                <a:srgbClr val="000000"/>
              </a:solidFill>
            </a:endParaRPr>
          </a:p>
          <a:p>
            <a:pPr indent="0" lvl="0" marL="0" rtl="0" algn="l">
              <a:lnSpc>
                <a:spcPct val="100000"/>
              </a:lnSpc>
              <a:spcBef>
                <a:spcPts val="320"/>
              </a:spcBef>
              <a:spcAft>
                <a:spcPts val="0"/>
              </a:spcAft>
              <a:buSzPts val="1600"/>
              <a:buNone/>
            </a:pPr>
            <a:r>
              <a:rPr lang="es-419" sz="1600">
                <a:solidFill>
                  <a:srgbClr val="000000"/>
                </a:solidFill>
              </a:rPr>
              <a:t>Nota: Si la dirección MAC de origen existe en la tabla, pero en un puerto diferente, el switch la trata como una entrada nueva. La entrada se reemplaza con la misma dirección MAC, pero con el número de puerto más actual.</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6"/>
          <p:cNvSpPr txBox="1"/>
          <p:nvPr>
            <p:ph type="title"/>
          </p:nvPr>
        </p:nvSpPr>
        <p:spPr>
          <a:xfrm>
            <a:off x="0" y="31899"/>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400"/>
              <a:t>La tabla de direcciones MAC</a:t>
            </a:r>
            <a:br>
              <a:rPr lang="es-419"/>
            </a:br>
            <a:r>
              <a:rPr lang="es-419" sz="2400"/>
              <a:t>Aprendizaje del Switch y reenvío (cont.)</a:t>
            </a:r>
            <a:endParaRPr sz="2400"/>
          </a:p>
        </p:txBody>
      </p:sp>
      <p:sp>
        <p:nvSpPr>
          <p:cNvPr id="386" name="Google Shape;386;p36"/>
          <p:cNvSpPr txBox="1"/>
          <p:nvPr>
            <p:ph idx="1" type="body"/>
          </p:nvPr>
        </p:nvSpPr>
        <p:spPr>
          <a:xfrm>
            <a:off x="474662" y="763736"/>
            <a:ext cx="8280057" cy="3657998"/>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b="1" lang="es-419" sz="1600">
                <a:solidFill>
                  <a:srgbClr val="000000"/>
                </a:solidFill>
              </a:rPr>
              <a:t>Buscar la dirección MAC de destino (Reenviar)</a:t>
            </a:r>
            <a:endParaRPr/>
          </a:p>
          <a:p>
            <a:pPr indent="0" lvl="0" marL="0" rtl="0" algn="l">
              <a:lnSpc>
                <a:spcPct val="100000"/>
              </a:lnSpc>
              <a:spcBef>
                <a:spcPts val="320"/>
              </a:spcBef>
              <a:spcAft>
                <a:spcPts val="0"/>
              </a:spcAft>
              <a:buSzPts val="1600"/>
              <a:buNone/>
            </a:pPr>
            <a:r>
              <a:rPr lang="es-419" sz="1600">
                <a:solidFill>
                  <a:srgbClr val="000000"/>
                </a:solidFill>
              </a:rPr>
              <a:t>Si la dirección MAC de destino es una dirección de unidifusión, el switch busca una coincidencia entre la dirección MAC de destino de la trama y una entrada en la tabla de direcciones MAC. Si la dirección MAC de destino está en la tabla, reenvía la trama por el puerto especificado. Si la dirección MAC de destino no está en la tabla, el switch reenvía la trama por todos los puertos, excepto el de entrada. Esto se conoce como unidifusión.</a:t>
            </a:r>
            <a:endParaRPr/>
          </a:p>
          <a:p>
            <a:pPr indent="0" lvl="0" marL="0" rtl="0" algn="l">
              <a:lnSpc>
                <a:spcPct val="100000"/>
              </a:lnSpc>
              <a:spcBef>
                <a:spcPts val="320"/>
              </a:spcBef>
              <a:spcAft>
                <a:spcPts val="0"/>
              </a:spcAft>
              <a:buSzPts val="1600"/>
              <a:buNone/>
            </a:pPr>
            <a:r>
              <a:t/>
            </a:r>
            <a:endParaRPr b="1" sz="1600">
              <a:solidFill>
                <a:srgbClr val="000000"/>
              </a:solidFill>
            </a:endParaRPr>
          </a:p>
          <a:p>
            <a:pPr indent="0" lvl="0" marL="0" rtl="0" algn="l">
              <a:lnSpc>
                <a:spcPct val="100000"/>
              </a:lnSpc>
              <a:spcBef>
                <a:spcPts val="320"/>
              </a:spcBef>
              <a:spcAft>
                <a:spcPts val="0"/>
              </a:spcAft>
              <a:buSzPts val="1600"/>
              <a:buNone/>
            </a:pPr>
            <a:r>
              <a:rPr lang="es-419" sz="1600">
                <a:solidFill>
                  <a:srgbClr val="000000"/>
                </a:solidFill>
              </a:rPr>
              <a:t>Nota</a:t>
            </a:r>
            <a:r>
              <a:rPr b="1" lang="es-419" sz="1600">
                <a:solidFill>
                  <a:srgbClr val="000000"/>
                </a:solidFill>
              </a:rPr>
              <a:t>: Si la dirección MAC de destino es de difusión o multidifusión, la trama también se envía a todos los puertos, salvo el de entrada.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7"/>
          <p:cNvSpPr txBox="1"/>
          <p:nvPr>
            <p:ph type="title"/>
          </p:nvPr>
        </p:nvSpPr>
        <p:spPr>
          <a:xfrm>
            <a:off x="0" y="31899"/>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La tabla de direcciones </a:t>
            </a:r>
            <a:br>
              <a:rPr lang="es-419"/>
            </a:br>
            <a:r>
              <a:rPr lang="es-419" sz="2400"/>
              <a:t>MAC Filtrado de tramas</a:t>
            </a:r>
            <a:endParaRPr/>
          </a:p>
        </p:txBody>
      </p:sp>
      <p:sp>
        <p:nvSpPr>
          <p:cNvPr id="393" name="Google Shape;393;p37"/>
          <p:cNvSpPr txBox="1"/>
          <p:nvPr>
            <p:ph idx="1" type="body"/>
          </p:nvPr>
        </p:nvSpPr>
        <p:spPr>
          <a:xfrm>
            <a:off x="474662" y="763736"/>
            <a:ext cx="8280057" cy="118056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A medida que un switch recibe tramas de diferentes dispositivos, puede completar la tabla de direcciones MAC examinando la dirección MAC de cada trama. Cuando la tabla de direcciones MAC del switch contiene la dirección MAC de destino, puede filtrar la trama y reenviar un solo puerto.</a:t>
            </a:r>
            <a:endParaRPr/>
          </a:p>
        </p:txBody>
      </p:sp>
      <p:pic>
        <p:nvPicPr>
          <p:cNvPr id="394" name="Google Shape;394;p37"/>
          <p:cNvPicPr preferRelativeResize="0"/>
          <p:nvPr/>
        </p:nvPicPr>
        <p:blipFill rotWithShape="1">
          <a:blip r:embed="rId3">
            <a:alphaModFix/>
          </a:blip>
          <a:srcRect b="0" l="0" r="0" t="0"/>
          <a:stretch/>
        </p:blipFill>
        <p:spPr>
          <a:xfrm>
            <a:off x="1992005" y="1944303"/>
            <a:ext cx="4361477" cy="280840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8"/>
          <p:cNvSpPr txBox="1"/>
          <p:nvPr>
            <p:ph type="title"/>
          </p:nvPr>
        </p:nvSpPr>
        <p:spPr>
          <a:xfrm>
            <a:off x="0" y="31899"/>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La tabla de direcciones MAC</a:t>
            </a:r>
            <a:br>
              <a:rPr lang="es-419" sz="1600"/>
            </a:br>
            <a:r>
              <a:rPr lang="es-419" sz="2400"/>
              <a:t>Tablas de direcciones MAC en conmutadores conectados</a:t>
            </a:r>
            <a:endParaRPr/>
          </a:p>
        </p:txBody>
      </p:sp>
      <p:sp>
        <p:nvSpPr>
          <p:cNvPr id="401" name="Google Shape;401;p38"/>
          <p:cNvSpPr txBox="1"/>
          <p:nvPr>
            <p:ph idx="1" type="body"/>
          </p:nvPr>
        </p:nvSpPr>
        <p:spPr>
          <a:xfrm>
            <a:off x="431971" y="914651"/>
            <a:ext cx="8280057" cy="3073946"/>
          </a:xfrm>
          <a:prstGeom prst="rect">
            <a:avLst/>
          </a:prstGeom>
          <a:noFill/>
          <a:ln>
            <a:noFill/>
          </a:ln>
        </p:spPr>
        <p:txBody>
          <a:bodyPr anchorCtr="0" anchor="t" bIns="45700" lIns="91400" spcFirstLastPara="1" rIns="91400" wrap="square" tIns="45700">
            <a:noAutofit/>
          </a:bodyPr>
          <a:lstStyle/>
          <a:p>
            <a:pPr indent="-285690" lvl="0" marL="285690" rtl="0" algn="l">
              <a:lnSpc>
                <a:spcPct val="100000"/>
              </a:lnSpc>
              <a:spcBef>
                <a:spcPts val="0"/>
              </a:spcBef>
              <a:spcAft>
                <a:spcPts val="0"/>
              </a:spcAft>
              <a:buSzPts val="2000"/>
              <a:buNone/>
            </a:pPr>
            <a:r>
              <a:rPr lang="es-419">
                <a:solidFill>
                  <a:srgbClr val="000000"/>
                </a:solidFill>
              </a:rPr>
              <a:t>Este video cubrirá lo siguiente:</a:t>
            </a:r>
            <a:endParaRPr/>
          </a:p>
          <a:p>
            <a:pPr indent="-342900" lvl="0" marL="342900" rtl="0" algn="l">
              <a:lnSpc>
                <a:spcPct val="100000"/>
              </a:lnSpc>
              <a:spcBef>
                <a:spcPts val="400"/>
              </a:spcBef>
              <a:spcAft>
                <a:spcPts val="0"/>
              </a:spcAft>
              <a:buSzPts val="2000"/>
              <a:buFont typeface="Arial"/>
              <a:buChar char="•"/>
            </a:pPr>
            <a:r>
              <a:rPr lang="es-419">
                <a:solidFill>
                  <a:srgbClr val="000000"/>
                </a:solidFill>
              </a:rPr>
              <a:t>Cómo los switches crean tablas de direcciones MAC</a:t>
            </a:r>
            <a:endParaRPr/>
          </a:p>
          <a:p>
            <a:pPr indent="-342900" lvl="0" marL="342900" rtl="0" algn="l">
              <a:lnSpc>
                <a:spcPct val="100000"/>
              </a:lnSpc>
              <a:spcBef>
                <a:spcPts val="400"/>
              </a:spcBef>
              <a:spcAft>
                <a:spcPts val="0"/>
              </a:spcAft>
              <a:buSzPts val="2000"/>
              <a:buFont typeface="Arial"/>
              <a:buChar char="•"/>
            </a:pPr>
            <a:r>
              <a:rPr lang="es-419">
                <a:solidFill>
                  <a:srgbClr val="000000"/>
                </a:solidFill>
              </a:rPr>
              <a:t>Cómo conmuta tramas hacia adelante basándose en el contenido de sus tablas de direcciones MAC</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9"/>
          <p:cNvSpPr txBox="1"/>
          <p:nvPr>
            <p:ph type="title"/>
          </p:nvPr>
        </p:nvSpPr>
        <p:spPr>
          <a:xfrm>
            <a:off x="0" y="31899"/>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Video de la tabla de direcciones MAC: </a:t>
            </a:r>
            <a:br>
              <a:rPr lang="es-419"/>
            </a:br>
            <a:r>
              <a:rPr lang="es-419" sz="2400"/>
              <a:t>envío de la trama a la puerta de enlace predeterminada</a:t>
            </a:r>
            <a:endParaRPr/>
          </a:p>
        </p:txBody>
      </p:sp>
      <p:sp>
        <p:nvSpPr>
          <p:cNvPr id="408" name="Google Shape;408;p39"/>
          <p:cNvSpPr txBox="1"/>
          <p:nvPr>
            <p:ph idx="1" type="body"/>
          </p:nvPr>
        </p:nvSpPr>
        <p:spPr>
          <a:xfrm>
            <a:off x="431971" y="1034777"/>
            <a:ext cx="8280057" cy="3073946"/>
          </a:xfrm>
          <a:prstGeom prst="rect">
            <a:avLst/>
          </a:prstGeom>
          <a:noFill/>
          <a:ln>
            <a:noFill/>
          </a:ln>
        </p:spPr>
        <p:txBody>
          <a:bodyPr anchorCtr="0" anchor="t" bIns="45700" lIns="91400" spcFirstLastPara="1" rIns="91400" wrap="square" tIns="45700">
            <a:noAutofit/>
          </a:bodyPr>
          <a:lstStyle/>
          <a:p>
            <a:pPr indent="-285690" lvl="0" marL="285690" rtl="0" algn="l">
              <a:lnSpc>
                <a:spcPct val="100000"/>
              </a:lnSpc>
              <a:spcBef>
                <a:spcPts val="0"/>
              </a:spcBef>
              <a:spcAft>
                <a:spcPts val="0"/>
              </a:spcAft>
              <a:buSzPts val="2000"/>
              <a:buNone/>
            </a:pPr>
            <a:r>
              <a:rPr lang="es-419">
                <a:solidFill>
                  <a:srgbClr val="000000"/>
                </a:solidFill>
              </a:rPr>
              <a:t>Este video cubrirá lo siguiente:</a:t>
            </a:r>
            <a:endParaRPr/>
          </a:p>
          <a:p>
            <a:pPr indent="-342900" lvl="0" marL="342900" rtl="0" algn="l">
              <a:lnSpc>
                <a:spcPct val="100000"/>
              </a:lnSpc>
              <a:spcBef>
                <a:spcPts val="400"/>
              </a:spcBef>
              <a:spcAft>
                <a:spcPts val="0"/>
              </a:spcAft>
              <a:buSzPts val="2000"/>
              <a:buFont typeface="Arial"/>
              <a:buChar char="•"/>
            </a:pPr>
            <a:r>
              <a:rPr lang="es-419">
                <a:solidFill>
                  <a:srgbClr val="000000"/>
                </a:solidFill>
              </a:rPr>
              <a:t>Qué hace un conmutador cuando la dirección AMC de destino no aparece en la tabla de direcciones MAC del conmutador.</a:t>
            </a:r>
            <a:endParaRPr/>
          </a:p>
          <a:p>
            <a:pPr indent="-342900" lvl="0" marL="342900" rtl="0" algn="l">
              <a:lnSpc>
                <a:spcPct val="100000"/>
              </a:lnSpc>
              <a:spcBef>
                <a:spcPts val="400"/>
              </a:spcBef>
              <a:spcAft>
                <a:spcPts val="0"/>
              </a:spcAft>
              <a:buSzPts val="2000"/>
              <a:buFont typeface="Arial"/>
              <a:buChar char="•"/>
            </a:pPr>
            <a:r>
              <a:rPr lang="es-419">
                <a:solidFill>
                  <a:srgbClr val="000000"/>
                </a:solidFill>
              </a:rPr>
              <a:t>Qué hace un switch cuando la dirección AMC de origen no aparece en la tabla de direcciones MAC del switch</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0"/>
          <p:cNvSpPr txBox="1"/>
          <p:nvPr>
            <p:ph type="title"/>
          </p:nvPr>
        </p:nvSpPr>
        <p:spPr>
          <a:xfrm>
            <a:off x="0" y="31899"/>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Laboratorio de la tabla de direcciones MAC: </a:t>
            </a:r>
            <a:br>
              <a:rPr lang="es-419"/>
            </a:br>
            <a:r>
              <a:rPr lang="es-419" sz="2400"/>
              <a:t>ver la tabla de direcciones MAC del conmutador</a:t>
            </a:r>
            <a:endParaRPr/>
          </a:p>
        </p:txBody>
      </p:sp>
      <p:sp>
        <p:nvSpPr>
          <p:cNvPr id="415" name="Google Shape;415;p40"/>
          <p:cNvSpPr txBox="1"/>
          <p:nvPr>
            <p:ph idx="1" type="body"/>
          </p:nvPr>
        </p:nvSpPr>
        <p:spPr>
          <a:xfrm>
            <a:off x="431971" y="953152"/>
            <a:ext cx="8280057" cy="3073946"/>
          </a:xfrm>
          <a:prstGeom prst="rect">
            <a:avLst/>
          </a:prstGeom>
          <a:noFill/>
          <a:ln>
            <a:noFill/>
          </a:ln>
        </p:spPr>
        <p:txBody>
          <a:bodyPr anchorCtr="0" anchor="t" bIns="45700" lIns="91400" spcFirstLastPara="1" rIns="91400" wrap="square" tIns="45700">
            <a:noAutofit/>
          </a:bodyPr>
          <a:lstStyle/>
          <a:p>
            <a:pPr indent="-285690" lvl="0" marL="285690" rtl="0" algn="l">
              <a:lnSpc>
                <a:spcPct val="100000"/>
              </a:lnSpc>
              <a:spcBef>
                <a:spcPts val="0"/>
              </a:spcBef>
              <a:spcAft>
                <a:spcPts val="0"/>
              </a:spcAft>
              <a:buSzPts val="2000"/>
              <a:buNone/>
            </a:pPr>
            <a:r>
              <a:rPr lang="es-419">
                <a:solidFill>
                  <a:srgbClr val="000000"/>
                </a:solidFill>
              </a:rPr>
              <a:t>En esta práctica de laboratorio se cumplirán los siguientes objetivos:</a:t>
            </a:r>
            <a:endParaRPr/>
          </a:p>
          <a:p>
            <a:pPr indent="-342900" lvl="0" marL="342900" rtl="0" algn="l">
              <a:lnSpc>
                <a:spcPct val="100000"/>
              </a:lnSpc>
              <a:spcBef>
                <a:spcPts val="400"/>
              </a:spcBef>
              <a:spcAft>
                <a:spcPts val="0"/>
              </a:spcAft>
              <a:buSzPts val="2000"/>
              <a:buFont typeface="Arial"/>
              <a:buChar char="•"/>
            </a:pPr>
            <a:r>
              <a:rPr lang="es-419">
                <a:solidFill>
                  <a:srgbClr val="000000"/>
                </a:solidFill>
              </a:rPr>
              <a:t>Parte 1: Armar y configurar la red</a:t>
            </a:r>
            <a:endParaRPr/>
          </a:p>
          <a:p>
            <a:pPr indent="-342900" lvl="0" marL="342900" rtl="0" algn="l">
              <a:lnSpc>
                <a:spcPct val="100000"/>
              </a:lnSpc>
              <a:spcBef>
                <a:spcPts val="400"/>
              </a:spcBef>
              <a:spcAft>
                <a:spcPts val="0"/>
              </a:spcAft>
              <a:buSzPts val="2000"/>
              <a:buFont typeface="Arial"/>
              <a:buChar char="•"/>
            </a:pPr>
            <a:r>
              <a:rPr lang="es-419">
                <a:solidFill>
                  <a:srgbClr val="000000"/>
                </a:solidFill>
              </a:rPr>
              <a:t>Parte 2: Examinar la tabla de direcciones MAC del switch</a:t>
            </a:r>
            <a:endParaRPr/>
          </a:p>
          <a:p>
            <a:pPr indent="-285690" lvl="0" marL="285690" rtl="0" algn="l">
              <a:lnSpc>
                <a:spcPct val="100000"/>
              </a:lnSpc>
              <a:spcBef>
                <a:spcPts val="400"/>
              </a:spcBef>
              <a:spcAft>
                <a:spcPts val="0"/>
              </a:spcAft>
              <a:buSzPts val="2000"/>
              <a:buNone/>
            </a:pPr>
            <a:r>
              <a:t/>
            </a:r>
            <a:endParaRPr>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1"/>
          <p:cNvSpPr txBox="1"/>
          <p:nvPr>
            <p:ph type="ctrTitle"/>
          </p:nvPr>
        </p:nvSpPr>
        <p:spPr>
          <a:xfrm>
            <a:off x="416425" y="1788160"/>
            <a:ext cx="7848344"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7.4 Velocidades de Switch y métodos de reenvío</a:t>
            </a:r>
            <a:endParaRPr/>
          </a:p>
        </p:txBody>
      </p:sp>
    </p:spTree>
  </p:cSld>
  <p:clrMapOvr>
    <a:masterClrMapping/>
  </p:clrMapOvr>
  <p:transition spd="slow">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2"/>
          <p:cNvSpPr txBox="1"/>
          <p:nvPr>
            <p:ph type="title"/>
          </p:nvPr>
        </p:nvSpPr>
        <p:spPr>
          <a:xfrm>
            <a:off x="0" y="31899"/>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Velocidades del Switch y métodos de reenvío</a:t>
            </a:r>
            <a:br>
              <a:rPr lang="es-419" sz="2400"/>
            </a:br>
            <a:r>
              <a:rPr lang="es-419" sz="2400"/>
              <a:t>Métodos de reenvío de tramas en Swiches Cisco</a:t>
            </a:r>
            <a:endParaRPr sz="1600"/>
          </a:p>
        </p:txBody>
      </p:sp>
      <p:sp>
        <p:nvSpPr>
          <p:cNvPr id="428" name="Google Shape;428;p42"/>
          <p:cNvSpPr txBox="1"/>
          <p:nvPr>
            <p:ph idx="1" type="body"/>
          </p:nvPr>
        </p:nvSpPr>
        <p:spPr>
          <a:xfrm>
            <a:off x="231006" y="763736"/>
            <a:ext cx="8787866" cy="3657998"/>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500"/>
              <a:buNone/>
            </a:pPr>
            <a:r>
              <a:rPr lang="es-419" sz="1500">
                <a:solidFill>
                  <a:srgbClr val="000000"/>
                </a:solidFill>
              </a:rPr>
              <a:t>Los switches utilizan uno de los siguientes métodos de reenvío para el switching de datos entre puertos de la red:</a:t>
            </a:r>
            <a:endParaRPr/>
          </a:p>
          <a:p>
            <a:pPr indent="-285750" lvl="0" marL="285750" rtl="0" algn="l">
              <a:lnSpc>
                <a:spcPct val="100000"/>
              </a:lnSpc>
              <a:spcBef>
                <a:spcPts val="300"/>
              </a:spcBef>
              <a:spcAft>
                <a:spcPts val="0"/>
              </a:spcAft>
              <a:buSzPts val="1500"/>
              <a:buFont typeface="Arial"/>
              <a:buChar char="•"/>
            </a:pPr>
            <a:r>
              <a:rPr b="1" lang="es-419" sz="1500">
                <a:solidFill>
                  <a:srgbClr val="000000"/>
                </a:solidFill>
              </a:rPr>
              <a:t>Conmutación de almacenamiento y reenvío</a:t>
            </a:r>
            <a:r>
              <a:rPr lang="es-419" sz="1500">
                <a:solidFill>
                  <a:srgbClr val="000000"/>
                </a:solidFill>
              </a:rPr>
              <a:t>: recibe toda la trama y garantiza que la trama es válida. Si la CRC es válida, el switch busca la dirección de destino, que determina la interfaz de salida. Luego, la trama se reenvía desde el puerto correcto.</a:t>
            </a:r>
            <a:endParaRPr/>
          </a:p>
          <a:p>
            <a:pPr indent="-285750" lvl="0" marL="285750" rtl="0" algn="l">
              <a:lnSpc>
                <a:spcPct val="100000"/>
              </a:lnSpc>
              <a:spcBef>
                <a:spcPts val="300"/>
              </a:spcBef>
              <a:spcAft>
                <a:spcPts val="0"/>
              </a:spcAft>
              <a:buSzPts val="1500"/>
              <a:buFont typeface="Arial"/>
              <a:buChar char="•"/>
            </a:pPr>
            <a:r>
              <a:rPr b="1" lang="es-419" sz="1500">
                <a:solidFill>
                  <a:srgbClr val="000000"/>
                </a:solidFill>
              </a:rPr>
              <a:t>Conmutación de corte: </a:t>
            </a:r>
            <a:r>
              <a:rPr lang="es-419" sz="1500">
                <a:solidFill>
                  <a:srgbClr val="000000"/>
                </a:solidFill>
              </a:rPr>
              <a:t> este método de reenvío de trama reenvía la trama antes de que se reciba por completo. Como mínimo, se debe leer la dirección de destino para que la trama se pueda enviar.</a:t>
            </a:r>
            <a:endParaRPr/>
          </a:p>
          <a:p>
            <a:pPr indent="0" lvl="0" marL="0" rtl="0" algn="l">
              <a:lnSpc>
                <a:spcPct val="100000"/>
              </a:lnSpc>
              <a:spcBef>
                <a:spcPts val="300"/>
              </a:spcBef>
              <a:spcAft>
                <a:spcPts val="0"/>
              </a:spcAft>
              <a:buSzPts val="1500"/>
              <a:buNone/>
            </a:pPr>
            <a:r>
              <a:t/>
            </a:r>
            <a:endParaRPr sz="1500">
              <a:solidFill>
                <a:srgbClr val="000000"/>
              </a:solidFill>
            </a:endParaRPr>
          </a:p>
          <a:p>
            <a:pPr indent="-285750" lvl="0" marL="285750" rtl="0" algn="l">
              <a:lnSpc>
                <a:spcPct val="100000"/>
              </a:lnSpc>
              <a:spcBef>
                <a:spcPts val="300"/>
              </a:spcBef>
              <a:spcAft>
                <a:spcPts val="0"/>
              </a:spcAft>
              <a:buSzPts val="1500"/>
              <a:buFont typeface="Arial"/>
              <a:buChar char="•"/>
            </a:pPr>
            <a:r>
              <a:rPr lang="es-419" sz="1500">
                <a:solidFill>
                  <a:srgbClr val="000000"/>
                </a:solidFill>
              </a:rPr>
              <a:t>Una gran ventaja de la conmutación de almacenamiento y reenvío es que determina si una trama tiene errores antes de propagarla. Cuando se detecta un error en la trama, el switch la descarta. El proceso de descarte de las tramas con errores reduce el ancho de banda consumido por datos dañados. </a:t>
            </a:r>
            <a:endParaRPr/>
          </a:p>
          <a:p>
            <a:pPr indent="-285750" lvl="0" marL="285750" rtl="0" algn="l">
              <a:lnSpc>
                <a:spcPct val="100000"/>
              </a:lnSpc>
              <a:spcBef>
                <a:spcPts val="300"/>
              </a:spcBef>
              <a:spcAft>
                <a:spcPts val="0"/>
              </a:spcAft>
              <a:buSzPts val="1500"/>
              <a:buFont typeface="Arial"/>
              <a:buChar char="•"/>
            </a:pPr>
            <a:r>
              <a:rPr lang="es-419" sz="1500">
                <a:solidFill>
                  <a:srgbClr val="000000"/>
                </a:solidFill>
              </a:rPr>
              <a:t>El switching de almacenamiento y envío se requiere para el análisis de calidad de servicio (QoS) en las redes convergentes, donde se necesita una clasificación de la trama para decidir el orden de prioridad del tráfico. Por ejemplo, los flujos de datos de voz sobre IP deben tener prioridad sobre el tráfico de navegación web.</a:t>
            </a:r>
            <a:endParaRPr/>
          </a:p>
          <a:p>
            <a:pPr indent="-196850" lvl="0" marL="285750" rtl="0" algn="l">
              <a:lnSpc>
                <a:spcPct val="100000"/>
              </a:lnSpc>
              <a:spcBef>
                <a:spcPts val="280"/>
              </a:spcBef>
              <a:spcAft>
                <a:spcPts val="0"/>
              </a:spcAft>
              <a:buSzPts val="1400"/>
              <a:buFont typeface="Arial"/>
              <a:buNone/>
            </a:pPr>
            <a:r>
              <a:t/>
            </a:r>
            <a:endParaRPr sz="1400">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3"/>
          <p:cNvSpPr txBox="1"/>
          <p:nvPr>
            <p:ph type="title"/>
          </p:nvPr>
        </p:nvSpPr>
        <p:spPr>
          <a:xfrm>
            <a:off x="0" y="31899"/>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Velocidades del Switch y métodos de reenvío</a:t>
            </a:r>
            <a:br>
              <a:rPr lang="es-419" sz="1600"/>
            </a:br>
            <a:r>
              <a:rPr lang="es-419" sz="2400"/>
              <a:t>Conmutación de corte</a:t>
            </a:r>
            <a:endParaRPr/>
          </a:p>
        </p:txBody>
      </p:sp>
      <p:sp>
        <p:nvSpPr>
          <p:cNvPr id="435" name="Google Shape;435;p43"/>
          <p:cNvSpPr txBox="1"/>
          <p:nvPr>
            <p:ph idx="1" type="body"/>
          </p:nvPr>
        </p:nvSpPr>
        <p:spPr>
          <a:xfrm>
            <a:off x="474662" y="763736"/>
            <a:ext cx="8280057" cy="3657998"/>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En este tipo de switching, el switch actúa sobre los datos apenas los recibe, incluso si la transmisión aún no se completó. El switch almacena la cantidad suficiente de trama como para leer la dirección MAC de destino para que pueda determinar a qué puerto debe reenviar los datos. El switch no lleva a cabo ninguna verificación de errores en la trama.</a:t>
            </a:r>
            <a:endParaRPr/>
          </a:p>
          <a:p>
            <a:pPr indent="0" lvl="0" marL="0" rtl="0" algn="l">
              <a:lnSpc>
                <a:spcPct val="100000"/>
              </a:lnSpc>
              <a:spcBef>
                <a:spcPts val="320"/>
              </a:spcBef>
              <a:spcAft>
                <a:spcPts val="0"/>
              </a:spcAft>
              <a:buSzPts val="1600"/>
              <a:buNone/>
            </a:pPr>
            <a:r>
              <a:rPr lang="es-419" sz="1600">
                <a:solidFill>
                  <a:srgbClr val="000000"/>
                </a:solidFill>
              </a:rPr>
              <a:t>A continuación, se presentan dos variantes del switching por método de corte:</a:t>
            </a:r>
            <a:endParaRPr/>
          </a:p>
          <a:p>
            <a:pPr indent="-215900" lvl="1" marL="358775" rtl="0" algn="l">
              <a:lnSpc>
                <a:spcPct val="95000"/>
              </a:lnSpc>
              <a:spcBef>
                <a:spcPts val="600"/>
              </a:spcBef>
              <a:spcAft>
                <a:spcPts val="0"/>
              </a:spcAft>
              <a:buSzPts val="1500"/>
              <a:buFont typeface="Arial"/>
              <a:buChar char="•"/>
            </a:pPr>
            <a:r>
              <a:rPr b="1" lang="es-419" sz="1500">
                <a:solidFill>
                  <a:srgbClr val="000000"/>
                </a:solidFill>
              </a:rPr>
              <a:t>Conmutación de avance rápido: -</a:t>
            </a:r>
            <a:r>
              <a:rPr lang="es-419" sz="1500">
                <a:solidFill>
                  <a:srgbClr val="000000"/>
                </a:solidFill>
              </a:rPr>
              <a:t> ofrece el nivel más bajo de latencia al reenviar inmediatamente un paquete después de leer la dirección de destino. Como el switching de reenvío rápido comienza a reenviar el paquete antes de recibirlo por completo, es posible que, a veces, los paquetes se distribuyan con errores. La NIC de destino descarta el paquete defectuoso al recibirlo. El switching de envío rápido es el método de corte típico.</a:t>
            </a:r>
            <a:endParaRPr/>
          </a:p>
          <a:p>
            <a:pPr indent="-215900" lvl="1" marL="358775" rtl="0" algn="l">
              <a:lnSpc>
                <a:spcPct val="95000"/>
              </a:lnSpc>
              <a:spcBef>
                <a:spcPts val="600"/>
              </a:spcBef>
              <a:spcAft>
                <a:spcPts val="0"/>
              </a:spcAft>
              <a:buSzPts val="1500"/>
              <a:buFont typeface="Arial"/>
              <a:buChar char="•"/>
            </a:pPr>
            <a:r>
              <a:rPr b="1" lang="es-419" sz="1500">
                <a:solidFill>
                  <a:srgbClr val="000000"/>
                </a:solidFill>
              </a:rPr>
              <a:t>Conmutación sin fragmentos: -</a:t>
            </a:r>
            <a:r>
              <a:rPr lang="es-419" sz="1500">
                <a:solidFill>
                  <a:srgbClr val="000000"/>
                </a:solidFill>
              </a:rPr>
              <a:t> un compromiso entre la alta latencia y la alta integridad de la conmutación de almacenamiento y reenvío y la baja latencia y la integridad reducida de la conmutación de avance rápido, el conmutador almacena y realiza una verificación de error en los primeros 64 bytes de la trama antes de reenviar. Debido a que la mayoría de los errores y colisiones de red se producen durante los primeros 64 bytes, esto garantiza que no se haya producido una colisión antes de reenviar la trama.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4"/>
          <p:cNvSpPr txBox="1"/>
          <p:nvPr>
            <p:ph type="title"/>
          </p:nvPr>
        </p:nvSpPr>
        <p:spPr>
          <a:xfrm>
            <a:off x="0" y="31899"/>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Velocidades de conmutación y métodos de reenvío</a:t>
            </a:r>
            <a:br>
              <a:rPr lang="es-419" sz="1600"/>
            </a:br>
            <a:r>
              <a:rPr lang="es-419" sz="2400"/>
              <a:t>Memoria intermedia de en los conmutadores</a:t>
            </a:r>
            <a:endParaRPr/>
          </a:p>
        </p:txBody>
      </p:sp>
      <p:sp>
        <p:nvSpPr>
          <p:cNvPr id="442" name="Google Shape;442;p44"/>
          <p:cNvSpPr txBox="1"/>
          <p:nvPr>
            <p:ph idx="1" type="body"/>
          </p:nvPr>
        </p:nvSpPr>
        <p:spPr>
          <a:xfrm>
            <a:off x="431971" y="672296"/>
            <a:ext cx="8280057" cy="500519"/>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400"/>
              <a:buNone/>
            </a:pPr>
            <a:r>
              <a:rPr lang="es-419" sz="1400">
                <a:solidFill>
                  <a:srgbClr val="000000"/>
                </a:solidFill>
              </a:rPr>
              <a:t>Un switch Ethernet puede usar una técnica de almacenamiento en búfer para almacenar tramas antes de reenviarlos o cuando el puerto de destino está ocupado debido a la congestión. </a:t>
            </a:r>
            <a:endParaRPr/>
          </a:p>
          <a:p>
            <a:pPr indent="-196850" lvl="0" marL="285750" rtl="0" algn="l">
              <a:lnSpc>
                <a:spcPct val="100000"/>
              </a:lnSpc>
              <a:spcBef>
                <a:spcPts val="280"/>
              </a:spcBef>
              <a:spcAft>
                <a:spcPts val="0"/>
              </a:spcAft>
              <a:buSzPts val="1400"/>
              <a:buFont typeface="Arial"/>
              <a:buNone/>
            </a:pPr>
            <a:r>
              <a:t/>
            </a:r>
            <a:endParaRPr sz="1400">
              <a:solidFill>
                <a:srgbClr val="000000"/>
              </a:solidFill>
            </a:endParaRPr>
          </a:p>
          <a:p>
            <a:pPr indent="-196850" lvl="0" marL="285750" rtl="0" algn="l">
              <a:lnSpc>
                <a:spcPct val="100000"/>
              </a:lnSpc>
              <a:spcBef>
                <a:spcPts val="280"/>
              </a:spcBef>
              <a:spcAft>
                <a:spcPts val="0"/>
              </a:spcAft>
              <a:buSzPts val="1400"/>
              <a:buFont typeface="Arial"/>
              <a:buNone/>
            </a:pPr>
            <a:r>
              <a:t/>
            </a:r>
            <a:endParaRPr sz="1400">
              <a:solidFill>
                <a:srgbClr val="000000"/>
              </a:solidFill>
            </a:endParaRPr>
          </a:p>
          <a:p>
            <a:pPr indent="-196850" lvl="0" marL="285750" rtl="0" algn="l">
              <a:lnSpc>
                <a:spcPct val="100000"/>
              </a:lnSpc>
              <a:spcBef>
                <a:spcPts val="280"/>
              </a:spcBef>
              <a:spcAft>
                <a:spcPts val="0"/>
              </a:spcAft>
              <a:buSzPts val="1400"/>
              <a:buFont typeface="Arial"/>
              <a:buNone/>
            </a:pPr>
            <a:r>
              <a:t/>
            </a:r>
            <a:endParaRPr sz="1400">
              <a:solidFill>
                <a:srgbClr val="000000"/>
              </a:solidFill>
            </a:endParaRPr>
          </a:p>
          <a:p>
            <a:pPr indent="-196850" lvl="0" marL="285750" rtl="0" algn="l">
              <a:lnSpc>
                <a:spcPct val="100000"/>
              </a:lnSpc>
              <a:spcBef>
                <a:spcPts val="280"/>
              </a:spcBef>
              <a:spcAft>
                <a:spcPts val="0"/>
              </a:spcAft>
              <a:buSzPts val="1400"/>
              <a:buFont typeface="Arial"/>
              <a:buNone/>
            </a:pPr>
            <a:r>
              <a:t/>
            </a:r>
            <a:endParaRPr sz="1400">
              <a:solidFill>
                <a:srgbClr val="000000"/>
              </a:solidFill>
            </a:endParaRPr>
          </a:p>
          <a:p>
            <a:pPr indent="-196850" lvl="0" marL="285750" rtl="0" algn="l">
              <a:lnSpc>
                <a:spcPct val="100000"/>
              </a:lnSpc>
              <a:spcBef>
                <a:spcPts val="280"/>
              </a:spcBef>
              <a:spcAft>
                <a:spcPts val="0"/>
              </a:spcAft>
              <a:buSzPts val="1400"/>
              <a:buFont typeface="Arial"/>
              <a:buNone/>
            </a:pPr>
            <a:r>
              <a:t/>
            </a:r>
            <a:endParaRPr sz="1400">
              <a:solidFill>
                <a:srgbClr val="000000"/>
              </a:solidFill>
            </a:endParaRPr>
          </a:p>
          <a:p>
            <a:pPr indent="-196850" lvl="0" marL="285750" rtl="0" algn="l">
              <a:lnSpc>
                <a:spcPct val="100000"/>
              </a:lnSpc>
              <a:spcBef>
                <a:spcPts val="280"/>
              </a:spcBef>
              <a:spcAft>
                <a:spcPts val="0"/>
              </a:spcAft>
              <a:buSzPts val="1400"/>
              <a:buFont typeface="Arial"/>
              <a:buNone/>
            </a:pPr>
            <a:r>
              <a:t/>
            </a:r>
            <a:endParaRPr sz="1400">
              <a:solidFill>
                <a:srgbClr val="000000"/>
              </a:solidFill>
            </a:endParaRPr>
          </a:p>
          <a:p>
            <a:pPr indent="-196850" lvl="0" marL="285750" rtl="0" algn="l">
              <a:lnSpc>
                <a:spcPct val="100000"/>
              </a:lnSpc>
              <a:spcBef>
                <a:spcPts val="280"/>
              </a:spcBef>
              <a:spcAft>
                <a:spcPts val="0"/>
              </a:spcAft>
              <a:buSzPts val="1400"/>
              <a:buFont typeface="Arial"/>
              <a:buNone/>
            </a:pPr>
            <a:r>
              <a:t/>
            </a:r>
            <a:endParaRPr sz="1400">
              <a:solidFill>
                <a:srgbClr val="000000"/>
              </a:solidFill>
            </a:endParaRPr>
          </a:p>
          <a:p>
            <a:pPr indent="-196850" lvl="0" marL="285750" rtl="0" algn="l">
              <a:lnSpc>
                <a:spcPct val="100000"/>
              </a:lnSpc>
              <a:spcBef>
                <a:spcPts val="280"/>
              </a:spcBef>
              <a:spcAft>
                <a:spcPts val="0"/>
              </a:spcAft>
              <a:buSzPts val="1400"/>
              <a:buFont typeface="Arial"/>
              <a:buNone/>
            </a:pPr>
            <a:r>
              <a:t/>
            </a:r>
            <a:endParaRPr sz="1400">
              <a:solidFill>
                <a:srgbClr val="000000"/>
              </a:solidFill>
            </a:endParaRPr>
          </a:p>
          <a:p>
            <a:pPr indent="-196850" lvl="0" marL="285750" rtl="0" algn="l">
              <a:lnSpc>
                <a:spcPct val="100000"/>
              </a:lnSpc>
              <a:spcBef>
                <a:spcPts val="280"/>
              </a:spcBef>
              <a:spcAft>
                <a:spcPts val="0"/>
              </a:spcAft>
              <a:buSzPts val="1400"/>
              <a:buFont typeface="Arial"/>
              <a:buNone/>
            </a:pPr>
            <a:r>
              <a:t/>
            </a:r>
            <a:endParaRPr sz="1400">
              <a:solidFill>
                <a:srgbClr val="000000"/>
              </a:solidFill>
            </a:endParaRPr>
          </a:p>
          <a:p>
            <a:pPr indent="-196850" lvl="0" marL="285750" rtl="0" algn="l">
              <a:lnSpc>
                <a:spcPct val="100000"/>
              </a:lnSpc>
              <a:spcBef>
                <a:spcPts val="280"/>
              </a:spcBef>
              <a:spcAft>
                <a:spcPts val="0"/>
              </a:spcAft>
              <a:buSzPts val="1400"/>
              <a:buFont typeface="Arial"/>
              <a:buNone/>
            </a:pPr>
            <a:r>
              <a:t/>
            </a:r>
            <a:endParaRPr sz="1400">
              <a:solidFill>
                <a:srgbClr val="000000"/>
              </a:solidFill>
            </a:endParaRPr>
          </a:p>
          <a:p>
            <a:pPr indent="-196850" lvl="0" marL="285750" rtl="0" algn="l">
              <a:lnSpc>
                <a:spcPct val="100000"/>
              </a:lnSpc>
              <a:spcBef>
                <a:spcPts val="280"/>
              </a:spcBef>
              <a:spcAft>
                <a:spcPts val="0"/>
              </a:spcAft>
              <a:buSzPts val="1400"/>
              <a:buFont typeface="Arial"/>
              <a:buNone/>
            </a:pPr>
            <a:r>
              <a:t/>
            </a:r>
            <a:endParaRPr sz="1400">
              <a:solidFill>
                <a:srgbClr val="000000"/>
              </a:solidFill>
            </a:endParaRPr>
          </a:p>
          <a:p>
            <a:pPr indent="-285750" lvl="0" marL="285750" rtl="0" algn="l">
              <a:lnSpc>
                <a:spcPct val="100000"/>
              </a:lnSpc>
              <a:spcBef>
                <a:spcPts val="280"/>
              </a:spcBef>
              <a:spcAft>
                <a:spcPts val="0"/>
              </a:spcAft>
              <a:buSzPts val="1400"/>
              <a:buFont typeface="Arial"/>
              <a:buChar char="•"/>
            </a:pPr>
            <a:r>
              <a:rPr lang="es-419" sz="1400">
                <a:solidFill>
                  <a:srgbClr val="000000"/>
                </a:solidFill>
              </a:rPr>
              <a:t>El almacenamiento en búfer de memoria compartida también da como resultado tramas más grandes que se pueden transmitir con menos tramas abandonadas. Esto es importante con la conmutación asimétrica que permite diferentes velocidades de datos en diferentes puertos. Por lo tanto, se puede dedicar más ancho de banda a ciertos puertos (por ejemplo, puerto del servidor).</a:t>
            </a:r>
            <a:endParaRPr/>
          </a:p>
        </p:txBody>
      </p:sp>
      <p:graphicFrame>
        <p:nvGraphicFramePr>
          <p:cNvPr id="443" name="Google Shape;443;p44"/>
          <p:cNvGraphicFramePr/>
          <p:nvPr/>
        </p:nvGraphicFramePr>
        <p:xfrm>
          <a:off x="167639" y="1285240"/>
          <a:ext cx="3000000" cy="3000000"/>
        </p:xfrm>
        <a:graphic>
          <a:graphicData uri="http://schemas.openxmlformats.org/drawingml/2006/table">
            <a:tbl>
              <a:tblPr bandRow="1" firstRow="1">
                <a:noFill/>
                <a:tableStyleId>{E7253935-07F7-4E75-8697-136F14623302}</a:tableStyleId>
              </a:tblPr>
              <a:tblGrid>
                <a:gridCol w="1784975"/>
                <a:gridCol w="7023750"/>
              </a:tblGrid>
              <a:tr h="370850">
                <a:tc>
                  <a:txBody>
                    <a:bodyPr/>
                    <a:lstStyle/>
                    <a:p>
                      <a:pPr indent="0" lvl="0" marL="0" marR="0" rtl="0" algn="l">
                        <a:spcBef>
                          <a:spcPts val="0"/>
                        </a:spcBef>
                        <a:spcAft>
                          <a:spcPts val="0"/>
                        </a:spcAft>
                        <a:buNone/>
                      </a:pPr>
                      <a:r>
                        <a:rPr lang="es-419" sz="1200" u="none" cap="none" strike="noStrike"/>
                        <a:t>Método</a:t>
                      </a:r>
                      <a:endParaRPr/>
                    </a:p>
                  </a:txBody>
                  <a:tcPr marT="47625" marB="47625" marR="47625" marL="47625" anchor="ctr"/>
                </a:tc>
                <a:tc>
                  <a:txBody>
                    <a:bodyPr/>
                    <a:lstStyle/>
                    <a:p>
                      <a:pPr indent="0" lvl="0" marL="0" marR="0" rtl="0" algn="l">
                        <a:spcBef>
                          <a:spcPts val="0"/>
                        </a:spcBef>
                        <a:spcAft>
                          <a:spcPts val="0"/>
                        </a:spcAft>
                        <a:buNone/>
                      </a:pPr>
                      <a:r>
                        <a:rPr lang="es-419" sz="1200" u="none" cap="none" strike="noStrike"/>
                        <a:t>Descripción</a:t>
                      </a:r>
                      <a:endParaRPr/>
                    </a:p>
                  </a:txBody>
                  <a:tcPr marT="47625" marB="47625" marR="47625" marL="47625" anchor="ctr"/>
                </a:tc>
              </a:tr>
              <a:tr h="370850">
                <a:tc>
                  <a:txBody>
                    <a:bodyPr/>
                    <a:lstStyle/>
                    <a:p>
                      <a:pPr indent="0" lvl="0" marL="0" marR="0" rtl="0" algn="l">
                        <a:spcBef>
                          <a:spcPts val="0"/>
                        </a:spcBef>
                        <a:spcAft>
                          <a:spcPts val="0"/>
                        </a:spcAft>
                        <a:buNone/>
                      </a:pPr>
                      <a:r>
                        <a:rPr b="1" lang="es-419" sz="1200" u="none" cap="none" strike="noStrike"/>
                        <a:t>Memoria basada en puerto</a:t>
                      </a:r>
                      <a:endParaRPr/>
                    </a:p>
                  </a:txBody>
                  <a:tcPr marT="47625" marB="47625" marR="47625" marL="47625" anchor="ctr"/>
                </a:tc>
                <a:tc>
                  <a:txBody>
                    <a:bodyPr/>
                    <a:lstStyle/>
                    <a:p>
                      <a:pPr indent="-76200" lvl="0" marL="0" marR="0" rtl="0" algn="l">
                        <a:spcBef>
                          <a:spcPts val="0"/>
                        </a:spcBef>
                        <a:spcAft>
                          <a:spcPts val="0"/>
                        </a:spcAft>
                        <a:buClr>
                          <a:schemeClr val="dk1"/>
                        </a:buClr>
                        <a:buSzPts val="1200"/>
                        <a:buFont typeface="Arial"/>
                        <a:buChar char="•"/>
                      </a:pPr>
                      <a:r>
                        <a:rPr b="0" lang="es-419" sz="1200" u="none" cap="none" strike="noStrike"/>
                        <a:t>Las tramas se almacenan en colas que se enlazan a puertos específicos de entrada y salida.</a:t>
                      </a:r>
                      <a:endParaRPr/>
                    </a:p>
                    <a:p>
                      <a:pPr indent="-76200" lvl="0" marL="0" marR="0" rtl="0" algn="l">
                        <a:spcBef>
                          <a:spcPts val="0"/>
                        </a:spcBef>
                        <a:spcAft>
                          <a:spcPts val="0"/>
                        </a:spcAft>
                        <a:buClr>
                          <a:schemeClr val="dk1"/>
                        </a:buClr>
                        <a:buSzPts val="1200"/>
                        <a:buFont typeface="Arial"/>
                        <a:buChar char="•"/>
                      </a:pPr>
                      <a:r>
                        <a:rPr b="0" lang="es-419" sz="1200" u="none" cap="none" strike="noStrike"/>
                        <a:t>Una trama se transmite al puerto de salida solo cuando todas las tramas por delante en la cola se han transmitido con éxito.</a:t>
                      </a:r>
                      <a:endParaRPr/>
                    </a:p>
                    <a:p>
                      <a:pPr indent="-76200" lvl="0" marL="0" marR="0" rtl="0" algn="l">
                        <a:spcBef>
                          <a:spcPts val="0"/>
                        </a:spcBef>
                        <a:spcAft>
                          <a:spcPts val="0"/>
                        </a:spcAft>
                        <a:buClr>
                          <a:schemeClr val="dk1"/>
                        </a:buClr>
                        <a:buSzPts val="1200"/>
                        <a:buFont typeface="Arial"/>
                        <a:buChar char="•"/>
                      </a:pPr>
                      <a:r>
                        <a:rPr b="0" lang="es-419" sz="1200" u="none" cap="none" strike="noStrike"/>
                        <a:t>Es posible que una sola trama demore la transmisión de todas las tramas almacenadas en la memoria debido al tráfico del puerto de destino.</a:t>
                      </a:r>
                      <a:endParaRPr/>
                    </a:p>
                    <a:p>
                      <a:pPr indent="-76200" lvl="0" marL="0" marR="0" rtl="0" algn="l">
                        <a:spcBef>
                          <a:spcPts val="0"/>
                        </a:spcBef>
                        <a:spcAft>
                          <a:spcPts val="0"/>
                        </a:spcAft>
                        <a:buClr>
                          <a:schemeClr val="dk1"/>
                        </a:buClr>
                        <a:buSzPts val="1200"/>
                        <a:buFont typeface="Arial"/>
                        <a:buChar char="•"/>
                      </a:pPr>
                      <a:r>
                        <a:rPr b="0" lang="es-419" sz="1200" u="none" cap="none" strike="noStrike"/>
                        <a:t>Esta demora se produce aunque las demás tramas se puedan transmitir a puertos de destino abiertos.</a:t>
                      </a:r>
                      <a:endParaRPr/>
                    </a:p>
                  </a:txBody>
                  <a:tcPr marT="47625" marB="47625" marR="47625" marL="47625" anchor="ctr"/>
                </a:tc>
              </a:tr>
              <a:tr h="370850">
                <a:tc>
                  <a:txBody>
                    <a:bodyPr/>
                    <a:lstStyle/>
                    <a:p>
                      <a:pPr indent="0" lvl="0" marL="0" marR="0" rtl="0" algn="l">
                        <a:spcBef>
                          <a:spcPts val="0"/>
                        </a:spcBef>
                        <a:spcAft>
                          <a:spcPts val="0"/>
                        </a:spcAft>
                        <a:buNone/>
                      </a:pPr>
                      <a:r>
                        <a:rPr b="1" lang="es-419" sz="1200" u="none" cap="none" strike="noStrike"/>
                        <a:t>Memoria compartida</a:t>
                      </a:r>
                      <a:endParaRPr/>
                    </a:p>
                  </a:txBody>
                  <a:tcPr marT="47625" marB="47625" marR="47625" marL="47625" anchor="ctr"/>
                </a:tc>
                <a:tc>
                  <a:txBody>
                    <a:bodyPr/>
                    <a:lstStyle/>
                    <a:p>
                      <a:pPr indent="-76200" lvl="0" marL="0" marR="0" rtl="0" algn="l">
                        <a:spcBef>
                          <a:spcPts val="0"/>
                        </a:spcBef>
                        <a:spcAft>
                          <a:spcPts val="0"/>
                        </a:spcAft>
                        <a:buClr>
                          <a:schemeClr val="dk1"/>
                        </a:buClr>
                        <a:buSzPts val="1200"/>
                        <a:buFont typeface="Arial"/>
                        <a:buChar char="•"/>
                      </a:pPr>
                      <a:r>
                        <a:rPr b="0" lang="es-419" sz="1200" u="none" cap="none" strike="noStrike"/>
                        <a:t>Deposita todas las tramas en un búfer de memoria común compartido por todos los puertos del switch y la cantidad de memoria intermedia requerida por un puerto se asigna dinámicamente.</a:t>
                      </a:r>
                      <a:endParaRPr/>
                    </a:p>
                    <a:p>
                      <a:pPr indent="-76200" lvl="0" marL="0" marR="0" rtl="0" algn="l">
                        <a:spcBef>
                          <a:spcPts val="0"/>
                        </a:spcBef>
                        <a:spcAft>
                          <a:spcPts val="0"/>
                        </a:spcAft>
                        <a:buClr>
                          <a:schemeClr val="dk1"/>
                        </a:buClr>
                        <a:buSzPts val="1200"/>
                        <a:buFont typeface="Arial"/>
                        <a:buChar char="•"/>
                      </a:pPr>
                      <a:r>
                        <a:rPr b="0" lang="es-419" sz="1200" u="none" cap="none" strike="noStrike"/>
                        <a:t>Las tramas en el búfer están vinculadas dinámicamente al puerto de destino, lo que permite recibir un paquete en un puerto y luego transmitirlo en otro puerto, sin moverlo a una cola diferente.</a:t>
                      </a:r>
                      <a:endParaRPr/>
                    </a:p>
                  </a:txBody>
                  <a:tcPr marT="47625" marB="47625" marR="47625" marL="47625" anchor="ct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8"/>
          <p:cNvSpPr txBox="1"/>
          <p:nvPr>
            <p:ph type="ctrTitle"/>
          </p:nvPr>
        </p:nvSpPr>
        <p:spPr>
          <a:xfrm>
            <a:off x="416425" y="1788160"/>
            <a:ext cx="7598042"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7.1 Tramas de Ethernet</a:t>
            </a:r>
            <a:endParaRPr/>
          </a:p>
        </p:txBody>
      </p:sp>
    </p:spTree>
  </p:cSld>
  <p:clrMapOvr>
    <a:masterClrMapping/>
  </p:clrMapOvr>
  <p:transition spd="slow">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5"/>
          <p:cNvSpPr txBox="1"/>
          <p:nvPr>
            <p:ph type="title"/>
          </p:nvPr>
        </p:nvSpPr>
        <p:spPr>
          <a:xfrm>
            <a:off x="0" y="31899"/>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Cambiar velocidades y métodos de reenvío </a:t>
            </a:r>
            <a:br>
              <a:rPr lang="es-419"/>
            </a:br>
            <a:r>
              <a:rPr lang="es-419" sz="2400"/>
              <a:t>Configuración dúplex y velocidad</a:t>
            </a:r>
            <a:endParaRPr/>
          </a:p>
        </p:txBody>
      </p:sp>
      <p:sp>
        <p:nvSpPr>
          <p:cNvPr id="450" name="Google Shape;450;p45"/>
          <p:cNvSpPr txBox="1"/>
          <p:nvPr>
            <p:ph idx="1" type="body"/>
          </p:nvPr>
        </p:nvSpPr>
        <p:spPr>
          <a:xfrm>
            <a:off x="474662" y="763736"/>
            <a:ext cx="8280057" cy="3657998"/>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Dos de las configuraciones más básicas en un switch son el ancho de banda ("velocidad") y la configuración dúplex para cada puerto de switch individual. Es fundamental que la configuración de dúplex y ancho de banda coincida entre el puerto del conmutador y los dispositivos conectados.</a:t>
            </a:r>
            <a:endParaRPr/>
          </a:p>
          <a:p>
            <a:pPr indent="0" lvl="0" marL="0" rtl="0" algn="l">
              <a:lnSpc>
                <a:spcPct val="100000"/>
              </a:lnSpc>
              <a:spcBef>
                <a:spcPts val="320"/>
              </a:spcBef>
              <a:spcAft>
                <a:spcPts val="0"/>
              </a:spcAft>
              <a:buSzPts val="1600"/>
              <a:buNone/>
            </a:pPr>
            <a:r>
              <a:t/>
            </a:r>
            <a:endParaRPr sz="1600">
              <a:solidFill>
                <a:srgbClr val="000000"/>
              </a:solidFill>
            </a:endParaRPr>
          </a:p>
          <a:p>
            <a:pPr indent="0" lvl="0" marL="0" rtl="0" algn="l">
              <a:lnSpc>
                <a:spcPct val="100000"/>
              </a:lnSpc>
              <a:spcBef>
                <a:spcPts val="320"/>
              </a:spcBef>
              <a:spcAft>
                <a:spcPts val="0"/>
              </a:spcAft>
              <a:buSzPts val="1600"/>
              <a:buNone/>
            </a:pPr>
            <a:r>
              <a:rPr lang="es-419" sz="1600">
                <a:solidFill>
                  <a:srgbClr val="000000"/>
                </a:solidFill>
              </a:rPr>
              <a:t>Se utilizan dos tipos de parámetros dúplex para las comunicaciones en una red Ethernet:</a:t>
            </a:r>
            <a:endParaRPr/>
          </a:p>
          <a:p>
            <a:pPr indent="-285750" lvl="1" marL="358835" rtl="0" algn="l">
              <a:lnSpc>
                <a:spcPct val="95000"/>
              </a:lnSpc>
              <a:spcBef>
                <a:spcPts val="600"/>
              </a:spcBef>
              <a:spcAft>
                <a:spcPts val="0"/>
              </a:spcAft>
              <a:buSzPts val="1600"/>
              <a:buFont typeface="Arial"/>
              <a:buChar char="•"/>
            </a:pPr>
            <a:r>
              <a:rPr lang="es-419" sz="1600">
                <a:solidFill>
                  <a:srgbClr val="000000"/>
                </a:solidFill>
              </a:rPr>
              <a:t>Full-duplex:</a:t>
            </a:r>
            <a:r>
              <a:rPr b="1" lang="es-419" sz="1600">
                <a:solidFill>
                  <a:srgbClr val="000000"/>
                </a:solidFill>
              </a:rPr>
              <a:t>ambos extremos de la conexión pueden enviar y recibir simultáneamente.</a:t>
            </a:r>
            <a:endParaRPr/>
          </a:p>
          <a:p>
            <a:pPr indent="-285750" lvl="1" marL="358835" rtl="0" algn="l">
              <a:lnSpc>
                <a:spcPct val="95000"/>
              </a:lnSpc>
              <a:spcBef>
                <a:spcPts val="600"/>
              </a:spcBef>
              <a:spcAft>
                <a:spcPts val="0"/>
              </a:spcAft>
              <a:buSzPts val="1600"/>
              <a:buFont typeface="Arial"/>
              <a:buChar char="•"/>
            </a:pPr>
            <a:r>
              <a:rPr lang="es-419" sz="1600">
                <a:solidFill>
                  <a:srgbClr val="000000"/>
                </a:solidFill>
              </a:rPr>
              <a:t>Semidúplex:</a:t>
            </a:r>
            <a:r>
              <a:rPr b="1" lang="es-419" sz="1600">
                <a:solidFill>
                  <a:srgbClr val="000000"/>
                </a:solidFill>
              </a:rPr>
              <a:t> solo uno de los extremos de la conexión puede enviar datos por vez.</a:t>
            </a:r>
            <a:endParaRPr/>
          </a:p>
          <a:p>
            <a:pPr indent="0" lvl="0" marL="0" rtl="0" algn="l">
              <a:lnSpc>
                <a:spcPct val="100000"/>
              </a:lnSpc>
              <a:spcBef>
                <a:spcPts val="320"/>
              </a:spcBef>
              <a:spcAft>
                <a:spcPts val="0"/>
              </a:spcAft>
              <a:buSzPts val="1600"/>
              <a:buNone/>
            </a:pPr>
            <a:r>
              <a:t/>
            </a:r>
            <a:endParaRPr sz="1600">
              <a:solidFill>
                <a:srgbClr val="000000"/>
              </a:solidFill>
            </a:endParaRPr>
          </a:p>
          <a:p>
            <a:pPr indent="0" lvl="0" marL="0" rtl="0" algn="l">
              <a:lnSpc>
                <a:spcPct val="100000"/>
              </a:lnSpc>
              <a:spcBef>
                <a:spcPts val="320"/>
              </a:spcBef>
              <a:spcAft>
                <a:spcPts val="0"/>
              </a:spcAft>
              <a:buSzPts val="1600"/>
              <a:buNone/>
            </a:pPr>
            <a:r>
              <a:rPr lang="es-419" sz="1600">
                <a:solidFill>
                  <a:srgbClr val="000000"/>
                </a:solidFill>
              </a:rPr>
              <a:t>La autonegociación es una función optativa que se encuentra en la mayoría de los switches Ethernet y NIC, que permite que Permite que dos dispositivos negocien automáticamente las mejores capacidades de velocidad y dúplex.</a:t>
            </a:r>
            <a:endParaRPr/>
          </a:p>
          <a:p>
            <a:pPr indent="0" lvl="0" marL="0" rtl="0" algn="l">
              <a:lnSpc>
                <a:spcPct val="100000"/>
              </a:lnSpc>
              <a:spcBef>
                <a:spcPts val="320"/>
              </a:spcBef>
              <a:spcAft>
                <a:spcPts val="0"/>
              </a:spcAft>
              <a:buSzPts val="1600"/>
              <a:buNone/>
            </a:pPr>
            <a:r>
              <a:t/>
            </a:r>
            <a:endParaRPr b="1" sz="1600">
              <a:solidFill>
                <a:srgbClr val="000000"/>
              </a:solidFill>
            </a:endParaRPr>
          </a:p>
          <a:p>
            <a:pPr indent="0" lvl="0" marL="0" rtl="0" algn="l">
              <a:lnSpc>
                <a:spcPct val="100000"/>
              </a:lnSpc>
              <a:spcBef>
                <a:spcPts val="320"/>
              </a:spcBef>
              <a:spcAft>
                <a:spcPts val="0"/>
              </a:spcAft>
              <a:buSzPts val="1600"/>
              <a:buNone/>
            </a:pPr>
            <a:r>
              <a:rPr b="1" lang="es-419" sz="1600">
                <a:solidFill>
                  <a:srgbClr val="000000"/>
                </a:solidFill>
              </a:rPr>
              <a:t>Nota: </a:t>
            </a:r>
            <a:r>
              <a:rPr lang="es-419" sz="1600">
                <a:solidFill>
                  <a:srgbClr val="000000"/>
                </a:solidFill>
              </a:rPr>
              <a:t>los puertos Gigabit Ethernet solo funcionan en dúplex completo.</a:t>
            </a:r>
            <a:r>
              <a:rPr b="1" lang="es-419" sz="1600">
                <a:solidFill>
                  <a:srgbClr val="000000"/>
                </a:solidFill>
              </a:rPr>
              <a:t>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6"/>
          <p:cNvSpPr txBox="1"/>
          <p:nvPr>
            <p:ph type="title"/>
          </p:nvPr>
        </p:nvSpPr>
        <p:spPr>
          <a:xfrm>
            <a:off x="0" y="31899"/>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Cambiar velocidades y métodos de reenvío </a:t>
            </a:r>
            <a:br>
              <a:rPr lang="es-419"/>
            </a:br>
            <a:r>
              <a:rPr lang="es-419" sz="2400"/>
              <a:t>Configuración dúplex y velocidad</a:t>
            </a:r>
            <a:endParaRPr/>
          </a:p>
        </p:txBody>
      </p:sp>
      <p:sp>
        <p:nvSpPr>
          <p:cNvPr id="457" name="Google Shape;457;p46"/>
          <p:cNvSpPr txBox="1"/>
          <p:nvPr>
            <p:ph idx="1" type="body"/>
          </p:nvPr>
        </p:nvSpPr>
        <p:spPr>
          <a:xfrm>
            <a:off x="311480" y="763736"/>
            <a:ext cx="8521039" cy="2140258"/>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500"/>
              <a:buFont typeface="Arial"/>
              <a:buChar char="•"/>
            </a:pPr>
            <a:r>
              <a:rPr lang="es-419" sz="1500">
                <a:solidFill>
                  <a:srgbClr val="000000"/>
                </a:solidFill>
              </a:rPr>
              <a:t>La falta de coincidencia dúplex es una de las causas más comunes de problemas de rendimiento en enlaces Ethernet de 10/100 Mbps. Se produce cuando un puerto del enlace funciona en semidúplex, mientras que el otro puerto opera en dúplex completo.</a:t>
            </a:r>
            <a:endParaRPr/>
          </a:p>
          <a:p>
            <a:pPr indent="-342900" lvl="0" marL="342900" rtl="0" algn="l">
              <a:lnSpc>
                <a:spcPct val="100000"/>
              </a:lnSpc>
              <a:spcBef>
                <a:spcPts val="300"/>
              </a:spcBef>
              <a:spcAft>
                <a:spcPts val="0"/>
              </a:spcAft>
              <a:buSzPts val="1500"/>
              <a:buFont typeface="Arial"/>
              <a:buChar char="•"/>
            </a:pPr>
            <a:r>
              <a:rPr lang="es-419" sz="1500">
                <a:solidFill>
                  <a:srgbClr val="000000"/>
                </a:solidFill>
              </a:rPr>
              <a:t>Esto sucede cuando uno o ambos puertos de un enlace se restablecen, y el proceso de autonegociación no configura ambos participantes del enlace de la misma manera. </a:t>
            </a:r>
            <a:endParaRPr/>
          </a:p>
          <a:p>
            <a:pPr indent="-342900" lvl="0" marL="342900" rtl="0" algn="l">
              <a:lnSpc>
                <a:spcPct val="100000"/>
              </a:lnSpc>
              <a:spcBef>
                <a:spcPts val="300"/>
              </a:spcBef>
              <a:spcAft>
                <a:spcPts val="0"/>
              </a:spcAft>
              <a:buSzPts val="1500"/>
              <a:buFont typeface="Arial"/>
              <a:buChar char="•"/>
            </a:pPr>
            <a:r>
              <a:rPr lang="es-419" sz="1500">
                <a:solidFill>
                  <a:srgbClr val="000000"/>
                </a:solidFill>
              </a:rPr>
              <a:t>También puede ocurrir cuando los usuarios reconfiguran un lado del enlace y olvidan reconfigurar el otro. Ambos lados de un enlace deben tener activada la autonegociación, o bien ambos deben tenerla desactivada. La práctica recomendada es configurar ambos puertos del switch Ethernet como dúplex completo.</a:t>
            </a:r>
            <a:endParaRPr/>
          </a:p>
        </p:txBody>
      </p:sp>
      <p:pic>
        <p:nvPicPr>
          <p:cNvPr id="458" name="Google Shape;458;p46"/>
          <p:cNvPicPr preferRelativeResize="0"/>
          <p:nvPr/>
        </p:nvPicPr>
        <p:blipFill rotWithShape="1">
          <a:blip r:embed="rId3">
            <a:alphaModFix/>
          </a:blip>
          <a:srcRect b="0" l="0" r="0" t="0"/>
          <a:stretch/>
        </p:blipFill>
        <p:spPr>
          <a:xfrm>
            <a:off x="1534992" y="3102381"/>
            <a:ext cx="6074015" cy="15308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7"/>
          <p:cNvSpPr txBox="1"/>
          <p:nvPr>
            <p:ph type="title"/>
          </p:nvPr>
        </p:nvSpPr>
        <p:spPr>
          <a:xfrm>
            <a:off x="0" y="31899"/>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Cambiar velocidades y métodos de reenvío</a:t>
            </a:r>
            <a:br>
              <a:rPr lang="es-419"/>
            </a:br>
            <a:r>
              <a:rPr lang="es-419" sz="2400"/>
              <a:t>Auto-MDIX</a:t>
            </a:r>
            <a:endParaRPr/>
          </a:p>
        </p:txBody>
      </p:sp>
      <p:sp>
        <p:nvSpPr>
          <p:cNvPr id="465" name="Google Shape;465;p47"/>
          <p:cNvSpPr txBox="1"/>
          <p:nvPr>
            <p:ph idx="1" type="body"/>
          </p:nvPr>
        </p:nvSpPr>
        <p:spPr>
          <a:xfrm>
            <a:off x="474662" y="763736"/>
            <a:ext cx="8280057" cy="3657998"/>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Las conexiones entre dispositivos requerían el uso de un cable cruzado o directo. El tipo de cable requerido dependía del tipo de dispositivos de interconexión.</a:t>
            </a:r>
            <a:endParaRPr/>
          </a:p>
          <a:p>
            <a:pPr indent="0" lvl="0" marL="0" rtl="0" algn="l">
              <a:lnSpc>
                <a:spcPct val="100000"/>
              </a:lnSpc>
              <a:spcBef>
                <a:spcPts val="320"/>
              </a:spcBef>
              <a:spcAft>
                <a:spcPts val="0"/>
              </a:spcAft>
              <a:buSzPts val="1600"/>
              <a:buNone/>
            </a:pPr>
            <a:r>
              <a:rPr b="1" lang="es-419" sz="1600">
                <a:solidFill>
                  <a:srgbClr val="000000"/>
                </a:solidFill>
              </a:rPr>
              <a:t>Nota</a:t>
            </a:r>
            <a:r>
              <a:rPr lang="es-419" sz="1600">
                <a:solidFill>
                  <a:srgbClr val="000000"/>
                </a:solidFill>
              </a:rPr>
              <a:t>: Una conexión directa entre un router y un host requiere una conexión cruzada. </a:t>
            </a:r>
            <a:endParaRPr/>
          </a:p>
          <a:p>
            <a:pPr indent="0" lvl="0" marL="0" rtl="0" algn="l">
              <a:lnSpc>
                <a:spcPct val="100000"/>
              </a:lnSpc>
              <a:spcBef>
                <a:spcPts val="320"/>
              </a:spcBef>
              <a:spcAft>
                <a:spcPts val="0"/>
              </a:spcAft>
              <a:buSzPts val="1600"/>
              <a:buNone/>
            </a:pPr>
            <a:r>
              <a:t/>
            </a:r>
            <a:endParaRPr sz="1600">
              <a:solidFill>
                <a:srgbClr val="000000"/>
              </a:solidFill>
            </a:endParaRPr>
          </a:p>
          <a:p>
            <a:pPr indent="-285750" lvl="0" marL="285750" rtl="0" algn="l">
              <a:lnSpc>
                <a:spcPct val="100000"/>
              </a:lnSpc>
              <a:spcBef>
                <a:spcPts val="320"/>
              </a:spcBef>
              <a:spcAft>
                <a:spcPts val="0"/>
              </a:spcAft>
              <a:buSzPts val="1600"/>
              <a:buFont typeface="Arial"/>
              <a:buChar char="•"/>
            </a:pPr>
            <a:r>
              <a:rPr lang="es-419" sz="1600">
                <a:solidFill>
                  <a:srgbClr val="000000"/>
                </a:solidFill>
              </a:rPr>
              <a:t>Actualmente, la mayor parte de los dispositivos admiten la característica interfaz cruzada automática dependiente del medio (auto-MDIX). Cuando está habilitado, el conmutador detecta automáticamente el tipo de cable conectado al puerto y configura las interfaces en consecuencia. </a:t>
            </a:r>
            <a:endParaRPr/>
          </a:p>
          <a:p>
            <a:pPr indent="-285750" lvl="0" marL="285750" rtl="0" algn="l">
              <a:lnSpc>
                <a:spcPct val="100000"/>
              </a:lnSpc>
              <a:spcBef>
                <a:spcPts val="320"/>
              </a:spcBef>
              <a:spcAft>
                <a:spcPts val="0"/>
              </a:spcAft>
              <a:buSzPts val="1600"/>
              <a:buFont typeface="Arial"/>
              <a:buChar char="•"/>
            </a:pPr>
            <a:r>
              <a:rPr lang="es-419" sz="1600">
                <a:solidFill>
                  <a:srgbClr val="000000"/>
                </a:solidFill>
              </a:rPr>
              <a:t>La función auto-MDIX está habilitada de manera predeterminada en los conmutadores que ejecutan Cisco IOS Release 12.2 (18) SE o posterior. Sin embargo, la característica podría estar deshabilitada. Por esta razón, siempre debe utilizar el tipo de cable correcto y no confiar en la función Auto-MDIX. </a:t>
            </a:r>
            <a:endParaRPr/>
          </a:p>
          <a:p>
            <a:pPr indent="-285750" lvl="0" marL="285750" rtl="0" algn="l">
              <a:lnSpc>
                <a:spcPct val="100000"/>
              </a:lnSpc>
              <a:spcBef>
                <a:spcPts val="320"/>
              </a:spcBef>
              <a:spcAft>
                <a:spcPts val="0"/>
              </a:spcAft>
              <a:buSzPts val="1600"/>
              <a:buFont typeface="Arial"/>
              <a:buChar char="•"/>
            </a:pPr>
            <a:r>
              <a:rPr lang="es-419" sz="1600">
                <a:solidFill>
                  <a:srgbClr val="000000"/>
                </a:solidFill>
              </a:rPr>
              <a:t>Auto-MDIX se puede volver a habilitar mediante el comando de configuración de la interfaz </a:t>
            </a:r>
            <a:r>
              <a:rPr b="1" lang="es-419" sz="1600">
                <a:solidFill>
                  <a:srgbClr val="000000"/>
                </a:solidFill>
              </a:rPr>
              <a:t>automática de mdix</a:t>
            </a:r>
            <a:r>
              <a:rPr lang="es-419" sz="1600">
                <a:solidFill>
                  <a:srgbClr val="000000"/>
                </a:solidFill>
              </a:rPr>
              <a:t> .</a:t>
            </a:r>
            <a:endParaRPr/>
          </a:p>
          <a:p>
            <a:pPr indent="-184150" lvl="0" marL="285750" rtl="0" algn="l">
              <a:lnSpc>
                <a:spcPct val="100000"/>
              </a:lnSpc>
              <a:spcBef>
                <a:spcPts val="320"/>
              </a:spcBef>
              <a:spcAft>
                <a:spcPts val="0"/>
              </a:spcAft>
              <a:buSzPts val="1600"/>
              <a:buFont typeface="Arial"/>
              <a:buNone/>
            </a:pPr>
            <a:r>
              <a:t/>
            </a:r>
            <a:endParaRPr sz="1600">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8"/>
          <p:cNvSpPr txBox="1"/>
          <p:nvPr>
            <p:ph type="ctrTitle"/>
          </p:nvPr>
        </p:nvSpPr>
        <p:spPr>
          <a:xfrm>
            <a:off x="416425" y="1747520"/>
            <a:ext cx="8280314" cy="97028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7.5 - Módulo de práctica y cuestionario</a:t>
            </a:r>
            <a:endParaRPr/>
          </a:p>
        </p:txBody>
      </p:sp>
    </p:spTree>
  </p:cSld>
  <p:clrMapOvr>
    <a:masterClrMapping/>
  </p:clrMapOvr>
  <p:transition spd="slow">
    <p:fade thruBlk="1"/>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9"/>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latin typeface="Arial"/>
                <a:ea typeface="Arial"/>
                <a:cs typeface="Arial"/>
                <a:sym typeface="Arial"/>
              </a:rPr>
              <a:t>Práctica del módulo y cuestionario</a:t>
            </a:r>
            <a:br>
              <a:rPr lang="es-419">
                <a:latin typeface="Arial"/>
                <a:ea typeface="Arial"/>
                <a:cs typeface="Arial"/>
                <a:sym typeface="Arial"/>
              </a:rPr>
            </a:br>
            <a:r>
              <a:rPr lang="es-419">
                <a:latin typeface="Arial"/>
                <a:ea typeface="Arial"/>
                <a:cs typeface="Arial"/>
                <a:sym typeface="Arial"/>
              </a:rPr>
              <a:t>¿Qué aprendí en este módulo?</a:t>
            </a:r>
            <a:endParaRPr/>
          </a:p>
        </p:txBody>
      </p:sp>
      <p:sp>
        <p:nvSpPr>
          <p:cNvPr id="478" name="Google Shape;478;p49"/>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440"/>
              <a:buFont typeface="Arial"/>
              <a:buChar char="•"/>
            </a:pPr>
            <a:r>
              <a:rPr lang="es-419" sz="1600"/>
              <a:t>Ethernet funciona en la capa de enlace de datos y en la capa física. Los estándares de Ethernet definen los protocolos de capa 2 y las tecnologías de capa 1. </a:t>
            </a:r>
            <a:endParaRPr/>
          </a:p>
          <a:p>
            <a:pPr indent="-169863" lvl="0" marL="169863" rtl="0" algn="l">
              <a:lnSpc>
                <a:spcPct val="100000"/>
              </a:lnSpc>
              <a:spcBef>
                <a:spcPts val="0"/>
              </a:spcBef>
              <a:spcAft>
                <a:spcPts val="0"/>
              </a:spcAft>
              <a:buSzPts val="1440"/>
              <a:buFont typeface="Arial"/>
              <a:buChar char="•"/>
            </a:pPr>
            <a:r>
              <a:rPr lang="es-419" sz="1600"/>
              <a:t>Ethernet utiliza las subcapas LLC y MAC de la capa de enlace de datos para operar. </a:t>
            </a:r>
            <a:endParaRPr/>
          </a:p>
          <a:p>
            <a:pPr indent="-169863" lvl="0" marL="169863" rtl="0" algn="l">
              <a:lnSpc>
                <a:spcPct val="100000"/>
              </a:lnSpc>
              <a:spcBef>
                <a:spcPts val="0"/>
              </a:spcBef>
              <a:spcAft>
                <a:spcPts val="0"/>
              </a:spcAft>
              <a:buSzPts val="1440"/>
              <a:buFont typeface="Arial"/>
              <a:buChar char="•"/>
            </a:pPr>
            <a:r>
              <a:rPr lang="es-419" sz="1600"/>
              <a:t>Los campos de trama Ethernet son: delimitador de tramas de preámbulo y inicio, dirección MAC de destino, dirección MAC de origen, EtherType, datos y FCS.</a:t>
            </a:r>
            <a:endParaRPr/>
          </a:p>
          <a:p>
            <a:pPr indent="-169863" lvl="0" marL="169863" rtl="0" algn="l">
              <a:lnSpc>
                <a:spcPct val="100000"/>
              </a:lnSpc>
              <a:spcBef>
                <a:spcPts val="0"/>
              </a:spcBef>
              <a:spcAft>
                <a:spcPts val="0"/>
              </a:spcAft>
              <a:buSzPts val="1440"/>
              <a:buFont typeface="Arial"/>
              <a:buChar char="•"/>
            </a:pPr>
            <a:r>
              <a:rPr lang="es-419" sz="1600"/>
              <a:t>El direccionamiento MAC proporciona un método para la identificación del dispositivo en la capa de enlace de datos del modelo OSI. </a:t>
            </a:r>
            <a:endParaRPr/>
          </a:p>
          <a:p>
            <a:pPr indent="-169863" lvl="0" marL="169863" rtl="0" algn="l">
              <a:lnSpc>
                <a:spcPct val="100000"/>
              </a:lnSpc>
              <a:spcBef>
                <a:spcPts val="0"/>
              </a:spcBef>
              <a:spcAft>
                <a:spcPts val="0"/>
              </a:spcAft>
              <a:buSzPts val="1440"/>
              <a:buFont typeface="Arial"/>
              <a:buChar char="•"/>
            </a:pPr>
            <a:r>
              <a:rPr lang="es-419" sz="1600"/>
              <a:t>Una dirección MAC de Ethernet es una dirección de 48 bits expresada con 12 dígitos hexadecimales o 6 bytes. </a:t>
            </a:r>
            <a:endParaRPr/>
          </a:p>
          <a:p>
            <a:pPr indent="-169863" lvl="0" marL="169863" rtl="0" algn="l">
              <a:lnSpc>
                <a:spcPct val="100000"/>
              </a:lnSpc>
              <a:spcBef>
                <a:spcPts val="0"/>
              </a:spcBef>
              <a:spcAft>
                <a:spcPts val="0"/>
              </a:spcAft>
              <a:buSzPts val="1440"/>
              <a:buFont typeface="Arial"/>
              <a:buChar char="•"/>
            </a:pPr>
            <a:r>
              <a:rPr lang="es-419" sz="1600"/>
              <a:t>Cuando un dispositivo reenvía un mensaje a una red Ethernet, el encabezado Ethernet incluye las direcciones MAC de origen y destino. En Ethernet, se utilizan diferentes direcciones MAC para las comunicaciones de unidifusión, difusión y multidifusión de capa 2.</a:t>
            </a:r>
            <a:endParaRPr/>
          </a:p>
        </p:txBody>
      </p:sp>
    </p:spTree>
  </p:cSld>
  <p:clrMapOvr>
    <a:masterClrMapping/>
  </p:clrMapOvr>
  <p:transition spd="slow">
    <p:fade thruBlk="1"/>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0"/>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latin typeface="Arial"/>
                <a:ea typeface="Arial"/>
                <a:cs typeface="Arial"/>
                <a:sym typeface="Arial"/>
              </a:rPr>
              <a:t>Práctica del módulo y cuestionario</a:t>
            </a:r>
            <a:br>
              <a:rPr lang="es-419">
                <a:latin typeface="Arial"/>
                <a:ea typeface="Arial"/>
                <a:cs typeface="Arial"/>
                <a:sym typeface="Arial"/>
              </a:rPr>
            </a:br>
            <a:r>
              <a:rPr lang="es-419">
                <a:latin typeface="Arial"/>
                <a:ea typeface="Arial"/>
                <a:cs typeface="Arial"/>
                <a:sym typeface="Arial"/>
              </a:rPr>
              <a:t>¿Qué aprendí en este módulo? (Contd.)</a:t>
            </a:r>
            <a:endParaRPr/>
          </a:p>
        </p:txBody>
      </p:sp>
      <p:sp>
        <p:nvSpPr>
          <p:cNvPr id="485" name="Google Shape;485;p50"/>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440"/>
              <a:buFont typeface="Arial"/>
              <a:buChar char="•"/>
            </a:pPr>
            <a:r>
              <a:rPr lang="es-419" sz="1600"/>
              <a:t>Un switch Ethernet de capa 2 toma sus decisiones de reenvío basándose únicamente en las direcciones MAC Ethernet de capa 2. </a:t>
            </a:r>
            <a:endParaRPr/>
          </a:p>
          <a:p>
            <a:pPr indent="-169863" lvl="0" marL="169863" rtl="0" algn="l">
              <a:lnSpc>
                <a:spcPct val="100000"/>
              </a:lnSpc>
              <a:spcBef>
                <a:spcPts val="0"/>
              </a:spcBef>
              <a:spcAft>
                <a:spcPts val="0"/>
              </a:spcAft>
              <a:buSzPts val="1440"/>
              <a:buFont typeface="Arial"/>
              <a:buChar char="•"/>
            </a:pPr>
            <a:r>
              <a:rPr lang="es-419" sz="1600"/>
              <a:t>El switch arma la tabla de direcciones MAC de manera dinámica después de examinar la dirección MAC de origen de las tramas recibidas en un puerto. </a:t>
            </a:r>
            <a:endParaRPr/>
          </a:p>
          <a:p>
            <a:pPr indent="-169863" lvl="0" marL="169863" rtl="0" algn="l">
              <a:lnSpc>
                <a:spcPct val="100000"/>
              </a:lnSpc>
              <a:spcBef>
                <a:spcPts val="0"/>
              </a:spcBef>
              <a:spcAft>
                <a:spcPts val="0"/>
              </a:spcAft>
              <a:buSzPts val="1440"/>
              <a:buFont typeface="Arial"/>
              <a:buChar char="•"/>
            </a:pPr>
            <a:r>
              <a:rPr lang="es-419" sz="1600"/>
              <a:t>El switch reenvía las tramas después de buscar una coincidencia entre la dirección MAC de destino de la trama y una entrada de la tabla de direcciones MAC. </a:t>
            </a:r>
            <a:endParaRPr/>
          </a:p>
          <a:p>
            <a:pPr indent="-169863" lvl="0" marL="169863" rtl="0" algn="l">
              <a:lnSpc>
                <a:spcPct val="100000"/>
              </a:lnSpc>
              <a:spcBef>
                <a:spcPts val="0"/>
              </a:spcBef>
              <a:spcAft>
                <a:spcPts val="0"/>
              </a:spcAft>
              <a:buSzPts val="1440"/>
              <a:buFont typeface="Arial"/>
              <a:buChar char="•"/>
            </a:pPr>
            <a:r>
              <a:rPr lang="es-419" sz="1600"/>
              <a:t>Los switches utilizan uno de los siguientes métodos de reenvío para cambiar datos entre puertos de red: store-and-forward switching o cut-through switching. Dos variantes de conmutación de corte son avance rápido y sin fragmentos. </a:t>
            </a:r>
            <a:endParaRPr/>
          </a:p>
          <a:p>
            <a:pPr indent="-169863" lvl="0" marL="169863" rtl="0" algn="l">
              <a:lnSpc>
                <a:spcPct val="100000"/>
              </a:lnSpc>
              <a:spcBef>
                <a:spcPts val="0"/>
              </a:spcBef>
              <a:spcAft>
                <a:spcPts val="0"/>
              </a:spcAft>
              <a:buSzPts val="1440"/>
              <a:buFont typeface="Arial"/>
              <a:buChar char="•"/>
            </a:pPr>
            <a:r>
              <a:rPr lang="es-419" sz="1600"/>
              <a:t>Dos métodos de almacenamiento en búfer de memoria son la memoria basada en puertos y la memoria compartida. </a:t>
            </a:r>
            <a:endParaRPr/>
          </a:p>
          <a:p>
            <a:pPr indent="-169863" lvl="0" marL="169863" rtl="0" algn="l">
              <a:lnSpc>
                <a:spcPct val="100000"/>
              </a:lnSpc>
              <a:spcBef>
                <a:spcPts val="0"/>
              </a:spcBef>
              <a:spcAft>
                <a:spcPts val="0"/>
              </a:spcAft>
              <a:buSzPts val="1440"/>
              <a:buFont typeface="Arial"/>
              <a:buChar char="•"/>
            </a:pPr>
            <a:r>
              <a:rPr lang="es-419" sz="1600"/>
              <a:t>Hay dos tipos de configuraciones dúplex utilizadas para las comunicaciones en una red Ethernet: dúplex completo y medio dúplex. </a:t>
            </a:r>
            <a:endParaRPr/>
          </a:p>
        </p:txBody>
      </p:sp>
    </p:spTree>
  </p:cSld>
  <p:clrMapOvr>
    <a:masterClrMapping/>
  </p:clrMapOvr>
  <p:transition spd="slow">
    <p:fade thruBlk="1"/>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90" name="Shape 490"/>
        <p:cNvGrpSpPr/>
        <p:nvPr/>
      </p:nvGrpSpPr>
      <p:grpSpPr>
        <a:xfrm>
          <a:off x="0" y="0"/>
          <a:ext cx="0" cy="0"/>
          <a:chOff x="0" y="0"/>
          <a:chExt cx="0" cy="0"/>
        </a:xfrm>
      </p:grpSpPr>
      <p:sp>
        <p:nvSpPr>
          <p:cNvPr id="491" name="Google Shape;491;p51"/>
          <p:cNvSpPr txBox="1"/>
          <p:nvPr>
            <p:ph type="title"/>
          </p:nvPr>
        </p:nvSpPr>
        <p:spPr>
          <a:xfrm>
            <a:off x="1" y="41394"/>
            <a:ext cx="9144000" cy="60905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latin typeface="Arial"/>
                <a:ea typeface="Arial"/>
                <a:cs typeface="Arial"/>
                <a:sym typeface="Arial"/>
              </a:rPr>
              <a:t>Módulo 7: Conmutación Ethernet</a:t>
            </a:r>
            <a:br>
              <a:rPr lang="es-419">
                <a:latin typeface="Arial"/>
                <a:ea typeface="Arial"/>
                <a:cs typeface="Arial"/>
                <a:sym typeface="Arial"/>
              </a:rPr>
            </a:br>
            <a:r>
              <a:rPr lang="es-419">
                <a:latin typeface="Arial"/>
                <a:ea typeface="Arial"/>
                <a:cs typeface="Arial"/>
                <a:sym typeface="Arial"/>
              </a:rPr>
              <a:t>Nuevos Términos y comandos</a:t>
            </a:r>
            <a:endParaRPr/>
          </a:p>
        </p:txBody>
      </p:sp>
      <p:sp>
        <p:nvSpPr>
          <p:cNvPr id="492" name="Google Shape;492;p51"/>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440"/>
              <a:buFont typeface="Arial"/>
              <a:buChar char="•"/>
            </a:pPr>
            <a:r>
              <a:rPr lang="es-419" sz="1600"/>
              <a:t>Store-and-Forward Switching</a:t>
            </a:r>
            <a:endParaRPr/>
          </a:p>
          <a:p>
            <a:pPr indent="-169863" lvl="0" marL="169863" rtl="0" algn="l">
              <a:lnSpc>
                <a:spcPct val="100000"/>
              </a:lnSpc>
              <a:spcBef>
                <a:spcPts val="1200"/>
              </a:spcBef>
              <a:spcAft>
                <a:spcPts val="0"/>
              </a:spcAft>
              <a:buSzPts val="1440"/>
              <a:buFont typeface="Arial"/>
              <a:buChar char="•"/>
            </a:pPr>
            <a:r>
              <a:rPr lang="es-419" sz="1600"/>
              <a:t>Cut-through Switching</a:t>
            </a:r>
            <a:endParaRPr/>
          </a:p>
          <a:p>
            <a:pPr indent="-169863" lvl="0" marL="169863" rtl="0" algn="l">
              <a:lnSpc>
                <a:spcPct val="100000"/>
              </a:lnSpc>
              <a:spcBef>
                <a:spcPts val="1200"/>
              </a:spcBef>
              <a:spcAft>
                <a:spcPts val="0"/>
              </a:spcAft>
              <a:buSzPts val="1440"/>
              <a:buFont typeface="Arial"/>
              <a:buChar char="•"/>
            </a:pPr>
            <a:r>
              <a:rPr lang="es-419" sz="1600"/>
              <a:t>Fast-Forward Switching</a:t>
            </a:r>
            <a:endParaRPr/>
          </a:p>
          <a:p>
            <a:pPr indent="-169863" lvl="0" marL="169863" rtl="0" algn="l">
              <a:lnSpc>
                <a:spcPct val="100000"/>
              </a:lnSpc>
              <a:spcBef>
                <a:spcPts val="1200"/>
              </a:spcBef>
              <a:spcAft>
                <a:spcPts val="0"/>
              </a:spcAft>
              <a:buSzPts val="1440"/>
              <a:buFont typeface="Arial"/>
              <a:buChar char="•"/>
            </a:pPr>
            <a:r>
              <a:rPr lang="es-419" sz="1600"/>
              <a:t>Fragment-free Switching</a:t>
            </a:r>
            <a:endParaRPr/>
          </a:p>
          <a:p>
            <a:pPr indent="-169863" lvl="0" marL="169863" rtl="0" algn="l">
              <a:lnSpc>
                <a:spcPct val="100000"/>
              </a:lnSpc>
              <a:spcBef>
                <a:spcPts val="1200"/>
              </a:spcBef>
              <a:spcAft>
                <a:spcPts val="0"/>
              </a:spcAft>
              <a:buSzPts val="1440"/>
              <a:buFont typeface="Arial"/>
              <a:buChar char="•"/>
            </a:pPr>
            <a:r>
              <a:rPr lang="es-419" sz="1600"/>
              <a:t>OUI (Organizationally Unique Identifier)</a:t>
            </a:r>
            <a:endParaRPr/>
          </a:p>
          <a:p>
            <a:pPr indent="-169863" lvl="0" marL="169863" rtl="0" algn="l">
              <a:lnSpc>
                <a:spcPct val="100000"/>
              </a:lnSpc>
              <a:spcBef>
                <a:spcPts val="1200"/>
              </a:spcBef>
              <a:spcAft>
                <a:spcPts val="0"/>
              </a:spcAft>
              <a:buSzPts val="1440"/>
              <a:buFont typeface="Arial"/>
              <a:buChar char="•"/>
            </a:pPr>
            <a:r>
              <a:rPr lang="es-419" sz="1600"/>
              <a:t>ARP (Address Resolution Protocol)</a:t>
            </a:r>
            <a:endParaRPr/>
          </a:p>
          <a:p>
            <a:pPr indent="-169863" lvl="0" marL="169863" rtl="0" algn="l">
              <a:lnSpc>
                <a:spcPct val="100000"/>
              </a:lnSpc>
              <a:spcBef>
                <a:spcPts val="1200"/>
              </a:spcBef>
              <a:spcAft>
                <a:spcPts val="0"/>
              </a:spcAft>
              <a:buSzPts val="1440"/>
              <a:buFont typeface="Arial"/>
              <a:buChar char="•"/>
            </a:pPr>
            <a:r>
              <a:rPr lang="es-419" sz="1600"/>
              <a:t>ND (Neighbor Discovery)</a:t>
            </a:r>
            <a:endParaRPr/>
          </a:p>
          <a:p>
            <a:pPr indent="-169863" lvl="0" marL="169863" rtl="0" algn="l">
              <a:lnSpc>
                <a:spcPct val="100000"/>
              </a:lnSpc>
              <a:spcBef>
                <a:spcPts val="1200"/>
              </a:spcBef>
              <a:spcAft>
                <a:spcPts val="0"/>
              </a:spcAft>
              <a:buSzPts val="1440"/>
              <a:buFont typeface="Arial"/>
              <a:buChar char="•"/>
            </a:pPr>
            <a:r>
              <a:rPr lang="es-419" sz="1600"/>
              <a:t>Port-based memory</a:t>
            </a:r>
            <a:endParaRPr/>
          </a:p>
          <a:p>
            <a:pPr indent="-169863" lvl="0" marL="169863" rtl="0" algn="l">
              <a:lnSpc>
                <a:spcPct val="100000"/>
              </a:lnSpc>
              <a:spcBef>
                <a:spcPts val="1200"/>
              </a:spcBef>
              <a:spcAft>
                <a:spcPts val="0"/>
              </a:spcAft>
              <a:buSzPts val="1440"/>
              <a:buFont typeface="Arial"/>
              <a:buChar char="•"/>
            </a:pPr>
            <a:r>
              <a:rPr lang="es-419" sz="1600"/>
              <a:t>Shared memory</a:t>
            </a:r>
            <a:endParaRPr/>
          </a:p>
          <a:p>
            <a:pPr indent="-169863" lvl="0" marL="169863" rtl="0" algn="l">
              <a:lnSpc>
                <a:spcPct val="100000"/>
              </a:lnSpc>
              <a:spcBef>
                <a:spcPts val="1200"/>
              </a:spcBef>
              <a:spcAft>
                <a:spcPts val="0"/>
              </a:spcAft>
              <a:buSzPts val="1440"/>
              <a:buFont typeface="Arial"/>
              <a:buChar char="•"/>
            </a:pPr>
            <a:r>
              <a:rPr lang="es-419" sz="1600"/>
              <a:t>Auto-MDIX</a:t>
            </a:r>
            <a:endParaRPr/>
          </a:p>
        </p:txBody>
      </p:sp>
    </p:spTree>
  </p:cSld>
  <p:clrMapOvr>
    <a:masterClrMapping/>
  </p:clrMapOvr>
  <p:transition spd="slow">
    <p:fade thruBlk="1"/>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9"/>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Tramas de Ethernet </a:t>
            </a:r>
            <a:br>
              <a:rPr lang="es-419"/>
            </a:br>
            <a:r>
              <a:rPr lang="es-419" sz="2400"/>
              <a:t>Encapsulación Ethernet</a:t>
            </a:r>
            <a:endParaRPr/>
          </a:p>
        </p:txBody>
      </p:sp>
      <p:sp>
        <p:nvSpPr>
          <p:cNvPr id="260" name="Google Shape;260;p19"/>
          <p:cNvSpPr txBox="1"/>
          <p:nvPr>
            <p:ph idx="1" type="body"/>
          </p:nvPr>
        </p:nvSpPr>
        <p:spPr>
          <a:xfrm>
            <a:off x="474662" y="731837"/>
            <a:ext cx="3364449" cy="3689897"/>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2000"/>
              <a:buFont typeface="Arial"/>
              <a:buChar char="•"/>
            </a:pPr>
            <a:r>
              <a:rPr lang="es-419">
                <a:solidFill>
                  <a:srgbClr val="000000"/>
                </a:solidFill>
              </a:rPr>
              <a:t>Ethernet funciona en la capa de enlace de datos y en la capa física.</a:t>
            </a:r>
            <a:endParaRPr/>
          </a:p>
          <a:p>
            <a:pPr indent="-342900" lvl="0" marL="342900" rtl="0" algn="l">
              <a:lnSpc>
                <a:spcPct val="100000"/>
              </a:lnSpc>
              <a:spcBef>
                <a:spcPts val="400"/>
              </a:spcBef>
              <a:spcAft>
                <a:spcPts val="0"/>
              </a:spcAft>
              <a:buSzPts val="2000"/>
              <a:buFont typeface="Arial"/>
              <a:buChar char="•"/>
            </a:pPr>
            <a:r>
              <a:rPr lang="es-419">
                <a:solidFill>
                  <a:srgbClr val="000000"/>
                </a:solidFill>
              </a:rPr>
              <a:t>Es una familia de tecnologías de red definidas en los estándares IEEE 802.2 y 802.3.</a:t>
            </a:r>
            <a:endParaRPr/>
          </a:p>
        </p:txBody>
      </p:sp>
      <p:pic>
        <p:nvPicPr>
          <p:cNvPr id="261" name="Google Shape;261;p19"/>
          <p:cNvPicPr preferRelativeResize="0"/>
          <p:nvPr/>
        </p:nvPicPr>
        <p:blipFill rotWithShape="1">
          <a:blip r:embed="rId3">
            <a:alphaModFix/>
          </a:blip>
          <a:srcRect b="0" l="0" r="0" t="0"/>
          <a:stretch/>
        </p:blipFill>
        <p:spPr>
          <a:xfrm>
            <a:off x="3944473" y="731837"/>
            <a:ext cx="4734478" cy="346364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0"/>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Tramas de Ethernet</a:t>
            </a:r>
            <a:br>
              <a:rPr lang="es-419" sz="1600"/>
            </a:br>
            <a:r>
              <a:rPr lang="es-419" sz="2400"/>
              <a:t>Subcapas de enlace de datos</a:t>
            </a:r>
            <a:endParaRPr/>
          </a:p>
        </p:txBody>
      </p:sp>
      <p:sp>
        <p:nvSpPr>
          <p:cNvPr id="268" name="Google Shape;268;p20"/>
          <p:cNvSpPr txBox="1"/>
          <p:nvPr/>
        </p:nvSpPr>
        <p:spPr>
          <a:xfrm>
            <a:off x="340658" y="770964"/>
            <a:ext cx="4973079" cy="264687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419" sz="1800">
                <a:solidFill>
                  <a:srgbClr val="000000"/>
                </a:solidFill>
                <a:latin typeface="Arial"/>
                <a:ea typeface="Arial"/>
                <a:cs typeface="Arial"/>
                <a:sym typeface="Arial"/>
              </a:rPr>
              <a:t>Los estándares 802 LAN/MAN, incluyendo Ethernet, utilizan dos subcapas separadas de la capa de enlace de datos para operar:</a:t>
            </a:r>
            <a:endParaRPr/>
          </a:p>
          <a:p>
            <a:pPr indent="-285750" lvl="0" marL="285750" marR="0" rtl="0" algn="l">
              <a:spcBef>
                <a:spcPts val="0"/>
              </a:spcBef>
              <a:spcAft>
                <a:spcPts val="0"/>
              </a:spcAft>
              <a:buClr>
                <a:srgbClr val="000000"/>
              </a:buClr>
              <a:buSzPts val="1600"/>
              <a:buFont typeface="Arial"/>
              <a:buChar char="•"/>
            </a:pPr>
            <a:r>
              <a:rPr b="1" lang="es-419" sz="1600">
                <a:solidFill>
                  <a:srgbClr val="000000"/>
                </a:solidFill>
                <a:latin typeface="Arial"/>
                <a:ea typeface="Arial"/>
                <a:cs typeface="Arial"/>
                <a:sym typeface="Arial"/>
              </a:rPr>
              <a:t>Subcapa LLC</a:t>
            </a:r>
            <a:r>
              <a:rPr lang="es-419" sz="1600">
                <a:solidFill>
                  <a:srgbClr val="000000"/>
                </a:solidFill>
                <a:latin typeface="Arial"/>
                <a:ea typeface="Arial"/>
                <a:cs typeface="Arial"/>
                <a:sym typeface="Arial"/>
              </a:rPr>
              <a:t>: (IEEE 802.2) Coloca información en la trama para identificar qué protocolo de capa de red se utiliza para la trama.</a:t>
            </a:r>
            <a:endParaRPr/>
          </a:p>
          <a:p>
            <a:pPr indent="-285750" lvl="0" marL="285750" marR="0" rtl="0" algn="l">
              <a:spcBef>
                <a:spcPts val="0"/>
              </a:spcBef>
              <a:spcAft>
                <a:spcPts val="0"/>
              </a:spcAft>
              <a:buClr>
                <a:srgbClr val="000000"/>
              </a:buClr>
              <a:buSzPts val="1600"/>
              <a:buFont typeface="Arial"/>
              <a:buChar char="•"/>
            </a:pPr>
            <a:r>
              <a:rPr b="1" lang="es-419" sz="1600">
                <a:solidFill>
                  <a:srgbClr val="000000"/>
                </a:solidFill>
                <a:latin typeface="Arial"/>
                <a:ea typeface="Arial"/>
                <a:cs typeface="Arial"/>
                <a:sym typeface="Arial"/>
              </a:rPr>
              <a:t>Subcapa MAC</a:t>
            </a:r>
            <a:r>
              <a:rPr lang="es-419" sz="1600">
                <a:solidFill>
                  <a:srgbClr val="000000"/>
                </a:solidFill>
                <a:latin typeface="Arial"/>
                <a:ea typeface="Arial"/>
                <a:cs typeface="Arial"/>
                <a:sym typeface="Arial"/>
              </a:rPr>
              <a:t>: (IEEE 802.3, 802.11 o 802.15) Responsable de la encapsulación de datos y control de acceso a medios, y proporciona direccionamiento de capa de enlace de datos. </a:t>
            </a:r>
            <a:endParaRPr/>
          </a:p>
        </p:txBody>
      </p:sp>
      <p:pic>
        <p:nvPicPr>
          <p:cNvPr id="269" name="Google Shape;269;p20"/>
          <p:cNvPicPr preferRelativeResize="0"/>
          <p:nvPr>
            <p:ph idx="1" type="body"/>
          </p:nvPr>
        </p:nvPicPr>
        <p:blipFill rotWithShape="1">
          <a:blip r:embed="rId3">
            <a:alphaModFix/>
          </a:blip>
          <a:srcRect b="0" l="0" r="0" t="0"/>
          <a:stretch/>
        </p:blipFill>
        <p:spPr>
          <a:xfrm>
            <a:off x="5313737" y="1061103"/>
            <a:ext cx="3248735" cy="262824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1"/>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Trama de Ethernet</a:t>
            </a:r>
            <a:br>
              <a:rPr lang="es-419" sz="2400"/>
            </a:br>
            <a:r>
              <a:rPr lang="es-419" sz="2400"/>
              <a:t>Subcapa MAC</a:t>
            </a:r>
            <a:endParaRPr/>
          </a:p>
        </p:txBody>
      </p:sp>
      <p:sp>
        <p:nvSpPr>
          <p:cNvPr id="276" name="Google Shape;276;p21"/>
          <p:cNvSpPr txBox="1"/>
          <p:nvPr>
            <p:ph idx="1" type="body"/>
          </p:nvPr>
        </p:nvSpPr>
        <p:spPr>
          <a:xfrm>
            <a:off x="224405" y="731837"/>
            <a:ext cx="8280057" cy="3689897"/>
          </a:xfrm>
          <a:prstGeom prst="rect">
            <a:avLst/>
          </a:prstGeom>
          <a:noFill/>
          <a:ln>
            <a:noFill/>
          </a:ln>
        </p:spPr>
        <p:txBody>
          <a:bodyPr anchorCtr="0" anchor="t" bIns="45700" lIns="91400" spcFirstLastPara="1" rIns="91400" wrap="square" tIns="45700">
            <a:noAutofit/>
          </a:bodyPr>
          <a:lstStyle/>
          <a:p>
            <a:pPr indent="-285690" lvl="0" marL="285690" rtl="0" algn="l">
              <a:lnSpc>
                <a:spcPct val="100000"/>
              </a:lnSpc>
              <a:spcBef>
                <a:spcPts val="0"/>
              </a:spcBef>
              <a:spcAft>
                <a:spcPts val="0"/>
              </a:spcAft>
              <a:buSzPts val="1600"/>
              <a:buNone/>
            </a:pPr>
            <a:r>
              <a:rPr lang="es-419" sz="1600">
                <a:solidFill>
                  <a:srgbClr val="000000"/>
                </a:solidFill>
              </a:rPr>
              <a:t>La subcapa MAC es responsable de la encapsulación de datos y el acceso a los medios.</a:t>
            </a:r>
            <a:endParaRPr/>
          </a:p>
          <a:p>
            <a:pPr indent="-285690" lvl="0" marL="285690" rtl="0" algn="l">
              <a:lnSpc>
                <a:spcPct val="100000"/>
              </a:lnSpc>
              <a:spcBef>
                <a:spcPts val="320"/>
              </a:spcBef>
              <a:spcAft>
                <a:spcPts val="0"/>
              </a:spcAft>
              <a:buSzPts val="1600"/>
              <a:buNone/>
            </a:pPr>
            <a:r>
              <a:t/>
            </a:r>
            <a:endParaRPr b="1" sz="1600">
              <a:solidFill>
                <a:srgbClr val="000000"/>
              </a:solidFill>
            </a:endParaRPr>
          </a:p>
          <a:p>
            <a:pPr indent="-285690" lvl="0" marL="285690" rtl="0" algn="l">
              <a:lnSpc>
                <a:spcPct val="100000"/>
              </a:lnSpc>
              <a:spcBef>
                <a:spcPts val="320"/>
              </a:spcBef>
              <a:spcAft>
                <a:spcPts val="0"/>
              </a:spcAft>
              <a:buSzPts val="1600"/>
              <a:buNone/>
            </a:pPr>
            <a:r>
              <a:rPr b="1" lang="es-419" sz="1600">
                <a:solidFill>
                  <a:srgbClr val="000000"/>
                </a:solidFill>
              </a:rPr>
              <a:t>Encapsulamiento de datos</a:t>
            </a:r>
            <a:endParaRPr/>
          </a:p>
          <a:p>
            <a:pPr indent="-285690" lvl="0" marL="285690" rtl="0" algn="l">
              <a:lnSpc>
                <a:spcPct val="100000"/>
              </a:lnSpc>
              <a:spcBef>
                <a:spcPts val="320"/>
              </a:spcBef>
              <a:spcAft>
                <a:spcPts val="0"/>
              </a:spcAft>
              <a:buSzPts val="1600"/>
              <a:buNone/>
            </a:pPr>
            <a:r>
              <a:rPr lang="es-419" sz="1600">
                <a:solidFill>
                  <a:srgbClr val="000000"/>
                </a:solidFill>
              </a:rPr>
              <a:t>La encapsulación de datos IEEE 802.3 incluye lo siguiente:</a:t>
            </a:r>
            <a:endParaRPr/>
          </a:p>
          <a:p>
            <a:pPr indent="-457200" lvl="0" marL="457200" rtl="0" algn="l">
              <a:lnSpc>
                <a:spcPct val="100000"/>
              </a:lnSpc>
              <a:spcBef>
                <a:spcPts val="280"/>
              </a:spcBef>
              <a:spcAft>
                <a:spcPts val="0"/>
              </a:spcAft>
              <a:buSzPts val="1400"/>
              <a:buFont typeface="Arial"/>
              <a:buAutoNum type="arabicPeriod"/>
            </a:pPr>
            <a:r>
              <a:rPr b="1" lang="es-419" sz="1400">
                <a:solidFill>
                  <a:srgbClr val="000000"/>
                </a:solidFill>
              </a:rPr>
              <a:t>Trama de Ethernet</a:t>
            </a:r>
            <a:r>
              <a:rPr lang="es-419" sz="1400">
                <a:solidFill>
                  <a:srgbClr val="000000"/>
                </a:solidFill>
              </a:rPr>
              <a:t> - Esta es la estructura interna de la trama Ethernet. </a:t>
            </a:r>
            <a:endParaRPr/>
          </a:p>
          <a:p>
            <a:pPr indent="-457200" lvl="0" marL="457200" rtl="0" algn="l">
              <a:lnSpc>
                <a:spcPct val="100000"/>
              </a:lnSpc>
              <a:spcBef>
                <a:spcPts val="280"/>
              </a:spcBef>
              <a:spcAft>
                <a:spcPts val="0"/>
              </a:spcAft>
              <a:buSzPts val="1400"/>
              <a:buFont typeface="Arial"/>
              <a:buAutoNum type="arabicPeriod"/>
            </a:pPr>
            <a:r>
              <a:rPr b="1" lang="es-419" sz="1400">
                <a:solidFill>
                  <a:srgbClr val="000000"/>
                </a:solidFill>
              </a:rPr>
              <a:t>Direccionamiento Ethernet</a:t>
            </a:r>
            <a:r>
              <a:rPr lang="es-419" sz="1400">
                <a:solidFill>
                  <a:srgbClr val="000000"/>
                </a:solidFill>
              </a:rPr>
              <a:t> : la trama Ethernet incluye una dirección MAC de origen y destino para entregar la trama Ethernet de NIC Ethernet a NIC Ethernet en la misma LAN. </a:t>
            </a:r>
            <a:endParaRPr/>
          </a:p>
          <a:p>
            <a:pPr indent="-457200" lvl="0" marL="457200" rtl="0" algn="l">
              <a:lnSpc>
                <a:spcPct val="100000"/>
              </a:lnSpc>
              <a:spcBef>
                <a:spcPts val="280"/>
              </a:spcBef>
              <a:spcAft>
                <a:spcPts val="0"/>
              </a:spcAft>
              <a:buSzPts val="1400"/>
              <a:buFont typeface="Arial"/>
              <a:buAutoNum type="arabicPeriod"/>
            </a:pPr>
            <a:r>
              <a:rPr b="1" lang="es-419" sz="1400">
                <a:solidFill>
                  <a:srgbClr val="000000"/>
                </a:solidFill>
              </a:rPr>
              <a:t>Detección de errores Ethernet</a:t>
            </a:r>
            <a:r>
              <a:rPr lang="es-419" sz="1400">
                <a:solidFill>
                  <a:srgbClr val="000000"/>
                </a:solidFill>
              </a:rPr>
              <a:t> : la Trama Ethernet incluye un remolque de secuencia de comprobación de fotogramas (FCS) utilizado para la detección de errores. </a:t>
            </a:r>
            <a:endParaRPr/>
          </a:p>
          <a:p>
            <a:pPr indent="-285690" lvl="0" marL="285690" rtl="0" algn="l">
              <a:lnSpc>
                <a:spcPct val="100000"/>
              </a:lnSpc>
              <a:spcBef>
                <a:spcPts val="400"/>
              </a:spcBef>
              <a:spcAft>
                <a:spcPts val="0"/>
              </a:spcAft>
              <a:buSzPts val="2000"/>
              <a:buNone/>
            </a:pPr>
            <a:r>
              <a:t/>
            </a:r>
            <a:endParaRPr>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2"/>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br>
              <a:rPr lang="es-419"/>
            </a:br>
            <a:r>
              <a:rPr lang="es-419" sz="2400"/>
              <a:t>Trama de Ethernet </a:t>
            </a:r>
            <a:r>
              <a:rPr lang="es-419" sz="1600"/>
              <a:t>Subcapa MAC</a:t>
            </a:r>
            <a:endParaRPr/>
          </a:p>
        </p:txBody>
      </p:sp>
      <p:sp>
        <p:nvSpPr>
          <p:cNvPr id="283" name="Google Shape;283;p22"/>
          <p:cNvSpPr txBox="1"/>
          <p:nvPr>
            <p:ph idx="1" type="body"/>
          </p:nvPr>
        </p:nvSpPr>
        <p:spPr>
          <a:xfrm>
            <a:off x="219076" y="731837"/>
            <a:ext cx="4620554" cy="368989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400"/>
              <a:buNone/>
            </a:pPr>
            <a:r>
              <a:rPr b="1" lang="es-419" sz="1400">
                <a:solidFill>
                  <a:srgbClr val="000000"/>
                </a:solidFill>
              </a:rPr>
              <a:t>Acceso de medios</a:t>
            </a:r>
            <a:endParaRPr/>
          </a:p>
          <a:p>
            <a:pPr indent="-285750" lvl="0" marL="285750" rtl="0" algn="l">
              <a:lnSpc>
                <a:spcPct val="100000"/>
              </a:lnSpc>
              <a:spcBef>
                <a:spcPts val="320"/>
              </a:spcBef>
              <a:spcAft>
                <a:spcPts val="0"/>
              </a:spcAft>
              <a:buSzPts val="1600"/>
              <a:buFont typeface="Arial"/>
              <a:buChar char="•"/>
            </a:pPr>
            <a:r>
              <a:rPr lang="es-419" sz="1600">
                <a:solidFill>
                  <a:srgbClr val="000000"/>
                </a:solidFill>
              </a:rPr>
              <a:t>La subcapa MAC IEEE 802.3 incluye las especificaciones para diferentes estándares de comunicaciones Ethernet sobre varios tipos de medios, incluyendo cobre y fibra.</a:t>
            </a:r>
            <a:endParaRPr/>
          </a:p>
          <a:p>
            <a:pPr indent="-285750" lvl="0" marL="285750" rtl="0" algn="l">
              <a:lnSpc>
                <a:spcPct val="100000"/>
              </a:lnSpc>
              <a:spcBef>
                <a:spcPts val="320"/>
              </a:spcBef>
              <a:spcAft>
                <a:spcPts val="0"/>
              </a:spcAft>
              <a:buSzPts val="1600"/>
              <a:buFont typeface="Arial"/>
              <a:buChar char="•"/>
            </a:pPr>
            <a:r>
              <a:rPr lang="es-419" sz="1600">
                <a:solidFill>
                  <a:srgbClr val="000000"/>
                </a:solidFill>
              </a:rPr>
              <a:t>Ethernet heredada que utiliza una topología de bus o concentradores, es un medio de dúplex medio compartido. Ethernet a través de un medio semidúplex utiliza un método de acceso basado en contencion, detección de accesos múltiples/detección de colisiones (CSMA/CD). </a:t>
            </a:r>
            <a:endParaRPr/>
          </a:p>
          <a:p>
            <a:pPr indent="-285750" lvl="0" marL="285750" rtl="0" algn="l">
              <a:lnSpc>
                <a:spcPct val="100000"/>
              </a:lnSpc>
              <a:spcBef>
                <a:spcPts val="320"/>
              </a:spcBef>
              <a:spcAft>
                <a:spcPts val="0"/>
              </a:spcAft>
              <a:buSzPts val="1600"/>
              <a:buFont typeface="Arial"/>
              <a:buChar char="•"/>
            </a:pPr>
            <a:r>
              <a:rPr lang="es-419" sz="1600">
                <a:solidFill>
                  <a:srgbClr val="000000"/>
                </a:solidFill>
              </a:rPr>
              <a:t>Las LAN Ethernet de hoy utilizan conmutadores que funcionan en dúplex completo. Las comunicaciones dúplex completo con conmutadores Ethernet no requieren control de acceso a través de CSMA/CD.</a:t>
            </a:r>
            <a:endParaRPr/>
          </a:p>
        </p:txBody>
      </p:sp>
      <p:pic>
        <p:nvPicPr>
          <p:cNvPr id="284" name="Google Shape;284;p22"/>
          <p:cNvPicPr preferRelativeResize="0"/>
          <p:nvPr/>
        </p:nvPicPr>
        <p:blipFill rotWithShape="1">
          <a:blip r:embed="rId3">
            <a:alphaModFix/>
          </a:blip>
          <a:srcRect b="0" l="0" r="0" t="0"/>
          <a:stretch/>
        </p:blipFill>
        <p:spPr>
          <a:xfrm>
            <a:off x="5034187" y="1354757"/>
            <a:ext cx="3635151" cy="220949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3"/>
          <p:cNvSpPr txBox="1"/>
          <p:nvPr>
            <p:ph type="title"/>
          </p:nvPr>
        </p:nvSpPr>
        <p:spPr>
          <a:xfrm>
            <a:off x="0" y="182880"/>
            <a:ext cx="9144000"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Tramas de Ethernet</a:t>
            </a:r>
            <a:br>
              <a:rPr lang="es-419" sz="1600"/>
            </a:br>
            <a:r>
              <a:rPr lang="es-419" sz="2400"/>
              <a:t>Laboratorio: Utilice Wireshark para examinar las tramas de Ethernet</a:t>
            </a:r>
            <a:endParaRPr/>
          </a:p>
        </p:txBody>
      </p:sp>
      <p:sp>
        <p:nvSpPr>
          <p:cNvPr id="291" name="Google Shape;291;p23"/>
          <p:cNvSpPr txBox="1"/>
          <p:nvPr>
            <p:ph idx="1" type="body"/>
          </p:nvPr>
        </p:nvSpPr>
        <p:spPr>
          <a:xfrm>
            <a:off x="0" y="914717"/>
            <a:ext cx="8877934" cy="2411413"/>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500"/>
              <a:buFont typeface="Arial"/>
              <a:buChar char="•"/>
            </a:pPr>
            <a:r>
              <a:rPr lang="es-419" sz="1500">
                <a:solidFill>
                  <a:srgbClr val="000000"/>
                </a:solidFill>
              </a:rPr>
              <a:t>El tamaño mínimo de trama de Ethernet es de 64 bytes, y el máximo es de 1518 bytes. El campo preámbulo no se incluye al describir el tamaño de una trama.</a:t>
            </a:r>
            <a:endParaRPr/>
          </a:p>
          <a:p>
            <a:pPr indent="-342900" lvl="0" marL="342900" rtl="0" algn="l">
              <a:lnSpc>
                <a:spcPct val="100000"/>
              </a:lnSpc>
              <a:spcBef>
                <a:spcPts val="300"/>
              </a:spcBef>
              <a:spcAft>
                <a:spcPts val="0"/>
              </a:spcAft>
              <a:buSzPts val="1500"/>
              <a:buFont typeface="Arial"/>
              <a:buChar char="•"/>
            </a:pPr>
            <a:r>
              <a:rPr lang="es-419" sz="1500">
                <a:solidFill>
                  <a:srgbClr val="000000"/>
                </a:solidFill>
              </a:rPr>
              <a:t>Cualquier trama de menos de 64 bytes de longitud se considera un "fragmento de colisión" o “trama de ejecución" y se descarta automáticamente. Las tramas de más de 1500 bytes de datos se consideran “jumbos” o tramas bebés gigantes.</a:t>
            </a:r>
            <a:endParaRPr/>
          </a:p>
          <a:p>
            <a:pPr indent="-342900" lvl="0" marL="342900" rtl="0" algn="l">
              <a:lnSpc>
                <a:spcPct val="100000"/>
              </a:lnSpc>
              <a:spcBef>
                <a:spcPts val="300"/>
              </a:spcBef>
              <a:spcAft>
                <a:spcPts val="0"/>
              </a:spcAft>
              <a:buSzPts val="1500"/>
              <a:buFont typeface="Arial"/>
              <a:buChar char="•"/>
            </a:pPr>
            <a:r>
              <a:rPr lang="es-419" sz="1500">
                <a:solidFill>
                  <a:srgbClr val="000000"/>
                </a:solidFill>
              </a:rPr>
              <a:t>Si el tamaño de una trama transmitida es menor que el mínimo o mayor que el máximo, el dispositivo receptor descarta la trama. Es probable que los cuadros descartados sean el resultado de colisiones u otras señales no deseadas. Se consideran inválidos. Las tramas jumbo suelen ser compatibles con la mayoría de los conmutadores y NIC Fast Ethernet y Gigabit Ethernet.</a:t>
            </a:r>
            <a:endParaRPr/>
          </a:p>
          <a:p>
            <a:pPr indent="-247650" lvl="0" marL="342900" rtl="0" algn="l">
              <a:lnSpc>
                <a:spcPct val="100000"/>
              </a:lnSpc>
              <a:spcBef>
                <a:spcPts val="300"/>
              </a:spcBef>
              <a:spcAft>
                <a:spcPts val="0"/>
              </a:spcAft>
              <a:buSzPts val="1500"/>
              <a:buFont typeface="Arial"/>
              <a:buNone/>
            </a:pPr>
            <a:r>
              <a:t/>
            </a:r>
            <a:endParaRPr sz="1500">
              <a:solidFill>
                <a:srgbClr val="000000"/>
              </a:solidFill>
            </a:endParaRPr>
          </a:p>
        </p:txBody>
      </p:sp>
      <p:pic>
        <p:nvPicPr>
          <p:cNvPr id="292" name="Google Shape;292;p23"/>
          <p:cNvPicPr preferRelativeResize="0"/>
          <p:nvPr/>
        </p:nvPicPr>
        <p:blipFill rotWithShape="1">
          <a:blip r:embed="rId3">
            <a:alphaModFix/>
          </a:blip>
          <a:srcRect b="0" l="0" r="0" t="0"/>
          <a:stretch/>
        </p:blipFill>
        <p:spPr>
          <a:xfrm>
            <a:off x="1711635" y="3162300"/>
            <a:ext cx="5720730" cy="171354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4"/>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400"/>
              <a:t>Tramas de Ethernet Laboratorio:</a:t>
            </a:r>
            <a:br>
              <a:rPr lang="es-419" sz="1400"/>
            </a:br>
            <a:r>
              <a:rPr lang="es-419" sz="2400"/>
              <a:t>Utilice Wireshark para examinar las tramas de Ethernet</a:t>
            </a:r>
            <a:endParaRPr sz="2400"/>
          </a:p>
        </p:txBody>
      </p:sp>
      <p:sp>
        <p:nvSpPr>
          <p:cNvPr id="299" name="Google Shape;299;p24"/>
          <p:cNvSpPr txBox="1"/>
          <p:nvPr>
            <p:ph idx="1" type="body"/>
          </p:nvPr>
        </p:nvSpPr>
        <p:spPr>
          <a:xfrm>
            <a:off x="474662" y="731837"/>
            <a:ext cx="8280057" cy="3689897"/>
          </a:xfrm>
          <a:prstGeom prst="rect">
            <a:avLst/>
          </a:prstGeom>
          <a:noFill/>
          <a:ln>
            <a:noFill/>
          </a:ln>
        </p:spPr>
        <p:txBody>
          <a:bodyPr anchorCtr="0" anchor="t" bIns="45700" lIns="91400" spcFirstLastPara="1" rIns="91400" wrap="square" tIns="45700">
            <a:noAutofit/>
          </a:bodyPr>
          <a:lstStyle/>
          <a:p>
            <a:pPr indent="-285690" lvl="0" marL="285690" rtl="0" algn="l">
              <a:lnSpc>
                <a:spcPct val="100000"/>
              </a:lnSpc>
              <a:spcBef>
                <a:spcPts val="0"/>
              </a:spcBef>
              <a:spcAft>
                <a:spcPts val="0"/>
              </a:spcAft>
              <a:buSzPts val="2000"/>
              <a:buNone/>
            </a:pPr>
            <a:r>
              <a:rPr lang="es-419">
                <a:solidFill>
                  <a:srgbClr val="000000"/>
                </a:solidFill>
              </a:rPr>
              <a:t>En esta práctica de laboratorio se cumplirán los siguientes objetivos:</a:t>
            </a:r>
            <a:endParaRPr/>
          </a:p>
          <a:p>
            <a:pPr indent="-342900" lvl="0" marL="342900" rtl="0" algn="l">
              <a:lnSpc>
                <a:spcPct val="100000"/>
              </a:lnSpc>
              <a:spcBef>
                <a:spcPts val="400"/>
              </a:spcBef>
              <a:spcAft>
                <a:spcPts val="0"/>
              </a:spcAft>
              <a:buSzPts val="2000"/>
              <a:buFont typeface="Arial"/>
              <a:buChar char="•"/>
            </a:pPr>
            <a:r>
              <a:rPr lang="es-419">
                <a:solidFill>
                  <a:srgbClr val="000000"/>
                </a:solidFill>
              </a:rPr>
              <a:t>Parte 1: Examinar los campos de encabezado de una trama de Ethernet II</a:t>
            </a:r>
            <a:endParaRPr/>
          </a:p>
          <a:p>
            <a:pPr indent="-342900" lvl="0" marL="342900" rtl="0" algn="l">
              <a:lnSpc>
                <a:spcPct val="100000"/>
              </a:lnSpc>
              <a:spcBef>
                <a:spcPts val="400"/>
              </a:spcBef>
              <a:spcAft>
                <a:spcPts val="0"/>
              </a:spcAft>
              <a:buSzPts val="2000"/>
              <a:buFont typeface="Arial"/>
              <a:buChar char="•"/>
            </a:pPr>
            <a:r>
              <a:rPr lang="es-419">
                <a:solidFill>
                  <a:srgbClr val="000000"/>
                </a:solidFill>
              </a:rPr>
              <a:t>Parte 2: Utilizar Wireshark para capturar y analizar tramas de Ethernet</a:t>
            </a:r>
            <a:endParaRPr/>
          </a:p>
          <a:p>
            <a:pPr indent="-285690" lvl="0" marL="285690" rtl="0" algn="l">
              <a:lnSpc>
                <a:spcPct val="100000"/>
              </a:lnSpc>
              <a:spcBef>
                <a:spcPts val="400"/>
              </a:spcBef>
              <a:spcAft>
                <a:spcPts val="0"/>
              </a:spcAft>
              <a:buSzPts val="2000"/>
              <a:buNone/>
            </a:pPr>
            <a:r>
              <a:t/>
            </a:r>
            <a:endParaRPr>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