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68B2E-B31E-4A72-AA05-111D10B7BE62}">
  <a:tblStyle styleId="{43168B2E-B31E-4A72-AA05-111D10B7BE6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Programa Academia de Redes de 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Módulo 8: Capa de red</a:t>
            </a:r>
            <a:endParaRPr/>
          </a:p>
        </p:txBody>
      </p:sp>
      <p:sp>
        <p:nvSpPr>
          <p:cNvPr id="234" name="Google Shape;23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8.1.6 </a:t>
            </a:r>
            <a:r>
              <a:rPr b="0" lang="es-419" sz="1200"/>
              <a:t>– </a:t>
            </a:r>
            <a:r>
              <a:rPr lang="es-419"/>
              <a:t>Independencia de Medios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8.1.7 </a:t>
            </a:r>
            <a:r>
              <a:rPr lang="es-419" sz="1200"/>
              <a:t>Verifique su comprensión – </a:t>
            </a:r>
            <a:r>
              <a:rPr lang="es-419" sz="1200">
                <a:solidFill>
                  <a:srgbClr val="B6DDE7"/>
                </a:solidFill>
              </a:rPr>
              <a:t>Características </a:t>
            </a:r>
            <a:r>
              <a:rPr lang="es-419">
                <a:solidFill>
                  <a:srgbClr val="B6DDE7"/>
                </a:solidFill>
              </a:rPr>
              <a:t>IP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8.2 — </a:t>
            </a:r>
            <a:r>
              <a:rPr lang="es-419">
                <a:solidFill>
                  <a:srgbClr val="B6DDE7"/>
                </a:solidFill>
              </a:rPr>
              <a:t>Paquete IPv4</a:t>
            </a:r>
            <a:endParaRPr/>
          </a:p>
        </p:txBody>
      </p:sp>
      <p:sp>
        <p:nvSpPr>
          <p:cNvPr id="311" name="Google Shape;31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8.2 — </a:t>
            </a:r>
            <a:r>
              <a:rPr lang="es-419">
                <a:solidFill>
                  <a:srgbClr val="B6DDE7"/>
                </a:solidFill>
              </a:rPr>
              <a:t>Paquete IPv4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8.2.1 – </a:t>
            </a:r>
            <a:r>
              <a:rPr lang="es-419"/>
              <a:t>Encabezado de paquetes IPV4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8.2 — </a:t>
            </a:r>
            <a:r>
              <a:rPr lang="es-419">
                <a:solidFill>
                  <a:srgbClr val="B6DDE7"/>
                </a:solidFill>
              </a:rPr>
              <a:t>Paquete IPv4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8.2.2 – </a:t>
            </a:r>
            <a:r>
              <a:rPr lang="es-419"/>
              <a:t>Campos de encabezado de paquete IPV4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8.2 — </a:t>
            </a:r>
            <a:r>
              <a:rPr lang="es-419">
                <a:solidFill>
                  <a:srgbClr val="B6DDE7"/>
                </a:solidFill>
              </a:rPr>
              <a:t>Paquete IPv4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8.2.2 – </a:t>
            </a:r>
            <a:r>
              <a:rPr lang="es-419"/>
              <a:t>Campos de encabezado de paquete IPV4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8.2 — </a:t>
            </a:r>
            <a:r>
              <a:rPr lang="es-419">
                <a:solidFill>
                  <a:srgbClr val="B6DDE7"/>
                </a:solidFill>
              </a:rPr>
              <a:t>Paquete IPv4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8.2.3 – </a:t>
            </a:r>
            <a:r>
              <a:rPr lang="es-419"/>
              <a:t>Video – Ejemplos de encabezado IPV4 en Wireshark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8.2.4 </a:t>
            </a:r>
            <a:r>
              <a:rPr lang="es-419" sz="1200"/>
              <a:t>— Compruebe su comprensión — </a:t>
            </a:r>
            <a:r>
              <a:rPr lang="es-419">
                <a:solidFill>
                  <a:srgbClr val="B6DDE7"/>
                </a:solidFill>
              </a:rPr>
              <a:t>Paquete IPv4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</p:txBody>
      </p:sp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8.3.1 — </a:t>
            </a:r>
            <a:r>
              <a:rPr lang="es-419"/>
              <a:t>Limitaciones de IPv4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8.3.2 — </a:t>
            </a:r>
            <a:r>
              <a:rPr lang="es-419"/>
              <a:t> Visión general de IPv6 </a:t>
            </a:r>
            <a:endParaRPr/>
          </a:p>
        </p:txBody>
      </p:sp>
      <p:sp>
        <p:nvSpPr>
          <p:cNvPr id="360" name="Google Shape;36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8.3.3 — </a:t>
            </a:r>
            <a:r>
              <a:rPr lang="es-419"/>
              <a:t> Campos de encabezado de paquetes IPv4 en el encabezado de paquetes IPv6 </a:t>
            </a:r>
            <a:endParaRPr/>
          </a:p>
        </p:txBody>
      </p:sp>
      <p:sp>
        <p:nvSpPr>
          <p:cNvPr id="368" name="Google Shape;36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8.0 Introducción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8.0.2 – </a:t>
            </a: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aprenderé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8.3.4 – </a:t>
            </a:r>
            <a:r>
              <a:rPr lang="es-419"/>
              <a:t>Encabezado de paquetes IPV6</a:t>
            </a:r>
            <a:endParaRPr/>
          </a:p>
        </p:txBody>
      </p:sp>
      <p:sp>
        <p:nvSpPr>
          <p:cNvPr id="376" name="Google Shape;37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8.3.4 – </a:t>
            </a:r>
            <a:r>
              <a:rPr lang="es-419"/>
              <a:t>Encabezado de paquetes IPV6 (Cont.)</a:t>
            </a:r>
            <a:endParaRPr/>
          </a:p>
        </p:txBody>
      </p:sp>
      <p:sp>
        <p:nvSpPr>
          <p:cNvPr id="384" name="Google Shape;38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8.3 — 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8.3.5 – </a:t>
            </a:r>
            <a:r>
              <a:rPr lang="es-419"/>
              <a:t> Video – Ejemplos de encabezado IPV6 en Wireshark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8.3.6 </a:t>
            </a:r>
            <a:r>
              <a:rPr lang="es-419" sz="1200"/>
              <a:t>— Compruebe su comprensión —</a:t>
            </a:r>
            <a:r>
              <a:rPr lang="es-419">
                <a:solidFill>
                  <a:srgbClr val="B6DDE7"/>
                </a:solidFill>
              </a:rPr>
              <a:t>Paquetes IPv6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</p:txBody>
      </p:sp>
      <p:sp>
        <p:nvSpPr>
          <p:cNvPr id="398" name="Google Shape;39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8.4.1 – Decisión de reenvío de host</a:t>
            </a:r>
            <a:endParaRPr/>
          </a:p>
        </p:txBody>
      </p:sp>
      <p:sp>
        <p:nvSpPr>
          <p:cNvPr id="404" name="Google Shape;40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8.4.1 – Decisión de reenvío de host (Cont.)</a:t>
            </a:r>
            <a:endParaRPr/>
          </a:p>
        </p:txBody>
      </p:sp>
      <p:sp>
        <p:nvSpPr>
          <p:cNvPr id="412" name="Google Shape;41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8.4.2 –  Gateway Predeterminado</a:t>
            </a:r>
            <a:endParaRPr/>
          </a:p>
        </p:txBody>
      </p:sp>
      <p:sp>
        <p:nvSpPr>
          <p:cNvPr id="420" name="Google Shape;42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8.4.3 – Un host enruta a la puerta de enlace predeterminada</a:t>
            </a:r>
            <a:endParaRPr/>
          </a:p>
        </p:txBody>
      </p:sp>
      <p:sp>
        <p:nvSpPr>
          <p:cNvPr id="427" name="Google Shape;42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8.4 – </a:t>
            </a:r>
            <a:r>
              <a:rPr lang="es-419">
                <a:solidFill>
                  <a:srgbClr val="B6DDE7"/>
                </a:solidFill>
              </a:rPr>
              <a:t>Cómo se enruta un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8.4.4 – Tablas de enrutamiento de 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8.4.5 </a:t>
            </a:r>
            <a:r>
              <a:rPr lang="es-419" sz="1200"/>
              <a:t>— Compruebe su comprensión — </a:t>
            </a:r>
            <a:r>
              <a:rPr lang="es-419">
                <a:solidFill>
                  <a:srgbClr val="B6DDE7"/>
                </a:solidFill>
              </a:rPr>
              <a:t>Cómo enruta un host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—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</p:txBody>
      </p:sp>
      <p:sp>
        <p:nvSpPr>
          <p:cNvPr id="443" name="Google Shape;44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—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8.5.1 - </a:t>
            </a:r>
            <a:r>
              <a:rPr lang="es-419"/>
              <a:t>Decisión de reenvío de paquetes del router</a:t>
            </a:r>
            <a:endParaRPr/>
          </a:p>
        </p:txBody>
      </p:sp>
      <p:sp>
        <p:nvSpPr>
          <p:cNvPr id="449" name="Google Shape;44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Network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– </a:t>
            </a:r>
            <a:r>
              <a:rPr lang="es-419">
                <a:solidFill>
                  <a:srgbClr val="B6DDE7"/>
                </a:solidFill>
              </a:rPr>
              <a:t>Introduction to Routing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8.5.2 — </a:t>
            </a:r>
            <a:r>
              <a:rPr lang="es-419"/>
              <a:t>Tabla de enrutamiento IP del enrutador</a:t>
            </a:r>
            <a:endParaRPr/>
          </a:p>
        </p:txBody>
      </p:sp>
      <p:sp>
        <p:nvSpPr>
          <p:cNvPr id="458" name="Google Shape;45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Network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– </a:t>
            </a:r>
            <a:r>
              <a:rPr lang="es-419">
                <a:solidFill>
                  <a:srgbClr val="B6DDE7"/>
                </a:solidFill>
              </a:rPr>
              <a:t>Introduction to Routing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8.5.3 – </a:t>
            </a:r>
            <a:r>
              <a:rPr lang="es-419" sz="1200"/>
              <a:t>Enrutamiento estático</a:t>
            </a:r>
            <a:endParaRPr/>
          </a:p>
        </p:txBody>
      </p:sp>
      <p:sp>
        <p:nvSpPr>
          <p:cNvPr id="466" name="Google Shape;46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—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8.5.4 – </a:t>
            </a:r>
            <a:r>
              <a:rPr lang="es-419" sz="1200"/>
              <a:t>Enrutador Dinámico</a:t>
            </a:r>
            <a:endParaRPr/>
          </a:p>
        </p:txBody>
      </p:sp>
      <p:sp>
        <p:nvSpPr>
          <p:cNvPr id="475" name="Google Shape;47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—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8.5.5 – </a:t>
            </a:r>
            <a:r>
              <a:rPr lang="es-419"/>
              <a:t>Video -Tablas de enrutamiento de router IPv4</a:t>
            </a:r>
            <a:endParaRPr/>
          </a:p>
        </p:txBody>
      </p:sp>
      <p:sp>
        <p:nvSpPr>
          <p:cNvPr id="484" name="Google Shape;48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8.5 —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8.5.6 — </a:t>
            </a:r>
            <a:r>
              <a:rPr lang="es-419"/>
              <a:t>Introducción a una tabla de enrutamiento IPv4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8.5.7 – </a:t>
            </a:r>
            <a:r>
              <a:rPr lang="es-419" sz="1200"/>
              <a:t>Verifique su conocimiento – </a:t>
            </a:r>
            <a:r>
              <a:rPr lang="es-419">
                <a:solidFill>
                  <a:srgbClr val="B6DDE7"/>
                </a:solidFill>
              </a:rPr>
              <a:t>Introducción al enrutamiento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8.6 – </a:t>
            </a:r>
            <a:r>
              <a:rPr lang="es-419">
                <a:solidFill>
                  <a:srgbClr val="B6DDE7"/>
                </a:solidFill>
              </a:rPr>
              <a:t>Módulo de práctica y cuestionario</a:t>
            </a:r>
            <a:endParaRPr/>
          </a:p>
        </p:txBody>
      </p:sp>
      <p:sp>
        <p:nvSpPr>
          <p:cNvPr id="499" name="Google Shape;49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8.6 – </a:t>
            </a:r>
            <a:r>
              <a:rPr lang="es-419">
                <a:solidFill>
                  <a:srgbClr val="B6DDE7"/>
                </a:solidFill>
              </a:rPr>
              <a:t>Módulo de práctica y cuestionario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8.6.1 – </a:t>
            </a:r>
            <a:r>
              <a:rPr lang="es-419"/>
              <a:t>¿Qué aprendí en este módulo?</a:t>
            </a:r>
            <a:endParaRPr/>
          </a:p>
        </p:txBody>
      </p:sp>
      <p:sp>
        <p:nvSpPr>
          <p:cNvPr id="505" name="Google Shape;505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8.1.1 — </a:t>
            </a:r>
            <a:r>
              <a:rPr lang="es-419"/>
              <a:t>La capa de red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8.1.2 </a:t>
            </a:r>
            <a:r>
              <a:rPr b="0" lang="es-419" sz="1200"/>
              <a:t>– </a:t>
            </a:r>
            <a:r>
              <a:rPr lang="es-419"/>
              <a:t>IP Encapsulation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8.1.3 </a:t>
            </a:r>
            <a:r>
              <a:rPr b="0" lang="es-419" sz="1200"/>
              <a:t>– </a:t>
            </a:r>
            <a:r>
              <a:rPr lang="es-419"/>
              <a:t>Características de IP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8.1.4 </a:t>
            </a:r>
            <a:r>
              <a:rPr b="0" lang="es-419" sz="1200"/>
              <a:t>– </a:t>
            </a:r>
            <a:r>
              <a:rPr lang="es-419"/>
              <a:t>Sin conexión (Connectionless)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8.1.5 </a:t>
            </a:r>
            <a:r>
              <a:rPr b="0" lang="es-419" sz="1200"/>
              <a:t>– </a:t>
            </a:r>
            <a:r>
              <a:rPr lang="es-419"/>
              <a:t>Mejor esfuerzo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6DDE7"/>
              </a:buClr>
              <a:buSzPts val="1200"/>
              <a:buFont typeface="Calibri"/>
              <a:buNone/>
            </a:pPr>
            <a:r>
              <a:rPr lang="es-419" sz="1200">
                <a:solidFill>
                  <a:srgbClr val="B6DDE7"/>
                </a:solidFill>
              </a:rPr>
              <a:t>8 – Capa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8.1 – </a:t>
            </a:r>
            <a:r>
              <a:rPr lang="es-419">
                <a:solidFill>
                  <a:srgbClr val="B6DDE7"/>
                </a:solidFill>
              </a:rPr>
              <a:t>Características de la Capa de 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8.1.6 </a:t>
            </a:r>
            <a:r>
              <a:rPr b="0" lang="es-419" sz="1200"/>
              <a:t>– </a:t>
            </a:r>
            <a:r>
              <a:rPr lang="es-419"/>
              <a:t>Independencia de Medios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8.1.7 </a:t>
            </a:r>
            <a:r>
              <a:rPr lang="es-419" sz="1200"/>
              <a:t>Verifique su comprensión – </a:t>
            </a:r>
            <a:r>
              <a:rPr lang="es-419" sz="1200">
                <a:solidFill>
                  <a:srgbClr val="B6DDE7"/>
                </a:solidFill>
              </a:rPr>
              <a:t>Características</a:t>
            </a:r>
            <a:r>
              <a:rPr lang="es-419">
                <a:solidFill>
                  <a:srgbClr val="B6DDE7"/>
                </a:solidFill>
              </a:rPr>
              <a:t>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1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2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2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2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2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2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5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77" name="Google Shape;77;p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6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6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5" name="Google Shape;95;p6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6" name="Google Shape;96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6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6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7" name="Google Shape;117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18" name="Google Shape;118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ctrTitle"/>
          </p:nvPr>
        </p:nvSpPr>
        <p:spPr>
          <a:xfrm>
            <a:off x="291366" y="2125682"/>
            <a:ext cx="7237590" cy="1270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 sz="4600">
                <a:solidFill>
                  <a:srgbClr val="AEE8FA"/>
                </a:solidFill>
              </a:rPr>
              <a:t>Módulo 8: Capa de red</a:t>
            </a:r>
            <a:endParaRPr/>
          </a:p>
        </p:txBody>
      </p:sp>
      <p:sp>
        <p:nvSpPr>
          <p:cNvPr id="237" name="Google Shape;237;p15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s-419">
                <a:solidFill>
                  <a:srgbClr val="AEE8FA"/>
                </a:solidFill>
              </a:rPr>
              <a:t>Introducción a Redes v7.0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</a:t>
            </a:r>
            <a:br>
              <a:rPr lang="es-419"/>
            </a:br>
            <a:r>
              <a:rPr lang="es-419"/>
              <a:t>Independencia de medios (cont.) 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100858" y="858445"/>
            <a:ext cx="4028689" cy="37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-419" sz="1400"/>
              <a:t>La capa de red establecerá la Unidad de Transmisión Máxima (MTU).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La capa de red lo recibe de la información de control enviada por la capa de vínculo de datos.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A continuación, la red establece el tamaño de MTU.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None/>
            </a:pPr>
            <a:r>
              <a:rPr lang="es-419" sz="1400"/>
              <a:t>La fragmentación es cuando la Capa 3 divide el paquete IPv4 en unidades más pequeñas.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Fragmentar provoca latencia.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IPv6 no fragmenta paquetes.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Ejemplo: El router pasa de Ethernet a una WAN lenta con una MTU más pequeña.</a:t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199" y="1104038"/>
            <a:ext cx="4774017" cy="317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ctrTitle"/>
          </p:nvPr>
        </p:nvSpPr>
        <p:spPr>
          <a:xfrm>
            <a:off x="416425" y="915409"/>
            <a:ext cx="7598042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8.2 Paquete IPv4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 IPV4</a:t>
            </a:r>
            <a:br>
              <a:rPr lang="es-419"/>
            </a:br>
            <a:r>
              <a:rPr lang="es-419"/>
              <a:t>Encabezado de paquetes IPV4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246742" y="798946"/>
            <a:ext cx="8184025" cy="349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IPv4 es el protocolo de comunicación principal para la capa de 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encabezado de red tiene muchos propósitos: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Garantiza que el paquete se envía en la dirección correcta (al destino).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Contiene información para el procesamiento de capas de red en varios campos.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La información del encabezado es utilizada por todos los dispositivos de capa 3 que manejan el paquete</a:t>
            </a:r>
            <a:endParaRPr/>
          </a:p>
          <a:p>
            <a:pPr indent="-1143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0" y="1"/>
            <a:ext cx="9143999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 IPV4</a:t>
            </a:r>
            <a:br>
              <a:rPr lang="es-419"/>
            </a:br>
            <a:r>
              <a:rPr lang="es-419"/>
              <a:t>Campos de encabezado de paquete IPV4</a:t>
            </a:r>
            <a:endParaRPr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109728" y="792335"/>
            <a:ext cx="4690872" cy="2883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Características del encabezado de red IPv4: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Está en binario.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Contiene varios campos de información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Diagrama se lee de izquierda a derecha, 4 bytes por línea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Los dos campos más importantes son el origen y el destino.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Los protocolos pueden tener una o más funciones.</a:t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0" y="1"/>
            <a:ext cx="9143999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 IPV4</a:t>
            </a:r>
            <a:br>
              <a:rPr lang="es-419"/>
            </a:br>
            <a:r>
              <a:rPr lang="es-419"/>
              <a:t>Campos de encabezado de paquete IPV4</a:t>
            </a:r>
            <a:endParaRPr/>
          </a:p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55448" y="792335"/>
            <a:ext cx="8723376" cy="542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Campos significativos en el encabezado IPv4:</a:t>
            </a:r>
            <a:endParaRPr/>
          </a:p>
        </p:txBody>
      </p:sp>
      <p:graphicFrame>
        <p:nvGraphicFramePr>
          <p:cNvPr id="336" name="Google Shape;336;p28"/>
          <p:cNvGraphicFramePr/>
          <p:nvPr/>
        </p:nvGraphicFramePr>
        <p:xfrm>
          <a:off x="164592" y="1417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{43168B2E-B31E-4A72-AA05-111D10B7BE62}</a:tableStyleId>
              </a:tblPr>
              <a:tblGrid>
                <a:gridCol w="2359150"/>
                <a:gridCol w="6391650"/>
              </a:tblGrid>
              <a:tr h="35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Función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Versión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Esto será para v4, a diferencia de v6, un campo de 4 bits = 0100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Servicios diferenciados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Utilizado para QoS: campo DiffServ — DS o el anterior IntServ — ToS o Tipo de servicio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Suma de comprobación del encabezado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Detectar daños en el encabezado IPv4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Tiempo de vida (TTL)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Recuento de saltos de capa 3. Cuando se convierte en cero, el router descartará el paquete.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de Internet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 Protocolo de siguiente nivel de ID: ICMP, TCP, UDP, etc.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Dirección IPv4 de origen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Dirección de origen de 32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Dirección IPV4 de destino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 Dirección de destino de 32 bits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type="title"/>
          </p:nvPr>
        </p:nvSpPr>
        <p:spPr>
          <a:xfrm>
            <a:off x="0" y="41393"/>
            <a:ext cx="9144000" cy="82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IPV4 </a:t>
            </a:r>
            <a:br>
              <a:rPr lang="es-419"/>
            </a:br>
            <a:r>
              <a:rPr lang="es-419"/>
              <a:t>Video – Ejemplos de encabezados IPv4 en Wireshark</a:t>
            </a:r>
            <a:endParaRPr/>
          </a:p>
        </p:txBody>
      </p:sp>
      <p:sp>
        <p:nvSpPr>
          <p:cNvPr id="343" name="Google Shape;343;p29"/>
          <p:cNvSpPr txBox="1"/>
          <p:nvPr>
            <p:ph idx="1" type="body"/>
          </p:nvPr>
        </p:nvSpPr>
        <p:spPr>
          <a:xfrm>
            <a:off x="203200" y="986970"/>
            <a:ext cx="8593327" cy="2103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Este video cubrirá lo siguiente: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Paquetes Ethernet IPv4 en Wireshark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Información de control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diferencia entre paquetes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8.3 Paquetes IPv6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</a:t>
            </a:r>
            <a:br>
              <a:rPr lang="es-419"/>
            </a:br>
            <a:r>
              <a:rPr lang="es-419"/>
              <a:t>Limitaciones de IPv4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123574" y="867947"/>
            <a:ext cx="8672954" cy="357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IPv4 tiene tres limitaciones principales: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Depleción de direcciones IPv4: básicamente nos hemos quedado sin direccionamiento IPv4.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Falta de conectividad de extremo a extremo: para que IPv4 sobreviva a este largo tiempo, se crearon direcciones privadas y NAT. Esto puso fin a las comunicaciones directas con el discurso público.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Mayor complejidad de la red: NAT fue concebido como una solución temporal y crea problemas en la red como un efecto secundario de manipular los encabezados de red que direcciona. NAT provoca problemas de latencia y solución de problemas.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</a:t>
            </a:r>
            <a:br>
              <a:rPr lang="es-419"/>
            </a:br>
            <a:r>
              <a:rPr lang="es-419"/>
              <a:t>Introducción a IPv6</a:t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23574" y="867946"/>
            <a:ext cx="3997630" cy="384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IPv6 fué desarrollado por Internet Engineering Task Force (IETF).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IPv6 vence las limitaciones de IPv4.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Mejoras que proporciona IPv6: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419"/>
              <a:t>Mayor espacio de direcciones </a:t>
            </a:r>
            <a:r>
              <a:rPr lang="es-419"/>
              <a:t>: basado en la dirección de 128 bits, no en 32 bits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419"/>
              <a:t>Manejo mejorado de paquetes </a:t>
            </a:r>
            <a:r>
              <a:rPr lang="es-419"/>
              <a:t>– encabezado simplificado con menos campos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s-419"/>
              <a:t>Elimina la necesidad de NAT </a:t>
            </a:r>
            <a:r>
              <a:rPr lang="es-419"/>
              <a:t>: dado que hay una gran cantidad de direccionamiento, no es necesario utilizar direccionamiento privado internamente y asignarse a una dirección pública compartida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756" y="798944"/>
            <a:ext cx="488699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0" y="21171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 </a:t>
            </a:r>
            <a:br>
              <a:rPr lang="es-419"/>
            </a:br>
            <a:r>
              <a:rPr lang="es-419"/>
              <a:t>Campos de encabezado de paquetes IPv4 en el encabezado de paquetes IPv6</a:t>
            </a:r>
            <a:endParaRPr/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123574" y="1187669"/>
            <a:ext cx="3359855" cy="34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El encabezado IPv6 se simplifica, pero no es más pequeño.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El encabezado se fija en 40 Bytes u octetos de longitud.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Se eliminaron varios campos IPv4 para mejorar el rendimiento.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Algunos campos IPv4 se eliminaron para mejorar el rendimiento: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Señalador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Desplazamiento de fragmentos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Suma de comprobación del encabezado.</a:t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735" y="1051126"/>
            <a:ext cx="5270522" cy="341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1" y="41394"/>
            <a:ext cx="9144000" cy="6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8: Temas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99461" y="654206"/>
            <a:ext cx="8769026" cy="281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¿Qué aprenderé en este módulo?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89297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89297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16"/>
          <p:cNvGraphicFramePr/>
          <p:nvPr/>
        </p:nvGraphicFramePr>
        <p:xfrm>
          <a:off x="522512" y="114003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{43168B2E-B31E-4A72-AA05-111D10B7BE62}</a:tableStyleId>
              </a:tblPr>
              <a:tblGrid>
                <a:gridCol w="2715125"/>
                <a:gridCol w="5633225"/>
              </a:tblGrid>
              <a:tr h="20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Título del tema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Objetivo del tema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Características de la capa de red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Explique la forma en que la capa de red utiliza protocolos IP para comunicaciones confiables.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Paquete IPv4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Explique la función de los principales campos de encabezado en el paquete IPv4.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Paquete IPv6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Explique la función de los principales campos de encabezado en el paquete IPv6.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¿Cómo arma las rutas un host?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Explique la forma en que los dispositivos de red utilizan tablas de routing para dirigir los paquetes a una red de destino.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Tablas de routing de router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Explique la función de los campos en la tabla de routing de un router.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 </a:t>
            </a:r>
            <a:br>
              <a:rPr lang="es-419"/>
            </a:br>
            <a:r>
              <a:rPr lang="es-419"/>
              <a:t>Encabezado de paquetes IPV6</a:t>
            </a:r>
            <a:endParaRPr/>
          </a:p>
        </p:txBody>
      </p:sp>
      <p:sp>
        <p:nvSpPr>
          <p:cNvPr id="379" name="Google Shape;379;p34"/>
          <p:cNvSpPr txBox="1"/>
          <p:nvPr>
            <p:ph idx="1" type="body"/>
          </p:nvPr>
        </p:nvSpPr>
        <p:spPr>
          <a:xfrm>
            <a:off x="123574" y="867947"/>
            <a:ext cx="8243186" cy="45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Campos significativos en el encabezado IPv4: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80" name="Google Shape;380;p34"/>
          <p:cNvGraphicFramePr/>
          <p:nvPr/>
        </p:nvGraphicFramePr>
        <p:xfrm>
          <a:off x="196596" y="12372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{43168B2E-B31E-4A72-AA05-111D10B7BE62}</a:tableStyleId>
              </a:tblPr>
              <a:tblGrid>
                <a:gridCol w="2359150"/>
                <a:gridCol w="6391650"/>
              </a:tblGrid>
              <a:tr h="44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Función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Versión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Esto será para v6, a diferencia de v4, un campo de 4 bits = 0110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Clase de tráfico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Utilizado para QoS: Equivalente al campo DiffServ — DS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Etiqueta de flujo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Informa al dispositivo para manejar etiquetas de flujo idénticas de la misma manera, campo de 20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Longitud de carga útil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Este campo de 16 bits indica la longitud de la porción de datos o la carga útil del paquete IPv6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Siguiente encabezado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I.D.s de siguiente nivel protocolo: ICMP, TCP, UDP, etc.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Límite de saltos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Reemplaza el recuento de saltos de capa 3 del campo TTL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Dirección IPv4 de origen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Dirección de origen de 128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Dirección IPV4 de destino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 Dirección de destino de 128 bits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</a:t>
            </a:r>
            <a:br>
              <a:rPr lang="es-419"/>
            </a:br>
            <a:r>
              <a:rPr lang="es-419"/>
              <a:t>Encabezado de paquetes IPV6 (Cont.)</a:t>
            </a:r>
            <a:endParaRPr/>
          </a:p>
        </p:txBody>
      </p:sp>
      <p:sp>
        <p:nvSpPr>
          <p:cNvPr id="387" name="Google Shape;387;p35"/>
          <p:cNvSpPr txBox="1"/>
          <p:nvPr>
            <p:ph idx="1" type="body"/>
          </p:nvPr>
        </p:nvSpPr>
        <p:spPr>
          <a:xfrm>
            <a:off x="123574" y="867947"/>
            <a:ext cx="8243186" cy="307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paquete IPv6 también puede contener encabezados de extensión (EH).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Características de los encabezados EH: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proporcionar información de capa de red opcional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son opcionales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se colocan entre el encabezado IPv6 y la carga útil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puede usarse para fragmentación, seguridad, soporte de movilidad, etc.</a:t>
            </a:r>
            <a:endParaRPr/>
          </a:p>
          <a:p>
            <a:pPr indent="-7842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1" lang="es-419" sz="1600"/>
              <a:t>Nota: </a:t>
            </a:r>
            <a:r>
              <a:rPr lang="es-419" sz="1600"/>
              <a:t>a diferencia de IPv4, los Routers no fragmentan los paquetes de IPv6.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Paquetes IPV6 </a:t>
            </a:r>
            <a:br>
              <a:rPr lang="es-419"/>
            </a:br>
            <a:r>
              <a:rPr lang="es-419"/>
              <a:t>Video – Ejemplos de encabezados IPv6 en Wireshark</a:t>
            </a:r>
            <a:endParaRPr/>
          </a:p>
        </p:txBody>
      </p:sp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123574" y="867946"/>
            <a:ext cx="8581514" cy="21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Este video cubrirá lo siguiente: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Paquetes Ethernet IPv6 en Wireshark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Información de control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diferencia entre paquetes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8.4 Cómo se enruta un host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0" y="1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Cómo se enruta un Host</a:t>
            </a:r>
            <a:br>
              <a:rPr lang="es-419" sz="1600"/>
            </a:br>
            <a:r>
              <a:rPr lang="es-419"/>
              <a:t>Decisión de reenvío de host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109728" y="711504"/>
            <a:ext cx="8516566" cy="225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Los paquetes siempre se crean en el origen.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Cada dispositivo host crea su propia tabla de enrutamiento.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Un host puede enviar paquetes a lo siguiente: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s-419" sz="1700"/>
              <a:t>Sí mismo — 127.0.0.1 (IPv4),: :1 (IPv6)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s-419" sz="1700"/>
              <a:t>Hosts locales: el destino está en la misma LAN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s-419" sz="1700"/>
              <a:t>Hosts remotos: los dispositivos no están en la misma LAN </a:t>
            </a:r>
            <a:endParaRPr/>
          </a:p>
        </p:txBody>
      </p:sp>
      <p:pic>
        <p:nvPicPr>
          <p:cNvPr id="408" name="Google Shape;4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0" y="1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Cómo se enruta un Host</a:t>
            </a:r>
            <a:br>
              <a:rPr lang="es-419" sz="1600"/>
            </a:br>
            <a:r>
              <a:rPr lang="es-419"/>
              <a:t>Decisión de reenvío de host (Cont.)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109728" y="711504"/>
            <a:ext cx="8915400" cy="253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El dispositivo de origen determina si el destino es local o remoto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Método de determinación: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IPv4: el origen utiliza su propia dirección IP y máscara de subred, junto con la dirección IP de destino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IPv6: el origen utiliza la dirección de red y el prefijo anunciados por el enrutador local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s-419" sz="1700"/>
              <a:t>El tráfico local se desconecta de la interfaz de host para ser manejado por un dispositivo intermediario.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s-419" sz="1700"/>
              <a:t>El tráfico remoto se reenvía directamente a la puerta de enlace predeterminada de la LAN.</a:t>
            </a:r>
            <a:endParaRPr/>
          </a:p>
        </p:txBody>
      </p:sp>
      <p:pic>
        <p:nvPicPr>
          <p:cNvPr id="416" name="Google Shape;4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137" y="3515474"/>
            <a:ext cx="3779726" cy="135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title"/>
          </p:nvPr>
        </p:nvSpPr>
        <p:spPr>
          <a:xfrm>
            <a:off x="0" y="0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Cómo se enrutan los host</a:t>
            </a:r>
            <a:br>
              <a:rPr lang="es-419" sz="1600"/>
            </a:br>
            <a:r>
              <a:rPr lang="es-419"/>
              <a:t>Gateway Predeterminado</a:t>
            </a:r>
            <a:endParaRPr/>
          </a:p>
        </p:txBody>
      </p:sp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365760" y="821052"/>
            <a:ext cx="8535435" cy="3376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Un enrutador o conmutador de capa 3 puede ser una puerta de enlace predeterminada.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Características de una puerta de enlace predeterminada (DGW):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-419" sz="1700"/>
              <a:t>Debe tener una dirección IP en el mismo rango que el resto de la LAN.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-419" sz="1700"/>
              <a:t>Puede aceptar datos de la LAN y es capaz de reenviar tráfico fuera de la LAN.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s-419" sz="1700"/>
              <a:t>Puede enrutarse a otras redes.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Si un dispositivo no tiene una puerta de enlace predeterminada o una puerta de enlace predeterminada incorrecta, su tráfico no podrá salir de la LAN.</a:t>
            </a:r>
            <a:endParaRPr/>
          </a:p>
          <a:p>
            <a:pPr indent="-10795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0" y="0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Cómo se enrutan los host</a:t>
            </a:r>
            <a:br>
              <a:rPr lang="es-419" sz="1600"/>
            </a:br>
            <a:r>
              <a:rPr lang="es-419"/>
              <a:t>Un host enruta a la puerta de enlace predeterminada</a:t>
            </a:r>
            <a:endParaRPr/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180123" y="936665"/>
            <a:ext cx="4115747" cy="379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host conocerá la puerta de enlace predeterminada (DGW) de forma estática o a través de DHCP en IPv4.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IPv6 envía el DGW a través de una solicitud de un router (RS) o puede configurarse manualmente.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 Una DGW es una ruta estática que será una ruta de último recurso en la tabla de enrutamiento.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Todos los dispositivos de la LAN necesitarán el DGW del roter si tienen la intención de enviar tráfico de forma remota.</a:t>
            </a:r>
            <a:endParaRPr/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0" y="149182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Cómo se enruta un Host </a:t>
            </a:r>
            <a:br>
              <a:rPr lang="es-419" sz="1600"/>
            </a:br>
            <a:r>
              <a:rPr lang="es-419"/>
              <a:t>Tablas de enrutamiento de Host</a:t>
            </a:r>
            <a:endParaRPr/>
          </a:p>
        </p:txBody>
      </p:sp>
      <p:sp>
        <p:nvSpPr>
          <p:cNvPr id="438" name="Google Shape;438;p42"/>
          <p:cNvSpPr txBox="1"/>
          <p:nvPr>
            <p:ph idx="1" type="body"/>
          </p:nvPr>
        </p:nvSpPr>
        <p:spPr>
          <a:xfrm>
            <a:off x="116115" y="1177159"/>
            <a:ext cx="2819110" cy="343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En Windows, route print o netstat -r muestra la tabla de enrutamiento de PC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Tres secciones mostradas por estos dos comandos: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Lista de interfaces: todas las interfaces potenciales y direccionamiento MAC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Tabla de enrutamiento IPv4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Tabla de enrutamiento IPv6.</a:t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8.5 Introducción al enrutamiento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ctrTitle"/>
          </p:nvPr>
        </p:nvSpPr>
        <p:spPr>
          <a:xfrm>
            <a:off x="416425" y="915409"/>
            <a:ext cx="7598042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Características de la capa de red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/>
            </a:br>
            <a:r>
              <a:rPr lang="es-419"/>
              <a:t>Decisión de reenvío de paquetes del enrutador</a:t>
            </a:r>
            <a:endParaRPr/>
          </a:p>
        </p:txBody>
      </p:sp>
      <p:sp>
        <p:nvSpPr>
          <p:cNvPr id="452" name="Google Shape;452;p44"/>
          <p:cNvSpPr txBox="1"/>
          <p:nvPr>
            <p:ph idx="1" type="body"/>
          </p:nvPr>
        </p:nvSpPr>
        <p:spPr>
          <a:xfrm>
            <a:off x="173255" y="822098"/>
            <a:ext cx="8807116" cy="538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¿Qué sucede cuando el enrutador recibe la trama del dispositivo host?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3" name="Google Shape;4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57" y="1276984"/>
            <a:ext cx="5439072" cy="331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/>
            </a:br>
            <a:r>
              <a:rPr lang="es-419"/>
              <a:t>Tabla de enrutamiento IP del router</a:t>
            </a:r>
            <a:endParaRPr/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290286" y="798943"/>
            <a:ext cx="8853715" cy="2422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Hay tres tipos de rutas en la tabla de enrutamiento de un enrutador: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lang="es-419"/>
              <a:t>Conectado directamente </a:t>
            </a:r>
            <a:r>
              <a:rPr lang="es-419"/>
              <a:t>— Estas rutas son agregadas automáticamente por el router, siempre que la interfaz esté activa y tenga direccionamiento.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lang="es-419"/>
              <a:t>Remoto</a:t>
            </a:r>
            <a:r>
              <a:rPr lang="es-419"/>
              <a:t> — Estas son las rutas que el router no tiene una conexión directa y se pueden aprender: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/>
              <a:t>Manualmente — con una ruta estática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/>
              <a:t>Dinámicamente: mediante el uso de un protocolo de enrutamiento para que los routers compartan su información entre sí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lang="es-419"/>
              <a:t>Ruta predeterminada </a:t>
            </a:r>
            <a:r>
              <a:rPr lang="es-419"/>
              <a:t>: reenvía todo el tráfico a una dirección específica cuando no hay coincidencia en la tabla de enrutamiento 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62" name="Google Shape;4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330" y="3491243"/>
            <a:ext cx="4922713" cy="14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>
            <p:ph type="title"/>
          </p:nvPr>
        </p:nvSpPr>
        <p:spPr>
          <a:xfrm>
            <a:off x="1" y="41393"/>
            <a:ext cx="4456385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/>
            </a:br>
            <a:r>
              <a:rPr lang="es-419" sz="2400"/>
              <a:t>Enrutamiento estático</a:t>
            </a:r>
            <a:endParaRPr/>
          </a:p>
        </p:txBody>
      </p:sp>
      <p:sp>
        <p:nvSpPr>
          <p:cNvPr id="469" name="Google Shape;469;p46"/>
          <p:cNvSpPr txBox="1"/>
          <p:nvPr>
            <p:ph idx="1" type="body"/>
          </p:nvPr>
        </p:nvSpPr>
        <p:spPr>
          <a:xfrm>
            <a:off x="146134" y="1038513"/>
            <a:ext cx="3846044" cy="306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Características de la ruta estática: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Debe configurarse manualmente.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Debe ser ajustado manualmente por el administrador cuando hay un cambio en la topología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Bueno para redes pequeñas no redundantes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Se utiliza a menudo junto con un protocolo de enrutamiento dinámico para configurar una ruta predeterminada</a:t>
            </a:r>
            <a:endParaRPr/>
          </a:p>
        </p:txBody>
      </p:sp>
      <p:pic>
        <p:nvPicPr>
          <p:cNvPr id="470" name="Google Shape;47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title"/>
          </p:nvPr>
        </p:nvSpPr>
        <p:spPr>
          <a:xfrm>
            <a:off x="1" y="41393"/>
            <a:ext cx="3846044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 sz="1600"/>
            </a:br>
            <a:r>
              <a:rPr lang="es-419"/>
              <a:t>Enrutamiento dinámico</a:t>
            </a:r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144065" y="1090468"/>
            <a:ext cx="3846044" cy="2962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Rutas dinámicas automáticamente: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Detectar redes remotas.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Mantener información actualizada.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Elija el mejor camino hacia las redes de destino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Buscar nuevas rutas óptimas cuando hay un cambio de topología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enrutamiento dinámico también puede compartir rutas estáticas predeterminadas con los otros routers.</a:t>
            </a:r>
            <a:endParaRPr/>
          </a:p>
        </p:txBody>
      </p:sp>
      <p:pic>
        <p:nvPicPr>
          <p:cNvPr id="479" name="Google Shape;4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 sz="1600"/>
            </a:br>
            <a:r>
              <a:rPr lang="es-419"/>
              <a:t>Video - Tablas de enrutamiento de enrutador IPv4</a:t>
            </a:r>
            <a:endParaRPr/>
          </a:p>
        </p:txBody>
      </p:sp>
      <p:sp>
        <p:nvSpPr>
          <p:cNvPr id="487" name="Google Shape;487;p48"/>
          <p:cNvSpPr txBox="1"/>
          <p:nvPr>
            <p:ph idx="1" type="body"/>
          </p:nvPr>
        </p:nvSpPr>
        <p:spPr>
          <a:xfrm>
            <a:off x="249383" y="798944"/>
            <a:ext cx="8427026" cy="309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En este vídeo se explicará la información de la tabla de enrutamiento del router IPv4.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Introducción al enrutamiento</a:t>
            </a:r>
            <a:br>
              <a:rPr lang="es-419"/>
            </a:br>
            <a:r>
              <a:rPr lang="es-419"/>
              <a:t>Introducción a una tabla de enrutamiento IPv4</a:t>
            </a:r>
            <a:endParaRPr/>
          </a:p>
        </p:txBody>
      </p:sp>
      <p:sp>
        <p:nvSpPr>
          <p:cNvPr id="494" name="Google Shape;494;p49"/>
          <p:cNvSpPr txBox="1"/>
          <p:nvPr>
            <p:ph idx="1" type="body"/>
          </p:nvPr>
        </p:nvSpPr>
        <p:spPr>
          <a:xfrm>
            <a:off x="135082" y="817311"/>
            <a:ext cx="3979718" cy="3723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El comando </a:t>
            </a:r>
            <a:r>
              <a:rPr b="1" lang="es-419"/>
              <a:t>show ip route </a:t>
            </a:r>
            <a:r>
              <a:rPr lang="es-419"/>
              <a:t>muestra los siguientes orígenes de ruta: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b="1" lang="es-419"/>
              <a:t>L</a:t>
            </a:r>
            <a:r>
              <a:rPr lang="es-419"/>
              <a:t> - Dirección IP de interfaz local conectada directamente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b="1" lang="es-419"/>
              <a:t>C</a:t>
            </a:r>
            <a:r>
              <a:rPr lang="es-419"/>
              <a:t> – Red conectada directamente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b="1" lang="es-419"/>
              <a:t>S</a:t>
            </a:r>
            <a:r>
              <a:rPr lang="es-419"/>
              <a:t> — La ruta estática fue configurada manualmente por un administrador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b="1" lang="es-419"/>
              <a:t>O</a:t>
            </a:r>
            <a:r>
              <a:rPr lang="es-419"/>
              <a:t> – OSPF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b="1" lang="es-419"/>
              <a:t>D</a:t>
            </a:r>
            <a:r>
              <a:rPr lang="es-419"/>
              <a:t> – EIGRP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rPr lang="es-419"/>
              <a:t>Este comando muestra los tipos de rutas: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Conectado directamente – C and L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Rutas remotas – O, D, etc.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Rutas predeterminadas – S* </a:t>
            </a:r>
            <a:endParaRPr/>
          </a:p>
        </p:txBody>
      </p:sp>
      <p:pic>
        <p:nvPicPr>
          <p:cNvPr id="495" name="Google Shape;4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8.6 - Módulo de práctica y cuestionario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Práctica del módulo y cuestionario</a:t>
            </a:r>
            <a:br>
              <a:rPr lang="es-419"/>
            </a:br>
            <a:r>
              <a:rPr lang="es-419"/>
              <a:t>¿Qué aprendí en este módulo?</a:t>
            </a:r>
            <a:endParaRPr/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0" y="801475"/>
            <a:ext cx="8840141" cy="387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2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La IP no tiene conexión, el mejor esfuerzo e independiente de los medios.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IP no garantiza la entrega de paquetes.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El encabezado del paquete IPv4 consta de campos que contienen información sobre el paquete.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IPv6 supera la falta de conectividad de extremo a extremo de IPv4 y la mayor complejidad de la red.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/>
              <a:t>Un dispositivo determinará si un destino es en sí mismo, otro host local y un host remoto.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/>
              <a:t>Una puerta de enlace predeterminada es el enrutador que forma parte de la LAN y se utilizará como puerta a otras redes.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La tabla de enrutamiento contiene una lista de todas las direcciones de red conocidas (prefijos) y a dónde reenviar el paquete.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El router utiliza la máscara de subred más larga o la coincidencia de prefijo.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La tabla de enrutamiento tiene tres tipos de entradas de ruta: redes conectadas directamente, redes remotas y una ruta predeterminada.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1" y="159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Capa de red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286690" y="1028311"/>
            <a:ext cx="2721476" cy="370976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Encapsulation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Routing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De-encapsulation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Data payload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Packet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Internet Protocol Version 4 (IPv4)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Internet Protocol Version 6 (IPv6)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Network Layer PDU = IP Packet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Header</a:t>
            </a:r>
            <a:endParaRPr/>
          </a:p>
        </p:txBody>
      </p:sp>
      <p:sp>
        <p:nvSpPr>
          <p:cNvPr id="516" name="Google Shape;516;p52"/>
          <p:cNvSpPr txBox="1"/>
          <p:nvPr/>
        </p:nvSpPr>
        <p:spPr>
          <a:xfrm>
            <a:off x="3008166" y="1019059"/>
            <a:ext cx="2850381" cy="37097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050" lIns="82100" spcFirstLastPara="1" rIns="82100" wrap="square" tIns="41050">
            <a:noAutofit/>
          </a:bodyPr>
          <a:lstStyle/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effort delivery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independent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Connectionless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Unreliable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Transmission Unit (MTU)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Differentiated Services (DS)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Time-to-Live (TTL)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Control Message Protocol (ICMP)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5858547" y="1028311"/>
            <a:ext cx="2841064" cy="365704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050" lIns="82100" spcFirstLastPara="1" rIns="82100" wrap="square" tIns="41050">
            <a:noAutofit/>
          </a:bodyPr>
          <a:lstStyle/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Identification, Flags, Fragment Offset fields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Address Translation (NAT)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Class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Label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Length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Header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 Limit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 Headers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host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host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Gateway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Capa de red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276908" y="1019059"/>
            <a:ext cx="2721476" cy="37097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netstat –r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route print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interface list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IPv4 Route Table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IPv6 Route Table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directly-connected routes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remote routes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default route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show ip route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route source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destination network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outgoing interface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administrative distance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metric</a:t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3005998" y="1019058"/>
            <a:ext cx="2850381" cy="37097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1050" lIns="82100" spcFirstLastPara="1" rIns="82100" wrap="square" tIns="41050">
            <a:noAutofit/>
          </a:bodyPr>
          <a:lstStyle/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next-hop</a:t>
            </a:r>
            <a:endParaRPr/>
          </a:p>
          <a:p>
            <a:pPr indent="-236538" lvl="0" marL="23653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timestamp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1" y="41393"/>
            <a:ext cx="5270088" cy="78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 </a:t>
            </a:r>
            <a:br>
              <a:rPr lang="es-419"/>
            </a:br>
            <a:r>
              <a:rPr lang="es-419"/>
              <a:t> La Capa de Red </a:t>
            </a:r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118753" y="834570"/>
            <a:ext cx="5151336" cy="31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Proporciona servicios para permitir que los dispositivos finales intercambien datos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versión 4 (IPv4) e IP versión 6 (IPv6) son los principales protocolos de comunicación de la capa de red.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capa de red realiza cuatro operaciones básicas: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Direccionamiento de terminales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Encapsulamiento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Routing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/>
              <a:t>Desencapsulamiento</a:t>
            </a:r>
            <a:endParaRPr/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1862" y="100234"/>
            <a:ext cx="3067269" cy="201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088" y="2355550"/>
            <a:ext cx="3230819" cy="245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</a:t>
            </a:r>
            <a:br>
              <a:rPr lang="es-419"/>
            </a:br>
            <a:r>
              <a:rPr lang="es-419"/>
              <a:t>Encapsulación IP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124609" y="905949"/>
            <a:ext cx="3700139" cy="376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encapsula el segmento de la capa de transporte.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puede utilizar un paquete IPv4 o IPv6 y no afectar al segmento de capa 4.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paquete IP será examinado por todos los dispositivos de capa 3 a medida que atraviese la red.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direccionamiento IP no cambia de origen a destino.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1" lang="es-419" sz="1600"/>
              <a:t>Nota: </a:t>
            </a:r>
            <a:r>
              <a:rPr lang="es-419" sz="1600"/>
              <a:t>NAT cambiará el direccionamiento, pero se discutirá en un módulo posterior. 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4747" y="905949"/>
            <a:ext cx="5126909" cy="29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</a:t>
            </a:r>
            <a:br>
              <a:rPr lang="es-419"/>
            </a:br>
            <a:r>
              <a:rPr lang="es-419"/>
              <a:t>Características de IP</a:t>
            </a:r>
            <a:endParaRPr/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124608" y="894073"/>
            <a:ext cx="9019391" cy="194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IP está destinado a tener una sobrecarga baja y puede describirse como: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Sin conexión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Servicio mínimo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Independiente de los medios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 </a:t>
            </a:r>
            <a:br>
              <a:rPr lang="es-419"/>
            </a:br>
            <a:r>
              <a:rPr lang="es-419"/>
              <a:t>Sin conexión (Connectionless)</a:t>
            </a:r>
            <a:endParaRPr/>
          </a:p>
        </p:txBody>
      </p: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100858" y="858446"/>
            <a:ext cx="8853286" cy="21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IP Sin conexión (Connectionless)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no establece ninguna conexión con el destino antes de enviar el paquete.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No se necesita información de control (sincronizaciones, confirmaciones, etc.).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destino recibirá el paquete cuando llegue, pero no se envían notificaciones previas por IP.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Si hay una necesidad de tráfico orientado a la conexión, otro protocolo manejará esto (normalmente TCP en la capa de transporte).</a:t>
            </a:r>
            <a:endParaRPr/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823" y="3028034"/>
            <a:ext cx="5884353" cy="173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</a:t>
            </a:r>
            <a:br>
              <a:rPr lang="es-419"/>
            </a:br>
            <a:r>
              <a:rPr lang="es-419"/>
              <a:t> Mejor esfuerzo (Best Effort)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100858" y="858446"/>
            <a:ext cx="3773052" cy="284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IP is el mejor esfuerzo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no garantizará la entrega del paquete.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ha reducido la sobrecarga ya que no existe ningún mecanismo para reenviar datos que no se reciben.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no espera reconocimientos.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IP no sabe si el otro dispositivo está operativo o si recibió el paquete.</a:t>
            </a:r>
            <a:endParaRPr/>
          </a:p>
        </p:txBody>
      </p:sp>
      <p:pic>
        <p:nvPicPr>
          <p:cNvPr id="291" name="Google Shape;2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0503" y="858446"/>
            <a:ext cx="4831504" cy="284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Características de la capa de red</a:t>
            </a:r>
            <a:br>
              <a:rPr lang="es-419"/>
            </a:br>
            <a:r>
              <a:rPr lang="es-419"/>
              <a:t>Independencia de Medios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100858" y="798945"/>
            <a:ext cx="4028689" cy="385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-419" sz="1400"/>
              <a:t>IP no es confiable: 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No puede administrar ni corregir paquetes no entregados o corruptos.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 no puede retransmitir después de un error.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 no puede realinear los paquetes de secuencia.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 debe depender de otros protocolos para estas funciones.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None/>
            </a:pPr>
            <a:r>
              <a:rPr lang="es-419" sz="1400"/>
              <a:t>IP es independiente de los medios: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 no se refiere al tipo de trama requerido en la capa de enlace de datos ni al tipo de medio en la capa física.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IP se puede enviar a través de cualquier tipo de medio: cobre, fibra o inalámbrica.</a:t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199" y="1104038"/>
            <a:ext cx="4774017" cy="317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