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F8FC43-44A1-4363-936F-217B035620E0}">
  <a:tblStyle styleId="{63F8FC43-44A1-4363-936F-217B035620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EA"/>
          </a:solidFill>
        </a:fill>
      </a:tcStyle>
    </a:wholeTbl>
    <a:band1H>
      <a:tcTxStyle/>
      <a:tcStyle>
        <a:fill>
          <a:solidFill>
            <a:srgbClr val="CACED3"/>
          </a:solidFill>
        </a:fill>
      </a:tcStyle>
    </a:band1H>
    <a:band2H>
      <a:tcTxStyle/>
    </a:band2H>
    <a:band1V>
      <a:tcTxStyle/>
      <a:tcStyle>
        <a:fill>
          <a:solidFill>
            <a:srgbClr val="CACED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1363F4C-A9D6-4C9A-8F82-21BDCBC7582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fill>
          <a:solidFill>
            <a:schemeClr val="accent3"/>
          </a:solidFill>
        </a:fill>
      </a:tcStyle>
    </a:band1H>
    <a:band2H>
      <a:tcTxStyle/>
    </a:band2H>
    <a:band1V>
      <a:tcTxStyle/>
      <a:tcStyle>
        <a:fill>
          <a:solidFill>
            <a:schemeClr val="accent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/>
              <a:t>Programa de la Academia de Redes de Cisco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/>
              <a:t>Introducción a Redes v7.0 (ITN)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Módulo 9: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 —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9.2.3 — Vídeo - Solicitud ARP</a:t>
            </a:r>
            <a:endParaRPr/>
          </a:p>
        </p:txBody>
      </p:sp>
      <p:sp>
        <p:nvSpPr>
          <p:cNvPr id="301" name="Google Shape;30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 —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9.2.4 – Video – Operación ARP - Respuesta ARP</a:t>
            </a:r>
            <a:endParaRPr/>
          </a:p>
        </p:txBody>
      </p:sp>
      <p:sp>
        <p:nvSpPr>
          <p:cNvPr id="308" name="Google Shape;30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 —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9.2.5 – Video - Rol ARP en Comunicaciones Remotas</a:t>
            </a:r>
            <a:endParaRPr/>
          </a:p>
        </p:txBody>
      </p:sp>
      <p:sp>
        <p:nvSpPr>
          <p:cNvPr id="315" name="Google Shape;31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 —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9.2.6– Eliminar entradas de una tabla ARP</a:t>
            </a:r>
            <a:endParaRPr/>
          </a:p>
        </p:txBody>
      </p:sp>
      <p:sp>
        <p:nvSpPr>
          <p:cNvPr id="322" name="Google Shape;32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 —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9.2.7 – Tablas ARP en dispositivos de red</a:t>
            </a:r>
            <a:endParaRPr/>
          </a:p>
        </p:txBody>
      </p:sp>
      <p:sp>
        <p:nvSpPr>
          <p:cNvPr id="330" name="Google Shape;33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 —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9.2.8 — Problemas con ARP — ARP Broadcast y ARP Spoofing</a:t>
            </a:r>
            <a:endParaRPr/>
          </a:p>
        </p:txBody>
      </p:sp>
      <p:sp>
        <p:nvSpPr>
          <p:cNvPr id="339" name="Google Shape;33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 —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9.2.9 – Packet Tracer – Examinar la tabla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9.2.10 – Verifique su comprensión -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9 -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9.3 Cableado de cobre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9.3 – Descubrimiento de vecinos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9.3.1 – Video - Detección de vecinos IPv6</a:t>
            </a:r>
            <a:endParaRPr/>
          </a:p>
        </p:txBody>
      </p:sp>
      <p:sp>
        <p:nvSpPr>
          <p:cNvPr id="360" name="Google Shape;36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9.3 – Descubrimiento de vecinos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9.3.2 – Mensajes de descubrimiento de vecinos IPv6</a:t>
            </a:r>
            <a:endParaRPr/>
          </a:p>
        </p:txBody>
      </p:sp>
      <p:sp>
        <p:nvSpPr>
          <p:cNvPr id="367" name="Google Shape;36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/>
        </p:nvSpPr>
        <p:spPr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9 -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9.0.2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9.3 – Descubrimiento de vecinos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9.3.3 — Descubrimiento de vecinos IPv6 — Resolución de direcciones</a:t>
            </a:r>
            <a:endParaRPr/>
          </a:p>
        </p:txBody>
      </p:sp>
      <p:sp>
        <p:nvSpPr>
          <p:cNvPr id="374" name="Google Shape;37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9.3 – Descubrimiento de vecinos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9.3.4 — Packet Tracer — Descubrimiento de vecinos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9.3.5 — Verifique su conocimiento — Descubrimiento de vecinos</a:t>
            </a:r>
            <a:endParaRPr/>
          </a:p>
        </p:txBody>
      </p:sp>
      <p:sp>
        <p:nvSpPr>
          <p:cNvPr id="382" name="Google Shape;38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9 -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9.4 - Módulo de práctica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9.4 – Práctica del módulo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9.4.1 – ¿Qué aprendí en este módulo?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9.4.2 — Cuestionario del módulo — Resolución de direcciones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Módulo 9: Resolución de dirección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Nuevos Términos y Comandos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9 -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9.1 MAC e 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9.1 — MAC e 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9.1.1 – Destino en la misma red</a:t>
            </a:r>
            <a:endParaRPr/>
          </a:p>
        </p:txBody>
      </p:sp>
      <p:sp>
        <p:nvSpPr>
          <p:cNvPr id="257" name="Google Shape;25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9.1 — MAC e 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9.1.2 – Destino en una red remota</a:t>
            </a:r>
            <a:endParaRPr/>
          </a:p>
        </p:txBody>
      </p:sp>
      <p:sp>
        <p:nvSpPr>
          <p:cNvPr id="265" name="Google Shape;26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9.1 — MAC e 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9.1.3 – Packet Tracer Identificar direcciones MAC e 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9.1.4 — Verifique su conocimiento — MAC e 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9 -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9.2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 —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9.2.1 — Descripción general de ARP</a:t>
            </a:r>
            <a:endParaRPr/>
          </a:p>
        </p:txBody>
      </p:sp>
      <p:sp>
        <p:nvSpPr>
          <p:cNvPr id="286" name="Google Shape;28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 – Resolución de dirección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 —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9.2.2 – Funciones del protocolo ARP</a:t>
            </a:r>
            <a:endParaRPr/>
          </a:p>
        </p:txBody>
      </p:sp>
      <p:sp>
        <p:nvSpPr>
          <p:cNvPr id="294" name="Google Shape;29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2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36" name="Google Shape;36;p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ircled_Bullets">
  <p:cSld name="5_Circled_Bulle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1"/>
          <p:cNvSpPr txBox="1"/>
          <p:nvPr>
            <p:ph idx="2" type="body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1"/>
          <p:cNvSpPr txBox="1"/>
          <p:nvPr>
            <p:ph idx="3" type="body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1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1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1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1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>
            <p:ph idx="7" type="body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1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1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>
            <p:ph idx="9" type="body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ircled_Bullets">
  <p:cSld name="6_Circled_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2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2" type="body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2"/>
          <p:cNvSpPr txBox="1"/>
          <p:nvPr>
            <p:ph idx="3" type="body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2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>
            <p:ph idx="7" type="body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2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>
            <p:ph idx="9" type="body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2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2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>
            <p:ph idx="14" type="body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15" type="body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6" type="body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2"/>
          <p:cNvSpPr txBox="1"/>
          <p:nvPr>
            <p:ph idx="17" type="body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2"/>
          <p:cNvSpPr txBox="1"/>
          <p:nvPr>
            <p:ph idx="18" type="body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2"/>
          <p:cNvSpPr txBox="1"/>
          <p:nvPr>
            <p:ph idx="19" type="body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2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>
            <p:ph idx="20" type="body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2"/>
          <p:cNvSpPr txBox="1"/>
          <p:nvPr>
            <p:ph idx="21" type="body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2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>
            <p:ph idx="22" type="body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 txBox="1"/>
          <p:nvPr>
            <p:ph idx="23" type="body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3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01" name="Google Shape;201;p1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losing Slide" showMasterSp="0">
  <p:cSld name="3_Closing Slide">
    <p:bg>
      <p:bgPr>
        <a:solidFill>
          <a:schemeClr val="accent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4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17" name="Google Shape;217;p1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 showMasterSp="0">
  <p:cSld name="3_Segu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60" name="Google Shape;60;p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_Slide">
  <p:cSld name="Multi_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idx="1" type="body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" showMasterSp="0">
  <p:cSld name="1_Closing Slide"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6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80" name="Google Shape;80;p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7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7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Google Shape;98;p7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99" name="Google Shape;99;p7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7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0" name="Google Shape;120;p8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121" name="Google Shape;121;p8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8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8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ircled_Bullets">
  <p:cSld name="2_Circled_Bulle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49F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2" type="body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0"/>
          <p:cNvSpPr txBox="1"/>
          <p:nvPr>
            <p:ph idx="3" type="body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0"/>
          <p:cNvSpPr txBox="1"/>
          <p:nvPr>
            <p:ph idx="4" type="body"/>
          </p:nvPr>
        </p:nvSpPr>
        <p:spPr>
          <a:xfrm>
            <a:off x="575610" y="255255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5" type="body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6" type="body"/>
          </p:nvPr>
        </p:nvSpPr>
        <p:spPr>
          <a:xfrm>
            <a:off x="575610" y="1427248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14" name="Google Shape;14;p1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ctrTitle"/>
          </p:nvPr>
        </p:nvSpPr>
        <p:spPr>
          <a:xfrm>
            <a:off x="469497" y="2316480"/>
            <a:ext cx="6672708" cy="10801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3600"/>
              <a:buNone/>
            </a:pPr>
            <a:r>
              <a:rPr lang="es-419">
                <a:solidFill>
                  <a:srgbClr val="AEE8FA"/>
                </a:solidFill>
              </a:rPr>
              <a:t>Módulo 9: Resolución de dirección</a:t>
            </a:r>
            <a:endParaRPr/>
          </a:p>
        </p:txBody>
      </p:sp>
      <p:sp>
        <p:nvSpPr>
          <p:cNvPr id="239" name="Google Shape;239;p16"/>
          <p:cNvSpPr txBox="1"/>
          <p:nvPr>
            <p:ph idx="1" type="subTitle"/>
          </p:nvPr>
        </p:nvSpPr>
        <p:spPr>
          <a:xfrm>
            <a:off x="469497" y="3809526"/>
            <a:ext cx="2368954" cy="902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s-419">
                <a:solidFill>
                  <a:srgbClr val="AEE8FA"/>
                </a:solidFill>
              </a:rPr>
              <a:t>Introduccion a Redes v7.0 (ITN)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ARP</a:t>
            </a:r>
            <a:br>
              <a:rPr lang="es-419"/>
            </a:br>
            <a:r>
              <a:rPr lang="es-419" sz="2400"/>
              <a:t>Video - Solicitud ARP</a:t>
            </a:r>
            <a:endParaRPr/>
          </a:p>
        </p:txBody>
      </p: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474662" y="844062"/>
            <a:ext cx="8280057" cy="357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rgbClr val="000000"/>
                </a:solidFill>
              </a:rPr>
              <a:t>Este vídeo cubrirá una solicitud ARP para una dirección MAC.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15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ARP </a:t>
            </a:r>
            <a:br>
              <a:rPr lang="es-419"/>
            </a:br>
            <a:r>
              <a:rPr lang="es-419" sz="2400"/>
              <a:t>Video – Operación ARP- Respuesta ARP</a:t>
            </a:r>
            <a:endParaRPr/>
          </a:p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474662" y="844062"/>
            <a:ext cx="8280057" cy="357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rgbClr val="000000"/>
                </a:solidFill>
              </a:rPr>
              <a:t>Este vídeo cubrirá una respuesta de ARP en respuesta a una solicitud de ARP.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15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ARP</a:t>
            </a:r>
            <a:br>
              <a:rPr lang="es-419"/>
            </a:br>
            <a:r>
              <a:rPr lang="es-419" sz="2400"/>
              <a:t>Video - Rol ARP en Comunicaciones Remotas</a:t>
            </a:r>
            <a:endParaRPr/>
          </a:p>
        </p:txBody>
      </p:sp>
      <p:sp>
        <p:nvSpPr>
          <p:cNvPr id="318" name="Google Shape;318;p27"/>
          <p:cNvSpPr txBox="1"/>
          <p:nvPr>
            <p:ph idx="1" type="body"/>
          </p:nvPr>
        </p:nvSpPr>
        <p:spPr>
          <a:xfrm>
            <a:off x="474662" y="844062"/>
            <a:ext cx="8280057" cy="357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rgbClr val="000000"/>
                </a:solidFill>
              </a:rPr>
              <a:t>Este video cubrirá cómo una solicitud ARP proporcionará a un host la dirección MAC de la puerta de enlace predeterminada.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15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ARP</a:t>
            </a:r>
            <a:br>
              <a:rPr lang="es-419"/>
            </a:br>
            <a:r>
              <a:rPr lang="es-419" sz="2400"/>
              <a:t>Eliminación de entradas de una tabla de ARP</a:t>
            </a:r>
            <a:endParaRPr/>
          </a:p>
        </p:txBody>
      </p:sp>
      <p:sp>
        <p:nvSpPr>
          <p:cNvPr id="325" name="Google Shape;325;p28"/>
          <p:cNvSpPr txBox="1"/>
          <p:nvPr>
            <p:ph idx="1" type="body"/>
          </p:nvPr>
        </p:nvSpPr>
        <p:spPr>
          <a:xfrm>
            <a:off x="474662" y="844062"/>
            <a:ext cx="8280057" cy="1134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Las entradas de la tabla ARP no son permanentes y se eliminan cuando un temporizador de caché ARP caduca después de un período de tiempo especificado.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 duración del temporizador de caché ARP difiere según el sistema operativo.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Las entradas de la tabla ARP también pueden ser eliminadas manualmente por el administrador.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15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6" name="Google Shape;3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392" y="1978568"/>
            <a:ext cx="4998720" cy="267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ARP</a:t>
            </a:r>
            <a:br>
              <a:rPr lang="es-419"/>
            </a:br>
            <a:r>
              <a:rPr lang="es-419" sz="2400"/>
              <a:t>Tablas ARP en dispositivos de red</a:t>
            </a:r>
            <a:endParaRPr/>
          </a:p>
        </p:txBody>
      </p:sp>
      <p:sp>
        <p:nvSpPr>
          <p:cNvPr id="333" name="Google Shape;333;p29"/>
          <p:cNvSpPr txBox="1"/>
          <p:nvPr>
            <p:ph idx="1" type="body"/>
          </p:nvPr>
        </p:nvSpPr>
        <p:spPr>
          <a:xfrm>
            <a:off x="474662" y="844062"/>
            <a:ext cx="8280057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b="1" lang="es-419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show ip arp </a:t>
            </a:r>
            <a:r>
              <a:rPr lang="es-419" sz="1600">
                <a:solidFill>
                  <a:srgbClr val="000000"/>
                </a:solidFill>
              </a:rPr>
              <a:t>muestra la tabla ARP en un enrutador Cisco.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b="1" lang="es-419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arp —a</a:t>
            </a:r>
            <a:r>
              <a:rPr lang="es-419" sz="1600">
                <a:solidFill>
                  <a:srgbClr val="000000"/>
                </a:solidFill>
              </a:rPr>
              <a:t> muestra la tabla ARP en un equipo con Windows 10.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s-419" sz="1200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show ip arp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Protocol Address Age (min) Hardware Addr Type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Internet 192.168.10.1 - a0e0.af0d.e140 ARPA GigabiteThernet0/0/0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C:\Users\PC &gt;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arp -a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Interface: 192.168.1.124 --- 0x10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Internet Address Physical Address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192.168.1.1 c8-d7-19-cc-a0-86 dynamic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192.168.1.101 08-3e-0c-f5-f7-77 dynamic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ARP </a:t>
            </a:r>
            <a:br>
              <a:rPr lang="es-419"/>
            </a:br>
            <a:r>
              <a:rPr lang="es-419" sz="2400"/>
              <a:t> Problemas ARP — Broadcasting ARP y spoofing ARP</a:t>
            </a:r>
            <a:endParaRPr/>
          </a:p>
        </p:txBody>
      </p:sp>
      <p:sp>
        <p:nvSpPr>
          <p:cNvPr id="342" name="Google Shape;342;p30"/>
          <p:cNvSpPr txBox="1"/>
          <p:nvPr>
            <p:ph idx="1" type="body"/>
          </p:nvPr>
        </p:nvSpPr>
        <p:spPr>
          <a:xfrm>
            <a:off x="474662" y="844062"/>
            <a:ext cx="8280057" cy="121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Las solicitudes ARP son recibidas y procesadas por cada dispositivo en la red local.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Las emisiones ARP excesivas pueden causar cierta reducción en el rendimiento.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Las respuestas de ARP pueden ser suplantadas por un actor de amenazas para realizar un ataque de envenenamiento ARP.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Los switches de nivel empresarial incluyen técnicas de mitigación para proteger contra ataques ARP.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840" y="2138780"/>
            <a:ext cx="5023104" cy="265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197963" y="284752"/>
            <a:ext cx="9068585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ARP</a:t>
            </a:r>
            <a:br>
              <a:rPr lang="es-419"/>
            </a:br>
            <a:r>
              <a:rPr lang="es-419" sz="2400"/>
              <a:t>Packet Tracer – Examinar la tabla ARP</a:t>
            </a:r>
            <a:endParaRPr/>
          </a:p>
        </p:txBody>
      </p:sp>
      <p:sp>
        <p:nvSpPr>
          <p:cNvPr id="350" name="Google Shape;350;p31"/>
          <p:cNvSpPr txBox="1"/>
          <p:nvPr>
            <p:ph idx="1" type="body"/>
          </p:nvPr>
        </p:nvSpPr>
        <p:spPr>
          <a:xfrm>
            <a:off x="431971" y="1149825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690" lvl="0" marL="285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En esta actividad de Packet Tracer, cumplirá los siguientes objetivos: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Examinar una solicitud de ARP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Examinar una tabla de direcciones MAC del 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Examinar el proceso ARP en comunicaciones remotas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ctrTitle"/>
          </p:nvPr>
        </p:nvSpPr>
        <p:spPr>
          <a:xfrm>
            <a:off x="416425" y="1788160"/>
            <a:ext cx="7848344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9.3 Cableado de cobre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419"/>
            </a:br>
            <a:r>
              <a:rPr lang="es-419" sz="2400"/>
              <a:t>Vídeo de descubrimiento de vecinos IPv6: descubrimiento de vecinos IPv6</a:t>
            </a:r>
            <a:endParaRPr/>
          </a:p>
        </p:txBody>
      </p:sp>
      <p:sp>
        <p:nvSpPr>
          <p:cNvPr id="363" name="Google Shape;363;p33"/>
          <p:cNvSpPr txBox="1"/>
          <p:nvPr>
            <p:ph idx="1" type="body"/>
          </p:nvPr>
        </p:nvSpPr>
        <p:spPr>
          <a:xfrm>
            <a:off x="207390" y="848412"/>
            <a:ext cx="8547329" cy="3573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rgbClr val="000000"/>
                </a:solidFill>
              </a:rPr>
              <a:t>Este video explicará el proceso de cómo IPv6 realiza la resolución de direcciones utilizando la solicitud de vecino ICMPv6 y los mensajes de publicidad de vecinos.</a:t>
            </a:r>
            <a:endParaRPr/>
          </a:p>
          <a:p>
            <a:pPr indent="-215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Detección de vecinos</a:t>
            </a:r>
            <a:br>
              <a:rPr lang="es-419"/>
            </a:br>
            <a:r>
              <a:rPr lang="es-419" sz="2400"/>
              <a:t>IPv6 Mensajes de detección de vecinos IPv6</a:t>
            </a:r>
            <a:endParaRPr/>
          </a:p>
        </p:txBody>
      </p:sp>
      <p:sp>
        <p:nvSpPr>
          <p:cNvPr id="370" name="Google Shape;370;p34"/>
          <p:cNvSpPr txBox="1"/>
          <p:nvPr>
            <p:ph idx="1" type="body"/>
          </p:nvPr>
        </p:nvSpPr>
        <p:spPr>
          <a:xfrm>
            <a:off x="474662" y="844062"/>
            <a:ext cx="8280057" cy="357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rgbClr val="000000"/>
                </a:solidFill>
              </a:rPr>
              <a:t>El protocolo IPv6 Neighbor Discovery (ND) proporciona: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Resolución de dirección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Descubrimiento de Router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Servicios de redirección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Los mensajes de solicitud de vecino (NS) y anuncio de vecino (NA) ICMPv6 se utilizan para mensajes de dispositivo a dispositivo, como la resolución de direcciones.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Los mensajes ICMTPV6 Router Solicitation (RS) y Router Advertisement (RA) se utilizan para la mensajería entre dispositivos y enrutadores para la detección de enrutadores.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Los enrutadores utilizan los mensajes de redireccionamiento ICMPv6 para una mejor selección de siguiente salto.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módulo</a:t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del módulo: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Resolución de dirección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del módulo</a:t>
            </a: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explicar cómo ARP y ND permiten la comunicación en una red</a:t>
            </a:r>
            <a:r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17"/>
          <p:cNvGraphicFramePr/>
          <p:nvPr/>
        </p:nvGraphicFramePr>
        <p:xfrm>
          <a:off x="349704" y="195256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{63F8FC43-44A1-4363-936F-217B035620E0}</a:tableStyleId>
              </a:tblPr>
              <a:tblGrid>
                <a:gridCol w="2863925"/>
                <a:gridCol w="5580675"/>
              </a:tblGrid>
              <a:tr h="23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Título del tema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Objetivo del tema</a:t>
                      </a:r>
                      <a:endParaRPr/>
                    </a:p>
                  </a:txBody>
                  <a:tcPr marT="0" marB="0" marR="68575" marL="68575"/>
                </a:tc>
              </a:tr>
              <a:tr h="47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MAC e IP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>
                          <a:solidFill>
                            <a:srgbClr val="000000"/>
                          </a:solidFill>
                        </a:rPr>
                        <a:t>Compare las funciones de la dirección MAC y de la dirección IP.</a:t>
                      </a:r>
                      <a:endParaRPr/>
                    </a:p>
                  </a:txBody>
                  <a:tcPr marT="0" marB="0" marR="68575" marL="6857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⁪ARP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>
                          <a:solidFill>
                            <a:srgbClr val="000000"/>
                          </a:solidFill>
                        </a:rPr>
                        <a:t>Describa el propósito de ARP.</a:t>
                      </a:r>
                      <a:endParaRPr/>
                    </a:p>
                  </a:txBody>
                  <a:tcPr marT="0" marB="0" marR="68575" marL="68575"/>
                </a:tc>
              </a:tr>
              <a:tr h="47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Detección de vecinos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>
                          <a:solidFill>
                            <a:srgbClr val="000000"/>
                          </a:solidFill>
                        </a:rPr>
                        <a:t>Describa el funcionamiento de la detección de vecinos IPv6.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Descubrimiento de vecinos IPV6 </a:t>
            </a:r>
            <a:br>
              <a:rPr lang="es-419"/>
            </a:br>
            <a:r>
              <a:rPr lang="es-419" sz="2400"/>
              <a:t>Descubrimiento de Vecinos IPv6 — Resolución de direcciones</a:t>
            </a:r>
            <a:endParaRPr/>
          </a:p>
        </p:txBody>
      </p:sp>
      <p:sp>
        <p:nvSpPr>
          <p:cNvPr id="377" name="Google Shape;377;p35"/>
          <p:cNvSpPr txBox="1"/>
          <p:nvPr>
            <p:ph idx="1" type="body"/>
          </p:nvPr>
        </p:nvSpPr>
        <p:spPr>
          <a:xfrm>
            <a:off x="5250730" y="774975"/>
            <a:ext cx="3773496" cy="2728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Los dispositivos IPv6 utilizan ND para resolver la dirección MAC de una dirección IPv6 conocida.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Los mensajes de solicitud de vecinos ICMPv6 se envían utilizando direcciones multidifusión Ethernet e IPv6 especiales. </a:t>
            </a:r>
            <a:endParaRPr/>
          </a:p>
        </p:txBody>
      </p:sp>
      <p:pic>
        <p:nvPicPr>
          <p:cNvPr id="378" name="Google Shape;3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47" y="899040"/>
            <a:ext cx="4776067" cy="33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idx="1" type="body"/>
          </p:nvPr>
        </p:nvSpPr>
        <p:spPr>
          <a:xfrm>
            <a:off x="394263" y="923582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690" lvl="0" marL="285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En esta actividad de Packet Tracer, cumplirá los siguientes objetivos: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Parte 1: Red local de detección de vecinos IPv6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Parte 2: Red remota de descubrimiento de vecinos IPv6</a:t>
            </a:r>
            <a:endParaRPr/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0" y="67936"/>
            <a:ext cx="9068585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Descubrimiento de vecinos IPv6 Packet tracer -Detección de vecinos IPv6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ctrTitle"/>
          </p:nvPr>
        </p:nvSpPr>
        <p:spPr>
          <a:xfrm>
            <a:off x="416425" y="1747520"/>
            <a:ext cx="8280314" cy="97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9.4 - Módulo de práctica y cuestionario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Práctica del módulo y cuestionario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¿Qué aprendí en este módulo?</a:t>
            </a:r>
            <a:endParaRPr/>
          </a:p>
        </p:txBody>
      </p:sp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Las direcciones físicas de capa 2 (es decir, las direcciones MAC de Ethernet) se utilizan para entregar la trama de enlace de datos con el paquete IP encapsulado de una NIC a otra NIC en la misma red. 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Si la dirección IP de destino está en la misma red, la dirección MAC de destino es la del dispositivo de destino. 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Cuando la dirección IP de destino (IPv4 o IPv6) está en una red remota, la dirección MAC de destino será la dirección de la puerta de enlace predeterminada del host (es decir, la interfaz del router).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Un dispositivo IPv4 utiliza ARP para determinar la dirección MAC de destino de un dispositivo local cuando conoce su dirección IPv4.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ARP proporciona dos funciones básicas: resolver direcciones IPv4 a direcciones MAC y mantener una tabla de asignaciones de direcciones IPv4 a MAC.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Una vez que recibe la respuesta de ARP, el dispositivo agrega la dirección IPv4 y la dirección MAC correspondiente a su tabla ARP.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Para cada dispositivo, un temporizador de memoria caché ARP elimina las entradas de ARP que no se hayan utilizado durante un período especificado.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IPv6 no utiliza ARP, utiliza el protocolo ND para resolver direcciones MAC. 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Un dispositivo IPv6 utiliza Detección de vecinos ICMPv6 para determinar la dirección MAC de destino de un dispositivo local cuando conoce su dirección IPv6.</a:t>
            </a:r>
            <a:endParaRPr/>
          </a:p>
          <a:p>
            <a:pPr indent="8001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>
            <p:ph type="title"/>
          </p:nvPr>
        </p:nvSpPr>
        <p:spPr>
          <a:xfrm>
            <a:off x="1" y="41394"/>
            <a:ext cx="9144000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Módulo 9: Resolución de dirección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Nuevos Términos y Comandos</a:t>
            </a:r>
            <a:endParaRPr/>
          </a:p>
        </p:txBody>
      </p:sp>
      <p:graphicFrame>
        <p:nvGraphicFramePr>
          <p:cNvPr id="405" name="Google Shape;405;p39"/>
          <p:cNvGraphicFramePr/>
          <p:nvPr/>
        </p:nvGraphicFramePr>
        <p:xfrm>
          <a:off x="144463" y="798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{F1363F4C-A9D6-4C9A-8F82-21BDCBC7582E}</a:tableStyleId>
              </a:tblPr>
              <a:tblGrid>
                <a:gridCol w="4426750"/>
                <a:gridCol w="4426750"/>
              </a:tblGrid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ARP table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show ip arp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arpr -a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ICMPv6 Redirect Message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ctrTitle"/>
          </p:nvPr>
        </p:nvSpPr>
        <p:spPr>
          <a:xfrm>
            <a:off x="416425" y="1788160"/>
            <a:ext cx="7598042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9.1 MAC e IP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MAC e IP</a:t>
            </a:r>
            <a:br>
              <a:rPr lang="es-419"/>
            </a:br>
            <a:r>
              <a:rPr lang="es-419" sz="2400"/>
              <a:t>Destino en la misma red</a:t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179109" y="731838"/>
            <a:ext cx="8532920" cy="2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Hay</a:t>
            </a:r>
            <a:r>
              <a:rPr lang="es-419" sz="1600"/>
              <a:t> </a:t>
            </a:r>
            <a:r>
              <a:rPr lang="es-419" sz="1600">
                <a:solidFill>
                  <a:srgbClr val="000000"/>
                </a:solidFill>
              </a:rPr>
              <a:t> dos direcciones principales asignadas a un dispositivo en una LAN Ethernet: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s-419" sz="1600">
                <a:solidFill>
                  <a:srgbClr val="000000"/>
                </a:solidFill>
              </a:rPr>
              <a:t>Dirección física de capa 2 (la dirección MAC):</a:t>
            </a:r>
            <a:r>
              <a:rPr lang="es-419" sz="1600">
                <a:solidFill>
                  <a:srgbClr val="000000"/>
                </a:solidFill>
              </a:rPr>
              <a:t>– se utiliza para comunicaciones NIC a NIC en la misma red Ethernet.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s-419" sz="1600">
                <a:solidFill>
                  <a:srgbClr val="000000"/>
                </a:solidFill>
              </a:rPr>
              <a:t>Dirección lógica de capa 3 (la dirección IP):</a:t>
            </a:r>
            <a:r>
              <a:rPr lang="es-419" sz="1600">
                <a:solidFill>
                  <a:srgbClr val="000000"/>
                </a:solidFill>
              </a:rPr>
              <a:t>– Se utiliza para enviar el paquete desde el dispositivo de origen al dispositivo de destino.</a:t>
            </a:r>
            <a:r>
              <a:rPr b="1" lang="es-419" sz="1600">
                <a:solidFill>
                  <a:srgbClr val="000000"/>
                </a:solidFill>
              </a:rPr>
              <a:t> </a:t>
            </a:r>
            <a:endParaRPr/>
          </a:p>
          <a:p>
            <a:pPr indent="0" lvl="1" marL="73085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Las direcciones de capa 2 se utilizan para entregar tramas desde una NIC a otra NIC en la misma red. Si una dirección IP de destino está en la misma red, la dirección MAC de destino será la del dispositivo de destino.</a:t>
            </a:r>
            <a:endParaRPr/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728" y="3157730"/>
            <a:ext cx="4352544" cy="172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MAC e IP</a:t>
            </a:r>
            <a:br>
              <a:rPr lang="es-419"/>
            </a:br>
            <a:r>
              <a:rPr lang="es-419" sz="2400"/>
              <a:t>Destino en una red remota</a:t>
            </a:r>
            <a:endParaRPr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179110" y="731837"/>
            <a:ext cx="8448078" cy="1589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Cuando la dirección IP de destino está en una red remota, la dirección MAC de destino es la de la puerta de enlace predeterminada.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IPv4 utiliza ARP para asociar la dirección IPv4 de un dispositivo con la dirección MAC de la NIC del dispositivo.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IPv6 utiliza ICMPv6 para asociar la dirección IPv6 de un dispositivo con la dirección MAC de la NIC del dispositivo.</a:t>
            </a:r>
            <a:endParaRPr/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548" y="2321361"/>
            <a:ext cx="6481000" cy="247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17192" y="67935"/>
            <a:ext cx="9068585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MAC e IP</a:t>
            </a:r>
            <a:br>
              <a:rPr lang="es-419"/>
            </a:br>
            <a:r>
              <a:rPr lang="es-419" sz="2400"/>
              <a:t>Packet Tracer –Identificar direcciones MAC e IP</a:t>
            </a:r>
            <a:endParaRPr/>
          </a:p>
        </p:txBody>
      </p:sp>
      <p:sp>
        <p:nvSpPr>
          <p:cNvPr id="276" name="Google Shape;276;p21"/>
          <p:cNvSpPr txBox="1"/>
          <p:nvPr>
            <p:ph idx="1" type="body"/>
          </p:nvPr>
        </p:nvSpPr>
        <p:spPr>
          <a:xfrm>
            <a:off x="431971" y="1121544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690" lvl="0" marL="285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En esta actividad de Packet Tracer, cumplirá los siguientes objetivos: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Recopilar información de PDU para la comunicación de red local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Recopilar información de PDU para la comunicación de red remota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ctrTitle"/>
          </p:nvPr>
        </p:nvSpPr>
        <p:spPr>
          <a:xfrm>
            <a:off x="416425" y="1788160"/>
            <a:ext cx="7848344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9.2 ARP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ARP </a:t>
            </a:r>
            <a:br>
              <a:rPr lang="es-419"/>
            </a:br>
            <a:r>
              <a:rPr lang="es-419" sz="2400"/>
              <a:t> Descripción general de ARP </a:t>
            </a:r>
            <a:endParaRPr/>
          </a:p>
        </p:txBody>
      </p:sp>
      <p:sp>
        <p:nvSpPr>
          <p:cNvPr id="289" name="Google Shape;289;p23"/>
          <p:cNvSpPr txBox="1"/>
          <p:nvPr>
            <p:ph idx="1" type="body"/>
          </p:nvPr>
        </p:nvSpPr>
        <p:spPr>
          <a:xfrm>
            <a:off x="474662" y="844061"/>
            <a:ext cx="4187253" cy="3039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rgbClr val="000000"/>
                </a:solidFill>
              </a:rPr>
              <a:t>Un dispositivo utiliza ARP para determinar la dirección MAC de destino de un dispositivo local cuando conoce su dirección IPv4.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rgbClr val="000000"/>
                </a:solidFill>
              </a:rPr>
              <a:t>ARP proporciona dos funciones básicas: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Resolución de direcciones IPv4 a direcciones MAC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Mantenimiento de una tabla ARP de asignaciones de direcciones IPv4 a MAC</a:t>
            </a:r>
            <a:endParaRPr/>
          </a:p>
        </p:txBody>
      </p:sp>
      <p:pic>
        <p:nvPicPr>
          <p:cNvPr id="290" name="Google Shape;2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1915" y="844061"/>
            <a:ext cx="4079662" cy="2794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ARP</a:t>
            </a:r>
            <a:br>
              <a:rPr lang="es-419"/>
            </a:br>
            <a:r>
              <a:rPr lang="es-419" sz="2400"/>
              <a:t>Funciones de ARP</a:t>
            </a:r>
            <a:endParaRPr/>
          </a:p>
        </p:txBody>
      </p:sp>
      <p:sp>
        <p:nvSpPr>
          <p:cNvPr id="297" name="Google Shape;297;p24"/>
          <p:cNvSpPr txBox="1"/>
          <p:nvPr>
            <p:ph idx="1" type="body"/>
          </p:nvPr>
        </p:nvSpPr>
        <p:spPr>
          <a:xfrm>
            <a:off x="474662" y="844062"/>
            <a:ext cx="8280057" cy="357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Para enviar una trama, un dispositivo buscará en su tabla ARP una dirección IPv4 de destino y una dirección MAC correspondiente.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Si la dirección IPv4 de destino del paquete está en la misma red, el dispositivo buscará en la tabla ARP la dirección IPv4 de destino.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Si la dirección IPv4 de destino está en una red diferente, el dispositivo buscará en la tabla ARP la dirección IPv4 de la puerta de enlace predeterminada.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Si el dispositivo localiza la dirección IPv4, se utiliza la dirección MAC correspondiente como la dirección MAC de destino de la trama. 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Si no se encuentra una entrada en la tabla ARP, el dispositivo envía una solicitud ARP.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