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63" r:id="rId13"/>
    <p:sldId id="264" r:id="rId14"/>
    <p:sldId id="265" r:id="rId15"/>
    <p:sldId id="261" r:id="rId16"/>
    <p:sldId id="26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E5679-CB2D-5741-BEF0-640D6093AD09}" type="datetimeFigureOut">
              <a:rPr kumimoji="1" lang="ko-KR" altLang="en-US" smtClean="0"/>
              <a:t>2016. 3. 22.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6A944-30FD-CF4D-A908-5EB5630AB2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92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Cross correlation </a:t>
            </a:r>
            <a:r>
              <a:rPr lang="ko-KR" altLang="en-US" dirty="0" smtClean="0"/>
              <a:t>의 직관적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1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Cross correlation </a:t>
            </a:r>
            <a:r>
              <a:rPr lang="ko-KR" altLang="en-US" dirty="0" smtClean="0"/>
              <a:t>의 직관적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1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Cross correlation </a:t>
            </a:r>
            <a:r>
              <a:rPr lang="ko-KR" altLang="en-US" dirty="0" smtClean="0"/>
              <a:t>의 직관적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0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Cross correlation </a:t>
            </a:r>
            <a:r>
              <a:rPr lang="ko-KR" altLang="en-US" dirty="0" smtClean="0"/>
              <a:t>의 직관적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788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Cross correlation </a:t>
            </a:r>
            <a:r>
              <a:rPr lang="ko-KR" altLang="en-US" dirty="0" smtClean="0"/>
              <a:t>의 직관적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1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C8E2-81B1-4811-8E16-A278B03E689A}" type="datetimeFigureOut">
              <a:rPr lang="ko-KR" altLang="en-US" smtClean="0"/>
              <a:t>2016. 3. 22.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3CC0-AA85-4431-A07F-91C8CADC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C8E2-81B1-4811-8E16-A278B03E689A}" type="datetimeFigureOut">
              <a:rPr lang="ko-KR" altLang="en-US" smtClean="0"/>
              <a:t>2016. 3. 22.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3CC0-AA85-4431-A07F-91C8CADC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C8E2-81B1-4811-8E16-A278B03E689A}" type="datetimeFigureOut">
              <a:rPr lang="ko-KR" altLang="en-US" smtClean="0"/>
              <a:t>2016. 3. 22.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3CC0-AA85-4431-A07F-91C8CADC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32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079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914400"/>
            <a:ext cx="4038600" cy="5334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4038600" cy="2590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038600" cy="2590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B28D6-597B-4188-93A8-832193C3D178}" type="datetime1">
              <a:rPr lang="ko-KR" altLang="en-US"/>
              <a:pPr>
                <a:defRPr/>
              </a:pPr>
              <a:t>2016. 3. 22.</a:t>
            </a:fld>
            <a:endParaRPr lang="ko-KR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1BC839-21C8-4C88-8181-FFA3164FDF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66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3733800" cy="17526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52800"/>
            <a:ext cx="3962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9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</a:t>
            </a:r>
            <a:r>
              <a:rPr lang="en-US" altLang="ko-KR">
                <a:solidFill>
                  <a:srgbClr val="000000"/>
                </a:solidFill>
                <a:latin typeface="굴림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굴림"/>
              </a:rPr>
              <a:t>오일석</a:t>
            </a:r>
            <a:r>
              <a:rPr lang="en-US" altLang="ko-KR">
                <a:solidFill>
                  <a:srgbClr val="000000"/>
                </a:solidFill>
                <a:latin typeface="굴림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굴림"/>
              </a:rPr>
              <a:t>전북대학교 컴퓨터공학 </a:t>
            </a:r>
          </a:p>
        </p:txBody>
      </p:sp>
      <p:sp>
        <p:nvSpPr>
          <p:cNvPr id="34509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55B7774-D2F1-494B-AA51-5A4626C90888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45095" name="Freeform 7"/>
          <p:cNvSpPr>
            <a:spLocks noChangeArrowheads="1"/>
          </p:cNvSpPr>
          <p:nvPr/>
        </p:nvSpPr>
        <p:spPr bwMode="auto">
          <a:xfrm>
            <a:off x="609600" y="1219200"/>
            <a:ext cx="40386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5096" name="Line 8"/>
          <p:cNvSpPr>
            <a:spLocks noChangeShapeType="1"/>
          </p:cNvSpPr>
          <p:nvPr/>
        </p:nvSpPr>
        <p:spPr bwMode="auto">
          <a:xfrm>
            <a:off x="685800" y="3352800"/>
            <a:ext cx="3962400" cy="158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5097" name="Object 9"/>
          <p:cNvGraphicFramePr>
            <a:graphicFrameLocks noChangeAspect="1"/>
          </p:cNvGraphicFramePr>
          <p:nvPr userDrawn="1"/>
        </p:nvGraphicFramePr>
        <p:xfrm>
          <a:off x="4953000" y="1219200"/>
          <a:ext cx="356552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비트맵 이미지" r:id="rId3" imgW="5582429" imgH="7640116" progId="Paint.Picture">
                  <p:embed/>
                </p:oleObj>
              </mc:Choice>
              <mc:Fallback>
                <p:oleObj name="비트맵 이미지" r:id="rId3" imgW="5582429" imgH="764011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19200"/>
                        <a:ext cx="3565525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952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A8866-7E1D-47C0-BE89-E8FF0E1B6B6C}" type="datetime1">
              <a:rPr lang="ko-KR" altLang="en-US">
                <a:solidFill>
                  <a:srgbClr val="000000"/>
                </a:solidFill>
              </a:rPr>
              <a:pPr/>
              <a:t>2016. 3. 22.</a:t>
            </a:fld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BB76A-0BA6-49F5-A3CB-51130CB0923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12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A8866-7E1D-47C0-BE89-E8FF0E1B6B6C}" type="datetime1">
              <a:rPr lang="ko-KR" altLang="en-US">
                <a:solidFill>
                  <a:srgbClr val="000000"/>
                </a:solidFill>
              </a:rPr>
              <a:pPr/>
              <a:t>2016. 3. 22.</a:t>
            </a:fld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152FA-D663-483D-A31E-018E6BD81198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9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A8866-7E1D-47C0-BE89-E8FF0E1B6B6C}" type="datetime1">
              <a:rPr lang="ko-KR" altLang="en-US">
                <a:solidFill>
                  <a:srgbClr val="000000"/>
                </a:solidFill>
              </a:rPr>
              <a:pPr/>
              <a:t>2016. 3. 22.</a:t>
            </a:fld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F8B39-1AFB-4492-9ED1-E21332FA8F58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74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A8866-7E1D-47C0-BE89-E8FF0E1B6B6C}" type="datetime1">
              <a:rPr lang="ko-KR" altLang="en-US">
                <a:solidFill>
                  <a:srgbClr val="000000"/>
                </a:solidFill>
              </a:rPr>
              <a:pPr/>
              <a:t>2016. 3. 22.</a:t>
            </a:fld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A613D-54E3-4EC9-BF01-3CE4211CA4B9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9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A8866-7E1D-47C0-BE89-E8FF0E1B6B6C}" type="datetime1">
              <a:rPr lang="ko-KR" altLang="en-US">
                <a:solidFill>
                  <a:srgbClr val="000000"/>
                </a:solidFill>
              </a:rPr>
              <a:pPr/>
              <a:t>2016. 3. 22.</a:t>
            </a:fld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29106-74B4-42C1-BC51-EE3D45C6DCB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0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A8866-7E1D-47C0-BE89-E8FF0E1B6B6C}" type="datetime1">
              <a:rPr lang="ko-KR" altLang="en-US">
                <a:solidFill>
                  <a:srgbClr val="000000"/>
                </a:solidFill>
              </a:rPr>
              <a:pPr/>
              <a:t>2016. 3. 22.</a:t>
            </a:fld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E4BA4-378C-42EE-97EC-4EA809A1473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5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C8E2-81B1-4811-8E16-A278B03E689A}" type="datetimeFigureOut">
              <a:rPr lang="ko-KR" altLang="en-US" smtClean="0"/>
              <a:t>2016. 3. 22.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3CC0-AA85-4431-A07F-91C8CADC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81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A8866-7E1D-47C0-BE89-E8FF0E1B6B6C}" type="datetime1">
              <a:rPr lang="ko-KR" altLang="en-US">
                <a:solidFill>
                  <a:srgbClr val="000000"/>
                </a:solidFill>
              </a:rPr>
              <a:pPr/>
              <a:t>2016. 3. 22.</a:t>
            </a:fld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A75E1-05C3-4406-BEEF-9041ED6C945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69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A8866-7E1D-47C0-BE89-E8FF0E1B6B6C}" type="datetime1">
              <a:rPr lang="ko-KR" altLang="en-US">
                <a:solidFill>
                  <a:srgbClr val="000000"/>
                </a:solidFill>
              </a:rPr>
              <a:pPr/>
              <a:t>2016. 3. 22.</a:t>
            </a:fld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6C2CC-A1AD-4916-A44A-C3CE7402780D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34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A8866-7E1D-47C0-BE89-E8FF0E1B6B6C}" type="datetime1">
              <a:rPr lang="ko-KR" altLang="en-US">
                <a:solidFill>
                  <a:srgbClr val="000000"/>
                </a:solidFill>
              </a:rPr>
              <a:pPr/>
              <a:t>2016. 3. 22.</a:t>
            </a:fld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06A0E-F735-4A4E-BC3B-17FA4B904E4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08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94387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94387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A8866-7E1D-47C0-BE89-E8FF0E1B6B6C}" type="datetime1">
              <a:rPr lang="ko-KR" altLang="en-US">
                <a:solidFill>
                  <a:srgbClr val="000000"/>
                </a:solidFill>
              </a:rPr>
              <a:pPr/>
              <a:t>2016. 3. 22.</a:t>
            </a:fld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864EE-C7AC-429D-84DE-5F357600B8F7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13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0798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2FA8866-7E1D-47C0-BE89-E8FF0E1B6B6C}" type="datetime1">
              <a:rPr lang="ko-KR" altLang="en-US">
                <a:solidFill>
                  <a:srgbClr val="000000"/>
                </a:solidFill>
              </a:rPr>
              <a:pPr/>
              <a:t>2016. 3. 22.</a:t>
            </a:fld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74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86EC0A-4E03-46F9-A9E4-4C3050A2D748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91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C8E2-81B1-4811-8E16-A278B03E689A}" type="datetimeFigureOut">
              <a:rPr lang="ko-KR" altLang="en-US" smtClean="0"/>
              <a:t>2016. 3. 22.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3CC0-AA85-4431-A07F-91C8CADC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0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C8E2-81B1-4811-8E16-A278B03E689A}" type="datetimeFigureOut">
              <a:rPr lang="ko-KR" altLang="en-US" smtClean="0"/>
              <a:t>2016. 3. 22.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3CC0-AA85-4431-A07F-91C8CADC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69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C8E2-81B1-4811-8E16-A278B03E689A}" type="datetimeFigureOut">
              <a:rPr lang="ko-KR" altLang="en-US" smtClean="0"/>
              <a:t>2016. 3. 22.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3CC0-AA85-4431-A07F-91C8CADC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8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C8E2-81B1-4811-8E16-A278B03E689A}" type="datetimeFigureOut">
              <a:rPr lang="ko-KR" altLang="en-US" smtClean="0"/>
              <a:t>2016. 3. 22.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3CC0-AA85-4431-A07F-91C8CADC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0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C8E2-81B1-4811-8E16-A278B03E689A}" type="datetimeFigureOut">
              <a:rPr lang="ko-KR" altLang="en-US" smtClean="0"/>
              <a:t>2016. 3. 22.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3CC0-AA85-4431-A07F-91C8CADC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9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C8E2-81B1-4811-8E16-A278B03E689A}" type="datetimeFigureOut">
              <a:rPr lang="ko-KR" altLang="en-US" smtClean="0"/>
              <a:t>2016. 3. 22.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3CC0-AA85-4431-A07F-91C8CADC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5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C8E2-81B1-4811-8E16-A278B03E689A}" type="datetimeFigureOut">
              <a:rPr lang="ko-KR" altLang="en-US" smtClean="0"/>
              <a:t>2016. 3. 22.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3CC0-AA85-4431-A07F-91C8CADC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8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C8E2-81B1-4811-8E16-A278B03E689A}" type="datetimeFigureOut">
              <a:rPr lang="ko-KR" altLang="en-US" smtClean="0"/>
              <a:t>2016. 3. 22.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E3CC0-AA85-4431-A07F-91C8CADC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28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FA8866-7E1D-47C0-BE89-E8FF0E1B6B6C}" type="datetime1">
              <a:rPr lang="ko-KR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2016. 3. 22.</a:t>
            </a:fld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4E8A1F-1EB3-4C7B-9225-47FAFA9A0152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4407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407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9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4" Type="http://schemas.openxmlformats.org/officeDocument/2006/relationships/image" Target="../media/image11.wmf"/><Relationship Id="rId15" Type="http://schemas.openxmlformats.org/officeDocument/2006/relationships/oleObject" Target="../embeddings/oleObject14.bin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5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10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6.wmf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6.wmf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설명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Cross Entropy</a:t>
            </a:r>
          </a:p>
          <a:p>
            <a:r>
              <a:rPr lang="en-US" altLang="ko-KR" dirty="0" smtClean="0"/>
              <a:t>Convolution Network</a:t>
            </a:r>
          </a:p>
          <a:p>
            <a:r>
              <a:rPr lang="en-US" altLang="ko-KR" dirty="0" smtClean="0"/>
              <a:t>Convolution </a:t>
            </a:r>
          </a:p>
          <a:p>
            <a:r>
              <a:rPr lang="en-US" altLang="ko-KR" dirty="0" smtClean="0"/>
              <a:t>Pooling</a:t>
            </a:r>
          </a:p>
          <a:p>
            <a:r>
              <a:rPr lang="en-US" altLang="ko-KR" dirty="0" err="1" smtClean="0"/>
              <a:t>ReLu</a:t>
            </a:r>
            <a:endParaRPr lang="en-US" altLang="ko-KR" dirty="0" smtClean="0"/>
          </a:p>
          <a:p>
            <a:r>
              <a:rPr lang="en-US" altLang="ko-KR" dirty="0" smtClean="0"/>
              <a:t>dropout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78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157192"/>
            <a:ext cx="1296144" cy="134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5796136" y="1414255"/>
          <a:ext cx="66833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수식" r:id="rId5" imgW="152280" imgH="139680" progId="Equation.3">
                  <p:embed/>
                </p:oleObj>
              </mc:Choice>
              <mc:Fallback>
                <p:oleObj name="수식" r:id="rId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414255"/>
                        <a:ext cx="66833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2381771" y="1305362"/>
          <a:ext cx="5572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수식" r:id="rId7" imgW="126720" imgH="139680" progId="Equation.3">
                  <p:embed/>
                </p:oleObj>
              </mc:Choice>
              <mc:Fallback>
                <p:oleObj name="수식" r:id="rId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771" y="1305362"/>
                        <a:ext cx="5572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19" name="Picture 3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69458"/>
            <a:ext cx="1944216" cy="195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Picture 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25442"/>
            <a:ext cx="26574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36120" y="298272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/>
              <a:t>★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001746" y="2684531"/>
            <a:ext cx="1944216" cy="19076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Cross-Correlation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05772" y="14127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력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>
            <a:off x="4247964" y="4797152"/>
            <a:ext cx="1188132" cy="216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5580063" y="5402263"/>
          <a:ext cx="197643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수식" r:id="rId11" imgW="990360" imgH="431640" progId="Equation.3">
                  <p:embed/>
                </p:oleObj>
              </mc:Choice>
              <mc:Fallback>
                <p:oleObj name="수식" r:id="rId11" imgW="990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402263"/>
                        <a:ext cx="1976437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/>
          </p:nvPr>
        </p:nvGraphicFramePr>
        <p:xfrm>
          <a:off x="695287" y="5004254"/>
          <a:ext cx="25336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수식" r:id="rId13" imgW="1269720" imgH="203040" progId="Equation.3">
                  <p:embed/>
                </p:oleObj>
              </mc:Choice>
              <mc:Fallback>
                <p:oleObj name="수식" r:id="rId13" imgW="1269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287" y="5004254"/>
                        <a:ext cx="25336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직선 연결선 16"/>
          <p:cNvCxnSpPr/>
          <p:nvPr/>
        </p:nvCxnSpPr>
        <p:spPr>
          <a:xfrm flipH="1">
            <a:off x="1907704" y="4592145"/>
            <a:ext cx="998068" cy="421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6489071" y="1478878"/>
          <a:ext cx="2304256" cy="48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수식" r:id="rId15" imgW="965160" imgH="203040" progId="Equation.3">
                  <p:embed/>
                </p:oleObj>
              </mc:Choice>
              <mc:Fallback>
                <p:oleObj name="수식" r:id="rId15" imgW="96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071" y="1478878"/>
                        <a:ext cx="2304256" cy="484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43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928" y="26491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31597" y="5575438"/>
            <a:ext cx="1992174" cy="37435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0499" y="4486423"/>
            <a:ext cx="1992174" cy="561538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77925" y="5205997"/>
            <a:ext cx="475828" cy="311432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501426" y="4096902"/>
            <a:ext cx="475828" cy="311432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888930" y="3847431"/>
            <a:ext cx="4521902" cy="2561608"/>
            <a:chOff x="3390391" y="1619508"/>
            <a:chExt cx="5298624" cy="3901751"/>
          </a:xfrm>
        </p:grpSpPr>
        <p:grpSp>
          <p:nvGrpSpPr>
            <p:cNvPr id="6" name="그룹 5"/>
            <p:cNvGrpSpPr/>
            <p:nvPr/>
          </p:nvGrpSpPr>
          <p:grpSpPr>
            <a:xfrm>
              <a:off x="3390391" y="1630555"/>
              <a:ext cx="5298624" cy="3890704"/>
              <a:chOff x="3419872" y="1272904"/>
              <a:chExt cx="5298624" cy="3890704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9872" y="1467908"/>
                <a:ext cx="5048250" cy="3695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4215805" y="1272904"/>
                <a:ext cx="172819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990304" y="3141774"/>
                <a:ext cx="172819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4263471" y="1619508"/>
              <a:ext cx="1733169" cy="487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neurons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48822" y="3562141"/>
              <a:ext cx="16401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</a:t>
              </a:r>
              <a:r>
                <a:rPr lang="en-US" altLang="ko-KR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neuron</a:t>
              </a:r>
              <a:endParaRPr lang="ko-KR" altLang="en-US" dirty="0"/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13" y="198224"/>
            <a:ext cx="4402734" cy="33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83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Feature maps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489954" y="4072906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9"/>
          <a:stretch/>
        </p:blipFill>
        <p:spPr bwMode="auto">
          <a:xfrm>
            <a:off x="2631951" y="966952"/>
            <a:ext cx="5684465" cy="269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23" y="4132107"/>
            <a:ext cx="3099480" cy="24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아래쪽 화살표 21"/>
          <p:cNvSpPr/>
          <p:nvPr/>
        </p:nvSpPr>
        <p:spPr>
          <a:xfrm rot="10800000">
            <a:off x="5420310" y="3697575"/>
            <a:ext cx="769915" cy="38331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95936" y="4072906"/>
            <a:ext cx="3672408" cy="2668462"/>
          </a:xfrm>
          <a:prstGeom prst="roundRect">
            <a:avLst/>
          </a:prstGeom>
          <a:solidFill>
            <a:srgbClr val="0070C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45179" y="580392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neurons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31722" y="897565"/>
            <a:ext cx="1656184" cy="258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00735" y="744429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hidden layer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12160" y="1156274"/>
            <a:ext cx="2304256" cy="2344734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64560" y="1308674"/>
            <a:ext cx="2304256" cy="2344734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16960" y="1461074"/>
            <a:ext cx="2304256" cy="234473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69360" y="1613474"/>
            <a:ext cx="2304256" cy="2344734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3525818"/>
            <a:ext cx="2088232" cy="43204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489954" y="4072906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1513347" y="3155635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1" r="56808"/>
          <a:stretch/>
        </p:blipFill>
        <p:spPr bwMode="auto">
          <a:xfrm>
            <a:off x="4257120" y="689235"/>
            <a:ext cx="2980047" cy="29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1" t="37272" r="729" b="26997"/>
          <a:stretch/>
        </p:blipFill>
        <p:spPr bwMode="auto">
          <a:xfrm>
            <a:off x="5220072" y="4818489"/>
            <a:ext cx="1395082" cy="145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아래쪽 화살표 21"/>
          <p:cNvSpPr/>
          <p:nvPr/>
        </p:nvSpPr>
        <p:spPr>
          <a:xfrm>
            <a:off x="5532655" y="3579787"/>
            <a:ext cx="769915" cy="1120914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16216" y="3817078"/>
            <a:ext cx="23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 with 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2x2 filters </a:t>
            </a:r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stride 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(Rectified Linear Unit)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최근 가장 많이 쓰이는 </a:t>
            </a:r>
            <a:r>
              <a:rPr lang="en-US" altLang="ko-KR" dirty="0" smtClean="0"/>
              <a:t>activation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f(x)= max(0,x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기존의 </a:t>
            </a:r>
            <a:r>
              <a:rPr lang="en-US" altLang="ko-KR" dirty="0"/>
              <a:t>Sigmoid</a:t>
            </a:r>
            <a:r>
              <a:rPr lang="ko-KR" altLang="en-US" dirty="0"/>
              <a:t>는 기울기가 최대 </a:t>
            </a:r>
            <a:r>
              <a:rPr lang="en-US" altLang="ko-KR" dirty="0"/>
              <a:t>1/4</a:t>
            </a:r>
            <a:r>
              <a:rPr lang="ko-KR" altLang="en-US" dirty="0"/>
              <a:t>이기 때문에 </a:t>
            </a:r>
            <a:r>
              <a:rPr lang="en-US" altLang="ko-KR" dirty="0"/>
              <a:t>Gradient Descent</a:t>
            </a:r>
            <a:r>
              <a:rPr lang="ko-KR" altLang="en-US" dirty="0"/>
              <a:t>를 여러 </a:t>
            </a:r>
            <a:r>
              <a:rPr lang="en-US" altLang="ko-KR" dirty="0"/>
              <a:t>Layer</a:t>
            </a:r>
            <a:r>
              <a:rPr lang="ko-KR" altLang="en-US" dirty="0"/>
              <a:t>로 해나갈 때 마다 </a:t>
            </a:r>
            <a:r>
              <a:rPr lang="en-US" altLang="ko-KR" dirty="0"/>
              <a:t>Error</a:t>
            </a:r>
            <a:r>
              <a:rPr lang="ko-KR" altLang="en-US" dirty="0"/>
              <a:t>가 </a:t>
            </a:r>
            <a:r>
              <a:rPr lang="en-US" altLang="ko-KR" dirty="0"/>
              <a:t>(1/4)^2 </a:t>
            </a:r>
            <a:r>
              <a:rPr lang="ko-KR" altLang="en-US" dirty="0"/>
              <a:t>씩 </a:t>
            </a:r>
            <a:r>
              <a:rPr lang="ko-KR" altLang="en-US" dirty="0" smtClean="0"/>
              <a:t>소실됨</a:t>
            </a:r>
            <a:endParaRPr lang="en-US" altLang="ko-KR" dirty="0" smtClean="0"/>
          </a:p>
          <a:p>
            <a:r>
              <a:rPr lang="ko-KR" altLang="en-US" dirty="0"/>
              <a:t> </a:t>
            </a:r>
            <a:r>
              <a:rPr lang="en-US" altLang="ko-KR" dirty="0" err="1" smtClean="0"/>
              <a:t>ReLU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ko-KR" altLang="en-US" dirty="0"/>
              <a:t>기울기가 </a:t>
            </a:r>
            <a:r>
              <a:rPr lang="en-US" altLang="ko-KR" dirty="0"/>
              <a:t>0 or 1</a:t>
            </a:r>
            <a:r>
              <a:rPr lang="ko-KR" altLang="en-US" dirty="0"/>
              <a:t>로 학습이 되는 경우는 </a:t>
            </a:r>
            <a:r>
              <a:rPr lang="en-US" altLang="ko-KR" dirty="0"/>
              <a:t>100% Error</a:t>
            </a:r>
            <a:r>
              <a:rPr lang="ko-KR" altLang="en-US" dirty="0"/>
              <a:t>가 </a:t>
            </a:r>
            <a:r>
              <a:rPr lang="ko-KR" altLang="en-US" dirty="0" smtClean="0"/>
              <a:t>전파됨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866-7E1D-47C0-BE89-E8FF0E1B6B6C}" type="datetime1">
              <a:rPr lang="ko-KR" altLang="en-US" smtClean="0">
                <a:solidFill>
                  <a:srgbClr val="000000"/>
                </a:solidFill>
              </a:rPr>
              <a:pPr/>
              <a:t>2016. 3. 22.</a:t>
            </a:fld>
            <a:endParaRPr lang="ko-KR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0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Dropout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/>
              <a:t>Hidden Layer</a:t>
            </a:r>
            <a:r>
              <a:rPr lang="ko-KR" altLang="en-US" dirty="0"/>
              <a:t>에서 랜덤하게 몇개의 </a:t>
            </a:r>
            <a:r>
              <a:rPr lang="en-US" altLang="ko-KR" dirty="0"/>
              <a:t>Neuron </a:t>
            </a:r>
            <a:r>
              <a:rPr lang="ko-KR" altLang="en-US" dirty="0"/>
              <a:t>들만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50%) </a:t>
            </a:r>
            <a:r>
              <a:rPr lang="ko-KR" altLang="en-US" dirty="0"/>
              <a:t>사용하여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r>
              <a:rPr lang="en-US" altLang="ko-KR" dirty="0"/>
              <a:t>nC2 </a:t>
            </a:r>
            <a:r>
              <a:rPr lang="ko-KR" altLang="en-US" dirty="0"/>
              <a:t>가지 만큼의 조합이 </a:t>
            </a:r>
            <a:r>
              <a:rPr lang="ko-KR" altLang="en-US" dirty="0" smtClean="0"/>
              <a:t>탄생</a:t>
            </a:r>
            <a:endParaRPr lang="en-US" altLang="ko-KR" dirty="0" smtClean="0"/>
          </a:p>
          <a:p>
            <a:r>
              <a:rPr lang="ko-KR" altLang="en-US" dirty="0"/>
              <a:t>여러개의 작은 </a:t>
            </a:r>
            <a:r>
              <a:rPr lang="ko-KR" altLang="en-US" dirty="0" smtClean="0"/>
              <a:t>모델이 앙상블을 이룸</a:t>
            </a:r>
            <a:endParaRPr lang="en-US" altLang="ko-KR" dirty="0" smtClean="0"/>
          </a:p>
          <a:p>
            <a:r>
              <a:rPr lang="ko-KR" altLang="en-US" dirty="0"/>
              <a:t>비슷한 </a:t>
            </a:r>
            <a:r>
              <a:rPr lang="en-US" altLang="ko-KR" dirty="0"/>
              <a:t>Weight</a:t>
            </a:r>
            <a:r>
              <a:rPr lang="ko-KR" altLang="en-US" dirty="0"/>
              <a:t>를 갖는 </a:t>
            </a:r>
            <a:r>
              <a:rPr lang="ko-KR" altLang="en-US" dirty="0" smtClean="0"/>
              <a:t>뉴런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중복된 판단을 하는 뉴런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들이 </a:t>
            </a:r>
            <a:r>
              <a:rPr lang="ko-KR" altLang="en-US" dirty="0"/>
              <a:t>줄어들게 </a:t>
            </a:r>
            <a:r>
              <a:rPr lang="ko-KR" altLang="en-US" dirty="0" smtClean="0"/>
              <a:t>되어</a:t>
            </a:r>
            <a:r>
              <a:rPr lang="en-US" altLang="ko-KR" dirty="0"/>
              <a:t> </a:t>
            </a:r>
            <a:r>
              <a:rPr lang="ko-KR" altLang="en-US" dirty="0" smtClean="0"/>
              <a:t>각 </a:t>
            </a:r>
            <a:r>
              <a:rPr lang="ko-KR" altLang="en-US" dirty="0"/>
              <a:t>뉴런을 </a:t>
            </a:r>
            <a:r>
              <a:rPr lang="en-US" altLang="ko-KR" dirty="0"/>
              <a:t>100</a:t>
            </a:r>
            <a:r>
              <a:rPr lang="en-US" altLang="ko-KR" dirty="0" smtClean="0"/>
              <a:t>% </a:t>
            </a:r>
            <a:r>
              <a:rPr lang="ko-KR" altLang="en-US" dirty="0"/>
              <a:t>활용할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866-7E1D-47C0-BE89-E8FF0E1B6B6C}" type="datetime1">
              <a:rPr lang="ko-KR" altLang="en-US" smtClean="0">
                <a:solidFill>
                  <a:srgbClr val="000000"/>
                </a:solidFill>
              </a:rPr>
              <a:pPr/>
              <a:t>2016. 3. 22.</a:t>
            </a:fld>
            <a:endParaRPr lang="ko-KR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17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날짜 개체 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1B1D89-D612-4057-B1A0-F2BF63E474AA}" type="datetime1">
              <a:rPr lang="ko-KR" altLang="en-US"/>
              <a:pPr>
                <a:defRPr/>
              </a:pPr>
              <a:t>2016. 3. 22.</a:t>
            </a:fld>
            <a:endParaRPr lang="ko-KR" altLang="ko-KR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들어가는 말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7696200" cy="5334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1800" smtClean="0"/>
              <a:t>패턴 인식의 문제 풀이는 크게 두 단계로 나누어 볼 수 있다</a:t>
            </a:r>
            <a:r>
              <a:rPr lang="en-US" altLang="ko-KR" sz="1800" smtClean="0"/>
              <a:t>.</a:t>
            </a:r>
            <a:endParaRPr lang="ko-KR" altLang="en-US" sz="1800" smtClean="0"/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smtClean="0"/>
              <a:t>매개 변수 </a:t>
            </a:r>
            <a:r>
              <a:rPr lang="el-GR" altLang="ko-KR" sz="1600" smtClean="0"/>
              <a:t>θ</a:t>
            </a:r>
            <a:r>
              <a:rPr lang="ko-KR" altLang="en-US" sz="1600" smtClean="0"/>
              <a:t>는 연속 공간일 수도 이산 공간일 수도 있음</a:t>
            </a:r>
            <a:endParaRPr lang="en-US" altLang="ko-KR" sz="1600" baseline="30000" smtClean="0"/>
          </a:p>
          <a:p>
            <a:pPr lvl="2" eaLnBrk="1" hangingPunct="1">
              <a:lnSpc>
                <a:spcPct val="150000"/>
              </a:lnSpc>
            </a:pPr>
            <a:r>
              <a:rPr lang="en-US" altLang="ko-KR" sz="1600" smtClean="0"/>
              <a:t>SVM, MLP</a:t>
            </a:r>
            <a:r>
              <a:rPr lang="ko-KR" altLang="en-US" sz="1600" smtClean="0"/>
              <a:t>는 연속 공간</a:t>
            </a:r>
            <a:r>
              <a:rPr lang="en-US" altLang="ko-KR" sz="1600" smtClean="0"/>
              <a:t>, </a:t>
            </a:r>
            <a:r>
              <a:rPr lang="ko-KR" altLang="en-US" sz="1600" smtClean="0"/>
              <a:t>특징 선택은 이산 공간</a:t>
            </a:r>
            <a:endParaRPr lang="en-US" altLang="ko-KR" sz="160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ko-KR" altLang="en-US" sz="1600" smtClean="0"/>
          </a:p>
          <a:p>
            <a:pPr lvl="1" eaLnBrk="1" hangingPunct="1"/>
            <a:endParaRPr lang="ko-KR" altLang="en-US" sz="1600" smtClean="0"/>
          </a:p>
          <a:p>
            <a:pPr lvl="1" eaLnBrk="1" hangingPunct="1"/>
            <a:endParaRPr lang="ko-KR" altLang="en-US" sz="1600" smtClean="0"/>
          </a:p>
          <a:p>
            <a:pPr lvl="1" eaLnBrk="1" hangingPunct="1"/>
            <a:endParaRPr lang="ko-KR" altLang="en-US" sz="1600" smtClean="0"/>
          </a:p>
          <a:p>
            <a:pPr lvl="1" eaLnBrk="1" hangingPunct="1"/>
            <a:endParaRPr lang="ko-KR" altLang="en-US" sz="1600" smtClean="0"/>
          </a:p>
          <a:p>
            <a:pPr lvl="1" eaLnBrk="1" hangingPunct="1"/>
            <a:endParaRPr lang="ko-KR" altLang="en-US" sz="1600" smtClean="0"/>
          </a:p>
          <a:p>
            <a:pPr lvl="1" eaLnBrk="1" hangingPunct="1"/>
            <a:endParaRPr lang="ko-KR" altLang="en-US" sz="1600" smtClean="0"/>
          </a:p>
          <a:p>
            <a:pPr lvl="1" eaLnBrk="1" hangingPunct="1"/>
            <a:endParaRPr lang="ko-KR" altLang="en-US" sz="1600" smtClean="0"/>
          </a:p>
          <a:p>
            <a:pPr lvl="1" eaLnBrk="1" hangingPunct="1"/>
            <a:endParaRPr lang="ko-KR" altLang="en-US" sz="1600" smtClean="0"/>
          </a:p>
          <a:p>
            <a:pPr lvl="1" eaLnBrk="1" hangingPunct="1"/>
            <a:endParaRPr lang="ko-KR" altLang="en-US" sz="1600" smtClean="0"/>
          </a:p>
          <a:p>
            <a:pPr lvl="1" eaLnBrk="1" hangingPunct="1"/>
            <a:endParaRPr lang="ko-KR" altLang="en-US" sz="160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ko-KR" altLang="en-US" sz="1600" smtClean="0"/>
          </a:p>
          <a:p>
            <a:pPr lvl="2" eaLnBrk="1" hangingPunct="1"/>
            <a:endParaRPr lang="en-US" altLang="ko-KR" sz="1600" smtClean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48006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9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866-7E1D-47C0-BE89-E8FF0E1B6B6C}" type="datetime1">
              <a:rPr lang="ko-KR" altLang="en-US">
                <a:solidFill>
                  <a:srgbClr val="000000"/>
                </a:solidFill>
              </a:rPr>
              <a:pPr/>
              <a:t>2016. 3. 22.</a:t>
            </a:fld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4.2.2 </a:t>
            </a:r>
            <a:r>
              <a:rPr lang="ko-KR" altLang="en-US"/>
              <a:t>학습과 인식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단계 </a:t>
            </a:r>
            <a:r>
              <a:rPr lang="en-US" altLang="ko-KR"/>
              <a:t>1</a:t>
            </a:r>
          </a:p>
          <a:p>
            <a:pPr lvl="1"/>
            <a:r>
              <a:rPr lang="ko-KR" altLang="en-US"/>
              <a:t>식 </a:t>
            </a:r>
            <a:r>
              <a:rPr lang="en-US" altLang="ko-KR"/>
              <a:t>(4.2)</a:t>
            </a:r>
          </a:p>
          <a:p>
            <a:pPr lvl="1"/>
            <a:r>
              <a:rPr lang="ko-KR" altLang="en-US"/>
              <a:t>매개변수 집합 </a:t>
            </a:r>
            <a:r>
              <a:rPr lang="el-GR" altLang="ko-KR">
                <a:ea typeface="바탕" panose="02030600000101010101" pitchFamily="18" charset="-127"/>
              </a:rPr>
              <a:t>Θ</a:t>
            </a:r>
            <a:r>
              <a:rPr lang="en-US" altLang="ko-KR"/>
              <a:t>={</a:t>
            </a:r>
            <a:r>
              <a:rPr lang="en-US" altLang="ko-KR" b="1"/>
              <a:t>w</a:t>
            </a:r>
            <a:r>
              <a:rPr lang="en-US" altLang="ko-KR"/>
              <a:t>, </a:t>
            </a:r>
            <a:r>
              <a:rPr lang="en-US" altLang="ko-KR" i="1"/>
              <a:t>b</a:t>
            </a:r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ko-KR" altLang="en-US"/>
              <a:t>단계 </a:t>
            </a:r>
            <a:r>
              <a:rPr lang="en-US" altLang="ko-KR"/>
              <a:t>2</a:t>
            </a:r>
          </a:p>
          <a:p>
            <a:pPr lvl="1"/>
            <a:r>
              <a:rPr lang="ko-KR" altLang="en-US"/>
              <a:t>분류기 품질을 측정하는 </a:t>
            </a:r>
            <a:r>
              <a:rPr lang="en-US" altLang="ko-KR" i="1"/>
              <a:t>J</a:t>
            </a:r>
            <a:r>
              <a:rPr lang="en-US" altLang="ko-KR"/>
              <a:t>(</a:t>
            </a:r>
            <a:r>
              <a:rPr lang="el-GR" altLang="ko-KR">
                <a:latin typeface="Helvetica" panose="020B0604020202020204" pitchFamily="34" charset="0"/>
                <a:ea typeface="바탕" panose="02030600000101010101" pitchFamily="18" charset="-127"/>
              </a:rPr>
              <a:t>Θ</a:t>
            </a:r>
            <a:r>
              <a:rPr lang="en-US" altLang="ko-KR"/>
              <a:t>)</a:t>
            </a:r>
            <a:r>
              <a:rPr lang="ko-KR" altLang="en-US"/>
              <a:t>를 어떻게 정의할 것인가</a:t>
            </a:r>
            <a:r>
              <a:rPr lang="en-US" altLang="ko-KR"/>
              <a:t>?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en-US" altLang="ko-KR" i="1"/>
              <a:t>Y</a:t>
            </a:r>
            <a:r>
              <a:rPr lang="en-US" altLang="ko-KR"/>
              <a:t>: </a:t>
            </a:r>
            <a:r>
              <a:rPr lang="ko-KR" altLang="en-US"/>
              <a:t>오분류된 샘플 집합</a:t>
            </a:r>
          </a:p>
          <a:p>
            <a:pPr lvl="2"/>
            <a:r>
              <a:rPr lang="en-US" altLang="ko-KR" i="1"/>
              <a:t>J</a:t>
            </a:r>
            <a:r>
              <a:rPr lang="en-US" altLang="ko-KR"/>
              <a:t>(</a:t>
            </a:r>
            <a:r>
              <a:rPr lang="el-GR" altLang="ko-KR">
                <a:latin typeface="Helvetica" panose="020B0604020202020204" pitchFamily="34" charset="0"/>
                <a:ea typeface="바탕" panose="02030600000101010101" pitchFamily="18" charset="-127"/>
              </a:rPr>
              <a:t>Θ</a:t>
            </a:r>
            <a:r>
              <a:rPr lang="en-US" altLang="ko-KR"/>
              <a:t>)</a:t>
            </a:r>
            <a:r>
              <a:rPr lang="ko-KR" altLang="en-US"/>
              <a:t>는 항상 양수</a:t>
            </a:r>
          </a:p>
          <a:p>
            <a:pPr lvl="2"/>
            <a:r>
              <a:rPr lang="en-US" altLang="ko-KR" i="1"/>
              <a:t>Y</a:t>
            </a:r>
            <a:r>
              <a:rPr lang="ko-KR" altLang="en-US"/>
              <a:t>가 공집합이면 </a:t>
            </a:r>
            <a:r>
              <a:rPr lang="en-US" altLang="ko-KR" i="1"/>
              <a:t>J</a:t>
            </a:r>
            <a:r>
              <a:rPr lang="en-US" altLang="ko-KR"/>
              <a:t>(</a:t>
            </a:r>
            <a:r>
              <a:rPr lang="el-GR" altLang="ko-KR">
                <a:latin typeface="Helvetica" panose="020B0604020202020204" pitchFamily="34" charset="0"/>
                <a:ea typeface="바탕" panose="02030600000101010101" pitchFamily="18" charset="-127"/>
              </a:rPr>
              <a:t>Θ</a:t>
            </a:r>
            <a:r>
              <a:rPr lang="en-US" altLang="ko-KR"/>
              <a:t>)=0</a:t>
            </a:r>
          </a:p>
          <a:p>
            <a:pPr lvl="2"/>
            <a:r>
              <a:rPr lang="en-US" altLang="ko-KR"/>
              <a:t>|</a:t>
            </a:r>
            <a:r>
              <a:rPr lang="en-US" altLang="ko-KR" i="1"/>
              <a:t>Y</a:t>
            </a:r>
            <a:r>
              <a:rPr lang="en-US" altLang="ko-KR"/>
              <a:t>|</a:t>
            </a:r>
            <a:r>
              <a:rPr lang="ko-KR" altLang="en-US"/>
              <a:t>가 클수록 </a:t>
            </a:r>
            <a:r>
              <a:rPr lang="en-US" altLang="ko-KR" i="1"/>
              <a:t>J</a:t>
            </a:r>
            <a:r>
              <a:rPr lang="en-US" altLang="ko-KR"/>
              <a:t>(</a:t>
            </a:r>
            <a:r>
              <a:rPr lang="el-GR" altLang="ko-KR">
                <a:latin typeface="Helvetica" panose="020B0604020202020204" pitchFamily="34" charset="0"/>
                <a:ea typeface="바탕" panose="02030600000101010101" pitchFamily="18" charset="-127"/>
              </a:rPr>
              <a:t>Θ</a:t>
            </a:r>
            <a:r>
              <a:rPr lang="en-US" altLang="ko-KR"/>
              <a:t>) </a:t>
            </a:r>
            <a:r>
              <a:rPr lang="ko-KR" altLang="en-US"/>
              <a:t>큼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918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51720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entropy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866-7E1D-47C0-BE89-E8FF0E1B6B6C}" type="datetime1">
              <a:rPr lang="ko-KR" altLang="en-US" smtClean="0">
                <a:solidFill>
                  <a:srgbClr val="000000"/>
                </a:solidFill>
              </a:rPr>
              <a:pPr/>
              <a:t>2016. 3. 22.</a:t>
            </a:fld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01862" y="4454547"/>
            <a:ext cx="4740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660033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660033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660033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660033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660033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sz="2000" kern="1200">
                <a:solidFill>
                  <a:srgbClr val="660033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sz="2000" kern="1200">
                <a:solidFill>
                  <a:srgbClr val="660033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sz="2000" kern="1200">
                <a:solidFill>
                  <a:srgbClr val="660033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sz="2000" kern="1200">
                <a:solidFill>
                  <a:srgbClr val="660033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ko-KR" sz="2800">
                <a:ea typeface="굴림" panose="020B0600000101010101" pitchFamily="50" charset="-127"/>
              </a:rPr>
              <a:t>H(p,q) = - </a:t>
            </a:r>
            <a:r>
              <a:rPr lang="en-US" altLang="ko-KR" sz="280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</a:t>
            </a:r>
            <a:r>
              <a:rPr lang="en-US" altLang="ko-KR" sz="2800" baseline="-25000">
                <a:ea typeface="굴림" panose="020B0600000101010101" pitchFamily="50" charset="-127"/>
                <a:sym typeface="Symbol" panose="05050102010706020507" pitchFamily="18" charset="2"/>
              </a:rPr>
              <a:t>x</a:t>
            </a:r>
            <a:r>
              <a:rPr lang="en-US" altLang="ko-KR" sz="2800">
                <a:ea typeface="굴림" panose="020B0600000101010101" pitchFamily="50" charset="-127"/>
              </a:rPr>
              <a:t> p(x) log(q(x))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97643" y="1198563"/>
            <a:ext cx="8748713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74650" indent="-374650" algn="l" rtl="0" fontAlgn="base">
              <a:spcBef>
                <a:spcPct val="0"/>
              </a:spcBef>
              <a:spcAft>
                <a:spcPct val="20000"/>
              </a:spcAft>
              <a:buClr>
                <a:srgbClr val="051AB3"/>
              </a:buClr>
              <a:buFont typeface="Wingdings 2" panose="05020102010507070707" pitchFamily="18" charset="2"/>
              <a:buChar char="·"/>
              <a:defRPr sz="2000" kern="1200">
                <a:solidFill>
                  <a:srgbClr val="051AB3"/>
                </a:solidFill>
                <a:latin typeface="+mn-lt"/>
                <a:ea typeface="+mn-ea"/>
                <a:cs typeface="+mn-cs"/>
              </a:defRPr>
            </a:lvl1pPr>
            <a:lvl2pPr marL="850900" indent="-296863" algn="l" rtl="0" fontAlgn="base">
              <a:spcBef>
                <a:spcPct val="0"/>
              </a:spcBef>
              <a:spcAft>
                <a:spcPct val="20000"/>
              </a:spcAft>
              <a:buClr>
                <a:srgbClr val="000099"/>
              </a:buClr>
              <a:buChar char="o"/>
              <a:defRPr sz="2000" kern="1200">
                <a:solidFill>
                  <a:srgbClr val="051AB3"/>
                </a:solidFill>
                <a:latin typeface="+mn-lt"/>
                <a:ea typeface="+mn-ea"/>
                <a:cs typeface="+mn-cs"/>
              </a:defRPr>
            </a:lvl2pPr>
            <a:lvl3pPr marL="1270000" indent="-193675" algn="l" rtl="0" fontAlgn="base">
              <a:spcBef>
                <a:spcPct val="0"/>
              </a:spcBef>
              <a:spcAft>
                <a:spcPct val="20000"/>
              </a:spcAft>
              <a:buClr>
                <a:srgbClr val="051AB3"/>
              </a:buClr>
              <a:buFont typeface="Wingdings" panose="05000000000000000000" pitchFamily="2" charset="2"/>
              <a:buChar char="§"/>
              <a:defRPr kern="1200">
                <a:solidFill>
                  <a:srgbClr val="051AB3"/>
                </a:solidFill>
                <a:latin typeface="+mn-lt"/>
                <a:ea typeface="+mn-ea"/>
                <a:cs typeface="+mn-cs"/>
              </a:defRPr>
            </a:lvl3pPr>
            <a:lvl4pPr marL="1689100" indent="-228600" algn="l" rtl="0" fontAlgn="base">
              <a:spcBef>
                <a:spcPct val="0"/>
              </a:spcBef>
              <a:spcAft>
                <a:spcPct val="20000"/>
              </a:spcAft>
              <a:buClr>
                <a:srgbClr val="051AB3"/>
              </a:buClr>
              <a:buFont typeface="Wingdings" panose="05000000000000000000" pitchFamily="2" charset="2"/>
              <a:buChar char="ú"/>
              <a:defRPr kern="1200">
                <a:solidFill>
                  <a:srgbClr val="051AB3"/>
                </a:solidFill>
                <a:latin typeface="+mn-lt"/>
                <a:ea typeface="+mn-ea"/>
                <a:cs typeface="+mn-cs"/>
              </a:defRPr>
            </a:lvl4pPr>
            <a:lvl5pPr marL="2108200" indent="-228600" algn="l" rtl="0" fontAlgn="base">
              <a:spcBef>
                <a:spcPct val="0"/>
              </a:spcBef>
              <a:spcAft>
                <a:spcPct val="20000"/>
              </a:spcAft>
              <a:buClr>
                <a:srgbClr val="051AB3"/>
              </a:buClr>
              <a:buFont typeface="Wingdings 3" panose="05040102010807070707" pitchFamily="18" charset="2"/>
              <a:buChar char="ê"/>
              <a:defRPr kern="1200">
                <a:solidFill>
                  <a:srgbClr val="051AB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굴림" panose="020B0600000101010101" pitchFamily="50" charset="-127"/>
              </a:rPr>
              <a:t>In information theory, the cross entropy, or the </a:t>
            </a:r>
            <a:r>
              <a:rPr lang="en-US" altLang="ko-KR" dirty="0" err="1">
                <a:ea typeface="굴림" panose="020B0600000101010101" pitchFamily="50" charset="-127"/>
              </a:rPr>
              <a:t>Kullback-Leibler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“</a:t>
            </a:r>
            <a:r>
              <a:rPr lang="en-US" altLang="ko-KR" dirty="0">
                <a:ea typeface="굴림" panose="020B0600000101010101" pitchFamily="50" charset="-127"/>
              </a:rPr>
              <a:t>distance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”</a:t>
            </a:r>
            <a:r>
              <a:rPr lang="en-US" altLang="ko-KR" dirty="0">
                <a:ea typeface="굴림" panose="020B0600000101010101" pitchFamily="50" charset="-127"/>
              </a:rPr>
              <a:t> between two probability distributions </a:t>
            </a:r>
            <a:r>
              <a:rPr lang="en-US" altLang="ko-KR" b="1" dirty="0">
                <a:solidFill>
                  <a:srgbClr val="006600"/>
                </a:solidFill>
                <a:ea typeface="굴림" panose="020B0600000101010101" pitchFamily="50" charset="-127"/>
              </a:rPr>
              <a:t>p</a:t>
            </a:r>
            <a:r>
              <a:rPr lang="en-US" altLang="ko-KR" dirty="0">
                <a:ea typeface="굴림" panose="020B0600000101010101" pitchFamily="50" charset="-127"/>
              </a:rPr>
              <a:t> and </a:t>
            </a:r>
            <a:r>
              <a:rPr lang="en-US" altLang="ko-KR" b="1" dirty="0">
                <a:solidFill>
                  <a:srgbClr val="006600"/>
                </a:solidFill>
                <a:ea typeface="굴림" panose="020B0600000101010101" pitchFamily="50" charset="-127"/>
              </a:rPr>
              <a:t>q</a:t>
            </a:r>
            <a:r>
              <a:rPr lang="en-US" altLang="ko-KR" dirty="0">
                <a:solidFill>
                  <a:srgbClr val="006600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measures the average number of bits needed to identify an event from a set of possibilities, if a coding scheme is used based on a given probability distribution </a:t>
            </a:r>
            <a:r>
              <a:rPr lang="en-US" altLang="ko-KR" dirty="0">
                <a:solidFill>
                  <a:srgbClr val="006600"/>
                </a:solidFill>
                <a:ea typeface="굴림" panose="020B0600000101010101" pitchFamily="50" charset="-127"/>
              </a:rPr>
              <a:t>q</a:t>
            </a:r>
            <a:r>
              <a:rPr lang="en-US" altLang="ko-KR" dirty="0">
                <a:ea typeface="굴림" panose="020B0600000101010101" pitchFamily="50" charset="-127"/>
              </a:rPr>
              <a:t>, rather than the "true" distribution </a:t>
            </a:r>
            <a:r>
              <a:rPr lang="en-US" altLang="ko-KR" dirty="0">
                <a:solidFill>
                  <a:srgbClr val="006600"/>
                </a:solidFill>
                <a:ea typeface="굴림" panose="020B0600000101010101" pitchFamily="50" charset="-127"/>
              </a:rPr>
              <a:t>p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The cross entropy for two distributions </a:t>
            </a:r>
            <a:r>
              <a:rPr lang="en-US" altLang="ko-KR" b="1" dirty="0">
                <a:solidFill>
                  <a:srgbClr val="006600"/>
                </a:solidFill>
                <a:ea typeface="굴림" panose="020B0600000101010101" pitchFamily="50" charset="-127"/>
              </a:rPr>
              <a:t>p</a:t>
            </a:r>
            <a:r>
              <a:rPr lang="en-US" altLang="ko-KR" dirty="0">
                <a:ea typeface="굴림" panose="020B0600000101010101" pitchFamily="50" charset="-127"/>
              </a:rPr>
              <a:t> and </a:t>
            </a:r>
            <a:r>
              <a:rPr lang="en-US" altLang="ko-KR" b="1" dirty="0">
                <a:solidFill>
                  <a:srgbClr val="006600"/>
                </a:solidFill>
                <a:ea typeface="굴림" panose="020B0600000101010101" pitchFamily="50" charset="-127"/>
              </a:rPr>
              <a:t>q</a:t>
            </a:r>
            <a:r>
              <a:rPr lang="en-US" altLang="ko-KR" dirty="0">
                <a:ea typeface="굴림" panose="020B0600000101010101" pitchFamily="50" charset="-127"/>
              </a:rPr>
              <a:t> over the same discrete probability space is defined as follows: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67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866-7E1D-47C0-BE89-E8FF0E1B6B6C}" type="datetime1">
              <a:rPr lang="ko-KR" altLang="en-US" smtClean="0">
                <a:solidFill>
                  <a:srgbClr val="000000"/>
                </a:solidFill>
              </a:rPr>
              <a:pPr/>
              <a:t>2016. 3. 22.</a:t>
            </a:fld>
            <a:endParaRPr lang="ko-KR" altLang="ko-KR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68" y="1801497"/>
            <a:ext cx="6148864" cy="32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9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Cross-Correlation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6434075" y="1410306"/>
          <a:ext cx="66833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수식" r:id="rId4" imgW="152280" imgH="139680" progId="Equation.3">
                  <p:embed/>
                </p:oleObj>
              </mc:Choice>
              <mc:Fallback>
                <p:oleObj name="수식" r:id="rId4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075" y="1410306"/>
                        <a:ext cx="66833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2381771" y="1305362"/>
          <a:ext cx="5572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수식" r:id="rId6" imgW="126720" imgH="139680" progId="Equation.3">
                  <p:embed/>
                </p:oleObj>
              </mc:Choice>
              <mc:Fallback>
                <p:oleObj name="수식" r:id="rId6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771" y="1305362"/>
                        <a:ext cx="5572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19" name="Picture 3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69458"/>
            <a:ext cx="1944216" cy="195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Picture 3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25442"/>
            <a:ext cx="26574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36120" y="298272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/>
              <a:t>★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27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157192"/>
            <a:ext cx="1296144" cy="134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6434075" y="1410306"/>
          <a:ext cx="66833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수식" r:id="rId5" imgW="152280" imgH="139680" progId="Equation.3">
                  <p:embed/>
                </p:oleObj>
              </mc:Choice>
              <mc:Fallback>
                <p:oleObj name="수식" r:id="rId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075" y="1410306"/>
                        <a:ext cx="66833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2381771" y="1305362"/>
          <a:ext cx="5572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수식" r:id="rId7" imgW="126720" imgH="139680" progId="Equation.3">
                  <p:embed/>
                </p:oleObj>
              </mc:Choice>
              <mc:Fallback>
                <p:oleObj name="수식" r:id="rId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771" y="1305362"/>
                        <a:ext cx="5572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19" name="Picture 3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69458"/>
            <a:ext cx="1944216" cy="195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Picture 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25442"/>
            <a:ext cx="26574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36120" y="298272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/>
              <a:t>★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353674" y="2058493"/>
            <a:ext cx="1944216" cy="19076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07989" y="5301208"/>
            <a:ext cx="334595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55976" y="5885656"/>
            <a:ext cx="334595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91646" y="5903635"/>
            <a:ext cx="334595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Cross-Correlation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4247964" y="4797152"/>
            <a:ext cx="1188132" cy="216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157192"/>
            <a:ext cx="1296144" cy="134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6434075" y="1410306"/>
          <a:ext cx="66833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수식" r:id="rId5" imgW="152280" imgH="139680" progId="Equation.3">
                  <p:embed/>
                </p:oleObj>
              </mc:Choice>
              <mc:Fallback>
                <p:oleObj name="수식" r:id="rId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075" y="1410306"/>
                        <a:ext cx="66833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2381771" y="1305362"/>
          <a:ext cx="5572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수식" r:id="rId7" imgW="126720" imgH="139680" progId="Equation.3">
                  <p:embed/>
                </p:oleObj>
              </mc:Choice>
              <mc:Fallback>
                <p:oleObj name="수식" r:id="rId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771" y="1305362"/>
                        <a:ext cx="5572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19" name="Picture 3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69458"/>
            <a:ext cx="1944216" cy="195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Picture 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25442"/>
            <a:ext cx="26574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36120" y="298272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/>
              <a:t>★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978917" y="2058493"/>
            <a:ext cx="1944216" cy="19076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55976" y="5885656"/>
            <a:ext cx="334595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91646" y="5903635"/>
            <a:ext cx="334595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Cross-Correlation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247964" y="4797152"/>
            <a:ext cx="1188132" cy="216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1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157192"/>
            <a:ext cx="1296144" cy="134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6434075" y="1410306"/>
          <a:ext cx="66833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수식" r:id="rId5" imgW="152280" imgH="139680" progId="Equation.3">
                  <p:embed/>
                </p:oleObj>
              </mc:Choice>
              <mc:Fallback>
                <p:oleObj name="수식" r:id="rId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075" y="1410306"/>
                        <a:ext cx="66833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2381771" y="1305362"/>
          <a:ext cx="5572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수식" r:id="rId7" imgW="126720" imgH="139680" progId="Equation.3">
                  <p:embed/>
                </p:oleObj>
              </mc:Choice>
              <mc:Fallback>
                <p:oleObj name="수식" r:id="rId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771" y="1305362"/>
                        <a:ext cx="5572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19" name="Picture 3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69458"/>
            <a:ext cx="1944216" cy="195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Picture 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25442"/>
            <a:ext cx="26574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36120" y="298272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/>
              <a:t>★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353674" y="2673514"/>
            <a:ext cx="1944216" cy="19076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91646" y="5903635"/>
            <a:ext cx="334595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Cross-Correlation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247964" y="4797152"/>
            <a:ext cx="1188132" cy="216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벽지">
  <a:themeElements>
    <a:clrScheme name="1_벽지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벽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350</Words>
  <Application>Microsoft Macintosh PowerPoint</Application>
  <PresentationFormat>화면 슬라이드 쇼(4:3)</PresentationFormat>
  <Paragraphs>100</Paragraphs>
  <Slides>15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31" baseType="lpstr">
      <vt:lpstr>굴림</vt:lpstr>
      <vt:lpstr>맑은 고딕</vt:lpstr>
      <vt:lpstr>바탕</vt:lpstr>
      <vt:lpstr>Arial</vt:lpstr>
      <vt:lpstr>Calibri</vt:lpstr>
      <vt:lpstr>Calibri Light</vt:lpstr>
      <vt:lpstr>Comic Sans MS</vt:lpstr>
      <vt:lpstr>Helvetica</vt:lpstr>
      <vt:lpstr>Symbol</vt:lpstr>
      <vt:lpstr>Times New Roman</vt:lpstr>
      <vt:lpstr>Wingdings</vt:lpstr>
      <vt:lpstr>Wingdings 2</vt:lpstr>
      <vt:lpstr>Office Theme</vt:lpstr>
      <vt:lpstr>1_벽지</vt:lpstr>
      <vt:lpstr>비트맵 이미지</vt:lpstr>
      <vt:lpstr>수식</vt:lpstr>
      <vt:lpstr>용어 설명</vt:lpstr>
      <vt:lpstr>들어가는 말</vt:lpstr>
      <vt:lpstr>4.2.2 학습과 인식</vt:lpstr>
      <vt:lpstr>Cross entropy</vt:lpstr>
      <vt:lpstr>Convolution neural 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ReLU(Rectified Linear Unit)</vt:lpstr>
      <vt:lpstr>Dropout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zz</dc:creator>
  <cp:lastModifiedBy>Microsoft Office 사용자</cp:lastModifiedBy>
  <cp:revision>8</cp:revision>
  <dcterms:created xsi:type="dcterms:W3CDTF">2016-03-22T05:22:50Z</dcterms:created>
  <dcterms:modified xsi:type="dcterms:W3CDTF">2016-03-22T11:34:34Z</dcterms:modified>
</cp:coreProperties>
</file>