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7" r:id="rId2"/>
    <p:sldId id="385" r:id="rId3"/>
    <p:sldId id="389" r:id="rId4"/>
    <p:sldId id="414" r:id="rId5"/>
    <p:sldId id="416" r:id="rId6"/>
    <p:sldId id="417" r:id="rId7"/>
    <p:sldId id="419" r:id="rId8"/>
    <p:sldId id="418" r:id="rId9"/>
    <p:sldId id="421" r:id="rId10"/>
    <p:sldId id="415" r:id="rId11"/>
    <p:sldId id="422" r:id="rId12"/>
    <p:sldId id="425" r:id="rId13"/>
    <p:sldId id="426" r:id="rId14"/>
    <p:sldId id="430" r:id="rId15"/>
    <p:sldId id="427" r:id="rId16"/>
    <p:sldId id="428" r:id="rId17"/>
    <p:sldId id="429" r:id="rId18"/>
    <p:sldId id="423" r:id="rId19"/>
    <p:sldId id="424" r:id="rId20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22"/>
      <p:bold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Segoe UI Semibold" panose="020B0702040204020203" pitchFamily="34" charset="0"/>
      <p:bold r:id="rId26"/>
    </p:embeddedFont>
    <p:embeddedFont>
      <p:font typeface="Segoe UI Semilight" panose="020B0402040204020203" pitchFamily="34" charset="0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나눔고딕 ExtraBold" panose="020D0904000000000000" pitchFamily="50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543"/>
    <a:srgbClr val="4A7EBB"/>
    <a:srgbClr val="D8F2EF"/>
    <a:srgbClr val="FAFFFF"/>
    <a:srgbClr val="3399FD"/>
    <a:srgbClr val="00A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83152" autoAdjust="0"/>
  </p:normalViewPr>
  <p:slideViewPr>
    <p:cSldViewPr>
      <p:cViewPr varScale="1">
        <p:scale>
          <a:sx n="53" d="100"/>
          <a:sy n="53" d="100"/>
        </p:scale>
        <p:origin x="90" y="528"/>
      </p:cViewPr>
      <p:guideLst>
        <p:guide orient="horz" pos="36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AB77F-F631-45CB-A7FD-1CAC492A31F6}" type="datetimeFigureOut">
              <a:rPr lang="ko-KR" altLang="en-US" smtClean="0"/>
              <a:pPr/>
              <a:t>2015-06-28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9497-CC76-4742-B864-C218E3B4F6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9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89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0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3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7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7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38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9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14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3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6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3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8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23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0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6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2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A3845-98CA-4F1C-9481-63A2099665E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2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7FB-5396-4847-97BD-53EEB42CB06C}" type="datetime1">
              <a:rPr lang="ko-KR" altLang="en-US" smtClean="0"/>
              <a:pPr/>
              <a:t>2015-06-28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F7BD-0979-4317-BFDB-D3F09430774F}" type="datetime1">
              <a:rPr lang="ko-KR" altLang="en-US" smtClean="0"/>
              <a:pPr/>
              <a:t>2015-06-28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1B9-E09C-4078-B2DA-27FCE38FE984}" type="datetime1">
              <a:rPr lang="ko-KR" altLang="en-US" smtClean="0"/>
              <a:pPr/>
              <a:t>2015-06-28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A2B4-2AA4-4D48-80AC-DD3313C49206}" type="datetime1">
              <a:rPr lang="ko-KR" altLang="en-US" smtClean="0"/>
              <a:pPr/>
              <a:t>2015-06-28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8C1B-EEA4-4BF9-B539-D63AF725FA5B}" type="datetime1">
              <a:rPr lang="ko-KR" altLang="en-US" smtClean="0"/>
              <a:pPr/>
              <a:t>2015-06-28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603A-C587-4D31-856D-0ADF09AE165B}" type="datetime1">
              <a:rPr lang="ko-KR" altLang="en-US" smtClean="0"/>
              <a:pPr/>
              <a:t>2015-06-28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6E42-2D97-4DA1-95FE-F90E7EF086FF}" type="datetime1">
              <a:rPr lang="ko-KR" altLang="en-US" smtClean="0"/>
              <a:pPr/>
              <a:t>2015-06-28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874F-3553-46BC-878F-2FF314AC9544}" type="datetime1">
              <a:rPr lang="ko-KR" altLang="en-US" smtClean="0"/>
              <a:pPr/>
              <a:t>2015-06-28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D412-573B-4EC0-B192-13E2CCCBCD08}" type="datetime1">
              <a:rPr lang="ko-KR" altLang="en-US" smtClean="0"/>
              <a:pPr/>
              <a:t>2015-06-28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E1B2-671F-4EEA-AE2C-743F81F8CC4A}" type="datetime1">
              <a:rPr lang="ko-KR" altLang="en-US" smtClean="0"/>
              <a:pPr/>
              <a:t>2015-06-28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AD5E-0838-43D7-9E68-891826BD53B5}" type="datetime1">
              <a:rPr lang="ko-KR" altLang="en-US" smtClean="0"/>
              <a:pPr/>
              <a:t>2015-06-28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6977-CD74-489E-A4FD-273DEFAB086C}" type="datetime1">
              <a:rPr lang="ko-KR" altLang="en-US" smtClean="0"/>
              <a:pPr/>
              <a:t>2015-06-28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703E-6905-4F98-9992-345E9D5197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afka.apache.org/documentation.html" TargetMode="External"/><Relationship Id="rId4" Type="http://schemas.openxmlformats.org/officeDocument/2006/relationships/hyperlink" Target="https://github.com/KHELYS/kafk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nielwegener/logback-kafka-appender" TargetMode="External"/><Relationship Id="rId5" Type="http://schemas.openxmlformats.org/officeDocument/2006/relationships/hyperlink" Target="https://en.wikipedia.org/wiki/Apache_Kafka" TargetMode="External"/><Relationship Id="rId4" Type="http://schemas.openxmlformats.org/officeDocument/2006/relationships/hyperlink" Target="http://kafka.apache.org/documentation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afka.apache.org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9912" y="3212976"/>
            <a:ext cx="4824536" cy="387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나눔고딕 ExtraBold" pitchFamily="50" charset="-127"/>
                <a:cs typeface="Segoe UI Semilight" panose="020B0402040204020203" pitchFamily="34" charset="0"/>
              </a:rPr>
              <a:t>f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나눔고딕 ExtraBold" pitchFamily="50" charset="-127"/>
                <a:cs typeface="Segoe UI Semilight" panose="020B0402040204020203" pitchFamily="34" charset="0"/>
              </a:rPr>
              <a:t>or KHELYS study in Korea University, 2015. 06.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나눔고딕 ExtraBold" pitchFamily="50" charset="-127"/>
                <a:cs typeface="Segoe UI Semilight" panose="020B0402040204020203" pitchFamily="34" charset="0"/>
              </a:rPr>
              <a:t>28.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egoe UI Semilight" panose="020B0402040204020203" pitchFamily="34" charset="0"/>
              <a:ea typeface="나눔고딕 ExtraBold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3563888" y="5805264"/>
            <a:ext cx="5040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Segoe UI Semilight" panose="020B0402040204020203" pitchFamily="34" charset="0"/>
                <a:ea typeface="나눔고딕 ExtraBold" pitchFamily="50" charset="-127"/>
                <a:cs typeface="Segoe UI Semilight" panose="020B0402040204020203" pitchFamily="34" charset="0"/>
              </a:rPr>
              <a:t>Naver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Segoe UI Semilight" panose="020B0402040204020203" pitchFamily="34" charset="0"/>
              </a:rPr>
              <a:t>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Segoe UI Semilight" panose="020B0402040204020203" pitchFamily="34" charset="0"/>
              </a:rPr>
              <a:t>비즈플랫폼개발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Segoe UI Semilight" panose="020B0402040204020203" pitchFamily="34" charset="0"/>
              </a:rPr>
              <a:t>1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Segoe UI Semilight" panose="020B0402040204020203" pitchFamily="34" charset="0"/>
              </a:rPr>
              <a:t>랩 여동현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  <a:cs typeface="Segoe UI Semilight" panose="020B04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675" y="2041684"/>
            <a:ext cx="843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Apache Kafka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918"/>
            <a:ext cx="9144000" cy="3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10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개요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67544" y="1731580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en-US" altLang="ko-KR" sz="2400" dirty="0" smtClean="0"/>
              <a:t>Producer -&gt; Broker -&gt; Consumer </a:t>
            </a:r>
            <a:r>
              <a:rPr lang="ko-KR" altLang="en-US" sz="2400" dirty="0" smtClean="0"/>
              <a:t>흐름에서 간단한 </a:t>
            </a:r>
            <a:r>
              <a:rPr lang="en-US" altLang="ko-KR" sz="2400" dirty="0" smtClean="0"/>
              <a:t>TCP</a:t>
            </a:r>
            <a:r>
              <a:rPr lang="ko-KR" altLang="en-US" sz="2400" dirty="0" smtClean="0"/>
              <a:t>를 사용하며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특정 언어나 시스템에 구애되지 않음</a:t>
            </a: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en-US" altLang="ko-KR" sz="2400" dirty="0" smtClean="0"/>
              <a:t>Java Client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를 </a:t>
            </a:r>
            <a:r>
              <a:rPr lang="ko-KR" altLang="en-US" sz="2400" dirty="0" smtClean="0"/>
              <a:t>제공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1792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11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시작해 보기</a:t>
            </a: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!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67544" y="1731580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en-US" altLang="ko-KR" sz="2400" dirty="0">
                <a:hlinkClick r:id="rId4"/>
              </a:rPr>
              <a:t>https://</a:t>
            </a:r>
            <a:r>
              <a:rPr lang="en-US" altLang="ko-KR" sz="2400" dirty="0" smtClean="0">
                <a:hlinkClick r:id="rId4"/>
              </a:rPr>
              <a:t>github.com/KHELYS/kafka</a:t>
            </a: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en-US" altLang="ko-KR" sz="2400" dirty="0">
                <a:hlinkClick r:id="rId5"/>
              </a:rPr>
              <a:t>http://</a:t>
            </a:r>
            <a:r>
              <a:rPr lang="en-US" altLang="ko-KR" sz="2400" dirty="0" smtClean="0">
                <a:hlinkClick r:id="rId5"/>
              </a:rPr>
              <a:t>kafka.apache.org/documentation.html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5488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12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활용해 보기</a:t>
            </a: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!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67544" y="173158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en-US" altLang="ko-KR" sz="2400" dirty="0" smtClean="0"/>
              <a:t>Producer : Java API </a:t>
            </a:r>
            <a:r>
              <a:rPr lang="ko-KR" altLang="en-US" sz="2400" dirty="0" smtClean="0"/>
              <a:t>이용</a:t>
            </a: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en-US" altLang="ko-KR" sz="2400" dirty="0" smtClean="0"/>
              <a:t>Consumer : </a:t>
            </a:r>
            <a:r>
              <a:rPr lang="en-US" altLang="ko-KR" sz="2400" dirty="0" err="1" smtClean="0"/>
              <a:t>Logstash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065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13</a:t>
            </a:fld>
            <a:endParaRPr lang="ko-KR" altLang="en-US" dirty="0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활용해 보기</a:t>
            </a: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! – Producer : Java API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0" y="1754807"/>
            <a:ext cx="91440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900" dirty="0"/>
              <a:t> </a:t>
            </a:r>
            <a:r>
              <a:rPr lang="en-US" altLang="ko-KR" sz="1900" dirty="0" smtClean="0"/>
              <a:t> // </a:t>
            </a:r>
            <a:r>
              <a:rPr lang="ko-KR" altLang="en-US" sz="1900" dirty="0" smtClean="0"/>
              <a:t>주요 설정을 위한 </a:t>
            </a:r>
            <a:r>
              <a:rPr lang="ko-KR" altLang="en-US" sz="1900" dirty="0" err="1" smtClean="0"/>
              <a:t>셋팅</a:t>
            </a:r>
            <a:endParaRPr lang="en-US" altLang="ko-KR" sz="1900" dirty="0" smtClean="0"/>
          </a:p>
          <a:p>
            <a:pPr fontAlgn="base"/>
            <a:r>
              <a:rPr lang="en-US" altLang="ko-KR" sz="1900" dirty="0" smtClean="0"/>
              <a:t> </a:t>
            </a:r>
            <a:r>
              <a:rPr lang="en-US" altLang="ko-KR" sz="1900" dirty="0"/>
              <a:t>private String topic = </a:t>
            </a:r>
            <a:r>
              <a:rPr lang="en-US" altLang="ko-KR" sz="1900" dirty="0" smtClean="0"/>
              <a:t>“</a:t>
            </a:r>
            <a:r>
              <a:rPr lang="en-US" altLang="ko-KR" sz="1900" dirty="0" err="1" smtClean="0"/>
              <a:t>myTopicName</a:t>
            </a:r>
            <a:r>
              <a:rPr lang="en-US" altLang="ko-KR" sz="1900" dirty="0" smtClean="0"/>
              <a:t>”;</a:t>
            </a:r>
            <a:endParaRPr lang="en-US" altLang="ko-KR" sz="1900" dirty="0"/>
          </a:p>
          <a:p>
            <a:pPr fontAlgn="base"/>
            <a:endParaRPr lang="en-US" altLang="ko-KR" sz="1900" dirty="0" smtClean="0"/>
          </a:p>
          <a:p>
            <a:pPr fontAlgn="base"/>
            <a:r>
              <a:rPr lang="en-US" altLang="ko-KR" sz="1900" dirty="0" smtClean="0"/>
              <a:t> </a:t>
            </a:r>
            <a:r>
              <a:rPr lang="en-US" altLang="ko-KR" sz="1900" dirty="0"/>
              <a:t>private String </a:t>
            </a:r>
            <a:r>
              <a:rPr lang="en-US" altLang="ko-KR" sz="1900" dirty="0" err="1"/>
              <a:t>brokerList</a:t>
            </a:r>
            <a:r>
              <a:rPr lang="en-US" altLang="ko-KR" sz="1900" dirty="0"/>
              <a:t> = </a:t>
            </a:r>
            <a:r>
              <a:rPr lang="en-US" altLang="ko-KR" sz="1900" dirty="0" smtClean="0"/>
              <a:t>“10.0.0.1:2181”;</a:t>
            </a:r>
          </a:p>
          <a:p>
            <a:pPr fontAlgn="base"/>
            <a:r>
              <a:rPr lang="en-US" altLang="ko-KR" sz="1900" dirty="0" smtClean="0"/>
              <a:t>		</a:t>
            </a:r>
            <a:r>
              <a:rPr lang="en-US" altLang="ko-KR" sz="1900" dirty="0"/>
              <a:t>	</a:t>
            </a:r>
            <a:r>
              <a:rPr lang="en-US" altLang="ko-KR" sz="1900" dirty="0" smtClean="0"/>
              <a:t>// </a:t>
            </a:r>
            <a:r>
              <a:rPr lang="en-US" altLang="ko-KR" sz="1900" dirty="0"/>
              <a:t>format :  "host1:port1,host2:port2,host3:port3"</a:t>
            </a:r>
          </a:p>
          <a:p>
            <a:pPr fontAlgn="base"/>
            <a:endParaRPr lang="en-US" altLang="ko-KR" sz="1900" dirty="0" smtClean="0"/>
          </a:p>
          <a:p>
            <a:pPr fontAlgn="base"/>
            <a:r>
              <a:rPr lang="en-US" altLang="ko-KR" sz="1900" dirty="0" smtClean="0"/>
              <a:t> </a:t>
            </a:r>
            <a:r>
              <a:rPr lang="en-US" altLang="ko-KR" sz="1900" dirty="0"/>
              <a:t>private String </a:t>
            </a:r>
            <a:r>
              <a:rPr lang="en-US" altLang="ko-KR" sz="1900" dirty="0" err="1"/>
              <a:t>requiredNumAcks</a:t>
            </a:r>
            <a:r>
              <a:rPr lang="en-US" altLang="ko-KR" sz="1900" dirty="0"/>
              <a:t> = "1"; </a:t>
            </a:r>
            <a:r>
              <a:rPr lang="en-US" altLang="ko-KR" sz="1900" dirty="0" smtClean="0"/>
              <a:t>		// </a:t>
            </a:r>
            <a:r>
              <a:rPr lang="en-US" altLang="ko-KR" sz="1900" dirty="0"/>
              <a:t>0, 1, ... , all</a:t>
            </a:r>
          </a:p>
          <a:p>
            <a:pPr fontAlgn="base"/>
            <a:endParaRPr lang="en-US" altLang="ko-KR" sz="1900" dirty="0" smtClean="0"/>
          </a:p>
          <a:p>
            <a:pPr fontAlgn="base"/>
            <a:r>
              <a:rPr lang="en-US" altLang="ko-KR" sz="1900" dirty="0" smtClean="0"/>
              <a:t> </a:t>
            </a:r>
            <a:r>
              <a:rPr lang="en-US" altLang="ko-KR" sz="1900" dirty="0"/>
              <a:t>private String </a:t>
            </a:r>
            <a:r>
              <a:rPr lang="en-US" altLang="ko-KR" sz="1900" dirty="0" err="1"/>
              <a:t>keySerializerClass</a:t>
            </a:r>
            <a:r>
              <a:rPr lang="en-US" altLang="ko-KR" sz="1900" dirty="0"/>
              <a:t> = "</a:t>
            </a:r>
            <a:r>
              <a:rPr lang="en-US" altLang="ko-KR" sz="1900" dirty="0" err="1"/>
              <a:t>org.apache.kafka.common.serialization.ByteArraySerializer</a:t>
            </a:r>
            <a:r>
              <a:rPr lang="en-US" altLang="ko-KR" sz="1900" dirty="0"/>
              <a:t>";</a:t>
            </a:r>
          </a:p>
          <a:p>
            <a:pPr fontAlgn="base"/>
            <a:endParaRPr lang="en-US" altLang="ko-KR" sz="1900" dirty="0" smtClean="0"/>
          </a:p>
          <a:p>
            <a:pPr fontAlgn="base"/>
            <a:r>
              <a:rPr lang="en-US" altLang="ko-KR" sz="1900" dirty="0" smtClean="0"/>
              <a:t> </a:t>
            </a:r>
            <a:r>
              <a:rPr lang="en-US" altLang="ko-KR" sz="1900" dirty="0"/>
              <a:t>private String </a:t>
            </a:r>
            <a:r>
              <a:rPr lang="en-US" altLang="ko-KR" sz="1900" dirty="0" err="1"/>
              <a:t>valueSerializerClass</a:t>
            </a:r>
            <a:r>
              <a:rPr lang="en-US" altLang="ko-KR" sz="1900" dirty="0"/>
              <a:t> = "</a:t>
            </a:r>
            <a:r>
              <a:rPr lang="en-US" altLang="ko-KR" sz="1900" dirty="0" err="1"/>
              <a:t>org.apache.kafka.common.serialization.ByteArraySerializer</a:t>
            </a:r>
            <a:r>
              <a:rPr lang="en-US" altLang="ko-KR" sz="1900" dirty="0"/>
              <a:t>";</a:t>
            </a:r>
          </a:p>
          <a:p>
            <a:pPr fontAlgn="base"/>
            <a:endParaRPr lang="en-US" altLang="ko-KR" sz="1900" dirty="0" smtClean="0"/>
          </a:p>
          <a:p>
            <a:pPr fontAlgn="base"/>
            <a:r>
              <a:rPr lang="en-US" altLang="ko-KR" sz="1900" dirty="0" smtClean="0"/>
              <a:t> </a:t>
            </a:r>
            <a:r>
              <a:rPr lang="en-US" altLang="ko-KR" sz="1900" dirty="0"/>
              <a:t>private String </a:t>
            </a:r>
            <a:r>
              <a:rPr lang="en-US" altLang="ko-KR" sz="1900" dirty="0" err="1"/>
              <a:t>compressionType</a:t>
            </a:r>
            <a:r>
              <a:rPr lang="en-US" altLang="ko-KR" sz="1900" dirty="0"/>
              <a:t> = "none"; // none, </a:t>
            </a:r>
            <a:r>
              <a:rPr lang="en-US" altLang="ko-KR" sz="1900" dirty="0" err="1"/>
              <a:t>gzip</a:t>
            </a:r>
            <a:r>
              <a:rPr lang="en-US" altLang="ko-KR" sz="1900" dirty="0"/>
              <a:t>, snappy</a:t>
            </a:r>
          </a:p>
          <a:p>
            <a:pPr fontAlgn="base"/>
            <a:endParaRPr lang="en-US" altLang="ko-KR" sz="1900" dirty="0" smtClean="0"/>
          </a:p>
          <a:p>
            <a:pPr fontAlgn="base"/>
            <a:r>
              <a:rPr lang="en-US" altLang="ko-KR" sz="1900" dirty="0" smtClean="0"/>
              <a:t> </a:t>
            </a:r>
            <a:r>
              <a:rPr lang="en-US" altLang="ko-KR" sz="1900" dirty="0"/>
              <a:t>private String retries = "3</a:t>
            </a:r>
            <a:r>
              <a:rPr lang="en-US" altLang="ko-KR" sz="1900" dirty="0" smtClean="0"/>
              <a:t>";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9655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14</a:t>
            </a:fld>
            <a:endParaRPr lang="ko-KR" altLang="en-US" dirty="0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활용해 보기</a:t>
            </a: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! – Producer : Java API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0" y="1654349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900" dirty="0" smtClean="0"/>
              <a:t> private </a:t>
            </a:r>
            <a:r>
              <a:rPr lang="en-US" altLang="ko-KR" sz="1900" dirty="0"/>
              <a:t>String </a:t>
            </a:r>
            <a:r>
              <a:rPr lang="en-US" altLang="ko-KR" sz="1900" dirty="0" err="1"/>
              <a:t>partitionerClass</a:t>
            </a:r>
            <a:r>
              <a:rPr lang="en-US" altLang="ko-KR" sz="1900" dirty="0"/>
              <a:t> = "</a:t>
            </a:r>
            <a:r>
              <a:rPr lang="en-US" altLang="ko-KR" sz="1900" dirty="0" err="1"/>
              <a:t>kafka.producer.DefaultPartitioner</a:t>
            </a:r>
            <a:r>
              <a:rPr lang="en-US" altLang="ko-KR" sz="1900" dirty="0"/>
              <a:t>"; // </a:t>
            </a:r>
            <a:r>
              <a:rPr lang="en-US" altLang="ko-KR" sz="1900" dirty="0" err="1"/>
              <a:t>DefaultPartitioner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ByteArrayPartitioner</a:t>
            </a:r>
            <a:endParaRPr lang="en-US" altLang="ko-KR" sz="1900" dirty="0"/>
          </a:p>
          <a:p>
            <a:pPr fontAlgn="base"/>
            <a:endParaRPr lang="en-US" altLang="ko-KR" sz="1900" dirty="0" smtClean="0"/>
          </a:p>
          <a:p>
            <a:pPr fontAlgn="base"/>
            <a:r>
              <a:rPr lang="en-US" altLang="ko-KR" sz="1900" dirty="0" smtClean="0"/>
              <a:t> </a:t>
            </a:r>
            <a:r>
              <a:rPr lang="en-US" altLang="ko-KR" sz="1900" dirty="0"/>
              <a:t>private String </a:t>
            </a:r>
            <a:r>
              <a:rPr lang="en-US" altLang="ko-KR" sz="1900" dirty="0" err="1"/>
              <a:t>serializerClass</a:t>
            </a:r>
            <a:r>
              <a:rPr lang="en-US" altLang="ko-KR" sz="1900" dirty="0"/>
              <a:t> = "</a:t>
            </a:r>
            <a:r>
              <a:rPr lang="en-US" altLang="ko-KR" sz="1900" dirty="0" err="1"/>
              <a:t>kafka.serializer.DefaultEncoder</a:t>
            </a:r>
            <a:r>
              <a:rPr lang="en-US" altLang="ko-KR" sz="1900" dirty="0"/>
              <a:t>";</a:t>
            </a:r>
          </a:p>
          <a:p>
            <a:pPr fontAlgn="base"/>
            <a:endParaRPr lang="en-US" altLang="ko-KR" sz="1900" dirty="0" smtClean="0"/>
          </a:p>
          <a:p>
            <a:pPr fontAlgn="base"/>
            <a:r>
              <a:rPr lang="en-US" altLang="ko-KR" sz="1900" dirty="0" smtClean="0"/>
              <a:t> </a:t>
            </a:r>
            <a:r>
              <a:rPr lang="en-US" altLang="ko-KR" sz="1900" dirty="0"/>
              <a:t>private </a:t>
            </a:r>
            <a:r>
              <a:rPr lang="en-US" altLang="ko-KR" sz="1900" dirty="0" err="1"/>
              <a:t>boolean</a:t>
            </a:r>
            <a:r>
              <a:rPr lang="en-US" altLang="ko-KR" sz="1900" dirty="0"/>
              <a:t> </a:t>
            </a:r>
            <a:r>
              <a:rPr lang="en-US" altLang="ko-KR" sz="1900" dirty="0" err="1"/>
              <a:t>syncSend</a:t>
            </a:r>
            <a:r>
              <a:rPr lang="en-US" altLang="ko-KR" sz="1900" dirty="0"/>
              <a:t> = true</a:t>
            </a:r>
            <a:r>
              <a:rPr lang="en-US" altLang="ko-KR" sz="1900" dirty="0" smtClean="0"/>
              <a:t>;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42671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15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활용해 보기</a:t>
            </a:r>
            <a:r>
              <a:rPr lang="en-US" altLang="ko-KR" sz="3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! – Producer : Java API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0" y="1513815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	// </a:t>
            </a:r>
            <a:r>
              <a:rPr lang="ko-KR" altLang="en-US" dirty="0"/>
              <a:t>환경설정</a:t>
            </a:r>
          </a:p>
          <a:p>
            <a:pPr fontAlgn="base"/>
            <a:r>
              <a:rPr lang="en-US" altLang="ko-KR" dirty="0" smtClean="0"/>
              <a:t>Properties </a:t>
            </a:r>
            <a:r>
              <a:rPr lang="en-US" altLang="ko-KR" dirty="0"/>
              <a:t>props = new Properties</a:t>
            </a:r>
            <a:r>
              <a:rPr lang="en-US" altLang="ko-KR" dirty="0" smtClean="0"/>
              <a:t>();        </a:t>
            </a:r>
            <a:r>
              <a:rPr lang="en-US" altLang="ko-KR" dirty="0" err="1" smtClean="0"/>
              <a:t>props.put</a:t>
            </a:r>
            <a:r>
              <a:rPr lang="en-US" altLang="ko-KR" dirty="0" smtClean="0"/>
              <a:t>(org.apache.kafka.clients.producer.ProducerConfig.BOOTSTRAP_SERVERS_CONFIG</a:t>
            </a:r>
            <a:r>
              <a:rPr lang="en-US" altLang="ko-KR" dirty="0"/>
              <a:t>, </a:t>
            </a:r>
            <a:r>
              <a:rPr lang="en-US" altLang="ko-KR" dirty="0" err="1"/>
              <a:t>brokerList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 err="1" smtClean="0"/>
              <a:t>props.put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org.apache.kafka.clients.producer.ProducerConfig.ACKS_CONFIG</a:t>
            </a:r>
            <a:r>
              <a:rPr lang="en-US" altLang="ko-KR" dirty="0"/>
              <a:t>, </a:t>
            </a:r>
            <a:r>
              <a:rPr lang="en-US" altLang="ko-KR" dirty="0" err="1"/>
              <a:t>requiredNumAcks</a:t>
            </a:r>
            <a:r>
              <a:rPr lang="en-US" altLang="ko-KR" dirty="0"/>
              <a:t>); // 0, 1, all</a:t>
            </a:r>
          </a:p>
          <a:p>
            <a:pPr fontAlgn="base"/>
            <a:r>
              <a:rPr lang="en-US" altLang="ko-KR" dirty="0"/>
              <a:t>        </a:t>
            </a:r>
            <a:r>
              <a:rPr lang="en-US" altLang="ko-KR" dirty="0" err="1"/>
              <a:t>props.put</a:t>
            </a:r>
            <a:r>
              <a:rPr lang="en-US" altLang="ko-KR" dirty="0"/>
              <a:t>(org.apache.kafka.clients.producer.ProducerConfig.KEY_SERIALIZER_CLASS_CONFIG, </a:t>
            </a:r>
            <a:r>
              <a:rPr lang="en-US" altLang="ko-KR" dirty="0" err="1"/>
              <a:t>keySerializerClass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        </a:t>
            </a:r>
            <a:r>
              <a:rPr lang="en-US" altLang="ko-KR" dirty="0" err="1"/>
              <a:t>props.put</a:t>
            </a:r>
            <a:r>
              <a:rPr lang="en-US" altLang="ko-KR" dirty="0"/>
              <a:t>(org.apache.kafka.clients.producer.ProducerConfig.VALUE_SERIALIZER_CLASS_CONFIG, </a:t>
            </a:r>
            <a:r>
              <a:rPr lang="en-US" altLang="ko-KR" dirty="0" err="1"/>
              <a:t>valueSerializerClass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        </a:t>
            </a:r>
            <a:r>
              <a:rPr lang="en-US" altLang="ko-KR" dirty="0" err="1"/>
              <a:t>props.put</a:t>
            </a:r>
            <a:r>
              <a:rPr lang="en-US" altLang="ko-KR" dirty="0"/>
              <a:t>(org.apache.kafka.clients.producer.ProducerConfig.COMPRESSION_TYPE_CONFIG, </a:t>
            </a:r>
            <a:r>
              <a:rPr lang="en-US" altLang="ko-KR" dirty="0" err="1"/>
              <a:t>compressionType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 err="1" smtClean="0"/>
              <a:t>props.put</a:t>
            </a:r>
            <a:r>
              <a:rPr lang="en-US" altLang="ko-KR" dirty="0" smtClean="0"/>
              <a:t>(org.apache.kafka.clients.producer.ProducerConfig.RETRIES_CONFIG</a:t>
            </a:r>
            <a:r>
              <a:rPr lang="en-US" altLang="ko-KR" dirty="0"/>
              <a:t>, retries);</a:t>
            </a:r>
          </a:p>
          <a:p>
            <a:pPr fontAlgn="base"/>
            <a:r>
              <a:rPr lang="en-US" altLang="ko-KR" dirty="0" err="1" smtClean="0"/>
              <a:t>props.put</a:t>
            </a:r>
            <a:r>
              <a:rPr lang="en-US" altLang="ko-KR" dirty="0"/>
              <a:t>("</a:t>
            </a:r>
            <a:r>
              <a:rPr lang="en-US" altLang="ko-KR" dirty="0" err="1"/>
              <a:t>partitioner.class</a:t>
            </a:r>
            <a:r>
              <a:rPr lang="en-US" altLang="ko-KR" dirty="0"/>
              <a:t>", </a:t>
            </a:r>
            <a:r>
              <a:rPr lang="en-US" altLang="ko-KR" dirty="0" err="1"/>
              <a:t>partitionerClass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 err="1" smtClean="0"/>
              <a:t>props.put</a:t>
            </a:r>
            <a:r>
              <a:rPr lang="en-US" altLang="ko-KR" dirty="0"/>
              <a:t>("</a:t>
            </a:r>
            <a:r>
              <a:rPr lang="en-US" altLang="ko-KR" dirty="0" err="1"/>
              <a:t>serializer.class</a:t>
            </a:r>
            <a:r>
              <a:rPr lang="en-US" altLang="ko-KR" dirty="0"/>
              <a:t>", </a:t>
            </a:r>
            <a:r>
              <a:rPr lang="en-US" altLang="ko-KR" dirty="0" err="1"/>
              <a:t>serializerClass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89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16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활용해 보기</a:t>
            </a:r>
            <a:r>
              <a:rPr lang="en-US" altLang="ko-KR" sz="3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! – Producer : Java API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0" y="1513815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	// </a:t>
            </a:r>
            <a:r>
              <a:rPr lang="en-US" altLang="ko-KR" dirty="0" err="1"/>
              <a:t>KafkaProducer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</a:p>
          <a:p>
            <a:pPr fontAlgn="base"/>
            <a:r>
              <a:rPr lang="ko-KR" altLang="en-US" dirty="0"/>
              <a:t>        </a:t>
            </a:r>
            <a:r>
              <a:rPr lang="en-US" altLang="ko-KR" dirty="0"/>
              <a:t>producer = new </a:t>
            </a:r>
            <a:r>
              <a:rPr lang="en-US" altLang="ko-KR" dirty="0" err="1"/>
              <a:t>KafkaProducer</a:t>
            </a:r>
            <a:r>
              <a:rPr lang="en-US" altLang="ko-KR" dirty="0"/>
              <a:t>&lt;byte[], byte[]&gt;(props);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	// </a:t>
            </a:r>
            <a:r>
              <a:rPr lang="ko-KR" altLang="en-US" dirty="0" err="1"/>
              <a:t>메세지</a:t>
            </a:r>
            <a:r>
              <a:rPr lang="ko-KR" altLang="en-US" dirty="0"/>
              <a:t> 발행</a:t>
            </a:r>
          </a:p>
          <a:p>
            <a:pPr fontAlgn="base"/>
            <a:r>
              <a:rPr lang="ko-KR" altLang="en-US" dirty="0"/>
              <a:t>        </a:t>
            </a:r>
            <a:r>
              <a:rPr lang="en-US" altLang="ko-KR" dirty="0"/>
              <a:t>Future&lt;</a:t>
            </a:r>
            <a:r>
              <a:rPr lang="en-US" altLang="ko-KR" dirty="0" err="1"/>
              <a:t>RecordMetadata</a:t>
            </a:r>
            <a:r>
              <a:rPr lang="en-US" altLang="ko-KR" dirty="0"/>
              <a:t>&gt; response = </a:t>
            </a:r>
            <a:r>
              <a:rPr lang="en-US" altLang="ko-KR" dirty="0" err="1"/>
              <a:t>producer.send</a:t>
            </a:r>
            <a:r>
              <a:rPr lang="en-US" altLang="ko-KR" dirty="0"/>
              <a:t>(new </a:t>
            </a:r>
            <a:r>
              <a:rPr lang="en-US" altLang="ko-KR" dirty="0" err="1"/>
              <a:t>ProducerRecord</a:t>
            </a:r>
            <a:r>
              <a:rPr lang="en-US" altLang="ko-KR" dirty="0"/>
              <a:t>&lt;byte[], byte[]&gt;(topic, </a:t>
            </a:r>
            <a:r>
              <a:rPr lang="en-US" altLang="ko-KR" dirty="0" err="1"/>
              <a:t>message.getBytes</a:t>
            </a:r>
            <a:r>
              <a:rPr lang="en-US" altLang="ko-KR" dirty="0"/>
              <a:t>()));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	// sync / </a:t>
            </a:r>
            <a:r>
              <a:rPr lang="en-US" altLang="ko-KR" dirty="0" err="1"/>
              <a:t>async</a:t>
            </a:r>
            <a:endParaRPr lang="en-US" altLang="ko-KR" dirty="0"/>
          </a:p>
          <a:p>
            <a:pPr fontAlgn="base"/>
            <a:r>
              <a:rPr lang="en-US" altLang="ko-KR" dirty="0"/>
              <a:t>        if (</a:t>
            </a:r>
            <a:r>
              <a:rPr lang="en-US" altLang="ko-KR" dirty="0" err="1"/>
              <a:t>syncSend</a:t>
            </a:r>
            <a:r>
              <a:rPr lang="en-US" altLang="ko-KR" dirty="0"/>
              <a:t>) {</a:t>
            </a:r>
          </a:p>
          <a:p>
            <a:pPr fontAlgn="base"/>
            <a:r>
              <a:rPr lang="en-US" altLang="ko-KR" dirty="0"/>
              <a:t>            try {</a:t>
            </a:r>
          </a:p>
          <a:p>
            <a:pPr fontAlgn="base"/>
            <a:r>
              <a:rPr lang="en-US" altLang="ko-KR" dirty="0"/>
              <a:t>                </a:t>
            </a:r>
            <a:r>
              <a:rPr lang="en-US" altLang="ko-KR" dirty="0" err="1"/>
              <a:t>response.get</a:t>
            </a:r>
            <a:r>
              <a:rPr lang="en-US" altLang="ko-KR" dirty="0"/>
              <a:t>();</a:t>
            </a:r>
          </a:p>
          <a:p>
            <a:pPr fontAlgn="base"/>
            <a:r>
              <a:rPr lang="en-US" altLang="ko-KR" dirty="0"/>
              <a:t>            } catch (</a:t>
            </a:r>
            <a:r>
              <a:rPr lang="en-US" altLang="ko-KR" dirty="0" err="1"/>
              <a:t>InterruptedException</a:t>
            </a:r>
            <a:r>
              <a:rPr lang="en-US" altLang="ko-KR" dirty="0"/>
              <a:t> e) {</a:t>
            </a:r>
          </a:p>
          <a:p>
            <a:pPr fontAlgn="base"/>
            <a:r>
              <a:rPr lang="en-US" altLang="ko-KR" dirty="0"/>
              <a:t>                // TODO : do something</a:t>
            </a:r>
          </a:p>
          <a:p>
            <a:pPr fontAlgn="base"/>
            <a:r>
              <a:rPr lang="en-US" altLang="ko-KR" dirty="0"/>
              <a:t>            } catch (</a:t>
            </a:r>
            <a:r>
              <a:rPr lang="en-US" altLang="ko-KR" dirty="0" err="1"/>
              <a:t>ExecutionException</a:t>
            </a:r>
            <a:r>
              <a:rPr lang="en-US" altLang="ko-KR" dirty="0"/>
              <a:t> e) {</a:t>
            </a:r>
          </a:p>
          <a:p>
            <a:pPr fontAlgn="base"/>
            <a:r>
              <a:rPr lang="en-US" altLang="ko-KR" dirty="0"/>
              <a:t>                // TODO : do something</a:t>
            </a:r>
          </a:p>
          <a:p>
            <a:pPr fontAlgn="base"/>
            <a:r>
              <a:rPr lang="en-US" altLang="ko-KR" dirty="0"/>
              <a:t>            }</a:t>
            </a:r>
          </a:p>
          <a:p>
            <a:pPr fontAlgn="base"/>
            <a:r>
              <a:rPr lang="en-US" altLang="ko-KR" dirty="0"/>
              <a:t>        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9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17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활용해 보기</a:t>
            </a: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! – Consumer : </a:t>
            </a:r>
            <a:r>
              <a:rPr lang="en-US" altLang="ko-KR" sz="30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Logstash</a:t>
            </a: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 Input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899592" y="2060848"/>
            <a:ext cx="6228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input {</a:t>
            </a:r>
          </a:p>
          <a:p>
            <a:pPr fontAlgn="base"/>
            <a:r>
              <a:rPr lang="en-US" altLang="ko-KR" dirty="0"/>
              <a:t>    </a:t>
            </a:r>
            <a:r>
              <a:rPr lang="en-US" altLang="ko-KR" dirty="0" err="1"/>
              <a:t>kafka</a:t>
            </a:r>
            <a:r>
              <a:rPr lang="en-US" altLang="ko-KR" dirty="0"/>
              <a:t> {</a:t>
            </a:r>
          </a:p>
          <a:p>
            <a:pPr fontAlgn="base"/>
            <a:r>
              <a:rPr lang="en-US" altLang="ko-KR" dirty="0"/>
              <a:t>        </a:t>
            </a:r>
            <a:r>
              <a:rPr lang="en-US" altLang="ko-KR" dirty="0" err="1"/>
              <a:t>zk_connect</a:t>
            </a:r>
            <a:r>
              <a:rPr lang="en-US" altLang="ko-KR" dirty="0"/>
              <a:t> =&gt; "192.168.0.200:2181"</a:t>
            </a:r>
          </a:p>
          <a:p>
            <a:pPr fontAlgn="base"/>
            <a:r>
              <a:rPr lang="en-US" altLang="ko-KR" dirty="0"/>
              <a:t>        </a:t>
            </a:r>
            <a:r>
              <a:rPr lang="en-US" altLang="ko-KR" dirty="0" err="1"/>
              <a:t>auto_offset_reset</a:t>
            </a:r>
            <a:r>
              <a:rPr lang="en-US" altLang="ko-KR" dirty="0"/>
              <a:t> =&gt; "largest"</a:t>
            </a:r>
          </a:p>
          <a:p>
            <a:pPr fontAlgn="base"/>
            <a:r>
              <a:rPr lang="en-US" altLang="ko-KR" dirty="0"/>
              <a:t>        </a:t>
            </a:r>
            <a:r>
              <a:rPr lang="en-US" altLang="ko-KR" dirty="0" err="1"/>
              <a:t>group_id</a:t>
            </a:r>
            <a:r>
              <a:rPr lang="en-US" altLang="ko-KR" dirty="0"/>
              <a:t> =&gt; "</a:t>
            </a:r>
            <a:r>
              <a:rPr lang="en-US" altLang="ko-KR" dirty="0" err="1"/>
              <a:t>logstash</a:t>
            </a:r>
            <a:r>
              <a:rPr lang="en-US" altLang="ko-KR" dirty="0"/>
              <a:t>"</a:t>
            </a:r>
          </a:p>
          <a:p>
            <a:pPr fontAlgn="base"/>
            <a:r>
              <a:rPr lang="en-US" altLang="ko-KR" dirty="0"/>
              <a:t>        </a:t>
            </a:r>
            <a:r>
              <a:rPr lang="en-US" altLang="ko-KR" dirty="0" err="1"/>
              <a:t>topic_id</a:t>
            </a:r>
            <a:r>
              <a:rPr lang="en-US" altLang="ko-KR" dirty="0"/>
              <a:t> =&gt; "my-topic"</a:t>
            </a:r>
          </a:p>
          <a:p>
            <a:pPr fontAlgn="base"/>
            <a:r>
              <a:rPr lang="en-US" altLang="ko-KR" dirty="0"/>
              <a:t>        codec =&gt; plain {</a:t>
            </a:r>
          </a:p>
          <a:p>
            <a:pPr fontAlgn="base"/>
            <a:r>
              <a:rPr lang="en-US" altLang="ko-KR" dirty="0"/>
              <a:t>            charset =&gt; "UTF-8"</a:t>
            </a:r>
          </a:p>
          <a:p>
            <a:pPr fontAlgn="base"/>
            <a:r>
              <a:rPr lang="en-US" altLang="ko-KR" dirty="0"/>
              <a:t>        }</a:t>
            </a:r>
          </a:p>
          <a:p>
            <a:pPr fontAlgn="base"/>
            <a:r>
              <a:rPr lang="en-US" altLang="ko-KR" dirty="0"/>
              <a:t>    }</a:t>
            </a:r>
          </a:p>
          <a:p>
            <a:pPr fontAlgn="base"/>
            <a:r>
              <a:rPr lang="en-US" altLang="ko-KR" dirty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10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18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References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467544" y="1731580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en-US" altLang="ko-KR" sz="2400" dirty="0" smtClean="0">
                <a:hlinkClick r:id="rId4"/>
              </a:rPr>
              <a:t>http</a:t>
            </a:r>
            <a:r>
              <a:rPr lang="en-US" altLang="ko-KR" sz="2400" dirty="0">
                <a:hlinkClick r:id="rId4"/>
              </a:rPr>
              <a:t>://</a:t>
            </a:r>
            <a:r>
              <a:rPr lang="en-US" altLang="ko-KR" sz="2400" dirty="0" smtClean="0">
                <a:hlinkClick r:id="rId4"/>
              </a:rPr>
              <a:t>kafka.apache.org/documentation.html</a:t>
            </a: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en-US" altLang="ko-KR" sz="2400" dirty="0">
                <a:hlinkClick r:id="rId4"/>
              </a:rPr>
              <a:t>http://kafka.apache.org/</a:t>
            </a: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en-US" altLang="ko-KR" sz="2400" dirty="0">
                <a:hlinkClick r:id="rId5"/>
              </a:rPr>
              <a:t>https://</a:t>
            </a:r>
            <a:r>
              <a:rPr lang="en-US" altLang="ko-KR" sz="2400" dirty="0" smtClean="0">
                <a:hlinkClick r:id="rId5"/>
              </a:rPr>
              <a:t>en.wikipedia.org/wiki/Apache_Kafka</a:t>
            </a: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en-US" altLang="ko-KR" sz="2400" dirty="0">
                <a:hlinkClick r:id="rId6"/>
              </a:rPr>
              <a:t>https://</a:t>
            </a:r>
            <a:r>
              <a:rPr lang="en-US" altLang="ko-KR" sz="2400" dirty="0" smtClean="0">
                <a:hlinkClick r:id="rId6"/>
              </a:rPr>
              <a:t>github.com/danielwegener/logback-kafka-appender</a:t>
            </a: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endParaRPr lang="en-US" altLang="ko-KR" sz="2400" dirty="0"/>
          </a:p>
          <a:p>
            <a:pPr marL="342900" indent="-342900" fontAlgn="base">
              <a:buFontTx/>
              <a:buChar char="-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472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9485" y="1913637"/>
            <a:ext cx="817716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  </a:t>
            </a:r>
            <a:r>
              <a:rPr lang="en-US" altLang="ko-KR" sz="4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Thank you for listening!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19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918"/>
            <a:ext cx="9144000" cy="3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2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개요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5267325" cy="1314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gray">
          <a:xfrm>
            <a:off x="467544" y="3068960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en-US" altLang="ko-KR" sz="2400" dirty="0" smtClean="0"/>
              <a:t>Scala</a:t>
            </a:r>
            <a:r>
              <a:rPr lang="ko-KR" altLang="en-US" sz="2400" dirty="0" smtClean="0"/>
              <a:t>로 작성된 오픈 소스 메시지 브로커 프로젝트</a:t>
            </a: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en-US" altLang="ko-KR" sz="2400" dirty="0" smtClean="0"/>
              <a:t>LinkedIn</a:t>
            </a:r>
            <a:r>
              <a:rPr lang="ko-KR" altLang="en-US" sz="2400" dirty="0" smtClean="0"/>
              <a:t>에서 최초 개발하여</a:t>
            </a:r>
            <a:r>
              <a:rPr lang="en-US" altLang="ko-KR" sz="2400" dirty="0" smtClean="0"/>
              <a:t>, 2011</a:t>
            </a:r>
            <a:r>
              <a:rPr lang="ko-KR" altLang="en-US" sz="2400" dirty="0" smtClean="0"/>
              <a:t>년에 오픈 </a:t>
            </a:r>
            <a:r>
              <a:rPr lang="ko-KR" altLang="en-US" sz="2400" dirty="0" smtClean="0"/>
              <a:t>소스로 공개</a:t>
            </a:r>
            <a:endParaRPr lang="en-US" altLang="ko-KR" sz="2400" dirty="0" smtClean="0"/>
          </a:p>
          <a:p>
            <a:pPr fontAlgn="base"/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ko-KR" altLang="en-US" sz="2400" dirty="0"/>
              <a:t>현재 </a:t>
            </a:r>
            <a:r>
              <a:rPr lang="en-US" altLang="ko-KR" sz="2400" dirty="0" smtClean="0"/>
              <a:t>Apache Software Foundation</a:t>
            </a:r>
            <a:r>
              <a:rPr lang="ko-KR" altLang="en-US" sz="2400" dirty="0" smtClean="0"/>
              <a:t>에서 맡고 있음</a:t>
            </a:r>
            <a:endParaRPr lang="en-US" altLang="ko-KR" sz="2400" dirty="0" smtClean="0"/>
          </a:p>
          <a:p>
            <a:pPr fontAlgn="base"/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distributed, partitioned, replicated commit log </a:t>
            </a:r>
            <a:r>
              <a:rPr lang="en-US" altLang="ko-KR" sz="2400" dirty="0" smtClean="0"/>
              <a:t>service</a:t>
            </a: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endParaRPr lang="en-US" altLang="ko-KR" sz="2400" dirty="0"/>
          </a:p>
          <a:p>
            <a:pPr marL="342900" indent="-342900" fontAlgn="base">
              <a:buFontTx/>
              <a:buChar char="-"/>
            </a:pPr>
            <a:r>
              <a:rPr lang="en-US" altLang="ko-KR" sz="2400" dirty="0">
                <a:hlinkClick r:id="rId5"/>
              </a:rPr>
              <a:t>http://</a:t>
            </a:r>
            <a:r>
              <a:rPr lang="en-US" altLang="ko-KR" sz="2400" dirty="0" smtClean="0">
                <a:hlinkClick r:id="rId5"/>
              </a:rPr>
              <a:t>kafka.apache.org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4185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3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개요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pic>
        <p:nvPicPr>
          <p:cNvPr id="1026" name="Picture 2" descr="http://kafka.apache.org/images/producer_consum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080" y="1867038"/>
            <a:ext cx="5760640" cy="401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4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개요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5267325" cy="1314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gray">
          <a:xfrm>
            <a:off x="467544" y="3068960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ko-KR" altLang="en-US" sz="2400" dirty="0" smtClean="0"/>
              <a:t>메시지를 </a:t>
            </a:r>
            <a:r>
              <a:rPr lang="en-US" altLang="ko-KR" sz="2400" dirty="0" smtClean="0"/>
              <a:t>topic</a:t>
            </a:r>
            <a:r>
              <a:rPr lang="ko-KR" altLang="en-US" sz="2400" dirty="0" smtClean="0"/>
              <a:t>이라는 단위로 관리</a:t>
            </a: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ko-KR" altLang="en-US" sz="2400" dirty="0" smtClean="0"/>
              <a:t>특정 </a:t>
            </a:r>
            <a:r>
              <a:rPr lang="en-US" altLang="ko-KR" sz="2400" dirty="0" smtClean="0"/>
              <a:t>topic</a:t>
            </a:r>
            <a:r>
              <a:rPr lang="ko-KR" altLang="en-US" sz="2400" dirty="0" smtClean="0"/>
              <a:t>에 메시지를 발행</a:t>
            </a:r>
            <a:r>
              <a:rPr lang="en-US" altLang="ko-KR" sz="2400" dirty="0" smtClean="0"/>
              <a:t>(publish)</a:t>
            </a:r>
            <a:r>
              <a:rPr lang="ko-KR" altLang="en-US" sz="2400" dirty="0" smtClean="0"/>
              <a:t>하는 프로세스를 </a:t>
            </a:r>
            <a:r>
              <a:rPr lang="en-US" altLang="ko-KR" sz="2400" dirty="0" smtClean="0"/>
              <a:t>producer</a:t>
            </a:r>
            <a:r>
              <a:rPr lang="ko-KR" altLang="en-US" sz="2400" dirty="0" smtClean="0"/>
              <a:t>라고 부름</a:t>
            </a:r>
            <a:endParaRPr lang="en-US" altLang="ko-KR" sz="2400" dirty="0" smtClean="0"/>
          </a:p>
          <a:p>
            <a:pPr fontAlgn="base"/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ko-KR" altLang="en-US" sz="2400" dirty="0" smtClean="0"/>
              <a:t>특정 </a:t>
            </a:r>
            <a:r>
              <a:rPr lang="en-US" altLang="ko-KR" sz="2400" dirty="0" smtClean="0"/>
              <a:t>topic</a:t>
            </a:r>
            <a:r>
              <a:rPr lang="ko-KR" altLang="en-US" sz="2400" dirty="0" smtClean="0"/>
              <a:t>을 구독</a:t>
            </a:r>
            <a:r>
              <a:rPr lang="en-US" altLang="ko-KR" sz="2400" dirty="0" smtClean="0"/>
              <a:t>(subscribe)</a:t>
            </a:r>
            <a:r>
              <a:rPr lang="ko-KR" altLang="en-US" sz="2400" dirty="0" smtClean="0"/>
              <a:t>하는 프로세스를 </a:t>
            </a:r>
            <a:r>
              <a:rPr lang="en-US" altLang="ko-KR" sz="2400" dirty="0" smtClean="0"/>
              <a:t>consumer</a:t>
            </a:r>
            <a:r>
              <a:rPr lang="ko-KR" altLang="en-US" sz="2400" dirty="0" smtClean="0"/>
              <a:t>라고 부름</a:t>
            </a: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en-US" altLang="ko-KR" sz="2400" dirty="0"/>
              <a:t>p</a:t>
            </a:r>
            <a:r>
              <a:rPr lang="en-US" altLang="ko-KR" sz="2400" dirty="0" smtClean="0"/>
              <a:t>roducer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consumer </a:t>
            </a:r>
            <a:r>
              <a:rPr lang="ko-KR" altLang="en-US" sz="2400" dirty="0" smtClean="0"/>
              <a:t>사이에서 </a:t>
            </a:r>
            <a:r>
              <a:rPr lang="en-US" altLang="ko-KR" sz="2400" dirty="0" smtClean="0"/>
              <a:t>broker</a:t>
            </a:r>
            <a:r>
              <a:rPr lang="ko-KR" altLang="en-US" sz="2400" dirty="0" smtClean="0"/>
              <a:t>라고 불리는 하나 이상의 서버로 구성된 클러스터가 메시지를 저장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관리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216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5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개요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pic>
        <p:nvPicPr>
          <p:cNvPr id="2050" name="Picture 2" descr="http://kafka.apache.org/images/log_anatom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673153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6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개요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67544" y="4797152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ko-KR" altLang="en-US" sz="2400" dirty="0" smtClean="0"/>
              <a:t>하나의 </a:t>
            </a:r>
            <a:r>
              <a:rPr lang="en-US" altLang="ko-KR" sz="2400" dirty="0" smtClean="0"/>
              <a:t>topic</a:t>
            </a:r>
            <a:r>
              <a:rPr lang="ko-KR" altLang="en-US" sz="2400" dirty="0" smtClean="0"/>
              <a:t>은 하나 이상의 </a:t>
            </a:r>
            <a:r>
              <a:rPr lang="en-US" altLang="ko-KR" sz="2400" dirty="0" smtClean="0"/>
              <a:t>Partition</a:t>
            </a:r>
            <a:r>
              <a:rPr lang="ko-KR" altLang="en-US" sz="2400" dirty="0" smtClean="0"/>
              <a:t>으로 구분됨</a:t>
            </a: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ko-KR" altLang="en-US" sz="2400" dirty="0" smtClean="0"/>
              <a:t>각 파티션은 </a:t>
            </a:r>
            <a:r>
              <a:rPr lang="en-US" altLang="ko-KR" sz="2400" dirty="0" smtClean="0"/>
              <a:t>ordered, immutable</a:t>
            </a:r>
            <a:r>
              <a:rPr lang="ko-KR" altLang="en-US" sz="2400" dirty="0" smtClean="0"/>
              <a:t>한 메시지의 연속으로 구성</a:t>
            </a:r>
            <a:endParaRPr lang="en-US" altLang="ko-KR" sz="2400" dirty="0" smtClean="0"/>
          </a:p>
        </p:txBody>
      </p:sp>
      <p:pic>
        <p:nvPicPr>
          <p:cNvPr id="7" name="Picture 2" descr="http://kafka.apache.org/images/log_anatom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75658"/>
            <a:ext cx="4641360" cy="29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0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7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개요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67544" y="4797152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ko-KR" altLang="en-US" sz="2400" dirty="0" smtClean="0"/>
              <a:t>각 파티션의 </a:t>
            </a:r>
            <a:r>
              <a:rPr lang="en-US" altLang="ko-KR" sz="2400" dirty="0" smtClean="0"/>
              <a:t>sequential </a:t>
            </a:r>
            <a:r>
              <a:rPr lang="en-US" altLang="ko-KR" sz="2400" dirty="0" smtClean="0"/>
              <a:t>id </a:t>
            </a:r>
            <a:r>
              <a:rPr lang="en-US" altLang="ko-KR" sz="2400" dirty="0" smtClean="0"/>
              <a:t>number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offset</a:t>
            </a:r>
            <a:r>
              <a:rPr lang="ko-KR" altLang="en-US" sz="2400" dirty="0" smtClean="0"/>
              <a:t>이라고 부름</a:t>
            </a: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endParaRPr lang="en-US" altLang="ko-KR" sz="2400" dirty="0" smtClean="0"/>
          </a:p>
          <a:p>
            <a:pPr marL="342900" indent="-342900" fontAlgn="base">
              <a:buFontTx/>
              <a:buChar char="-"/>
            </a:pPr>
            <a:r>
              <a:rPr lang="ko-KR" altLang="en-US" sz="2400" dirty="0" smtClean="0"/>
              <a:t>이 </a:t>
            </a:r>
            <a:r>
              <a:rPr lang="en-US" altLang="ko-KR" sz="2400" dirty="0" smtClean="0"/>
              <a:t>offset</a:t>
            </a:r>
            <a:r>
              <a:rPr lang="ko-KR" altLang="en-US" sz="2400" dirty="0" smtClean="0"/>
              <a:t>은 각 </a:t>
            </a:r>
            <a:r>
              <a:rPr lang="en-US" altLang="ko-KR" sz="2400" dirty="0" smtClean="0"/>
              <a:t>consumer</a:t>
            </a:r>
            <a:r>
              <a:rPr lang="ko-KR" altLang="en-US" sz="2400" dirty="0" smtClean="0"/>
              <a:t>마다 어디까지 </a:t>
            </a:r>
            <a:r>
              <a:rPr lang="en-US" altLang="ko-KR" sz="2400" dirty="0" smtClean="0"/>
              <a:t>consumer</a:t>
            </a:r>
            <a:r>
              <a:rPr lang="ko-KR" altLang="en-US" sz="2400" dirty="0" smtClean="0"/>
              <a:t>했는지를 저장하기 위해 따로 관리된다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  <p:pic>
        <p:nvPicPr>
          <p:cNvPr id="7" name="Picture 2" descr="http://kafka.apache.org/images/log_anatom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75658"/>
            <a:ext cx="4641360" cy="29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8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개요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67544" y="479715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ko-KR" altLang="en-US" sz="2400" dirty="0" smtClean="0"/>
              <a:t>각 메시지는 </a:t>
            </a:r>
            <a:r>
              <a:rPr lang="en-US" altLang="ko-KR" sz="2400" dirty="0" smtClean="0"/>
              <a:t>consume</a:t>
            </a:r>
            <a:r>
              <a:rPr lang="ko-KR" altLang="en-US" sz="2400" dirty="0" smtClean="0"/>
              <a:t>되었는지의 여부와 상관없이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설정된 기간 동안 </a:t>
            </a:r>
            <a:r>
              <a:rPr lang="en-US" altLang="ko-KR" sz="2400" dirty="0" smtClean="0"/>
              <a:t>partition</a:t>
            </a:r>
            <a:r>
              <a:rPr lang="ko-KR" altLang="en-US" sz="2400" dirty="0" smtClean="0"/>
              <a:t>에 저장됨</a:t>
            </a:r>
            <a:endParaRPr lang="en-US" altLang="ko-KR" sz="2400" dirty="0" smtClean="0"/>
          </a:p>
        </p:txBody>
      </p:sp>
      <p:pic>
        <p:nvPicPr>
          <p:cNvPr id="7" name="Picture 2" descr="http://kafka.apache.org/images/log_anatom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75658"/>
            <a:ext cx="4641360" cy="29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5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703E-6905-4F98-9992-345E9D51979C}" type="slidenum">
              <a:rPr lang="ko-KR" altLang="en-US" smtClean="0">
                <a:latin typeface="Segoe UI Semibold" panose="020B0702040204020203" pitchFamily="34" charset="0"/>
              </a:rPr>
              <a:pPr/>
              <a:t>9</a:t>
            </a:fld>
            <a:endParaRPr lang="ko-KR" altLang="en-US">
              <a:latin typeface="Segoe UI Semibold" panose="020B07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412"/>
            <a:ext cx="9144000" cy="3863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7544" y="282714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Kafka </a:t>
            </a:r>
            <a:r>
              <a:rPr lang="ko-KR" altLang="en-US" sz="300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Segoe UI Semibold" panose="020B0702040204020203" pitchFamily="34" charset="0"/>
                <a:ea typeface="나눔고딕 ExtraBold" pitchFamily="50" charset="-127"/>
                <a:cs typeface="Tahoma" pitchFamily="34" charset="0"/>
              </a:rPr>
              <a:t>개요</a:t>
            </a:r>
            <a:endParaRPr lang="en-US" altLang="ko-KR" sz="3000" dirty="0">
              <a:ln>
                <a:solidFill>
                  <a:srgbClr val="4F81BD">
                    <a:alpha val="0"/>
                  </a:srgbClr>
                </a:solidFill>
              </a:ln>
              <a:latin typeface="Segoe UI Semibold" panose="020B0702040204020203" pitchFamily="34" charset="0"/>
              <a:ea typeface="나눔고딕 ExtraBold" pitchFamily="50" charset="-127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467544" y="4797152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ko-KR" altLang="en-US" sz="2400" dirty="0" smtClean="0"/>
              <a:t>각 메시지 사이의 </a:t>
            </a:r>
            <a:r>
              <a:rPr lang="en-US" altLang="ko-KR" sz="2400" dirty="0" smtClean="0"/>
              <a:t>order</a:t>
            </a:r>
            <a:r>
              <a:rPr lang="ko-KR" altLang="en-US" sz="2400" dirty="0" smtClean="0"/>
              <a:t>는 특정 파티션 이내에서만 보장된다</a:t>
            </a:r>
            <a:r>
              <a:rPr lang="en-US" altLang="ko-KR" sz="2400" dirty="0" smtClean="0"/>
              <a:t>.</a:t>
            </a:r>
          </a:p>
          <a:p>
            <a:pPr marL="342900" indent="-342900" fontAlgn="base">
              <a:buFontTx/>
              <a:buChar char="-"/>
            </a:pPr>
            <a:endParaRPr lang="en-US" altLang="ko-KR" sz="2400" dirty="0"/>
          </a:p>
          <a:p>
            <a:pPr marL="342900" indent="-342900" fontAlgn="base">
              <a:buFontTx/>
              <a:buChar char="-"/>
            </a:pPr>
            <a:r>
              <a:rPr lang="en-US" altLang="ko-KR" sz="2400" dirty="0" smtClean="0"/>
              <a:t>replication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으로 지정한 경우 </a:t>
            </a:r>
            <a:r>
              <a:rPr lang="en-US" altLang="ko-KR" sz="2400" dirty="0" smtClean="0"/>
              <a:t>N-1</a:t>
            </a:r>
            <a:r>
              <a:rPr lang="ko-KR" altLang="en-US" sz="2400" dirty="0" smtClean="0"/>
              <a:t>개의 서버가 </a:t>
            </a:r>
            <a:r>
              <a:rPr lang="en-US" altLang="ko-KR" sz="2400" dirty="0" smtClean="0"/>
              <a:t>failure</a:t>
            </a:r>
            <a:r>
              <a:rPr lang="ko-KR" altLang="en-US" sz="2400" dirty="0" smtClean="0"/>
              <a:t>될 때까지 </a:t>
            </a:r>
            <a:r>
              <a:rPr lang="ko-KR" altLang="en-US" sz="2400" dirty="0" smtClean="0"/>
              <a:t>로그의 유실이 없음을 보장한다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  <p:pic>
        <p:nvPicPr>
          <p:cNvPr id="7" name="Picture 2" descr="http://kafka.apache.org/images/log_anatom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360" y="1620482"/>
            <a:ext cx="4641360" cy="29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kafka.apache.org/images/consumer-group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894" y="2058289"/>
            <a:ext cx="4445002" cy="236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4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441</Words>
  <Application>Microsoft Office PowerPoint</Application>
  <PresentationFormat>화면 슬라이드 쇼(4:3)</PresentationFormat>
  <Paragraphs>155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나눔고딕</vt:lpstr>
      <vt:lpstr>Tahoma</vt:lpstr>
      <vt:lpstr>Segoe UI Semibold</vt:lpstr>
      <vt:lpstr>Segoe UI Semilight</vt:lpstr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한국인터넷진흥원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Dong-Hyeon Yeo</dc:creator>
  <cp:lastModifiedBy>Dong-Hyeon Yeo</cp:lastModifiedBy>
  <cp:revision>299</cp:revision>
  <dcterms:created xsi:type="dcterms:W3CDTF">2013-05-24T04:55:26Z</dcterms:created>
  <dcterms:modified xsi:type="dcterms:W3CDTF">2015-06-28T09:59:42Z</dcterms:modified>
</cp:coreProperties>
</file>