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ppt/notesSlides/notesSlide394.xml" ContentType="application/vnd.openxmlformats-officedocument.presentationml.notesSlide+xml"/>
  <Override PartName="/ppt/notesSlides/notesSlide395.xml" ContentType="application/vnd.openxmlformats-officedocument.presentationml.notesSlide+xml"/>
  <Override PartName="/ppt/notesSlides/notesSlide396.xml" ContentType="application/vnd.openxmlformats-officedocument.presentationml.notesSlide+xml"/>
  <Override PartName="/ppt/notesSlides/notesSlide397.xml" ContentType="application/vnd.openxmlformats-officedocument.presentationml.notesSlide+xml"/>
  <Override PartName="/ppt/notesSlides/notesSlide398.xml" ContentType="application/vnd.openxmlformats-officedocument.presentationml.notesSlide+xml"/>
  <Override PartName="/ppt/notesSlides/notesSlide399.xml" ContentType="application/vnd.openxmlformats-officedocument.presentationml.notesSlide+xml"/>
  <Override PartName="/ppt/notesSlides/notesSlide400.xml" ContentType="application/vnd.openxmlformats-officedocument.presentationml.notesSlide+xml"/>
  <Override PartName="/ppt/notesSlides/notesSlide401.xml" ContentType="application/vnd.openxmlformats-officedocument.presentationml.notesSlide+xml"/>
  <Override PartName="/ppt/notesSlides/notesSlide402.xml" ContentType="application/vnd.openxmlformats-officedocument.presentationml.notesSlide+xml"/>
  <Override PartName="/ppt/notesSlides/notesSlide403.xml" ContentType="application/vnd.openxmlformats-officedocument.presentationml.notesSlide+xml"/>
  <Override PartName="/ppt/notesSlides/notesSlide40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 id="656" r:id="rId402"/>
    <p:sldId id="657" r:id="rId403"/>
    <p:sldId id="658" r:id="rId404"/>
    <p:sldId id="659" r:id="rId405"/>
  </p:sldIdLst>
  <p:sldSz cx="9144000" cy="5143500" type="screen16x9"/>
  <p:notesSz cx="6858000" cy="9144000"/>
  <p:embeddedFontLst>
    <p:embeddedFont>
      <p:font typeface="Consolas" panose="020B0609020204030204" pitchFamily="49" charset="0"/>
      <p:regular r:id="rId407"/>
      <p:bold r:id="rId408"/>
      <p:italic r:id="rId409"/>
      <p:boldItalic r:id="rId410"/>
    </p:embeddedFont>
    <p:embeddedFont>
      <p:font typeface="Open Sans" panose="020B0606030504020204" pitchFamily="34" charset="0"/>
      <p:regular r:id="rId411"/>
      <p:bold r:id="rId412"/>
      <p:italic r:id="rId413"/>
      <p:boldItalic r:id="rId414"/>
    </p:embeddedFont>
    <p:embeddedFont>
      <p:font typeface="PT Sans Narrow" panose="020B0506020203020204" pitchFamily="34" charset="0"/>
      <p:regular r:id="rId415"/>
      <p:bold r:id="rId416"/>
    </p:embeddedFont>
    <p:embeddedFont>
      <p:font typeface="Roboto" pitchFamily="2" charset="0"/>
      <p:regular r:id="rId417"/>
      <p:bold r:id="rId418"/>
      <p:italic r:id="rId419"/>
      <p:boldItalic r:id="rId4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4B8031-E66A-4E46-8405-7B656A99451E}">
  <a:tblStyle styleId="{4C4B8031-E66A-4E46-8405-7B656A99451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font" Target="fonts/font7.fntdata"/><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font" Target="fonts/font9.fntdata"/><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notesMaster" Target="notesMasters/notesMaster1.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font" Target="fonts/font11.fntdata"/><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font" Target="fonts/font2.fntdata"/><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font" Target="fonts/font13.fntdata"/><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font" Target="fonts/font3.fntdata"/><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font" Target="fonts/font14.fntdata"/><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font" Target="fonts/font4.fntdata"/><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font" Target="fonts/font5.fntdata"/><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font" Target="fonts/font6.fntdata"/><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theme" Target="theme/theme1.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font" Target="fonts/font8.fntdata"/><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microsoft.com/office/2016/11/relationships/changesInfo" Target="changesInfos/changesInfo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font" Target="fonts/font10.fntdata"/><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font" Target="fonts/font1.fntdata"/><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font" Target="fonts/font12.fntdata"/><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SAI KUMAR PENTAKOTA" userId="a03e9481b415b630" providerId="LiveId" clId="{5B8D43CE-780A-41C1-A96A-FA292FA035EA}"/>
    <pc:docChg chg="custSel modSld">
      <pc:chgData name="HEMANTH SAI KUMAR PENTAKOTA" userId="a03e9481b415b630" providerId="LiveId" clId="{5B8D43CE-780A-41C1-A96A-FA292FA035EA}" dt="2024-05-04T07:32:05.502" v="0" actId="33524"/>
      <pc:docMkLst>
        <pc:docMk/>
      </pc:docMkLst>
      <pc:sldChg chg="modSp mod">
        <pc:chgData name="HEMANTH SAI KUMAR PENTAKOTA" userId="a03e9481b415b630" providerId="LiveId" clId="{5B8D43CE-780A-41C1-A96A-FA292FA035EA}" dt="2024-05-04T07:32:05.502" v="0" actId="33524"/>
        <pc:sldMkLst>
          <pc:docMk/>
          <pc:sldMk cId="0" sldId="316"/>
        </pc:sldMkLst>
        <pc:spChg chg="mod">
          <ac:chgData name="HEMANTH SAI KUMAR PENTAKOTA" userId="a03e9481b415b630" providerId="LiveId" clId="{5B8D43CE-780A-41C1-A96A-FA292FA035EA}" dt="2024-05-04T07:32:05.502" v="0" actId="33524"/>
          <ac:spMkLst>
            <pc:docMk/>
            <pc:sldMk cId="0" sldId="316"/>
            <ac:spMk id="5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adac67d369_0_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adac67d369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2b177626a3f_1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2b177626a3f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2b8bf6b0617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2b8bf6b0617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66f743028c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66f743028c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2b509253d9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2b509253d9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b509253d9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b509253d9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2b509253d90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2b509253d90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266f743028c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7" name="Google Shape;897;g266f743028c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g266f743028c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4" name="Google Shape;904;g266f743028c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266f743028c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266f743028c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266f743028c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266f743028c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adac67d369_0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adac67d369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66f743028c_1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66f743028c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674e29b6cd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674e29b6c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2b8bf6b0617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2b8bf6b0617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266f743028c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266f743028c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2b401da0cea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2b401da0cea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266f743028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266f74302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266f743028c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266f743028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266f743028c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266f743028c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266f743028c_1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266f743028c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g2666957557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1" name="Google Shape;991;g266695755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dac67d369_0_8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dac67d369_0_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2674e29b6cd_8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2674e29b6cd_8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g2ae1a870da0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3" name="Google Shape;1003;g2ae1a870da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ae1a870da0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ae1a870da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2ae1a870da0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2ae1a870da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2ae1a870da0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2ae1a870da0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2ae1a870da0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2ae1a870da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2ae1a870da0_0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2ae1a870da0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g2ae1a870da0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 name="Google Shape;1048;g2ae1a870da0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g2ae1a870da0_0_2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6" name="Google Shape;1056;g2ae1a870da0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2674e29b6cd_8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2674e29b6cd_8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adac67d369_0_7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adac67d369_0_7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674e29b6cd_8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674e29b6cd_8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2674e29b6cd_8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2674e29b6cd_8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2674e29b6cd_8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2674e29b6cd_8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674e29b6cd_8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2674e29b6cd_8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674e29b6cd_8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674e29b6cd_8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2674e29b6cd_8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2674e29b6cd_8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674e29b6cd_8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674e29b6cd_8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Packages in Java are named collection of classes grouped in the directory</a:t>
            </a:r>
            <a:endParaRPr sz="1400"/>
          </a:p>
          <a:p>
            <a:pPr marL="457200" lvl="0" indent="-317500" algn="l" rtl="0">
              <a:spcBef>
                <a:spcPts val="0"/>
              </a:spcBef>
              <a:spcAft>
                <a:spcPts val="0"/>
              </a:spcAft>
              <a:buSzPts val="1400"/>
              <a:buChar char="●"/>
            </a:pPr>
            <a:r>
              <a:rPr lang="en-GB" sz="1400"/>
              <a:t>Package is a set of types grouped together under a common package</a:t>
            </a:r>
            <a:endParaRPr sz="1400"/>
          </a:p>
          <a:p>
            <a:pPr marL="0" lvl="0" indent="0" algn="l" rtl="0">
              <a:spcBef>
                <a:spcPts val="0"/>
              </a:spcBef>
              <a:spcAft>
                <a:spcPts val="0"/>
              </a:spcAft>
              <a:buNone/>
            </a:pPr>
            <a:endParaRPr sz="1400" b="1"/>
          </a:p>
          <a:p>
            <a:pPr marL="0" lvl="0" indent="0" algn="l" rtl="0">
              <a:spcBef>
                <a:spcPts val="0"/>
              </a:spcBef>
              <a:spcAft>
                <a:spcPts val="0"/>
              </a:spcAft>
              <a:buNone/>
            </a:pPr>
            <a:r>
              <a:rPr lang="en-GB" sz="1400" b="1"/>
              <a:t>Avoiding name conflicts</a:t>
            </a:r>
            <a:r>
              <a:rPr lang="en-GB" sz="1400"/>
              <a:t> : </a:t>
            </a:r>
            <a:endParaRPr sz="1400"/>
          </a:p>
          <a:p>
            <a:pPr marL="457200" lvl="0" indent="-317500" algn="l" rtl="0">
              <a:spcBef>
                <a:spcPts val="0"/>
              </a:spcBef>
              <a:spcAft>
                <a:spcPts val="0"/>
              </a:spcAft>
              <a:buSzPts val="1400"/>
              <a:buChar char="●"/>
            </a:pPr>
            <a:r>
              <a:rPr lang="en-GB" sz="1400"/>
              <a:t>When a Java program is designed the problem domain is modeled by identifying and defining types and assigning a name to each type.</a:t>
            </a:r>
            <a:endParaRPr sz="1400"/>
          </a:p>
          <a:p>
            <a:pPr marL="457200" lvl="0" indent="-317500" algn="l" rtl="0">
              <a:spcBef>
                <a:spcPts val="0"/>
              </a:spcBef>
              <a:spcAft>
                <a:spcPts val="0"/>
              </a:spcAft>
              <a:buSzPts val="1400"/>
              <a:buChar char="●"/>
            </a:pPr>
            <a:r>
              <a:rPr lang="en-GB" sz="1400"/>
              <a:t>Each type name must be unique </a:t>
            </a:r>
            <a:endParaRPr sz="1400"/>
          </a:p>
          <a:p>
            <a:pPr marL="457200" lvl="0" indent="-317500" algn="l" rtl="0">
              <a:spcBef>
                <a:spcPts val="0"/>
              </a:spcBef>
              <a:spcAft>
                <a:spcPts val="0"/>
              </a:spcAft>
              <a:buSzPts val="1400"/>
              <a:buChar char="●"/>
            </a:pPr>
            <a:r>
              <a:rPr lang="en-GB" sz="1400"/>
              <a:t>If a large application is designed there may be name conflicts as many developers are working on the same application.</a:t>
            </a:r>
            <a:endParaRPr sz="1400"/>
          </a:p>
          <a:p>
            <a:pPr marL="457200" lvl="0" indent="-317500" algn="l" rtl="0">
              <a:spcBef>
                <a:spcPts val="0"/>
              </a:spcBef>
              <a:spcAft>
                <a:spcPts val="0"/>
              </a:spcAft>
              <a:buSzPts val="1400"/>
              <a:buChar char="●"/>
            </a:pPr>
            <a:r>
              <a:rPr lang="en-GB" sz="1400"/>
              <a:t>To address the problem of name conflicts, packages are used</a:t>
            </a:r>
            <a:endParaRPr sz="1400"/>
          </a:p>
          <a:p>
            <a:pPr marL="457200" lvl="0" indent="-317500" algn="l" rtl="0">
              <a:spcBef>
                <a:spcPts val="0"/>
              </a:spcBef>
              <a:spcAft>
                <a:spcPts val="0"/>
              </a:spcAft>
              <a:buSzPts val="1400"/>
              <a:buChar char="●"/>
            </a:pPr>
            <a:r>
              <a:rPr lang="en-GB" sz="1400"/>
              <a:t>Thus logically related classes can be a part of one package</a:t>
            </a:r>
            <a:endParaRPr sz="1400"/>
          </a:p>
          <a:p>
            <a:pPr marL="457200" lvl="0" indent="-317500" algn="l" rtl="0">
              <a:spcBef>
                <a:spcPts val="0"/>
              </a:spcBef>
              <a:spcAft>
                <a:spcPts val="0"/>
              </a:spcAft>
              <a:buSzPts val="1400"/>
              <a:buChar char="●"/>
            </a:pPr>
            <a:r>
              <a:rPr lang="en-GB" sz="1400"/>
              <a:t>Packages makes names of types more distinct. In Java, every class belongs to some package</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GB" sz="1400" b="1"/>
              <a:t>Libraries :</a:t>
            </a:r>
            <a:endParaRPr sz="1400" b="1"/>
          </a:p>
          <a:p>
            <a:pPr marL="457200" lvl="0" indent="-317500" algn="l" rtl="0">
              <a:spcBef>
                <a:spcPts val="0"/>
              </a:spcBef>
              <a:spcAft>
                <a:spcPts val="0"/>
              </a:spcAft>
              <a:buSzPts val="1400"/>
              <a:buChar char="●"/>
            </a:pPr>
            <a:r>
              <a:rPr lang="en-GB" sz="1400"/>
              <a:t>Any Java application that is written makes use of libraries developed by others and made available to a program as package.</a:t>
            </a:r>
            <a:endParaRPr sz="1400"/>
          </a:p>
          <a:p>
            <a:pPr marL="0" lvl="0" indent="0" algn="l" rtl="0">
              <a:spcBef>
                <a:spcPts val="0"/>
              </a:spcBef>
              <a:spcAft>
                <a:spcPts val="0"/>
              </a:spcAft>
              <a:buNone/>
            </a:pPr>
            <a:endParaRPr sz="1400"/>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g2674e29b6cd_8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2" name="Google Shape;1132;g2674e29b6cd_8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2674e29b6cd_8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2674e29b6cd_8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4"/>
        <p:cNvGrpSpPr/>
        <p:nvPr/>
      </p:nvGrpSpPr>
      <p:grpSpPr>
        <a:xfrm>
          <a:off x="0" y="0"/>
          <a:ext cx="0" cy="0"/>
          <a:chOff x="0" y="0"/>
          <a:chExt cx="0" cy="0"/>
        </a:xfrm>
      </p:grpSpPr>
      <p:sp>
        <p:nvSpPr>
          <p:cNvPr id="1145" name="Google Shape;1145;g2674e29b6cd_8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6" name="Google Shape;1146;g2674e29b6cd_8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adac67d369_0_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adac67d369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2674e29b6cd_8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2674e29b6cd_8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8"/>
        <p:cNvGrpSpPr/>
        <p:nvPr/>
      </p:nvGrpSpPr>
      <p:grpSpPr>
        <a:xfrm>
          <a:off x="0" y="0"/>
          <a:ext cx="0" cy="0"/>
          <a:chOff x="0" y="0"/>
          <a:chExt cx="0" cy="0"/>
        </a:xfrm>
      </p:grpSpPr>
      <p:sp>
        <p:nvSpPr>
          <p:cNvPr id="1159" name="Google Shape;1159;g2674e29b6cd_8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0" name="Google Shape;1160;g2674e29b6cd_8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2b6fafa260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2b6fafa26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b6fafa260e_1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2b6fafa260e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b6fafa260e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b6fafa260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2b6fafa260e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2b6fafa260e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2b6fafa260e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2b6fafa260e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2b6fafa260e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b6fafa260e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b6fafa260e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b6fafa260e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2b6fafa260e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2b6fafa260e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dac67d369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dac67d369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4"/>
        <p:cNvGrpSpPr/>
        <p:nvPr/>
      </p:nvGrpSpPr>
      <p:grpSpPr>
        <a:xfrm>
          <a:off x="0" y="0"/>
          <a:ext cx="0" cy="0"/>
          <a:chOff x="0" y="0"/>
          <a:chExt cx="0" cy="0"/>
        </a:xfrm>
      </p:grpSpPr>
      <p:sp>
        <p:nvSpPr>
          <p:cNvPr id="1245" name="Google Shape;1245;g2b6fafa260e_1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6" name="Google Shape;1246;g2b6fafa260e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2b6fafa260e_1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3" name="Google Shape;1253;g2b6fafa260e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2b6fafa260e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2b6fafa260e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2b6fafa260e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2b6fafa260e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1"/>
        <p:cNvGrpSpPr/>
        <p:nvPr/>
      </p:nvGrpSpPr>
      <p:grpSpPr>
        <a:xfrm>
          <a:off x="0" y="0"/>
          <a:ext cx="0" cy="0"/>
          <a:chOff x="0" y="0"/>
          <a:chExt cx="0" cy="0"/>
        </a:xfrm>
      </p:grpSpPr>
      <p:sp>
        <p:nvSpPr>
          <p:cNvPr id="1272" name="Google Shape;1272;g2b6fafa260e_1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3" name="Google Shape;1273;g2b6fafa260e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2b6fafa260e_1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2b6fafa260e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2b6fafa260e_1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2b6fafa260e_1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2b6fafa260e_1_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2b6fafa260e_1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2b6fafa260e_1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1" name="Google Shape;1301;g2b6fafa260e_1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2b6fafa260e_1_2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2b6fafa260e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dac67d369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dac67d369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g2b6fafa260e_1_2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4" name="Google Shape;1314;g2b6fafa260e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9"/>
        <p:cNvGrpSpPr/>
        <p:nvPr/>
      </p:nvGrpSpPr>
      <p:grpSpPr>
        <a:xfrm>
          <a:off x="0" y="0"/>
          <a:ext cx="0" cy="0"/>
          <a:chOff x="0" y="0"/>
          <a:chExt cx="0" cy="0"/>
        </a:xfrm>
      </p:grpSpPr>
      <p:sp>
        <p:nvSpPr>
          <p:cNvPr id="1320" name="Google Shape;1320;g2b6fafa260e_1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1" name="Google Shape;1321;g2b6fafa260e_1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2b6fafa260e_1_2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2b6fafa260e_1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3"/>
        <p:cNvGrpSpPr/>
        <p:nvPr/>
      </p:nvGrpSpPr>
      <p:grpSpPr>
        <a:xfrm>
          <a:off x="0" y="0"/>
          <a:ext cx="0" cy="0"/>
          <a:chOff x="0" y="0"/>
          <a:chExt cx="0" cy="0"/>
        </a:xfrm>
      </p:grpSpPr>
      <p:sp>
        <p:nvSpPr>
          <p:cNvPr id="1334" name="Google Shape;1334;g2b6fafa260e_1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5" name="Google Shape;1335;g2b6fafa260e_1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2b6fafa260e_1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2b6fafa260e_1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2674e29b6cd_8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674e29b6cd_8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GB"/>
              <a:t>This chapter describes various complexities involved in developing software</a:t>
            </a:r>
            <a:endParaRPr/>
          </a:p>
          <a:p>
            <a:pPr marL="457200" lvl="0" indent="-298450" algn="l" rtl="0">
              <a:spcBef>
                <a:spcPts val="0"/>
              </a:spcBef>
              <a:spcAft>
                <a:spcPts val="0"/>
              </a:spcAft>
              <a:buSzPts val="1100"/>
              <a:buChar char="●"/>
            </a:pPr>
            <a:r>
              <a:rPr lang="en-GB"/>
              <a:t>Two different approaches are discussed namely the traditional approach and the object oriented programming approach</a:t>
            </a:r>
            <a:endParaRPr/>
          </a:p>
          <a:p>
            <a:pPr marL="457200" lvl="0" indent="-298450" algn="l" rtl="0">
              <a:spcBef>
                <a:spcPts val="0"/>
              </a:spcBef>
              <a:spcAft>
                <a:spcPts val="0"/>
              </a:spcAft>
              <a:buSzPts val="1100"/>
              <a:buChar char="●"/>
            </a:pPr>
            <a:r>
              <a:rPr lang="en-GB"/>
              <a:t>Key concept of object oriented approach are also discussed</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2674e29b6cd_8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2674e29b6cd_8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1"/>
        <p:cNvGrpSpPr/>
        <p:nvPr/>
      </p:nvGrpSpPr>
      <p:grpSpPr>
        <a:xfrm>
          <a:off x="0" y="0"/>
          <a:ext cx="0" cy="0"/>
          <a:chOff x="0" y="0"/>
          <a:chExt cx="0" cy="0"/>
        </a:xfrm>
      </p:grpSpPr>
      <p:sp>
        <p:nvSpPr>
          <p:cNvPr id="1362" name="Google Shape;1362;g2676b5a21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3" name="Google Shape;1363;g2676b5a21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2b6aa63ab95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2b6aa63ab95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2b6aa63ab95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2b6aa63ab95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adac67d369_0_8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adac67d369_0_8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b6aa63ab95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2b6aa63ab95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2b6aa63ab95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2b6aa63ab95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g2b6aa63ab95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9" name="Google Shape;1399;g2b6aa63ab9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4"/>
        <p:cNvGrpSpPr/>
        <p:nvPr/>
      </p:nvGrpSpPr>
      <p:grpSpPr>
        <a:xfrm>
          <a:off x="0" y="0"/>
          <a:ext cx="0" cy="0"/>
          <a:chOff x="0" y="0"/>
          <a:chExt cx="0" cy="0"/>
        </a:xfrm>
      </p:grpSpPr>
      <p:sp>
        <p:nvSpPr>
          <p:cNvPr id="1405" name="Google Shape;1405;g2b6aa63ab95_1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6" name="Google Shape;1406;g2b6aa63ab95_1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2b6aa63ab95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2b6aa63ab9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28ecce7c1ee_1_3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28ecce7c1ee_1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4"/>
        <p:cNvGrpSpPr/>
        <p:nvPr/>
      </p:nvGrpSpPr>
      <p:grpSpPr>
        <a:xfrm>
          <a:off x="0" y="0"/>
          <a:ext cx="0" cy="0"/>
          <a:chOff x="0" y="0"/>
          <a:chExt cx="0" cy="0"/>
        </a:xfrm>
      </p:grpSpPr>
      <p:sp>
        <p:nvSpPr>
          <p:cNvPr id="1425" name="Google Shape;1425;g28ecce7c1ee_1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6" name="Google Shape;1426;g28ecce7c1ee_1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
        <p:cNvGrpSpPr/>
        <p:nvPr/>
      </p:nvGrpSpPr>
      <p:grpSpPr>
        <a:xfrm>
          <a:off x="0" y="0"/>
          <a:ext cx="0" cy="0"/>
          <a:chOff x="0" y="0"/>
          <a:chExt cx="0" cy="0"/>
        </a:xfrm>
      </p:grpSpPr>
      <p:sp>
        <p:nvSpPr>
          <p:cNvPr id="1432" name="Google Shape;1432;g28ecce7c1ee_1_3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3" name="Google Shape;1433;g28ecce7c1ee_1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2b6b2bcf101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2b6b2bcf10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2b6b2bcf101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2b6b2bcf101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66298ba33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66298ba33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2b6b2bcf101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2b6b2bcf101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28ecce7c1e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28ecce7c1e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3"/>
        <p:cNvGrpSpPr/>
        <p:nvPr/>
      </p:nvGrpSpPr>
      <p:grpSpPr>
        <a:xfrm>
          <a:off x="0" y="0"/>
          <a:ext cx="0" cy="0"/>
          <a:chOff x="0" y="0"/>
          <a:chExt cx="0" cy="0"/>
        </a:xfrm>
      </p:grpSpPr>
      <p:sp>
        <p:nvSpPr>
          <p:cNvPr id="1504" name="Google Shape;1504;g28ecce7c1ee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5" name="Google Shape;1505;g28ecce7c1ee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28ecce7c1ee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8" name="Google Shape;1518;g28ecce7c1ee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28ecce7c1ee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28ecce7c1ee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8ecce7c1ee_1_2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8ecce7c1ee_1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28ecce7c1ee_1_2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28ecce7c1ee_1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28ecce7c1ee_1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28ecce7c1ee_1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0"/>
        <p:cNvGrpSpPr/>
        <p:nvPr/>
      </p:nvGrpSpPr>
      <p:grpSpPr>
        <a:xfrm>
          <a:off x="0" y="0"/>
          <a:ext cx="0" cy="0"/>
          <a:chOff x="0" y="0"/>
          <a:chExt cx="0" cy="0"/>
        </a:xfrm>
      </p:grpSpPr>
      <p:sp>
        <p:nvSpPr>
          <p:cNvPr id="1571" name="Google Shape;1571;g28ecce7c1ee_1_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2" name="Google Shape;1572;g28ecce7c1ee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28ecce7c1ee_1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28ecce7c1ee_1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adac67d369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adac67d369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2b8bf6b0617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2b8bf6b061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8"/>
        <p:cNvGrpSpPr/>
        <p:nvPr/>
      </p:nvGrpSpPr>
      <p:grpSpPr>
        <a:xfrm>
          <a:off x="0" y="0"/>
          <a:ext cx="0" cy="0"/>
          <a:chOff x="0" y="0"/>
          <a:chExt cx="0" cy="0"/>
        </a:xfrm>
      </p:grpSpPr>
      <p:sp>
        <p:nvSpPr>
          <p:cNvPr id="1609" name="Google Shape;1609;g28ecce7c1ee_1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0" name="Google Shape;1610;g28ecce7c1ee_1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2ae70247904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2ae7024790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1"/>
        <p:cNvGrpSpPr/>
        <p:nvPr/>
      </p:nvGrpSpPr>
      <p:grpSpPr>
        <a:xfrm>
          <a:off x="0" y="0"/>
          <a:ext cx="0" cy="0"/>
          <a:chOff x="0" y="0"/>
          <a:chExt cx="0" cy="0"/>
        </a:xfrm>
      </p:grpSpPr>
      <p:sp>
        <p:nvSpPr>
          <p:cNvPr id="1622" name="Google Shape;1622;g2ae70247904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3" name="Google Shape;1623;g2ae7024790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g2ae70247904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0" name="Google Shape;1630;g2ae70247904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2ae7024790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2ae7024790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2"/>
        <p:cNvGrpSpPr/>
        <p:nvPr/>
      </p:nvGrpSpPr>
      <p:grpSpPr>
        <a:xfrm>
          <a:off x="0" y="0"/>
          <a:ext cx="0" cy="0"/>
          <a:chOff x="0" y="0"/>
          <a:chExt cx="0" cy="0"/>
        </a:xfrm>
      </p:grpSpPr>
      <p:sp>
        <p:nvSpPr>
          <p:cNvPr id="1643" name="Google Shape;1643;g28ecce7c1ee_1_3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4" name="Google Shape;1644;g28ecce7c1ee_1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b8bf6b0617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b8bf6b0617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28ecce7c1ee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8ecce7c1ee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sz="1400"/>
              <a:t>One cannot create objects of abstract classes. Any attempt to do so, results in compile time error</a:t>
            </a:r>
            <a:endParaRPr sz="1400"/>
          </a:p>
          <a:p>
            <a:pPr marL="457200" lvl="0" indent="-317500" algn="l" rtl="0">
              <a:spcBef>
                <a:spcPts val="0"/>
              </a:spcBef>
              <a:spcAft>
                <a:spcPts val="0"/>
              </a:spcAft>
              <a:buSzPts val="1400"/>
              <a:buChar char="●"/>
            </a:pPr>
            <a:r>
              <a:rPr lang="en-GB" sz="1400"/>
              <a:t>One can create references and therefore these classes support polymorphism</a:t>
            </a:r>
            <a:endParaRPr sz="1400"/>
          </a:p>
          <a:p>
            <a:pPr marL="457200" lvl="0" indent="-317500" algn="l" rtl="0">
              <a:spcBef>
                <a:spcPts val="0"/>
              </a:spcBef>
              <a:spcAft>
                <a:spcPts val="0"/>
              </a:spcAft>
              <a:buSzPts val="1400"/>
              <a:buChar char="●"/>
            </a:pPr>
            <a:r>
              <a:rPr lang="en-GB" sz="1400"/>
              <a:t>Abstract classes are useful when creating components because they allow specifying an invariant level of functionality in some methods, but leave the implementation of other methods until a specific implementation of that class is needed.</a:t>
            </a:r>
            <a:endParaRPr sz="1400"/>
          </a:p>
          <a:p>
            <a:pPr marL="457200" lvl="0" indent="-317500" algn="l" rtl="0">
              <a:spcBef>
                <a:spcPts val="0"/>
              </a:spcBef>
              <a:spcAft>
                <a:spcPts val="0"/>
              </a:spcAft>
              <a:buSzPts val="1400"/>
              <a:buChar char="●"/>
            </a:pPr>
            <a:r>
              <a:rPr lang="en-GB" sz="1400"/>
              <a:t>A class inheriting from an abstract class must provide implementation to all the abstract methods, else the class should be declared as abstract</a:t>
            </a:r>
            <a:endParaRPr sz="1400"/>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2"/>
        <p:cNvGrpSpPr/>
        <p:nvPr/>
      </p:nvGrpSpPr>
      <p:grpSpPr>
        <a:xfrm>
          <a:off x="0" y="0"/>
          <a:ext cx="0" cy="0"/>
          <a:chOff x="0" y="0"/>
          <a:chExt cx="0" cy="0"/>
        </a:xfrm>
      </p:grpSpPr>
      <p:sp>
        <p:nvSpPr>
          <p:cNvPr id="1663" name="Google Shape;1663;g28ecce7c1ee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4" name="Google Shape;1664;g28ecce7c1ee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dac67d369_0_7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dac67d369_0_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ae1a870da0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ae1a870da0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28ecce7c1ee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2" name="Google Shape;1672;g28ecce7c1ee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GB" sz="1400"/>
              <a:t>As already stated, Java does not support multiple inheritance, but the purpose of multiple inheritance in addition to code reusability from multiple classes is that, it provides an opportunity to the derived classes to be one of the any types.</a:t>
            </a:r>
            <a:endParaRPr sz="1400"/>
          </a:p>
          <a:p>
            <a:pPr marL="457200" lvl="0" indent="-317500" algn="l" rtl="0">
              <a:lnSpc>
                <a:spcPct val="150000"/>
              </a:lnSpc>
              <a:spcBef>
                <a:spcPts val="0"/>
              </a:spcBef>
              <a:spcAft>
                <a:spcPts val="0"/>
              </a:spcAft>
              <a:buSzPts val="1400"/>
              <a:buChar char="●"/>
            </a:pPr>
            <a:r>
              <a:rPr lang="en-GB" sz="1400"/>
              <a:t>For example if a </a:t>
            </a:r>
            <a:r>
              <a:rPr lang="en-GB" sz="1400" i="1"/>
              <a:t>SalesPerson </a:t>
            </a:r>
            <a:r>
              <a:rPr lang="en-GB" sz="1400"/>
              <a:t>class derives from </a:t>
            </a:r>
            <a:r>
              <a:rPr lang="en-GB" sz="1400" i="1"/>
              <a:t>Employee </a:t>
            </a:r>
            <a:r>
              <a:rPr lang="en-GB" sz="1400"/>
              <a:t>and also from </a:t>
            </a:r>
            <a:r>
              <a:rPr lang="en-GB" sz="1400" i="1"/>
              <a:t>TaxPayer, </a:t>
            </a:r>
            <a:r>
              <a:rPr lang="en-GB" sz="1400"/>
              <a:t>it has a possibility of being an employee at some time and also a taxpayer at some other time. Java does not support multiple inheritance due to the conflict issues but the benefit is worth incorporating into the language.</a:t>
            </a:r>
            <a:endParaRPr sz="1400"/>
          </a:p>
          <a:p>
            <a:pPr marL="457200" lvl="0" indent="-317500" algn="l" rtl="0">
              <a:lnSpc>
                <a:spcPct val="150000"/>
              </a:lnSpc>
              <a:spcBef>
                <a:spcPts val="0"/>
              </a:spcBef>
              <a:spcAft>
                <a:spcPts val="0"/>
              </a:spcAft>
              <a:buSzPts val="1400"/>
              <a:buChar char="●"/>
            </a:pPr>
            <a:r>
              <a:rPr lang="en-GB" sz="1400"/>
              <a:t>Observed closely, many operations (even in real life) are executed against a specific class type (role), and not necessarily against a specific class. For example, tax on income is an operation which is applicable to any/everyone who is earning an income; it can be an employee, businessman or a retired person. The operation also changes according to the targeted object. The tax calculation will be different for an employee, a businessman, a woman or a retired person.</a:t>
            </a:r>
            <a:endParaRPr sz="1400"/>
          </a:p>
          <a:p>
            <a:pPr marL="457200" lvl="0" indent="-317500" algn="l" rtl="0">
              <a:lnSpc>
                <a:spcPct val="150000"/>
              </a:lnSpc>
              <a:spcBef>
                <a:spcPts val="0"/>
              </a:spcBef>
              <a:spcAft>
                <a:spcPts val="0"/>
              </a:spcAft>
              <a:buSzPts val="1400"/>
              <a:buChar char="●"/>
            </a:pPr>
            <a:r>
              <a:rPr lang="en-GB" sz="1400"/>
              <a:t>Even in real life, a role does not provide any implementation; role only defines the activities associated with it. Any entity that wants to get into that role will compulsory have to undertake the responsibility of performing those operations.</a:t>
            </a:r>
            <a:endParaRPr sz="1400"/>
          </a:p>
          <a:p>
            <a:pPr marL="457200" lvl="0" indent="-317500" algn="l" rtl="0">
              <a:lnSpc>
                <a:spcPct val="150000"/>
              </a:lnSpc>
              <a:spcBef>
                <a:spcPts val="0"/>
              </a:spcBef>
              <a:spcAft>
                <a:spcPts val="0"/>
              </a:spcAft>
              <a:buSzPts val="1400"/>
              <a:buChar char="●"/>
            </a:pPr>
            <a:r>
              <a:rPr lang="en-GB" sz="1400"/>
              <a:t>It is also possible for entities belong into two different hierarchy sets to belong to the same role. In effect, that means 2 entities inherit the role and not the implementation. This is called as role based inheritance.</a:t>
            </a:r>
            <a:endParaRPr sz="1400"/>
          </a:p>
          <a:p>
            <a:pPr marL="457200" lvl="0" indent="-317500" algn="l" rtl="0">
              <a:lnSpc>
                <a:spcPct val="150000"/>
              </a:lnSpc>
              <a:spcBef>
                <a:spcPts val="0"/>
              </a:spcBef>
              <a:spcAft>
                <a:spcPts val="0"/>
              </a:spcAft>
              <a:buSzPts val="1400"/>
              <a:buChar char="●"/>
            </a:pPr>
            <a:r>
              <a:rPr lang="en-GB" sz="1400"/>
              <a:t>Translating this into programming domain, the role can be mapped to an interface. </a:t>
            </a:r>
            <a:endParaRPr sz="1400"/>
          </a:p>
          <a:p>
            <a:pPr marL="457200" lvl="0" indent="-317500" algn="l" rtl="0">
              <a:lnSpc>
                <a:spcPct val="150000"/>
              </a:lnSpc>
              <a:spcBef>
                <a:spcPts val="0"/>
              </a:spcBef>
              <a:spcAft>
                <a:spcPts val="0"/>
              </a:spcAft>
              <a:buSzPts val="1400"/>
              <a:buChar char="●"/>
            </a:pPr>
            <a:r>
              <a:rPr lang="en-GB" sz="1400"/>
              <a:t>An interface does not provide any implementation. It only provides a list of activities associated with that specific interface or role. </a:t>
            </a:r>
            <a:endParaRPr sz="1400"/>
          </a:p>
          <a:p>
            <a:pPr marL="457200" lvl="0" indent="-317500" algn="l" rtl="0">
              <a:lnSpc>
                <a:spcPct val="150000"/>
              </a:lnSpc>
              <a:spcBef>
                <a:spcPts val="0"/>
              </a:spcBef>
              <a:spcAft>
                <a:spcPts val="0"/>
              </a:spcAft>
              <a:buSzPts val="1400"/>
              <a:buChar char="●"/>
            </a:pPr>
            <a:r>
              <a:rPr lang="en-GB" sz="1400"/>
              <a:t>Any class that will implement the interface will have to implement the operation operations and enclosed within.</a:t>
            </a:r>
            <a:endParaRPr sz="1400"/>
          </a:p>
          <a:p>
            <a:pPr marL="457200" lvl="0" indent="-317500" algn="l" rtl="0">
              <a:lnSpc>
                <a:spcPct val="150000"/>
              </a:lnSpc>
              <a:spcBef>
                <a:spcPts val="0"/>
              </a:spcBef>
              <a:spcAft>
                <a:spcPts val="0"/>
              </a:spcAft>
              <a:buSzPts val="1400"/>
              <a:buChar char="●"/>
            </a:pPr>
            <a:r>
              <a:rPr lang="en-GB" sz="1400"/>
              <a:t>An interface defines a contract between a provider and a consumer.</a:t>
            </a:r>
            <a:endParaRPr sz="1400"/>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28ecce7c1ee_1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28ecce7c1ee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4"/>
        <p:cNvGrpSpPr/>
        <p:nvPr/>
      </p:nvGrpSpPr>
      <p:grpSpPr>
        <a:xfrm>
          <a:off x="0" y="0"/>
          <a:ext cx="0" cy="0"/>
          <a:chOff x="0" y="0"/>
          <a:chExt cx="0" cy="0"/>
        </a:xfrm>
      </p:grpSpPr>
      <p:sp>
        <p:nvSpPr>
          <p:cNvPr id="1705" name="Google Shape;1705;g28ecce7c1ee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6" name="Google Shape;1706;g28ecce7c1ee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4"/>
        <p:cNvGrpSpPr/>
        <p:nvPr/>
      </p:nvGrpSpPr>
      <p:grpSpPr>
        <a:xfrm>
          <a:off x="0" y="0"/>
          <a:ext cx="0" cy="0"/>
          <a:chOff x="0" y="0"/>
          <a:chExt cx="0" cy="0"/>
        </a:xfrm>
      </p:grpSpPr>
      <p:sp>
        <p:nvSpPr>
          <p:cNvPr id="1725" name="Google Shape;1725;g28ecce7c1ee_1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6" name="Google Shape;1726;g28ecce7c1ee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28ecce7c1ee_1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28ecce7c1ee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8"/>
        <p:cNvGrpSpPr/>
        <p:nvPr/>
      </p:nvGrpSpPr>
      <p:grpSpPr>
        <a:xfrm>
          <a:off x="0" y="0"/>
          <a:ext cx="0" cy="0"/>
          <a:chOff x="0" y="0"/>
          <a:chExt cx="0" cy="0"/>
        </a:xfrm>
      </p:grpSpPr>
      <p:sp>
        <p:nvSpPr>
          <p:cNvPr id="1739" name="Google Shape;1739;g2b8bf6b0617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0" name="Google Shape;1740;g2b8bf6b0617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5"/>
        <p:cNvGrpSpPr/>
        <p:nvPr/>
      </p:nvGrpSpPr>
      <p:grpSpPr>
        <a:xfrm>
          <a:off x="0" y="0"/>
          <a:ext cx="0" cy="0"/>
          <a:chOff x="0" y="0"/>
          <a:chExt cx="0" cy="0"/>
        </a:xfrm>
      </p:grpSpPr>
      <p:sp>
        <p:nvSpPr>
          <p:cNvPr id="1746" name="Google Shape;1746;g2b8bf6b0617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2b8bf6b0617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g26a84ff88f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4" name="Google Shape;1754;g26a84ff88f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26a84ff88fc_1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26a84ff88fc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26a84ff88fc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26a84ff88fc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ae1a870da0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ae1a870da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26a84ff88fc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26a84ff88f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g2b8bf6b0617_1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2" name="Google Shape;1782;g2b8bf6b0617_1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g26a0ff9670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8" name="Google Shape;1788;g26a0ff9670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It is possible to place a class definition within another class definition. Such a class is called an inner class.</a:t>
            </a:r>
            <a:endParaRPr sz="1400">
              <a:solidFill>
                <a:schemeClr val="dk1"/>
              </a:solidFill>
              <a:latin typeface="Open Sans"/>
              <a:ea typeface="Open Sans"/>
              <a:cs typeface="Open Sans"/>
              <a:sym typeface="Open Sans"/>
            </a:endParaRPr>
          </a:p>
          <a:p>
            <a:pPr marL="457200" lvl="0"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The inner class is useful feature as it helps to group classes that need to be attached together.</a:t>
            </a:r>
            <a:endParaRPr sz="1400">
              <a:solidFill>
                <a:schemeClr val="dk1"/>
              </a:solidFill>
              <a:latin typeface="Open Sans"/>
              <a:ea typeface="Open Sans"/>
              <a:cs typeface="Open Sans"/>
              <a:sym typeface="Open Sans"/>
            </a:endParaRPr>
          </a:p>
          <a:p>
            <a:pPr marL="457200" lvl="0"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This feature is provided to achieve control framework.</a:t>
            </a:r>
            <a:endParaRPr sz="1400">
              <a:solidFill>
                <a:schemeClr val="dk1"/>
              </a:solidFill>
              <a:latin typeface="Open Sans"/>
              <a:ea typeface="Open Sans"/>
              <a:cs typeface="Open Sans"/>
              <a:sym typeface="Open Sans"/>
            </a:endParaRPr>
          </a:p>
          <a:p>
            <a:pPr marL="457200" lvl="0"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Control framework is a particular type of application framework dominated by the need to respond to events that is event driven driven programming.</a:t>
            </a:r>
            <a:endParaRPr sz="1400">
              <a:solidFill>
                <a:schemeClr val="dk1"/>
              </a:solidFill>
              <a:latin typeface="Open Sans"/>
              <a:ea typeface="Open Sans"/>
              <a:cs typeface="Open Sans"/>
              <a:sym typeface="Open Sans"/>
            </a:endParaRPr>
          </a:p>
          <a:p>
            <a:pPr marL="457200" lvl="0"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Inner classes can be hidden from other classes in the same package</a:t>
            </a:r>
            <a:endParaRPr sz="1400">
              <a:solidFill>
                <a:schemeClr val="dk1"/>
              </a:solidFill>
              <a:latin typeface="Open Sans"/>
              <a:ea typeface="Open Sans"/>
              <a:cs typeface="Open Sans"/>
              <a:sym typeface="Open Sans"/>
            </a:endParaRPr>
          </a:p>
          <a:p>
            <a:pPr marL="457200" lvl="0"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Inner classes can be defined</a:t>
            </a:r>
            <a:endParaRPr sz="1400">
              <a:solidFill>
                <a:schemeClr val="dk1"/>
              </a:solidFill>
              <a:latin typeface="Open Sans"/>
              <a:ea typeface="Open Sans"/>
              <a:cs typeface="Open Sans"/>
              <a:sym typeface="Open Sans"/>
            </a:endParaRPr>
          </a:p>
          <a:p>
            <a:pPr marL="914400" lvl="1"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Within a method</a:t>
            </a:r>
            <a:endParaRPr sz="1400">
              <a:solidFill>
                <a:schemeClr val="dk1"/>
              </a:solidFill>
              <a:latin typeface="Open Sans"/>
              <a:ea typeface="Open Sans"/>
              <a:cs typeface="Open Sans"/>
              <a:sym typeface="Open Sans"/>
            </a:endParaRPr>
          </a:p>
          <a:p>
            <a:pPr marL="914400" lvl="1" indent="-317500" algn="l"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Within a scope inside a method</a:t>
            </a:r>
            <a:endParaRPr sz="1400">
              <a:solidFill>
                <a:schemeClr val="dk1"/>
              </a:solidFill>
              <a:latin typeface="Open Sans"/>
              <a:ea typeface="Open Sans"/>
              <a:cs typeface="Open Sans"/>
              <a:sym typeface="Open Sans"/>
            </a:endParaRPr>
          </a:p>
          <a:p>
            <a:pPr marL="457200" lvl="0" indent="-317500" algn="just" rtl="0">
              <a:lnSpc>
                <a:spcPct val="150000"/>
              </a:lnSpc>
              <a:spcBef>
                <a:spcPts val="0"/>
              </a:spcBef>
              <a:spcAft>
                <a:spcPts val="0"/>
              </a:spcAft>
              <a:buClr>
                <a:schemeClr val="dk1"/>
              </a:buClr>
              <a:buSzPts val="1400"/>
              <a:buFont typeface="Open Sans"/>
              <a:buChar char="●"/>
            </a:pPr>
            <a:r>
              <a:rPr lang="en-GB" sz="1400">
                <a:solidFill>
                  <a:schemeClr val="dk1"/>
                </a:solidFill>
                <a:latin typeface="Open Sans"/>
                <a:ea typeface="Open Sans"/>
                <a:cs typeface="Open Sans"/>
                <a:sym typeface="Open Sans"/>
              </a:rPr>
              <a:t>Inner classes should be avoided since they increase the complexity of the code and put extra burden on the compiler. Inner class object construction requires outer class object.</a:t>
            </a:r>
            <a:endParaRPr sz="1400">
              <a:solidFill>
                <a:schemeClr val="dk1"/>
              </a:solidFill>
              <a:latin typeface="Open Sans"/>
              <a:ea typeface="Open Sans"/>
              <a:cs typeface="Open Sans"/>
              <a:sym typeface="Open Sans"/>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g26a84ff88fc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6" name="Google Shape;1796;g26a84ff88fc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0"/>
              </a:spcBef>
              <a:spcAft>
                <a:spcPts val="0"/>
              </a:spcAft>
              <a:buClr>
                <a:schemeClr val="dk1"/>
              </a:buClr>
              <a:buSzPts val="1400"/>
              <a:buFont typeface="Open Sans"/>
              <a:buChar char="●"/>
            </a:pPr>
            <a:endParaRPr sz="1400">
              <a:solidFill>
                <a:schemeClr val="dk1"/>
              </a:solidFill>
              <a:latin typeface="Open Sans"/>
              <a:ea typeface="Open Sans"/>
              <a:cs typeface="Open Sans"/>
              <a:sym typeface="Open Sans"/>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
        <p:cNvGrpSpPr/>
        <p:nvPr/>
      </p:nvGrpSpPr>
      <p:grpSpPr>
        <a:xfrm>
          <a:off x="0" y="0"/>
          <a:ext cx="0" cy="0"/>
          <a:chOff x="0" y="0"/>
          <a:chExt cx="0" cy="0"/>
        </a:xfrm>
      </p:grpSpPr>
      <p:sp>
        <p:nvSpPr>
          <p:cNvPr id="1802" name="Google Shape;1802;g2b8bf6b0617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3" name="Google Shape;1803;g2b8bf6b0617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195</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8"/>
        <p:cNvGrpSpPr/>
        <p:nvPr/>
      </p:nvGrpSpPr>
      <p:grpSpPr>
        <a:xfrm>
          <a:off x="0" y="0"/>
          <a:ext cx="0" cy="0"/>
          <a:chOff x="0" y="0"/>
          <a:chExt cx="0" cy="0"/>
        </a:xfrm>
      </p:grpSpPr>
      <p:sp>
        <p:nvSpPr>
          <p:cNvPr id="1809" name="Google Shape;1809;g26a84ff88fc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0" name="Google Shape;1810;g26a84ff88fc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195</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2b8bf6b0617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2b8bf6b0617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1"/>
        <p:cNvGrpSpPr/>
        <p:nvPr/>
      </p:nvGrpSpPr>
      <p:grpSpPr>
        <a:xfrm>
          <a:off x="0" y="0"/>
          <a:ext cx="0" cy="0"/>
          <a:chOff x="0" y="0"/>
          <a:chExt cx="0" cy="0"/>
        </a:xfrm>
      </p:grpSpPr>
      <p:sp>
        <p:nvSpPr>
          <p:cNvPr id="1822" name="Google Shape;1822;g2b9054c1ed6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3" name="Google Shape;1823;g2b9054c1ed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7"/>
        <p:cNvGrpSpPr/>
        <p:nvPr/>
      </p:nvGrpSpPr>
      <p:grpSpPr>
        <a:xfrm>
          <a:off x="0" y="0"/>
          <a:ext cx="0" cy="0"/>
          <a:chOff x="0" y="0"/>
          <a:chExt cx="0" cy="0"/>
        </a:xfrm>
      </p:grpSpPr>
      <p:sp>
        <p:nvSpPr>
          <p:cNvPr id="1828" name="Google Shape;1828;g2b8bf6b0617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9" name="Google Shape;1829;g2b8bf6b0617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2b9054c1ed6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2b9054c1ed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ae1a870da0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ae1a870da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1"/>
        <p:cNvGrpSpPr/>
        <p:nvPr/>
      </p:nvGrpSpPr>
      <p:grpSpPr>
        <a:xfrm>
          <a:off x="0" y="0"/>
          <a:ext cx="0" cy="0"/>
          <a:chOff x="0" y="0"/>
          <a:chExt cx="0" cy="0"/>
        </a:xfrm>
      </p:grpSpPr>
      <p:sp>
        <p:nvSpPr>
          <p:cNvPr id="1842" name="Google Shape;1842;g26a84ff88fc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3" name="Google Shape;1843;g26a84ff88fc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8"/>
        <p:cNvGrpSpPr/>
        <p:nvPr/>
      </p:nvGrpSpPr>
      <p:grpSpPr>
        <a:xfrm>
          <a:off x="0" y="0"/>
          <a:ext cx="0" cy="0"/>
          <a:chOff x="0" y="0"/>
          <a:chExt cx="0" cy="0"/>
        </a:xfrm>
      </p:grpSpPr>
      <p:sp>
        <p:nvSpPr>
          <p:cNvPr id="1849" name="Google Shape;1849;g26a84ff88fc_1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0" name="Google Shape;1850;g26a84ff88fc_1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5"/>
        <p:cNvGrpSpPr/>
        <p:nvPr/>
      </p:nvGrpSpPr>
      <p:grpSpPr>
        <a:xfrm>
          <a:off x="0" y="0"/>
          <a:ext cx="0" cy="0"/>
          <a:chOff x="0" y="0"/>
          <a:chExt cx="0" cy="0"/>
        </a:xfrm>
      </p:grpSpPr>
      <p:sp>
        <p:nvSpPr>
          <p:cNvPr id="1856" name="Google Shape;1856;g26a84ff88fc_1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7" name="Google Shape;1857;g26a84ff88fc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26a84ff88fc_1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26a84ff88fc_1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9"/>
        <p:cNvGrpSpPr/>
        <p:nvPr/>
      </p:nvGrpSpPr>
      <p:grpSpPr>
        <a:xfrm>
          <a:off x="0" y="0"/>
          <a:ext cx="0" cy="0"/>
          <a:chOff x="0" y="0"/>
          <a:chExt cx="0" cy="0"/>
        </a:xfrm>
      </p:grpSpPr>
      <p:sp>
        <p:nvSpPr>
          <p:cNvPr id="1870" name="Google Shape;1870;g26a84ff88fc_1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1" name="Google Shape;1871;g26a84ff88fc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6"/>
        <p:cNvGrpSpPr/>
        <p:nvPr/>
      </p:nvGrpSpPr>
      <p:grpSpPr>
        <a:xfrm>
          <a:off x="0" y="0"/>
          <a:ext cx="0" cy="0"/>
          <a:chOff x="0" y="0"/>
          <a:chExt cx="0" cy="0"/>
        </a:xfrm>
      </p:grpSpPr>
      <p:sp>
        <p:nvSpPr>
          <p:cNvPr id="1877" name="Google Shape;1877;g2b9054c1ed6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8" name="Google Shape;1878;g2b9054c1ed6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2b903098f9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2b903098f9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26a887c5bb7_8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26a887c5bb7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5"/>
        <p:cNvGrpSpPr/>
        <p:nvPr/>
      </p:nvGrpSpPr>
      <p:grpSpPr>
        <a:xfrm>
          <a:off x="0" y="0"/>
          <a:ext cx="0" cy="0"/>
          <a:chOff x="0" y="0"/>
          <a:chExt cx="0" cy="0"/>
        </a:xfrm>
      </p:grpSpPr>
      <p:sp>
        <p:nvSpPr>
          <p:cNvPr id="1896" name="Google Shape;1896;g26a887c5bb7_8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7" name="Google Shape;1897;g26a887c5bb7_8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2"/>
        <p:cNvGrpSpPr/>
        <p:nvPr/>
      </p:nvGrpSpPr>
      <p:grpSpPr>
        <a:xfrm>
          <a:off x="0" y="0"/>
          <a:ext cx="0" cy="0"/>
          <a:chOff x="0" y="0"/>
          <a:chExt cx="0" cy="0"/>
        </a:xfrm>
      </p:grpSpPr>
      <p:sp>
        <p:nvSpPr>
          <p:cNvPr id="1903" name="Google Shape;1903;g26b3f2b13d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4" name="Google Shape;1904;g26b3f2b13d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ae1a870da0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ae1a870da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9"/>
        <p:cNvGrpSpPr/>
        <p:nvPr/>
      </p:nvGrpSpPr>
      <p:grpSpPr>
        <a:xfrm>
          <a:off x="0" y="0"/>
          <a:ext cx="0" cy="0"/>
          <a:chOff x="0" y="0"/>
          <a:chExt cx="0" cy="0"/>
        </a:xfrm>
      </p:grpSpPr>
      <p:sp>
        <p:nvSpPr>
          <p:cNvPr id="1910" name="Google Shape;1910;g26b3f2b13d9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1" name="Google Shape;1911;g26b3f2b13d9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9"/>
        <p:cNvGrpSpPr/>
        <p:nvPr/>
      </p:nvGrpSpPr>
      <p:grpSpPr>
        <a:xfrm>
          <a:off x="0" y="0"/>
          <a:ext cx="0" cy="0"/>
          <a:chOff x="0" y="0"/>
          <a:chExt cx="0" cy="0"/>
        </a:xfrm>
      </p:grpSpPr>
      <p:sp>
        <p:nvSpPr>
          <p:cNvPr id="1950" name="Google Shape;1950;g26b3f2b13d9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1" name="Google Shape;1951;g26b3f2b13d9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6"/>
        <p:cNvGrpSpPr/>
        <p:nvPr/>
      </p:nvGrpSpPr>
      <p:grpSpPr>
        <a:xfrm>
          <a:off x="0" y="0"/>
          <a:ext cx="0" cy="0"/>
          <a:chOff x="0" y="0"/>
          <a:chExt cx="0" cy="0"/>
        </a:xfrm>
      </p:grpSpPr>
      <p:sp>
        <p:nvSpPr>
          <p:cNvPr id="1957" name="Google Shape;1957;g2b8bf6b0617_1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8" name="Google Shape;1958;g2b8bf6b0617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2"/>
        <p:cNvGrpSpPr/>
        <p:nvPr/>
      </p:nvGrpSpPr>
      <p:grpSpPr>
        <a:xfrm>
          <a:off x="0" y="0"/>
          <a:ext cx="0" cy="0"/>
          <a:chOff x="0" y="0"/>
          <a:chExt cx="0" cy="0"/>
        </a:xfrm>
      </p:grpSpPr>
      <p:sp>
        <p:nvSpPr>
          <p:cNvPr id="1963" name="Google Shape;1963;g2ba7464dd2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4" name="Google Shape;1964;g2ba7464dd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2ba7464dd20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2ba7464dd2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Google Shape;1977;g2ba7464dd20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8" name="Google Shape;1978;g2ba7464dd2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3"/>
        <p:cNvGrpSpPr/>
        <p:nvPr/>
      </p:nvGrpSpPr>
      <p:grpSpPr>
        <a:xfrm>
          <a:off x="0" y="0"/>
          <a:ext cx="0" cy="0"/>
          <a:chOff x="0" y="0"/>
          <a:chExt cx="0" cy="0"/>
        </a:xfrm>
      </p:grpSpPr>
      <p:sp>
        <p:nvSpPr>
          <p:cNvPr id="1984" name="Google Shape;1984;g2ba7464dd20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5" name="Google Shape;1985;g2ba7464dd20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0"/>
        <p:cNvGrpSpPr/>
        <p:nvPr/>
      </p:nvGrpSpPr>
      <p:grpSpPr>
        <a:xfrm>
          <a:off x="0" y="0"/>
          <a:ext cx="0" cy="0"/>
          <a:chOff x="0" y="0"/>
          <a:chExt cx="0" cy="0"/>
        </a:xfrm>
      </p:grpSpPr>
      <p:sp>
        <p:nvSpPr>
          <p:cNvPr id="1991" name="Google Shape;1991;g2ba7464dd20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2" name="Google Shape;1992;g2ba7464dd20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7"/>
        <p:cNvGrpSpPr/>
        <p:nvPr/>
      </p:nvGrpSpPr>
      <p:grpSpPr>
        <a:xfrm>
          <a:off x="0" y="0"/>
          <a:ext cx="0" cy="0"/>
          <a:chOff x="0" y="0"/>
          <a:chExt cx="0" cy="0"/>
        </a:xfrm>
      </p:grpSpPr>
      <p:sp>
        <p:nvSpPr>
          <p:cNvPr id="1998" name="Google Shape;1998;g2ba7464dd20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9" name="Google Shape;1999;g2ba7464dd20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4"/>
        <p:cNvGrpSpPr/>
        <p:nvPr/>
      </p:nvGrpSpPr>
      <p:grpSpPr>
        <a:xfrm>
          <a:off x="0" y="0"/>
          <a:ext cx="0" cy="0"/>
          <a:chOff x="0" y="0"/>
          <a:chExt cx="0" cy="0"/>
        </a:xfrm>
      </p:grpSpPr>
      <p:sp>
        <p:nvSpPr>
          <p:cNvPr id="2005" name="Google Shape;2005;g2ba7464dd20_1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6" name="Google Shape;2006;g2ba7464dd20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ae1a870da0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ae1a870da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2"/>
        <p:cNvGrpSpPr/>
        <p:nvPr/>
      </p:nvGrpSpPr>
      <p:grpSpPr>
        <a:xfrm>
          <a:off x="0" y="0"/>
          <a:ext cx="0" cy="0"/>
          <a:chOff x="0" y="0"/>
          <a:chExt cx="0" cy="0"/>
        </a:xfrm>
      </p:grpSpPr>
      <p:sp>
        <p:nvSpPr>
          <p:cNvPr id="2023" name="Google Shape;2023;g2ba7464dd20_1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4" name="Google Shape;2024;g2ba7464dd20_1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2ba7464dd20_1_10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2ba7464dd20_1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6"/>
        <p:cNvGrpSpPr/>
        <p:nvPr/>
      </p:nvGrpSpPr>
      <p:grpSpPr>
        <a:xfrm>
          <a:off x="0" y="0"/>
          <a:ext cx="0" cy="0"/>
          <a:chOff x="0" y="0"/>
          <a:chExt cx="0" cy="0"/>
        </a:xfrm>
      </p:grpSpPr>
      <p:sp>
        <p:nvSpPr>
          <p:cNvPr id="2037" name="Google Shape;2037;g2ba7464dd20_1_10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8" name="Google Shape;2038;g2ba7464dd20_1_10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3"/>
        <p:cNvGrpSpPr/>
        <p:nvPr/>
      </p:nvGrpSpPr>
      <p:grpSpPr>
        <a:xfrm>
          <a:off x="0" y="0"/>
          <a:ext cx="0" cy="0"/>
          <a:chOff x="0" y="0"/>
          <a:chExt cx="0" cy="0"/>
        </a:xfrm>
      </p:grpSpPr>
      <p:sp>
        <p:nvSpPr>
          <p:cNvPr id="2044" name="Google Shape;2044;g2ba7464dd20_1_10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5" name="Google Shape;2045;g2ba7464dd20_1_10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0"/>
        <p:cNvGrpSpPr/>
        <p:nvPr/>
      </p:nvGrpSpPr>
      <p:grpSpPr>
        <a:xfrm>
          <a:off x="0" y="0"/>
          <a:ext cx="0" cy="0"/>
          <a:chOff x="0" y="0"/>
          <a:chExt cx="0" cy="0"/>
        </a:xfrm>
      </p:grpSpPr>
      <p:sp>
        <p:nvSpPr>
          <p:cNvPr id="2051" name="Google Shape;2051;g2ba7464dd20_1_10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2" name="Google Shape;2052;g2ba7464dd20_1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2ba7464dd20_1_10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2ba7464dd20_1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2ba7464dd20_1_10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2ba7464dd20_1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1"/>
        <p:cNvGrpSpPr/>
        <p:nvPr/>
      </p:nvGrpSpPr>
      <p:grpSpPr>
        <a:xfrm>
          <a:off x="0" y="0"/>
          <a:ext cx="0" cy="0"/>
          <a:chOff x="0" y="0"/>
          <a:chExt cx="0" cy="0"/>
        </a:xfrm>
      </p:grpSpPr>
      <p:sp>
        <p:nvSpPr>
          <p:cNvPr id="2072" name="Google Shape;2072;g2b8bf6b0617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3" name="Google Shape;2073;g2b8bf6b0617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7"/>
        <p:cNvGrpSpPr/>
        <p:nvPr/>
      </p:nvGrpSpPr>
      <p:grpSpPr>
        <a:xfrm>
          <a:off x="0" y="0"/>
          <a:ext cx="0" cy="0"/>
          <a:chOff x="0" y="0"/>
          <a:chExt cx="0" cy="0"/>
        </a:xfrm>
      </p:grpSpPr>
      <p:sp>
        <p:nvSpPr>
          <p:cNvPr id="2078" name="Google Shape;2078;g2b90813925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9" name="Google Shape;2079;g2b9081392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4"/>
        <p:cNvGrpSpPr/>
        <p:nvPr/>
      </p:nvGrpSpPr>
      <p:grpSpPr>
        <a:xfrm>
          <a:off x="0" y="0"/>
          <a:ext cx="0" cy="0"/>
          <a:chOff x="0" y="0"/>
          <a:chExt cx="0" cy="0"/>
        </a:xfrm>
      </p:grpSpPr>
      <p:sp>
        <p:nvSpPr>
          <p:cNvPr id="2085" name="Google Shape;2085;g2b90813925f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6" name="Google Shape;2086;g2b90813925f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ae1a870da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ae1a870da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2b90813925f_1_2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2b90813925f_1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3"/>
        <p:cNvGrpSpPr/>
        <p:nvPr/>
      </p:nvGrpSpPr>
      <p:grpSpPr>
        <a:xfrm>
          <a:off x="0" y="0"/>
          <a:ext cx="0" cy="0"/>
          <a:chOff x="0" y="0"/>
          <a:chExt cx="0" cy="0"/>
        </a:xfrm>
      </p:grpSpPr>
      <p:sp>
        <p:nvSpPr>
          <p:cNvPr id="2114" name="Google Shape;2114;g2b90813925f_1_2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5" name="Google Shape;2115;g2b90813925f_1_2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5"/>
        <p:cNvGrpSpPr/>
        <p:nvPr/>
      </p:nvGrpSpPr>
      <p:grpSpPr>
        <a:xfrm>
          <a:off x="0" y="0"/>
          <a:ext cx="0" cy="0"/>
          <a:chOff x="0" y="0"/>
          <a:chExt cx="0" cy="0"/>
        </a:xfrm>
      </p:grpSpPr>
      <p:sp>
        <p:nvSpPr>
          <p:cNvPr id="2146" name="Google Shape;2146;g2b90813925f_1_2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7" name="Google Shape;2147;g2b90813925f_1_2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2b90813925f_1_2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2b90813925f_1_2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1"/>
        <p:cNvGrpSpPr/>
        <p:nvPr/>
      </p:nvGrpSpPr>
      <p:grpSpPr>
        <a:xfrm>
          <a:off x="0" y="0"/>
          <a:ext cx="0" cy="0"/>
          <a:chOff x="0" y="0"/>
          <a:chExt cx="0" cy="0"/>
        </a:xfrm>
      </p:grpSpPr>
      <p:sp>
        <p:nvSpPr>
          <p:cNvPr id="2162" name="Google Shape;2162;g2b90813925f_1_2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3" name="Google Shape;2163;g2b90813925f_1_2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8"/>
        <p:cNvGrpSpPr/>
        <p:nvPr/>
      </p:nvGrpSpPr>
      <p:grpSpPr>
        <a:xfrm>
          <a:off x="0" y="0"/>
          <a:ext cx="0" cy="0"/>
          <a:chOff x="0" y="0"/>
          <a:chExt cx="0" cy="0"/>
        </a:xfrm>
      </p:grpSpPr>
      <p:sp>
        <p:nvSpPr>
          <p:cNvPr id="2169" name="Google Shape;2169;g2b90813925f_1_2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0" name="Google Shape;2170;g2b90813925f_1_2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2b90813925f_1_22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2b90813925f_1_2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2"/>
        <p:cNvGrpSpPr/>
        <p:nvPr/>
      </p:nvGrpSpPr>
      <p:grpSpPr>
        <a:xfrm>
          <a:off x="0" y="0"/>
          <a:ext cx="0" cy="0"/>
          <a:chOff x="0" y="0"/>
          <a:chExt cx="0" cy="0"/>
        </a:xfrm>
      </p:grpSpPr>
      <p:sp>
        <p:nvSpPr>
          <p:cNvPr id="2183" name="Google Shape;2183;g2b90813925f_1_2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4" name="Google Shape;2184;g2b90813925f_1_2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9"/>
        <p:cNvGrpSpPr/>
        <p:nvPr/>
      </p:nvGrpSpPr>
      <p:grpSpPr>
        <a:xfrm>
          <a:off x="0" y="0"/>
          <a:ext cx="0" cy="0"/>
          <a:chOff x="0" y="0"/>
          <a:chExt cx="0" cy="0"/>
        </a:xfrm>
      </p:grpSpPr>
      <p:sp>
        <p:nvSpPr>
          <p:cNvPr id="2190" name="Google Shape;2190;g2b90813925f_1_2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1" name="Google Shape;2191;g2b90813925f_1_2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2b90813925f_1_23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2b90813925f_1_2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ae1a870da0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ae1a870da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3"/>
        <p:cNvGrpSpPr/>
        <p:nvPr/>
      </p:nvGrpSpPr>
      <p:grpSpPr>
        <a:xfrm>
          <a:off x="0" y="0"/>
          <a:ext cx="0" cy="0"/>
          <a:chOff x="0" y="0"/>
          <a:chExt cx="0" cy="0"/>
        </a:xfrm>
      </p:grpSpPr>
      <p:sp>
        <p:nvSpPr>
          <p:cNvPr id="2204" name="Google Shape;2204;g2b90813925f_1_2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5" name="Google Shape;2205;g2b90813925f_1_2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0"/>
        <p:cNvGrpSpPr/>
        <p:nvPr/>
      </p:nvGrpSpPr>
      <p:grpSpPr>
        <a:xfrm>
          <a:off x="0" y="0"/>
          <a:ext cx="0" cy="0"/>
          <a:chOff x="0" y="0"/>
          <a:chExt cx="0" cy="0"/>
        </a:xfrm>
      </p:grpSpPr>
      <p:sp>
        <p:nvSpPr>
          <p:cNvPr id="2211" name="Google Shape;2211;g2b8bf6b0617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2" name="Google Shape;2212;g2b8bf6b0617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6"/>
        <p:cNvGrpSpPr/>
        <p:nvPr/>
      </p:nvGrpSpPr>
      <p:grpSpPr>
        <a:xfrm>
          <a:off x="0" y="0"/>
          <a:ext cx="0" cy="0"/>
          <a:chOff x="0" y="0"/>
          <a:chExt cx="0" cy="0"/>
        </a:xfrm>
      </p:grpSpPr>
      <p:sp>
        <p:nvSpPr>
          <p:cNvPr id="2217" name="Google Shape;2217;g2ba7464dd20_1_20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8" name="Google Shape;2218;g2ba7464dd20_1_2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2"/>
        <p:cNvGrpSpPr/>
        <p:nvPr/>
      </p:nvGrpSpPr>
      <p:grpSpPr>
        <a:xfrm>
          <a:off x="0" y="0"/>
          <a:ext cx="0" cy="0"/>
          <a:chOff x="0" y="0"/>
          <a:chExt cx="0" cy="0"/>
        </a:xfrm>
      </p:grpSpPr>
      <p:sp>
        <p:nvSpPr>
          <p:cNvPr id="2223" name="Google Shape;2223;g2ba7464dd20_1_20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4" name="Google Shape;2224;g2ba7464dd20_1_20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9"/>
        <p:cNvGrpSpPr/>
        <p:nvPr/>
      </p:nvGrpSpPr>
      <p:grpSpPr>
        <a:xfrm>
          <a:off x="0" y="0"/>
          <a:ext cx="0" cy="0"/>
          <a:chOff x="0" y="0"/>
          <a:chExt cx="0" cy="0"/>
        </a:xfrm>
      </p:grpSpPr>
      <p:sp>
        <p:nvSpPr>
          <p:cNvPr id="2230" name="Google Shape;2230;g2ba7464dd20_1_20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1" name="Google Shape;2231;g2ba7464dd20_1_2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6"/>
        <p:cNvGrpSpPr/>
        <p:nvPr/>
      </p:nvGrpSpPr>
      <p:grpSpPr>
        <a:xfrm>
          <a:off x="0" y="0"/>
          <a:ext cx="0" cy="0"/>
          <a:chOff x="0" y="0"/>
          <a:chExt cx="0" cy="0"/>
        </a:xfrm>
      </p:grpSpPr>
      <p:sp>
        <p:nvSpPr>
          <p:cNvPr id="2237" name="Google Shape;2237;g2ba7464dd20_1_2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8" name="Google Shape;2238;g2ba7464dd20_1_2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3"/>
        <p:cNvGrpSpPr/>
        <p:nvPr/>
      </p:nvGrpSpPr>
      <p:grpSpPr>
        <a:xfrm>
          <a:off x="0" y="0"/>
          <a:ext cx="0" cy="0"/>
          <a:chOff x="0" y="0"/>
          <a:chExt cx="0" cy="0"/>
        </a:xfrm>
      </p:grpSpPr>
      <p:sp>
        <p:nvSpPr>
          <p:cNvPr id="2244" name="Google Shape;2244;g2ba7464dd20_1_2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5" name="Google Shape;2245;g2ba7464dd20_1_2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0"/>
        <p:cNvGrpSpPr/>
        <p:nvPr/>
      </p:nvGrpSpPr>
      <p:grpSpPr>
        <a:xfrm>
          <a:off x="0" y="0"/>
          <a:ext cx="0" cy="0"/>
          <a:chOff x="0" y="0"/>
          <a:chExt cx="0" cy="0"/>
        </a:xfrm>
      </p:grpSpPr>
      <p:sp>
        <p:nvSpPr>
          <p:cNvPr id="2251" name="Google Shape;2251;g2ba7464dd20_1_2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2" name="Google Shape;2252;g2ba7464dd20_1_2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6"/>
        <p:cNvGrpSpPr/>
        <p:nvPr/>
      </p:nvGrpSpPr>
      <p:grpSpPr>
        <a:xfrm>
          <a:off x="0" y="0"/>
          <a:ext cx="0" cy="0"/>
          <a:chOff x="0" y="0"/>
          <a:chExt cx="0" cy="0"/>
        </a:xfrm>
      </p:grpSpPr>
      <p:sp>
        <p:nvSpPr>
          <p:cNvPr id="2257" name="Google Shape;2257;g2ba7464dd20_1_2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8" name="Google Shape;2258;g2ba7464dd20_1_2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g2ba7464dd20_1_2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6" name="Google Shape;2266;g2ba7464dd20_1_2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ae1a870da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ae1a870da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1"/>
        <p:cNvGrpSpPr/>
        <p:nvPr/>
      </p:nvGrpSpPr>
      <p:grpSpPr>
        <a:xfrm>
          <a:off x="0" y="0"/>
          <a:ext cx="0" cy="0"/>
          <a:chOff x="0" y="0"/>
          <a:chExt cx="0" cy="0"/>
        </a:xfrm>
      </p:grpSpPr>
      <p:sp>
        <p:nvSpPr>
          <p:cNvPr id="2272" name="Google Shape;2272;g2ba7464dd20_1_2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3" name="Google Shape;2273;g2ba7464dd20_1_2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2ba7464dd20_1_2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2ba7464dd20_1_2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5"/>
        <p:cNvGrpSpPr/>
        <p:nvPr/>
      </p:nvGrpSpPr>
      <p:grpSpPr>
        <a:xfrm>
          <a:off x="0" y="0"/>
          <a:ext cx="0" cy="0"/>
          <a:chOff x="0" y="0"/>
          <a:chExt cx="0" cy="0"/>
        </a:xfrm>
      </p:grpSpPr>
      <p:sp>
        <p:nvSpPr>
          <p:cNvPr id="2286" name="Google Shape;2286;g2ba7464dd20_1_19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7" name="Google Shape;2287;g2ba7464dd20_1_1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p:cNvGrpSpPr/>
        <p:nvPr/>
      </p:nvGrpSpPr>
      <p:grpSpPr>
        <a:xfrm>
          <a:off x="0" y="0"/>
          <a:ext cx="0" cy="0"/>
          <a:chOff x="0" y="0"/>
          <a:chExt cx="0" cy="0"/>
        </a:xfrm>
      </p:grpSpPr>
      <p:sp>
        <p:nvSpPr>
          <p:cNvPr id="2292" name="Google Shape;2292;g2ba7464dd20_1_18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ba7464dd20_1_1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8"/>
        <p:cNvGrpSpPr/>
        <p:nvPr/>
      </p:nvGrpSpPr>
      <p:grpSpPr>
        <a:xfrm>
          <a:off x="0" y="0"/>
          <a:ext cx="0" cy="0"/>
          <a:chOff x="0" y="0"/>
          <a:chExt cx="0" cy="0"/>
        </a:xfrm>
      </p:grpSpPr>
      <p:sp>
        <p:nvSpPr>
          <p:cNvPr id="2299" name="Google Shape;2299;g2ba7464dd20_1_1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0" name="Google Shape;2300;g2ba7464dd20_1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5"/>
        <p:cNvGrpSpPr/>
        <p:nvPr/>
      </p:nvGrpSpPr>
      <p:grpSpPr>
        <a:xfrm>
          <a:off x="0" y="0"/>
          <a:ext cx="0" cy="0"/>
          <a:chOff x="0" y="0"/>
          <a:chExt cx="0" cy="0"/>
        </a:xfrm>
      </p:grpSpPr>
      <p:sp>
        <p:nvSpPr>
          <p:cNvPr id="2306" name="Google Shape;2306;g2ba7464dd20_1_18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7" name="Google Shape;2307;g2ba7464dd20_1_18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3"/>
        <p:cNvGrpSpPr/>
        <p:nvPr/>
      </p:nvGrpSpPr>
      <p:grpSpPr>
        <a:xfrm>
          <a:off x="0" y="0"/>
          <a:ext cx="0" cy="0"/>
          <a:chOff x="0" y="0"/>
          <a:chExt cx="0" cy="0"/>
        </a:xfrm>
      </p:grpSpPr>
      <p:sp>
        <p:nvSpPr>
          <p:cNvPr id="2314" name="Google Shape;2314;g2ba7464dd20_1_19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5" name="Google Shape;2315;g2ba7464dd20_1_19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1"/>
        <p:cNvGrpSpPr/>
        <p:nvPr/>
      </p:nvGrpSpPr>
      <p:grpSpPr>
        <a:xfrm>
          <a:off x="0" y="0"/>
          <a:ext cx="0" cy="0"/>
          <a:chOff x="0" y="0"/>
          <a:chExt cx="0" cy="0"/>
        </a:xfrm>
      </p:grpSpPr>
      <p:sp>
        <p:nvSpPr>
          <p:cNvPr id="2322" name="Google Shape;2322;g2ba7464dd20_1_19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3" name="Google Shape;2323;g2ba7464dd20_1_1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9"/>
        <p:cNvGrpSpPr/>
        <p:nvPr/>
      </p:nvGrpSpPr>
      <p:grpSpPr>
        <a:xfrm>
          <a:off x="0" y="0"/>
          <a:ext cx="0" cy="0"/>
          <a:chOff x="0" y="0"/>
          <a:chExt cx="0" cy="0"/>
        </a:xfrm>
      </p:grpSpPr>
      <p:sp>
        <p:nvSpPr>
          <p:cNvPr id="2330" name="Google Shape;2330;g2ba7464dd20_1_2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1" name="Google Shape;2331;g2ba7464dd20_1_2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6"/>
        <p:cNvGrpSpPr/>
        <p:nvPr/>
      </p:nvGrpSpPr>
      <p:grpSpPr>
        <a:xfrm>
          <a:off x="0" y="0"/>
          <a:ext cx="0" cy="0"/>
          <a:chOff x="0" y="0"/>
          <a:chExt cx="0" cy="0"/>
        </a:xfrm>
      </p:grpSpPr>
      <p:sp>
        <p:nvSpPr>
          <p:cNvPr id="2337" name="Google Shape;2337;g2ba7464dd20_1_22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8" name="Google Shape;2338;g2ba7464dd20_1_2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ae1a870da0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ae1a870da0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3"/>
        <p:cNvGrpSpPr/>
        <p:nvPr/>
      </p:nvGrpSpPr>
      <p:grpSpPr>
        <a:xfrm>
          <a:off x="0" y="0"/>
          <a:ext cx="0" cy="0"/>
          <a:chOff x="0" y="0"/>
          <a:chExt cx="0" cy="0"/>
        </a:xfrm>
      </p:grpSpPr>
      <p:sp>
        <p:nvSpPr>
          <p:cNvPr id="2344" name="Google Shape;2344;g2ba7464dd20_1_19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5" name="Google Shape;2345;g2ba7464dd20_1_1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9"/>
        <p:cNvGrpSpPr/>
        <p:nvPr/>
      </p:nvGrpSpPr>
      <p:grpSpPr>
        <a:xfrm>
          <a:off x="0" y="0"/>
          <a:ext cx="0" cy="0"/>
          <a:chOff x="0" y="0"/>
          <a:chExt cx="0" cy="0"/>
        </a:xfrm>
      </p:grpSpPr>
      <p:sp>
        <p:nvSpPr>
          <p:cNvPr id="2350" name="Google Shape;2350;g2ba7464dd20_1_19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1" name="Google Shape;2351;g2ba7464dd20_1_19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6"/>
        <p:cNvGrpSpPr/>
        <p:nvPr/>
      </p:nvGrpSpPr>
      <p:grpSpPr>
        <a:xfrm>
          <a:off x="0" y="0"/>
          <a:ext cx="0" cy="0"/>
          <a:chOff x="0" y="0"/>
          <a:chExt cx="0" cy="0"/>
        </a:xfrm>
      </p:grpSpPr>
      <p:sp>
        <p:nvSpPr>
          <p:cNvPr id="2357" name="Google Shape;2357;g2ba7464dd20_1_19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8" name="Google Shape;2358;g2ba7464dd20_1_1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3"/>
        <p:cNvGrpSpPr/>
        <p:nvPr/>
      </p:nvGrpSpPr>
      <p:grpSpPr>
        <a:xfrm>
          <a:off x="0" y="0"/>
          <a:ext cx="0" cy="0"/>
          <a:chOff x="0" y="0"/>
          <a:chExt cx="0" cy="0"/>
        </a:xfrm>
      </p:grpSpPr>
      <p:sp>
        <p:nvSpPr>
          <p:cNvPr id="2364" name="Google Shape;2364;g2ba7464dd20_1_20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5" name="Google Shape;2365;g2ba7464dd20_1_2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0"/>
        <p:cNvGrpSpPr/>
        <p:nvPr/>
      </p:nvGrpSpPr>
      <p:grpSpPr>
        <a:xfrm>
          <a:off x="0" y="0"/>
          <a:ext cx="0" cy="0"/>
          <a:chOff x="0" y="0"/>
          <a:chExt cx="0" cy="0"/>
        </a:xfrm>
      </p:grpSpPr>
      <p:sp>
        <p:nvSpPr>
          <p:cNvPr id="2371" name="Google Shape;2371;g2ba7464dd20_1_20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2" name="Google Shape;2372;g2ba7464dd20_1_2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2ba7464dd20_1_20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2ba7464dd20_1_2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6"/>
        <p:cNvGrpSpPr/>
        <p:nvPr/>
      </p:nvGrpSpPr>
      <p:grpSpPr>
        <a:xfrm>
          <a:off x="0" y="0"/>
          <a:ext cx="0" cy="0"/>
          <a:chOff x="0" y="0"/>
          <a:chExt cx="0" cy="0"/>
        </a:xfrm>
      </p:grpSpPr>
      <p:sp>
        <p:nvSpPr>
          <p:cNvPr id="2387" name="Google Shape;2387;g2ba7464dd20_1_2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8" name="Google Shape;2388;g2ba7464dd20_1_2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3"/>
        <p:cNvGrpSpPr/>
        <p:nvPr/>
      </p:nvGrpSpPr>
      <p:grpSpPr>
        <a:xfrm>
          <a:off x="0" y="0"/>
          <a:ext cx="0" cy="0"/>
          <a:chOff x="0" y="0"/>
          <a:chExt cx="0" cy="0"/>
        </a:xfrm>
      </p:grpSpPr>
      <p:sp>
        <p:nvSpPr>
          <p:cNvPr id="2394" name="Google Shape;2394;g2ba7464dd20_1_2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5" name="Google Shape;2395;g2ba7464dd20_1_2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0"/>
        <p:cNvGrpSpPr/>
        <p:nvPr/>
      </p:nvGrpSpPr>
      <p:grpSpPr>
        <a:xfrm>
          <a:off x="0" y="0"/>
          <a:ext cx="0" cy="0"/>
          <a:chOff x="0" y="0"/>
          <a:chExt cx="0" cy="0"/>
        </a:xfrm>
      </p:grpSpPr>
      <p:sp>
        <p:nvSpPr>
          <p:cNvPr id="2401" name="Google Shape;2401;g2ba7464dd20_1_2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2" name="Google Shape;2402;g2ba7464dd20_1_2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2ba7464dd20_1_2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2ba7464dd20_1_2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ae1a870da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ae1a870da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g2ba7464dd20_1_2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6" name="Google Shape;2416;g2ba7464dd20_1_2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1"/>
        <p:cNvGrpSpPr/>
        <p:nvPr/>
      </p:nvGrpSpPr>
      <p:grpSpPr>
        <a:xfrm>
          <a:off x="0" y="0"/>
          <a:ext cx="0" cy="0"/>
          <a:chOff x="0" y="0"/>
          <a:chExt cx="0" cy="0"/>
        </a:xfrm>
      </p:grpSpPr>
      <p:sp>
        <p:nvSpPr>
          <p:cNvPr id="2422" name="Google Shape;2422;g2ba7464dd20_1_2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3" name="Google Shape;2423;g2ba7464dd20_1_2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2b8bf6b0617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2b8bf6b0617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4"/>
        <p:cNvGrpSpPr/>
        <p:nvPr/>
      </p:nvGrpSpPr>
      <p:grpSpPr>
        <a:xfrm>
          <a:off x="0" y="0"/>
          <a:ext cx="0" cy="0"/>
          <a:chOff x="0" y="0"/>
          <a:chExt cx="0" cy="0"/>
        </a:xfrm>
      </p:grpSpPr>
      <p:sp>
        <p:nvSpPr>
          <p:cNvPr id="2435" name="Google Shape;2435;g269953b9c5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6" name="Google Shape;2436;g269953b9c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1"/>
        <p:cNvGrpSpPr/>
        <p:nvPr/>
      </p:nvGrpSpPr>
      <p:grpSpPr>
        <a:xfrm>
          <a:off x="0" y="0"/>
          <a:ext cx="0" cy="0"/>
          <a:chOff x="0" y="0"/>
          <a:chExt cx="0" cy="0"/>
        </a:xfrm>
      </p:grpSpPr>
      <p:sp>
        <p:nvSpPr>
          <p:cNvPr id="2442" name="Google Shape;2442;g269953b9c52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3" name="Google Shape;2443;g269953b9c52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269953b9c52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269953b9c52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5"/>
        <p:cNvGrpSpPr/>
        <p:nvPr/>
      </p:nvGrpSpPr>
      <p:grpSpPr>
        <a:xfrm>
          <a:off x="0" y="0"/>
          <a:ext cx="0" cy="0"/>
          <a:chOff x="0" y="0"/>
          <a:chExt cx="0" cy="0"/>
        </a:xfrm>
      </p:grpSpPr>
      <p:sp>
        <p:nvSpPr>
          <p:cNvPr id="2456" name="Google Shape;2456;g269953b9c52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7" name="Google Shape;2457;g269953b9c52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2"/>
        <p:cNvGrpSpPr/>
        <p:nvPr/>
      </p:nvGrpSpPr>
      <p:grpSpPr>
        <a:xfrm>
          <a:off x="0" y="0"/>
          <a:ext cx="0" cy="0"/>
          <a:chOff x="0" y="0"/>
          <a:chExt cx="0" cy="0"/>
        </a:xfrm>
      </p:grpSpPr>
      <p:sp>
        <p:nvSpPr>
          <p:cNvPr id="2463" name="Google Shape;2463;g269953b9c52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4" name="Google Shape;2464;g269953b9c52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269953b9c52_1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269953b9c52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6"/>
        <p:cNvGrpSpPr/>
        <p:nvPr/>
      </p:nvGrpSpPr>
      <p:grpSpPr>
        <a:xfrm>
          <a:off x="0" y="0"/>
          <a:ext cx="0" cy="0"/>
          <a:chOff x="0" y="0"/>
          <a:chExt cx="0" cy="0"/>
        </a:xfrm>
      </p:grpSpPr>
      <p:sp>
        <p:nvSpPr>
          <p:cNvPr id="2477" name="Google Shape;2477;g269953b9c52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8" name="Google Shape;2478;g269953b9c52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dac67d369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dac67d36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ae1a870da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ae1a870da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2"/>
        <p:cNvGrpSpPr/>
        <p:nvPr/>
      </p:nvGrpSpPr>
      <p:grpSpPr>
        <a:xfrm>
          <a:off x="0" y="0"/>
          <a:ext cx="0" cy="0"/>
          <a:chOff x="0" y="0"/>
          <a:chExt cx="0" cy="0"/>
        </a:xfrm>
      </p:grpSpPr>
      <p:sp>
        <p:nvSpPr>
          <p:cNvPr id="2483" name="Google Shape;2483;g269953b9c52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4" name="Google Shape;2484;g269953b9c52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9"/>
        <p:cNvGrpSpPr/>
        <p:nvPr/>
      </p:nvGrpSpPr>
      <p:grpSpPr>
        <a:xfrm>
          <a:off x="0" y="0"/>
          <a:ext cx="0" cy="0"/>
          <a:chOff x="0" y="0"/>
          <a:chExt cx="0" cy="0"/>
        </a:xfrm>
      </p:grpSpPr>
      <p:sp>
        <p:nvSpPr>
          <p:cNvPr id="2490" name="Google Shape;2490;g269953b9c52_1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1" name="Google Shape;2491;g269953b9c52_1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7"/>
        <p:cNvGrpSpPr/>
        <p:nvPr/>
      </p:nvGrpSpPr>
      <p:grpSpPr>
        <a:xfrm>
          <a:off x="0" y="0"/>
          <a:ext cx="0" cy="0"/>
          <a:chOff x="0" y="0"/>
          <a:chExt cx="0" cy="0"/>
        </a:xfrm>
      </p:grpSpPr>
      <p:sp>
        <p:nvSpPr>
          <p:cNvPr id="2498" name="Google Shape;2498;g269953b9c52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9" name="Google Shape;2499;g269953b9c52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4"/>
        <p:cNvGrpSpPr/>
        <p:nvPr/>
      </p:nvGrpSpPr>
      <p:grpSpPr>
        <a:xfrm>
          <a:off x="0" y="0"/>
          <a:ext cx="0" cy="0"/>
          <a:chOff x="0" y="0"/>
          <a:chExt cx="0" cy="0"/>
        </a:xfrm>
      </p:grpSpPr>
      <p:sp>
        <p:nvSpPr>
          <p:cNvPr id="2505" name="Google Shape;2505;g269953b9c52_1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6" name="Google Shape;2506;g269953b9c52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1"/>
        <p:cNvGrpSpPr/>
        <p:nvPr/>
      </p:nvGrpSpPr>
      <p:grpSpPr>
        <a:xfrm>
          <a:off x="0" y="0"/>
          <a:ext cx="0" cy="0"/>
          <a:chOff x="0" y="0"/>
          <a:chExt cx="0" cy="0"/>
        </a:xfrm>
      </p:grpSpPr>
      <p:sp>
        <p:nvSpPr>
          <p:cNvPr id="2512" name="Google Shape;2512;g269953b9c52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3" name="Google Shape;2513;g269953b9c52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7"/>
        <p:cNvGrpSpPr/>
        <p:nvPr/>
      </p:nvGrpSpPr>
      <p:grpSpPr>
        <a:xfrm>
          <a:off x="0" y="0"/>
          <a:ext cx="0" cy="0"/>
          <a:chOff x="0" y="0"/>
          <a:chExt cx="0" cy="0"/>
        </a:xfrm>
      </p:grpSpPr>
      <p:sp>
        <p:nvSpPr>
          <p:cNvPr id="2518" name="Google Shape;2518;g269953b9c52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9" name="Google Shape;2519;g269953b9c52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5"/>
        <p:cNvGrpSpPr/>
        <p:nvPr/>
      </p:nvGrpSpPr>
      <p:grpSpPr>
        <a:xfrm>
          <a:off x="0" y="0"/>
          <a:ext cx="0" cy="0"/>
          <a:chOff x="0" y="0"/>
          <a:chExt cx="0" cy="0"/>
        </a:xfrm>
      </p:grpSpPr>
      <p:sp>
        <p:nvSpPr>
          <p:cNvPr id="2526" name="Google Shape;2526;g269953b9c52_1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7" name="Google Shape;2527;g269953b9c52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2"/>
        <p:cNvGrpSpPr/>
        <p:nvPr/>
      </p:nvGrpSpPr>
      <p:grpSpPr>
        <a:xfrm>
          <a:off x="0" y="0"/>
          <a:ext cx="0" cy="0"/>
          <a:chOff x="0" y="0"/>
          <a:chExt cx="0" cy="0"/>
        </a:xfrm>
      </p:grpSpPr>
      <p:sp>
        <p:nvSpPr>
          <p:cNvPr id="2533" name="Google Shape;2533;g269953b9c52_1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4" name="Google Shape;2534;g269953b9c52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9"/>
        <p:cNvGrpSpPr/>
        <p:nvPr/>
      </p:nvGrpSpPr>
      <p:grpSpPr>
        <a:xfrm>
          <a:off x="0" y="0"/>
          <a:ext cx="0" cy="0"/>
          <a:chOff x="0" y="0"/>
          <a:chExt cx="0" cy="0"/>
        </a:xfrm>
      </p:grpSpPr>
      <p:sp>
        <p:nvSpPr>
          <p:cNvPr id="2540" name="Google Shape;2540;g269953b9c52_1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1" name="Google Shape;2541;g269953b9c52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5"/>
        <p:cNvGrpSpPr/>
        <p:nvPr/>
      </p:nvGrpSpPr>
      <p:grpSpPr>
        <a:xfrm>
          <a:off x="0" y="0"/>
          <a:ext cx="0" cy="0"/>
          <a:chOff x="0" y="0"/>
          <a:chExt cx="0" cy="0"/>
        </a:xfrm>
      </p:grpSpPr>
      <p:sp>
        <p:nvSpPr>
          <p:cNvPr id="2546" name="Google Shape;2546;g269953b9c52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7" name="Google Shape;2547;g269953b9c52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ae1a870da0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ae1a870da0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2"/>
        <p:cNvGrpSpPr/>
        <p:nvPr/>
      </p:nvGrpSpPr>
      <p:grpSpPr>
        <a:xfrm>
          <a:off x="0" y="0"/>
          <a:ext cx="0" cy="0"/>
          <a:chOff x="0" y="0"/>
          <a:chExt cx="0" cy="0"/>
        </a:xfrm>
      </p:grpSpPr>
      <p:sp>
        <p:nvSpPr>
          <p:cNvPr id="2553" name="Google Shape;2553;g269953b9c52_1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4" name="Google Shape;2554;g269953b9c52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9"/>
        <p:cNvGrpSpPr/>
        <p:nvPr/>
      </p:nvGrpSpPr>
      <p:grpSpPr>
        <a:xfrm>
          <a:off x="0" y="0"/>
          <a:ext cx="0" cy="0"/>
          <a:chOff x="0" y="0"/>
          <a:chExt cx="0" cy="0"/>
        </a:xfrm>
      </p:grpSpPr>
      <p:sp>
        <p:nvSpPr>
          <p:cNvPr id="2560" name="Google Shape;2560;g269953b9c52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1" name="Google Shape;2561;g269953b9c52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269953b9c52_1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269953b9c52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3"/>
        <p:cNvGrpSpPr/>
        <p:nvPr/>
      </p:nvGrpSpPr>
      <p:grpSpPr>
        <a:xfrm>
          <a:off x="0" y="0"/>
          <a:ext cx="0" cy="0"/>
          <a:chOff x="0" y="0"/>
          <a:chExt cx="0" cy="0"/>
        </a:xfrm>
      </p:grpSpPr>
      <p:sp>
        <p:nvSpPr>
          <p:cNvPr id="2574" name="Google Shape;2574;g269953b9c52_1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5" name="Google Shape;2575;g269953b9c52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1"/>
        <p:cNvGrpSpPr/>
        <p:nvPr/>
      </p:nvGrpSpPr>
      <p:grpSpPr>
        <a:xfrm>
          <a:off x="0" y="0"/>
          <a:ext cx="0" cy="0"/>
          <a:chOff x="0" y="0"/>
          <a:chExt cx="0" cy="0"/>
        </a:xfrm>
      </p:grpSpPr>
      <p:sp>
        <p:nvSpPr>
          <p:cNvPr id="2582" name="Google Shape;2582;g269953b9c52_1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3" name="Google Shape;2583;g269953b9c52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8"/>
        <p:cNvGrpSpPr/>
        <p:nvPr/>
      </p:nvGrpSpPr>
      <p:grpSpPr>
        <a:xfrm>
          <a:off x="0" y="0"/>
          <a:ext cx="0" cy="0"/>
          <a:chOff x="0" y="0"/>
          <a:chExt cx="0" cy="0"/>
        </a:xfrm>
      </p:grpSpPr>
      <p:sp>
        <p:nvSpPr>
          <p:cNvPr id="2589" name="Google Shape;2589;g269953b9c52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0" name="Google Shape;2590;g269953b9c52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5"/>
        <p:cNvGrpSpPr/>
        <p:nvPr/>
      </p:nvGrpSpPr>
      <p:grpSpPr>
        <a:xfrm>
          <a:off x="0" y="0"/>
          <a:ext cx="0" cy="0"/>
          <a:chOff x="0" y="0"/>
          <a:chExt cx="0" cy="0"/>
        </a:xfrm>
      </p:grpSpPr>
      <p:sp>
        <p:nvSpPr>
          <p:cNvPr id="2596" name="Google Shape;2596;g269953b9c52_1_2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7" name="Google Shape;2597;g269953b9c52_1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2"/>
        <p:cNvGrpSpPr/>
        <p:nvPr/>
      </p:nvGrpSpPr>
      <p:grpSpPr>
        <a:xfrm>
          <a:off x="0" y="0"/>
          <a:ext cx="0" cy="0"/>
          <a:chOff x="0" y="0"/>
          <a:chExt cx="0" cy="0"/>
        </a:xfrm>
      </p:grpSpPr>
      <p:sp>
        <p:nvSpPr>
          <p:cNvPr id="2603" name="Google Shape;2603;g2bae90a1f9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2bae90a1f9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8"/>
        <p:cNvGrpSpPr/>
        <p:nvPr/>
      </p:nvGrpSpPr>
      <p:grpSpPr>
        <a:xfrm>
          <a:off x="0" y="0"/>
          <a:ext cx="0" cy="0"/>
          <a:chOff x="0" y="0"/>
          <a:chExt cx="0" cy="0"/>
        </a:xfrm>
      </p:grpSpPr>
      <p:sp>
        <p:nvSpPr>
          <p:cNvPr id="2609" name="Google Shape;2609;g269953b9c52_1_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0" name="Google Shape;2610;g269953b9c52_1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5"/>
        <p:cNvGrpSpPr/>
        <p:nvPr/>
      </p:nvGrpSpPr>
      <p:grpSpPr>
        <a:xfrm>
          <a:off x="0" y="0"/>
          <a:ext cx="0" cy="0"/>
          <a:chOff x="0" y="0"/>
          <a:chExt cx="0" cy="0"/>
        </a:xfrm>
      </p:grpSpPr>
      <p:sp>
        <p:nvSpPr>
          <p:cNvPr id="2616" name="Google Shape;2616;g2bae90a1f9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7" name="Google Shape;2617;g2bae90a1f9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ae1a870da0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ae1a870da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2bae90a1f9d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2bae90a1f9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9"/>
        <p:cNvGrpSpPr/>
        <p:nvPr/>
      </p:nvGrpSpPr>
      <p:grpSpPr>
        <a:xfrm>
          <a:off x="0" y="0"/>
          <a:ext cx="0" cy="0"/>
          <a:chOff x="0" y="0"/>
          <a:chExt cx="0" cy="0"/>
        </a:xfrm>
      </p:grpSpPr>
      <p:sp>
        <p:nvSpPr>
          <p:cNvPr id="2630" name="Google Shape;2630;g2bae90a1f9d_1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1" name="Google Shape;2631;g2bae90a1f9d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2bae90a1f9d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2bae90a1f9d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4"/>
        <p:cNvGrpSpPr/>
        <p:nvPr/>
      </p:nvGrpSpPr>
      <p:grpSpPr>
        <a:xfrm>
          <a:off x="0" y="0"/>
          <a:ext cx="0" cy="0"/>
          <a:chOff x="0" y="0"/>
          <a:chExt cx="0" cy="0"/>
        </a:xfrm>
      </p:grpSpPr>
      <p:sp>
        <p:nvSpPr>
          <p:cNvPr id="2645" name="Google Shape;2645;g2bae90a1f9d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6" name="Google Shape;2646;g2bae90a1f9d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2bae90a1f9d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3" name="Google Shape;2653;g2bae90a1f9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8"/>
        <p:cNvGrpSpPr/>
        <p:nvPr/>
      </p:nvGrpSpPr>
      <p:grpSpPr>
        <a:xfrm>
          <a:off x="0" y="0"/>
          <a:ext cx="0" cy="0"/>
          <a:chOff x="0" y="0"/>
          <a:chExt cx="0" cy="0"/>
        </a:xfrm>
      </p:grpSpPr>
      <p:sp>
        <p:nvSpPr>
          <p:cNvPr id="2659" name="Google Shape;2659;g2bae90a1f9d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0" name="Google Shape;2660;g2bae90a1f9d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5"/>
        <p:cNvGrpSpPr/>
        <p:nvPr/>
      </p:nvGrpSpPr>
      <p:grpSpPr>
        <a:xfrm>
          <a:off x="0" y="0"/>
          <a:ext cx="0" cy="0"/>
          <a:chOff x="0" y="0"/>
          <a:chExt cx="0" cy="0"/>
        </a:xfrm>
      </p:grpSpPr>
      <p:sp>
        <p:nvSpPr>
          <p:cNvPr id="2666" name="Google Shape;2666;g2bae90a1f9d_1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7" name="Google Shape;2667;g2bae90a1f9d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2"/>
        <p:cNvGrpSpPr/>
        <p:nvPr/>
      </p:nvGrpSpPr>
      <p:grpSpPr>
        <a:xfrm>
          <a:off x="0" y="0"/>
          <a:ext cx="0" cy="0"/>
          <a:chOff x="0" y="0"/>
          <a:chExt cx="0" cy="0"/>
        </a:xfrm>
      </p:grpSpPr>
      <p:sp>
        <p:nvSpPr>
          <p:cNvPr id="2673" name="Google Shape;2673;g2bae90a1f9d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4" name="Google Shape;2674;g2bae90a1f9d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9"/>
        <p:cNvGrpSpPr/>
        <p:nvPr/>
      </p:nvGrpSpPr>
      <p:grpSpPr>
        <a:xfrm>
          <a:off x="0" y="0"/>
          <a:ext cx="0" cy="0"/>
          <a:chOff x="0" y="0"/>
          <a:chExt cx="0" cy="0"/>
        </a:xfrm>
      </p:grpSpPr>
      <p:sp>
        <p:nvSpPr>
          <p:cNvPr id="2680" name="Google Shape;2680;g2b8bf6b0617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1" name="Google Shape;2681;g2b8bf6b0617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5"/>
        <p:cNvGrpSpPr/>
        <p:nvPr/>
      </p:nvGrpSpPr>
      <p:grpSpPr>
        <a:xfrm>
          <a:off x="0" y="0"/>
          <a:ext cx="0" cy="0"/>
          <a:chOff x="0" y="0"/>
          <a:chExt cx="0" cy="0"/>
        </a:xfrm>
      </p:grpSpPr>
      <p:sp>
        <p:nvSpPr>
          <p:cNvPr id="2686" name="Google Shape;2686;g2ba7464dd20_1_10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7" name="Google Shape;2687;g2ba7464dd20_1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ae1a870da0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ae1a870da0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2"/>
        <p:cNvGrpSpPr/>
        <p:nvPr/>
      </p:nvGrpSpPr>
      <p:grpSpPr>
        <a:xfrm>
          <a:off x="0" y="0"/>
          <a:ext cx="0" cy="0"/>
          <a:chOff x="0" y="0"/>
          <a:chExt cx="0" cy="0"/>
        </a:xfrm>
      </p:grpSpPr>
      <p:sp>
        <p:nvSpPr>
          <p:cNvPr id="2693" name="Google Shape;2693;g2ba7464dd20_1_10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4" name="Google Shape;2694;g2ba7464dd20_1_1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6"/>
        <p:cNvGrpSpPr/>
        <p:nvPr/>
      </p:nvGrpSpPr>
      <p:grpSpPr>
        <a:xfrm>
          <a:off x="0" y="0"/>
          <a:ext cx="0" cy="0"/>
          <a:chOff x="0" y="0"/>
          <a:chExt cx="0" cy="0"/>
        </a:xfrm>
      </p:grpSpPr>
      <p:sp>
        <p:nvSpPr>
          <p:cNvPr id="2737" name="Google Shape;2737;g2ba7464dd20_1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8" name="Google Shape;2738;g2ba7464dd20_1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2"/>
        <p:cNvGrpSpPr/>
        <p:nvPr/>
      </p:nvGrpSpPr>
      <p:grpSpPr>
        <a:xfrm>
          <a:off x="0" y="0"/>
          <a:ext cx="0" cy="0"/>
          <a:chOff x="0" y="0"/>
          <a:chExt cx="0" cy="0"/>
        </a:xfrm>
      </p:grpSpPr>
      <p:sp>
        <p:nvSpPr>
          <p:cNvPr id="2743" name="Google Shape;2743;g2ba7464dd20_1_1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4" name="Google Shape;2744;g2ba7464dd20_1_1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9"/>
        <p:cNvGrpSpPr/>
        <p:nvPr/>
      </p:nvGrpSpPr>
      <p:grpSpPr>
        <a:xfrm>
          <a:off x="0" y="0"/>
          <a:ext cx="0" cy="0"/>
          <a:chOff x="0" y="0"/>
          <a:chExt cx="0" cy="0"/>
        </a:xfrm>
      </p:grpSpPr>
      <p:sp>
        <p:nvSpPr>
          <p:cNvPr id="2750" name="Google Shape;2750;g2ba7464dd20_1_1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1" name="Google Shape;2751;g2ba7464dd20_1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2ba7464dd20_1_1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2ba7464dd20_1_1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3"/>
        <p:cNvGrpSpPr/>
        <p:nvPr/>
      </p:nvGrpSpPr>
      <p:grpSpPr>
        <a:xfrm>
          <a:off x="0" y="0"/>
          <a:ext cx="0" cy="0"/>
          <a:chOff x="0" y="0"/>
          <a:chExt cx="0" cy="0"/>
        </a:xfrm>
      </p:grpSpPr>
      <p:sp>
        <p:nvSpPr>
          <p:cNvPr id="2764" name="Google Shape;2764;g2ba7464dd20_1_11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5" name="Google Shape;2765;g2ba7464dd20_1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0"/>
        <p:cNvGrpSpPr/>
        <p:nvPr/>
      </p:nvGrpSpPr>
      <p:grpSpPr>
        <a:xfrm>
          <a:off x="0" y="0"/>
          <a:ext cx="0" cy="0"/>
          <a:chOff x="0" y="0"/>
          <a:chExt cx="0" cy="0"/>
        </a:xfrm>
      </p:grpSpPr>
      <p:sp>
        <p:nvSpPr>
          <p:cNvPr id="2771" name="Google Shape;2771;g2ba7464dd20_1_1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2" name="Google Shape;2772;g2ba7464dd20_1_1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6"/>
        <p:cNvGrpSpPr/>
        <p:nvPr/>
      </p:nvGrpSpPr>
      <p:grpSpPr>
        <a:xfrm>
          <a:off x="0" y="0"/>
          <a:ext cx="0" cy="0"/>
          <a:chOff x="0" y="0"/>
          <a:chExt cx="0" cy="0"/>
        </a:xfrm>
      </p:grpSpPr>
      <p:sp>
        <p:nvSpPr>
          <p:cNvPr id="2777" name="Google Shape;2777;g2ba7464dd20_1_1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8" name="Google Shape;2778;g2ba7464dd20_1_1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3"/>
        <p:cNvGrpSpPr/>
        <p:nvPr/>
      </p:nvGrpSpPr>
      <p:grpSpPr>
        <a:xfrm>
          <a:off x="0" y="0"/>
          <a:ext cx="0" cy="0"/>
          <a:chOff x="0" y="0"/>
          <a:chExt cx="0" cy="0"/>
        </a:xfrm>
      </p:grpSpPr>
      <p:sp>
        <p:nvSpPr>
          <p:cNvPr id="2784" name="Google Shape;2784;g2ba7464dd20_1_1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5" name="Google Shape;2785;g2ba7464dd20_1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0"/>
        <p:cNvGrpSpPr/>
        <p:nvPr/>
      </p:nvGrpSpPr>
      <p:grpSpPr>
        <a:xfrm>
          <a:off x="0" y="0"/>
          <a:ext cx="0" cy="0"/>
          <a:chOff x="0" y="0"/>
          <a:chExt cx="0" cy="0"/>
        </a:xfrm>
      </p:grpSpPr>
      <p:sp>
        <p:nvSpPr>
          <p:cNvPr id="2791" name="Google Shape;2791;g2ba7464dd20_1_1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2" name="Google Shape;2792;g2ba7464dd20_1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ae1a870da0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ae1a870da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7"/>
        <p:cNvGrpSpPr/>
        <p:nvPr/>
      </p:nvGrpSpPr>
      <p:grpSpPr>
        <a:xfrm>
          <a:off x="0" y="0"/>
          <a:ext cx="0" cy="0"/>
          <a:chOff x="0" y="0"/>
          <a:chExt cx="0" cy="0"/>
        </a:xfrm>
      </p:grpSpPr>
      <p:sp>
        <p:nvSpPr>
          <p:cNvPr id="2798" name="Google Shape;2798;g2ba7464dd20_1_1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9" name="Google Shape;2799;g2ba7464dd20_1_1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4"/>
        <p:cNvGrpSpPr/>
        <p:nvPr/>
      </p:nvGrpSpPr>
      <p:grpSpPr>
        <a:xfrm>
          <a:off x="0" y="0"/>
          <a:ext cx="0" cy="0"/>
          <a:chOff x="0" y="0"/>
          <a:chExt cx="0" cy="0"/>
        </a:xfrm>
      </p:grpSpPr>
      <p:sp>
        <p:nvSpPr>
          <p:cNvPr id="2805" name="Google Shape;2805;g2ba7464dd20_1_12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6" name="Google Shape;2806;g2ba7464dd20_1_1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2"/>
        <p:cNvGrpSpPr/>
        <p:nvPr/>
      </p:nvGrpSpPr>
      <p:grpSpPr>
        <a:xfrm>
          <a:off x="0" y="0"/>
          <a:ext cx="0" cy="0"/>
          <a:chOff x="0" y="0"/>
          <a:chExt cx="0" cy="0"/>
        </a:xfrm>
      </p:grpSpPr>
      <p:sp>
        <p:nvSpPr>
          <p:cNvPr id="2833" name="Google Shape;2833;g2ba7464dd20_1_16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4" name="Google Shape;2834;g2ba7464dd20_1_1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9"/>
        <p:cNvGrpSpPr/>
        <p:nvPr/>
      </p:nvGrpSpPr>
      <p:grpSpPr>
        <a:xfrm>
          <a:off x="0" y="0"/>
          <a:ext cx="0" cy="0"/>
          <a:chOff x="0" y="0"/>
          <a:chExt cx="0" cy="0"/>
        </a:xfrm>
      </p:grpSpPr>
      <p:sp>
        <p:nvSpPr>
          <p:cNvPr id="2840" name="Google Shape;2840;g2ba7464dd20_1_1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1" name="Google Shape;2841;g2ba7464dd20_1_1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6"/>
        <p:cNvGrpSpPr/>
        <p:nvPr/>
      </p:nvGrpSpPr>
      <p:grpSpPr>
        <a:xfrm>
          <a:off x="0" y="0"/>
          <a:ext cx="0" cy="0"/>
          <a:chOff x="0" y="0"/>
          <a:chExt cx="0" cy="0"/>
        </a:xfrm>
      </p:grpSpPr>
      <p:sp>
        <p:nvSpPr>
          <p:cNvPr id="2847" name="Google Shape;2847;g2ba7464dd20_1_1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8" name="Google Shape;2848;g2ba7464dd20_1_1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3"/>
        <p:cNvGrpSpPr/>
        <p:nvPr/>
      </p:nvGrpSpPr>
      <p:grpSpPr>
        <a:xfrm>
          <a:off x="0" y="0"/>
          <a:ext cx="0" cy="0"/>
          <a:chOff x="0" y="0"/>
          <a:chExt cx="0" cy="0"/>
        </a:xfrm>
      </p:grpSpPr>
      <p:sp>
        <p:nvSpPr>
          <p:cNvPr id="2854" name="Google Shape;2854;g2ba7464dd20_1_1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5" name="Google Shape;2855;g2ba7464dd20_1_1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1"/>
        <p:cNvGrpSpPr/>
        <p:nvPr/>
      </p:nvGrpSpPr>
      <p:grpSpPr>
        <a:xfrm>
          <a:off x="0" y="0"/>
          <a:ext cx="0" cy="0"/>
          <a:chOff x="0" y="0"/>
          <a:chExt cx="0" cy="0"/>
        </a:xfrm>
      </p:grpSpPr>
      <p:sp>
        <p:nvSpPr>
          <p:cNvPr id="2862" name="Google Shape;2862;g2ba7464dd20_1_14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3" name="Google Shape;2863;g2ba7464dd20_1_1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7"/>
        <p:cNvGrpSpPr/>
        <p:nvPr/>
      </p:nvGrpSpPr>
      <p:grpSpPr>
        <a:xfrm>
          <a:off x="0" y="0"/>
          <a:ext cx="0" cy="0"/>
          <a:chOff x="0" y="0"/>
          <a:chExt cx="0" cy="0"/>
        </a:xfrm>
      </p:grpSpPr>
      <p:sp>
        <p:nvSpPr>
          <p:cNvPr id="2868" name="Google Shape;2868;g2ba7464dd20_1_1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9" name="Google Shape;2869;g2ba7464dd20_1_1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4"/>
        <p:cNvGrpSpPr/>
        <p:nvPr/>
      </p:nvGrpSpPr>
      <p:grpSpPr>
        <a:xfrm>
          <a:off x="0" y="0"/>
          <a:ext cx="0" cy="0"/>
          <a:chOff x="0" y="0"/>
          <a:chExt cx="0" cy="0"/>
        </a:xfrm>
      </p:grpSpPr>
      <p:sp>
        <p:nvSpPr>
          <p:cNvPr id="2875" name="Google Shape;2875;g2ba7464dd20_1_16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6" name="Google Shape;2876;g2ba7464dd20_1_1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1"/>
        <p:cNvGrpSpPr/>
        <p:nvPr/>
      </p:nvGrpSpPr>
      <p:grpSpPr>
        <a:xfrm>
          <a:off x="0" y="0"/>
          <a:ext cx="0" cy="0"/>
          <a:chOff x="0" y="0"/>
          <a:chExt cx="0" cy="0"/>
        </a:xfrm>
      </p:grpSpPr>
      <p:sp>
        <p:nvSpPr>
          <p:cNvPr id="2882" name="Google Shape;2882;g2ba7464dd20_1_16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3" name="Google Shape;2883;g2ba7464dd20_1_1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ae1a870da0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ae1a870da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2ba7464dd20_1_1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2ba7464dd20_1_1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5"/>
        <p:cNvGrpSpPr/>
        <p:nvPr/>
      </p:nvGrpSpPr>
      <p:grpSpPr>
        <a:xfrm>
          <a:off x="0" y="0"/>
          <a:ext cx="0" cy="0"/>
          <a:chOff x="0" y="0"/>
          <a:chExt cx="0" cy="0"/>
        </a:xfrm>
      </p:grpSpPr>
      <p:sp>
        <p:nvSpPr>
          <p:cNvPr id="2896" name="Google Shape;2896;g2ba7464dd20_1_1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7" name="Google Shape;2897;g2ba7464dd20_1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1"/>
        <p:cNvGrpSpPr/>
        <p:nvPr/>
      </p:nvGrpSpPr>
      <p:grpSpPr>
        <a:xfrm>
          <a:off x="0" y="0"/>
          <a:ext cx="0" cy="0"/>
          <a:chOff x="0" y="0"/>
          <a:chExt cx="0" cy="0"/>
        </a:xfrm>
      </p:grpSpPr>
      <p:sp>
        <p:nvSpPr>
          <p:cNvPr id="2902" name="Google Shape;2902;g2ba7464dd20_1_1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3" name="Google Shape;2903;g2ba7464dd20_1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8"/>
        <p:cNvGrpSpPr/>
        <p:nvPr/>
      </p:nvGrpSpPr>
      <p:grpSpPr>
        <a:xfrm>
          <a:off x="0" y="0"/>
          <a:ext cx="0" cy="0"/>
          <a:chOff x="0" y="0"/>
          <a:chExt cx="0" cy="0"/>
        </a:xfrm>
      </p:grpSpPr>
      <p:sp>
        <p:nvSpPr>
          <p:cNvPr id="2909" name="Google Shape;2909;g2ba7464dd20_1_1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0" name="Google Shape;2910;g2ba7464dd20_1_1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5"/>
        <p:cNvGrpSpPr/>
        <p:nvPr/>
      </p:nvGrpSpPr>
      <p:grpSpPr>
        <a:xfrm>
          <a:off x="0" y="0"/>
          <a:ext cx="0" cy="0"/>
          <a:chOff x="0" y="0"/>
          <a:chExt cx="0" cy="0"/>
        </a:xfrm>
      </p:grpSpPr>
      <p:sp>
        <p:nvSpPr>
          <p:cNvPr id="2916" name="Google Shape;2916;g2ba7464dd20_1_13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7" name="Google Shape;2917;g2ba7464dd20_1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2"/>
        <p:cNvGrpSpPr/>
        <p:nvPr/>
      </p:nvGrpSpPr>
      <p:grpSpPr>
        <a:xfrm>
          <a:off x="0" y="0"/>
          <a:ext cx="0" cy="0"/>
          <a:chOff x="0" y="0"/>
          <a:chExt cx="0" cy="0"/>
        </a:xfrm>
      </p:grpSpPr>
      <p:sp>
        <p:nvSpPr>
          <p:cNvPr id="2923" name="Google Shape;2923;g2ba7464dd20_1_1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4" name="Google Shape;2924;g2ba7464dd20_1_1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6"/>
        <p:cNvGrpSpPr/>
        <p:nvPr/>
      </p:nvGrpSpPr>
      <p:grpSpPr>
        <a:xfrm>
          <a:off x="0" y="0"/>
          <a:ext cx="0" cy="0"/>
          <a:chOff x="0" y="0"/>
          <a:chExt cx="0" cy="0"/>
        </a:xfrm>
      </p:grpSpPr>
      <p:sp>
        <p:nvSpPr>
          <p:cNvPr id="2947" name="Google Shape;2947;g2ba7464dd20_1_14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8" name="Google Shape;2948;g2ba7464dd20_1_1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3"/>
        <p:cNvGrpSpPr/>
        <p:nvPr/>
      </p:nvGrpSpPr>
      <p:grpSpPr>
        <a:xfrm>
          <a:off x="0" y="0"/>
          <a:ext cx="0" cy="0"/>
          <a:chOff x="0" y="0"/>
          <a:chExt cx="0" cy="0"/>
        </a:xfrm>
      </p:grpSpPr>
      <p:sp>
        <p:nvSpPr>
          <p:cNvPr id="2954" name="Google Shape;2954;g2ba7464dd20_1_14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5" name="Google Shape;2955;g2ba7464dd20_1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0"/>
        <p:cNvGrpSpPr/>
        <p:nvPr/>
      </p:nvGrpSpPr>
      <p:grpSpPr>
        <a:xfrm>
          <a:off x="0" y="0"/>
          <a:ext cx="0" cy="0"/>
          <a:chOff x="0" y="0"/>
          <a:chExt cx="0" cy="0"/>
        </a:xfrm>
      </p:grpSpPr>
      <p:sp>
        <p:nvSpPr>
          <p:cNvPr id="2961" name="Google Shape;2961;g2ba7464dd20_1_1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2" name="Google Shape;2962;g2ba7464dd20_1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7"/>
        <p:cNvGrpSpPr/>
        <p:nvPr/>
      </p:nvGrpSpPr>
      <p:grpSpPr>
        <a:xfrm>
          <a:off x="0" y="0"/>
          <a:ext cx="0" cy="0"/>
          <a:chOff x="0" y="0"/>
          <a:chExt cx="0" cy="0"/>
        </a:xfrm>
      </p:grpSpPr>
      <p:sp>
        <p:nvSpPr>
          <p:cNvPr id="2968" name="Google Shape;2968;g2ba7464dd20_1_1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9" name="Google Shape;2969;g2ba7464dd20_1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ae1a870da0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2ae1a870da0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4"/>
        <p:cNvGrpSpPr/>
        <p:nvPr/>
      </p:nvGrpSpPr>
      <p:grpSpPr>
        <a:xfrm>
          <a:off x="0" y="0"/>
          <a:ext cx="0" cy="0"/>
          <a:chOff x="0" y="0"/>
          <a:chExt cx="0" cy="0"/>
        </a:xfrm>
      </p:grpSpPr>
      <p:sp>
        <p:nvSpPr>
          <p:cNvPr id="2975" name="Google Shape;2975;g2ba7464dd20_1_1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6" name="Google Shape;2976;g2ba7464dd20_1_1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2ba7464dd20_1_1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2ba7464dd20_1_1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4"/>
        <p:cNvGrpSpPr/>
        <p:nvPr/>
      </p:nvGrpSpPr>
      <p:grpSpPr>
        <a:xfrm>
          <a:off x="0" y="0"/>
          <a:ext cx="0" cy="0"/>
          <a:chOff x="0" y="0"/>
          <a:chExt cx="0" cy="0"/>
        </a:xfrm>
      </p:grpSpPr>
      <p:sp>
        <p:nvSpPr>
          <p:cNvPr id="2995" name="Google Shape;2995;g2ba7464dd20_1_1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6" name="Google Shape;2996;g2ba7464dd20_1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1"/>
        <p:cNvGrpSpPr/>
        <p:nvPr/>
      </p:nvGrpSpPr>
      <p:grpSpPr>
        <a:xfrm>
          <a:off x="0" y="0"/>
          <a:ext cx="0" cy="0"/>
          <a:chOff x="0" y="0"/>
          <a:chExt cx="0" cy="0"/>
        </a:xfrm>
      </p:grpSpPr>
      <p:sp>
        <p:nvSpPr>
          <p:cNvPr id="3002" name="Google Shape;3002;g2ba7464dd20_1_16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3" name="Google Shape;3003;g2ba7464dd20_1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2ba7464dd20_1_1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2ba7464dd20_1_1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g2ba7464dd20_1_1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7" name="Google Shape;3017;g2ba7464dd20_1_1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2"/>
        <p:cNvGrpSpPr/>
        <p:nvPr/>
      </p:nvGrpSpPr>
      <p:grpSpPr>
        <a:xfrm>
          <a:off x="0" y="0"/>
          <a:ext cx="0" cy="0"/>
          <a:chOff x="0" y="0"/>
          <a:chExt cx="0" cy="0"/>
        </a:xfrm>
      </p:grpSpPr>
      <p:sp>
        <p:nvSpPr>
          <p:cNvPr id="3023" name="Google Shape;3023;g2ba7464dd20_1_1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4" name="Google Shape;3024;g2ba7464dd20_1_1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8"/>
        <p:cNvGrpSpPr/>
        <p:nvPr/>
      </p:nvGrpSpPr>
      <p:grpSpPr>
        <a:xfrm>
          <a:off x="0" y="0"/>
          <a:ext cx="0" cy="0"/>
          <a:chOff x="0" y="0"/>
          <a:chExt cx="0" cy="0"/>
        </a:xfrm>
      </p:grpSpPr>
      <p:sp>
        <p:nvSpPr>
          <p:cNvPr id="3029" name="Google Shape;3029;g2ba7464dd20_1_1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0" name="Google Shape;3030;g2ba7464dd20_1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5"/>
        <p:cNvGrpSpPr/>
        <p:nvPr/>
      </p:nvGrpSpPr>
      <p:grpSpPr>
        <a:xfrm>
          <a:off x="0" y="0"/>
          <a:ext cx="0" cy="0"/>
          <a:chOff x="0" y="0"/>
          <a:chExt cx="0" cy="0"/>
        </a:xfrm>
      </p:grpSpPr>
      <p:sp>
        <p:nvSpPr>
          <p:cNvPr id="3036" name="Google Shape;3036;g2ba7464dd20_1_17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7" name="Google Shape;3037;g2ba7464dd20_1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2"/>
        <p:cNvGrpSpPr/>
        <p:nvPr/>
      </p:nvGrpSpPr>
      <p:grpSpPr>
        <a:xfrm>
          <a:off x="0" y="0"/>
          <a:ext cx="0" cy="0"/>
          <a:chOff x="0" y="0"/>
          <a:chExt cx="0" cy="0"/>
        </a:xfrm>
      </p:grpSpPr>
      <p:sp>
        <p:nvSpPr>
          <p:cNvPr id="3043" name="Google Shape;3043;g2ba7464dd20_1_17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4" name="Google Shape;3044;g2ba7464dd20_1_17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ae1a870da0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2ae1a870da0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9"/>
        <p:cNvGrpSpPr/>
        <p:nvPr/>
      </p:nvGrpSpPr>
      <p:grpSpPr>
        <a:xfrm>
          <a:off x="0" y="0"/>
          <a:ext cx="0" cy="0"/>
          <a:chOff x="0" y="0"/>
          <a:chExt cx="0" cy="0"/>
        </a:xfrm>
      </p:grpSpPr>
      <p:sp>
        <p:nvSpPr>
          <p:cNvPr id="3050" name="Google Shape;3050;g2ba7464dd20_1_17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1" name="Google Shape;3051;g2ba7464dd20_1_1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6"/>
        <p:cNvGrpSpPr/>
        <p:nvPr/>
      </p:nvGrpSpPr>
      <p:grpSpPr>
        <a:xfrm>
          <a:off x="0" y="0"/>
          <a:ext cx="0" cy="0"/>
          <a:chOff x="0" y="0"/>
          <a:chExt cx="0" cy="0"/>
        </a:xfrm>
      </p:grpSpPr>
      <p:sp>
        <p:nvSpPr>
          <p:cNvPr id="3057" name="Google Shape;3057;g2ba7464dd20_1_1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8" name="Google Shape;3058;g2ba7464dd20_1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3"/>
        <p:cNvGrpSpPr/>
        <p:nvPr/>
      </p:nvGrpSpPr>
      <p:grpSpPr>
        <a:xfrm>
          <a:off x="0" y="0"/>
          <a:ext cx="0" cy="0"/>
          <a:chOff x="0" y="0"/>
          <a:chExt cx="0" cy="0"/>
        </a:xfrm>
      </p:grpSpPr>
      <p:sp>
        <p:nvSpPr>
          <p:cNvPr id="3064" name="Google Shape;3064;g2ba7464dd20_1_1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5" name="Google Shape;3065;g2ba7464dd20_1_1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0"/>
        <p:cNvGrpSpPr/>
        <p:nvPr/>
      </p:nvGrpSpPr>
      <p:grpSpPr>
        <a:xfrm>
          <a:off x="0" y="0"/>
          <a:ext cx="0" cy="0"/>
          <a:chOff x="0" y="0"/>
          <a:chExt cx="0" cy="0"/>
        </a:xfrm>
      </p:grpSpPr>
      <p:sp>
        <p:nvSpPr>
          <p:cNvPr id="3071" name="Google Shape;3071;g2ba7464dd20_1_1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2" name="Google Shape;3072;g2ba7464dd20_1_1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6"/>
        <p:cNvGrpSpPr/>
        <p:nvPr/>
      </p:nvGrpSpPr>
      <p:grpSpPr>
        <a:xfrm>
          <a:off x="0" y="0"/>
          <a:ext cx="0" cy="0"/>
          <a:chOff x="0" y="0"/>
          <a:chExt cx="0" cy="0"/>
        </a:xfrm>
      </p:grpSpPr>
      <p:sp>
        <p:nvSpPr>
          <p:cNvPr id="3077" name="Google Shape;3077;g2ba7464dd20_1_1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8" name="Google Shape;3078;g2ba7464dd20_1_1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3"/>
        <p:cNvGrpSpPr/>
        <p:nvPr/>
      </p:nvGrpSpPr>
      <p:grpSpPr>
        <a:xfrm>
          <a:off x="0" y="0"/>
          <a:ext cx="0" cy="0"/>
          <a:chOff x="0" y="0"/>
          <a:chExt cx="0" cy="0"/>
        </a:xfrm>
      </p:grpSpPr>
      <p:sp>
        <p:nvSpPr>
          <p:cNvPr id="3084" name="Google Shape;3084;g2ba7464dd20_1_1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5" name="Google Shape;3085;g2ba7464dd20_1_1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0"/>
        <p:cNvGrpSpPr/>
        <p:nvPr/>
      </p:nvGrpSpPr>
      <p:grpSpPr>
        <a:xfrm>
          <a:off x="0" y="0"/>
          <a:ext cx="0" cy="0"/>
          <a:chOff x="0" y="0"/>
          <a:chExt cx="0" cy="0"/>
        </a:xfrm>
      </p:grpSpPr>
      <p:sp>
        <p:nvSpPr>
          <p:cNvPr id="3091" name="Google Shape;3091;g2ba7464dd20_1_1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2" name="Google Shape;3092;g2ba7464dd20_1_1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7"/>
        <p:cNvGrpSpPr/>
        <p:nvPr/>
      </p:nvGrpSpPr>
      <p:grpSpPr>
        <a:xfrm>
          <a:off x="0" y="0"/>
          <a:ext cx="0" cy="0"/>
          <a:chOff x="0" y="0"/>
          <a:chExt cx="0" cy="0"/>
        </a:xfrm>
      </p:grpSpPr>
      <p:sp>
        <p:nvSpPr>
          <p:cNvPr id="3098" name="Google Shape;3098;g2ba7464dd20_1_18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9" name="Google Shape;3099;g2ba7464dd20_1_1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3"/>
        <p:cNvGrpSpPr/>
        <p:nvPr/>
      </p:nvGrpSpPr>
      <p:grpSpPr>
        <a:xfrm>
          <a:off x="0" y="0"/>
          <a:ext cx="0" cy="0"/>
          <a:chOff x="0" y="0"/>
          <a:chExt cx="0" cy="0"/>
        </a:xfrm>
      </p:grpSpPr>
      <p:sp>
        <p:nvSpPr>
          <p:cNvPr id="3104" name="Google Shape;3104;g2ba7464dd20_1_18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5" name="Google Shape;3105;g2ba7464dd20_1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0"/>
        <p:cNvGrpSpPr/>
        <p:nvPr/>
      </p:nvGrpSpPr>
      <p:grpSpPr>
        <a:xfrm>
          <a:off x="0" y="0"/>
          <a:ext cx="0" cy="0"/>
          <a:chOff x="0" y="0"/>
          <a:chExt cx="0" cy="0"/>
        </a:xfrm>
      </p:grpSpPr>
      <p:sp>
        <p:nvSpPr>
          <p:cNvPr id="3111" name="Google Shape;3111;g2ba7464dd20_1_1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2" name="Google Shape;3112;g2ba7464dd20_1_1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ae1a870da0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ae1a870da0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7"/>
        <p:cNvGrpSpPr/>
        <p:nvPr/>
      </p:nvGrpSpPr>
      <p:grpSpPr>
        <a:xfrm>
          <a:off x="0" y="0"/>
          <a:ext cx="0" cy="0"/>
          <a:chOff x="0" y="0"/>
          <a:chExt cx="0" cy="0"/>
        </a:xfrm>
      </p:grpSpPr>
      <p:sp>
        <p:nvSpPr>
          <p:cNvPr id="3118" name="Google Shape;3118;g2b8bf6b0617_1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9" name="Google Shape;3119;g2b8bf6b0617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3"/>
        <p:cNvGrpSpPr/>
        <p:nvPr/>
      </p:nvGrpSpPr>
      <p:grpSpPr>
        <a:xfrm>
          <a:off x="0" y="0"/>
          <a:ext cx="0" cy="0"/>
          <a:chOff x="0" y="0"/>
          <a:chExt cx="0" cy="0"/>
        </a:xfrm>
      </p:grpSpPr>
      <p:sp>
        <p:nvSpPr>
          <p:cNvPr id="3124" name="Google Shape;3124;g2bbbcc3db5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5" name="Google Shape;3125;g2bbbcc3db5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0"/>
        <p:cNvGrpSpPr/>
        <p:nvPr/>
      </p:nvGrpSpPr>
      <p:grpSpPr>
        <a:xfrm>
          <a:off x="0" y="0"/>
          <a:ext cx="0" cy="0"/>
          <a:chOff x="0" y="0"/>
          <a:chExt cx="0" cy="0"/>
        </a:xfrm>
      </p:grpSpPr>
      <p:sp>
        <p:nvSpPr>
          <p:cNvPr id="3131" name="Google Shape;3131;g2bbbcc3db5f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2" name="Google Shape;3132;g2bbbcc3db5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7"/>
        <p:cNvGrpSpPr/>
        <p:nvPr/>
      </p:nvGrpSpPr>
      <p:grpSpPr>
        <a:xfrm>
          <a:off x="0" y="0"/>
          <a:ext cx="0" cy="0"/>
          <a:chOff x="0" y="0"/>
          <a:chExt cx="0" cy="0"/>
        </a:xfrm>
      </p:grpSpPr>
      <p:sp>
        <p:nvSpPr>
          <p:cNvPr id="3138" name="Google Shape;3138;g2bbbcc3db5f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9" name="Google Shape;3139;g2bbbcc3db5f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4"/>
        <p:cNvGrpSpPr/>
        <p:nvPr/>
      </p:nvGrpSpPr>
      <p:grpSpPr>
        <a:xfrm>
          <a:off x="0" y="0"/>
          <a:ext cx="0" cy="0"/>
          <a:chOff x="0" y="0"/>
          <a:chExt cx="0" cy="0"/>
        </a:xfrm>
      </p:grpSpPr>
      <p:sp>
        <p:nvSpPr>
          <p:cNvPr id="3145" name="Google Shape;3145;g2bbbcc3db5f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6" name="Google Shape;3146;g2bbbcc3db5f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1"/>
        <p:cNvGrpSpPr/>
        <p:nvPr/>
      </p:nvGrpSpPr>
      <p:grpSpPr>
        <a:xfrm>
          <a:off x="0" y="0"/>
          <a:ext cx="0" cy="0"/>
          <a:chOff x="0" y="0"/>
          <a:chExt cx="0" cy="0"/>
        </a:xfrm>
      </p:grpSpPr>
      <p:sp>
        <p:nvSpPr>
          <p:cNvPr id="3152" name="Google Shape;3152;g269e90d6015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3" name="Google Shape;3153;g269e90d6015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bbbcc3db5f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bbbcc3db5f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2bbbcc3db5f_1_9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2bbbcc3db5f_1_9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8"/>
        <p:cNvGrpSpPr/>
        <p:nvPr/>
      </p:nvGrpSpPr>
      <p:grpSpPr>
        <a:xfrm>
          <a:off x="0" y="0"/>
          <a:ext cx="0" cy="0"/>
          <a:chOff x="0" y="0"/>
          <a:chExt cx="0" cy="0"/>
        </a:xfrm>
      </p:grpSpPr>
      <p:sp>
        <p:nvSpPr>
          <p:cNvPr id="3189" name="Google Shape;3189;g2bbbcc3db5f_1_9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0" name="Google Shape;3190;g2bbbcc3db5f_1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5"/>
        <p:cNvGrpSpPr/>
        <p:nvPr/>
      </p:nvGrpSpPr>
      <p:grpSpPr>
        <a:xfrm>
          <a:off x="0" y="0"/>
          <a:ext cx="0" cy="0"/>
          <a:chOff x="0" y="0"/>
          <a:chExt cx="0" cy="0"/>
        </a:xfrm>
      </p:grpSpPr>
      <p:sp>
        <p:nvSpPr>
          <p:cNvPr id="3196" name="Google Shape;3196;g269e90d601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7" name="Google Shape;3197;g269e90d601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ae1a870da0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ae1a870da0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0"/>
        <p:cNvGrpSpPr/>
        <p:nvPr/>
      </p:nvGrpSpPr>
      <p:grpSpPr>
        <a:xfrm>
          <a:off x="0" y="0"/>
          <a:ext cx="0" cy="0"/>
          <a:chOff x="0" y="0"/>
          <a:chExt cx="0" cy="0"/>
        </a:xfrm>
      </p:grpSpPr>
      <p:sp>
        <p:nvSpPr>
          <p:cNvPr id="3211" name="Google Shape;3211;g269e90d6015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2" name="Google Shape;3212;g269e90d6015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9"/>
        <p:cNvGrpSpPr/>
        <p:nvPr/>
      </p:nvGrpSpPr>
      <p:grpSpPr>
        <a:xfrm>
          <a:off x="0" y="0"/>
          <a:ext cx="0" cy="0"/>
          <a:chOff x="0" y="0"/>
          <a:chExt cx="0" cy="0"/>
        </a:xfrm>
      </p:grpSpPr>
      <p:sp>
        <p:nvSpPr>
          <p:cNvPr id="3230" name="Google Shape;3230;g269e90d6015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1" name="Google Shape;3231;g269e90d6015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5"/>
        <p:cNvGrpSpPr/>
        <p:nvPr/>
      </p:nvGrpSpPr>
      <p:grpSpPr>
        <a:xfrm>
          <a:off x="0" y="0"/>
          <a:ext cx="0" cy="0"/>
          <a:chOff x="0" y="0"/>
          <a:chExt cx="0" cy="0"/>
        </a:xfrm>
      </p:grpSpPr>
      <p:sp>
        <p:nvSpPr>
          <p:cNvPr id="3236" name="Google Shape;3236;g269e90d6015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7" name="Google Shape;3237;g269e90d6015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2"/>
        <p:cNvGrpSpPr/>
        <p:nvPr/>
      </p:nvGrpSpPr>
      <p:grpSpPr>
        <a:xfrm>
          <a:off x="0" y="0"/>
          <a:ext cx="0" cy="0"/>
          <a:chOff x="0" y="0"/>
          <a:chExt cx="0" cy="0"/>
        </a:xfrm>
      </p:grpSpPr>
      <p:sp>
        <p:nvSpPr>
          <p:cNvPr id="3243" name="Google Shape;3243;g269e90d6015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4" name="Google Shape;3244;g269e90d6015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9"/>
        <p:cNvGrpSpPr/>
        <p:nvPr/>
      </p:nvGrpSpPr>
      <p:grpSpPr>
        <a:xfrm>
          <a:off x="0" y="0"/>
          <a:ext cx="0" cy="0"/>
          <a:chOff x="0" y="0"/>
          <a:chExt cx="0" cy="0"/>
        </a:xfrm>
      </p:grpSpPr>
      <p:sp>
        <p:nvSpPr>
          <p:cNvPr id="3250" name="Google Shape;3250;g269e90d6015_1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1" name="Google Shape;3251;g269e90d6015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6"/>
        <p:cNvGrpSpPr/>
        <p:nvPr/>
      </p:nvGrpSpPr>
      <p:grpSpPr>
        <a:xfrm>
          <a:off x="0" y="0"/>
          <a:ext cx="0" cy="0"/>
          <a:chOff x="0" y="0"/>
          <a:chExt cx="0" cy="0"/>
        </a:xfrm>
      </p:grpSpPr>
      <p:sp>
        <p:nvSpPr>
          <p:cNvPr id="3257" name="Google Shape;3257;g269e90d6015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8" name="Google Shape;3258;g269e90d6015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2"/>
        <p:cNvGrpSpPr/>
        <p:nvPr/>
      </p:nvGrpSpPr>
      <p:grpSpPr>
        <a:xfrm>
          <a:off x="0" y="0"/>
          <a:ext cx="0" cy="0"/>
          <a:chOff x="0" y="0"/>
          <a:chExt cx="0" cy="0"/>
        </a:xfrm>
      </p:grpSpPr>
      <p:sp>
        <p:nvSpPr>
          <p:cNvPr id="3263" name="Google Shape;3263;g269e90d6015_1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4" name="Google Shape;3264;g269e90d6015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9"/>
        <p:cNvGrpSpPr/>
        <p:nvPr/>
      </p:nvGrpSpPr>
      <p:grpSpPr>
        <a:xfrm>
          <a:off x="0" y="0"/>
          <a:ext cx="0" cy="0"/>
          <a:chOff x="0" y="0"/>
          <a:chExt cx="0" cy="0"/>
        </a:xfrm>
      </p:grpSpPr>
      <p:sp>
        <p:nvSpPr>
          <p:cNvPr id="3270" name="Google Shape;3270;g269e90d6015_1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1" name="Google Shape;3271;g269e90d6015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6"/>
        <p:cNvGrpSpPr/>
        <p:nvPr/>
      </p:nvGrpSpPr>
      <p:grpSpPr>
        <a:xfrm>
          <a:off x="0" y="0"/>
          <a:ext cx="0" cy="0"/>
          <a:chOff x="0" y="0"/>
          <a:chExt cx="0" cy="0"/>
        </a:xfrm>
      </p:grpSpPr>
      <p:sp>
        <p:nvSpPr>
          <p:cNvPr id="3277" name="Google Shape;3277;g269e90d6015_1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8" name="Google Shape;3278;g269e90d6015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3"/>
        <p:cNvGrpSpPr/>
        <p:nvPr/>
      </p:nvGrpSpPr>
      <p:grpSpPr>
        <a:xfrm>
          <a:off x="0" y="0"/>
          <a:ext cx="0" cy="0"/>
          <a:chOff x="0" y="0"/>
          <a:chExt cx="0" cy="0"/>
        </a:xfrm>
      </p:grpSpPr>
      <p:sp>
        <p:nvSpPr>
          <p:cNvPr id="3284" name="Google Shape;3284;g269e90d6015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5" name="Google Shape;3285;g269e90d6015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dac67d369_0_7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dac67d369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65a7a4cea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65a7a4ce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0"/>
        <p:cNvGrpSpPr/>
        <p:nvPr/>
      </p:nvGrpSpPr>
      <p:grpSpPr>
        <a:xfrm>
          <a:off x="0" y="0"/>
          <a:ext cx="0" cy="0"/>
          <a:chOff x="0" y="0"/>
          <a:chExt cx="0" cy="0"/>
        </a:xfrm>
      </p:grpSpPr>
      <p:sp>
        <p:nvSpPr>
          <p:cNvPr id="3291" name="Google Shape;3291;g2bc3bd4b7c3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2" name="Google Shape;3292;g2bc3bd4b7c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7"/>
        <p:cNvGrpSpPr/>
        <p:nvPr/>
      </p:nvGrpSpPr>
      <p:grpSpPr>
        <a:xfrm>
          <a:off x="0" y="0"/>
          <a:ext cx="0" cy="0"/>
          <a:chOff x="0" y="0"/>
          <a:chExt cx="0" cy="0"/>
        </a:xfrm>
      </p:grpSpPr>
      <p:sp>
        <p:nvSpPr>
          <p:cNvPr id="3298" name="Google Shape;3298;g2bc667520a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9" name="Google Shape;3299;g2bc667520a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4"/>
        <p:cNvGrpSpPr/>
        <p:nvPr/>
      </p:nvGrpSpPr>
      <p:grpSpPr>
        <a:xfrm>
          <a:off x="0" y="0"/>
          <a:ext cx="0" cy="0"/>
          <a:chOff x="0" y="0"/>
          <a:chExt cx="0" cy="0"/>
        </a:xfrm>
      </p:grpSpPr>
      <p:sp>
        <p:nvSpPr>
          <p:cNvPr id="3305" name="Google Shape;3305;g2bc667520a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6" name="Google Shape;3306;g2bc667520a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1"/>
        <p:cNvGrpSpPr/>
        <p:nvPr/>
      </p:nvGrpSpPr>
      <p:grpSpPr>
        <a:xfrm>
          <a:off x="0" y="0"/>
          <a:ext cx="0" cy="0"/>
          <a:chOff x="0" y="0"/>
          <a:chExt cx="0" cy="0"/>
        </a:xfrm>
      </p:grpSpPr>
      <p:sp>
        <p:nvSpPr>
          <p:cNvPr id="3312" name="Google Shape;3312;g2bc667520a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3" name="Google Shape;3313;g2bc667520a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8"/>
        <p:cNvGrpSpPr/>
        <p:nvPr/>
      </p:nvGrpSpPr>
      <p:grpSpPr>
        <a:xfrm>
          <a:off x="0" y="0"/>
          <a:ext cx="0" cy="0"/>
          <a:chOff x="0" y="0"/>
          <a:chExt cx="0" cy="0"/>
        </a:xfrm>
      </p:grpSpPr>
      <p:sp>
        <p:nvSpPr>
          <p:cNvPr id="3319" name="Google Shape;3319;g2b84cd1ada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0" name="Google Shape;3320;g2b84cd1ada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65a7a4ceab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65a7a4cea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265ca0dce7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265ca0dce7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65ca0dce7e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65ca0dce7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65ca0dce7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65ca0dce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ae1a870da0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ae1a870da0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ae7024790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ae7024790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ae7024790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ae7024790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2ae70247904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2ae7024790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ae70247904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ae70247904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dac67d369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dac67d369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2ae7024790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2ae7024790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b8bf6b0617_1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b8bf6b0617_1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b8bf6b0617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b8bf6b0617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b8bf6b0617_1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b8bf6b0617_1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ae7024790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ae7024790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ae70247904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ae7024790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ae70247904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ae7024790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ae7024790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ae7024790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ae70247904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ae7024790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ae70247904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ae7024790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dac67d369_0_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dac67d369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ae70247904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ae7024790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ae70247904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ae70247904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2ae7024790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2ae7024790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2ae70247904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ae7024790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ae70247904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ae7024790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2ae70247904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ae70247904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265a7a4cea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65a7a4cea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65a7a4cea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65a7a4cea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b177626a3f_1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b177626a3f_1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265a7a4cea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265a7a4cea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dac67d369_0_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dac67d369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ae702479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ae702479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660fe44d55_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660fe44d55_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b177626a3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b177626a3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2b177626a3f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b177626a3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2b177626a3f_1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b177626a3f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b177626a3f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2b177626a3f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b177626a3f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b177626a3f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2b177626a3f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2b177626a3f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2b177626a3f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2b177626a3f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660fe44d55_4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660fe44d55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dac67d369_0_7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dac67d369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b177626a3f_1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b177626a3f_1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2b177626a3f_1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2b177626a3f_1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2b177626a3f_1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2b177626a3f_1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b177626a3f_1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b177626a3f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2b177626a3f_1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2b177626a3f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2b177626a3f_1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4" name="Google Shape;724;g2b177626a3f_1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g2b177626a3f_1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1" name="Google Shape;731;g2b177626a3f_1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2b177626a3f_1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2b177626a3f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g2b177626a3f_1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b177626a3f_1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b177626a3f_1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b177626a3f_1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dac67d369_0_7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adac67d369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b177626a3f_1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2" name="Google Shape;762;g2b177626a3f_1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2b177626a3f_1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2b177626a3f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2b177626a3f_1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2b177626a3f_1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b1bb42e34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b1bb42e34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2b401da0cea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2b401da0cea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b1bb42e34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2b1bb42e34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2b401da0cea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2b401da0cea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2b401da0cea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2b401da0ce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2b401da0cea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2b401da0ce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2b401da0cea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2b401da0cea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100.xml"/><Relationship Id="rId13" Type="http://schemas.openxmlformats.org/officeDocument/2006/relationships/slide" Target="slide142.xml"/><Relationship Id="rId18" Type="http://schemas.openxmlformats.org/officeDocument/2006/relationships/slide" Target="slide380.xml"/><Relationship Id="rId3" Type="http://schemas.openxmlformats.org/officeDocument/2006/relationships/slide" Target="slide3.xml"/><Relationship Id="rId7" Type="http://schemas.openxmlformats.org/officeDocument/2006/relationships/slide" Target="slide79.xml"/><Relationship Id="rId12" Type="http://schemas.openxmlformats.org/officeDocument/2006/relationships/slide" Target="slide227.xml"/><Relationship Id="rId17" Type="http://schemas.openxmlformats.org/officeDocument/2006/relationships/slide" Target="slide261.xml"/><Relationship Id="rId2" Type="http://schemas.openxmlformats.org/officeDocument/2006/relationships/notesSlide" Target="../notesSlides/notesSlide2.xml"/><Relationship Id="rId16" Type="http://schemas.openxmlformats.org/officeDocument/2006/relationships/slide" Target="slide328.xml"/><Relationship Id="rId1" Type="http://schemas.openxmlformats.org/officeDocument/2006/relationships/slideLayout" Target="../slideLayouts/slideLayout3.xml"/><Relationship Id="rId6" Type="http://schemas.openxmlformats.org/officeDocument/2006/relationships/slide" Target="slide70.xml"/><Relationship Id="rId11" Type="http://schemas.openxmlformats.org/officeDocument/2006/relationships/slide" Target="slide232.xml"/><Relationship Id="rId5" Type="http://schemas.openxmlformats.org/officeDocument/2006/relationships/slide" Target="slide45.xml"/><Relationship Id="rId15" Type="http://schemas.openxmlformats.org/officeDocument/2006/relationships/slide" Target="slide292.xml"/><Relationship Id="rId10" Type="http://schemas.openxmlformats.org/officeDocument/2006/relationships/slide" Target="slide165.xml"/><Relationship Id="rId4" Type="http://schemas.openxmlformats.org/officeDocument/2006/relationships/slide" Target="slide19.xml"/><Relationship Id="rId9" Type="http://schemas.openxmlformats.org/officeDocument/2006/relationships/slide" Target="slide119.xml"/><Relationship Id="rId14" Type="http://schemas.openxmlformats.org/officeDocument/2006/relationships/slide" Target="slide247.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slide" Target="slide35.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oracle.com/java/technologies/downloads/"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drive.google.com/file/d/1K0AXrZfbE1UOMe3JRwDjpWSp-bqE49yN/view?usp=sharing" TargetMode="Externa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3" Type="http://schemas.openxmlformats.org/officeDocument/2006/relationships/hyperlink" Target="https://docs.oracle.com/javase/8/docs/api/java/time/LocalDateTime.html#format-java.time.format.DateTimeFormatter-" TargetMode="External"/><Relationship Id="rId2" Type="http://schemas.openxmlformats.org/officeDocument/2006/relationships/notesSlide" Target="../notesSlides/notesSlide223.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hyperlink" Target="https://docs.oracle.com/javase/8/docs/api/java/lang/Math.html" TargetMode="External"/><Relationship Id="rId2" Type="http://schemas.openxmlformats.org/officeDocument/2006/relationships/notesSlide" Target="../notesSlides/notesSlide226.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5.xml"/><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3.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3.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3.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3.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3.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3.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3.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3.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3.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3.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3.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3.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3.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3.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394.xml"/><Relationship Id="rId1" Type="http://schemas.openxmlformats.org/officeDocument/2006/relationships/slideLayout" Target="../slideLayouts/slideLayout3.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3.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3.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3.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6.xml"/><Relationship Id="rId3" Type="http://schemas.openxmlformats.org/officeDocument/2006/relationships/slide" Target="slide5.xml"/><Relationship Id="rId7" Type="http://schemas.openxmlformats.org/officeDocument/2006/relationships/slide" Target="slide9.xml"/><Relationship Id="rId12" Type="http://schemas.openxmlformats.org/officeDocument/2006/relationships/slide" Target="slide15.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slide" Target="slide8.xml"/><Relationship Id="rId11" Type="http://schemas.openxmlformats.org/officeDocument/2006/relationships/slide" Target="slide14.xml"/><Relationship Id="rId5" Type="http://schemas.openxmlformats.org/officeDocument/2006/relationships/slide" Target="slide7.xml"/><Relationship Id="rId10" Type="http://schemas.openxmlformats.org/officeDocument/2006/relationships/slide" Target="slide13.xml"/><Relationship Id="rId4" Type="http://schemas.openxmlformats.org/officeDocument/2006/relationships/slide" Target="slide6.xml"/><Relationship Id="rId9" Type="http://schemas.openxmlformats.org/officeDocument/2006/relationships/slide" Target="slide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3.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3.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3.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3.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404.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C%2B%2B" TargetMode="External"/><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hyperlink" Target="https://www.eclipse.org/download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t>Object Oriented Programming using JAVA</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Abhilash Bande</a:t>
            </a:r>
            <a:endParaRPr/>
          </a:p>
        </p:txBody>
      </p:sp>
      <p:sp>
        <p:nvSpPr>
          <p:cNvPr id="68" name="Google Shape;68;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Development Kit - JDK</a:t>
            </a:r>
            <a:endParaRPr/>
          </a:p>
        </p:txBody>
      </p:sp>
      <p:sp>
        <p:nvSpPr>
          <p:cNvPr id="130" name="Google Shape;130;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JDK is a software development kit that includes tools and libraries for developing java applications</a:t>
            </a:r>
            <a:endParaRPr/>
          </a:p>
          <a:p>
            <a:pPr marL="457200" lvl="0" indent="-342900" algn="l" rtl="0">
              <a:spcBef>
                <a:spcPts val="0"/>
              </a:spcBef>
              <a:spcAft>
                <a:spcPts val="0"/>
              </a:spcAft>
              <a:buSzPts val="1800"/>
              <a:buChar char="●"/>
            </a:pPr>
            <a:r>
              <a:rPr lang="en-GB"/>
              <a:t>It includes Java compiler that converts Java source code into Java bytecode that can be executed by the JVM.</a:t>
            </a:r>
            <a:endParaRPr/>
          </a:p>
          <a:p>
            <a:pPr marL="457200" lvl="0" indent="-342900" algn="l" rtl="0">
              <a:spcBef>
                <a:spcPts val="0"/>
              </a:spcBef>
              <a:spcAft>
                <a:spcPts val="0"/>
              </a:spcAft>
              <a:buSzPts val="1800"/>
              <a:buChar char="●"/>
            </a:pPr>
            <a:r>
              <a:rPr lang="en-GB"/>
              <a:t>It contains JRE and JVM.</a:t>
            </a:r>
            <a:endParaRPr/>
          </a:p>
        </p:txBody>
      </p:sp>
      <p:sp>
        <p:nvSpPr>
          <p:cNvPr id="131" name="Google Shape;13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1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Arrays and Enums</a:t>
            </a:r>
            <a:endParaRPr/>
          </a:p>
        </p:txBody>
      </p:sp>
      <p:sp>
        <p:nvSpPr>
          <p:cNvPr id="838" name="Google Shape;838;p1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100</a:t>
            </a:fld>
            <a:endParaRPr>
              <a:solidFill>
                <a:schemeClr val="lt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1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Arrays</a:t>
            </a:r>
            <a:endParaRPr/>
          </a:p>
        </p:txBody>
      </p:sp>
      <p:sp>
        <p:nvSpPr>
          <p:cNvPr id="844" name="Google Shape;844;p1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101</a:t>
            </a:fld>
            <a:endParaRPr>
              <a:solidFill>
                <a:schemeClr val="dk2"/>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a:t>
            </a:r>
            <a:endParaRPr/>
          </a:p>
        </p:txBody>
      </p:sp>
      <p:sp>
        <p:nvSpPr>
          <p:cNvPr id="850" name="Google Shape;850;p1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102</a:t>
            </a:fld>
            <a:endParaRPr>
              <a:solidFill>
                <a:schemeClr val="dk2"/>
              </a:solidFill>
            </a:endParaRPr>
          </a:p>
        </p:txBody>
      </p:sp>
      <p:sp>
        <p:nvSpPr>
          <p:cNvPr id="851" name="Google Shape;851;p1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Array is a group of like-typed variables referred to by a common name.</a:t>
            </a:r>
            <a:endParaRPr/>
          </a:p>
          <a:p>
            <a:pPr marL="457200" lvl="0" indent="-342900" algn="just" rtl="0">
              <a:spcBef>
                <a:spcPts val="0"/>
              </a:spcBef>
              <a:spcAft>
                <a:spcPts val="0"/>
              </a:spcAft>
              <a:buSzPts val="1800"/>
              <a:buChar char="●"/>
            </a:pPr>
            <a:r>
              <a:rPr lang="en-GB"/>
              <a:t>In java, all arrays are dynamically allocated</a:t>
            </a:r>
            <a:endParaRPr/>
          </a:p>
          <a:p>
            <a:pPr marL="457200" lvl="0" indent="-342900" algn="just" rtl="0">
              <a:spcBef>
                <a:spcPts val="0"/>
              </a:spcBef>
              <a:spcAft>
                <a:spcPts val="0"/>
              </a:spcAft>
              <a:buSzPts val="1800"/>
              <a:buChar char="●"/>
            </a:pPr>
            <a:r>
              <a:rPr lang="en-GB"/>
              <a:t>Arrays are stored in contiguous memory (consecutive memory allocation)</a:t>
            </a:r>
            <a:endParaRPr/>
          </a:p>
          <a:p>
            <a:pPr marL="457200" lvl="0" indent="-342900" algn="just" rtl="0">
              <a:spcBef>
                <a:spcPts val="0"/>
              </a:spcBef>
              <a:spcAft>
                <a:spcPts val="0"/>
              </a:spcAft>
              <a:buSzPts val="1800"/>
              <a:buChar char="●"/>
            </a:pPr>
            <a:r>
              <a:rPr lang="en-GB"/>
              <a:t>Since arrays are objects in Java, we can find length using the object property </a:t>
            </a:r>
            <a:r>
              <a:rPr lang="en-GB" i="1">
                <a:latin typeface="Consolas"/>
                <a:ea typeface="Consolas"/>
                <a:cs typeface="Consolas"/>
                <a:sym typeface="Consolas"/>
              </a:rPr>
              <a:t>length</a:t>
            </a:r>
            <a:endParaRPr i="1">
              <a:latin typeface="Consolas"/>
              <a:ea typeface="Consolas"/>
              <a:cs typeface="Consolas"/>
              <a:sym typeface="Consolas"/>
            </a:endParaRPr>
          </a:p>
          <a:p>
            <a:pPr marL="457200" lvl="0" indent="-342900" algn="just" rtl="0">
              <a:spcBef>
                <a:spcPts val="0"/>
              </a:spcBef>
              <a:spcAft>
                <a:spcPts val="0"/>
              </a:spcAft>
              <a:buSzPts val="1800"/>
              <a:buChar char="●"/>
            </a:pPr>
            <a:r>
              <a:rPr lang="en-GB"/>
              <a:t>A java array variable can also be declared like other variables with [] after the data type.</a:t>
            </a:r>
            <a:endParaRPr/>
          </a:p>
          <a:p>
            <a:pPr marL="457200" lvl="0" indent="-342900" algn="just" rtl="0">
              <a:spcBef>
                <a:spcPts val="0"/>
              </a:spcBef>
              <a:spcAft>
                <a:spcPts val="0"/>
              </a:spcAft>
              <a:buSzPts val="1800"/>
              <a:buChar char="●"/>
            </a:pPr>
            <a:r>
              <a:rPr lang="en-GB"/>
              <a:t>The variables in the array are ordered, and each has an index beginning with 0.</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1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a:t>
            </a:r>
            <a:endParaRPr/>
          </a:p>
        </p:txBody>
      </p:sp>
      <p:sp>
        <p:nvSpPr>
          <p:cNvPr id="857" name="Google Shape;857;p1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103</a:t>
            </a:fld>
            <a:endParaRPr>
              <a:solidFill>
                <a:schemeClr val="dk2"/>
              </a:solidFill>
            </a:endParaRPr>
          </a:p>
        </p:txBody>
      </p:sp>
      <p:sp>
        <p:nvSpPr>
          <p:cNvPr id="858" name="Google Shape;858;p1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Java array can also be used as a static field, a local variable, or a method parameter.</a:t>
            </a:r>
            <a:endParaRPr/>
          </a:p>
          <a:p>
            <a:pPr marL="457200" lvl="0" indent="-342900" algn="just" rtl="0">
              <a:spcBef>
                <a:spcPts val="0"/>
              </a:spcBef>
              <a:spcAft>
                <a:spcPts val="0"/>
              </a:spcAft>
              <a:buSzPts val="1800"/>
              <a:buChar char="●"/>
            </a:pPr>
            <a:r>
              <a:rPr lang="en-GB"/>
              <a:t>The size of the array must be specified by in or short value and not long.</a:t>
            </a:r>
            <a:endParaRPr/>
          </a:p>
          <a:p>
            <a:pPr marL="457200" lvl="0" indent="-342900" algn="just" rtl="0">
              <a:spcBef>
                <a:spcPts val="0"/>
              </a:spcBef>
              <a:spcAft>
                <a:spcPts val="0"/>
              </a:spcAft>
              <a:buSzPts val="1800"/>
              <a:buChar char="●"/>
            </a:pPr>
            <a:r>
              <a:rPr lang="en-GB"/>
              <a:t>The direct superclass of an array type is Object.</a:t>
            </a:r>
            <a:endParaRPr/>
          </a:p>
          <a:p>
            <a:pPr marL="457200" lvl="0" indent="-342900" algn="just" rtl="0">
              <a:spcBef>
                <a:spcPts val="0"/>
              </a:spcBef>
              <a:spcAft>
                <a:spcPts val="0"/>
              </a:spcAft>
              <a:buSzPts val="1800"/>
              <a:buChar char="●"/>
            </a:pPr>
            <a:r>
              <a:rPr lang="en-GB"/>
              <a:t>Supports random access to array elements.</a:t>
            </a:r>
            <a:endParaRPr/>
          </a:p>
          <a:p>
            <a:pPr marL="457200" lvl="0" indent="-342900" algn="just" rtl="0">
              <a:spcBef>
                <a:spcPts val="0"/>
              </a:spcBef>
              <a:spcAft>
                <a:spcPts val="0"/>
              </a:spcAft>
              <a:buSzPts val="1800"/>
              <a:buChar char="●"/>
            </a:pPr>
            <a:r>
              <a:rPr lang="en-GB"/>
              <a:t>The size of the array can not be altered (once initialized).</a:t>
            </a:r>
            <a:endParaRPr/>
          </a:p>
          <a:p>
            <a:pPr marL="457200" lvl="0" indent="-342900" algn="just" rtl="0">
              <a:spcBef>
                <a:spcPts val="0"/>
              </a:spcBef>
              <a:spcAft>
                <a:spcPts val="0"/>
              </a:spcAft>
              <a:buSzPts val="1800"/>
              <a:buChar char="●"/>
            </a:pPr>
            <a:r>
              <a:rPr lang="en-GB"/>
              <a:t>Every array type implements the interfaces </a:t>
            </a:r>
            <a:r>
              <a:rPr lang="en-GB" i="1">
                <a:latin typeface="Consolas"/>
                <a:ea typeface="Consolas"/>
                <a:cs typeface="Consolas"/>
                <a:sym typeface="Consolas"/>
              </a:rPr>
              <a:t>Cloneable</a:t>
            </a:r>
            <a:r>
              <a:rPr lang="en-GB"/>
              <a:t> and </a:t>
            </a:r>
            <a:r>
              <a:rPr lang="en-GB" i="1">
                <a:latin typeface="Consolas"/>
                <a:ea typeface="Consolas"/>
                <a:cs typeface="Consolas"/>
                <a:sym typeface="Consolas"/>
              </a:rPr>
              <a:t>java.io.Serializable.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1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a:t>
            </a:r>
            <a:endParaRPr/>
          </a:p>
        </p:txBody>
      </p:sp>
      <p:sp>
        <p:nvSpPr>
          <p:cNvPr id="864" name="Google Shape;864;p1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104</a:t>
            </a:fld>
            <a:endParaRPr>
              <a:solidFill>
                <a:schemeClr val="dk2"/>
              </a:solidFill>
            </a:endParaRPr>
          </a:p>
        </p:txBody>
      </p:sp>
      <p:sp>
        <p:nvSpPr>
          <p:cNvPr id="865" name="Google Shape;865;p1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Java array is an object which contains elements of a similar data type.</a:t>
            </a:r>
            <a:endParaRPr/>
          </a:p>
          <a:p>
            <a:pPr marL="457200" lvl="0" indent="-342900" algn="just" rtl="0">
              <a:spcBef>
                <a:spcPts val="0"/>
              </a:spcBef>
              <a:spcAft>
                <a:spcPts val="0"/>
              </a:spcAft>
              <a:buSzPts val="1800"/>
              <a:buChar char="●"/>
            </a:pPr>
            <a:r>
              <a:rPr lang="en-GB"/>
              <a:t>Additionally, the elements of an array are stored in a contiguous memory location.</a:t>
            </a:r>
            <a:endParaRPr/>
          </a:p>
        </p:txBody>
      </p:sp>
      <p:grpSp>
        <p:nvGrpSpPr>
          <p:cNvPr id="866" name="Google Shape;866;p116"/>
          <p:cNvGrpSpPr/>
          <p:nvPr/>
        </p:nvGrpSpPr>
        <p:grpSpPr>
          <a:xfrm>
            <a:off x="1910875" y="3426150"/>
            <a:ext cx="4389600" cy="513600"/>
            <a:chOff x="1910875" y="2892750"/>
            <a:chExt cx="4389600" cy="513600"/>
          </a:xfrm>
        </p:grpSpPr>
        <p:sp>
          <p:nvSpPr>
            <p:cNvPr id="867" name="Google Shape;867;p116"/>
            <p:cNvSpPr/>
            <p:nvPr/>
          </p:nvSpPr>
          <p:spPr>
            <a:xfrm>
              <a:off x="19108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10</a:t>
              </a:r>
              <a:endParaRPr>
                <a:latin typeface="Open Sans"/>
                <a:ea typeface="Open Sans"/>
                <a:cs typeface="Open Sans"/>
                <a:sym typeface="Open Sans"/>
              </a:endParaRPr>
            </a:p>
          </p:txBody>
        </p:sp>
        <p:sp>
          <p:nvSpPr>
            <p:cNvPr id="868" name="Google Shape;868;p116"/>
            <p:cNvSpPr/>
            <p:nvPr/>
          </p:nvSpPr>
          <p:spPr>
            <a:xfrm>
              <a:off x="24595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20</a:t>
              </a:r>
              <a:endParaRPr>
                <a:latin typeface="Open Sans"/>
                <a:ea typeface="Open Sans"/>
                <a:cs typeface="Open Sans"/>
                <a:sym typeface="Open Sans"/>
              </a:endParaRPr>
            </a:p>
          </p:txBody>
        </p:sp>
        <p:sp>
          <p:nvSpPr>
            <p:cNvPr id="869" name="Google Shape;869;p116"/>
            <p:cNvSpPr/>
            <p:nvPr/>
          </p:nvSpPr>
          <p:spPr>
            <a:xfrm>
              <a:off x="30082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30</a:t>
              </a:r>
              <a:endParaRPr>
                <a:latin typeface="Open Sans"/>
                <a:ea typeface="Open Sans"/>
                <a:cs typeface="Open Sans"/>
                <a:sym typeface="Open Sans"/>
              </a:endParaRPr>
            </a:p>
          </p:txBody>
        </p:sp>
        <p:sp>
          <p:nvSpPr>
            <p:cNvPr id="870" name="Google Shape;870;p116"/>
            <p:cNvSpPr/>
            <p:nvPr/>
          </p:nvSpPr>
          <p:spPr>
            <a:xfrm>
              <a:off x="35569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40</a:t>
              </a:r>
              <a:endParaRPr>
                <a:latin typeface="Open Sans"/>
                <a:ea typeface="Open Sans"/>
                <a:cs typeface="Open Sans"/>
                <a:sym typeface="Open Sans"/>
              </a:endParaRPr>
            </a:p>
          </p:txBody>
        </p:sp>
        <p:sp>
          <p:nvSpPr>
            <p:cNvPr id="871" name="Google Shape;871;p116"/>
            <p:cNvSpPr/>
            <p:nvPr/>
          </p:nvSpPr>
          <p:spPr>
            <a:xfrm>
              <a:off x="41056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50</a:t>
              </a:r>
              <a:endParaRPr>
                <a:latin typeface="Open Sans"/>
                <a:ea typeface="Open Sans"/>
                <a:cs typeface="Open Sans"/>
                <a:sym typeface="Open Sans"/>
              </a:endParaRPr>
            </a:p>
          </p:txBody>
        </p:sp>
        <p:sp>
          <p:nvSpPr>
            <p:cNvPr id="872" name="Google Shape;872;p116"/>
            <p:cNvSpPr/>
            <p:nvPr/>
          </p:nvSpPr>
          <p:spPr>
            <a:xfrm>
              <a:off x="46543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60</a:t>
              </a:r>
              <a:endParaRPr>
                <a:latin typeface="Open Sans"/>
                <a:ea typeface="Open Sans"/>
                <a:cs typeface="Open Sans"/>
                <a:sym typeface="Open Sans"/>
              </a:endParaRPr>
            </a:p>
          </p:txBody>
        </p:sp>
        <p:sp>
          <p:nvSpPr>
            <p:cNvPr id="873" name="Google Shape;873;p116"/>
            <p:cNvSpPr/>
            <p:nvPr/>
          </p:nvSpPr>
          <p:spPr>
            <a:xfrm>
              <a:off x="52030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70</a:t>
              </a:r>
              <a:endParaRPr>
                <a:latin typeface="Open Sans"/>
                <a:ea typeface="Open Sans"/>
                <a:cs typeface="Open Sans"/>
                <a:sym typeface="Open Sans"/>
              </a:endParaRPr>
            </a:p>
          </p:txBody>
        </p:sp>
        <p:sp>
          <p:nvSpPr>
            <p:cNvPr id="874" name="Google Shape;874;p116"/>
            <p:cNvSpPr/>
            <p:nvPr/>
          </p:nvSpPr>
          <p:spPr>
            <a:xfrm>
              <a:off x="5751775" y="2892750"/>
              <a:ext cx="548700" cy="51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80</a:t>
              </a:r>
              <a:endParaRPr>
                <a:latin typeface="Open Sans"/>
                <a:ea typeface="Open Sans"/>
                <a:cs typeface="Open Sans"/>
                <a:sym typeface="Open Sans"/>
              </a:endParaRPr>
            </a:p>
          </p:txBody>
        </p:sp>
      </p:grpSp>
      <p:sp>
        <p:nvSpPr>
          <p:cNvPr id="875" name="Google Shape;875;p116"/>
          <p:cNvSpPr/>
          <p:nvPr/>
        </p:nvSpPr>
        <p:spPr>
          <a:xfrm>
            <a:off x="19108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0</a:t>
            </a:r>
            <a:endParaRPr>
              <a:latin typeface="Open Sans"/>
              <a:ea typeface="Open Sans"/>
              <a:cs typeface="Open Sans"/>
              <a:sym typeface="Open Sans"/>
            </a:endParaRPr>
          </a:p>
        </p:txBody>
      </p:sp>
      <p:sp>
        <p:nvSpPr>
          <p:cNvPr id="876" name="Google Shape;876;p116"/>
          <p:cNvSpPr/>
          <p:nvPr/>
        </p:nvSpPr>
        <p:spPr>
          <a:xfrm>
            <a:off x="24595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1</a:t>
            </a:r>
            <a:endParaRPr>
              <a:latin typeface="Open Sans"/>
              <a:ea typeface="Open Sans"/>
              <a:cs typeface="Open Sans"/>
              <a:sym typeface="Open Sans"/>
            </a:endParaRPr>
          </a:p>
        </p:txBody>
      </p:sp>
      <p:sp>
        <p:nvSpPr>
          <p:cNvPr id="877" name="Google Shape;877;p116"/>
          <p:cNvSpPr/>
          <p:nvPr/>
        </p:nvSpPr>
        <p:spPr>
          <a:xfrm>
            <a:off x="30082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2</a:t>
            </a:r>
            <a:endParaRPr>
              <a:latin typeface="Open Sans"/>
              <a:ea typeface="Open Sans"/>
              <a:cs typeface="Open Sans"/>
              <a:sym typeface="Open Sans"/>
            </a:endParaRPr>
          </a:p>
        </p:txBody>
      </p:sp>
      <p:sp>
        <p:nvSpPr>
          <p:cNvPr id="878" name="Google Shape;878;p116"/>
          <p:cNvSpPr/>
          <p:nvPr/>
        </p:nvSpPr>
        <p:spPr>
          <a:xfrm>
            <a:off x="35569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3</a:t>
            </a:r>
            <a:endParaRPr>
              <a:latin typeface="Open Sans"/>
              <a:ea typeface="Open Sans"/>
              <a:cs typeface="Open Sans"/>
              <a:sym typeface="Open Sans"/>
            </a:endParaRPr>
          </a:p>
        </p:txBody>
      </p:sp>
      <p:sp>
        <p:nvSpPr>
          <p:cNvPr id="879" name="Google Shape;879;p116"/>
          <p:cNvSpPr/>
          <p:nvPr/>
        </p:nvSpPr>
        <p:spPr>
          <a:xfrm>
            <a:off x="41056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4</a:t>
            </a:r>
            <a:endParaRPr>
              <a:latin typeface="Open Sans"/>
              <a:ea typeface="Open Sans"/>
              <a:cs typeface="Open Sans"/>
              <a:sym typeface="Open Sans"/>
            </a:endParaRPr>
          </a:p>
        </p:txBody>
      </p:sp>
      <p:sp>
        <p:nvSpPr>
          <p:cNvPr id="880" name="Google Shape;880;p116"/>
          <p:cNvSpPr/>
          <p:nvPr/>
        </p:nvSpPr>
        <p:spPr>
          <a:xfrm>
            <a:off x="46543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5</a:t>
            </a:r>
            <a:endParaRPr>
              <a:latin typeface="Open Sans"/>
              <a:ea typeface="Open Sans"/>
              <a:cs typeface="Open Sans"/>
              <a:sym typeface="Open Sans"/>
            </a:endParaRPr>
          </a:p>
        </p:txBody>
      </p:sp>
      <p:sp>
        <p:nvSpPr>
          <p:cNvPr id="881" name="Google Shape;881;p116"/>
          <p:cNvSpPr/>
          <p:nvPr/>
        </p:nvSpPr>
        <p:spPr>
          <a:xfrm>
            <a:off x="52030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6</a:t>
            </a:r>
            <a:endParaRPr>
              <a:latin typeface="Open Sans"/>
              <a:ea typeface="Open Sans"/>
              <a:cs typeface="Open Sans"/>
              <a:sym typeface="Open Sans"/>
            </a:endParaRPr>
          </a:p>
        </p:txBody>
      </p:sp>
      <p:sp>
        <p:nvSpPr>
          <p:cNvPr id="882" name="Google Shape;882;p116"/>
          <p:cNvSpPr/>
          <p:nvPr/>
        </p:nvSpPr>
        <p:spPr>
          <a:xfrm>
            <a:off x="5751775" y="2836350"/>
            <a:ext cx="548700" cy="513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7</a:t>
            </a:r>
            <a:endParaRPr>
              <a:latin typeface="Open Sans"/>
              <a:ea typeface="Open Sans"/>
              <a:cs typeface="Open Sans"/>
              <a:sym typeface="Open Sans"/>
            </a:endParaRPr>
          </a:p>
        </p:txBody>
      </p:sp>
      <p:sp>
        <p:nvSpPr>
          <p:cNvPr id="883" name="Google Shape;883;p116"/>
          <p:cNvSpPr txBox="1"/>
          <p:nvPr/>
        </p:nvSpPr>
        <p:spPr>
          <a:xfrm>
            <a:off x="626875" y="2862300"/>
            <a:ext cx="1095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latin typeface="Open Sans"/>
                <a:ea typeface="Open Sans"/>
                <a:cs typeface="Open Sans"/>
                <a:sym typeface="Open Sans"/>
              </a:rPr>
              <a:t>indices</a:t>
            </a:r>
            <a:endParaRPr sz="1800">
              <a:solidFill>
                <a:schemeClr val="dk2"/>
              </a:solidFill>
              <a:latin typeface="Open Sans"/>
              <a:ea typeface="Open Sans"/>
              <a:cs typeface="Open Sans"/>
              <a:sym typeface="Open Sans"/>
            </a:endParaRPr>
          </a:p>
        </p:txBody>
      </p:sp>
      <p:grpSp>
        <p:nvGrpSpPr>
          <p:cNvPr id="884" name="Google Shape;884;p116"/>
          <p:cNvGrpSpPr/>
          <p:nvPr/>
        </p:nvGrpSpPr>
        <p:grpSpPr>
          <a:xfrm>
            <a:off x="1926475" y="4121675"/>
            <a:ext cx="4357500" cy="400200"/>
            <a:chOff x="1926475" y="4121675"/>
            <a:chExt cx="4357500" cy="400200"/>
          </a:xfrm>
        </p:grpSpPr>
        <p:cxnSp>
          <p:nvCxnSpPr>
            <p:cNvPr id="885" name="Google Shape;885;p116"/>
            <p:cNvCxnSpPr>
              <a:endCxn id="886" idx="1"/>
            </p:cNvCxnSpPr>
            <p:nvPr/>
          </p:nvCxnSpPr>
          <p:spPr>
            <a:xfrm>
              <a:off x="1926475" y="4321775"/>
              <a:ext cx="1390200" cy="0"/>
            </a:xfrm>
            <a:prstGeom prst="straightConnector1">
              <a:avLst/>
            </a:prstGeom>
            <a:noFill/>
            <a:ln w="9525" cap="flat" cmpd="sng">
              <a:solidFill>
                <a:schemeClr val="dk2"/>
              </a:solidFill>
              <a:prstDash val="solid"/>
              <a:round/>
              <a:headEnd type="triangle" w="med" len="med"/>
              <a:tailEnd type="none" w="med" len="med"/>
            </a:ln>
          </p:spPr>
        </p:cxnSp>
        <p:sp>
          <p:nvSpPr>
            <p:cNvPr id="886" name="Google Shape;886;p116"/>
            <p:cNvSpPr txBox="1"/>
            <p:nvPr/>
          </p:nvSpPr>
          <p:spPr>
            <a:xfrm>
              <a:off x="3316675" y="4121675"/>
              <a:ext cx="15780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Array length is 8</a:t>
              </a:r>
              <a:endParaRPr>
                <a:solidFill>
                  <a:schemeClr val="dk2"/>
                </a:solidFill>
                <a:latin typeface="Open Sans"/>
                <a:ea typeface="Open Sans"/>
                <a:cs typeface="Open Sans"/>
                <a:sym typeface="Open Sans"/>
              </a:endParaRPr>
            </a:p>
          </p:txBody>
        </p:sp>
        <p:cxnSp>
          <p:nvCxnSpPr>
            <p:cNvPr id="887" name="Google Shape;887;p116"/>
            <p:cNvCxnSpPr>
              <a:stCxn id="886" idx="3"/>
            </p:cNvCxnSpPr>
            <p:nvPr/>
          </p:nvCxnSpPr>
          <p:spPr>
            <a:xfrm rot="10800000" flipH="1">
              <a:off x="4894675" y="4320275"/>
              <a:ext cx="1389300" cy="15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1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a:t>
            </a:r>
            <a:endParaRPr/>
          </a:p>
        </p:txBody>
      </p:sp>
      <p:sp>
        <p:nvSpPr>
          <p:cNvPr id="893" name="Google Shape;893;p1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Advantages</a:t>
            </a:r>
            <a:endParaRPr/>
          </a:p>
          <a:p>
            <a:pPr marL="914400" lvl="1" indent="-317500" algn="just" rtl="0">
              <a:spcBef>
                <a:spcPts val="0"/>
              </a:spcBef>
              <a:spcAft>
                <a:spcPts val="0"/>
              </a:spcAft>
              <a:buSzPts val="1400"/>
              <a:buChar char="○"/>
            </a:pPr>
            <a:r>
              <a:rPr lang="en-GB" b="1"/>
              <a:t>Code Optimization</a:t>
            </a:r>
            <a:r>
              <a:rPr lang="en-GB"/>
              <a:t> : it makes the code optimized, we can retrieve or sort the data efficiently.</a:t>
            </a:r>
            <a:endParaRPr/>
          </a:p>
          <a:p>
            <a:pPr marL="914400" lvl="1" indent="-317500" algn="just" rtl="0">
              <a:spcBef>
                <a:spcPts val="0"/>
              </a:spcBef>
              <a:spcAft>
                <a:spcPts val="0"/>
              </a:spcAft>
              <a:buSzPts val="1400"/>
              <a:buChar char="○"/>
            </a:pPr>
            <a:r>
              <a:rPr lang="en-GB" b="1"/>
              <a:t>Random Access</a:t>
            </a:r>
            <a:r>
              <a:rPr lang="en-GB"/>
              <a:t> : we can get any data located at an index position.</a:t>
            </a:r>
            <a:endParaRPr/>
          </a:p>
          <a:p>
            <a:pPr marL="457200" lvl="0" indent="-342900" algn="just" rtl="0">
              <a:spcBef>
                <a:spcPts val="0"/>
              </a:spcBef>
              <a:spcAft>
                <a:spcPts val="0"/>
              </a:spcAft>
              <a:buSzPts val="1800"/>
              <a:buChar char="●"/>
            </a:pPr>
            <a:r>
              <a:rPr lang="en-GB"/>
              <a:t>Disadvantages</a:t>
            </a:r>
            <a:endParaRPr/>
          </a:p>
          <a:p>
            <a:pPr marL="914400" lvl="1" indent="-317500" algn="just" rtl="0">
              <a:spcBef>
                <a:spcPts val="0"/>
              </a:spcBef>
              <a:spcAft>
                <a:spcPts val="0"/>
              </a:spcAft>
              <a:buSzPts val="1400"/>
              <a:buChar char="○"/>
            </a:pPr>
            <a:r>
              <a:rPr lang="en-GB" b="1"/>
              <a:t>Size Limit</a:t>
            </a:r>
            <a:r>
              <a:rPr lang="en-GB"/>
              <a:t> : we can store only fixed size of elements in the array. It doesn’t grow its size at runtime. To solve this problem, collection framework is used in Java which grows automatically.</a:t>
            </a:r>
            <a:endParaRPr/>
          </a:p>
        </p:txBody>
      </p:sp>
      <p:sp>
        <p:nvSpPr>
          <p:cNvPr id="894" name="Google Shape;894;p1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Single Dimensional Array</a:t>
            </a:r>
            <a:endParaRPr/>
          </a:p>
        </p:txBody>
      </p:sp>
      <p:sp>
        <p:nvSpPr>
          <p:cNvPr id="900" name="Google Shape;900;p1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106</a:t>
            </a:fld>
            <a:endParaRPr>
              <a:solidFill>
                <a:schemeClr val="dk2"/>
              </a:solidFill>
            </a:endParaRPr>
          </a:p>
        </p:txBody>
      </p:sp>
      <p:sp>
        <p:nvSpPr>
          <p:cNvPr id="901" name="Google Shape;901;p1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numbers</a:t>
            </a:r>
            <a:r>
              <a:rPr lang="en-GB" sz="2000">
                <a:solidFill>
                  <a:srgbClr val="000000"/>
                </a:solidFill>
                <a:latin typeface="Consolas"/>
                <a:ea typeface="Consolas"/>
                <a:cs typeface="Consolas"/>
                <a:sym typeface="Consolas"/>
              </a:rPr>
              <a:t> = { 1, 2, 3, 4, 5, 6, 7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b="1">
                <a:solidFill>
                  <a:srgbClr val="7F0055"/>
                </a:solidFill>
                <a:latin typeface="Consolas"/>
                <a:ea typeface="Consolas"/>
                <a:cs typeface="Consolas"/>
                <a:sym typeface="Consolas"/>
              </a:rPr>
              <a:t>for</a:t>
            </a: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 0; </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&lt; </a:t>
            </a:r>
            <a:r>
              <a:rPr lang="en-GB" sz="2000">
                <a:solidFill>
                  <a:srgbClr val="6A3E3E"/>
                </a:solidFill>
                <a:latin typeface="Consolas"/>
                <a:ea typeface="Consolas"/>
                <a:cs typeface="Consolas"/>
                <a:sym typeface="Consolas"/>
              </a:rPr>
              <a:t>numbers</a:t>
            </a:r>
            <a:r>
              <a:rPr lang="en-GB" sz="2000">
                <a:solidFill>
                  <a:srgbClr val="000000"/>
                </a:solidFill>
                <a:latin typeface="Consolas"/>
                <a:ea typeface="Consolas"/>
                <a:cs typeface="Consolas"/>
                <a:sym typeface="Consolas"/>
              </a:rPr>
              <a:t>.</a:t>
            </a:r>
            <a:r>
              <a:rPr lang="en-GB" sz="2000">
                <a:solidFill>
                  <a:srgbClr val="0000C0"/>
                </a:solidFill>
                <a:latin typeface="Consolas"/>
                <a:ea typeface="Consolas"/>
                <a:cs typeface="Consolas"/>
                <a:sym typeface="Consolas"/>
              </a:rPr>
              <a:t>length</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System.</a:t>
            </a:r>
            <a:r>
              <a:rPr lang="en-GB" sz="2000" b="1" i="1">
                <a:solidFill>
                  <a:srgbClr val="0000C0"/>
                </a:solidFill>
                <a:latin typeface="Consolas"/>
                <a:ea typeface="Consolas"/>
                <a:cs typeface="Consolas"/>
                <a:sym typeface="Consolas"/>
              </a:rPr>
              <a:t>out</a:t>
            </a:r>
            <a:r>
              <a:rPr lang="en-GB" sz="2000">
                <a:solidFill>
                  <a:srgbClr val="000000"/>
                </a:solidFill>
                <a:latin typeface="Consolas"/>
                <a:ea typeface="Consolas"/>
                <a:cs typeface="Consolas"/>
                <a:sym typeface="Consolas"/>
              </a:rPr>
              <a:t>.print(</a:t>
            </a:r>
            <a:r>
              <a:rPr lang="en-GB" sz="2000">
                <a:solidFill>
                  <a:srgbClr val="6A3E3E"/>
                </a:solidFill>
                <a:latin typeface="Consolas"/>
                <a:ea typeface="Consolas"/>
                <a:cs typeface="Consolas"/>
                <a:sym typeface="Consolas"/>
              </a:rPr>
              <a:t>numbers</a:t>
            </a:r>
            <a:r>
              <a:rPr lang="en-GB" sz="2000">
                <a:solidFill>
                  <a:srgbClr val="000000"/>
                </a:solidFill>
                <a:latin typeface="Consolas"/>
                <a:ea typeface="Consolas"/>
                <a:cs typeface="Consolas"/>
                <a:sym typeface="Consolas"/>
              </a:rPr>
              <a:t>[</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 </a:t>
            </a:r>
            <a:r>
              <a:rPr lang="en-GB" sz="2000">
                <a:solidFill>
                  <a:srgbClr val="2A00FF"/>
                </a:solidFill>
                <a:latin typeface="Consolas"/>
                <a:ea typeface="Consolas"/>
                <a:cs typeface="Consolas"/>
                <a:sym typeface="Consolas"/>
              </a:rPr>
              <a:t>" "</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l" rtl="0">
              <a:spcBef>
                <a:spcPts val="0"/>
              </a:spcBef>
              <a:spcAft>
                <a:spcPts val="0"/>
              </a:spcAft>
              <a:buNone/>
            </a:pP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457200" algn="just" rtl="0">
              <a:spcBef>
                <a:spcPts val="0"/>
              </a:spcBef>
              <a:spcAft>
                <a:spcPts val="1200"/>
              </a:spcAft>
              <a:buNone/>
            </a:pPr>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1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 Dimensional Array</a:t>
            </a:r>
            <a:endParaRPr/>
          </a:p>
        </p:txBody>
      </p:sp>
      <p:sp>
        <p:nvSpPr>
          <p:cNvPr id="907" name="Google Shape;907;p1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107</a:t>
            </a:fld>
            <a:endParaRPr>
              <a:solidFill>
                <a:schemeClr val="dk2"/>
              </a:solidFill>
            </a:endParaRPr>
          </a:p>
        </p:txBody>
      </p:sp>
      <p:sp>
        <p:nvSpPr>
          <p:cNvPr id="908" name="Google Shape;908;p119"/>
          <p:cNvSpPr txBox="1">
            <a:spLocks noGrp="1"/>
          </p:cNvSpPr>
          <p:nvPr>
            <p:ph type="body" idx="1"/>
          </p:nvPr>
        </p:nvSpPr>
        <p:spPr>
          <a:xfrm>
            <a:off x="311700" y="1266325"/>
            <a:ext cx="8520600" cy="1664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A multidimensional array is an array of arrays.</a:t>
            </a:r>
            <a:endParaRPr/>
          </a:p>
          <a:p>
            <a:pPr marL="457200" lvl="0" indent="-342900" algn="just" rtl="0">
              <a:spcBef>
                <a:spcPts val="0"/>
              </a:spcBef>
              <a:spcAft>
                <a:spcPts val="0"/>
              </a:spcAft>
              <a:buSzPts val="1800"/>
              <a:buChar char="●"/>
            </a:pPr>
            <a:r>
              <a:rPr lang="en-GB"/>
              <a:t>Multidimensional arrays are useful when you want to store data as a tabular form, like a table with rows and columns</a:t>
            </a:r>
            <a:endParaRPr/>
          </a:p>
          <a:p>
            <a:pPr marL="457200" lvl="0" indent="-342900" algn="just" rtl="0">
              <a:spcBef>
                <a:spcPts val="0"/>
              </a:spcBef>
              <a:spcAft>
                <a:spcPts val="0"/>
              </a:spcAft>
              <a:buSzPts val="1800"/>
              <a:buChar char="●"/>
            </a:pPr>
            <a:r>
              <a:rPr lang="en-GB"/>
              <a:t>To create a two-dimensional array, add each array within its own set of curly braces</a:t>
            </a:r>
            <a:endParaRPr/>
          </a:p>
        </p:txBody>
      </p:sp>
      <p:sp>
        <p:nvSpPr>
          <p:cNvPr id="909" name="Google Shape;909;p119"/>
          <p:cNvSpPr txBox="1">
            <a:spLocks noGrp="1"/>
          </p:cNvSpPr>
          <p:nvPr>
            <p:ph type="body" idx="1"/>
          </p:nvPr>
        </p:nvSpPr>
        <p:spPr>
          <a:xfrm>
            <a:off x="311700" y="2930425"/>
            <a:ext cx="8520600" cy="1664100"/>
          </a:xfrm>
          <a:prstGeom prst="rect">
            <a:avLst/>
          </a:prstGeom>
        </p:spPr>
        <p:txBody>
          <a:bodyPr spcFirstLastPara="1" wrap="square" lIns="91425" tIns="91425" rIns="91425" bIns="91425" anchor="t" anchorCtr="0">
            <a:normAutofit/>
          </a:bodyPr>
          <a:lstStyle/>
          <a:p>
            <a:pPr marL="482600" lvl="0" indent="431800" algn="l" rtl="0">
              <a:spcBef>
                <a:spcPts val="0"/>
              </a:spcBef>
              <a:spcAft>
                <a:spcPts val="0"/>
              </a:spcAft>
              <a:buNone/>
            </a:pP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numbers</a:t>
            </a:r>
            <a:r>
              <a:rPr lang="en-GB" sz="2000">
                <a:solidFill>
                  <a:srgbClr val="000000"/>
                </a:solidFill>
                <a:latin typeface="Consolas"/>
                <a:ea typeface="Consolas"/>
                <a:cs typeface="Consolas"/>
                <a:sym typeface="Consolas"/>
              </a:rPr>
              <a:t> = {{1,2,3,4}, {5,6,7}};</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numbers</a:t>
            </a:r>
            <a:r>
              <a:rPr lang="en-GB" sz="2000">
                <a:solidFill>
                  <a:srgbClr val="000000"/>
                </a:solidFill>
                <a:latin typeface="Consolas"/>
                <a:ea typeface="Consolas"/>
                <a:cs typeface="Consolas"/>
                <a:sym typeface="Consolas"/>
              </a:rPr>
              <a:t>[1][2] = 9;</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System.</a:t>
            </a:r>
            <a:r>
              <a:rPr lang="en-GB" sz="2000" b="1" i="1">
                <a:solidFill>
                  <a:srgbClr val="0000C0"/>
                </a:solidFill>
                <a:latin typeface="Consolas"/>
                <a:ea typeface="Consolas"/>
                <a:cs typeface="Consolas"/>
                <a:sym typeface="Consolas"/>
              </a:rPr>
              <a:t>out</a:t>
            </a:r>
            <a:r>
              <a:rPr lang="en-GB" sz="2000">
                <a:solidFill>
                  <a:srgbClr val="000000"/>
                </a:solidFill>
                <a:latin typeface="Consolas"/>
                <a:ea typeface="Consolas"/>
                <a:cs typeface="Consolas"/>
                <a:sym typeface="Consolas"/>
              </a:rPr>
              <a:t>.println(</a:t>
            </a:r>
            <a:r>
              <a:rPr lang="en-GB" sz="2000">
                <a:solidFill>
                  <a:srgbClr val="6A3E3E"/>
                </a:solidFill>
                <a:latin typeface="Consolas"/>
                <a:ea typeface="Consolas"/>
                <a:cs typeface="Consolas"/>
                <a:sym typeface="Consolas"/>
              </a:rPr>
              <a:t>numbers</a:t>
            </a:r>
            <a:r>
              <a:rPr lang="en-GB" sz="2000">
                <a:solidFill>
                  <a:srgbClr val="000000"/>
                </a:solidFill>
                <a:latin typeface="Consolas"/>
                <a:ea typeface="Consolas"/>
                <a:cs typeface="Consolas"/>
                <a:sym typeface="Consolas"/>
              </a:rPr>
              <a:t>[1][2]);</a:t>
            </a:r>
            <a:endParaRPr sz="2000">
              <a:solidFill>
                <a:srgbClr val="000000"/>
              </a:solidFill>
              <a:latin typeface="Consolas"/>
              <a:ea typeface="Consolas"/>
              <a:cs typeface="Consolas"/>
              <a:sym typeface="Consolas"/>
            </a:endParaRPr>
          </a:p>
          <a:p>
            <a:pPr marL="0" lvl="0" indent="0" algn="just" rtl="0">
              <a:spcBef>
                <a:spcPts val="0"/>
              </a:spcBef>
              <a:spcAft>
                <a:spcPts val="1200"/>
              </a:spcAft>
              <a:buNone/>
            </a:pPr>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1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Jagged Array</a:t>
            </a:r>
            <a:endParaRPr/>
          </a:p>
        </p:txBody>
      </p:sp>
      <p:sp>
        <p:nvSpPr>
          <p:cNvPr id="915" name="Google Shape;915;p1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108</a:t>
            </a:fld>
            <a:endParaRPr>
              <a:solidFill>
                <a:schemeClr val="dk2"/>
              </a:solidFill>
            </a:endParaRPr>
          </a:p>
        </p:txBody>
      </p:sp>
      <p:sp>
        <p:nvSpPr>
          <p:cNvPr id="916" name="Google Shape;916;p120"/>
          <p:cNvSpPr txBox="1">
            <a:spLocks noGrp="1"/>
          </p:cNvSpPr>
          <p:nvPr>
            <p:ph type="body" idx="1"/>
          </p:nvPr>
        </p:nvSpPr>
        <p:spPr>
          <a:xfrm>
            <a:off x="311700" y="1266325"/>
            <a:ext cx="4210200" cy="33255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If we are creating odd numbers of columns in a 2D array, it is known as jagged array.</a:t>
            </a:r>
            <a:endParaRPr/>
          </a:p>
          <a:p>
            <a:pPr marL="457200" lvl="0" indent="-342900" algn="just" rtl="0">
              <a:spcBef>
                <a:spcPts val="0"/>
              </a:spcBef>
              <a:spcAft>
                <a:spcPts val="0"/>
              </a:spcAft>
              <a:buSzPts val="1800"/>
              <a:buChar char="●"/>
            </a:pPr>
            <a:r>
              <a:rPr lang="en-GB"/>
              <a:t>It is an array of arrays with different number of columns.</a:t>
            </a:r>
            <a:endParaRPr/>
          </a:p>
        </p:txBody>
      </p:sp>
      <p:sp>
        <p:nvSpPr>
          <p:cNvPr id="917" name="Google Shape;917;p120"/>
          <p:cNvSpPr txBox="1">
            <a:spLocks noGrp="1"/>
          </p:cNvSpPr>
          <p:nvPr>
            <p:ph type="body" idx="1"/>
          </p:nvPr>
        </p:nvSpPr>
        <p:spPr>
          <a:xfrm>
            <a:off x="4521900" y="1266325"/>
            <a:ext cx="4359300" cy="33255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605"/>
              <a:buNone/>
            </a:pP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 = </a:t>
            </a:r>
            <a:r>
              <a:rPr lang="en-GB" sz="1200" b="1">
                <a:solidFill>
                  <a:srgbClr val="7F0055"/>
                </a:solidFill>
                <a:latin typeface="Consolas"/>
                <a:ea typeface="Consolas"/>
                <a:cs typeface="Consolas"/>
                <a:sym typeface="Consolas"/>
              </a:rPr>
              <a:t>new</a:t>
            </a: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[3][];</a:t>
            </a:r>
            <a:endParaRPr sz="1200">
              <a:solidFill>
                <a:srgbClr val="000000"/>
              </a:solidFill>
              <a:latin typeface="Consolas"/>
              <a:ea typeface="Consolas"/>
              <a:cs typeface="Consolas"/>
              <a:sym typeface="Consolas"/>
            </a:endParaRPr>
          </a:p>
          <a:p>
            <a:pPr marL="25400" lvl="0" indent="0" algn="l" rtl="0">
              <a:lnSpc>
                <a:spcPct val="105000"/>
              </a:lnSpc>
              <a:spcBef>
                <a:spcPts val="1200"/>
              </a:spcBef>
              <a:spcAft>
                <a:spcPts val="0"/>
              </a:spcAft>
              <a:buSzPts val="605"/>
              <a:buNone/>
            </a:pP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[0] = </a:t>
            </a:r>
            <a:r>
              <a:rPr lang="en-GB" sz="1200" b="1">
                <a:solidFill>
                  <a:srgbClr val="7F0055"/>
                </a:solidFill>
                <a:latin typeface="Consolas"/>
                <a:ea typeface="Consolas"/>
                <a:cs typeface="Consolas"/>
                <a:sym typeface="Consolas"/>
              </a:rPr>
              <a:t>new</a:t>
            </a: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[4];</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[1] = </a:t>
            </a:r>
            <a:r>
              <a:rPr lang="en-GB" sz="1200" b="1">
                <a:solidFill>
                  <a:srgbClr val="7F0055"/>
                </a:solidFill>
                <a:latin typeface="Consolas"/>
                <a:ea typeface="Consolas"/>
                <a:cs typeface="Consolas"/>
                <a:sym typeface="Consolas"/>
              </a:rPr>
              <a:t>new</a:t>
            </a: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[12];</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[2] = </a:t>
            </a:r>
            <a:r>
              <a:rPr lang="en-GB" sz="1200" b="1">
                <a:solidFill>
                  <a:srgbClr val="7F0055"/>
                </a:solidFill>
                <a:latin typeface="Consolas"/>
                <a:ea typeface="Consolas"/>
                <a:cs typeface="Consolas"/>
                <a:sym typeface="Consolas"/>
              </a:rPr>
              <a:t>new</a:t>
            </a: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[6];</a:t>
            </a:r>
            <a:endParaRPr sz="1200">
              <a:solidFill>
                <a:srgbClr val="000000"/>
              </a:solidFill>
              <a:latin typeface="Consolas"/>
              <a:ea typeface="Consolas"/>
              <a:cs typeface="Consolas"/>
              <a:sym typeface="Consolas"/>
            </a:endParaRPr>
          </a:p>
          <a:p>
            <a:pPr marL="0" lvl="0" indent="0" algn="just" rtl="0">
              <a:lnSpc>
                <a:spcPct val="105000"/>
              </a:lnSpc>
              <a:spcBef>
                <a:spcPts val="0"/>
              </a:spcBef>
              <a:spcAft>
                <a:spcPts val="0"/>
              </a:spcAft>
              <a:buSzPts val="605"/>
              <a:buNone/>
            </a:pPr>
            <a:endParaRPr sz="1200">
              <a:solidFill>
                <a:srgbClr val="000000"/>
              </a:solidFill>
              <a:latin typeface="Consolas"/>
              <a:ea typeface="Consolas"/>
              <a:cs typeface="Consolas"/>
              <a:sym typeface="Consolas"/>
            </a:endParaRPr>
          </a:p>
          <a:p>
            <a:pPr marL="25400" lvl="0" indent="0" algn="l" rtl="0">
              <a:lnSpc>
                <a:spcPct val="105000"/>
              </a:lnSpc>
              <a:spcBef>
                <a:spcPts val="1200"/>
              </a:spcBef>
              <a:spcAft>
                <a:spcPts val="0"/>
              </a:spcAft>
              <a:buSzPts val="605"/>
              <a:buNone/>
            </a:pP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count</a:t>
            </a:r>
            <a:r>
              <a:rPr lang="en-GB" sz="1200">
                <a:solidFill>
                  <a:srgbClr val="000000"/>
                </a:solidFill>
                <a:latin typeface="Consolas"/>
                <a:ea typeface="Consolas"/>
                <a:cs typeface="Consolas"/>
                <a:sym typeface="Consolas"/>
              </a:rPr>
              <a:t> = 0;</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b="1">
                <a:solidFill>
                  <a:srgbClr val="7F0055"/>
                </a:solidFill>
                <a:latin typeface="Consolas"/>
                <a:ea typeface="Consolas"/>
                <a:cs typeface="Consolas"/>
                <a:sym typeface="Consolas"/>
              </a:rPr>
              <a:t>for</a:t>
            </a: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 = 0; </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 &lt; </a:t>
            </a: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a:t>
            </a:r>
            <a:r>
              <a:rPr lang="en-GB" sz="1200">
                <a:solidFill>
                  <a:srgbClr val="0000C0"/>
                </a:solidFill>
                <a:latin typeface="Consolas"/>
                <a:ea typeface="Consolas"/>
                <a:cs typeface="Consolas"/>
                <a:sym typeface="Consolas"/>
              </a:rPr>
              <a:t>length</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for</a:t>
            </a: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j</a:t>
            </a:r>
            <a:r>
              <a:rPr lang="en-GB" sz="1200">
                <a:solidFill>
                  <a:srgbClr val="000000"/>
                </a:solidFill>
                <a:latin typeface="Consolas"/>
                <a:ea typeface="Consolas"/>
                <a:cs typeface="Consolas"/>
                <a:sym typeface="Consolas"/>
              </a:rPr>
              <a:t> = 0; </a:t>
            </a:r>
            <a:r>
              <a:rPr lang="en-GB" sz="1200">
                <a:solidFill>
                  <a:srgbClr val="6A3E3E"/>
                </a:solidFill>
                <a:latin typeface="Consolas"/>
                <a:ea typeface="Consolas"/>
                <a:cs typeface="Consolas"/>
                <a:sym typeface="Consolas"/>
              </a:rPr>
              <a:t>j</a:t>
            </a:r>
            <a:r>
              <a:rPr lang="en-GB" sz="1200">
                <a:solidFill>
                  <a:srgbClr val="000000"/>
                </a:solidFill>
                <a:latin typeface="Consolas"/>
                <a:ea typeface="Consolas"/>
                <a:cs typeface="Consolas"/>
                <a:sym typeface="Consolas"/>
              </a:rPr>
              <a:t> &lt; </a:t>
            </a: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a:t>
            </a:r>
            <a:r>
              <a:rPr lang="en-GB" sz="1200">
                <a:solidFill>
                  <a:srgbClr val="0000C0"/>
                </a:solidFill>
                <a:latin typeface="Consolas"/>
                <a:ea typeface="Consolas"/>
                <a:cs typeface="Consolas"/>
                <a:sym typeface="Consolas"/>
              </a:rPr>
              <a:t>length</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j</a:t>
            </a:r>
            <a:r>
              <a:rPr lang="en-GB"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a:t>
            </a:r>
            <a:r>
              <a:rPr lang="en-GB" sz="1200">
                <a:solidFill>
                  <a:srgbClr val="6A3E3E"/>
                </a:solidFill>
                <a:latin typeface="Consolas"/>
                <a:ea typeface="Consolas"/>
                <a:cs typeface="Consolas"/>
                <a:sym typeface="Consolas"/>
              </a:rPr>
              <a:t>j</a:t>
            </a:r>
            <a:r>
              <a:rPr lang="en-GB" sz="1200">
                <a:solidFill>
                  <a:srgbClr val="000000"/>
                </a:solidFill>
                <a:latin typeface="Consolas"/>
                <a:ea typeface="Consolas"/>
                <a:cs typeface="Consolas"/>
                <a:sym typeface="Consolas"/>
              </a:rPr>
              <a:t>] = ++</a:t>
            </a:r>
            <a:r>
              <a:rPr lang="en-GB" sz="1200">
                <a:solidFill>
                  <a:srgbClr val="6A3E3E"/>
                </a:solidFill>
                <a:latin typeface="Consolas"/>
                <a:ea typeface="Consolas"/>
                <a:cs typeface="Consolas"/>
                <a:sym typeface="Consolas"/>
              </a:rPr>
              <a:t>count</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b="1">
                <a:solidFill>
                  <a:srgbClr val="7F0055"/>
                </a:solidFill>
                <a:latin typeface="Consolas"/>
                <a:ea typeface="Consolas"/>
                <a:cs typeface="Consolas"/>
                <a:sym typeface="Consolas"/>
              </a:rPr>
              <a:t>for</a:t>
            </a: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int</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 = 0; </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 &lt; </a:t>
            </a: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a:t>
            </a:r>
            <a:r>
              <a:rPr lang="en-GB" sz="1200">
                <a:solidFill>
                  <a:srgbClr val="0000C0"/>
                </a:solidFill>
                <a:latin typeface="Consolas"/>
                <a:ea typeface="Consolas"/>
                <a:cs typeface="Consolas"/>
                <a:sym typeface="Consolas"/>
              </a:rPr>
              <a:t>length</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000000"/>
                </a:solidFill>
                <a:latin typeface="Consolas"/>
                <a:ea typeface="Consolas"/>
                <a:cs typeface="Consolas"/>
                <a:sym typeface="Consolas"/>
              </a:rPr>
              <a:t>	System.</a:t>
            </a:r>
            <a:r>
              <a:rPr lang="en-GB" sz="1200" b="1" i="1">
                <a:solidFill>
                  <a:srgbClr val="0000C0"/>
                </a:solidFill>
                <a:latin typeface="Consolas"/>
                <a:ea typeface="Consolas"/>
                <a:cs typeface="Consolas"/>
                <a:sym typeface="Consolas"/>
              </a:rPr>
              <a:t>out</a:t>
            </a:r>
            <a:r>
              <a:rPr lang="en-GB" sz="1200">
                <a:solidFill>
                  <a:srgbClr val="000000"/>
                </a:solidFill>
                <a:latin typeface="Consolas"/>
                <a:ea typeface="Consolas"/>
                <a:cs typeface="Consolas"/>
                <a:sym typeface="Consolas"/>
              </a:rPr>
              <a:t>.println(Arrays.</a:t>
            </a:r>
            <a:r>
              <a:rPr lang="en-GB" sz="1200" i="1">
                <a:solidFill>
                  <a:srgbClr val="000000"/>
                </a:solidFill>
                <a:latin typeface="Consolas"/>
                <a:ea typeface="Consolas"/>
                <a:cs typeface="Consolas"/>
                <a:sym typeface="Consolas"/>
              </a:rPr>
              <a:t>toString</a:t>
            </a:r>
            <a:r>
              <a:rPr lang="en-GB" sz="1200">
                <a:solidFill>
                  <a:srgbClr val="000000"/>
                </a:solidFill>
                <a:latin typeface="Consolas"/>
                <a:ea typeface="Consolas"/>
                <a:cs typeface="Consolas"/>
                <a:sym typeface="Consolas"/>
              </a:rPr>
              <a:t>(</a:t>
            </a:r>
            <a:r>
              <a:rPr lang="en-GB" sz="1200">
                <a:solidFill>
                  <a:srgbClr val="6A3E3E"/>
                </a:solidFill>
                <a:latin typeface="Consolas"/>
                <a:ea typeface="Consolas"/>
                <a:cs typeface="Consolas"/>
                <a:sym typeface="Consolas"/>
              </a:rPr>
              <a:t>arr</a:t>
            </a:r>
            <a:r>
              <a:rPr lang="en-GB" sz="1200">
                <a:solidFill>
                  <a:srgbClr val="000000"/>
                </a:solidFill>
                <a:latin typeface="Consolas"/>
                <a:ea typeface="Consolas"/>
                <a:cs typeface="Consolas"/>
                <a:sym typeface="Consolas"/>
              </a:rPr>
              <a:t>[</a:t>
            </a:r>
            <a:r>
              <a:rPr lang="en-GB" sz="1200">
                <a:solidFill>
                  <a:srgbClr val="6A3E3E"/>
                </a:solidFill>
                <a:latin typeface="Consolas"/>
                <a:ea typeface="Consolas"/>
                <a:cs typeface="Consolas"/>
                <a:sym typeface="Consolas"/>
              </a:rPr>
              <a:t>i</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0" lvl="0" indent="0" algn="just" rtl="0">
              <a:lnSpc>
                <a:spcPct val="105000"/>
              </a:lnSpc>
              <a:spcBef>
                <a:spcPts val="0"/>
              </a:spcBef>
              <a:spcAft>
                <a:spcPts val="1200"/>
              </a:spcAft>
              <a:buSzPts val="605"/>
              <a:buNone/>
            </a:pPr>
            <a:endParaRPr sz="1200">
              <a:solidFill>
                <a:srgbClr val="000000"/>
              </a:solidFill>
              <a:latin typeface="Consolas"/>
              <a:ea typeface="Consolas"/>
              <a:cs typeface="Consolas"/>
              <a:sym typeface="Consola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1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Arrays class</a:t>
            </a:r>
            <a:endParaRPr/>
          </a:p>
        </p:txBody>
      </p:sp>
      <p:sp>
        <p:nvSpPr>
          <p:cNvPr id="923" name="Google Shape;923;p1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109</a:t>
            </a:fld>
            <a:endParaRPr>
              <a:solidFill>
                <a:schemeClr val="dk2"/>
              </a:solidFill>
            </a:endParaRPr>
          </a:p>
        </p:txBody>
      </p:sp>
      <p:sp>
        <p:nvSpPr>
          <p:cNvPr id="924" name="Google Shape;924;p1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Arrays class is present in java.util package.</a:t>
            </a:r>
            <a:endParaRPr/>
          </a:p>
          <a:p>
            <a:pPr marL="457200" lvl="0" indent="-342900" algn="just" rtl="0">
              <a:spcBef>
                <a:spcPts val="0"/>
              </a:spcBef>
              <a:spcAft>
                <a:spcPts val="0"/>
              </a:spcAft>
              <a:buSzPts val="1800"/>
              <a:buChar char="●"/>
            </a:pPr>
            <a:r>
              <a:rPr lang="en-GB"/>
              <a:t>This class contains various methods for manipulating arrays (such as sorting and searching).</a:t>
            </a:r>
            <a:endParaRPr/>
          </a:p>
          <a:p>
            <a:pPr marL="457200" lvl="0" indent="-342900" algn="just" rtl="0">
              <a:spcBef>
                <a:spcPts val="0"/>
              </a:spcBef>
              <a:spcAft>
                <a:spcPts val="0"/>
              </a:spcAft>
              <a:buSzPts val="1800"/>
              <a:buChar char="●"/>
            </a:pPr>
            <a:r>
              <a:rPr lang="en-GB"/>
              <a:t>This class also contains a static factory that allows arrays to be viewed as lists.</a:t>
            </a:r>
            <a:endParaRPr/>
          </a:p>
          <a:p>
            <a:pPr marL="457200" lvl="0" indent="-342900" algn="just" rtl="0">
              <a:spcBef>
                <a:spcPts val="0"/>
              </a:spcBef>
              <a:spcAft>
                <a:spcPts val="0"/>
              </a:spcAft>
              <a:buSzPts val="1800"/>
              <a:buChar char="●"/>
            </a:pPr>
            <a:r>
              <a:rPr lang="en-GB"/>
              <a:t>Arrays class makes it easier to perform common operations on an array.</a:t>
            </a:r>
            <a:endParaRPr/>
          </a:p>
          <a:p>
            <a:pPr marL="457200" lvl="0" indent="-342900" algn="just" rtl="0">
              <a:spcBef>
                <a:spcPts val="0"/>
              </a:spcBef>
              <a:spcAft>
                <a:spcPts val="0"/>
              </a:spcAft>
              <a:buSzPts val="1800"/>
              <a:buChar char="●"/>
            </a:pPr>
            <a:r>
              <a:rPr lang="en-GB"/>
              <a:t>No need to use complicated loops to work with an array.</a:t>
            </a:r>
            <a:endParaRPr/>
          </a:p>
          <a:p>
            <a:pPr marL="457200" lvl="0" indent="-342900" algn="just" rtl="0">
              <a:spcBef>
                <a:spcPts val="0"/>
              </a:spcBef>
              <a:spcAft>
                <a:spcPts val="0"/>
              </a:spcAft>
              <a:buSzPts val="1800"/>
              <a:buChar char="●"/>
            </a:pPr>
            <a:r>
              <a:rPr lang="en-GB"/>
              <a:t>No need to reinvent the wheel for operations such as binary search and sorting.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Runtime Environment - JRE</a:t>
            </a:r>
            <a:endParaRPr/>
          </a:p>
        </p:txBody>
      </p:sp>
      <p:sp>
        <p:nvSpPr>
          <p:cNvPr id="137" name="Google Shape;137;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The JRE is a software package that includes the JVM and other components required to run java application (java packages, classes and libraries).</a:t>
            </a:r>
            <a:endParaRPr/>
          </a:p>
          <a:p>
            <a:pPr marL="457200" lvl="0" indent="-342900" algn="l" rtl="0">
              <a:spcBef>
                <a:spcPts val="0"/>
              </a:spcBef>
              <a:spcAft>
                <a:spcPts val="0"/>
              </a:spcAft>
              <a:buSzPts val="1800"/>
              <a:buChar char="●"/>
            </a:pPr>
            <a:r>
              <a:rPr lang="en-GB"/>
              <a:t>It does not include the java compiler or other development tools.</a:t>
            </a:r>
            <a:endParaRPr/>
          </a:p>
        </p:txBody>
      </p:sp>
      <p:sp>
        <p:nvSpPr>
          <p:cNvPr id="138" name="Google Shape;138;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1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Array class</a:t>
            </a:r>
            <a:endParaRPr/>
          </a:p>
        </p:txBody>
      </p:sp>
      <p:sp>
        <p:nvSpPr>
          <p:cNvPr id="930" name="Google Shape;930;p1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110</a:t>
            </a:fld>
            <a:endParaRPr>
              <a:solidFill>
                <a:schemeClr val="dk2"/>
              </a:solidFill>
            </a:endParaRPr>
          </a:p>
        </p:txBody>
      </p:sp>
      <p:graphicFrame>
        <p:nvGraphicFramePr>
          <p:cNvPr id="931" name="Google Shape;931;p122"/>
          <p:cNvGraphicFramePr/>
          <p:nvPr/>
        </p:nvGraphicFramePr>
        <p:xfrm>
          <a:off x="404725" y="1152425"/>
          <a:ext cx="3000000" cy="3000000"/>
        </p:xfrm>
        <a:graphic>
          <a:graphicData uri="http://schemas.openxmlformats.org/drawingml/2006/table">
            <a:tbl>
              <a:tblPr>
                <a:noFill/>
                <a:tableStyleId>{4C4B8031-E66A-4E46-8405-7B656A99451E}</a:tableStyleId>
              </a:tblPr>
              <a:tblGrid>
                <a:gridCol w="2140075">
                  <a:extLst>
                    <a:ext uri="{9D8B030D-6E8A-4147-A177-3AD203B41FA5}">
                      <a16:colId xmlns:a16="http://schemas.microsoft.com/office/drawing/2014/main" val="20000"/>
                    </a:ext>
                  </a:extLst>
                </a:gridCol>
                <a:gridCol w="6062375">
                  <a:extLst>
                    <a:ext uri="{9D8B030D-6E8A-4147-A177-3AD203B41FA5}">
                      <a16:colId xmlns:a16="http://schemas.microsoft.com/office/drawing/2014/main" val="20001"/>
                    </a:ext>
                  </a:extLst>
                </a:gridCol>
              </a:tblGrid>
              <a:tr h="376725">
                <a:tc>
                  <a:txBody>
                    <a:bodyPr/>
                    <a:lstStyle/>
                    <a:p>
                      <a:pPr marL="0" lvl="0" indent="0" algn="ctr" rtl="0">
                        <a:spcBef>
                          <a:spcPts val="0"/>
                        </a:spcBef>
                        <a:spcAft>
                          <a:spcPts val="0"/>
                        </a:spcAft>
                        <a:buNone/>
                      </a:pPr>
                      <a:r>
                        <a:rPr lang="en-GB" b="1"/>
                        <a:t>Method Name</a:t>
                      </a:r>
                      <a:endParaRPr b="1"/>
                    </a:p>
                  </a:txBody>
                  <a:tcPr marL="91425" marR="91425" marT="91425" marB="91425" anchor="ctr"/>
                </a:tc>
                <a:tc>
                  <a:txBody>
                    <a:bodyPr/>
                    <a:lstStyle/>
                    <a:p>
                      <a:pPr marL="0" lvl="0" indent="0" algn="ctr" rtl="0">
                        <a:spcBef>
                          <a:spcPts val="0"/>
                        </a:spcBef>
                        <a:spcAft>
                          <a:spcPts val="0"/>
                        </a:spcAft>
                        <a:buNone/>
                      </a:pPr>
                      <a:r>
                        <a:rPr lang="en-GB" b="1"/>
                        <a:t>Function</a:t>
                      </a:r>
                      <a:endParaRPr b="1"/>
                    </a:p>
                  </a:txBody>
                  <a:tcPr marL="91425" marR="91425" marT="91425" marB="91425" anchor="ctr"/>
                </a:tc>
                <a:extLst>
                  <a:ext uri="{0D108BD9-81ED-4DB2-BD59-A6C34878D82A}">
                    <a16:rowId xmlns:a16="http://schemas.microsoft.com/office/drawing/2014/main" val="10000"/>
                  </a:ext>
                </a:extLst>
              </a:tr>
              <a:tr h="579575">
                <a:tc>
                  <a:txBody>
                    <a:bodyPr/>
                    <a:lstStyle/>
                    <a:p>
                      <a:pPr marL="0" lvl="0" indent="0" algn="l" rtl="0">
                        <a:spcBef>
                          <a:spcPts val="0"/>
                        </a:spcBef>
                        <a:spcAft>
                          <a:spcPts val="0"/>
                        </a:spcAft>
                        <a:buNone/>
                      </a:pPr>
                      <a:r>
                        <a:rPr lang="en-GB"/>
                        <a:t>binarySearch()</a:t>
                      </a:r>
                      <a:endParaRPr/>
                    </a:p>
                  </a:txBody>
                  <a:tcPr marL="91425" marR="91425" marT="91425" marB="91425" anchor="ctr"/>
                </a:tc>
                <a:tc>
                  <a:txBody>
                    <a:bodyPr/>
                    <a:lstStyle/>
                    <a:p>
                      <a:pPr marL="0" lvl="0" indent="0" algn="just" rtl="0">
                        <a:spcBef>
                          <a:spcPts val="0"/>
                        </a:spcBef>
                        <a:spcAft>
                          <a:spcPts val="0"/>
                        </a:spcAft>
                        <a:buNone/>
                      </a:pPr>
                      <a:r>
                        <a:rPr lang="en-GB"/>
                        <a:t>It searches for an element contained in the sorted array by using Binary Search Algorithm</a:t>
                      </a:r>
                      <a:endParaRPr/>
                    </a:p>
                  </a:txBody>
                  <a:tcPr marL="91425" marR="91425" marT="91425" marB="91425"/>
                </a:tc>
                <a:extLst>
                  <a:ext uri="{0D108BD9-81ED-4DB2-BD59-A6C34878D82A}">
                    <a16:rowId xmlns:a16="http://schemas.microsoft.com/office/drawing/2014/main" val="10001"/>
                  </a:ext>
                </a:extLst>
              </a:tr>
              <a:tr h="376725">
                <a:tc>
                  <a:txBody>
                    <a:bodyPr/>
                    <a:lstStyle/>
                    <a:p>
                      <a:pPr marL="0" lvl="0" indent="0" algn="l" rtl="0">
                        <a:spcBef>
                          <a:spcPts val="0"/>
                        </a:spcBef>
                        <a:spcAft>
                          <a:spcPts val="0"/>
                        </a:spcAft>
                        <a:buNone/>
                      </a:pPr>
                      <a:r>
                        <a:rPr lang="en-GB"/>
                        <a:t>asList()</a:t>
                      </a:r>
                      <a:endParaRPr/>
                    </a:p>
                  </a:txBody>
                  <a:tcPr marL="91425" marR="91425" marT="91425" marB="91425" anchor="ctr"/>
                </a:tc>
                <a:tc>
                  <a:txBody>
                    <a:bodyPr/>
                    <a:lstStyle/>
                    <a:p>
                      <a:pPr marL="0" lvl="0" indent="0" algn="just" rtl="0">
                        <a:spcBef>
                          <a:spcPts val="0"/>
                        </a:spcBef>
                        <a:spcAft>
                          <a:spcPts val="0"/>
                        </a:spcAft>
                        <a:buNone/>
                      </a:pPr>
                      <a:r>
                        <a:rPr lang="en-GB"/>
                        <a:t>It is used to convert an array to a list of elements.</a:t>
                      </a:r>
                      <a:endParaRPr/>
                    </a:p>
                  </a:txBody>
                  <a:tcPr marL="91425" marR="91425" marT="91425" marB="91425"/>
                </a:tc>
                <a:extLst>
                  <a:ext uri="{0D108BD9-81ED-4DB2-BD59-A6C34878D82A}">
                    <a16:rowId xmlns:a16="http://schemas.microsoft.com/office/drawing/2014/main" val="10002"/>
                  </a:ext>
                </a:extLst>
              </a:tr>
              <a:tr h="1188175">
                <a:tc>
                  <a:txBody>
                    <a:bodyPr/>
                    <a:lstStyle/>
                    <a:p>
                      <a:pPr marL="0" lvl="0" indent="0" algn="l" rtl="0">
                        <a:spcBef>
                          <a:spcPts val="0"/>
                        </a:spcBef>
                        <a:spcAft>
                          <a:spcPts val="0"/>
                        </a:spcAft>
                        <a:buNone/>
                      </a:pPr>
                      <a:r>
                        <a:rPr lang="en-GB"/>
                        <a:t>toString(original array)</a:t>
                      </a:r>
                      <a:endParaRPr/>
                    </a:p>
                  </a:txBody>
                  <a:tcPr marL="91425" marR="91425" marT="91425" marB="91425" anchor="ctr"/>
                </a:tc>
                <a:tc>
                  <a:txBody>
                    <a:bodyPr/>
                    <a:lstStyle/>
                    <a:p>
                      <a:pPr marL="0" lvl="0" indent="0" algn="just" rtl="0">
                        <a:spcBef>
                          <a:spcPts val="0"/>
                        </a:spcBef>
                        <a:spcAft>
                          <a:spcPts val="0"/>
                        </a:spcAft>
                        <a:buNone/>
                      </a:pPr>
                      <a:r>
                        <a:rPr lang="en-GB"/>
                        <a:t>A string representation of the contents of the array is returned. This representation consists of a list of the elements of the array enclosed in square brackets ([]). The elements are separated by a comma and a space and each element is converted to a string by the String. value of() function.</a:t>
                      </a:r>
                      <a:endParaRPr/>
                    </a:p>
                  </a:txBody>
                  <a:tcPr marL="91425" marR="91425" marT="91425" marB="91425"/>
                </a:tc>
                <a:extLst>
                  <a:ext uri="{0D108BD9-81ED-4DB2-BD59-A6C34878D82A}">
                    <a16:rowId xmlns:a16="http://schemas.microsoft.com/office/drawing/2014/main" val="10003"/>
                  </a:ext>
                </a:extLst>
              </a:tr>
              <a:tr h="376725">
                <a:tc>
                  <a:txBody>
                    <a:bodyPr/>
                    <a:lstStyle/>
                    <a:p>
                      <a:pPr marL="0" lvl="0" indent="0" algn="l" rtl="0">
                        <a:spcBef>
                          <a:spcPts val="0"/>
                        </a:spcBef>
                        <a:spcAft>
                          <a:spcPts val="0"/>
                        </a:spcAft>
                        <a:buNone/>
                      </a:pPr>
                      <a:r>
                        <a:rPr lang="en-GB"/>
                        <a:t>sort(original array)</a:t>
                      </a:r>
                      <a:endParaRPr/>
                    </a:p>
                  </a:txBody>
                  <a:tcPr marL="91425" marR="91425" marT="91425" marB="91425" anchor="ctr"/>
                </a:tc>
                <a:tc>
                  <a:txBody>
                    <a:bodyPr/>
                    <a:lstStyle/>
                    <a:p>
                      <a:pPr marL="0" lvl="0" indent="0" algn="just" rtl="0">
                        <a:spcBef>
                          <a:spcPts val="0"/>
                        </a:spcBef>
                        <a:spcAft>
                          <a:spcPts val="0"/>
                        </a:spcAft>
                        <a:buNone/>
                      </a:pPr>
                      <a:r>
                        <a:rPr lang="en-GB"/>
                        <a:t>The entire array is sorted in ascending order</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Array class</a:t>
            </a:r>
            <a:endParaRPr/>
          </a:p>
        </p:txBody>
      </p:sp>
      <p:sp>
        <p:nvSpPr>
          <p:cNvPr id="937" name="Google Shape;937;p1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111</a:t>
            </a:fld>
            <a:endParaRPr>
              <a:solidFill>
                <a:schemeClr val="dk2"/>
              </a:solidFill>
            </a:endParaRPr>
          </a:p>
        </p:txBody>
      </p:sp>
      <p:graphicFrame>
        <p:nvGraphicFramePr>
          <p:cNvPr id="938" name="Google Shape;938;p123"/>
          <p:cNvGraphicFramePr/>
          <p:nvPr/>
        </p:nvGraphicFramePr>
        <p:xfrm>
          <a:off x="404725" y="1152425"/>
          <a:ext cx="3000000" cy="3000000"/>
        </p:xfrm>
        <a:graphic>
          <a:graphicData uri="http://schemas.openxmlformats.org/drawingml/2006/table">
            <a:tbl>
              <a:tblPr>
                <a:noFill/>
                <a:tableStyleId>{4C4B8031-E66A-4E46-8405-7B656A99451E}</a:tableStyleId>
              </a:tblPr>
              <a:tblGrid>
                <a:gridCol w="2373175">
                  <a:extLst>
                    <a:ext uri="{9D8B030D-6E8A-4147-A177-3AD203B41FA5}">
                      <a16:colId xmlns:a16="http://schemas.microsoft.com/office/drawing/2014/main" val="20000"/>
                    </a:ext>
                  </a:extLst>
                </a:gridCol>
                <a:gridCol w="5829275">
                  <a:extLst>
                    <a:ext uri="{9D8B030D-6E8A-4147-A177-3AD203B41FA5}">
                      <a16:colId xmlns:a16="http://schemas.microsoft.com/office/drawing/2014/main" val="20001"/>
                    </a:ext>
                  </a:extLst>
                </a:gridCol>
              </a:tblGrid>
              <a:tr h="376725">
                <a:tc>
                  <a:txBody>
                    <a:bodyPr/>
                    <a:lstStyle/>
                    <a:p>
                      <a:pPr marL="0" lvl="0" indent="0" algn="ctr" rtl="0">
                        <a:spcBef>
                          <a:spcPts val="0"/>
                        </a:spcBef>
                        <a:spcAft>
                          <a:spcPts val="0"/>
                        </a:spcAft>
                        <a:buNone/>
                      </a:pPr>
                      <a:r>
                        <a:rPr lang="en-GB" b="1"/>
                        <a:t>Method Name</a:t>
                      </a:r>
                      <a:endParaRPr b="1"/>
                    </a:p>
                  </a:txBody>
                  <a:tcPr marL="91425" marR="91425" marT="91425" marB="91425" anchor="ctr">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Function</a:t>
                      </a:r>
                      <a:endParaRPr b="1"/>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579575">
                <a:tc>
                  <a:txBody>
                    <a:bodyPr/>
                    <a:lstStyle/>
                    <a:p>
                      <a:pPr marL="0" lvl="0" indent="0" algn="l" rtl="0">
                        <a:spcBef>
                          <a:spcPts val="0"/>
                        </a:spcBef>
                        <a:spcAft>
                          <a:spcPts val="0"/>
                        </a:spcAft>
                        <a:buNone/>
                      </a:pPr>
                      <a:r>
                        <a:rPr lang="en-GB"/>
                        <a:t>equals (array1, array2)</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GB"/>
                        <a:t>Two arrays are considered equal if both arrays contain the same number of elements, and all corresponding pairs of elements in the two arrays are equal.</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579575">
                <a:tc>
                  <a:txBody>
                    <a:bodyPr/>
                    <a:lstStyle/>
                    <a:p>
                      <a:pPr marL="0" lvl="0" indent="0" algn="l" rtl="0">
                        <a:spcBef>
                          <a:spcPts val="0"/>
                        </a:spcBef>
                        <a:spcAft>
                          <a:spcPts val="0"/>
                        </a:spcAft>
                        <a:buNone/>
                      </a:pPr>
                      <a:r>
                        <a:rPr lang="en-GB"/>
                        <a:t>compare(array 1, array2)</a:t>
                      </a:r>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GB"/>
                        <a:t>Two arrays that are passed as parameters lexicographically are compared to each other</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1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varargs</a:t>
            </a:r>
            <a:endParaRPr>
              <a:latin typeface="Consolas"/>
              <a:ea typeface="Consolas"/>
              <a:cs typeface="Consolas"/>
              <a:sym typeface="Consolas"/>
            </a:endParaRPr>
          </a:p>
        </p:txBody>
      </p:sp>
      <p:sp>
        <p:nvSpPr>
          <p:cNvPr id="944" name="Google Shape;944;p1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GB" i="1">
                <a:latin typeface="Consolas"/>
                <a:ea typeface="Consolas"/>
                <a:cs typeface="Consolas"/>
                <a:sym typeface="Consolas"/>
              </a:rPr>
              <a:t>varargs</a:t>
            </a:r>
            <a:r>
              <a:rPr lang="en-GB"/>
              <a:t> means ‘variable arguments’.</a:t>
            </a:r>
            <a:endParaRPr/>
          </a:p>
          <a:p>
            <a:pPr marL="457200" lvl="0" indent="-342900" algn="just" rtl="0">
              <a:spcBef>
                <a:spcPts val="0"/>
              </a:spcBef>
              <a:spcAft>
                <a:spcPts val="0"/>
              </a:spcAft>
              <a:buSzPts val="1800"/>
              <a:buChar char="●"/>
            </a:pPr>
            <a:r>
              <a:rPr lang="en-GB"/>
              <a:t>To represent variable arguments, use operator called as ellipses (...) </a:t>
            </a:r>
            <a:r>
              <a:rPr lang="en-GB" i="1"/>
              <a:t>i.e.</a:t>
            </a:r>
            <a:r>
              <a:rPr lang="en-GB"/>
              <a:t> 3 dots after data type.</a:t>
            </a:r>
            <a:endParaRPr/>
          </a:p>
          <a:p>
            <a:pPr marL="25400" lvl="0" indent="431800" algn="l" rtl="0">
              <a:spcBef>
                <a:spcPts val="1200"/>
              </a:spcBef>
              <a:spcAft>
                <a:spcPts val="0"/>
              </a:spcAft>
              <a:buNone/>
            </a:pP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add(</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numbers</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 = 0;</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for</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numbers</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return</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457200" lvl="0" indent="0" algn="just" rtl="0">
              <a:spcBef>
                <a:spcPts val="0"/>
              </a:spcBef>
              <a:spcAft>
                <a:spcPts val="1200"/>
              </a:spcAft>
              <a:buNone/>
            </a:pPr>
            <a:endParaRPr/>
          </a:p>
        </p:txBody>
      </p:sp>
      <p:sp>
        <p:nvSpPr>
          <p:cNvPr id="945" name="Google Shape;945;p1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112</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125"/>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Enums</a:t>
            </a:r>
            <a:endParaRPr/>
          </a:p>
        </p:txBody>
      </p:sp>
      <p:sp>
        <p:nvSpPr>
          <p:cNvPr id="951" name="Google Shape;951;p1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113</a:t>
            </a:fld>
            <a:endParaRPr>
              <a:solidFill>
                <a:schemeClr val="dk2"/>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Enums</a:t>
            </a:r>
            <a:endParaRPr/>
          </a:p>
        </p:txBody>
      </p:sp>
      <p:sp>
        <p:nvSpPr>
          <p:cNvPr id="957" name="Google Shape;957;p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114</a:t>
            </a:fld>
            <a:endParaRPr/>
          </a:p>
        </p:txBody>
      </p:sp>
      <p:sp>
        <p:nvSpPr>
          <p:cNvPr id="958" name="Google Shape;958;p1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14960" algn="just" rtl="0">
              <a:lnSpc>
                <a:spcPct val="105000"/>
              </a:lnSpc>
              <a:spcBef>
                <a:spcPts val="0"/>
              </a:spcBef>
              <a:spcAft>
                <a:spcPts val="0"/>
              </a:spcAft>
              <a:buSzPts val="1360"/>
              <a:buChar char="●"/>
            </a:pPr>
            <a:r>
              <a:rPr lang="en-GB" sz="1360"/>
              <a:t>An </a:t>
            </a:r>
            <a:r>
              <a:rPr lang="en-GB" sz="1360" i="1">
                <a:latin typeface="Consolas"/>
                <a:ea typeface="Consolas"/>
                <a:cs typeface="Consolas"/>
                <a:sym typeface="Consolas"/>
              </a:rPr>
              <a:t>enum </a:t>
            </a:r>
            <a:r>
              <a:rPr lang="en-GB" sz="1360"/>
              <a:t>type is a type whose fields consists of a fixed set of constants.</a:t>
            </a:r>
            <a:endParaRPr sz="1360">
              <a:latin typeface="Consolas"/>
              <a:ea typeface="Consolas"/>
              <a:cs typeface="Consolas"/>
              <a:sym typeface="Consolas"/>
            </a:endParaRPr>
          </a:p>
          <a:p>
            <a:pPr marL="457200" lvl="0" indent="-314960" algn="just" rtl="0">
              <a:lnSpc>
                <a:spcPct val="105000"/>
              </a:lnSpc>
              <a:spcBef>
                <a:spcPts val="0"/>
              </a:spcBef>
              <a:spcAft>
                <a:spcPts val="0"/>
              </a:spcAft>
              <a:buSzPts val="1360"/>
              <a:buChar char="●"/>
            </a:pPr>
            <a:r>
              <a:rPr lang="en-GB" sz="1360"/>
              <a:t>It is kind of class definition.</a:t>
            </a:r>
            <a:endParaRPr sz="1360"/>
          </a:p>
          <a:p>
            <a:pPr marL="457200" lvl="0" indent="-314960" algn="just" rtl="0">
              <a:lnSpc>
                <a:spcPct val="105000"/>
              </a:lnSpc>
              <a:spcBef>
                <a:spcPts val="0"/>
              </a:spcBef>
              <a:spcAft>
                <a:spcPts val="0"/>
              </a:spcAft>
              <a:buSzPts val="1360"/>
              <a:buChar char="●"/>
            </a:pPr>
            <a:r>
              <a:rPr lang="en-GB" sz="1360"/>
              <a:t>The possible values are listed in curly braces, separated by commas. By convention, the value names are in uppercase.</a:t>
            </a:r>
            <a:endParaRPr sz="1360"/>
          </a:p>
          <a:p>
            <a:pPr marL="457200" lvl="0" indent="-314960" algn="just" rtl="0">
              <a:lnSpc>
                <a:spcPct val="105000"/>
              </a:lnSpc>
              <a:spcBef>
                <a:spcPts val="0"/>
              </a:spcBef>
              <a:spcAft>
                <a:spcPts val="0"/>
              </a:spcAft>
              <a:buSzPts val="1360"/>
              <a:buChar char="●"/>
            </a:pPr>
            <a:r>
              <a:rPr lang="en-GB" sz="1360"/>
              <a:t>The purpose of enum types is to enhance the readability of a program.</a:t>
            </a:r>
            <a:endParaRPr sz="1360"/>
          </a:p>
          <a:p>
            <a:pPr marL="457200" lvl="0" indent="-314960" algn="just" rtl="0">
              <a:lnSpc>
                <a:spcPct val="105000"/>
              </a:lnSpc>
              <a:spcBef>
                <a:spcPts val="0"/>
              </a:spcBef>
              <a:spcAft>
                <a:spcPts val="0"/>
              </a:spcAft>
              <a:buSzPts val="1360"/>
              <a:buChar char="●"/>
            </a:pPr>
            <a:r>
              <a:rPr lang="en-GB" sz="1360"/>
              <a:t>By default, the constant in the enum list are assigned the integer values 0, 1, 2 and so on.</a:t>
            </a:r>
            <a:endParaRPr sz="1360"/>
          </a:p>
          <a:p>
            <a:pPr marL="457200" lvl="0" indent="-314960" algn="just" rtl="0">
              <a:lnSpc>
                <a:spcPct val="105000"/>
              </a:lnSpc>
              <a:spcBef>
                <a:spcPts val="0"/>
              </a:spcBef>
              <a:spcAft>
                <a:spcPts val="0"/>
              </a:spcAft>
              <a:buSzPts val="1360"/>
              <a:buChar char="●"/>
            </a:pPr>
            <a:r>
              <a:rPr lang="en-GB" sz="1360"/>
              <a:t>Enums are used to create a set of symbolic names that map to numerical values.</a:t>
            </a:r>
            <a:endParaRPr sz="1360"/>
          </a:p>
          <a:p>
            <a:pPr marL="457200" lvl="0" indent="-314960" algn="just" rtl="0">
              <a:lnSpc>
                <a:spcPct val="105000"/>
              </a:lnSpc>
              <a:spcBef>
                <a:spcPts val="0"/>
              </a:spcBef>
              <a:spcAft>
                <a:spcPts val="0"/>
              </a:spcAft>
              <a:buSzPts val="1360"/>
              <a:buChar char="●"/>
            </a:pPr>
            <a:r>
              <a:rPr lang="en-GB" sz="1360"/>
              <a:t>Syntax :</a:t>
            </a:r>
            <a:endParaRPr sz="1360"/>
          </a:p>
          <a:p>
            <a:pPr marL="914400" lvl="0" indent="0" algn="just" rtl="0">
              <a:lnSpc>
                <a:spcPct val="105000"/>
              </a:lnSpc>
              <a:spcBef>
                <a:spcPts val="1200"/>
              </a:spcBef>
              <a:spcAft>
                <a:spcPts val="0"/>
              </a:spcAft>
              <a:buSzPts val="770"/>
              <a:buNone/>
            </a:pPr>
            <a:r>
              <a:rPr lang="en-GB" sz="1360"/>
              <a:t> </a:t>
            </a:r>
            <a:r>
              <a:rPr lang="en-GB" sz="1360">
                <a:latin typeface="Consolas"/>
                <a:ea typeface="Consolas"/>
                <a:cs typeface="Consolas"/>
                <a:sym typeface="Consolas"/>
              </a:rPr>
              <a:t>enum tag {member1, member2, … , member n};</a:t>
            </a:r>
            <a:endParaRPr sz="1360">
              <a:latin typeface="Consolas"/>
              <a:ea typeface="Consolas"/>
              <a:cs typeface="Consolas"/>
              <a:sym typeface="Consolas"/>
            </a:endParaRPr>
          </a:p>
          <a:p>
            <a:pPr marL="457200" lvl="0" indent="-314960" algn="just" rtl="0">
              <a:lnSpc>
                <a:spcPct val="105000"/>
              </a:lnSpc>
              <a:spcBef>
                <a:spcPts val="1200"/>
              </a:spcBef>
              <a:spcAft>
                <a:spcPts val="0"/>
              </a:spcAft>
              <a:buSzPts val="1360"/>
              <a:buChar char="●"/>
            </a:pPr>
            <a:r>
              <a:rPr lang="en-GB" sz="1360"/>
              <a:t>Once an enumeration is defined, variables of that type may be defined as : </a:t>
            </a:r>
            <a:endParaRPr sz="1360"/>
          </a:p>
          <a:p>
            <a:pPr marL="914400" lvl="0" indent="0" algn="just" rtl="0">
              <a:lnSpc>
                <a:spcPct val="105000"/>
              </a:lnSpc>
              <a:spcBef>
                <a:spcPts val="1200"/>
              </a:spcBef>
              <a:spcAft>
                <a:spcPts val="0"/>
              </a:spcAft>
              <a:buSzPts val="770"/>
              <a:buNone/>
            </a:pPr>
            <a:r>
              <a:rPr lang="en-GB" sz="1360">
                <a:latin typeface="Consolas"/>
                <a:ea typeface="Consolas"/>
                <a:cs typeface="Consolas"/>
                <a:sym typeface="Consolas"/>
              </a:rPr>
              <a:t>tag var1, var2;</a:t>
            </a:r>
            <a:endParaRPr sz="1360">
              <a:latin typeface="Consolas"/>
              <a:ea typeface="Consolas"/>
              <a:cs typeface="Consolas"/>
              <a:sym typeface="Consolas"/>
            </a:endParaRPr>
          </a:p>
          <a:p>
            <a:pPr marL="457200" lvl="0" indent="-314960" algn="just" rtl="0">
              <a:lnSpc>
                <a:spcPct val="105000"/>
              </a:lnSpc>
              <a:spcBef>
                <a:spcPts val="1200"/>
              </a:spcBef>
              <a:spcAft>
                <a:spcPts val="0"/>
              </a:spcAft>
              <a:buSzPts val="1360"/>
              <a:buChar char="●"/>
            </a:pPr>
            <a:r>
              <a:rPr lang="en-GB" sz="1360"/>
              <a:t>Methods, variables and constructors can be added to an enum, as they behave just like a normal class.</a:t>
            </a:r>
            <a:endParaRPr sz="136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3" name="Google Shape;963;p1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Enum API</a:t>
            </a:r>
            <a:endParaRPr/>
          </a:p>
        </p:txBody>
      </p:sp>
      <p:sp>
        <p:nvSpPr>
          <p:cNvPr id="964" name="Google Shape;964;p1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115</a:t>
            </a:fld>
            <a:endParaRPr/>
          </a:p>
        </p:txBody>
      </p:sp>
      <p:graphicFrame>
        <p:nvGraphicFramePr>
          <p:cNvPr id="965" name="Google Shape;965;p127"/>
          <p:cNvGraphicFramePr/>
          <p:nvPr/>
        </p:nvGraphicFramePr>
        <p:xfrm>
          <a:off x="952500" y="1326125"/>
          <a:ext cx="3000000" cy="3000000"/>
        </p:xfrm>
        <a:graphic>
          <a:graphicData uri="http://schemas.openxmlformats.org/drawingml/2006/table">
            <a:tbl>
              <a:tblPr>
                <a:noFill/>
                <a:tableStyleId>{4C4B8031-E66A-4E46-8405-7B656A99451E}</a:tableStyleId>
              </a:tblPr>
              <a:tblGrid>
                <a:gridCol w="3128550">
                  <a:extLst>
                    <a:ext uri="{9D8B030D-6E8A-4147-A177-3AD203B41FA5}">
                      <a16:colId xmlns:a16="http://schemas.microsoft.com/office/drawing/2014/main" val="20000"/>
                    </a:ext>
                  </a:extLst>
                </a:gridCol>
                <a:gridCol w="41104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t>Method</a:t>
                      </a:r>
                      <a:endParaRPr b="1"/>
                    </a:p>
                  </a:txBody>
                  <a:tcPr marL="91425" marR="91425" marT="91425" marB="91425" anchor="ctr"/>
                </a:tc>
                <a:tc>
                  <a:txBody>
                    <a:bodyPr/>
                    <a:lstStyle/>
                    <a:p>
                      <a:pPr marL="0" lvl="0" indent="0" algn="ctr" rtl="0">
                        <a:spcBef>
                          <a:spcPts val="0"/>
                        </a:spcBef>
                        <a:spcAft>
                          <a:spcPts val="0"/>
                        </a:spcAft>
                        <a:buNone/>
                      </a:pPr>
                      <a:r>
                        <a:rPr lang="en-GB" b="1"/>
                        <a:t>Description</a:t>
                      </a:r>
                      <a:endParaRPr b="1"/>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Enum(String name, int ordinal)</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t>Constructor</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int compareTo()</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t>Compares this enum with the specified object for order</a:t>
                      </a:r>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String name()</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t>Returns the name of this enum constant, exactly as declared in its enum declaration</a:t>
                      </a:r>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int ordinal()</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t>Returns the ordinal of this enumeration constant (its position in its enum declaration, where the initial constant is assigned an ordinal value of zero)</a:t>
                      </a:r>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Enums</a:t>
            </a:r>
            <a:endParaRPr/>
          </a:p>
        </p:txBody>
      </p:sp>
      <p:sp>
        <p:nvSpPr>
          <p:cNvPr id="971" name="Google Shape;971;p1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They can be declared inside or outside the class but not within any method.</a:t>
            </a:r>
            <a:endParaRPr/>
          </a:p>
          <a:p>
            <a:pPr marL="457200" lvl="0" indent="-342900" algn="just" rtl="0">
              <a:spcBef>
                <a:spcPts val="0"/>
              </a:spcBef>
              <a:spcAft>
                <a:spcPts val="0"/>
              </a:spcAft>
              <a:buSzPts val="1800"/>
              <a:buChar char="●"/>
            </a:pPr>
            <a:r>
              <a:rPr lang="en-GB"/>
              <a:t>They are by default </a:t>
            </a:r>
            <a:r>
              <a:rPr lang="en-GB" i="1">
                <a:latin typeface="Consolas"/>
                <a:ea typeface="Consolas"/>
                <a:cs typeface="Consolas"/>
                <a:sym typeface="Consolas"/>
              </a:rPr>
              <a:t>final</a:t>
            </a:r>
            <a:r>
              <a:rPr lang="en-GB"/>
              <a:t> (constant).</a:t>
            </a:r>
            <a:endParaRPr/>
          </a:p>
          <a:p>
            <a:pPr marL="457200" lvl="0" indent="-342900" algn="just" rtl="0">
              <a:spcBef>
                <a:spcPts val="0"/>
              </a:spcBef>
              <a:spcAft>
                <a:spcPts val="0"/>
              </a:spcAft>
              <a:buSzPts val="1800"/>
              <a:buChar char="●"/>
            </a:pPr>
            <a:r>
              <a:rPr lang="en-GB"/>
              <a:t>If declared inside a class, they are </a:t>
            </a:r>
            <a:r>
              <a:rPr lang="en-GB" i="1">
                <a:latin typeface="Consolas"/>
                <a:ea typeface="Consolas"/>
                <a:cs typeface="Consolas"/>
                <a:sym typeface="Consolas"/>
              </a:rPr>
              <a:t>static</a:t>
            </a:r>
            <a:r>
              <a:rPr lang="en-GB"/>
              <a:t>.</a:t>
            </a:r>
            <a:endParaRPr/>
          </a:p>
          <a:p>
            <a:pPr marL="457200" lvl="0" indent="-342900" algn="just" rtl="0">
              <a:spcBef>
                <a:spcPts val="0"/>
              </a:spcBef>
              <a:spcAft>
                <a:spcPts val="0"/>
              </a:spcAft>
              <a:buSzPts val="1800"/>
              <a:buChar char="●"/>
            </a:pPr>
            <a:r>
              <a:rPr lang="en-GB"/>
              <a:t>Their objects cannot be created explicitly as </a:t>
            </a:r>
            <a:r>
              <a:rPr lang="en-GB" i="1">
                <a:latin typeface="Consolas"/>
                <a:ea typeface="Consolas"/>
                <a:cs typeface="Consolas"/>
                <a:sym typeface="Consolas"/>
              </a:rPr>
              <a:t>new</a:t>
            </a:r>
            <a:r>
              <a:rPr lang="en-GB" i="1"/>
              <a:t> </a:t>
            </a:r>
            <a:r>
              <a:rPr lang="en-GB"/>
              <a:t>keyword is not available.</a:t>
            </a:r>
            <a:endParaRPr/>
          </a:p>
          <a:p>
            <a:pPr marL="457200" lvl="0" indent="-342900" algn="just" rtl="0">
              <a:spcBef>
                <a:spcPts val="0"/>
              </a:spcBef>
              <a:spcAft>
                <a:spcPts val="0"/>
              </a:spcAft>
              <a:buSzPts val="1800"/>
              <a:buChar char="●"/>
            </a:pPr>
            <a:r>
              <a:rPr lang="en-GB"/>
              <a:t>Their constructor has to be private.</a:t>
            </a:r>
            <a:endParaRPr/>
          </a:p>
          <a:p>
            <a:pPr marL="457200" lvl="0" indent="-342900" algn="just" rtl="0">
              <a:spcBef>
                <a:spcPts val="0"/>
              </a:spcBef>
              <a:spcAft>
                <a:spcPts val="0"/>
              </a:spcAft>
              <a:buSzPts val="1800"/>
              <a:buChar char="●"/>
            </a:pPr>
            <a:r>
              <a:rPr lang="en-GB"/>
              <a:t>Enum constants are implicitly </a:t>
            </a:r>
            <a:r>
              <a:rPr lang="en-GB" i="1">
                <a:latin typeface="Consolas"/>
                <a:ea typeface="Consolas"/>
                <a:cs typeface="Consolas"/>
                <a:sym typeface="Consolas"/>
              </a:rPr>
              <a:t>public, static</a:t>
            </a:r>
            <a:r>
              <a:rPr lang="en-GB"/>
              <a:t> and </a:t>
            </a:r>
            <a:r>
              <a:rPr lang="en-GB" i="1">
                <a:latin typeface="Consolas"/>
                <a:ea typeface="Consolas"/>
                <a:cs typeface="Consolas"/>
                <a:sym typeface="Consolas"/>
              </a:rPr>
              <a:t>final</a:t>
            </a:r>
            <a:r>
              <a:rPr lang="en-GB"/>
              <a:t>.</a:t>
            </a:r>
            <a:endParaRPr/>
          </a:p>
        </p:txBody>
      </p:sp>
      <p:sp>
        <p:nvSpPr>
          <p:cNvPr id="972" name="Google Shape;972;p1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116</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1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a:t>
            </a:r>
            <a:endParaRPr/>
          </a:p>
        </p:txBody>
      </p:sp>
      <p:sp>
        <p:nvSpPr>
          <p:cNvPr id="978" name="Google Shape;978;p129"/>
          <p:cNvSpPr txBox="1">
            <a:spLocks noGrp="1"/>
          </p:cNvSpPr>
          <p:nvPr>
            <p:ph type="body" idx="1"/>
          </p:nvPr>
        </p:nvSpPr>
        <p:spPr>
          <a:xfrm>
            <a:off x="311700" y="1266325"/>
            <a:ext cx="37365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1600" b="1">
                <a:solidFill>
                  <a:srgbClr val="7F0055"/>
                </a:solidFill>
                <a:latin typeface="Consolas"/>
                <a:ea typeface="Consolas"/>
                <a:cs typeface="Consolas"/>
                <a:sym typeface="Consolas"/>
              </a:rPr>
              <a:t>enum</a:t>
            </a:r>
            <a:r>
              <a:rPr lang="en-GB" sz="1600">
                <a:solidFill>
                  <a:srgbClr val="000000"/>
                </a:solidFill>
                <a:latin typeface="Consolas"/>
                <a:ea typeface="Consolas"/>
                <a:cs typeface="Consolas"/>
                <a:sym typeface="Consolas"/>
              </a:rPr>
              <a:t> CoffeeSize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i="1">
                <a:solidFill>
                  <a:srgbClr val="0000C0"/>
                </a:solidFill>
                <a:latin typeface="Consolas"/>
                <a:ea typeface="Consolas"/>
                <a:cs typeface="Consolas"/>
                <a:sym typeface="Consolas"/>
              </a:rPr>
              <a:t>HUGE</a:t>
            </a:r>
            <a:r>
              <a:rPr lang="en-GB" sz="1600">
                <a:solidFill>
                  <a:srgbClr val="000000"/>
                </a:solidFill>
                <a:latin typeface="Consolas"/>
                <a:ea typeface="Consolas"/>
                <a:cs typeface="Consolas"/>
                <a:sym typeface="Consolas"/>
              </a:rPr>
              <a:t>, </a:t>
            </a:r>
            <a:r>
              <a:rPr lang="en-GB" sz="1600" b="1" i="1">
                <a:solidFill>
                  <a:srgbClr val="0000C0"/>
                </a:solidFill>
                <a:latin typeface="Consolas"/>
                <a:ea typeface="Consolas"/>
                <a:cs typeface="Consolas"/>
                <a:sym typeface="Consolas"/>
              </a:rPr>
              <a:t>OVERWHELMING</a:t>
            </a:r>
            <a:r>
              <a:rPr lang="en-GB" sz="1600">
                <a:solidFill>
                  <a:srgbClr val="000000"/>
                </a:solidFill>
                <a:latin typeface="Consolas"/>
                <a:ea typeface="Consolas"/>
                <a:cs typeface="Consolas"/>
                <a:sym typeface="Consolas"/>
              </a:rPr>
              <a:t>, </a:t>
            </a:r>
            <a:r>
              <a:rPr lang="en-GB" sz="1600" b="1" i="1">
                <a:solidFill>
                  <a:srgbClr val="0000C0"/>
                </a:solidFill>
                <a:latin typeface="Consolas"/>
                <a:ea typeface="Consolas"/>
                <a:cs typeface="Consolas"/>
                <a:sym typeface="Consolas"/>
              </a:rPr>
              <a:t>BIG</a:t>
            </a:r>
            <a:endParaRPr sz="1600" b="1" i="1">
              <a:solidFill>
                <a:srgbClr val="0000C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l" rtl="0">
              <a:spcBef>
                <a:spcPts val="0"/>
              </a:spcBef>
              <a:spcAft>
                <a:spcPts val="1200"/>
              </a:spcAft>
              <a:buNone/>
            </a:pPr>
            <a:endParaRPr/>
          </a:p>
        </p:txBody>
      </p:sp>
      <p:sp>
        <p:nvSpPr>
          <p:cNvPr id="979" name="Google Shape;979;p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117</a:t>
            </a:fld>
            <a:endParaRPr/>
          </a:p>
        </p:txBody>
      </p:sp>
      <p:sp>
        <p:nvSpPr>
          <p:cNvPr id="980" name="Google Shape;980;p129"/>
          <p:cNvSpPr txBox="1">
            <a:spLocks noGrp="1"/>
          </p:cNvSpPr>
          <p:nvPr>
            <p:ph type="body" idx="1"/>
          </p:nvPr>
        </p:nvSpPr>
        <p:spPr>
          <a:xfrm>
            <a:off x="4161625" y="1266325"/>
            <a:ext cx="4670700" cy="3302700"/>
          </a:xfrm>
          <a:prstGeom prst="rect">
            <a:avLst/>
          </a:prstGeom>
        </p:spPr>
        <p:txBody>
          <a:bodyPr spcFirstLastPara="1" wrap="square" lIns="91425" tIns="91425" rIns="91425" bIns="91425" anchor="t" anchorCtr="0">
            <a:normAutofit fontScale="62500" lnSpcReduction="20000"/>
          </a:bodyPr>
          <a:lstStyle/>
          <a:p>
            <a:pPr marL="25400" lvl="0" indent="0" algn="l" rtl="0">
              <a:spcBef>
                <a:spcPts val="0"/>
              </a:spcBef>
              <a:spcAft>
                <a:spcPts val="0"/>
              </a:spcAft>
              <a:buNone/>
            </a:pPr>
            <a:r>
              <a:rPr lang="en-GB" sz="2400" b="1">
                <a:solidFill>
                  <a:srgbClr val="7F0055"/>
                </a:solidFill>
                <a:latin typeface="Consolas"/>
                <a:ea typeface="Consolas"/>
                <a:cs typeface="Consolas"/>
                <a:sym typeface="Consolas"/>
              </a:rPr>
              <a:t>enum</a:t>
            </a:r>
            <a:r>
              <a:rPr lang="en-GB" sz="2400">
                <a:solidFill>
                  <a:srgbClr val="000000"/>
                </a:solidFill>
                <a:latin typeface="Consolas"/>
                <a:ea typeface="Consolas"/>
                <a:cs typeface="Consolas"/>
                <a:sym typeface="Consolas"/>
              </a:rPr>
              <a:t> CoffeeSize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r>
              <a:rPr lang="en-GB" sz="2400" b="1" i="1">
                <a:solidFill>
                  <a:srgbClr val="0000C0"/>
                </a:solidFill>
                <a:latin typeface="Consolas"/>
                <a:ea typeface="Consolas"/>
                <a:cs typeface="Consolas"/>
                <a:sym typeface="Consolas"/>
              </a:rPr>
              <a:t>HUGE</a:t>
            </a:r>
            <a:r>
              <a:rPr lang="en-GB" sz="2400">
                <a:solidFill>
                  <a:srgbClr val="000000"/>
                </a:solidFill>
                <a:latin typeface="Consolas"/>
                <a:ea typeface="Consolas"/>
                <a:cs typeface="Consolas"/>
                <a:sym typeface="Consolas"/>
              </a:rPr>
              <a:t>(20), </a:t>
            </a:r>
            <a:r>
              <a:rPr lang="en-GB" sz="2400" b="1" i="1">
                <a:solidFill>
                  <a:srgbClr val="0000C0"/>
                </a:solidFill>
                <a:latin typeface="Consolas"/>
                <a:ea typeface="Consolas"/>
                <a:cs typeface="Consolas"/>
                <a:sym typeface="Consolas"/>
              </a:rPr>
              <a:t>OVERWHELMING</a:t>
            </a:r>
            <a:r>
              <a:rPr lang="en-GB" sz="2400">
                <a:solidFill>
                  <a:srgbClr val="000000"/>
                </a:solidFill>
                <a:latin typeface="Consolas"/>
                <a:ea typeface="Consolas"/>
                <a:cs typeface="Consolas"/>
                <a:sym typeface="Consolas"/>
              </a:rPr>
              <a:t>(35), </a:t>
            </a:r>
            <a:r>
              <a:rPr lang="en-GB" sz="2400" b="1" i="1">
                <a:solidFill>
                  <a:srgbClr val="0000C0"/>
                </a:solidFill>
                <a:latin typeface="Consolas"/>
                <a:ea typeface="Consolas"/>
                <a:cs typeface="Consolas"/>
                <a:sym typeface="Consolas"/>
              </a:rPr>
              <a:t>BIG</a:t>
            </a:r>
            <a:r>
              <a:rPr lang="en-GB" sz="2400">
                <a:solidFill>
                  <a:srgbClr val="000000"/>
                </a:solidFill>
                <a:latin typeface="Consolas"/>
                <a:ea typeface="Consolas"/>
                <a:cs typeface="Consolas"/>
                <a:sym typeface="Consolas"/>
              </a:rPr>
              <a:t>(50);</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r>
              <a:rPr lang="en-GB" sz="2400" b="1">
                <a:solidFill>
                  <a:srgbClr val="7F0055"/>
                </a:solidFill>
                <a:latin typeface="Consolas"/>
                <a:ea typeface="Consolas"/>
                <a:cs typeface="Consolas"/>
                <a:sym typeface="Consolas"/>
              </a:rPr>
              <a:t>private</a:t>
            </a:r>
            <a:r>
              <a:rPr lang="en-GB" sz="2400">
                <a:solidFill>
                  <a:srgbClr val="000000"/>
                </a:solidFill>
                <a:latin typeface="Consolas"/>
                <a:ea typeface="Consolas"/>
                <a:cs typeface="Consolas"/>
                <a:sym typeface="Consolas"/>
              </a:rPr>
              <a:t> </a:t>
            </a:r>
            <a:r>
              <a:rPr lang="en-GB" sz="2400" b="1">
                <a:solidFill>
                  <a:srgbClr val="7F0055"/>
                </a:solidFill>
                <a:latin typeface="Consolas"/>
                <a:ea typeface="Consolas"/>
                <a:cs typeface="Consolas"/>
                <a:sym typeface="Consolas"/>
              </a:rPr>
              <a:t>int</a:t>
            </a:r>
            <a:r>
              <a:rPr lang="en-GB" sz="2400">
                <a:solidFill>
                  <a:srgbClr val="000000"/>
                </a:solidFill>
                <a:latin typeface="Consolas"/>
                <a:ea typeface="Consolas"/>
                <a:cs typeface="Consolas"/>
                <a:sym typeface="Consolas"/>
              </a:rPr>
              <a:t> </a:t>
            </a:r>
            <a:r>
              <a:rPr lang="en-GB" sz="2400">
                <a:solidFill>
                  <a:srgbClr val="0000C0"/>
                </a:solidFill>
                <a:latin typeface="Consolas"/>
                <a:ea typeface="Consolas"/>
                <a:cs typeface="Consolas"/>
                <a:sym typeface="Consolas"/>
              </a:rPr>
              <a:t>ml</a:t>
            </a:r>
            <a:r>
              <a:rPr lang="en-GB"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CoffeeSize(</a:t>
            </a:r>
            <a:r>
              <a:rPr lang="en-GB" sz="2400" b="1">
                <a:solidFill>
                  <a:srgbClr val="7F0055"/>
                </a:solidFill>
                <a:latin typeface="Consolas"/>
                <a:ea typeface="Consolas"/>
                <a:cs typeface="Consolas"/>
                <a:sym typeface="Consolas"/>
              </a:rPr>
              <a:t>int</a:t>
            </a:r>
            <a:r>
              <a:rPr lang="en-GB" sz="2400">
                <a:solidFill>
                  <a:srgbClr val="000000"/>
                </a:solidFill>
                <a:latin typeface="Consolas"/>
                <a:ea typeface="Consolas"/>
                <a:cs typeface="Consolas"/>
                <a:sym typeface="Consolas"/>
              </a:rPr>
              <a:t> </a:t>
            </a:r>
            <a:r>
              <a:rPr lang="en-GB" sz="2400">
                <a:solidFill>
                  <a:srgbClr val="6A3E3E"/>
                </a:solidFill>
                <a:latin typeface="Consolas"/>
                <a:ea typeface="Consolas"/>
                <a:cs typeface="Consolas"/>
                <a:sym typeface="Consolas"/>
              </a:rPr>
              <a:t>m</a:t>
            </a:r>
            <a:r>
              <a:rPr lang="en-GB"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r>
              <a:rPr lang="en-GB" sz="2400">
                <a:solidFill>
                  <a:srgbClr val="0000C0"/>
                </a:solidFill>
                <a:latin typeface="Consolas"/>
                <a:ea typeface="Consolas"/>
                <a:cs typeface="Consolas"/>
                <a:sym typeface="Consolas"/>
              </a:rPr>
              <a:t>ml</a:t>
            </a:r>
            <a:r>
              <a:rPr lang="en-GB" sz="2400">
                <a:solidFill>
                  <a:srgbClr val="000000"/>
                </a:solidFill>
                <a:latin typeface="Consolas"/>
                <a:ea typeface="Consolas"/>
                <a:cs typeface="Consolas"/>
                <a:sym typeface="Consolas"/>
              </a:rPr>
              <a:t> = </a:t>
            </a:r>
            <a:r>
              <a:rPr lang="en-GB" sz="2400">
                <a:solidFill>
                  <a:srgbClr val="6A3E3E"/>
                </a:solidFill>
                <a:latin typeface="Consolas"/>
                <a:ea typeface="Consolas"/>
                <a:cs typeface="Consolas"/>
                <a:sym typeface="Consolas"/>
              </a:rPr>
              <a:t>m</a:t>
            </a:r>
            <a:r>
              <a:rPr lang="en-GB"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r>
              <a:rPr lang="en-GB" sz="2400" b="1">
                <a:solidFill>
                  <a:srgbClr val="7F0055"/>
                </a:solidFill>
                <a:latin typeface="Consolas"/>
                <a:ea typeface="Consolas"/>
                <a:cs typeface="Consolas"/>
                <a:sym typeface="Consolas"/>
              </a:rPr>
              <a:t>int</a:t>
            </a:r>
            <a:r>
              <a:rPr lang="en-GB" sz="2400">
                <a:solidFill>
                  <a:srgbClr val="000000"/>
                </a:solidFill>
                <a:latin typeface="Consolas"/>
                <a:ea typeface="Consolas"/>
                <a:cs typeface="Consolas"/>
                <a:sym typeface="Consolas"/>
              </a:rPr>
              <a:t> getMl()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r>
              <a:rPr lang="en-GB" sz="2400" b="1">
                <a:solidFill>
                  <a:srgbClr val="7F0055"/>
                </a:solidFill>
                <a:latin typeface="Consolas"/>
                <a:ea typeface="Consolas"/>
                <a:cs typeface="Consolas"/>
                <a:sym typeface="Consolas"/>
              </a:rPr>
              <a:t>return</a:t>
            </a:r>
            <a:r>
              <a:rPr lang="en-GB" sz="2400">
                <a:solidFill>
                  <a:srgbClr val="000000"/>
                </a:solidFill>
                <a:latin typeface="Consolas"/>
                <a:ea typeface="Consolas"/>
                <a:cs typeface="Consolas"/>
                <a:sym typeface="Consolas"/>
              </a:rPr>
              <a:t> ml;</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	}</a:t>
            </a:r>
            <a:endParaRPr sz="2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400">
                <a:solidFill>
                  <a:srgbClr val="000000"/>
                </a:solidFill>
                <a:latin typeface="Consolas"/>
                <a:ea typeface="Consolas"/>
                <a:cs typeface="Consolas"/>
                <a:sym typeface="Consolas"/>
              </a:rPr>
              <a:t>}</a:t>
            </a:r>
            <a:endParaRPr sz="2400">
              <a:solidFill>
                <a:srgbClr val="000000"/>
              </a:solidFill>
              <a:latin typeface="Consolas"/>
              <a:ea typeface="Consolas"/>
              <a:cs typeface="Consolas"/>
              <a:sym typeface="Consolas"/>
            </a:endParaRPr>
          </a:p>
          <a:p>
            <a:pPr marL="0" lvl="0" indent="0" algn="l" rtl="0">
              <a:spcBef>
                <a:spcPts val="0"/>
              </a:spcBef>
              <a:spcAft>
                <a:spcPts val="1200"/>
              </a:spcAft>
              <a:buNone/>
            </a:pPr>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1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a:t>
            </a:r>
            <a:endParaRPr/>
          </a:p>
        </p:txBody>
      </p:sp>
      <p:sp>
        <p:nvSpPr>
          <p:cNvPr id="986" name="Google Shape;986;p130"/>
          <p:cNvSpPr txBox="1">
            <a:spLocks noGrp="1"/>
          </p:cNvSpPr>
          <p:nvPr>
            <p:ph type="body" idx="1"/>
          </p:nvPr>
        </p:nvSpPr>
        <p:spPr>
          <a:xfrm>
            <a:off x="311700" y="1266325"/>
            <a:ext cx="8160600" cy="1248900"/>
          </a:xfrm>
          <a:prstGeom prst="rect">
            <a:avLst/>
          </a:prstGeom>
        </p:spPr>
        <p:txBody>
          <a:bodyPr spcFirstLastPara="1" wrap="square" lIns="91425" tIns="91425" rIns="91425" bIns="91425" anchor="t" anchorCtr="0">
            <a:normAutofit fontScale="25000" lnSpcReduction="20000"/>
          </a:bodyPr>
          <a:lstStyle/>
          <a:p>
            <a:pPr marL="25400" lvl="0" indent="0" algn="l" rtl="0">
              <a:spcBef>
                <a:spcPts val="0"/>
              </a:spcBef>
              <a:spcAft>
                <a:spcPts val="0"/>
              </a:spcAft>
              <a:buNone/>
            </a:pPr>
            <a:r>
              <a:rPr lang="en-GB" sz="7100" b="1">
                <a:solidFill>
                  <a:srgbClr val="7F0055"/>
                </a:solidFill>
                <a:latin typeface="Consolas"/>
                <a:ea typeface="Consolas"/>
                <a:cs typeface="Consolas"/>
                <a:sym typeface="Consolas"/>
              </a:rPr>
              <a:t>public class</a:t>
            </a:r>
            <a:r>
              <a:rPr lang="en-GB" sz="7100">
                <a:solidFill>
                  <a:srgbClr val="000000"/>
                </a:solidFill>
                <a:latin typeface="Consolas"/>
                <a:ea typeface="Consolas"/>
                <a:cs typeface="Consolas"/>
                <a:sym typeface="Consolas"/>
              </a:rPr>
              <a:t> Coffee {</a:t>
            </a:r>
            <a:endParaRPr sz="7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7100">
                <a:solidFill>
                  <a:srgbClr val="000000"/>
                </a:solidFill>
                <a:latin typeface="Consolas"/>
                <a:ea typeface="Consolas"/>
                <a:cs typeface="Consolas"/>
                <a:sym typeface="Consolas"/>
              </a:rPr>
              <a:t>	CoffeeSize </a:t>
            </a:r>
            <a:r>
              <a:rPr lang="en-GB" sz="7100">
                <a:solidFill>
                  <a:srgbClr val="0000C0"/>
                </a:solidFill>
                <a:latin typeface="Consolas"/>
                <a:ea typeface="Consolas"/>
                <a:cs typeface="Consolas"/>
                <a:sym typeface="Consolas"/>
              </a:rPr>
              <a:t>size</a:t>
            </a:r>
            <a:r>
              <a:rPr lang="en-GB" sz="7100">
                <a:solidFill>
                  <a:srgbClr val="000000"/>
                </a:solidFill>
                <a:latin typeface="Consolas"/>
                <a:ea typeface="Consolas"/>
                <a:cs typeface="Consolas"/>
                <a:sym typeface="Consolas"/>
              </a:rPr>
              <a:t>;</a:t>
            </a:r>
            <a:endParaRPr sz="7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7100">
                <a:solidFill>
                  <a:srgbClr val="000000"/>
                </a:solidFill>
                <a:latin typeface="Consolas"/>
                <a:ea typeface="Consolas"/>
                <a:cs typeface="Consolas"/>
                <a:sym typeface="Consolas"/>
              </a:rPr>
              <a:t>}</a:t>
            </a:r>
            <a:endParaRPr sz="7100">
              <a:solidFill>
                <a:srgbClr val="000000"/>
              </a:solidFill>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200"/>
              </a:spcBef>
              <a:spcAft>
                <a:spcPts val="1200"/>
              </a:spcAft>
              <a:buNone/>
            </a:pPr>
            <a:endParaRPr sz="2400" b="1">
              <a:solidFill>
                <a:srgbClr val="7F0055"/>
              </a:solidFill>
              <a:latin typeface="Consolas"/>
              <a:ea typeface="Consolas"/>
              <a:cs typeface="Consolas"/>
              <a:sym typeface="Consolas"/>
            </a:endParaRPr>
          </a:p>
        </p:txBody>
      </p:sp>
      <p:sp>
        <p:nvSpPr>
          <p:cNvPr id="987" name="Google Shape;987;p1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118</a:t>
            </a:fld>
            <a:endParaRPr/>
          </a:p>
        </p:txBody>
      </p:sp>
      <p:sp>
        <p:nvSpPr>
          <p:cNvPr id="988" name="Google Shape;988;p130"/>
          <p:cNvSpPr txBox="1">
            <a:spLocks noGrp="1"/>
          </p:cNvSpPr>
          <p:nvPr>
            <p:ph type="body" idx="1"/>
          </p:nvPr>
        </p:nvSpPr>
        <p:spPr>
          <a:xfrm>
            <a:off x="311700" y="2529025"/>
            <a:ext cx="8520600" cy="24390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1727" b="1">
                <a:solidFill>
                  <a:srgbClr val="7F0055"/>
                </a:solidFill>
                <a:latin typeface="Consolas"/>
                <a:ea typeface="Consolas"/>
                <a:cs typeface="Consolas"/>
                <a:sym typeface="Consolas"/>
              </a:rPr>
              <a:t>public</a:t>
            </a:r>
            <a:r>
              <a:rPr lang="en-GB" sz="1727">
                <a:solidFill>
                  <a:srgbClr val="000000"/>
                </a:solidFill>
                <a:latin typeface="Consolas"/>
                <a:ea typeface="Consolas"/>
                <a:cs typeface="Consolas"/>
                <a:sym typeface="Consolas"/>
              </a:rPr>
              <a:t> </a:t>
            </a:r>
            <a:r>
              <a:rPr lang="en-GB" sz="1727" b="1">
                <a:solidFill>
                  <a:srgbClr val="7F0055"/>
                </a:solidFill>
                <a:latin typeface="Consolas"/>
                <a:ea typeface="Consolas"/>
                <a:cs typeface="Consolas"/>
                <a:sym typeface="Consolas"/>
              </a:rPr>
              <a:t>static</a:t>
            </a:r>
            <a:r>
              <a:rPr lang="en-GB" sz="1727">
                <a:solidFill>
                  <a:srgbClr val="000000"/>
                </a:solidFill>
                <a:latin typeface="Consolas"/>
                <a:ea typeface="Consolas"/>
                <a:cs typeface="Consolas"/>
                <a:sym typeface="Consolas"/>
              </a:rPr>
              <a:t> </a:t>
            </a:r>
            <a:r>
              <a:rPr lang="en-GB" sz="1727" b="1">
                <a:solidFill>
                  <a:srgbClr val="7F0055"/>
                </a:solidFill>
                <a:latin typeface="Consolas"/>
                <a:ea typeface="Consolas"/>
                <a:cs typeface="Consolas"/>
                <a:sym typeface="Consolas"/>
              </a:rPr>
              <a:t>void</a:t>
            </a:r>
            <a:r>
              <a:rPr lang="en-GB" sz="1727">
                <a:solidFill>
                  <a:srgbClr val="000000"/>
                </a:solidFill>
                <a:latin typeface="Consolas"/>
                <a:ea typeface="Consolas"/>
                <a:cs typeface="Consolas"/>
                <a:sym typeface="Consolas"/>
              </a:rPr>
              <a:t> main(String[] </a:t>
            </a:r>
            <a:r>
              <a:rPr lang="en-GB" sz="1727">
                <a:solidFill>
                  <a:srgbClr val="6A3E3E"/>
                </a:solidFill>
                <a:latin typeface="Consolas"/>
                <a:ea typeface="Consolas"/>
                <a:cs typeface="Consolas"/>
                <a:sym typeface="Consolas"/>
              </a:rPr>
              <a:t>args</a:t>
            </a:r>
            <a:r>
              <a:rPr lang="en-GB" sz="1727">
                <a:solidFill>
                  <a:srgbClr val="000000"/>
                </a:solidFill>
                <a:latin typeface="Consolas"/>
                <a:ea typeface="Consolas"/>
                <a:cs typeface="Consolas"/>
                <a:sym typeface="Consolas"/>
              </a:rPr>
              <a:t>) {</a:t>
            </a:r>
            <a:endParaRPr sz="1727">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727">
                <a:solidFill>
                  <a:srgbClr val="000000"/>
                </a:solidFill>
                <a:latin typeface="Consolas"/>
                <a:ea typeface="Consolas"/>
                <a:cs typeface="Consolas"/>
                <a:sym typeface="Consolas"/>
              </a:rPr>
              <a:t>Coffee </a:t>
            </a:r>
            <a:r>
              <a:rPr lang="en-GB" sz="1727">
                <a:solidFill>
                  <a:srgbClr val="6A3E3E"/>
                </a:solidFill>
                <a:latin typeface="Consolas"/>
                <a:ea typeface="Consolas"/>
                <a:cs typeface="Consolas"/>
                <a:sym typeface="Consolas"/>
              </a:rPr>
              <a:t>drink</a:t>
            </a:r>
            <a:r>
              <a:rPr lang="en-GB" sz="1727">
                <a:solidFill>
                  <a:srgbClr val="000000"/>
                </a:solidFill>
                <a:latin typeface="Consolas"/>
                <a:ea typeface="Consolas"/>
                <a:cs typeface="Consolas"/>
                <a:sym typeface="Consolas"/>
              </a:rPr>
              <a:t> = </a:t>
            </a:r>
            <a:r>
              <a:rPr lang="en-GB" sz="1727" b="1">
                <a:solidFill>
                  <a:srgbClr val="7F0055"/>
                </a:solidFill>
                <a:latin typeface="Consolas"/>
                <a:ea typeface="Consolas"/>
                <a:cs typeface="Consolas"/>
                <a:sym typeface="Consolas"/>
              </a:rPr>
              <a:t>new</a:t>
            </a:r>
            <a:r>
              <a:rPr lang="en-GB" sz="1727">
                <a:solidFill>
                  <a:srgbClr val="000000"/>
                </a:solidFill>
                <a:latin typeface="Consolas"/>
                <a:ea typeface="Consolas"/>
                <a:cs typeface="Consolas"/>
                <a:sym typeface="Consolas"/>
              </a:rPr>
              <a:t> Coffee();</a:t>
            </a:r>
            <a:endParaRPr sz="1727">
              <a:solidFill>
                <a:srgbClr val="000000"/>
              </a:solidFill>
              <a:latin typeface="Consolas"/>
              <a:ea typeface="Consolas"/>
              <a:cs typeface="Consolas"/>
              <a:sym typeface="Consolas"/>
            </a:endParaRPr>
          </a:p>
          <a:p>
            <a:pPr marL="25400" lvl="0" indent="0" algn="l" rtl="0">
              <a:spcBef>
                <a:spcPts val="0"/>
              </a:spcBef>
              <a:spcAft>
                <a:spcPts val="0"/>
              </a:spcAft>
              <a:buNone/>
            </a:pPr>
            <a:r>
              <a:rPr lang="en-GB" sz="1727">
                <a:solidFill>
                  <a:srgbClr val="000000"/>
                </a:solidFill>
                <a:latin typeface="Consolas"/>
                <a:ea typeface="Consolas"/>
                <a:cs typeface="Consolas"/>
                <a:sym typeface="Consolas"/>
              </a:rPr>
              <a:t>	</a:t>
            </a:r>
            <a:r>
              <a:rPr lang="en-GB" sz="1727">
                <a:solidFill>
                  <a:srgbClr val="6A3E3E"/>
                </a:solidFill>
                <a:latin typeface="Consolas"/>
                <a:ea typeface="Consolas"/>
                <a:cs typeface="Consolas"/>
                <a:sym typeface="Consolas"/>
              </a:rPr>
              <a:t>drink</a:t>
            </a:r>
            <a:r>
              <a:rPr lang="en-GB" sz="1727">
                <a:solidFill>
                  <a:srgbClr val="000000"/>
                </a:solidFill>
                <a:latin typeface="Consolas"/>
                <a:ea typeface="Consolas"/>
                <a:cs typeface="Consolas"/>
                <a:sym typeface="Consolas"/>
              </a:rPr>
              <a:t>.</a:t>
            </a:r>
            <a:r>
              <a:rPr lang="en-GB" sz="1727">
                <a:solidFill>
                  <a:srgbClr val="0000C0"/>
                </a:solidFill>
                <a:latin typeface="Consolas"/>
                <a:ea typeface="Consolas"/>
                <a:cs typeface="Consolas"/>
                <a:sym typeface="Consolas"/>
              </a:rPr>
              <a:t>size</a:t>
            </a:r>
            <a:r>
              <a:rPr lang="en-GB" sz="1727">
                <a:solidFill>
                  <a:srgbClr val="000000"/>
                </a:solidFill>
                <a:latin typeface="Consolas"/>
                <a:ea typeface="Consolas"/>
                <a:cs typeface="Consolas"/>
                <a:sym typeface="Consolas"/>
              </a:rPr>
              <a:t> = CoffeeSize.</a:t>
            </a:r>
            <a:r>
              <a:rPr lang="en-GB" sz="1727" b="1" i="1">
                <a:solidFill>
                  <a:srgbClr val="0000C0"/>
                </a:solidFill>
                <a:latin typeface="Consolas"/>
                <a:ea typeface="Consolas"/>
                <a:cs typeface="Consolas"/>
                <a:sym typeface="Consolas"/>
              </a:rPr>
              <a:t>BIG</a:t>
            </a:r>
            <a:r>
              <a:rPr lang="en-GB" sz="1727">
                <a:solidFill>
                  <a:srgbClr val="000000"/>
                </a:solidFill>
                <a:latin typeface="Consolas"/>
                <a:ea typeface="Consolas"/>
                <a:cs typeface="Consolas"/>
                <a:sym typeface="Consolas"/>
              </a:rPr>
              <a:t>;</a:t>
            </a:r>
            <a:endParaRPr sz="1727">
              <a:solidFill>
                <a:srgbClr val="000000"/>
              </a:solidFill>
              <a:latin typeface="Consolas"/>
              <a:ea typeface="Consolas"/>
              <a:cs typeface="Consolas"/>
              <a:sym typeface="Consolas"/>
            </a:endParaRPr>
          </a:p>
          <a:p>
            <a:pPr marL="25400" lvl="0" indent="0" algn="l" rtl="0">
              <a:spcBef>
                <a:spcPts val="0"/>
              </a:spcBef>
              <a:spcAft>
                <a:spcPts val="0"/>
              </a:spcAft>
              <a:buNone/>
            </a:pPr>
            <a:r>
              <a:rPr lang="en-GB" sz="1727">
                <a:solidFill>
                  <a:srgbClr val="000000"/>
                </a:solidFill>
                <a:latin typeface="Consolas"/>
                <a:ea typeface="Consolas"/>
                <a:cs typeface="Consolas"/>
                <a:sym typeface="Consolas"/>
              </a:rPr>
              <a:t>	System.</a:t>
            </a:r>
            <a:r>
              <a:rPr lang="en-GB" sz="1727" b="1" i="1">
                <a:solidFill>
                  <a:srgbClr val="0000C0"/>
                </a:solidFill>
                <a:latin typeface="Consolas"/>
                <a:ea typeface="Consolas"/>
                <a:cs typeface="Consolas"/>
                <a:sym typeface="Consolas"/>
              </a:rPr>
              <a:t>out</a:t>
            </a:r>
            <a:r>
              <a:rPr lang="en-GB" sz="1727">
                <a:solidFill>
                  <a:srgbClr val="000000"/>
                </a:solidFill>
                <a:latin typeface="Consolas"/>
                <a:ea typeface="Consolas"/>
                <a:cs typeface="Consolas"/>
                <a:sym typeface="Consolas"/>
              </a:rPr>
              <a:t>.println(</a:t>
            </a:r>
            <a:r>
              <a:rPr lang="en-GB" sz="1727">
                <a:solidFill>
                  <a:srgbClr val="2A00FF"/>
                </a:solidFill>
                <a:latin typeface="Consolas"/>
                <a:ea typeface="Consolas"/>
                <a:cs typeface="Consolas"/>
                <a:sym typeface="Consolas"/>
              </a:rPr>
              <a:t>"Drink size = "</a:t>
            </a:r>
            <a:r>
              <a:rPr lang="en-GB" sz="1727">
                <a:solidFill>
                  <a:srgbClr val="000000"/>
                </a:solidFill>
                <a:latin typeface="Consolas"/>
                <a:ea typeface="Consolas"/>
                <a:cs typeface="Consolas"/>
                <a:sym typeface="Consolas"/>
              </a:rPr>
              <a:t> + </a:t>
            </a:r>
            <a:r>
              <a:rPr lang="en-GB" sz="1727">
                <a:solidFill>
                  <a:srgbClr val="6A3E3E"/>
                </a:solidFill>
                <a:latin typeface="Consolas"/>
                <a:ea typeface="Consolas"/>
                <a:cs typeface="Consolas"/>
                <a:sym typeface="Consolas"/>
              </a:rPr>
              <a:t>drink</a:t>
            </a:r>
            <a:r>
              <a:rPr lang="en-GB" sz="1727">
                <a:solidFill>
                  <a:srgbClr val="000000"/>
                </a:solidFill>
                <a:latin typeface="Consolas"/>
                <a:ea typeface="Consolas"/>
                <a:cs typeface="Consolas"/>
                <a:sym typeface="Consolas"/>
              </a:rPr>
              <a:t>.</a:t>
            </a:r>
            <a:r>
              <a:rPr lang="en-GB" sz="1727">
                <a:solidFill>
                  <a:srgbClr val="0000C0"/>
                </a:solidFill>
                <a:latin typeface="Consolas"/>
                <a:ea typeface="Consolas"/>
                <a:cs typeface="Consolas"/>
                <a:sym typeface="Consolas"/>
              </a:rPr>
              <a:t>size</a:t>
            </a:r>
            <a:r>
              <a:rPr lang="en-GB" sz="1727">
                <a:solidFill>
                  <a:srgbClr val="000000"/>
                </a:solidFill>
                <a:latin typeface="Consolas"/>
                <a:ea typeface="Consolas"/>
                <a:cs typeface="Consolas"/>
                <a:sym typeface="Consolas"/>
              </a:rPr>
              <a:t>);</a:t>
            </a:r>
            <a:endParaRPr sz="1727">
              <a:solidFill>
                <a:srgbClr val="000000"/>
              </a:solidFill>
              <a:latin typeface="Consolas"/>
              <a:ea typeface="Consolas"/>
              <a:cs typeface="Consolas"/>
              <a:sym typeface="Consolas"/>
            </a:endParaRPr>
          </a:p>
          <a:p>
            <a:pPr marL="25400" lvl="0" indent="0" algn="l" rtl="0">
              <a:spcBef>
                <a:spcPts val="0"/>
              </a:spcBef>
              <a:spcAft>
                <a:spcPts val="0"/>
              </a:spcAft>
              <a:buNone/>
            </a:pPr>
            <a:r>
              <a:rPr lang="en-GB" sz="1727">
                <a:solidFill>
                  <a:srgbClr val="000000"/>
                </a:solidFill>
                <a:latin typeface="Consolas"/>
                <a:ea typeface="Consolas"/>
                <a:cs typeface="Consolas"/>
                <a:sym typeface="Consolas"/>
              </a:rPr>
              <a:t>	System.</a:t>
            </a:r>
            <a:r>
              <a:rPr lang="en-GB" sz="1727" b="1" i="1">
                <a:solidFill>
                  <a:srgbClr val="0000C0"/>
                </a:solidFill>
                <a:latin typeface="Consolas"/>
                <a:ea typeface="Consolas"/>
                <a:cs typeface="Consolas"/>
                <a:sym typeface="Consolas"/>
              </a:rPr>
              <a:t>out</a:t>
            </a:r>
            <a:r>
              <a:rPr lang="en-GB" sz="1727">
                <a:solidFill>
                  <a:srgbClr val="000000"/>
                </a:solidFill>
                <a:latin typeface="Consolas"/>
                <a:ea typeface="Consolas"/>
                <a:cs typeface="Consolas"/>
                <a:sym typeface="Consolas"/>
              </a:rPr>
              <a:t>.println(</a:t>
            </a:r>
            <a:r>
              <a:rPr lang="en-GB" sz="1727">
                <a:solidFill>
                  <a:srgbClr val="2A00FF"/>
                </a:solidFill>
                <a:latin typeface="Consolas"/>
                <a:ea typeface="Consolas"/>
                <a:cs typeface="Consolas"/>
                <a:sym typeface="Consolas"/>
              </a:rPr>
              <a:t>"Coffee is "</a:t>
            </a:r>
            <a:r>
              <a:rPr lang="en-GB" sz="1727">
                <a:solidFill>
                  <a:srgbClr val="000000"/>
                </a:solidFill>
                <a:latin typeface="Consolas"/>
                <a:ea typeface="Consolas"/>
                <a:cs typeface="Consolas"/>
                <a:sym typeface="Consolas"/>
              </a:rPr>
              <a:t> + </a:t>
            </a:r>
            <a:r>
              <a:rPr lang="en-GB" sz="1727">
                <a:solidFill>
                  <a:srgbClr val="6A3E3E"/>
                </a:solidFill>
                <a:latin typeface="Consolas"/>
                <a:ea typeface="Consolas"/>
                <a:cs typeface="Consolas"/>
                <a:sym typeface="Consolas"/>
              </a:rPr>
              <a:t>drink</a:t>
            </a:r>
            <a:r>
              <a:rPr lang="en-GB" sz="1727">
                <a:solidFill>
                  <a:srgbClr val="000000"/>
                </a:solidFill>
                <a:latin typeface="Consolas"/>
                <a:ea typeface="Consolas"/>
                <a:cs typeface="Consolas"/>
                <a:sym typeface="Consolas"/>
              </a:rPr>
              <a:t>.</a:t>
            </a:r>
            <a:r>
              <a:rPr lang="en-GB" sz="1727">
                <a:solidFill>
                  <a:srgbClr val="0000C0"/>
                </a:solidFill>
                <a:latin typeface="Consolas"/>
                <a:ea typeface="Consolas"/>
                <a:cs typeface="Consolas"/>
                <a:sym typeface="Consolas"/>
              </a:rPr>
              <a:t>size</a:t>
            </a:r>
            <a:r>
              <a:rPr lang="en-GB" sz="1727">
                <a:solidFill>
                  <a:srgbClr val="000000"/>
                </a:solidFill>
                <a:latin typeface="Consolas"/>
                <a:ea typeface="Consolas"/>
                <a:cs typeface="Consolas"/>
                <a:sym typeface="Consolas"/>
              </a:rPr>
              <a:t>.getMl() + </a:t>
            </a:r>
            <a:r>
              <a:rPr lang="en-GB" sz="1727">
                <a:solidFill>
                  <a:srgbClr val="2A00FF"/>
                </a:solidFill>
                <a:latin typeface="Consolas"/>
                <a:ea typeface="Consolas"/>
                <a:cs typeface="Consolas"/>
                <a:sym typeface="Consolas"/>
              </a:rPr>
              <a:t>" ml"</a:t>
            </a:r>
            <a:r>
              <a:rPr lang="en-GB" sz="1727">
                <a:solidFill>
                  <a:srgbClr val="000000"/>
                </a:solidFill>
                <a:latin typeface="Consolas"/>
                <a:ea typeface="Consolas"/>
                <a:cs typeface="Consolas"/>
                <a:sym typeface="Consolas"/>
              </a:rPr>
              <a:t>);</a:t>
            </a:r>
            <a:endParaRPr sz="1727">
              <a:solidFill>
                <a:srgbClr val="000000"/>
              </a:solidFill>
              <a:latin typeface="Consolas"/>
              <a:ea typeface="Consolas"/>
              <a:cs typeface="Consolas"/>
              <a:sym typeface="Consolas"/>
            </a:endParaRPr>
          </a:p>
          <a:p>
            <a:pPr marL="25400" lvl="0" indent="0" algn="l" rtl="0">
              <a:spcBef>
                <a:spcPts val="0"/>
              </a:spcBef>
              <a:spcAft>
                <a:spcPts val="0"/>
              </a:spcAft>
              <a:buNone/>
            </a:pPr>
            <a:r>
              <a:rPr lang="en-GB" sz="1727">
                <a:solidFill>
                  <a:srgbClr val="000000"/>
                </a:solidFill>
                <a:latin typeface="Consolas"/>
                <a:ea typeface="Consolas"/>
                <a:cs typeface="Consolas"/>
                <a:sym typeface="Consolas"/>
              </a:rPr>
              <a:t>}</a:t>
            </a:r>
            <a:endParaRPr sz="1727">
              <a:solidFill>
                <a:srgbClr val="000000"/>
              </a:solidFill>
              <a:latin typeface="Consolas"/>
              <a:ea typeface="Consolas"/>
              <a:cs typeface="Consolas"/>
              <a:sym typeface="Consolas"/>
            </a:endParaRPr>
          </a:p>
          <a:p>
            <a:pPr marL="0" lvl="0" indent="0" algn="l" rtl="0">
              <a:spcBef>
                <a:spcPts val="0"/>
              </a:spcBef>
              <a:spcAft>
                <a:spcPts val="1200"/>
              </a:spcAft>
              <a:buNone/>
            </a:pPr>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13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Classes, Objects and Packages</a:t>
            </a:r>
            <a:endParaRPr/>
          </a:p>
        </p:txBody>
      </p:sp>
      <p:sp>
        <p:nvSpPr>
          <p:cNvPr id="994" name="Google Shape;994;p1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119</a:t>
            </a:fld>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JDK, JRE and JVM</a:t>
            </a:r>
            <a:endParaRPr/>
          </a:p>
        </p:txBody>
      </p:sp>
      <p:sp>
        <p:nvSpPr>
          <p:cNvPr id="144" name="Google Shape;144;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just" rtl="0">
              <a:spcBef>
                <a:spcPts val="0"/>
              </a:spcBef>
              <a:spcAft>
                <a:spcPts val="0"/>
              </a:spcAft>
              <a:buSzPct val="85714"/>
              <a:buChar char="●"/>
            </a:pPr>
            <a:r>
              <a:rPr lang="en-GB" sz="2100"/>
              <a:t>JDK</a:t>
            </a:r>
            <a:endParaRPr sz="2100"/>
          </a:p>
          <a:p>
            <a:pPr marL="914400" lvl="1" indent="-341947" algn="just" rtl="0">
              <a:spcBef>
                <a:spcPts val="0"/>
              </a:spcBef>
              <a:spcAft>
                <a:spcPts val="0"/>
              </a:spcAft>
              <a:buSzPct val="100000"/>
              <a:buChar char="○"/>
            </a:pPr>
            <a:r>
              <a:rPr lang="en-GB" sz="2100"/>
              <a:t>Contains JRE and JVM</a:t>
            </a:r>
            <a:endParaRPr sz="2100"/>
          </a:p>
          <a:p>
            <a:pPr marL="914400" lvl="1" indent="-341947" algn="just" rtl="0">
              <a:spcBef>
                <a:spcPts val="0"/>
              </a:spcBef>
              <a:spcAft>
                <a:spcPts val="0"/>
              </a:spcAft>
              <a:buSzPct val="100000"/>
              <a:buChar char="○"/>
            </a:pPr>
            <a:r>
              <a:rPr lang="en-GB" sz="2100"/>
              <a:t>Provides all tools (compiler and debugger) to work with java language.</a:t>
            </a:r>
            <a:endParaRPr sz="2100"/>
          </a:p>
          <a:p>
            <a:pPr marL="457200" lvl="0" indent="-325755" algn="just" rtl="0">
              <a:spcBef>
                <a:spcPts val="0"/>
              </a:spcBef>
              <a:spcAft>
                <a:spcPts val="0"/>
              </a:spcAft>
              <a:buSzPct val="85714"/>
              <a:buChar char="●"/>
            </a:pPr>
            <a:r>
              <a:rPr lang="en-GB" sz="2100"/>
              <a:t>JRE</a:t>
            </a:r>
            <a:endParaRPr sz="2100"/>
          </a:p>
          <a:p>
            <a:pPr marL="914400" lvl="1" indent="-341947" algn="just" rtl="0">
              <a:spcBef>
                <a:spcPts val="0"/>
              </a:spcBef>
              <a:spcAft>
                <a:spcPts val="0"/>
              </a:spcAft>
              <a:buSzPct val="100000"/>
              <a:buChar char="○"/>
            </a:pPr>
            <a:r>
              <a:rPr lang="en-GB" sz="2100"/>
              <a:t>It contains Java packages, classes and runtime libraries and JVM.</a:t>
            </a:r>
            <a:endParaRPr sz="2100"/>
          </a:p>
          <a:p>
            <a:pPr marL="457200" lvl="0" indent="-325755" algn="just" rtl="0">
              <a:spcBef>
                <a:spcPts val="0"/>
              </a:spcBef>
              <a:spcAft>
                <a:spcPts val="0"/>
              </a:spcAft>
              <a:buSzPct val="85714"/>
              <a:buChar char="●"/>
            </a:pPr>
            <a:r>
              <a:rPr lang="en-GB" sz="2100"/>
              <a:t>JVM</a:t>
            </a:r>
            <a:endParaRPr sz="2100"/>
          </a:p>
          <a:p>
            <a:pPr marL="914400" lvl="1" indent="-341947" algn="just" rtl="0">
              <a:spcBef>
                <a:spcPts val="0"/>
              </a:spcBef>
              <a:spcAft>
                <a:spcPts val="0"/>
              </a:spcAft>
              <a:buSzPct val="100000"/>
              <a:buChar char="○"/>
            </a:pPr>
            <a:r>
              <a:rPr lang="en-GB" sz="2100"/>
              <a:t>Provides environment to execute java byte code.</a:t>
            </a:r>
            <a:endParaRPr sz="2100"/>
          </a:p>
          <a:p>
            <a:pPr marL="914400" lvl="1" indent="-341947" algn="just" rtl="0">
              <a:spcBef>
                <a:spcPts val="0"/>
              </a:spcBef>
              <a:spcAft>
                <a:spcPts val="0"/>
              </a:spcAft>
              <a:buSzPct val="100000"/>
              <a:buChar char="○"/>
            </a:pPr>
            <a:r>
              <a:rPr lang="en-GB" sz="2100"/>
              <a:t>JVM does not understand java code (</a:t>
            </a:r>
            <a:r>
              <a:rPr lang="en-GB" sz="2100" i="1"/>
              <a:t>.java</a:t>
            </a:r>
            <a:r>
              <a:rPr lang="en-GB" sz="2100"/>
              <a:t>) directly. We have to convert java source code (</a:t>
            </a:r>
            <a:r>
              <a:rPr lang="en-GB" sz="2100" i="1"/>
              <a:t>.java</a:t>
            </a:r>
            <a:r>
              <a:rPr lang="en-GB" sz="2100"/>
              <a:t>) to java bytecode (</a:t>
            </a:r>
            <a:r>
              <a:rPr lang="en-GB" sz="2100" i="1"/>
              <a:t>.class</a:t>
            </a:r>
            <a:r>
              <a:rPr lang="en-GB" sz="2100"/>
              <a:t>) </a:t>
            </a:r>
            <a:endParaRPr sz="2100"/>
          </a:p>
          <a:p>
            <a:pPr marL="914400" lvl="1" indent="-341947" algn="just" rtl="0">
              <a:spcBef>
                <a:spcPts val="0"/>
              </a:spcBef>
              <a:spcAft>
                <a:spcPts val="0"/>
              </a:spcAft>
              <a:buSzPct val="100000"/>
              <a:buChar char="○"/>
            </a:pPr>
            <a:r>
              <a:rPr lang="en-GB" sz="2100"/>
              <a:t>Interpreter which is written in C language which executes the byte code.</a:t>
            </a:r>
            <a:endParaRPr sz="2100"/>
          </a:p>
          <a:p>
            <a:pPr marL="914400" lvl="1" indent="-341947" algn="just" rtl="0">
              <a:spcBef>
                <a:spcPts val="0"/>
              </a:spcBef>
              <a:spcAft>
                <a:spcPts val="0"/>
              </a:spcAft>
              <a:buSzPct val="100000"/>
              <a:buChar char="○"/>
            </a:pPr>
            <a:r>
              <a:rPr lang="en-GB" sz="2100"/>
              <a:t>It is </a:t>
            </a:r>
            <a:r>
              <a:rPr lang="en-GB" sz="2100" b="1"/>
              <a:t>platform dependant.</a:t>
            </a:r>
            <a:endParaRPr sz="2100" b="1"/>
          </a:p>
        </p:txBody>
      </p:sp>
      <p:sp>
        <p:nvSpPr>
          <p:cNvPr id="145" name="Google Shape;14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132"/>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Classes and Objects</a:t>
            </a:r>
            <a:endParaRPr/>
          </a:p>
        </p:txBody>
      </p:sp>
      <p:sp>
        <p:nvSpPr>
          <p:cNvPr id="1000" name="Google Shape;1000;p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120</a:t>
            </a:fld>
            <a:endParaRPr>
              <a:solidFill>
                <a:schemeClr val="dk2"/>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1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1006" name="Google Shape;1006;p1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121</a:t>
            </a:fld>
            <a:endParaRPr>
              <a:solidFill>
                <a:schemeClr val="dk2"/>
              </a:solidFill>
            </a:endParaRPr>
          </a:p>
        </p:txBody>
      </p:sp>
      <p:sp>
        <p:nvSpPr>
          <p:cNvPr id="1007" name="Google Shape;1007;p1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What is a class?</a:t>
            </a:r>
            <a:endParaRPr/>
          </a:p>
          <a:p>
            <a:pPr marL="457200" lvl="0" indent="-342900" algn="just" rtl="0">
              <a:spcBef>
                <a:spcPts val="0"/>
              </a:spcBef>
              <a:spcAft>
                <a:spcPts val="0"/>
              </a:spcAft>
              <a:buSzPts val="1800"/>
              <a:buChar char="●"/>
            </a:pPr>
            <a:r>
              <a:rPr lang="en-GB"/>
              <a:t>Creating a class</a:t>
            </a:r>
            <a:endParaRPr/>
          </a:p>
          <a:p>
            <a:pPr marL="457200" lvl="0" indent="-342900" algn="just" rtl="0">
              <a:spcBef>
                <a:spcPts val="0"/>
              </a:spcBef>
              <a:spcAft>
                <a:spcPts val="0"/>
              </a:spcAft>
              <a:buSzPts val="1800"/>
              <a:buChar char="●"/>
            </a:pPr>
            <a:r>
              <a:rPr lang="en-GB"/>
              <a:t>What is an Object?</a:t>
            </a:r>
            <a:endParaRPr/>
          </a:p>
          <a:p>
            <a:pPr marL="457200" lvl="0" indent="-342900" algn="just" rtl="0">
              <a:spcBef>
                <a:spcPts val="0"/>
              </a:spcBef>
              <a:spcAft>
                <a:spcPts val="0"/>
              </a:spcAft>
              <a:buSzPts val="1800"/>
              <a:buChar char="●"/>
            </a:pPr>
            <a:r>
              <a:rPr lang="en-GB"/>
              <a:t>Creating objects</a:t>
            </a:r>
            <a:endParaRPr/>
          </a:p>
          <a:p>
            <a:pPr marL="457200" lvl="0" indent="-342900" algn="just" rtl="0">
              <a:spcBef>
                <a:spcPts val="0"/>
              </a:spcBef>
              <a:spcAft>
                <a:spcPts val="0"/>
              </a:spcAft>
              <a:buSzPts val="1800"/>
              <a:buChar char="●"/>
            </a:pPr>
            <a:r>
              <a:rPr lang="en-GB"/>
              <a:t>Methods</a:t>
            </a:r>
            <a:endParaRPr/>
          </a:p>
          <a:p>
            <a:pPr marL="457200" lvl="0" indent="-342900" algn="just" rtl="0">
              <a:spcBef>
                <a:spcPts val="0"/>
              </a:spcBef>
              <a:spcAft>
                <a:spcPts val="0"/>
              </a:spcAft>
              <a:buSzPts val="1800"/>
              <a:buChar char="●"/>
            </a:pPr>
            <a:r>
              <a:rPr lang="en-GB"/>
              <a:t>What is a Package?</a:t>
            </a:r>
            <a:endParaRPr/>
          </a:p>
          <a:p>
            <a:pPr marL="914400" lvl="1" indent="-342900" algn="just" rtl="0">
              <a:spcBef>
                <a:spcPts val="0"/>
              </a:spcBef>
              <a:spcAft>
                <a:spcPts val="0"/>
              </a:spcAft>
              <a:buSzPts val="1800"/>
              <a:buChar char="○"/>
            </a:pPr>
            <a:r>
              <a:rPr lang="en-GB" sz="1800"/>
              <a:t>Benefits of Package</a:t>
            </a:r>
            <a:endParaRPr sz="1800"/>
          </a:p>
          <a:p>
            <a:pPr marL="914400" lvl="1" indent="-342900" algn="just" rtl="0">
              <a:spcBef>
                <a:spcPts val="0"/>
              </a:spcBef>
              <a:spcAft>
                <a:spcPts val="0"/>
              </a:spcAft>
              <a:buSzPts val="1800"/>
              <a:buChar char="○"/>
            </a:pPr>
            <a:r>
              <a:rPr lang="en-GB" sz="1800"/>
              <a:t>Built-in Packages</a:t>
            </a:r>
            <a:endParaRPr sz="1800"/>
          </a:p>
          <a:p>
            <a:pPr marL="914400" lvl="1" indent="-342900" algn="just" rtl="0">
              <a:spcBef>
                <a:spcPts val="0"/>
              </a:spcBef>
              <a:spcAft>
                <a:spcPts val="0"/>
              </a:spcAft>
              <a:buSzPts val="1800"/>
              <a:buChar char="○"/>
            </a:pPr>
            <a:r>
              <a:rPr lang="en-GB" sz="1800"/>
              <a:t>User Defined Package</a:t>
            </a:r>
            <a:endParaRPr sz="1800"/>
          </a:p>
          <a:p>
            <a:pPr marL="914400" lvl="1" indent="-342900" algn="just" rtl="0">
              <a:spcBef>
                <a:spcPts val="0"/>
              </a:spcBef>
              <a:spcAft>
                <a:spcPts val="0"/>
              </a:spcAft>
              <a:buSzPts val="1800"/>
              <a:buChar char="○"/>
            </a:pPr>
            <a:r>
              <a:rPr lang="en-GB" sz="1800"/>
              <a:t>Importing a package</a:t>
            </a:r>
            <a:endParaRPr sz="18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134"/>
          <p:cNvSpPr txBox="1">
            <a:spLocks noGrp="1"/>
          </p:cNvSpPr>
          <p:nvPr>
            <p:ph type="title"/>
          </p:nvPr>
        </p:nvSpPr>
        <p:spPr>
          <a:xfrm>
            <a:off x="311700" y="445025"/>
            <a:ext cx="8520600" cy="73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What is a class?</a:t>
            </a:r>
            <a:endParaRPr/>
          </a:p>
        </p:txBody>
      </p:sp>
      <p:sp>
        <p:nvSpPr>
          <p:cNvPr id="1013" name="Google Shape;1013;p1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122</a:t>
            </a:fld>
            <a:endParaRPr>
              <a:solidFill>
                <a:schemeClr val="dk2"/>
              </a:solidFill>
            </a:endParaRPr>
          </a:p>
        </p:txBody>
      </p:sp>
      <p:sp>
        <p:nvSpPr>
          <p:cNvPr id="1014" name="Google Shape;1014;p1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 class is a blueprint or template for creating objects in Java.</a:t>
            </a:r>
            <a:endParaRPr/>
          </a:p>
          <a:p>
            <a:pPr marL="457200" lvl="0" indent="-342900" algn="just" rtl="0">
              <a:spcBef>
                <a:spcPts val="0"/>
              </a:spcBef>
              <a:spcAft>
                <a:spcPts val="0"/>
              </a:spcAft>
              <a:buSzPts val="1800"/>
              <a:buChar char="●"/>
            </a:pPr>
            <a:r>
              <a:rPr lang="en-GB"/>
              <a:t>It defines the properties and behaviours that all objects of that class will have.</a:t>
            </a:r>
            <a:endParaRPr/>
          </a:p>
          <a:p>
            <a:pPr marL="457200" lvl="0" indent="-342900" algn="just" rtl="0">
              <a:spcBef>
                <a:spcPts val="0"/>
              </a:spcBef>
              <a:spcAft>
                <a:spcPts val="0"/>
              </a:spcAft>
              <a:buSzPts val="1800"/>
              <a:buChar char="●"/>
            </a:pPr>
            <a:r>
              <a:rPr lang="en-GB"/>
              <a:t>E.g. if we were creating a class for cars, the class would define the properties of the car (e.g. make, model, year etc) and the behaviours of the car can perform (e.g. drive, accelerate, break etc)</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3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3200"/>
              <a:t>Creating a class</a:t>
            </a:r>
            <a:endParaRPr sz="3200"/>
          </a:p>
        </p:txBody>
      </p:sp>
      <p:sp>
        <p:nvSpPr>
          <p:cNvPr id="1020" name="Google Shape;1020;p13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800"/>
              <a:t>To create a class in Java, we use the </a:t>
            </a:r>
            <a:r>
              <a:rPr lang="en-GB" sz="1800" i="1">
                <a:latin typeface="Consolas"/>
                <a:ea typeface="Consolas"/>
                <a:cs typeface="Consolas"/>
                <a:sym typeface="Consolas"/>
              </a:rPr>
              <a:t>class</a:t>
            </a:r>
            <a:r>
              <a:rPr lang="en-GB" sz="1800"/>
              <a:t> keyword followed by the name of the class (and its properties and behaviours).</a:t>
            </a:r>
            <a:endParaRPr sz="1800"/>
          </a:p>
          <a:p>
            <a:pPr marL="457200" lvl="0" indent="0" algn="just" rtl="0">
              <a:spcBef>
                <a:spcPts val="1200"/>
              </a:spcBef>
              <a:spcAft>
                <a:spcPts val="1200"/>
              </a:spcAft>
              <a:buNone/>
            </a:pPr>
            <a:endParaRPr sz="1800"/>
          </a:p>
        </p:txBody>
      </p:sp>
      <p:sp>
        <p:nvSpPr>
          <p:cNvPr id="1021" name="Google Shape;1021;p1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123</a:t>
            </a:fld>
            <a:endParaRPr/>
          </a:p>
        </p:txBody>
      </p:sp>
      <p:sp>
        <p:nvSpPr>
          <p:cNvPr id="1022" name="Google Shape;1022;p135"/>
          <p:cNvSpPr txBox="1">
            <a:spLocks noGrp="1"/>
          </p:cNvSpPr>
          <p:nvPr>
            <p:ph type="body" idx="1"/>
          </p:nvPr>
        </p:nvSpPr>
        <p:spPr>
          <a:xfrm>
            <a:off x="3458525" y="421675"/>
            <a:ext cx="5013900" cy="4241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2000" b="1">
                <a:solidFill>
                  <a:srgbClr val="7F0055"/>
                </a:solidFill>
                <a:latin typeface="Consolas"/>
                <a:ea typeface="Consolas"/>
                <a:cs typeface="Consolas"/>
                <a:sym typeface="Consolas"/>
              </a:rPr>
              <a:t>public</a:t>
            </a: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class</a:t>
            </a:r>
            <a:r>
              <a:rPr lang="en-GB" sz="2000">
                <a:solidFill>
                  <a:srgbClr val="000000"/>
                </a:solidFill>
                <a:latin typeface="Consolas"/>
                <a:ea typeface="Consolas"/>
                <a:cs typeface="Consolas"/>
                <a:sym typeface="Consolas"/>
              </a:rPr>
              <a:t> Car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String </a:t>
            </a:r>
            <a:r>
              <a:rPr lang="en-GB" sz="2000">
                <a:solidFill>
                  <a:srgbClr val="0000C0"/>
                </a:solidFill>
                <a:latin typeface="Consolas"/>
                <a:ea typeface="Consolas"/>
                <a:cs typeface="Consolas"/>
                <a:sym typeface="Consolas"/>
              </a:rPr>
              <a:t>make</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String </a:t>
            </a:r>
            <a:r>
              <a:rPr lang="en-GB" sz="2000">
                <a:solidFill>
                  <a:srgbClr val="0000C0"/>
                </a:solidFill>
                <a:latin typeface="Consolas"/>
                <a:ea typeface="Consolas"/>
                <a:cs typeface="Consolas"/>
                <a:sym typeface="Consolas"/>
              </a:rPr>
              <a:t>model</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0000C0"/>
                </a:solidFill>
                <a:latin typeface="Consolas"/>
                <a:ea typeface="Consolas"/>
                <a:cs typeface="Consolas"/>
                <a:sym typeface="Consolas"/>
              </a:rPr>
              <a:t>year</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void</a:t>
            </a:r>
            <a:r>
              <a:rPr lang="en-GB" sz="2000">
                <a:solidFill>
                  <a:srgbClr val="000000"/>
                </a:solidFill>
                <a:latin typeface="Consolas"/>
                <a:ea typeface="Consolas"/>
                <a:cs typeface="Consolas"/>
                <a:sym typeface="Consolas"/>
              </a:rPr>
              <a:t> drive()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System.</a:t>
            </a:r>
            <a:r>
              <a:rPr lang="en-GB" sz="2000" b="1" i="1">
                <a:solidFill>
                  <a:srgbClr val="0000C0"/>
                </a:solidFill>
                <a:latin typeface="Consolas"/>
                <a:ea typeface="Consolas"/>
                <a:cs typeface="Consolas"/>
                <a:sym typeface="Consolas"/>
              </a:rPr>
              <a:t>out</a:t>
            </a:r>
            <a:r>
              <a:rPr lang="en-GB" sz="2000">
                <a:solidFill>
                  <a:srgbClr val="000000"/>
                </a:solidFill>
                <a:latin typeface="Consolas"/>
                <a:ea typeface="Consolas"/>
                <a:cs typeface="Consolas"/>
                <a:sym typeface="Consolas"/>
              </a:rPr>
              <a:t>.println(</a:t>
            </a:r>
            <a:r>
              <a:rPr lang="en-GB" sz="2000">
                <a:solidFill>
                  <a:srgbClr val="2A00FF"/>
                </a:solidFill>
                <a:latin typeface="Consolas"/>
                <a:ea typeface="Consolas"/>
                <a:cs typeface="Consolas"/>
                <a:sym typeface="Consolas"/>
              </a:rPr>
              <a:t>"Driving :: "</a:t>
            </a:r>
            <a:r>
              <a:rPr lang="en-GB" sz="2000">
                <a:solidFill>
                  <a:srgbClr val="000000"/>
                </a:solidFill>
                <a:latin typeface="Consolas"/>
                <a:ea typeface="Consolas"/>
                <a:cs typeface="Consolas"/>
                <a:sym typeface="Consolas"/>
              </a:rPr>
              <a:t> + </a:t>
            </a:r>
            <a:r>
              <a:rPr lang="en-GB" sz="2000">
                <a:solidFill>
                  <a:srgbClr val="0000C0"/>
                </a:solidFill>
                <a:latin typeface="Consolas"/>
                <a:ea typeface="Consolas"/>
                <a:cs typeface="Consolas"/>
                <a:sym typeface="Consolas"/>
              </a:rPr>
              <a:t>year</a:t>
            </a:r>
            <a:r>
              <a:rPr lang="en-GB" sz="2000">
                <a:solidFill>
                  <a:srgbClr val="000000"/>
                </a:solidFill>
                <a:latin typeface="Consolas"/>
                <a:ea typeface="Consolas"/>
                <a:cs typeface="Consolas"/>
                <a:sym typeface="Consolas"/>
              </a:rPr>
              <a:t> + </a:t>
            </a:r>
            <a:r>
              <a:rPr lang="en-GB" sz="2000">
                <a:solidFill>
                  <a:srgbClr val="2A00FF"/>
                </a:solidFill>
                <a:latin typeface="Consolas"/>
                <a:ea typeface="Consolas"/>
                <a:cs typeface="Consolas"/>
                <a:sym typeface="Consolas"/>
              </a:rPr>
              <a:t>" "</a:t>
            </a:r>
            <a:r>
              <a:rPr lang="en-GB" sz="2000">
                <a:solidFill>
                  <a:srgbClr val="000000"/>
                </a:solidFill>
                <a:latin typeface="Consolas"/>
                <a:ea typeface="Consolas"/>
                <a:cs typeface="Consolas"/>
                <a:sym typeface="Consolas"/>
              </a:rPr>
              <a:t> + </a:t>
            </a:r>
            <a:r>
              <a:rPr lang="en-GB" sz="2000">
                <a:solidFill>
                  <a:srgbClr val="0000C0"/>
                </a:solidFill>
                <a:latin typeface="Consolas"/>
                <a:ea typeface="Consolas"/>
                <a:cs typeface="Consolas"/>
                <a:sym typeface="Consolas"/>
              </a:rPr>
              <a:t>make</a:t>
            </a:r>
            <a:r>
              <a:rPr lang="en-GB" sz="2000">
                <a:solidFill>
                  <a:srgbClr val="000000"/>
                </a:solidFill>
                <a:latin typeface="Consolas"/>
                <a:ea typeface="Consolas"/>
                <a:cs typeface="Consolas"/>
                <a:sym typeface="Consolas"/>
              </a:rPr>
              <a:t> + </a:t>
            </a:r>
            <a:r>
              <a:rPr lang="en-GB" sz="2000">
                <a:solidFill>
                  <a:srgbClr val="2A00FF"/>
                </a:solidFill>
                <a:latin typeface="Consolas"/>
                <a:ea typeface="Consolas"/>
                <a:cs typeface="Consolas"/>
                <a:sym typeface="Consolas"/>
              </a:rPr>
              <a:t>" "</a:t>
            </a:r>
            <a:r>
              <a:rPr lang="en-GB" sz="2000">
                <a:solidFill>
                  <a:srgbClr val="000000"/>
                </a:solidFill>
                <a:latin typeface="Consolas"/>
                <a:ea typeface="Consolas"/>
                <a:cs typeface="Consolas"/>
                <a:sym typeface="Consolas"/>
              </a:rPr>
              <a:t> + </a:t>
            </a:r>
            <a:r>
              <a:rPr lang="en-GB" sz="2000">
                <a:solidFill>
                  <a:srgbClr val="0000C0"/>
                </a:solidFill>
                <a:latin typeface="Consolas"/>
                <a:ea typeface="Consolas"/>
                <a:cs typeface="Consolas"/>
                <a:sym typeface="Consolas"/>
              </a:rPr>
              <a:t>model</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just" rtl="0">
              <a:spcBef>
                <a:spcPts val="0"/>
              </a:spcBef>
              <a:spcAft>
                <a:spcPts val="1200"/>
              </a:spcAft>
              <a:buNone/>
            </a:pPr>
            <a:endParaRPr sz="240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1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an Object</a:t>
            </a:r>
            <a:endParaRPr/>
          </a:p>
        </p:txBody>
      </p:sp>
      <p:sp>
        <p:nvSpPr>
          <p:cNvPr id="1028" name="Google Shape;1028;p1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An object is an instance of a class.</a:t>
            </a:r>
            <a:endParaRPr/>
          </a:p>
          <a:p>
            <a:pPr marL="457200" lvl="0" indent="-342900" algn="just" rtl="0">
              <a:spcBef>
                <a:spcPts val="0"/>
              </a:spcBef>
              <a:spcAft>
                <a:spcPts val="0"/>
              </a:spcAft>
              <a:buSzPts val="1800"/>
              <a:buChar char="●"/>
            </a:pPr>
            <a:r>
              <a:rPr lang="en-GB"/>
              <a:t>It is created using the new keyword and a constructor method (a special method used to initialize the objects).</a:t>
            </a:r>
            <a:endParaRPr/>
          </a:p>
          <a:p>
            <a:pPr marL="457200" lvl="0" indent="-342900" algn="just" rtl="0">
              <a:spcBef>
                <a:spcPts val="0"/>
              </a:spcBef>
              <a:spcAft>
                <a:spcPts val="0"/>
              </a:spcAft>
              <a:buSzPts val="1800"/>
              <a:buChar char="●"/>
            </a:pPr>
            <a:r>
              <a:rPr lang="en-GB"/>
              <a:t>Each object of a class has its own set of properties and can perform its own set of behaviours.</a:t>
            </a:r>
            <a:endParaRPr/>
          </a:p>
        </p:txBody>
      </p:sp>
      <p:sp>
        <p:nvSpPr>
          <p:cNvPr id="1029" name="Google Shape;1029;p1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124</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1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200"/>
              <a:t>Creating an object</a:t>
            </a:r>
            <a:endParaRPr sz="3200"/>
          </a:p>
        </p:txBody>
      </p:sp>
      <p:sp>
        <p:nvSpPr>
          <p:cNvPr id="1035" name="Google Shape;1035;p137"/>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sz="1800"/>
              <a:t>To create an object in java, we use the </a:t>
            </a:r>
            <a:r>
              <a:rPr lang="en-GB" sz="1800">
                <a:latin typeface="Consolas"/>
                <a:ea typeface="Consolas"/>
                <a:cs typeface="Consolas"/>
                <a:sym typeface="Consolas"/>
              </a:rPr>
              <a:t>new</a:t>
            </a:r>
            <a:r>
              <a:rPr lang="en-GB" sz="1800"/>
              <a:t> keyword followed by the name of the class and any necessary arguments to the constructor.</a:t>
            </a:r>
            <a:endParaRPr sz="1800"/>
          </a:p>
          <a:p>
            <a:pPr marL="457200" lvl="0" indent="0" algn="just" rtl="0">
              <a:spcBef>
                <a:spcPts val="1200"/>
              </a:spcBef>
              <a:spcAft>
                <a:spcPts val="1200"/>
              </a:spcAft>
              <a:buNone/>
            </a:pPr>
            <a:endParaRPr sz="1800"/>
          </a:p>
        </p:txBody>
      </p:sp>
      <p:sp>
        <p:nvSpPr>
          <p:cNvPr id="1036" name="Google Shape;1036;p1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125</a:t>
            </a:fld>
            <a:endParaRPr/>
          </a:p>
        </p:txBody>
      </p:sp>
      <p:sp>
        <p:nvSpPr>
          <p:cNvPr id="1037" name="Google Shape;1037;p137"/>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2100">
                <a:solidFill>
                  <a:srgbClr val="000000"/>
                </a:solidFill>
                <a:latin typeface="Consolas"/>
                <a:ea typeface="Consolas"/>
                <a:cs typeface="Consolas"/>
                <a:sym typeface="Consolas"/>
              </a:rPr>
              <a:t>Car </a:t>
            </a:r>
            <a:r>
              <a:rPr lang="en-GB" sz="2100">
                <a:solidFill>
                  <a:srgbClr val="6A3E3E"/>
                </a:solidFill>
                <a:latin typeface="Consolas"/>
                <a:ea typeface="Consolas"/>
                <a:cs typeface="Consolas"/>
                <a:sym typeface="Consolas"/>
              </a:rPr>
              <a:t>myCar</a:t>
            </a:r>
            <a:r>
              <a:rPr lang="en-GB" sz="2100">
                <a:solidFill>
                  <a:srgbClr val="000000"/>
                </a:solidFill>
                <a:latin typeface="Consolas"/>
                <a:ea typeface="Consolas"/>
                <a:cs typeface="Consolas"/>
                <a:sym typeface="Consolas"/>
              </a:rPr>
              <a:t> = </a:t>
            </a:r>
            <a:r>
              <a:rPr lang="en-GB" sz="2100" b="1">
                <a:solidFill>
                  <a:srgbClr val="7F0055"/>
                </a:solidFill>
                <a:latin typeface="Consolas"/>
                <a:ea typeface="Consolas"/>
                <a:cs typeface="Consolas"/>
                <a:sym typeface="Consolas"/>
              </a:rPr>
              <a:t>new</a:t>
            </a:r>
            <a:r>
              <a:rPr lang="en-GB" sz="2100">
                <a:solidFill>
                  <a:srgbClr val="000000"/>
                </a:solidFill>
                <a:latin typeface="Consolas"/>
                <a:ea typeface="Consolas"/>
                <a:cs typeface="Consolas"/>
                <a:sym typeface="Consolas"/>
              </a:rPr>
              <a:t> Car();</a:t>
            </a:r>
            <a:endParaRPr sz="2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100">
                <a:solidFill>
                  <a:srgbClr val="6A3E3E"/>
                </a:solidFill>
                <a:latin typeface="Consolas"/>
                <a:ea typeface="Consolas"/>
                <a:cs typeface="Consolas"/>
                <a:sym typeface="Consolas"/>
              </a:rPr>
              <a:t>myCar</a:t>
            </a:r>
            <a:r>
              <a:rPr lang="en-GB" sz="2100">
                <a:solidFill>
                  <a:srgbClr val="000000"/>
                </a:solidFill>
                <a:latin typeface="Consolas"/>
                <a:ea typeface="Consolas"/>
                <a:cs typeface="Consolas"/>
                <a:sym typeface="Consolas"/>
              </a:rPr>
              <a:t>.</a:t>
            </a:r>
            <a:r>
              <a:rPr lang="en-GB" sz="2100">
                <a:solidFill>
                  <a:srgbClr val="0000C0"/>
                </a:solidFill>
                <a:latin typeface="Consolas"/>
                <a:ea typeface="Consolas"/>
                <a:cs typeface="Consolas"/>
                <a:sym typeface="Consolas"/>
              </a:rPr>
              <a:t>make</a:t>
            </a:r>
            <a:r>
              <a:rPr lang="en-GB" sz="2100">
                <a:solidFill>
                  <a:srgbClr val="000000"/>
                </a:solidFill>
                <a:latin typeface="Consolas"/>
                <a:ea typeface="Consolas"/>
                <a:cs typeface="Consolas"/>
                <a:sym typeface="Consolas"/>
              </a:rPr>
              <a:t>= </a:t>
            </a:r>
            <a:r>
              <a:rPr lang="en-GB" sz="2100">
                <a:solidFill>
                  <a:srgbClr val="2A00FF"/>
                </a:solidFill>
                <a:latin typeface="Consolas"/>
                <a:ea typeface="Consolas"/>
                <a:cs typeface="Consolas"/>
                <a:sym typeface="Consolas"/>
              </a:rPr>
              <a:t>"Tata"</a:t>
            </a:r>
            <a:r>
              <a:rPr lang="en-GB" sz="2100">
                <a:solidFill>
                  <a:srgbClr val="000000"/>
                </a:solidFill>
                <a:latin typeface="Consolas"/>
                <a:ea typeface="Consolas"/>
                <a:cs typeface="Consolas"/>
                <a:sym typeface="Consolas"/>
              </a:rPr>
              <a:t>;</a:t>
            </a:r>
            <a:endParaRPr sz="2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100">
                <a:solidFill>
                  <a:srgbClr val="6A3E3E"/>
                </a:solidFill>
                <a:latin typeface="Consolas"/>
                <a:ea typeface="Consolas"/>
                <a:cs typeface="Consolas"/>
                <a:sym typeface="Consolas"/>
              </a:rPr>
              <a:t>myCar</a:t>
            </a:r>
            <a:r>
              <a:rPr lang="en-GB" sz="2100">
                <a:solidFill>
                  <a:srgbClr val="000000"/>
                </a:solidFill>
                <a:latin typeface="Consolas"/>
                <a:ea typeface="Consolas"/>
                <a:cs typeface="Consolas"/>
                <a:sym typeface="Consolas"/>
              </a:rPr>
              <a:t>.</a:t>
            </a:r>
            <a:r>
              <a:rPr lang="en-GB" sz="2100">
                <a:solidFill>
                  <a:srgbClr val="0000C0"/>
                </a:solidFill>
                <a:latin typeface="Consolas"/>
                <a:ea typeface="Consolas"/>
                <a:cs typeface="Consolas"/>
                <a:sym typeface="Consolas"/>
              </a:rPr>
              <a:t>model</a:t>
            </a:r>
            <a:r>
              <a:rPr lang="en-GB" sz="2100">
                <a:solidFill>
                  <a:srgbClr val="000000"/>
                </a:solidFill>
                <a:latin typeface="Consolas"/>
                <a:ea typeface="Consolas"/>
                <a:cs typeface="Consolas"/>
                <a:sym typeface="Consolas"/>
              </a:rPr>
              <a:t> = </a:t>
            </a:r>
            <a:r>
              <a:rPr lang="en-GB" sz="2100">
                <a:solidFill>
                  <a:srgbClr val="2A00FF"/>
                </a:solidFill>
                <a:latin typeface="Consolas"/>
                <a:ea typeface="Consolas"/>
                <a:cs typeface="Consolas"/>
                <a:sym typeface="Consolas"/>
              </a:rPr>
              <a:t>"Nexon"</a:t>
            </a:r>
            <a:r>
              <a:rPr lang="en-GB" sz="2100">
                <a:solidFill>
                  <a:srgbClr val="000000"/>
                </a:solidFill>
                <a:latin typeface="Consolas"/>
                <a:ea typeface="Consolas"/>
                <a:cs typeface="Consolas"/>
                <a:sym typeface="Consolas"/>
              </a:rPr>
              <a:t>;</a:t>
            </a:r>
            <a:endParaRPr sz="2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100">
                <a:solidFill>
                  <a:srgbClr val="6A3E3E"/>
                </a:solidFill>
                <a:latin typeface="Consolas"/>
                <a:ea typeface="Consolas"/>
                <a:cs typeface="Consolas"/>
                <a:sym typeface="Consolas"/>
              </a:rPr>
              <a:t>myCar</a:t>
            </a:r>
            <a:r>
              <a:rPr lang="en-GB" sz="2100">
                <a:solidFill>
                  <a:srgbClr val="000000"/>
                </a:solidFill>
                <a:latin typeface="Consolas"/>
                <a:ea typeface="Consolas"/>
                <a:cs typeface="Consolas"/>
                <a:sym typeface="Consolas"/>
              </a:rPr>
              <a:t>.</a:t>
            </a:r>
            <a:r>
              <a:rPr lang="en-GB" sz="2100">
                <a:solidFill>
                  <a:srgbClr val="0000C0"/>
                </a:solidFill>
                <a:latin typeface="Consolas"/>
                <a:ea typeface="Consolas"/>
                <a:cs typeface="Consolas"/>
                <a:sym typeface="Consolas"/>
              </a:rPr>
              <a:t>year</a:t>
            </a:r>
            <a:r>
              <a:rPr lang="en-GB" sz="2100">
                <a:solidFill>
                  <a:srgbClr val="000000"/>
                </a:solidFill>
                <a:latin typeface="Consolas"/>
                <a:ea typeface="Consolas"/>
                <a:cs typeface="Consolas"/>
                <a:sym typeface="Consolas"/>
              </a:rPr>
              <a:t>= 2022;</a:t>
            </a:r>
            <a:endParaRPr sz="2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100">
                <a:solidFill>
                  <a:srgbClr val="6A3E3E"/>
                </a:solidFill>
                <a:latin typeface="Consolas"/>
                <a:ea typeface="Consolas"/>
                <a:cs typeface="Consolas"/>
                <a:sym typeface="Consolas"/>
              </a:rPr>
              <a:t>myCar</a:t>
            </a:r>
            <a:r>
              <a:rPr lang="en-GB" sz="2100">
                <a:solidFill>
                  <a:srgbClr val="000000"/>
                </a:solidFill>
                <a:latin typeface="Consolas"/>
                <a:ea typeface="Consolas"/>
                <a:cs typeface="Consolas"/>
                <a:sym typeface="Consolas"/>
              </a:rPr>
              <a:t>.drive();</a:t>
            </a:r>
            <a:endParaRPr sz="2100">
              <a:solidFill>
                <a:srgbClr val="000000"/>
              </a:solidFill>
              <a:latin typeface="Consolas"/>
              <a:ea typeface="Consolas"/>
              <a:cs typeface="Consolas"/>
              <a:sym typeface="Consolas"/>
            </a:endParaRPr>
          </a:p>
          <a:p>
            <a:pPr marL="0" lvl="0" indent="0" algn="just" rtl="0">
              <a:spcBef>
                <a:spcPts val="0"/>
              </a:spcBef>
              <a:spcAft>
                <a:spcPts val="0"/>
              </a:spcAft>
              <a:buNone/>
            </a:pPr>
            <a:endParaRPr sz="2700" b="1">
              <a:solidFill>
                <a:srgbClr val="7F0055"/>
              </a:solidFill>
              <a:latin typeface="Consolas"/>
              <a:ea typeface="Consolas"/>
              <a:cs typeface="Consolas"/>
              <a:sym typeface="Consolas"/>
            </a:endParaRPr>
          </a:p>
          <a:p>
            <a:pPr marL="0" lvl="0" indent="0" algn="l" rtl="0">
              <a:spcBef>
                <a:spcPts val="1200"/>
              </a:spcBef>
              <a:spcAft>
                <a:spcPts val="1200"/>
              </a:spcAft>
              <a:buNone/>
            </a:pPr>
            <a:endParaRPr sz="2100">
              <a:solidFill>
                <a:srgbClr val="000000"/>
              </a:solidFill>
              <a:latin typeface="Consolas"/>
              <a:ea typeface="Consolas"/>
              <a:cs typeface="Consolas"/>
              <a:sym typeface="Consola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13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sz="3600"/>
              <a:t>Methods</a:t>
            </a:r>
            <a:endParaRPr sz="3200"/>
          </a:p>
        </p:txBody>
      </p:sp>
      <p:sp>
        <p:nvSpPr>
          <p:cNvPr id="1043" name="Google Shape;1043;p138"/>
          <p:cNvSpPr txBox="1">
            <a:spLocks noGrp="1"/>
          </p:cNvSpPr>
          <p:nvPr>
            <p:ph type="body" idx="1"/>
          </p:nvPr>
        </p:nvSpPr>
        <p:spPr>
          <a:xfrm>
            <a:off x="311700" y="1389600"/>
            <a:ext cx="8205000" cy="13848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sz="1800"/>
              <a:t>Methods are behaviours that objects of a class can perform.</a:t>
            </a:r>
            <a:endParaRPr sz="1800"/>
          </a:p>
          <a:p>
            <a:pPr marL="457200" lvl="0" indent="-342900" algn="just" rtl="0">
              <a:spcBef>
                <a:spcPts val="0"/>
              </a:spcBef>
              <a:spcAft>
                <a:spcPts val="0"/>
              </a:spcAft>
              <a:buSzPts val="1800"/>
              <a:buChar char="●"/>
            </a:pPr>
            <a:r>
              <a:rPr lang="en-GB" sz="1800"/>
              <a:t>They are defined within the class and can be called on any object of that class.</a:t>
            </a:r>
            <a:endParaRPr sz="1800"/>
          </a:p>
        </p:txBody>
      </p:sp>
      <p:sp>
        <p:nvSpPr>
          <p:cNvPr id="1044" name="Google Shape;1044;p1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126</a:t>
            </a:fld>
            <a:endParaRPr/>
          </a:p>
        </p:txBody>
      </p:sp>
      <p:sp>
        <p:nvSpPr>
          <p:cNvPr id="1045" name="Google Shape;1045;p138"/>
          <p:cNvSpPr txBox="1">
            <a:spLocks noGrp="1"/>
          </p:cNvSpPr>
          <p:nvPr>
            <p:ph type="body" idx="1"/>
          </p:nvPr>
        </p:nvSpPr>
        <p:spPr>
          <a:xfrm>
            <a:off x="311700" y="2774400"/>
            <a:ext cx="8205000" cy="18891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700" b="1">
                <a:solidFill>
                  <a:srgbClr val="7F0055"/>
                </a:solidFill>
                <a:latin typeface="Consolas"/>
                <a:ea typeface="Consolas"/>
                <a:cs typeface="Consolas"/>
                <a:sym typeface="Consolas"/>
              </a:rPr>
              <a:t>void</a:t>
            </a:r>
            <a:r>
              <a:rPr lang="en-GB" sz="1700">
                <a:solidFill>
                  <a:srgbClr val="000000"/>
                </a:solidFill>
                <a:latin typeface="Consolas"/>
                <a:ea typeface="Consolas"/>
                <a:cs typeface="Consolas"/>
                <a:sym typeface="Consolas"/>
              </a:rPr>
              <a:t> drive() {</a:t>
            </a:r>
            <a:endParaRPr sz="1700">
              <a:solidFill>
                <a:srgbClr val="000000"/>
              </a:solidFill>
              <a:latin typeface="Consolas"/>
              <a:ea typeface="Consolas"/>
              <a:cs typeface="Consolas"/>
              <a:sym typeface="Consolas"/>
            </a:endParaRPr>
          </a:p>
          <a:p>
            <a:pPr marL="450000" lvl="0" indent="0" algn="l" rtl="0">
              <a:spcBef>
                <a:spcPts val="0"/>
              </a:spcBef>
              <a:spcAft>
                <a:spcPts val="0"/>
              </a:spcAft>
              <a:buNone/>
            </a:pPr>
            <a:r>
              <a:rPr lang="en-GB" sz="1700">
                <a:solidFill>
                  <a:srgbClr val="000000"/>
                </a:solidFill>
                <a:latin typeface="Consolas"/>
                <a:ea typeface="Consolas"/>
                <a:cs typeface="Consolas"/>
                <a:sym typeface="Consolas"/>
              </a:rPr>
              <a:t>		System.</a:t>
            </a:r>
            <a:r>
              <a:rPr lang="en-GB" sz="1700" b="1" i="1">
                <a:solidFill>
                  <a:srgbClr val="0000C0"/>
                </a:solidFill>
                <a:latin typeface="Consolas"/>
                <a:ea typeface="Consolas"/>
                <a:cs typeface="Consolas"/>
                <a:sym typeface="Consolas"/>
              </a:rPr>
              <a:t>out</a:t>
            </a:r>
            <a:r>
              <a:rPr lang="en-GB" sz="1700">
                <a:solidFill>
                  <a:srgbClr val="000000"/>
                </a:solidFill>
                <a:latin typeface="Consolas"/>
                <a:ea typeface="Consolas"/>
                <a:cs typeface="Consolas"/>
                <a:sym typeface="Consolas"/>
              </a:rPr>
              <a:t>.println(</a:t>
            </a:r>
            <a:r>
              <a:rPr lang="en-GB" sz="1700">
                <a:solidFill>
                  <a:srgbClr val="2A00FF"/>
                </a:solidFill>
                <a:latin typeface="Consolas"/>
                <a:ea typeface="Consolas"/>
                <a:cs typeface="Consolas"/>
                <a:sym typeface="Consolas"/>
              </a:rPr>
              <a:t>"Driving :: "</a:t>
            </a:r>
            <a:r>
              <a:rPr lang="en-GB" sz="1700">
                <a:solidFill>
                  <a:srgbClr val="000000"/>
                </a:solidFill>
                <a:latin typeface="Consolas"/>
                <a:ea typeface="Consolas"/>
                <a:cs typeface="Consolas"/>
                <a:sym typeface="Consolas"/>
              </a:rPr>
              <a:t> + </a:t>
            </a:r>
            <a:r>
              <a:rPr lang="en-GB" sz="1700">
                <a:solidFill>
                  <a:srgbClr val="0000C0"/>
                </a:solidFill>
                <a:latin typeface="Consolas"/>
                <a:ea typeface="Consolas"/>
                <a:cs typeface="Consolas"/>
                <a:sym typeface="Consolas"/>
              </a:rPr>
              <a:t>year</a:t>
            </a:r>
            <a:r>
              <a:rPr lang="en-GB" sz="1700">
                <a:solidFill>
                  <a:srgbClr val="000000"/>
                </a:solidFill>
                <a:latin typeface="Consolas"/>
                <a:ea typeface="Consolas"/>
                <a:cs typeface="Consolas"/>
                <a:sym typeface="Consolas"/>
              </a:rPr>
              <a:t> + </a:t>
            </a:r>
            <a:r>
              <a:rPr lang="en-GB" sz="1700">
                <a:solidFill>
                  <a:srgbClr val="2A00FF"/>
                </a:solidFill>
                <a:latin typeface="Consolas"/>
                <a:ea typeface="Consolas"/>
                <a:cs typeface="Consolas"/>
                <a:sym typeface="Consolas"/>
              </a:rPr>
              <a:t>" "</a:t>
            </a:r>
            <a:r>
              <a:rPr lang="en-GB" sz="1700">
                <a:solidFill>
                  <a:srgbClr val="000000"/>
                </a:solidFill>
                <a:latin typeface="Consolas"/>
                <a:ea typeface="Consolas"/>
                <a:cs typeface="Consolas"/>
                <a:sym typeface="Consolas"/>
              </a:rPr>
              <a:t> + </a:t>
            </a:r>
            <a:r>
              <a:rPr lang="en-GB" sz="1700">
                <a:solidFill>
                  <a:srgbClr val="0000C0"/>
                </a:solidFill>
                <a:latin typeface="Consolas"/>
                <a:ea typeface="Consolas"/>
                <a:cs typeface="Consolas"/>
                <a:sym typeface="Consolas"/>
              </a:rPr>
              <a:t>make</a:t>
            </a:r>
            <a:r>
              <a:rPr lang="en-GB" sz="1700">
                <a:solidFill>
                  <a:srgbClr val="000000"/>
                </a:solidFill>
                <a:latin typeface="Consolas"/>
                <a:ea typeface="Consolas"/>
                <a:cs typeface="Consolas"/>
                <a:sym typeface="Consolas"/>
              </a:rPr>
              <a:t> + </a:t>
            </a:r>
            <a:r>
              <a:rPr lang="en-GB" sz="1700">
                <a:solidFill>
                  <a:srgbClr val="2A00FF"/>
                </a:solidFill>
                <a:latin typeface="Consolas"/>
                <a:ea typeface="Consolas"/>
                <a:cs typeface="Consolas"/>
                <a:sym typeface="Consolas"/>
              </a:rPr>
              <a:t>" "</a:t>
            </a:r>
            <a:r>
              <a:rPr lang="en-GB" sz="1700">
                <a:solidFill>
                  <a:srgbClr val="000000"/>
                </a:solidFill>
                <a:latin typeface="Consolas"/>
                <a:ea typeface="Consolas"/>
                <a:cs typeface="Consolas"/>
                <a:sym typeface="Consolas"/>
              </a:rPr>
              <a:t>  + </a:t>
            </a:r>
            <a:r>
              <a:rPr lang="en-GB" sz="1700">
                <a:solidFill>
                  <a:srgbClr val="0000C0"/>
                </a:solidFill>
                <a:latin typeface="Consolas"/>
                <a:ea typeface="Consolas"/>
                <a:cs typeface="Consolas"/>
                <a:sym typeface="Consolas"/>
              </a:rPr>
              <a:t>model</a:t>
            </a:r>
            <a:r>
              <a:rPr lang="en-GB" sz="1700">
                <a:solidFill>
                  <a:srgbClr val="000000"/>
                </a:solidFill>
                <a:latin typeface="Consolas"/>
                <a:ea typeface="Consolas"/>
                <a:cs typeface="Consolas"/>
                <a:sym typeface="Consolas"/>
              </a:rPr>
              <a:t>);</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a:t>
            </a:r>
            <a:endParaRPr sz="1700">
              <a:solidFill>
                <a:srgbClr val="000000"/>
              </a:solidFill>
              <a:latin typeface="Consolas"/>
              <a:ea typeface="Consolas"/>
              <a:cs typeface="Consolas"/>
              <a:sym typeface="Consolas"/>
            </a:endParaRPr>
          </a:p>
          <a:p>
            <a:pPr marL="0" lvl="0" indent="0" algn="just" rtl="0">
              <a:spcBef>
                <a:spcPts val="0"/>
              </a:spcBef>
              <a:spcAft>
                <a:spcPts val="1200"/>
              </a:spcAft>
              <a:buNone/>
            </a:pPr>
            <a:endParaRPr sz="1700" b="1">
              <a:solidFill>
                <a:srgbClr val="7F0055"/>
              </a:solidFill>
              <a:latin typeface="Consolas"/>
              <a:ea typeface="Consolas"/>
              <a:cs typeface="Consolas"/>
              <a:sym typeface="Consola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a:p>
        </p:txBody>
      </p:sp>
      <p:sp>
        <p:nvSpPr>
          <p:cNvPr id="1051" name="Google Shape;1051;p139"/>
          <p:cNvSpPr txBox="1">
            <a:spLocks noGrp="1"/>
          </p:cNvSpPr>
          <p:nvPr>
            <p:ph type="body" idx="1"/>
          </p:nvPr>
        </p:nvSpPr>
        <p:spPr>
          <a:xfrm>
            <a:off x="211100" y="1256475"/>
            <a:ext cx="47277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Let’s take an example of developing a pet management system, specially meant for dogs.</a:t>
            </a:r>
            <a:endParaRPr/>
          </a:p>
          <a:p>
            <a:pPr marL="457200" lvl="0" indent="-342900" algn="just" rtl="0">
              <a:spcBef>
                <a:spcPts val="0"/>
              </a:spcBef>
              <a:spcAft>
                <a:spcPts val="0"/>
              </a:spcAft>
              <a:buSzPts val="1800"/>
              <a:buChar char="●"/>
            </a:pPr>
            <a:r>
              <a:rPr lang="en-GB"/>
              <a:t>You will need various information about the dogs like different breeds, size, age, color etc.</a:t>
            </a:r>
            <a:endParaRPr/>
          </a:p>
          <a:p>
            <a:pPr marL="457200" lvl="0" indent="-342900" algn="just" rtl="0">
              <a:spcBef>
                <a:spcPts val="0"/>
              </a:spcBef>
              <a:spcAft>
                <a:spcPts val="0"/>
              </a:spcAft>
              <a:buSzPts val="1800"/>
              <a:buChar char="●"/>
            </a:pPr>
            <a:r>
              <a:rPr lang="en-GB"/>
              <a:t>How will you convert a real entities dogs into software objects???</a:t>
            </a:r>
            <a:endParaRPr/>
          </a:p>
          <a:p>
            <a:pPr marL="457200" lvl="0" indent="-342900" algn="just" rtl="0">
              <a:spcBef>
                <a:spcPts val="0"/>
              </a:spcBef>
              <a:spcAft>
                <a:spcPts val="0"/>
              </a:spcAft>
              <a:buSzPts val="1800"/>
              <a:buChar char="●"/>
            </a:pPr>
            <a:r>
              <a:rPr lang="en-GB"/>
              <a:t>Refer the picture which shows breeds of dogs. List down the differences between them.</a:t>
            </a:r>
            <a:endParaRPr/>
          </a:p>
        </p:txBody>
      </p:sp>
      <p:sp>
        <p:nvSpPr>
          <p:cNvPr id="1052" name="Google Shape;1052;p1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127</a:t>
            </a:fld>
            <a:endParaRPr/>
          </a:p>
        </p:txBody>
      </p:sp>
      <p:pic>
        <p:nvPicPr>
          <p:cNvPr id="1053" name="Google Shape;1053;p139"/>
          <p:cNvPicPr preferRelativeResize="0"/>
          <p:nvPr/>
        </p:nvPicPr>
        <p:blipFill>
          <a:blip r:embed="rId3">
            <a:alphaModFix/>
          </a:blip>
          <a:stretch>
            <a:fillRect/>
          </a:stretch>
        </p:blipFill>
        <p:spPr>
          <a:xfrm>
            <a:off x="5241050" y="1152425"/>
            <a:ext cx="3358500" cy="3358500"/>
          </a:xfrm>
          <a:prstGeom prst="roundRect">
            <a:avLst>
              <a:gd name="adj" fmla="val 3167"/>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057"/>
        <p:cNvGrpSpPr/>
        <p:nvPr/>
      </p:nvGrpSpPr>
      <p:grpSpPr>
        <a:xfrm>
          <a:off x="0" y="0"/>
          <a:ext cx="0" cy="0"/>
          <a:chOff x="0" y="0"/>
          <a:chExt cx="0" cy="0"/>
        </a:xfrm>
      </p:grpSpPr>
      <p:sp>
        <p:nvSpPr>
          <p:cNvPr id="1058" name="Google Shape;1058;p1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a:p>
          <a:p>
            <a:pPr marL="0" lvl="0" indent="0" algn="l" rtl="0">
              <a:spcBef>
                <a:spcPts val="0"/>
              </a:spcBef>
              <a:spcAft>
                <a:spcPts val="0"/>
              </a:spcAft>
              <a:buNone/>
            </a:pPr>
            <a:endParaRPr/>
          </a:p>
        </p:txBody>
      </p:sp>
      <p:sp>
        <p:nvSpPr>
          <p:cNvPr id="1059" name="Google Shape;1059;p1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Some of the differences you might have listed out maybe breed, age, size, color, etc.</a:t>
            </a:r>
            <a:endParaRPr/>
          </a:p>
          <a:p>
            <a:pPr marL="457200" lvl="0" indent="-342900" algn="just" rtl="0">
              <a:spcBef>
                <a:spcPts val="0"/>
              </a:spcBef>
              <a:spcAft>
                <a:spcPts val="0"/>
              </a:spcAft>
              <a:buSzPts val="1800"/>
              <a:buChar char="●"/>
            </a:pPr>
            <a:r>
              <a:rPr lang="en-GB"/>
              <a:t>If you think for a minute, these differences are also some common characteristics shared by these dogs.</a:t>
            </a:r>
            <a:endParaRPr/>
          </a:p>
          <a:p>
            <a:pPr marL="457200" lvl="0" indent="-342900" algn="just" rtl="0">
              <a:spcBef>
                <a:spcPts val="0"/>
              </a:spcBef>
              <a:spcAft>
                <a:spcPts val="0"/>
              </a:spcAft>
              <a:buSzPts val="1800"/>
              <a:buChar char="●"/>
            </a:pPr>
            <a:r>
              <a:rPr lang="en-GB"/>
              <a:t>These characteristics (breed, age, size, color) can form a data members for your object</a:t>
            </a:r>
            <a:endParaRPr/>
          </a:p>
        </p:txBody>
      </p:sp>
      <p:sp>
        <p:nvSpPr>
          <p:cNvPr id="1060" name="Google Shape;1060;p1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128</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5" name="Google Shape;1065;p1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a:p>
        </p:txBody>
      </p:sp>
      <p:sp>
        <p:nvSpPr>
          <p:cNvPr id="1066" name="Google Shape;1066;p141"/>
          <p:cNvSpPr txBox="1">
            <a:spLocks noGrp="1"/>
          </p:cNvSpPr>
          <p:nvPr>
            <p:ph type="body" idx="1"/>
          </p:nvPr>
        </p:nvSpPr>
        <p:spPr>
          <a:xfrm>
            <a:off x="211100" y="1256475"/>
            <a:ext cx="47277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Next, list out the common behaviors of these dogs like sleep, sit, eat, etc. So these will be the actions of our software objects.</a:t>
            </a:r>
            <a:endParaRPr/>
          </a:p>
        </p:txBody>
      </p:sp>
      <p:sp>
        <p:nvSpPr>
          <p:cNvPr id="1067" name="Google Shape;1067;p1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129</a:t>
            </a:fld>
            <a:endParaRPr/>
          </a:p>
        </p:txBody>
      </p:sp>
      <p:pic>
        <p:nvPicPr>
          <p:cNvPr id="1068" name="Google Shape;1068;p141"/>
          <p:cNvPicPr preferRelativeResize="0"/>
          <p:nvPr/>
        </p:nvPicPr>
        <p:blipFill>
          <a:blip r:embed="rId3">
            <a:alphaModFix/>
          </a:blip>
          <a:stretch>
            <a:fillRect/>
          </a:stretch>
        </p:blipFill>
        <p:spPr>
          <a:xfrm>
            <a:off x="5241050" y="1256475"/>
            <a:ext cx="3358500" cy="3254400"/>
          </a:xfrm>
          <a:prstGeom prst="roundRect">
            <a:avLst>
              <a:gd name="adj" fmla="val 3167"/>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Code Structure</a:t>
            </a:r>
            <a:endParaRPr/>
          </a:p>
        </p:txBody>
      </p:sp>
      <p:sp>
        <p:nvSpPr>
          <p:cNvPr id="151" name="Google Shape;151;p25"/>
          <p:cNvSpPr txBox="1">
            <a:spLocks noGrp="1"/>
          </p:cNvSpPr>
          <p:nvPr>
            <p:ph type="body" idx="1"/>
          </p:nvPr>
        </p:nvSpPr>
        <p:spPr>
          <a:xfrm>
            <a:off x="311700" y="1266325"/>
            <a:ext cx="4188300" cy="33027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SzPts val="2000"/>
              <a:buChar char="●"/>
            </a:pPr>
            <a:r>
              <a:rPr lang="en-GB" sz="2000"/>
              <a:t>Java code is organized into classes and packages.</a:t>
            </a:r>
            <a:endParaRPr sz="2000"/>
          </a:p>
          <a:p>
            <a:pPr marL="457200" lvl="0" indent="-355600" algn="just" rtl="0">
              <a:spcBef>
                <a:spcPts val="0"/>
              </a:spcBef>
              <a:spcAft>
                <a:spcPts val="0"/>
              </a:spcAft>
              <a:buSzPts val="2000"/>
              <a:buChar char="●"/>
            </a:pPr>
            <a:r>
              <a:rPr lang="en-GB" sz="2000"/>
              <a:t>A class is a template for creating objects, and a package is a collection of related classes.</a:t>
            </a:r>
            <a:endParaRPr sz="2000"/>
          </a:p>
        </p:txBody>
      </p:sp>
      <p:sp>
        <p:nvSpPr>
          <p:cNvPr id="152" name="Google Shape;152;p25"/>
          <p:cNvSpPr txBox="1">
            <a:spLocks noGrp="1"/>
          </p:cNvSpPr>
          <p:nvPr>
            <p:ph type="body" idx="1"/>
          </p:nvPr>
        </p:nvSpPr>
        <p:spPr>
          <a:xfrm>
            <a:off x="4644000" y="445025"/>
            <a:ext cx="4188300" cy="4124100"/>
          </a:xfrm>
          <a:prstGeom prst="rect">
            <a:avLst/>
          </a:prstGeom>
        </p:spPr>
        <p:txBody>
          <a:bodyPr spcFirstLastPara="1" wrap="square" lIns="91425" tIns="91425" rIns="91425" bIns="91425" anchor="t" anchorCtr="0">
            <a:noAutofit/>
          </a:bodyPr>
          <a:lstStyle/>
          <a:p>
            <a:pPr marL="25400" lvl="0" indent="0" algn="l" rtl="0">
              <a:lnSpc>
                <a:spcPct val="105000"/>
              </a:lnSpc>
              <a:spcBef>
                <a:spcPts val="0"/>
              </a:spcBef>
              <a:spcAft>
                <a:spcPts val="0"/>
              </a:spcAft>
              <a:buSzPts val="688"/>
              <a:buNone/>
            </a:pPr>
            <a:r>
              <a:rPr lang="en-GB" sz="1325">
                <a:solidFill>
                  <a:srgbClr val="7F0055"/>
                </a:solidFill>
                <a:latin typeface="Consolas"/>
                <a:ea typeface="Consolas"/>
                <a:cs typeface="Consolas"/>
                <a:sym typeface="Consolas"/>
              </a:rPr>
              <a:t>package</a:t>
            </a:r>
            <a:r>
              <a:rPr lang="en-GB" sz="1325">
                <a:solidFill>
                  <a:srgbClr val="000000"/>
                </a:solidFill>
                <a:latin typeface="Consolas"/>
                <a:ea typeface="Consolas"/>
                <a:cs typeface="Consolas"/>
                <a:sym typeface="Consolas"/>
              </a:rPr>
              <a:t> com.core;</a:t>
            </a:r>
            <a:endParaRPr sz="13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3F7F5F"/>
                </a:solidFill>
                <a:latin typeface="Consolas"/>
                <a:ea typeface="Consolas"/>
                <a:cs typeface="Consolas"/>
                <a:sym typeface="Consolas"/>
              </a:rPr>
              <a:t>// import statements</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7F0055"/>
                </a:solidFill>
                <a:latin typeface="Consolas"/>
                <a:ea typeface="Consolas"/>
                <a:cs typeface="Consolas"/>
                <a:sym typeface="Consolas"/>
              </a:rPr>
              <a:t>import</a:t>
            </a:r>
            <a:r>
              <a:rPr lang="en-GB" sz="1325">
                <a:solidFill>
                  <a:srgbClr val="000000"/>
                </a:solidFill>
                <a:latin typeface="Consolas"/>
                <a:ea typeface="Consolas"/>
                <a:cs typeface="Consolas"/>
                <a:sym typeface="Consolas"/>
              </a:rPr>
              <a:t> java.util.List;</a:t>
            </a:r>
            <a:endParaRPr sz="13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7F0055"/>
                </a:solidFill>
                <a:latin typeface="Consolas"/>
                <a:ea typeface="Consolas"/>
                <a:cs typeface="Consolas"/>
                <a:sym typeface="Consolas"/>
              </a:rPr>
              <a:t>public</a:t>
            </a:r>
            <a:r>
              <a:rPr lang="en-GB" sz="1325">
                <a:solidFill>
                  <a:srgbClr val="000000"/>
                </a:solidFill>
                <a:latin typeface="Consolas"/>
                <a:ea typeface="Consolas"/>
                <a:cs typeface="Consolas"/>
                <a:sym typeface="Consolas"/>
              </a:rPr>
              <a:t> </a:t>
            </a:r>
            <a:r>
              <a:rPr lang="en-GB" sz="1325">
                <a:solidFill>
                  <a:srgbClr val="7F0055"/>
                </a:solidFill>
                <a:latin typeface="Consolas"/>
                <a:ea typeface="Consolas"/>
                <a:cs typeface="Consolas"/>
                <a:sym typeface="Consolas"/>
              </a:rPr>
              <a:t>class</a:t>
            </a:r>
            <a:r>
              <a:rPr lang="en-GB" sz="1325">
                <a:solidFill>
                  <a:srgbClr val="000000"/>
                </a:solidFill>
                <a:latin typeface="Consolas"/>
                <a:ea typeface="Consolas"/>
                <a:cs typeface="Consolas"/>
                <a:sym typeface="Consolas"/>
              </a:rPr>
              <a:t> HelloWorld {</a:t>
            </a:r>
            <a:endParaRPr sz="13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class variables / data members</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Member functions</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Class constructor</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Getter methods</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Setter methods</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main method</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7F0055"/>
                </a:solidFill>
                <a:latin typeface="Consolas"/>
                <a:ea typeface="Consolas"/>
                <a:cs typeface="Consolas"/>
                <a:sym typeface="Consolas"/>
              </a:rPr>
              <a:t>public</a:t>
            </a:r>
            <a:r>
              <a:rPr lang="en-GB" sz="1325">
                <a:solidFill>
                  <a:srgbClr val="000000"/>
                </a:solidFill>
                <a:latin typeface="Consolas"/>
                <a:ea typeface="Consolas"/>
                <a:cs typeface="Consolas"/>
                <a:sym typeface="Consolas"/>
              </a:rPr>
              <a:t> </a:t>
            </a:r>
            <a:r>
              <a:rPr lang="en-GB" sz="1325">
                <a:solidFill>
                  <a:srgbClr val="7F0055"/>
                </a:solidFill>
                <a:latin typeface="Consolas"/>
                <a:ea typeface="Consolas"/>
                <a:cs typeface="Consolas"/>
                <a:sym typeface="Consolas"/>
              </a:rPr>
              <a:t>static</a:t>
            </a:r>
            <a:r>
              <a:rPr lang="en-GB" sz="1325">
                <a:solidFill>
                  <a:srgbClr val="000000"/>
                </a:solidFill>
                <a:latin typeface="Consolas"/>
                <a:ea typeface="Consolas"/>
                <a:cs typeface="Consolas"/>
                <a:sym typeface="Consolas"/>
              </a:rPr>
              <a:t> </a:t>
            </a:r>
            <a:r>
              <a:rPr lang="en-GB" sz="1325">
                <a:solidFill>
                  <a:srgbClr val="7F0055"/>
                </a:solidFill>
                <a:latin typeface="Consolas"/>
                <a:ea typeface="Consolas"/>
                <a:cs typeface="Consolas"/>
                <a:sym typeface="Consolas"/>
              </a:rPr>
              <a:t>void</a:t>
            </a:r>
            <a:r>
              <a:rPr lang="en-GB" sz="1325">
                <a:solidFill>
                  <a:srgbClr val="000000"/>
                </a:solidFill>
                <a:latin typeface="Consolas"/>
                <a:ea typeface="Consolas"/>
                <a:cs typeface="Consolas"/>
                <a:sym typeface="Consolas"/>
              </a:rPr>
              <a:t> main(String[] </a:t>
            </a:r>
            <a:r>
              <a:rPr lang="en-GB" sz="1325">
                <a:solidFill>
                  <a:srgbClr val="6A3E3E"/>
                </a:solidFill>
                <a:latin typeface="Consolas"/>
                <a:ea typeface="Consolas"/>
                <a:cs typeface="Consolas"/>
                <a:sym typeface="Consolas"/>
              </a:rPr>
              <a:t>args</a:t>
            </a:r>
            <a:r>
              <a:rPr lang="en-GB" sz="1325">
                <a:solidFill>
                  <a:srgbClr val="000000"/>
                </a:solidFill>
                <a:latin typeface="Consolas"/>
                <a:ea typeface="Consolas"/>
                <a:cs typeface="Consolas"/>
                <a:sym typeface="Consolas"/>
              </a:rPr>
              <a:t>)           </a:t>
            </a:r>
            <a:endParaRPr sz="13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 </a:t>
            </a:r>
            <a:endParaRPr sz="13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statement...</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statement...</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r>
              <a:rPr lang="en-GB" sz="1325">
                <a:solidFill>
                  <a:srgbClr val="3F7F5F"/>
                </a:solidFill>
                <a:latin typeface="Consolas"/>
                <a:ea typeface="Consolas"/>
                <a:cs typeface="Consolas"/>
                <a:sym typeface="Consolas"/>
              </a:rPr>
              <a:t>// statement...</a:t>
            </a:r>
            <a:endParaRPr sz="13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	}</a:t>
            </a:r>
            <a:endParaRPr sz="13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88"/>
              <a:buNone/>
            </a:pPr>
            <a:r>
              <a:rPr lang="en-GB" sz="1325">
                <a:solidFill>
                  <a:srgbClr val="000000"/>
                </a:solidFill>
                <a:latin typeface="Consolas"/>
                <a:ea typeface="Consolas"/>
                <a:cs typeface="Consolas"/>
                <a:sym typeface="Consolas"/>
              </a:rPr>
              <a:t>}</a:t>
            </a:r>
            <a:endParaRPr sz="1325">
              <a:solidFill>
                <a:srgbClr val="000000"/>
              </a:solidFill>
              <a:latin typeface="Consolas"/>
              <a:ea typeface="Consolas"/>
              <a:cs typeface="Consolas"/>
              <a:sym typeface="Consolas"/>
            </a:endParaRPr>
          </a:p>
          <a:p>
            <a:pPr marL="0" lvl="0" indent="0" algn="l" rtl="0">
              <a:lnSpc>
                <a:spcPct val="105000"/>
              </a:lnSpc>
              <a:spcBef>
                <a:spcPts val="0"/>
              </a:spcBef>
              <a:spcAft>
                <a:spcPts val="1200"/>
              </a:spcAft>
              <a:buSzPts val="688"/>
              <a:buNone/>
            </a:pPr>
            <a:endParaRPr sz="1450"/>
          </a:p>
        </p:txBody>
      </p:sp>
      <p:sp>
        <p:nvSpPr>
          <p:cNvPr id="153" name="Google Shape;153;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1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a:p>
        </p:txBody>
      </p:sp>
      <p:sp>
        <p:nvSpPr>
          <p:cNvPr id="1074" name="Google Shape;1074;p14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So far we have defined following things,</a:t>
            </a:r>
            <a:endParaRPr/>
          </a:p>
          <a:p>
            <a:pPr marL="0" lvl="0" indent="457200" algn="just" rtl="0">
              <a:spcBef>
                <a:spcPts val="1200"/>
              </a:spcBef>
              <a:spcAft>
                <a:spcPts val="0"/>
              </a:spcAft>
              <a:buNone/>
            </a:pPr>
            <a:r>
              <a:rPr lang="en-GB" b="1"/>
              <a:t>Class </a:t>
            </a:r>
            <a:r>
              <a:rPr lang="en-GB"/>
              <a:t>– Dogs</a:t>
            </a:r>
            <a:endParaRPr/>
          </a:p>
          <a:p>
            <a:pPr marL="0" lvl="0" indent="457200" algn="just" rtl="0">
              <a:spcBef>
                <a:spcPts val="1200"/>
              </a:spcBef>
              <a:spcAft>
                <a:spcPts val="0"/>
              </a:spcAft>
              <a:buNone/>
            </a:pPr>
            <a:r>
              <a:rPr lang="en-GB" b="1"/>
              <a:t>Data Members</a:t>
            </a:r>
            <a:r>
              <a:rPr lang="en-GB"/>
              <a:t> – size, age, color, breed etc</a:t>
            </a:r>
            <a:endParaRPr/>
          </a:p>
          <a:p>
            <a:pPr marL="0" lvl="0" indent="457200" algn="just" rtl="0">
              <a:spcBef>
                <a:spcPts val="1200"/>
              </a:spcBef>
              <a:spcAft>
                <a:spcPts val="1200"/>
              </a:spcAft>
              <a:buNone/>
            </a:pPr>
            <a:r>
              <a:rPr lang="en-GB" b="1"/>
              <a:t>Methods </a:t>
            </a:r>
            <a:r>
              <a:rPr lang="en-GB"/>
              <a:t>– eat, sleep, sit and run</a:t>
            </a:r>
            <a:endParaRPr/>
          </a:p>
        </p:txBody>
      </p:sp>
      <p:sp>
        <p:nvSpPr>
          <p:cNvPr id="1075" name="Google Shape;1075;p1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130</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1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a:t>
            </a:r>
            <a:endParaRPr/>
          </a:p>
        </p:txBody>
      </p:sp>
      <p:sp>
        <p:nvSpPr>
          <p:cNvPr id="1081" name="Google Shape;1081;p1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131</a:t>
            </a:fld>
            <a:endParaRPr/>
          </a:p>
        </p:txBody>
      </p:sp>
      <p:grpSp>
        <p:nvGrpSpPr>
          <p:cNvPr id="1082" name="Google Shape;1082;p143"/>
          <p:cNvGrpSpPr/>
          <p:nvPr/>
        </p:nvGrpSpPr>
        <p:grpSpPr>
          <a:xfrm>
            <a:off x="1121950" y="679625"/>
            <a:ext cx="6747575" cy="3918600"/>
            <a:chOff x="1121950" y="222425"/>
            <a:chExt cx="6747575" cy="3918600"/>
          </a:xfrm>
        </p:grpSpPr>
        <p:sp>
          <p:nvSpPr>
            <p:cNvPr id="1083" name="Google Shape;1083;p143"/>
            <p:cNvSpPr/>
            <p:nvPr/>
          </p:nvSpPr>
          <p:spPr>
            <a:xfrm>
              <a:off x="1121950" y="1545925"/>
              <a:ext cx="1345500" cy="11508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Breed</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Size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Age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Color</a:t>
              </a:r>
              <a:endParaRPr>
                <a:latin typeface="Open Sans"/>
                <a:ea typeface="Open Sans"/>
                <a:cs typeface="Open Sans"/>
                <a:sym typeface="Open Sans"/>
              </a:endParaRPr>
            </a:p>
          </p:txBody>
        </p:sp>
        <p:sp>
          <p:nvSpPr>
            <p:cNvPr id="1084" name="Google Shape;1084;p143"/>
            <p:cNvSpPr/>
            <p:nvPr/>
          </p:nvSpPr>
          <p:spPr>
            <a:xfrm>
              <a:off x="1121950" y="2728900"/>
              <a:ext cx="1345500" cy="1150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Eat()</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Sleep()</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Sit()</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Run()</a:t>
              </a:r>
              <a:endParaRPr>
                <a:latin typeface="Open Sans"/>
                <a:ea typeface="Open Sans"/>
                <a:cs typeface="Open Sans"/>
                <a:sym typeface="Open Sans"/>
              </a:endParaRPr>
            </a:p>
          </p:txBody>
        </p:sp>
        <p:cxnSp>
          <p:nvCxnSpPr>
            <p:cNvPr id="1085" name="Google Shape;1085;p143"/>
            <p:cNvCxnSpPr/>
            <p:nvPr/>
          </p:nvCxnSpPr>
          <p:spPr>
            <a:xfrm>
              <a:off x="2530425" y="2709175"/>
              <a:ext cx="5093100" cy="0"/>
            </a:xfrm>
            <a:prstGeom prst="straightConnector1">
              <a:avLst/>
            </a:prstGeom>
            <a:noFill/>
            <a:ln w="9525" cap="flat" cmpd="sng">
              <a:solidFill>
                <a:schemeClr val="dk2"/>
              </a:solidFill>
              <a:prstDash val="solid"/>
              <a:round/>
              <a:headEnd type="none" w="med" len="med"/>
              <a:tailEnd type="triangle" w="med" len="med"/>
            </a:ln>
          </p:spPr>
        </p:cxnSp>
        <p:sp>
          <p:nvSpPr>
            <p:cNvPr id="1086" name="Google Shape;1086;p143"/>
            <p:cNvSpPr txBox="1"/>
            <p:nvPr/>
          </p:nvSpPr>
          <p:spPr>
            <a:xfrm>
              <a:off x="5976225" y="1702975"/>
              <a:ext cx="1647300" cy="10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Open Sans"/>
                  <a:ea typeface="Open Sans"/>
                  <a:cs typeface="Open Sans"/>
                  <a:sym typeface="Open Sans"/>
                </a:rPr>
                <a:t>breed</a:t>
              </a:r>
              <a:r>
                <a:rPr lang="en-GB">
                  <a:solidFill>
                    <a:schemeClr val="dk2"/>
                  </a:solidFill>
                  <a:latin typeface="Open Sans"/>
                  <a:ea typeface="Open Sans"/>
                  <a:cs typeface="Open Sans"/>
                  <a:sym typeface="Open Sans"/>
                </a:rPr>
                <a:t> = Maltese</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size</a:t>
              </a:r>
              <a:r>
                <a:rPr lang="en-GB">
                  <a:solidFill>
                    <a:schemeClr val="dk2"/>
                  </a:solidFill>
                  <a:latin typeface="Open Sans"/>
                  <a:ea typeface="Open Sans"/>
                  <a:cs typeface="Open Sans"/>
                  <a:sym typeface="Open Sans"/>
                </a:rPr>
                <a:t> = small</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age</a:t>
              </a:r>
              <a:r>
                <a:rPr lang="en-GB">
                  <a:solidFill>
                    <a:schemeClr val="dk2"/>
                  </a:solidFill>
                  <a:latin typeface="Open Sans"/>
                  <a:ea typeface="Open Sans"/>
                  <a:cs typeface="Open Sans"/>
                  <a:sym typeface="Open Sans"/>
                </a:rPr>
                <a:t> = 2 years</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color</a:t>
              </a:r>
              <a:r>
                <a:rPr lang="en-GB">
                  <a:solidFill>
                    <a:schemeClr val="dk2"/>
                  </a:solidFill>
                  <a:latin typeface="Open Sans"/>
                  <a:ea typeface="Open Sans"/>
                  <a:cs typeface="Open Sans"/>
                  <a:sym typeface="Open Sans"/>
                </a:rPr>
                <a:t> = white</a:t>
              </a:r>
              <a:endParaRPr>
                <a:solidFill>
                  <a:schemeClr val="dk2"/>
                </a:solidFill>
                <a:latin typeface="Open Sans"/>
                <a:ea typeface="Open Sans"/>
                <a:cs typeface="Open Sans"/>
                <a:sym typeface="Open Sans"/>
              </a:endParaRPr>
            </a:p>
          </p:txBody>
        </p:sp>
        <p:cxnSp>
          <p:nvCxnSpPr>
            <p:cNvPr id="1087" name="Google Shape;1087;p143"/>
            <p:cNvCxnSpPr/>
            <p:nvPr/>
          </p:nvCxnSpPr>
          <p:spPr>
            <a:xfrm rot="10800000" flipH="1">
              <a:off x="2543000" y="1219125"/>
              <a:ext cx="1471500" cy="1471200"/>
            </a:xfrm>
            <a:prstGeom prst="straightConnector1">
              <a:avLst/>
            </a:prstGeom>
            <a:noFill/>
            <a:ln w="9525" cap="flat" cmpd="sng">
              <a:solidFill>
                <a:schemeClr val="dk2"/>
              </a:solidFill>
              <a:prstDash val="solid"/>
              <a:round/>
              <a:headEnd type="none" w="med" len="med"/>
              <a:tailEnd type="none" w="med" len="med"/>
            </a:ln>
          </p:spPr>
        </p:cxnSp>
        <p:cxnSp>
          <p:nvCxnSpPr>
            <p:cNvPr id="1088" name="Google Shape;1088;p143"/>
            <p:cNvCxnSpPr/>
            <p:nvPr/>
          </p:nvCxnSpPr>
          <p:spPr>
            <a:xfrm rot="10800000" flipH="1">
              <a:off x="4022000" y="1219125"/>
              <a:ext cx="3584100" cy="4800"/>
            </a:xfrm>
            <a:prstGeom prst="straightConnector1">
              <a:avLst/>
            </a:prstGeom>
            <a:noFill/>
            <a:ln w="9525" cap="flat" cmpd="sng">
              <a:solidFill>
                <a:schemeClr val="dk2"/>
              </a:solidFill>
              <a:prstDash val="solid"/>
              <a:round/>
              <a:headEnd type="none" w="med" len="med"/>
              <a:tailEnd type="triangle" w="med" len="med"/>
            </a:ln>
          </p:spPr>
        </p:cxnSp>
        <p:sp>
          <p:nvSpPr>
            <p:cNvPr id="1089" name="Google Shape;1089;p143"/>
            <p:cNvSpPr txBox="1"/>
            <p:nvPr/>
          </p:nvSpPr>
          <p:spPr>
            <a:xfrm>
              <a:off x="5730225" y="222425"/>
              <a:ext cx="1893300" cy="10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Open Sans"/>
                  <a:ea typeface="Open Sans"/>
                  <a:cs typeface="Open Sans"/>
                  <a:sym typeface="Open Sans"/>
                </a:rPr>
                <a:t>breed</a:t>
              </a:r>
              <a:r>
                <a:rPr lang="en-GB">
                  <a:solidFill>
                    <a:schemeClr val="dk2"/>
                  </a:solidFill>
                  <a:latin typeface="Open Sans"/>
                  <a:ea typeface="Open Sans"/>
                  <a:cs typeface="Open Sans"/>
                  <a:sym typeface="Open Sans"/>
                </a:rPr>
                <a:t> = Neapolitan</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size</a:t>
              </a:r>
              <a:r>
                <a:rPr lang="en-GB">
                  <a:solidFill>
                    <a:schemeClr val="dk2"/>
                  </a:solidFill>
                  <a:latin typeface="Open Sans"/>
                  <a:ea typeface="Open Sans"/>
                  <a:cs typeface="Open Sans"/>
                  <a:sym typeface="Open Sans"/>
                </a:rPr>
                <a:t> = Large</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age</a:t>
              </a:r>
              <a:r>
                <a:rPr lang="en-GB">
                  <a:solidFill>
                    <a:schemeClr val="dk2"/>
                  </a:solidFill>
                  <a:latin typeface="Open Sans"/>
                  <a:ea typeface="Open Sans"/>
                  <a:cs typeface="Open Sans"/>
                  <a:sym typeface="Open Sans"/>
                </a:rPr>
                <a:t> = 5 years</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color</a:t>
              </a:r>
              <a:r>
                <a:rPr lang="en-GB">
                  <a:solidFill>
                    <a:schemeClr val="dk2"/>
                  </a:solidFill>
                  <a:latin typeface="Open Sans"/>
                  <a:ea typeface="Open Sans"/>
                  <a:cs typeface="Open Sans"/>
                  <a:sym typeface="Open Sans"/>
                </a:rPr>
                <a:t> = Black</a:t>
              </a:r>
              <a:endParaRPr>
                <a:solidFill>
                  <a:schemeClr val="dk2"/>
                </a:solidFill>
                <a:latin typeface="Open Sans"/>
                <a:ea typeface="Open Sans"/>
                <a:cs typeface="Open Sans"/>
                <a:sym typeface="Open Sans"/>
              </a:endParaRPr>
            </a:p>
          </p:txBody>
        </p:sp>
        <p:cxnSp>
          <p:nvCxnSpPr>
            <p:cNvPr id="1090" name="Google Shape;1090;p143"/>
            <p:cNvCxnSpPr/>
            <p:nvPr/>
          </p:nvCxnSpPr>
          <p:spPr>
            <a:xfrm>
              <a:off x="2543000" y="2728025"/>
              <a:ext cx="1413000" cy="1413000"/>
            </a:xfrm>
            <a:prstGeom prst="straightConnector1">
              <a:avLst/>
            </a:prstGeom>
            <a:noFill/>
            <a:ln w="9525" cap="flat" cmpd="sng">
              <a:solidFill>
                <a:schemeClr val="dk2"/>
              </a:solidFill>
              <a:prstDash val="solid"/>
              <a:round/>
              <a:headEnd type="none" w="med" len="med"/>
              <a:tailEnd type="none" w="med" len="med"/>
            </a:ln>
          </p:spPr>
        </p:cxnSp>
        <p:cxnSp>
          <p:nvCxnSpPr>
            <p:cNvPr id="1091" name="Google Shape;1091;p143"/>
            <p:cNvCxnSpPr/>
            <p:nvPr/>
          </p:nvCxnSpPr>
          <p:spPr>
            <a:xfrm>
              <a:off x="3956000" y="4141025"/>
              <a:ext cx="3716100" cy="0"/>
            </a:xfrm>
            <a:prstGeom prst="straightConnector1">
              <a:avLst/>
            </a:prstGeom>
            <a:noFill/>
            <a:ln w="9525" cap="flat" cmpd="sng">
              <a:solidFill>
                <a:schemeClr val="dk2"/>
              </a:solidFill>
              <a:prstDash val="solid"/>
              <a:round/>
              <a:headEnd type="none" w="med" len="med"/>
              <a:tailEnd type="triangle" w="med" len="med"/>
            </a:ln>
          </p:spPr>
        </p:cxnSp>
        <p:sp>
          <p:nvSpPr>
            <p:cNvPr id="1092" name="Google Shape;1092;p143"/>
            <p:cNvSpPr txBox="1"/>
            <p:nvPr/>
          </p:nvSpPr>
          <p:spPr>
            <a:xfrm>
              <a:off x="5976225" y="3134825"/>
              <a:ext cx="1893300" cy="100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accent1"/>
                  </a:solidFill>
                  <a:latin typeface="Open Sans"/>
                  <a:ea typeface="Open Sans"/>
                  <a:cs typeface="Open Sans"/>
                  <a:sym typeface="Open Sans"/>
                </a:rPr>
                <a:t>breed</a:t>
              </a:r>
              <a:r>
                <a:rPr lang="en-GB">
                  <a:solidFill>
                    <a:schemeClr val="dk2"/>
                  </a:solidFill>
                  <a:latin typeface="Open Sans"/>
                  <a:ea typeface="Open Sans"/>
                  <a:cs typeface="Open Sans"/>
                  <a:sym typeface="Open Sans"/>
                </a:rPr>
                <a:t> = Chow Chow</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size</a:t>
              </a:r>
              <a:r>
                <a:rPr lang="en-GB">
                  <a:solidFill>
                    <a:schemeClr val="dk2"/>
                  </a:solidFill>
                  <a:latin typeface="Open Sans"/>
                  <a:ea typeface="Open Sans"/>
                  <a:cs typeface="Open Sans"/>
                  <a:sym typeface="Open Sans"/>
                </a:rPr>
                <a:t> = Medium</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age</a:t>
              </a:r>
              <a:r>
                <a:rPr lang="en-GB">
                  <a:solidFill>
                    <a:schemeClr val="dk2"/>
                  </a:solidFill>
                  <a:latin typeface="Open Sans"/>
                  <a:ea typeface="Open Sans"/>
                  <a:cs typeface="Open Sans"/>
                  <a:sym typeface="Open Sans"/>
                </a:rPr>
                <a:t> = 3 years</a:t>
              </a:r>
              <a:endParaRPr>
                <a:solidFill>
                  <a:schemeClr val="dk2"/>
                </a:solidFill>
                <a:latin typeface="Open Sans"/>
                <a:ea typeface="Open Sans"/>
                <a:cs typeface="Open Sans"/>
                <a:sym typeface="Open Sans"/>
              </a:endParaRPr>
            </a:p>
            <a:p>
              <a:pPr marL="0" lvl="0" indent="0" algn="l" rtl="0">
                <a:spcBef>
                  <a:spcPts val="0"/>
                </a:spcBef>
                <a:spcAft>
                  <a:spcPts val="0"/>
                </a:spcAft>
                <a:buNone/>
              </a:pPr>
              <a:r>
                <a:rPr lang="en-GB">
                  <a:solidFill>
                    <a:schemeClr val="accent1"/>
                  </a:solidFill>
                  <a:latin typeface="Open Sans"/>
                  <a:ea typeface="Open Sans"/>
                  <a:cs typeface="Open Sans"/>
                  <a:sym typeface="Open Sans"/>
                </a:rPr>
                <a:t>color</a:t>
              </a:r>
              <a:r>
                <a:rPr lang="en-GB">
                  <a:solidFill>
                    <a:schemeClr val="dk2"/>
                  </a:solidFill>
                  <a:latin typeface="Open Sans"/>
                  <a:ea typeface="Open Sans"/>
                  <a:cs typeface="Open Sans"/>
                  <a:sym typeface="Open Sans"/>
                </a:rPr>
                <a:t> = Brown</a:t>
              </a:r>
              <a:endParaRPr>
                <a:solidFill>
                  <a:schemeClr val="dk2"/>
                </a:solidFill>
                <a:latin typeface="Open Sans"/>
                <a:ea typeface="Open Sans"/>
                <a:cs typeface="Open Sans"/>
                <a:sym typeface="Open Sans"/>
              </a:endParaRPr>
            </a:p>
          </p:txBody>
        </p: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1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2</a:t>
            </a:r>
            <a:endParaRPr/>
          </a:p>
        </p:txBody>
      </p:sp>
      <p:sp>
        <p:nvSpPr>
          <p:cNvPr id="1098" name="Google Shape;1098;p144"/>
          <p:cNvSpPr txBox="1">
            <a:spLocks noGrp="1"/>
          </p:cNvSpPr>
          <p:nvPr>
            <p:ph type="body" idx="1"/>
          </p:nvPr>
        </p:nvSpPr>
        <p:spPr>
          <a:xfrm>
            <a:off x="311700" y="1152425"/>
            <a:ext cx="4134900" cy="37785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Let's see another example using a simple Java class representing a Car</a:t>
            </a:r>
            <a:endParaRPr/>
          </a:p>
          <a:p>
            <a:pPr marL="457200" lvl="0" indent="-342900" algn="just" rtl="0">
              <a:spcBef>
                <a:spcPts val="0"/>
              </a:spcBef>
              <a:spcAft>
                <a:spcPts val="0"/>
              </a:spcAft>
              <a:buSzPts val="1800"/>
              <a:buChar char="●"/>
            </a:pPr>
            <a:r>
              <a:rPr lang="en-GB"/>
              <a:t>This Java class represents a car in general.</a:t>
            </a:r>
            <a:endParaRPr/>
          </a:p>
          <a:p>
            <a:pPr marL="457200" lvl="0" indent="-342900" algn="just" rtl="0">
              <a:spcBef>
                <a:spcPts val="0"/>
              </a:spcBef>
              <a:spcAft>
                <a:spcPts val="0"/>
              </a:spcAft>
              <a:buSzPts val="1800"/>
              <a:buChar char="●"/>
            </a:pPr>
            <a:r>
              <a:rPr lang="en-GB"/>
              <a:t>We can create any type of car from this class.</a:t>
            </a:r>
            <a:endParaRPr/>
          </a:p>
          <a:p>
            <a:pPr marL="457200" lvl="0" indent="-342900" algn="just" rtl="0">
              <a:spcBef>
                <a:spcPts val="0"/>
              </a:spcBef>
              <a:spcAft>
                <a:spcPts val="0"/>
              </a:spcAft>
              <a:buSzPts val="1800"/>
              <a:buChar char="●"/>
            </a:pPr>
            <a:r>
              <a:rPr lang="en-GB"/>
              <a:t>We use fields to hold the state and a constructor to create objects from this class.</a:t>
            </a:r>
            <a:endParaRPr/>
          </a:p>
        </p:txBody>
      </p:sp>
      <p:sp>
        <p:nvSpPr>
          <p:cNvPr id="1099" name="Google Shape;1099;p1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132</a:t>
            </a:fld>
            <a:endParaRPr/>
          </a:p>
        </p:txBody>
      </p:sp>
      <p:sp>
        <p:nvSpPr>
          <p:cNvPr id="1100" name="Google Shape;1100;p144"/>
          <p:cNvSpPr txBox="1">
            <a:spLocks noGrp="1"/>
          </p:cNvSpPr>
          <p:nvPr>
            <p:ph type="body" idx="1"/>
          </p:nvPr>
        </p:nvSpPr>
        <p:spPr>
          <a:xfrm>
            <a:off x="4446675" y="1037825"/>
            <a:ext cx="4260300" cy="38931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150" b="1">
                <a:solidFill>
                  <a:srgbClr val="7F0055"/>
                </a:solidFill>
                <a:latin typeface="Consolas"/>
                <a:ea typeface="Consolas"/>
                <a:cs typeface="Consolas"/>
                <a:sym typeface="Consolas"/>
              </a:rPr>
              <a:t>class</a:t>
            </a:r>
            <a:r>
              <a:rPr lang="en-GB" sz="1150">
                <a:solidFill>
                  <a:srgbClr val="000000"/>
                </a:solidFill>
                <a:latin typeface="Consolas"/>
                <a:ea typeface="Consolas"/>
                <a:cs typeface="Consolas"/>
                <a:sym typeface="Consolas"/>
              </a:rPr>
              <a:t> Car {</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a:solidFill>
                  <a:srgbClr val="3F7F5F"/>
                </a:solidFill>
                <a:latin typeface="Consolas"/>
                <a:ea typeface="Consolas"/>
                <a:cs typeface="Consolas"/>
                <a:sym typeface="Consolas"/>
              </a:rPr>
              <a:t>// fields (data members)</a:t>
            </a:r>
            <a:endParaRPr sz="1150">
              <a:solidFill>
                <a:srgbClr val="3F7F5F"/>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String </a:t>
            </a:r>
            <a:r>
              <a:rPr lang="en-GB" sz="1150">
                <a:solidFill>
                  <a:srgbClr val="0000C0"/>
                </a:solidFill>
                <a:latin typeface="Consolas"/>
                <a:ea typeface="Consolas"/>
                <a:cs typeface="Consolas"/>
                <a:sym typeface="Consolas"/>
              </a:rPr>
              <a:t>model</a:t>
            </a: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String </a:t>
            </a:r>
            <a:r>
              <a:rPr lang="en-GB" sz="1150">
                <a:solidFill>
                  <a:srgbClr val="0000C0"/>
                </a:solidFill>
                <a:latin typeface="Consolas"/>
                <a:ea typeface="Consolas"/>
                <a:cs typeface="Consolas"/>
                <a:sym typeface="Consolas"/>
              </a:rPr>
              <a:t>color</a:t>
            </a: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int</a:t>
            </a:r>
            <a:r>
              <a:rPr lang="en-GB" sz="1150">
                <a:solidFill>
                  <a:srgbClr val="000000"/>
                </a:solidFill>
                <a:latin typeface="Consolas"/>
                <a:ea typeface="Consolas"/>
                <a:cs typeface="Consolas"/>
                <a:sym typeface="Consolas"/>
              </a:rPr>
              <a:t> </a:t>
            </a:r>
            <a:r>
              <a:rPr lang="en-GB" sz="1150">
                <a:solidFill>
                  <a:srgbClr val="0000C0"/>
                </a:solidFill>
                <a:latin typeface="Consolas"/>
                <a:ea typeface="Consolas"/>
                <a:cs typeface="Consolas"/>
                <a:sym typeface="Consolas"/>
              </a:rPr>
              <a:t>speed</a:t>
            </a: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a:solidFill>
                  <a:srgbClr val="3F7F5F"/>
                </a:solidFill>
                <a:latin typeface="Consolas"/>
                <a:ea typeface="Consolas"/>
                <a:cs typeface="Consolas"/>
                <a:sym typeface="Consolas"/>
              </a:rPr>
              <a:t>// constructor</a:t>
            </a:r>
            <a:endParaRPr sz="1150">
              <a:solidFill>
                <a:srgbClr val="3F7F5F"/>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Car(String </a:t>
            </a:r>
            <a:r>
              <a:rPr lang="en-GB" sz="1150">
                <a:solidFill>
                  <a:srgbClr val="6A3E3E"/>
                </a:solidFill>
                <a:latin typeface="Consolas"/>
                <a:ea typeface="Consolas"/>
                <a:cs typeface="Consolas"/>
                <a:sym typeface="Consolas"/>
              </a:rPr>
              <a:t>model</a:t>
            </a:r>
            <a:r>
              <a:rPr lang="en-GB" sz="1150">
                <a:solidFill>
                  <a:srgbClr val="000000"/>
                </a:solidFill>
                <a:latin typeface="Consolas"/>
                <a:ea typeface="Consolas"/>
                <a:cs typeface="Consolas"/>
                <a:sym typeface="Consolas"/>
              </a:rPr>
              <a:t>, String </a:t>
            </a:r>
            <a:r>
              <a:rPr lang="en-GB" sz="1150">
                <a:solidFill>
                  <a:srgbClr val="6A3E3E"/>
                </a:solidFill>
                <a:latin typeface="Consolas"/>
                <a:ea typeface="Consolas"/>
                <a:cs typeface="Consolas"/>
                <a:sym typeface="Consolas"/>
              </a:rPr>
              <a:t>color</a:t>
            </a:r>
            <a:r>
              <a:rPr lang="en-GB" sz="1150">
                <a:solidFill>
                  <a:srgbClr val="000000"/>
                </a:solidFill>
                <a:latin typeface="Consolas"/>
                <a:ea typeface="Consolas"/>
                <a:cs typeface="Consolas"/>
                <a:sym typeface="Consolas"/>
              </a:rPr>
              <a:t>) {</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this</a:t>
            </a:r>
            <a:r>
              <a:rPr lang="en-GB" sz="1150">
                <a:solidFill>
                  <a:srgbClr val="000000"/>
                </a:solidFill>
                <a:latin typeface="Consolas"/>
                <a:ea typeface="Consolas"/>
                <a:cs typeface="Consolas"/>
                <a:sym typeface="Consolas"/>
              </a:rPr>
              <a:t>.</a:t>
            </a:r>
            <a:r>
              <a:rPr lang="en-GB" sz="1150">
                <a:solidFill>
                  <a:srgbClr val="0000C0"/>
                </a:solidFill>
                <a:latin typeface="Consolas"/>
                <a:ea typeface="Consolas"/>
                <a:cs typeface="Consolas"/>
                <a:sym typeface="Consolas"/>
              </a:rPr>
              <a:t>model</a:t>
            </a:r>
            <a:r>
              <a:rPr lang="en-GB" sz="1150">
                <a:solidFill>
                  <a:srgbClr val="000000"/>
                </a:solidFill>
                <a:latin typeface="Consolas"/>
                <a:ea typeface="Consolas"/>
                <a:cs typeface="Consolas"/>
                <a:sym typeface="Consolas"/>
              </a:rPr>
              <a:t> = </a:t>
            </a:r>
            <a:r>
              <a:rPr lang="en-GB" sz="1150">
                <a:solidFill>
                  <a:srgbClr val="6A3E3E"/>
                </a:solidFill>
                <a:latin typeface="Consolas"/>
                <a:ea typeface="Consolas"/>
                <a:cs typeface="Consolas"/>
                <a:sym typeface="Consolas"/>
              </a:rPr>
              <a:t>model</a:t>
            </a: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this</a:t>
            </a:r>
            <a:r>
              <a:rPr lang="en-GB" sz="1150">
                <a:solidFill>
                  <a:srgbClr val="000000"/>
                </a:solidFill>
                <a:latin typeface="Consolas"/>
                <a:ea typeface="Consolas"/>
                <a:cs typeface="Consolas"/>
                <a:sym typeface="Consolas"/>
              </a:rPr>
              <a:t>.</a:t>
            </a:r>
            <a:r>
              <a:rPr lang="en-GB" sz="1150">
                <a:solidFill>
                  <a:srgbClr val="0000C0"/>
                </a:solidFill>
                <a:latin typeface="Consolas"/>
                <a:ea typeface="Consolas"/>
                <a:cs typeface="Consolas"/>
                <a:sym typeface="Consolas"/>
              </a:rPr>
              <a:t>color</a:t>
            </a:r>
            <a:r>
              <a:rPr lang="en-GB" sz="1150">
                <a:solidFill>
                  <a:srgbClr val="000000"/>
                </a:solidFill>
                <a:latin typeface="Consolas"/>
                <a:ea typeface="Consolas"/>
                <a:cs typeface="Consolas"/>
                <a:sym typeface="Consolas"/>
              </a:rPr>
              <a:t> = </a:t>
            </a:r>
            <a:r>
              <a:rPr lang="en-GB" sz="1150">
                <a:solidFill>
                  <a:srgbClr val="6A3E3E"/>
                </a:solidFill>
                <a:latin typeface="Consolas"/>
                <a:ea typeface="Consolas"/>
                <a:cs typeface="Consolas"/>
                <a:sym typeface="Consolas"/>
              </a:rPr>
              <a:t>color</a:t>
            </a: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this</a:t>
            </a:r>
            <a:r>
              <a:rPr lang="en-GB" sz="1150">
                <a:solidFill>
                  <a:srgbClr val="000000"/>
                </a:solidFill>
                <a:latin typeface="Consolas"/>
                <a:ea typeface="Consolas"/>
                <a:cs typeface="Consolas"/>
                <a:sym typeface="Consolas"/>
              </a:rPr>
              <a:t>.</a:t>
            </a:r>
            <a:r>
              <a:rPr lang="en-GB" sz="1150">
                <a:solidFill>
                  <a:srgbClr val="0000C0"/>
                </a:solidFill>
                <a:latin typeface="Consolas"/>
                <a:ea typeface="Consolas"/>
                <a:cs typeface="Consolas"/>
                <a:sym typeface="Consolas"/>
              </a:rPr>
              <a:t>speed</a:t>
            </a:r>
            <a:r>
              <a:rPr lang="en-GB" sz="1150">
                <a:solidFill>
                  <a:srgbClr val="000000"/>
                </a:solidFill>
                <a:latin typeface="Consolas"/>
                <a:ea typeface="Consolas"/>
                <a:cs typeface="Consolas"/>
                <a:sym typeface="Consolas"/>
              </a:rPr>
              <a:t> = 0;</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int</a:t>
            </a:r>
            <a:r>
              <a:rPr lang="en-GB" sz="1150">
                <a:solidFill>
                  <a:srgbClr val="000000"/>
                </a:solidFill>
                <a:latin typeface="Consolas"/>
                <a:ea typeface="Consolas"/>
                <a:cs typeface="Consolas"/>
                <a:sym typeface="Consolas"/>
              </a:rPr>
              <a:t> increaseSpeed(</a:t>
            </a:r>
            <a:r>
              <a:rPr lang="en-GB" sz="1150" b="1">
                <a:solidFill>
                  <a:srgbClr val="7F0055"/>
                </a:solidFill>
                <a:latin typeface="Consolas"/>
                <a:ea typeface="Consolas"/>
                <a:cs typeface="Consolas"/>
                <a:sym typeface="Consolas"/>
              </a:rPr>
              <a:t>int</a:t>
            </a:r>
            <a:r>
              <a:rPr lang="en-GB" sz="1150">
                <a:solidFill>
                  <a:srgbClr val="000000"/>
                </a:solidFill>
                <a:latin typeface="Consolas"/>
                <a:ea typeface="Consolas"/>
                <a:cs typeface="Consolas"/>
                <a:sym typeface="Consolas"/>
              </a:rPr>
              <a:t> </a:t>
            </a:r>
            <a:r>
              <a:rPr lang="en-GB" sz="1150">
                <a:solidFill>
                  <a:srgbClr val="6A3E3E"/>
                </a:solidFill>
                <a:latin typeface="Consolas"/>
                <a:ea typeface="Consolas"/>
                <a:cs typeface="Consolas"/>
                <a:sym typeface="Consolas"/>
              </a:rPr>
              <a:t>increment</a:t>
            </a:r>
            <a:r>
              <a:rPr lang="en-GB" sz="1150">
                <a:solidFill>
                  <a:srgbClr val="000000"/>
                </a:solidFill>
                <a:latin typeface="Consolas"/>
                <a:ea typeface="Consolas"/>
                <a:cs typeface="Consolas"/>
                <a:sym typeface="Consolas"/>
              </a:rPr>
              <a:t>) {</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for</a:t>
            </a: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int</a:t>
            </a:r>
            <a:r>
              <a:rPr lang="en-GB" sz="1150">
                <a:solidFill>
                  <a:srgbClr val="000000"/>
                </a:solidFill>
                <a:latin typeface="Consolas"/>
                <a:ea typeface="Consolas"/>
                <a:cs typeface="Consolas"/>
                <a:sym typeface="Consolas"/>
              </a:rPr>
              <a:t> </a:t>
            </a:r>
            <a:r>
              <a:rPr lang="en-GB" sz="1150">
                <a:solidFill>
                  <a:srgbClr val="6A3E3E"/>
                </a:solidFill>
                <a:latin typeface="Consolas"/>
                <a:ea typeface="Consolas"/>
                <a:cs typeface="Consolas"/>
                <a:sym typeface="Consolas"/>
              </a:rPr>
              <a:t>i</a:t>
            </a:r>
            <a:r>
              <a:rPr lang="en-GB" sz="1150">
                <a:solidFill>
                  <a:srgbClr val="000000"/>
                </a:solidFill>
                <a:latin typeface="Consolas"/>
                <a:ea typeface="Consolas"/>
                <a:cs typeface="Consolas"/>
                <a:sym typeface="Consolas"/>
              </a:rPr>
              <a:t> = 1; </a:t>
            </a:r>
            <a:r>
              <a:rPr lang="en-GB" sz="1150">
                <a:solidFill>
                  <a:srgbClr val="6A3E3E"/>
                </a:solidFill>
                <a:latin typeface="Consolas"/>
                <a:ea typeface="Consolas"/>
                <a:cs typeface="Consolas"/>
                <a:sym typeface="Consolas"/>
              </a:rPr>
              <a:t>i</a:t>
            </a:r>
            <a:r>
              <a:rPr lang="en-GB" sz="1150">
                <a:solidFill>
                  <a:srgbClr val="000000"/>
                </a:solidFill>
                <a:latin typeface="Consolas"/>
                <a:ea typeface="Consolas"/>
                <a:cs typeface="Consolas"/>
                <a:sym typeface="Consolas"/>
              </a:rPr>
              <a:t> &lt;= </a:t>
            </a:r>
            <a:r>
              <a:rPr lang="en-GB" sz="1150">
                <a:solidFill>
                  <a:srgbClr val="6A3E3E"/>
                </a:solidFill>
                <a:latin typeface="Consolas"/>
                <a:ea typeface="Consolas"/>
                <a:cs typeface="Consolas"/>
                <a:sym typeface="Consolas"/>
              </a:rPr>
              <a:t>increment</a:t>
            </a:r>
            <a:r>
              <a:rPr lang="en-GB" sz="1150">
                <a:solidFill>
                  <a:srgbClr val="000000"/>
                </a:solidFill>
                <a:latin typeface="Consolas"/>
                <a:ea typeface="Consolas"/>
                <a:cs typeface="Consolas"/>
                <a:sym typeface="Consolas"/>
              </a:rPr>
              <a:t>; </a:t>
            </a:r>
            <a:r>
              <a:rPr lang="en-GB" sz="1150">
                <a:solidFill>
                  <a:srgbClr val="6A3E3E"/>
                </a:solidFill>
                <a:latin typeface="Consolas"/>
                <a:ea typeface="Consolas"/>
                <a:cs typeface="Consolas"/>
                <a:sym typeface="Consolas"/>
              </a:rPr>
              <a:t>i</a:t>
            </a:r>
            <a:r>
              <a:rPr lang="en-GB" sz="1150">
                <a:solidFill>
                  <a:srgbClr val="000000"/>
                </a:solidFill>
                <a:latin typeface="Consolas"/>
                <a:ea typeface="Consolas"/>
                <a:cs typeface="Consolas"/>
                <a:sym typeface="Consolas"/>
              </a:rPr>
              <a:t>++) {</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this</a:t>
            </a:r>
            <a:r>
              <a:rPr lang="en-GB" sz="1150">
                <a:solidFill>
                  <a:srgbClr val="000000"/>
                </a:solidFill>
                <a:latin typeface="Consolas"/>
                <a:ea typeface="Consolas"/>
                <a:cs typeface="Consolas"/>
                <a:sym typeface="Consolas"/>
              </a:rPr>
              <a:t>.</a:t>
            </a:r>
            <a:r>
              <a:rPr lang="en-GB" sz="1150">
                <a:solidFill>
                  <a:srgbClr val="0000C0"/>
                </a:solidFill>
                <a:latin typeface="Consolas"/>
                <a:ea typeface="Consolas"/>
                <a:cs typeface="Consolas"/>
                <a:sym typeface="Consolas"/>
              </a:rPr>
              <a:t>speed</a:t>
            </a: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return</a:t>
            </a:r>
            <a:r>
              <a:rPr lang="en-GB" sz="1150">
                <a:solidFill>
                  <a:srgbClr val="000000"/>
                </a:solidFill>
                <a:latin typeface="Consolas"/>
                <a:ea typeface="Consolas"/>
                <a:cs typeface="Consolas"/>
                <a:sym typeface="Consolas"/>
              </a:rPr>
              <a:t> </a:t>
            </a:r>
            <a:r>
              <a:rPr lang="en-GB" sz="1150" b="1">
                <a:solidFill>
                  <a:srgbClr val="7F0055"/>
                </a:solidFill>
                <a:latin typeface="Consolas"/>
                <a:ea typeface="Consolas"/>
                <a:cs typeface="Consolas"/>
                <a:sym typeface="Consolas"/>
              </a:rPr>
              <a:t>this</a:t>
            </a:r>
            <a:r>
              <a:rPr lang="en-GB" sz="1150">
                <a:solidFill>
                  <a:srgbClr val="000000"/>
                </a:solidFill>
                <a:latin typeface="Consolas"/>
                <a:ea typeface="Consolas"/>
                <a:cs typeface="Consolas"/>
                <a:sym typeface="Consolas"/>
              </a:rPr>
              <a:t>.</a:t>
            </a:r>
            <a:r>
              <a:rPr lang="en-GB" sz="1150">
                <a:solidFill>
                  <a:srgbClr val="0000C0"/>
                </a:solidFill>
                <a:latin typeface="Consolas"/>
                <a:ea typeface="Consolas"/>
                <a:cs typeface="Consolas"/>
                <a:sym typeface="Consolas"/>
              </a:rPr>
              <a:t>speed</a:t>
            </a: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	}</a:t>
            </a:r>
            <a:endParaRPr sz="11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50">
                <a:solidFill>
                  <a:srgbClr val="000000"/>
                </a:solidFill>
                <a:latin typeface="Consolas"/>
                <a:ea typeface="Consolas"/>
                <a:cs typeface="Consolas"/>
                <a:sym typeface="Consolas"/>
              </a:rPr>
              <a:t>}</a:t>
            </a:r>
            <a:endParaRPr sz="1150">
              <a:solidFill>
                <a:srgbClr val="000000"/>
              </a:solidFill>
              <a:latin typeface="Consolas"/>
              <a:ea typeface="Consolas"/>
              <a:cs typeface="Consolas"/>
              <a:sym typeface="Consolas"/>
            </a:endParaRPr>
          </a:p>
          <a:p>
            <a:pPr marL="0" lvl="0" indent="0" algn="just" rtl="0">
              <a:spcBef>
                <a:spcPts val="0"/>
              </a:spcBef>
              <a:spcAft>
                <a:spcPts val="1200"/>
              </a:spcAft>
              <a:buNone/>
            </a:pPr>
            <a:endParaRPr sz="115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2</a:t>
            </a:r>
            <a:endParaRPr/>
          </a:p>
        </p:txBody>
      </p:sp>
      <p:sp>
        <p:nvSpPr>
          <p:cNvPr id="1106" name="Google Shape;1106;p145"/>
          <p:cNvSpPr txBox="1">
            <a:spLocks noGrp="1"/>
          </p:cNvSpPr>
          <p:nvPr>
            <p:ph type="body" idx="1"/>
          </p:nvPr>
        </p:nvSpPr>
        <p:spPr>
          <a:xfrm>
            <a:off x="311700" y="1266325"/>
            <a:ext cx="8303100" cy="2342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Every Java class has an empty constructor by default.</a:t>
            </a:r>
            <a:endParaRPr/>
          </a:p>
          <a:p>
            <a:pPr marL="457200" lvl="0" indent="-342900" algn="just" rtl="0">
              <a:spcBef>
                <a:spcPts val="0"/>
              </a:spcBef>
              <a:spcAft>
                <a:spcPts val="0"/>
              </a:spcAft>
              <a:buSzPts val="1800"/>
              <a:buChar char="●"/>
            </a:pPr>
            <a:r>
              <a:rPr lang="en-GB"/>
              <a:t>We use it if we don't provide a specific implementation as we did above</a:t>
            </a:r>
            <a:endParaRPr/>
          </a:p>
          <a:p>
            <a:pPr marL="457200" lvl="0" indent="457200" algn="just" rtl="0">
              <a:spcBef>
                <a:spcPts val="1200"/>
              </a:spcBef>
              <a:spcAft>
                <a:spcPts val="0"/>
              </a:spcAft>
              <a:buNone/>
            </a:pPr>
            <a:r>
              <a:rPr lang="en-GB"/>
              <a:t>Car() { }</a:t>
            </a:r>
            <a:endParaRPr/>
          </a:p>
          <a:p>
            <a:pPr marL="450000" lvl="0" indent="-342900" algn="just" rtl="0">
              <a:spcBef>
                <a:spcPts val="1200"/>
              </a:spcBef>
              <a:spcAft>
                <a:spcPts val="0"/>
              </a:spcAft>
              <a:buSzPts val="1800"/>
              <a:buChar char="●"/>
            </a:pPr>
            <a:r>
              <a:rPr lang="en-GB"/>
              <a:t>Objects are created from classes at runtime.</a:t>
            </a:r>
            <a:endParaRPr/>
          </a:p>
          <a:p>
            <a:pPr marL="457200" lvl="0" indent="-342900" algn="just" rtl="0">
              <a:spcBef>
                <a:spcPts val="0"/>
              </a:spcBef>
              <a:spcAft>
                <a:spcPts val="0"/>
              </a:spcAft>
              <a:buSzPts val="1800"/>
              <a:buChar char="●"/>
            </a:pPr>
            <a:r>
              <a:rPr lang="en-GB"/>
              <a:t>Objects of a class are called instances, and we create and initialize them with constructors.</a:t>
            </a:r>
            <a:endParaRPr/>
          </a:p>
        </p:txBody>
      </p:sp>
      <p:sp>
        <p:nvSpPr>
          <p:cNvPr id="1107" name="Google Shape;1107;p1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133</a:t>
            </a:fld>
            <a:endParaRPr/>
          </a:p>
        </p:txBody>
      </p:sp>
      <p:sp>
        <p:nvSpPr>
          <p:cNvPr id="1108" name="Google Shape;1108;p145"/>
          <p:cNvSpPr txBox="1">
            <a:spLocks noGrp="1"/>
          </p:cNvSpPr>
          <p:nvPr>
            <p:ph type="body" idx="1"/>
          </p:nvPr>
        </p:nvSpPr>
        <p:spPr>
          <a:xfrm>
            <a:off x="529075" y="3608725"/>
            <a:ext cx="8303100" cy="1054500"/>
          </a:xfrm>
          <a:prstGeom prst="rect">
            <a:avLst/>
          </a:prstGeom>
        </p:spPr>
        <p:txBody>
          <a:bodyPr spcFirstLastPara="1" wrap="square" lIns="91425" tIns="91425" rIns="91425" bIns="91425" anchor="t" anchorCtr="0">
            <a:noAutofit/>
          </a:bodyPr>
          <a:lstStyle/>
          <a:p>
            <a:pPr marL="25400" lvl="0" indent="431800" algn="l" rtl="0">
              <a:spcBef>
                <a:spcPts val="0"/>
              </a:spcBef>
              <a:spcAft>
                <a:spcPts val="0"/>
              </a:spcAft>
              <a:buNone/>
            </a:pPr>
            <a:r>
              <a:rPr lang="en-GB" sz="1600">
                <a:solidFill>
                  <a:srgbClr val="000000"/>
                </a:solidFill>
                <a:latin typeface="Consolas"/>
                <a:ea typeface="Consolas"/>
                <a:cs typeface="Consolas"/>
                <a:sym typeface="Consolas"/>
              </a:rPr>
              <a:t>Car </a:t>
            </a:r>
            <a:r>
              <a:rPr lang="en-GB" sz="1600">
                <a:solidFill>
                  <a:srgbClr val="6A3E3E"/>
                </a:solidFill>
                <a:latin typeface="Consolas"/>
                <a:ea typeface="Consolas"/>
                <a:cs typeface="Consolas"/>
                <a:sym typeface="Consolas"/>
              </a:rPr>
              <a:t>nexon</a:t>
            </a: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Car(</a:t>
            </a:r>
            <a:r>
              <a:rPr lang="en-GB" sz="1600">
                <a:solidFill>
                  <a:srgbClr val="2A00FF"/>
                </a:solidFill>
                <a:latin typeface="Consolas"/>
                <a:ea typeface="Consolas"/>
                <a:cs typeface="Consolas"/>
                <a:sym typeface="Consolas"/>
              </a:rPr>
              <a:t>"Tata Nexon"</a:t>
            </a:r>
            <a:r>
              <a:rPr lang="en-GB" sz="1600">
                <a:solidFill>
                  <a:srgbClr val="000000"/>
                </a:solidFill>
                <a:latin typeface="Consolas"/>
                <a:ea typeface="Consolas"/>
                <a:cs typeface="Consolas"/>
                <a:sym typeface="Consolas"/>
              </a:rPr>
              <a:t>, </a:t>
            </a:r>
            <a:r>
              <a:rPr lang="en-GB" sz="1600">
                <a:solidFill>
                  <a:srgbClr val="2A00FF"/>
                </a:solidFill>
                <a:latin typeface="Consolas"/>
                <a:ea typeface="Consolas"/>
                <a:cs typeface="Consolas"/>
                <a:sym typeface="Consolas"/>
              </a:rPr>
              <a:t>"Silver"</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600">
                <a:solidFill>
                  <a:srgbClr val="000000"/>
                </a:solidFill>
                <a:latin typeface="Consolas"/>
                <a:ea typeface="Consolas"/>
                <a:cs typeface="Consolas"/>
                <a:sym typeface="Consolas"/>
              </a:rPr>
              <a:t>Car </a:t>
            </a:r>
            <a:r>
              <a:rPr lang="en-GB" sz="1600">
                <a:solidFill>
                  <a:srgbClr val="6A3E3E"/>
                </a:solidFill>
                <a:latin typeface="Consolas"/>
                <a:ea typeface="Consolas"/>
                <a:cs typeface="Consolas"/>
                <a:sym typeface="Consolas"/>
              </a:rPr>
              <a:t>creta</a:t>
            </a: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Car(</a:t>
            </a:r>
            <a:r>
              <a:rPr lang="en-GB" sz="1600">
                <a:solidFill>
                  <a:srgbClr val="2A00FF"/>
                </a:solidFill>
                <a:latin typeface="Consolas"/>
                <a:ea typeface="Consolas"/>
                <a:cs typeface="Consolas"/>
                <a:sym typeface="Consolas"/>
              </a:rPr>
              <a:t>"Hyundai Creta"</a:t>
            </a:r>
            <a:r>
              <a:rPr lang="en-GB" sz="1600">
                <a:solidFill>
                  <a:srgbClr val="000000"/>
                </a:solidFill>
                <a:latin typeface="Consolas"/>
                <a:ea typeface="Consolas"/>
                <a:cs typeface="Consolas"/>
                <a:sym typeface="Consolas"/>
              </a:rPr>
              <a:t>, </a:t>
            </a:r>
            <a:r>
              <a:rPr lang="en-GB" sz="1600">
                <a:solidFill>
                  <a:srgbClr val="2A00FF"/>
                </a:solidFill>
                <a:latin typeface="Consolas"/>
                <a:ea typeface="Consolas"/>
                <a:cs typeface="Consolas"/>
                <a:sym typeface="Consolas"/>
              </a:rPr>
              <a:t>"Black"</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600">
                <a:solidFill>
                  <a:srgbClr val="000000"/>
                </a:solidFill>
                <a:latin typeface="Consolas"/>
                <a:ea typeface="Consolas"/>
                <a:cs typeface="Consolas"/>
                <a:sym typeface="Consolas"/>
              </a:rPr>
              <a:t>Car </a:t>
            </a:r>
            <a:r>
              <a:rPr lang="en-GB" sz="1600">
                <a:solidFill>
                  <a:srgbClr val="6A3E3E"/>
                </a:solidFill>
                <a:latin typeface="Consolas"/>
                <a:ea typeface="Consolas"/>
                <a:cs typeface="Consolas"/>
                <a:sym typeface="Consolas"/>
              </a:rPr>
              <a:t>fortuner</a:t>
            </a: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Car(</a:t>
            </a:r>
            <a:r>
              <a:rPr lang="en-GB" sz="1600">
                <a:solidFill>
                  <a:srgbClr val="2A00FF"/>
                </a:solidFill>
                <a:latin typeface="Consolas"/>
                <a:ea typeface="Consolas"/>
                <a:cs typeface="Consolas"/>
                <a:sym typeface="Consolas"/>
              </a:rPr>
              <a:t>"Toyota Fortuner"</a:t>
            </a:r>
            <a:r>
              <a:rPr lang="en-GB" sz="1600">
                <a:solidFill>
                  <a:srgbClr val="000000"/>
                </a:solidFill>
                <a:latin typeface="Consolas"/>
                <a:ea typeface="Consolas"/>
                <a:cs typeface="Consolas"/>
                <a:sym typeface="Consolas"/>
              </a:rPr>
              <a:t>, </a:t>
            </a:r>
            <a:r>
              <a:rPr lang="en-GB" sz="1600">
                <a:solidFill>
                  <a:srgbClr val="2A00FF"/>
                </a:solidFill>
                <a:latin typeface="Consolas"/>
                <a:ea typeface="Consolas"/>
                <a:cs typeface="Consolas"/>
                <a:sym typeface="Consolas"/>
              </a:rPr>
              <a:t>"White"</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just" rtl="0">
              <a:spcBef>
                <a:spcPts val="0"/>
              </a:spcBef>
              <a:spcAft>
                <a:spcPts val="1200"/>
              </a:spcAft>
              <a:buNone/>
            </a:pPr>
            <a:endParaRPr sz="160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1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2</a:t>
            </a:r>
            <a:endParaRPr/>
          </a:p>
        </p:txBody>
      </p:sp>
      <p:sp>
        <p:nvSpPr>
          <p:cNvPr id="1114" name="Google Shape;1114;p146"/>
          <p:cNvSpPr txBox="1">
            <a:spLocks noGrp="1"/>
          </p:cNvSpPr>
          <p:nvPr>
            <p:ph type="body" idx="1"/>
          </p:nvPr>
        </p:nvSpPr>
        <p:spPr>
          <a:xfrm>
            <a:off x="311700" y="1266325"/>
            <a:ext cx="8303100" cy="13521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We have three Car objects, and they're all parked since their speed is zero. We can change this by invoking our increase Speed method:</a:t>
            </a:r>
            <a:endParaRPr/>
          </a:p>
        </p:txBody>
      </p:sp>
      <p:sp>
        <p:nvSpPr>
          <p:cNvPr id="1115" name="Google Shape;1115;p1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134</a:t>
            </a:fld>
            <a:endParaRPr/>
          </a:p>
        </p:txBody>
      </p:sp>
      <p:sp>
        <p:nvSpPr>
          <p:cNvPr id="1116" name="Google Shape;1116;p146"/>
          <p:cNvSpPr txBox="1">
            <a:spLocks noGrp="1"/>
          </p:cNvSpPr>
          <p:nvPr>
            <p:ph type="body" idx="1"/>
          </p:nvPr>
        </p:nvSpPr>
        <p:spPr>
          <a:xfrm>
            <a:off x="529075" y="2469350"/>
            <a:ext cx="8303100" cy="1812900"/>
          </a:xfrm>
          <a:prstGeom prst="rect">
            <a:avLst/>
          </a:prstGeom>
        </p:spPr>
        <p:txBody>
          <a:bodyPr spcFirstLastPara="1" wrap="square" lIns="91425" tIns="91425" rIns="91425" bIns="91425" anchor="t" anchorCtr="0">
            <a:noAutofit/>
          </a:bodyPr>
          <a:lstStyle/>
          <a:p>
            <a:pPr marL="482600" lvl="0" indent="431800" algn="l" rtl="0">
              <a:spcBef>
                <a:spcPts val="0"/>
              </a:spcBef>
              <a:spcAft>
                <a:spcPts val="0"/>
              </a:spcAft>
              <a:buNone/>
            </a:pPr>
            <a:r>
              <a:rPr lang="en-GB" sz="2000">
                <a:solidFill>
                  <a:srgbClr val="6A3E3E"/>
                </a:solidFill>
                <a:latin typeface="Consolas"/>
                <a:ea typeface="Consolas"/>
                <a:cs typeface="Consolas"/>
                <a:sym typeface="Consolas"/>
              </a:rPr>
              <a:t>nexon</a:t>
            </a:r>
            <a:r>
              <a:rPr lang="en-GB" sz="2000">
                <a:solidFill>
                  <a:srgbClr val="000000"/>
                </a:solidFill>
                <a:latin typeface="Consolas"/>
                <a:ea typeface="Consolas"/>
                <a:cs typeface="Consolas"/>
                <a:sym typeface="Consolas"/>
              </a:rPr>
              <a:t>.increaseSpeed(50);</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creta</a:t>
            </a:r>
            <a:r>
              <a:rPr lang="en-GB" sz="2000">
                <a:solidFill>
                  <a:srgbClr val="000000"/>
                </a:solidFill>
                <a:latin typeface="Consolas"/>
                <a:ea typeface="Consolas"/>
                <a:cs typeface="Consolas"/>
                <a:sym typeface="Consolas"/>
              </a:rPr>
              <a:t>.increaseSpeed(60);</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fortuner</a:t>
            </a:r>
            <a:r>
              <a:rPr lang="en-GB" sz="2000">
                <a:solidFill>
                  <a:srgbClr val="000000"/>
                </a:solidFill>
                <a:latin typeface="Consolas"/>
                <a:ea typeface="Consolas"/>
                <a:cs typeface="Consolas"/>
                <a:sym typeface="Consolas"/>
              </a:rPr>
              <a:t>.increaseSpeed(75);</a:t>
            </a:r>
            <a:endParaRPr sz="2000">
              <a:solidFill>
                <a:srgbClr val="000000"/>
              </a:solidFill>
              <a:latin typeface="Consolas"/>
              <a:ea typeface="Consolas"/>
              <a:cs typeface="Consolas"/>
              <a:sym typeface="Consolas"/>
            </a:endParaRPr>
          </a:p>
          <a:p>
            <a:pPr marL="0" lvl="0" indent="0" algn="just" rtl="0">
              <a:spcBef>
                <a:spcPts val="0"/>
              </a:spcBef>
              <a:spcAft>
                <a:spcPts val="1200"/>
              </a:spcAft>
              <a:buNone/>
            </a:pPr>
            <a:endParaRPr sz="1600">
              <a:solidFill>
                <a:srgbClr val="000000"/>
              </a:solidFill>
              <a:latin typeface="Consolas"/>
              <a:ea typeface="Consolas"/>
              <a:cs typeface="Consolas"/>
              <a:sym typeface="Consola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14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Packages</a:t>
            </a:r>
            <a:endParaRPr/>
          </a:p>
        </p:txBody>
      </p:sp>
      <p:sp>
        <p:nvSpPr>
          <p:cNvPr id="1122" name="Google Shape;1122;p1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135</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Package</a:t>
            </a:r>
            <a:endParaRPr/>
          </a:p>
        </p:txBody>
      </p:sp>
      <p:sp>
        <p:nvSpPr>
          <p:cNvPr id="1128" name="Google Shape;1128;p1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136</a:t>
            </a:fld>
            <a:endParaRPr/>
          </a:p>
        </p:txBody>
      </p:sp>
      <p:sp>
        <p:nvSpPr>
          <p:cNvPr id="1129" name="Google Shape;1129;p148"/>
          <p:cNvSpPr txBox="1">
            <a:spLocks noGrp="1"/>
          </p:cNvSpPr>
          <p:nvPr>
            <p:ph type="body" idx="1"/>
          </p:nvPr>
        </p:nvSpPr>
        <p:spPr>
          <a:xfrm>
            <a:off x="311700" y="1266325"/>
            <a:ext cx="8520600" cy="32880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Packages are a way of organizing and grouping related classes and interfaces in Java.</a:t>
            </a:r>
            <a:endParaRPr/>
          </a:p>
          <a:p>
            <a:pPr marL="457200" lvl="0" indent="-342900" algn="just" rtl="0">
              <a:spcBef>
                <a:spcPts val="0"/>
              </a:spcBef>
              <a:spcAft>
                <a:spcPts val="0"/>
              </a:spcAft>
              <a:buSzPts val="1800"/>
              <a:buChar char="●"/>
            </a:pPr>
            <a:r>
              <a:rPr lang="en-GB"/>
              <a:t>A package is simply a directory that contains a group of related classes.</a:t>
            </a:r>
            <a:endParaRPr/>
          </a:p>
          <a:p>
            <a:pPr marL="457200" lvl="0" indent="-342900" algn="just" rtl="0">
              <a:spcBef>
                <a:spcPts val="0"/>
              </a:spcBef>
              <a:spcAft>
                <a:spcPts val="0"/>
              </a:spcAft>
              <a:buSzPts val="1800"/>
              <a:buChar char="●"/>
            </a:pPr>
            <a:r>
              <a:rPr lang="en-GB"/>
              <a:t>To create a package, you need to include a package declaration at the beginning of your Java source file.</a:t>
            </a:r>
            <a:endParaRPr/>
          </a:p>
          <a:p>
            <a:pPr marL="914400" lvl="0" indent="457200" algn="just" rtl="0">
              <a:spcBef>
                <a:spcPts val="1200"/>
              </a:spcBef>
              <a:spcAft>
                <a:spcPts val="0"/>
              </a:spcAft>
              <a:buNone/>
            </a:pPr>
            <a:r>
              <a:rPr lang="en-GB" sz="2000" b="1">
                <a:solidFill>
                  <a:srgbClr val="7F0055"/>
                </a:solidFill>
                <a:highlight>
                  <a:srgbClr val="FFFFFF"/>
                </a:highlight>
                <a:latin typeface="Consolas"/>
                <a:ea typeface="Consolas"/>
                <a:cs typeface="Consolas"/>
                <a:sym typeface="Consolas"/>
              </a:rPr>
              <a:t>package</a:t>
            </a:r>
            <a:r>
              <a:rPr lang="en-GB" sz="2000">
                <a:solidFill>
                  <a:srgbClr val="000000"/>
                </a:solidFill>
                <a:highlight>
                  <a:srgbClr val="FFFFFF"/>
                </a:highlight>
                <a:latin typeface="Consolas"/>
                <a:ea typeface="Consolas"/>
                <a:cs typeface="Consolas"/>
                <a:sym typeface="Consolas"/>
              </a:rPr>
              <a:t> package_name;</a:t>
            </a:r>
            <a:endParaRPr/>
          </a:p>
          <a:p>
            <a:pPr marL="457200" lvl="0" indent="0" algn="just" rtl="0">
              <a:spcBef>
                <a:spcPts val="1200"/>
              </a:spcBef>
              <a:spcAft>
                <a:spcPts val="1200"/>
              </a:spcAft>
              <a:buNone/>
            </a:pPr>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33"/>
        <p:cNvGrpSpPr/>
        <p:nvPr/>
      </p:nvGrpSpPr>
      <p:grpSpPr>
        <a:xfrm>
          <a:off x="0" y="0"/>
          <a:ext cx="0" cy="0"/>
          <a:chOff x="0" y="0"/>
          <a:chExt cx="0" cy="0"/>
        </a:xfrm>
      </p:grpSpPr>
      <p:sp>
        <p:nvSpPr>
          <p:cNvPr id="1134" name="Google Shape;1134;p1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Benefits of Packages</a:t>
            </a:r>
            <a:endParaRPr/>
          </a:p>
        </p:txBody>
      </p:sp>
      <p:sp>
        <p:nvSpPr>
          <p:cNvPr id="1135" name="Google Shape;1135;p1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137</a:t>
            </a:fld>
            <a:endParaRPr/>
          </a:p>
        </p:txBody>
      </p:sp>
      <p:sp>
        <p:nvSpPr>
          <p:cNvPr id="1136" name="Google Shape;1136;p1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Packages help in organizing code and make it easier to maintain and understand.</a:t>
            </a:r>
            <a:endParaRPr/>
          </a:p>
          <a:p>
            <a:pPr marL="457200" lvl="0" indent="-342900" algn="just" rtl="0">
              <a:spcBef>
                <a:spcPts val="0"/>
              </a:spcBef>
              <a:spcAft>
                <a:spcPts val="0"/>
              </a:spcAft>
              <a:buSzPts val="1800"/>
              <a:buChar char="●"/>
            </a:pPr>
            <a:r>
              <a:rPr lang="en-GB"/>
              <a:t>They also help in preventing naming conflicts between classes and interfaces.</a:t>
            </a:r>
            <a:endParaRPr/>
          </a:p>
          <a:p>
            <a:pPr marL="457200" lvl="0" indent="-342900" algn="just" rtl="0">
              <a:spcBef>
                <a:spcPts val="0"/>
              </a:spcBef>
              <a:spcAft>
                <a:spcPts val="0"/>
              </a:spcAft>
              <a:buSzPts val="1800"/>
              <a:buChar char="●"/>
            </a:pPr>
            <a:r>
              <a:rPr lang="en-GB"/>
              <a:t>Packages can be easily shared and reused in other projects.</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1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Packages</a:t>
            </a:r>
            <a:endParaRPr/>
          </a:p>
        </p:txBody>
      </p:sp>
      <p:sp>
        <p:nvSpPr>
          <p:cNvPr id="1142" name="Google Shape;1142;p1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138</a:t>
            </a:fld>
            <a:endParaRPr/>
          </a:p>
        </p:txBody>
      </p:sp>
      <p:sp>
        <p:nvSpPr>
          <p:cNvPr id="1143" name="Google Shape;1143;p1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There are two types of packages in Java.</a:t>
            </a:r>
            <a:endParaRPr/>
          </a:p>
          <a:p>
            <a:pPr marL="457200" lvl="0" indent="-342900" algn="just" rtl="0">
              <a:spcBef>
                <a:spcPts val="0"/>
              </a:spcBef>
              <a:spcAft>
                <a:spcPts val="0"/>
              </a:spcAft>
              <a:buSzPts val="1800"/>
              <a:buChar char="●"/>
            </a:pPr>
            <a:r>
              <a:rPr lang="en-GB" b="1"/>
              <a:t>Built-in packages</a:t>
            </a:r>
            <a:r>
              <a:rPr lang="en-GB"/>
              <a:t>: These are the packages that are provided with the Java Development Kit (JDK).</a:t>
            </a:r>
            <a:endParaRPr/>
          </a:p>
          <a:p>
            <a:pPr marL="457200" lvl="0" indent="-342900" algn="just" rtl="0">
              <a:spcBef>
                <a:spcPts val="0"/>
              </a:spcBef>
              <a:spcAft>
                <a:spcPts val="0"/>
              </a:spcAft>
              <a:buSzPts val="1800"/>
              <a:buChar char="●"/>
            </a:pPr>
            <a:r>
              <a:rPr lang="en-GB" b="1"/>
              <a:t>User-defined packages</a:t>
            </a:r>
            <a:r>
              <a:rPr lang="en-GB"/>
              <a:t>: These are the packages that you create yourself</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47"/>
        <p:cNvGrpSpPr/>
        <p:nvPr/>
      </p:nvGrpSpPr>
      <p:grpSpPr>
        <a:xfrm>
          <a:off x="0" y="0"/>
          <a:ext cx="0" cy="0"/>
          <a:chOff x="0" y="0"/>
          <a:chExt cx="0" cy="0"/>
        </a:xfrm>
      </p:grpSpPr>
      <p:sp>
        <p:nvSpPr>
          <p:cNvPr id="1148" name="Google Shape;1148;p1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Built-in Packages</a:t>
            </a:r>
            <a:endParaRPr/>
          </a:p>
        </p:txBody>
      </p:sp>
      <p:sp>
        <p:nvSpPr>
          <p:cNvPr id="1149" name="Google Shape;1149;p1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Some examples of built-in packages in Java are:</a:t>
            </a:r>
            <a:endParaRPr/>
          </a:p>
          <a:p>
            <a:pPr marL="457200" lvl="0" indent="-342900" algn="just" rtl="0">
              <a:spcBef>
                <a:spcPts val="1200"/>
              </a:spcBef>
              <a:spcAft>
                <a:spcPts val="0"/>
              </a:spcAft>
              <a:buSzPts val="1800"/>
              <a:buChar char="●"/>
            </a:pPr>
            <a:r>
              <a:rPr lang="en-GB" b="1"/>
              <a:t>java.lang</a:t>
            </a:r>
            <a:r>
              <a:rPr lang="en-GB"/>
              <a:t> : Contains fundamental classes and interfaces that are automatically imported into every Java program.</a:t>
            </a:r>
            <a:endParaRPr/>
          </a:p>
          <a:p>
            <a:pPr marL="457200" lvl="0" indent="-342900" algn="just" rtl="0">
              <a:spcBef>
                <a:spcPts val="0"/>
              </a:spcBef>
              <a:spcAft>
                <a:spcPts val="0"/>
              </a:spcAft>
              <a:buSzPts val="1800"/>
              <a:buChar char="●"/>
            </a:pPr>
            <a:r>
              <a:rPr lang="en-GB" b="1"/>
              <a:t>java.util</a:t>
            </a:r>
            <a:r>
              <a:rPr lang="en-GB"/>
              <a:t> : Contains utility classes such as Date, ArrayList, and HashMap.</a:t>
            </a:r>
            <a:endParaRPr/>
          </a:p>
          <a:p>
            <a:pPr marL="457200" lvl="0" indent="-342900" algn="just" rtl="0">
              <a:spcBef>
                <a:spcPts val="0"/>
              </a:spcBef>
              <a:spcAft>
                <a:spcPts val="0"/>
              </a:spcAft>
              <a:buSzPts val="1800"/>
              <a:buChar char="●"/>
            </a:pPr>
            <a:r>
              <a:rPr lang="en-GB" b="1"/>
              <a:t>java.io</a:t>
            </a:r>
            <a:r>
              <a:rPr lang="en-GB"/>
              <a:t> : Contains classes for input and output operations.</a:t>
            </a:r>
            <a:endParaRPr/>
          </a:p>
        </p:txBody>
      </p:sp>
      <p:sp>
        <p:nvSpPr>
          <p:cNvPr id="1150" name="Google Shape;1150;p1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139</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Code Compilation</a:t>
            </a:r>
            <a:endParaRPr/>
          </a:p>
        </p:txBody>
      </p:sp>
      <p:sp>
        <p:nvSpPr>
          <p:cNvPr id="159" name="Google Shape;159;p26"/>
          <p:cNvSpPr txBox="1">
            <a:spLocks noGrp="1"/>
          </p:cNvSpPr>
          <p:nvPr>
            <p:ph type="body" idx="1"/>
          </p:nvPr>
        </p:nvSpPr>
        <p:spPr>
          <a:xfrm>
            <a:off x="311700" y="1266325"/>
            <a:ext cx="8520600" cy="1102500"/>
          </a:xfrm>
          <a:prstGeom prst="rect">
            <a:avLst/>
          </a:prstGeom>
        </p:spPr>
        <p:txBody>
          <a:bodyPr spcFirstLastPara="1" wrap="square" lIns="91425" tIns="91425" rIns="91425" bIns="91425" anchor="t" anchorCtr="0">
            <a:noAutofit/>
          </a:bodyPr>
          <a:lstStyle/>
          <a:p>
            <a:pPr marL="457200" lvl="0" indent="-355600" algn="just" rtl="0">
              <a:lnSpc>
                <a:spcPct val="95000"/>
              </a:lnSpc>
              <a:spcBef>
                <a:spcPts val="0"/>
              </a:spcBef>
              <a:spcAft>
                <a:spcPts val="0"/>
              </a:spcAft>
              <a:buSzPts val="2000"/>
              <a:buChar char="●"/>
            </a:pPr>
            <a:r>
              <a:rPr lang="en-GB" sz="2000"/>
              <a:t>Java source code is compiled into Java ByteCode using the java compiler.</a:t>
            </a:r>
            <a:endParaRPr sz="2000"/>
          </a:p>
          <a:p>
            <a:pPr marL="457200" lvl="0" indent="-355600" algn="just" rtl="0">
              <a:lnSpc>
                <a:spcPct val="95000"/>
              </a:lnSpc>
              <a:spcBef>
                <a:spcPts val="0"/>
              </a:spcBef>
              <a:spcAft>
                <a:spcPts val="0"/>
              </a:spcAft>
              <a:buSzPts val="2000"/>
              <a:buChar char="●"/>
            </a:pPr>
            <a:r>
              <a:rPr lang="en-GB" sz="2000"/>
              <a:t>The Java compiler produces a ‘</a:t>
            </a:r>
            <a:r>
              <a:rPr lang="en-GB" sz="2000" i="1"/>
              <a:t>.class’</a:t>
            </a:r>
            <a:r>
              <a:rPr lang="en-GB" sz="2000"/>
              <a:t> file for each class in the code.</a:t>
            </a:r>
            <a:endParaRPr sz="2000"/>
          </a:p>
          <a:p>
            <a:pPr marL="0" lvl="0" indent="0" algn="just" rtl="0">
              <a:lnSpc>
                <a:spcPct val="95000"/>
              </a:lnSpc>
              <a:spcBef>
                <a:spcPts val="1200"/>
              </a:spcBef>
              <a:spcAft>
                <a:spcPts val="1200"/>
              </a:spcAft>
              <a:buSzPts val="1018"/>
              <a:buNone/>
            </a:pPr>
            <a:endParaRPr sz="2000"/>
          </a:p>
        </p:txBody>
      </p:sp>
      <p:sp>
        <p:nvSpPr>
          <p:cNvPr id="160" name="Google Shape;16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a:t>
            </a:fld>
            <a:endParaRPr/>
          </a:p>
        </p:txBody>
      </p:sp>
      <p:grpSp>
        <p:nvGrpSpPr>
          <p:cNvPr id="161" name="Google Shape;161;p26"/>
          <p:cNvGrpSpPr/>
          <p:nvPr/>
        </p:nvGrpSpPr>
        <p:grpSpPr>
          <a:xfrm>
            <a:off x="2466050" y="2841600"/>
            <a:ext cx="4211900" cy="1671700"/>
            <a:chOff x="901825" y="2991525"/>
            <a:chExt cx="4211900" cy="1671700"/>
          </a:xfrm>
        </p:grpSpPr>
        <p:sp>
          <p:nvSpPr>
            <p:cNvPr id="162" name="Google Shape;162;p26"/>
            <p:cNvSpPr/>
            <p:nvPr/>
          </p:nvSpPr>
          <p:spPr>
            <a:xfrm>
              <a:off x="901825" y="3717625"/>
              <a:ext cx="1326300" cy="9456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Java Source Code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a:t>
              </a:r>
              <a:r>
                <a:rPr lang="en-GB" i="1">
                  <a:latin typeface="Open Sans"/>
                  <a:ea typeface="Open Sans"/>
                  <a:cs typeface="Open Sans"/>
                  <a:sym typeface="Open Sans"/>
                </a:rPr>
                <a:t>.java</a:t>
              </a:r>
              <a:r>
                <a:rPr lang="en-GB">
                  <a:latin typeface="Open Sans"/>
                  <a:ea typeface="Open Sans"/>
                  <a:cs typeface="Open Sans"/>
                  <a:sym typeface="Open Sans"/>
                </a:rPr>
                <a:t>)</a:t>
              </a:r>
              <a:endParaRPr>
                <a:latin typeface="Open Sans"/>
                <a:ea typeface="Open Sans"/>
                <a:cs typeface="Open Sans"/>
                <a:sym typeface="Open Sans"/>
              </a:endParaRPr>
            </a:p>
          </p:txBody>
        </p:sp>
        <p:sp>
          <p:nvSpPr>
            <p:cNvPr id="163" name="Google Shape;163;p26"/>
            <p:cNvSpPr/>
            <p:nvPr/>
          </p:nvSpPr>
          <p:spPr>
            <a:xfrm>
              <a:off x="3787425" y="3717625"/>
              <a:ext cx="1326300" cy="9456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ByteCode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a:t>
              </a:r>
              <a:r>
                <a:rPr lang="en-GB" i="1">
                  <a:latin typeface="Open Sans"/>
                  <a:ea typeface="Open Sans"/>
                  <a:cs typeface="Open Sans"/>
                  <a:sym typeface="Open Sans"/>
                </a:rPr>
                <a:t>.class</a:t>
              </a:r>
              <a:r>
                <a:rPr lang="en-GB">
                  <a:latin typeface="Open Sans"/>
                  <a:ea typeface="Open Sans"/>
                  <a:cs typeface="Open Sans"/>
                  <a:sym typeface="Open Sans"/>
                </a:rPr>
                <a:t>)</a:t>
              </a:r>
              <a:endParaRPr>
                <a:latin typeface="Open Sans"/>
                <a:ea typeface="Open Sans"/>
                <a:cs typeface="Open Sans"/>
                <a:sym typeface="Open Sans"/>
              </a:endParaRPr>
            </a:p>
          </p:txBody>
        </p:sp>
        <p:cxnSp>
          <p:nvCxnSpPr>
            <p:cNvPr id="164" name="Google Shape;164;p26"/>
            <p:cNvCxnSpPr/>
            <p:nvPr/>
          </p:nvCxnSpPr>
          <p:spPr>
            <a:xfrm>
              <a:off x="2228125" y="4190425"/>
              <a:ext cx="1559400" cy="0"/>
            </a:xfrm>
            <a:prstGeom prst="straightConnector1">
              <a:avLst/>
            </a:prstGeom>
            <a:noFill/>
            <a:ln w="19050" cap="flat" cmpd="sng">
              <a:solidFill>
                <a:schemeClr val="dk2"/>
              </a:solidFill>
              <a:prstDash val="solid"/>
              <a:round/>
              <a:headEnd type="triangle" w="med" len="med"/>
              <a:tailEnd type="triangle" w="med" len="med"/>
            </a:ln>
          </p:spPr>
        </p:cxnSp>
        <p:sp>
          <p:nvSpPr>
            <p:cNvPr id="165" name="Google Shape;165;p26"/>
            <p:cNvSpPr/>
            <p:nvPr/>
          </p:nvSpPr>
          <p:spPr>
            <a:xfrm>
              <a:off x="2424125" y="2991525"/>
              <a:ext cx="1141800" cy="5418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javac</a:t>
              </a:r>
              <a:endParaRPr>
                <a:latin typeface="Open Sans"/>
                <a:ea typeface="Open Sans"/>
                <a:cs typeface="Open Sans"/>
                <a:sym typeface="Open Sans"/>
              </a:endParaRPr>
            </a:p>
          </p:txBody>
        </p:sp>
        <p:cxnSp>
          <p:nvCxnSpPr>
            <p:cNvPr id="166" name="Google Shape;166;p26"/>
            <p:cNvCxnSpPr/>
            <p:nvPr/>
          </p:nvCxnSpPr>
          <p:spPr>
            <a:xfrm flipH="1">
              <a:off x="3000725" y="3533325"/>
              <a:ext cx="9900" cy="657600"/>
            </a:xfrm>
            <a:prstGeom prst="straightConnector1">
              <a:avLst/>
            </a:prstGeom>
            <a:noFill/>
            <a:ln w="19050" cap="flat" cmpd="sng">
              <a:solidFill>
                <a:schemeClr val="dk2"/>
              </a:solidFill>
              <a:prstDash val="solid"/>
              <a:round/>
              <a:headEnd type="triangle" w="med" len="med"/>
              <a:tailEnd type="none" w="med" len="med"/>
            </a:ln>
          </p:spPr>
        </p:cxnSp>
      </p:gr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1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User-defined Packages</a:t>
            </a:r>
            <a:endParaRPr/>
          </a:p>
        </p:txBody>
      </p:sp>
      <p:sp>
        <p:nvSpPr>
          <p:cNvPr id="1156" name="Google Shape;1156;p1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To create a user-defined package, you need to follow these steps</a:t>
            </a:r>
            <a:endParaRPr/>
          </a:p>
          <a:p>
            <a:pPr marL="457200" lvl="0" indent="-342900" algn="just" rtl="0">
              <a:spcBef>
                <a:spcPts val="1200"/>
              </a:spcBef>
              <a:spcAft>
                <a:spcPts val="0"/>
              </a:spcAft>
              <a:buSzPts val="1800"/>
              <a:buChar char="●"/>
            </a:pPr>
            <a:r>
              <a:rPr lang="en-GB"/>
              <a:t>Create a new directory with the name of your package.</a:t>
            </a:r>
            <a:endParaRPr/>
          </a:p>
          <a:p>
            <a:pPr marL="457200" lvl="0" indent="-342900" algn="just" rtl="0">
              <a:spcBef>
                <a:spcPts val="0"/>
              </a:spcBef>
              <a:spcAft>
                <a:spcPts val="0"/>
              </a:spcAft>
              <a:buSzPts val="1800"/>
              <a:buChar char="●"/>
            </a:pPr>
            <a:r>
              <a:rPr lang="en-GB"/>
              <a:t>Create your Java classes in that directory.</a:t>
            </a:r>
            <a:endParaRPr/>
          </a:p>
          <a:p>
            <a:pPr marL="457200" lvl="0" indent="-342900" algn="just" rtl="0">
              <a:spcBef>
                <a:spcPts val="0"/>
              </a:spcBef>
              <a:spcAft>
                <a:spcPts val="0"/>
              </a:spcAft>
              <a:buSzPts val="1800"/>
              <a:buChar char="●"/>
            </a:pPr>
            <a:r>
              <a:rPr lang="en-GB"/>
              <a:t>Include a package declaration at the beginning of each Java source file.</a:t>
            </a:r>
            <a:endParaRPr/>
          </a:p>
          <a:p>
            <a:pPr marL="457200" lvl="0" indent="-342900" algn="just" rtl="0">
              <a:spcBef>
                <a:spcPts val="0"/>
              </a:spcBef>
              <a:spcAft>
                <a:spcPts val="0"/>
              </a:spcAft>
              <a:buSzPts val="1800"/>
              <a:buChar char="●"/>
            </a:pPr>
            <a:r>
              <a:rPr lang="en-GB"/>
              <a:t>Compile your classes using the javac command.</a:t>
            </a:r>
            <a:endParaRPr/>
          </a:p>
        </p:txBody>
      </p:sp>
      <p:sp>
        <p:nvSpPr>
          <p:cNvPr id="1157" name="Google Shape;1157;p1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140</a:t>
            </a:fld>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61"/>
        <p:cNvGrpSpPr/>
        <p:nvPr/>
      </p:nvGrpSpPr>
      <p:grpSpPr>
        <a:xfrm>
          <a:off x="0" y="0"/>
          <a:ext cx="0" cy="0"/>
          <a:chOff x="0" y="0"/>
          <a:chExt cx="0" cy="0"/>
        </a:xfrm>
      </p:grpSpPr>
      <p:sp>
        <p:nvSpPr>
          <p:cNvPr id="1162" name="Google Shape;1162;p1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Importing Packages</a:t>
            </a:r>
            <a:endParaRPr/>
          </a:p>
        </p:txBody>
      </p:sp>
      <p:sp>
        <p:nvSpPr>
          <p:cNvPr id="1163" name="Google Shape;1163;p15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To use classes from a package, you need to import the package using the import statement.</a:t>
            </a:r>
            <a:endParaRPr/>
          </a:p>
          <a:p>
            <a:pPr marL="457200" lvl="0" indent="-342900" algn="just" rtl="0">
              <a:spcBef>
                <a:spcPts val="0"/>
              </a:spcBef>
              <a:spcAft>
                <a:spcPts val="0"/>
              </a:spcAft>
              <a:buSzPts val="1800"/>
              <a:buChar char="●"/>
            </a:pPr>
            <a:r>
              <a:rPr lang="en-GB"/>
              <a:t>This imports all the classes and interfaces from the specified package.</a:t>
            </a:r>
            <a:endParaRPr/>
          </a:p>
          <a:p>
            <a:pPr marL="457200" lvl="0" indent="-342900" algn="just" rtl="0">
              <a:spcBef>
                <a:spcPts val="0"/>
              </a:spcBef>
              <a:spcAft>
                <a:spcPts val="0"/>
              </a:spcAft>
              <a:buSzPts val="1800"/>
              <a:buChar char="●"/>
            </a:pPr>
            <a:r>
              <a:rPr lang="en-GB"/>
              <a:t>The syntax for importing a package is</a:t>
            </a:r>
            <a:endParaRPr/>
          </a:p>
          <a:p>
            <a:pPr marL="0" lvl="0" indent="0" algn="just" rtl="0">
              <a:spcBef>
                <a:spcPts val="1200"/>
              </a:spcBef>
              <a:spcAft>
                <a:spcPts val="0"/>
              </a:spcAft>
              <a:buNone/>
            </a:pPr>
            <a:r>
              <a:rPr lang="en-GB"/>
              <a:t>				</a:t>
            </a:r>
            <a:r>
              <a:rPr lang="en-GB" sz="2000" b="1">
                <a:solidFill>
                  <a:srgbClr val="7F0055"/>
                </a:solidFill>
                <a:latin typeface="Consolas"/>
                <a:ea typeface="Consolas"/>
                <a:cs typeface="Consolas"/>
                <a:sym typeface="Consolas"/>
              </a:rPr>
              <a:t>import</a:t>
            </a:r>
            <a:r>
              <a:rPr lang="en-GB" sz="2000">
                <a:solidFill>
                  <a:srgbClr val="000000"/>
                </a:solidFill>
                <a:latin typeface="Consolas"/>
                <a:ea typeface="Consolas"/>
                <a:cs typeface="Consolas"/>
                <a:sym typeface="Consolas"/>
              </a:rPr>
              <a:t> java.util.Arrays;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
        <p:nvSpPr>
          <p:cNvPr id="1164" name="Google Shape;1164;p1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141</a:t>
            </a:fld>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15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Strings </a:t>
            </a:r>
            <a:endParaRPr/>
          </a:p>
        </p:txBody>
      </p:sp>
      <p:sp>
        <p:nvSpPr>
          <p:cNvPr id="1170" name="Google Shape;1170;p1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142</a:t>
            </a:fld>
            <a:endParaRPr>
              <a:solidFill>
                <a:schemeClr val="lt1"/>
              </a:solidFill>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55"/>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String class</a:t>
            </a:r>
            <a:endParaRPr/>
          </a:p>
        </p:txBody>
      </p:sp>
      <p:sp>
        <p:nvSpPr>
          <p:cNvPr id="1176" name="Google Shape;1176;p1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143</a:t>
            </a:fld>
            <a:endParaRPr>
              <a:solidFill>
                <a:schemeClr val="dk2"/>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1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a:t>
            </a:r>
            <a:endParaRPr/>
          </a:p>
        </p:txBody>
      </p:sp>
      <p:sp>
        <p:nvSpPr>
          <p:cNvPr id="1182" name="Google Shape;1182;p1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144</a:t>
            </a:fld>
            <a:endParaRPr>
              <a:solidFill>
                <a:schemeClr val="dk2"/>
              </a:solidFill>
            </a:endParaRPr>
          </a:p>
        </p:txBody>
      </p:sp>
      <p:sp>
        <p:nvSpPr>
          <p:cNvPr id="1183" name="Google Shape;1183;p1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In Java, string is basically an object that represents sequence of char values. An array of characters works same as Java string.</a:t>
            </a:r>
            <a:endParaRPr/>
          </a:p>
          <a:p>
            <a:pPr marL="457200" lvl="0" indent="-342900" algn="just" rtl="0">
              <a:spcBef>
                <a:spcPts val="0"/>
              </a:spcBef>
              <a:spcAft>
                <a:spcPts val="0"/>
              </a:spcAft>
              <a:buSzPts val="1800"/>
              <a:buChar char="●"/>
            </a:pPr>
            <a:r>
              <a:rPr lang="en-GB"/>
              <a:t>The </a:t>
            </a:r>
            <a:r>
              <a:rPr lang="en-GB" i="1">
                <a:latin typeface="Consolas"/>
                <a:ea typeface="Consolas"/>
                <a:cs typeface="Consolas"/>
                <a:sym typeface="Consolas"/>
              </a:rPr>
              <a:t>java.lang.String</a:t>
            </a:r>
            <a:r>
              <a:rPr lang="en-GB"/>
              <a:t> class implements </a:t>
            </a:r>
            <a:r>
              <a:rPr lang="en-GB" i="1">
                <a:latin typeface="Consolas"/>
                <a:ea typeface="Consolas"/>
                <a:cs typeface="Consolas"/>
                <a:sym typeface="Consolas"/>
              </a:rPr>
              <a:t>Serializable</a:t>
            </a:r>
            <a:r>
              <a:rPr lang="en-GB"/>
              <a:t>, </a:t>
            </a:r>
            <a:r>
              <a:rPr lang="en-GB" i="1">
                <a:latin typeface="Consolas"/>
                <a:ea typeface="Consolas"/>
                <a:cs typeface="Consolas"/>
                <a:sym typeface="Consolas"/>
              </a:rPr>
              <a:t>Comparable</a:t>
            </a:r>
            <a:r>
              <a:rPr lang="en-GB">
                <a:latin typeface="Consolas"/>
                <a:ea typeface="Consolas"/>
                <a:cs typeface="Consolas"/>
                <a:sym typeface="Consolas"/>
              </a:rPr>
              <a:t> </a:t>
            </a:r>
            <a:r>
              <a:rPr lang="en-GB"/>
              <a:t>and </a:t>
            </a:r>
            <a:r>
              <a:rPr lang="en-GB" i="1">
                <a:latin typeface="Consolas"/>
                <a:ea typeface="Consolas"/>
                <a:cs typeface="Consolas"/>
                <a:sym typeface="Consolas"/>
              </a:rPr>
              <a:t>CharSequence</a:t>
            </a:r>
            <a:r>
              <a:rPr lang="en-GB"/>
              <a:t> interfaces.</a:t>
            </a:r>
            <a:endParaRPr/>
          </a:p>
          <a:p>
            <a:pPr marL="457200" lvl="0" indent="-342900" algn="just" rtl="0">
              <a:spcBef>
                <a:spcPts val="0"/>
              </a:spcBef>
              <a:spcAft>
                <a:spcPts val="0"/>
              </a:spcAft>
              <a:buSzPts val="1800"/>
              <a:buChar char="●"/>
            </a:pPr>
            <a:r>
              <a:rPr lang="en-GB"/>
              <a:t>The Java String is immutable which means it cannot be changed. Whenever we change any string, a new instance is created. For mutable strings, you can use StringBuffer and StringBuilder classes.</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1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a:t>
            </a:r>
            <a:endParaRPr/>
          </a:p>
        </p:txBody>
      </p:sp>
      <p:sp>
        <p:nvSpPr>
          <p:cNvPr id="1189" name="Google Shape;1189;p1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145</a:t>
            </a:fld>
            <a:endParaRPr>
              <a:solidFill>
                <a:schemeClr val="dk2"/>
              </a:solidFill>
            </a:endParaRPr>
          </a:p>
        </p:txBody>
      </p:sp>
      <p:sp>
        <p:nvSpPr>
          <p:cNvPr id="1190" name="Google Shape;1190;p1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GB"/>
              <a:t>There are two ways to create String object:</a:t>
            </a:r>
            <a:endParaRPr/>
          </a:p>
          <a:p>
            <a:pPr marL="457200" lvl="0" indent="-334327" algn="just" rtl="0">
              <a:spcBef>
                <a:spcPts val="1200"/>
              </a:spcBef>
              <a:spcAft>
                <a:spcPts val="0"/>
              </a:spcAft>
              <a:buSzPct val="100000"/>
              <a:buChar char="●"/>
            </a:pPr>
            <a:r>
              <a:rPr lang="en-GB"/>
              <a:t>By string literal</a:t>
            </a:r>
            <a:endParaRPr/>
          </a:p>
          <a:p>
            <a:pPr marL="914400" lvl="1" indent="-310832" algn="just" rtl="0">
              <a:spcBef>
                <a:spcPts val="0"/>
              </a:spcBef>
              <a:spcAft>
                <a:spcPts val="0"/>
              </a:spcAft>
              <a:buSzPct val="100000"/>
              <a:buChar char="○"/>
            </a:pPr>
            <a:r>
              <a:rPr lang="en-GB"/>
              <a:t>Java String literal is created by using double quotes.</a:t>
            </a:r>
            <a:endParaRPr/>
          </a:p>
          <a:p>
            <a:pPr marL="914400" lvl="1" indent="-310832" algn="just" rtl="0">
              <a:spcBef>
                <a:spcPts val="0"/>
              </a:spcBef>
              <a:spcAft>
                <a:spcPts val="0"/>
              </a:spcAft>
              <a:buSzPct val="100000"/>
              <a:buChar char="○"/>
            </a:pPr>
            <a:r>
              <a:rPr lang="en-GB"/>
              <a:t>Each time you create a string literal, the JVM checks the "string constant pool" first.</a:t>
            </a:r>
            <a:endParaRPr/>
          </a:p>
          <a:p>
            <a:pPr marL="914400" lvl="1" indent="-310832" algn="just" rtl="0">
              <a:spcBef>
                <a:spcPts val="0"/>
              </a:spcBef>
              <a:spcAft>
                <a:spcPts val="0"/>
              </a:spcAft>
              <a:buSzPct val="100000"/>
              <a:buChar char="○"/>
            </a:pPr>
            <a:r>
              <a:rPr lang="en-GB"/>
              <a:t>If the string already exists in the pool, a reference to the pooled instance is returned.</a:t>
            </a:r>
            <a:endParaRPr/>
          </a:p>
          <a:p>
            <a:pPr marL="914400" lvl="1" indent="-310832" algn="just" rtl="0">
              <a:spcBef>
                <a:spcPts val="0"/>
              </a:spcBef>
              <a:spcAft>
                <a:spcPts val="0"/>
              </a:spcAft>
              <a:buSzPct val="100000"/>
              <a:buChar char="○"/>
            </a:pPr>
            <a:r>
              <a:rPr lang="en-GB"/>
              <a:t>If the string doesn't exist in the pool, a new string instance is created and placed in the pool.</a:t>
            </a:r>
            <a:endParaRPr/>
          </a:p>
          <a:p>
            <a:pPr marL="457200" lvl="0" indent="-334327" algn="just" rtl="0">
              <a:spcBef>
                <a:spcPts val="0"/>
              </a:spcBef>
              <a:spcAft>
                <a:spcPts val="0"/>
              </a:spcAft>
              <a:buSzPct val="100000"/>
              <a:buChar char="●"/>
            </a:pPr>
            <a:r>
              <a:rPr lang="en-GB"/>
              <a:t>By new keyword</a:t>
            </a:r>
            <a:endParaRPr/>
          </a:p>
          <a:p>
            <a:pPr marL="914400" lvl="0" indent="457200" algn="just" rtl="0">
              <a:spcBef>
                <a:spcPts val="1200"/>
              </a:spcBef>
              <a:spcAft>
                <a:spcPts val="0"/>
              </a:spcAft>
              <a:buNone/>
            </a:pPr>
            <a:r>
              <a:rPr lang="en-GB" sz="1800">
                <a:solidFill>
                  <a:srgbClr val="000000"/>
                </a:solidFill>
                <a:latin typeface="Courier New"/>
                <a:ea typeface="Courier New"/>
                <a:cs typeface="Courier New"/>
                <a:sym typeface="Courier New"/>
              </a:rPr>
              <a:t>String </a:t>
            </a:r>
            <a:r>
              <a:rPr lang="en-GB" sz="1800">
                <a:solidFill>
                  <a:srgbClr val="6A3E3E"/>
                </a:solidFill>
                <a:latin typeface="Courier New"/>
                <a:ea typeface="Courier New"/>
                <a:cs typeface="Courier New"/>
                <a:sym typeface="Courier New"/>
              </a:rPr>
              <a:t>s</a:t>
            </a:r>
            <a:r>
              <a:rPr lang="en-GB" sz="1800">
                <a:solidFill>
                  <a:srgbClr val="000000"/>
                </a:solidFill>
                <a:latin typeface="Courier New"/>
                <a:ea typeface="Courier New"/>
                <a:cs typeface="Courier New"/>
                <a:sym typeface="Courier New"/>
              </a:rPr>
              <a:t> = </a:t>
            </a:r>
            <a:r>
              <a:rPr lang="en-GB" sz="1800" b="1">
                <a:solidFill>
                  <a:srgbClr val="7F0055"/>
                </a:solidFill>
                <a:latin typeface="Courier New"/>
                <a:ea typeface="Courier New"/>
                <a:cs typeface="Courier New"/>
                <a:sym typeface="Courier New"/>
              </a:rPr>
              <a:t>new</a:t>
            </a:r>
            <a:r>
              <a:rPr lang="en-GB" sz="1800">
                <a:solidFill>
                  <a:srgbClr val="000000"/>
                </a:solidFill>
                <a:latin typeface="Courier New"/>
                <a:ea typeface="Courier New"/>
                <a:cs typeface="Courier New"/>
                <a:sym typeface="Courier New"/>
              </a:rPr>
              <a:t> String(</a:t>
            </a:r>
            <a:r>
              <a:rPr lang="en-GB" sz="1800">
                <a:solidFill>
                  <a:srgbClr val="2A00FF"/>
                </a:solidFill>
                <a:latin typeface="Courier New"/>
                <a:ea typeface="Courier New"/>
                <a:cs typeface="Courier New"/>
                <a:sym typeface="Courier New"/>
              </a:rPr>
              <a:t>"Welcome"</a:t>
            </a:r>
            <a:r>
              <a:rPr lang="en-GB" sz="1800">
                <a:solidFill>
                  <a:srgbClr val="000000"/>
                </a:solidFill>
                <a:latin typeface="Courier New"/>
                <a:ea typeface="Courier New"/>
                <a:cs typeface="Courier New"/>
                <a:sym typeface="Courier New"/>
              </a:rPr>
              <a:t>);</a:t>
            </a:r>
            <a:endParaRPr sz="1000"/>
          </a:p>
          <a:p>
            <a:pPr marL="914400" lvl="1" indent="-310832" algn="just" rtl="0">
              <a:spcBef>
                <a:spcPts val="1200"/>
              </a:spcBef>
              <a:spcAft>
                <a:spcPts val="0"/>
              </a:spcAft>
              <a:buSzPct val="100000"/>
              <a:buChar char="○"/>
            </a:pPr>
            <a:r>
              <a:rPr lang="en-GB"/>
              <a:t>In such case, JVM will create a new string object in normal (non-pool) heap memory, and the literal "Welcome" will be placed in the string constant pool.</a:t>
            </a:r>
            <a:endParaRPr/>
          </a:p>
          <a:p>
            <a:pPr marL="914400" lvl="1" indent="-310832" algn="just" rtl="0">
              <a:spcBef>
                <a:spcPts val="0"/>
              </a:spcBef>
              <a:spcAft>
                <a:spcPts val="0"/>
              </a:spcAft>
              <a:buSzPct val="100000"/>
              <a:buChar char="○"/>
            </a:pPr>
            <a:r>
              <a:rPr lang="en-GB"/>
              <a:t>The variable </a:t>
            </a:r>
            <a:r>
              <a:rPr lang="en-GB" i="1"/>
              <a:t>s</a:t>
            </a:r>
            <a:r>
              <a:rPr lang="en-GB"/>
              <a:t> will refer to the object in a heap (non-pool).</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1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Pool</a:t>
            </a:r>
            <a:endParaRPr/>
          </a:p>
        </p:txBody>
      </p:sp>
      <p:sp>
        <p:nvSpPr>
          <p:cNvPr id="1196" name="Google Shape;1196;p1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146</a:t>
            </a:fld>
            <a:endParaRPr>
              <a:solidFill>
                <a:schemeClr val="dk2"/>
              </a:solidFill>
            </a:endParaRPr>
          </a:p>
        </p:txBody>
      </p:sp>
      <p:grpSp>
        <p:nvGrpSpPr>
          <p:cNvPr id="1197" name="Google Shape;1197;p158"/>
          <p:cNvGrpSpPr/>
          <p:nvPr/>
        </p:nvGrpSpPr>
        <p:grpSpPr>
          <a:xfrm>
            <a:off x="228625" y="1381025"/>
            <a:ext cx="8439875" cy="2760375"/>
            <a:chOff x="228625" y="1381025"/>
            <a:chExt cx="8439875" cy="2760375"/>
          </a:xfrm>
        </p:grpSpPr>
        <p:grpSp>
          <p:nvGrpSpPr>
            <p:cNvPr id="1198" name="Google Shape;1198;p158"/>
            <p:cNvGrpSpPr/>
            <p:nvPr/>
          </p:nvGrpSpPr>
          <p:grpSpPr>
            <a:xfrm>
              <a:off x="6064575" y="1510625"/>
              <a:ext cx="2603925" cy="2579450"/>
              <a:chOff x="534025" y="1257150"/>
              <a:chExt cx="2603925" cy="2579450"/>
            </a:xfrm>
          </p:grpSpPr>
          <p:grpSp>
            <p:nvGrpSpPr>
              <p:cNvPr id="1199" name="Google Shape;1199;p158"/>
              <p:cNvGrpSpPr/>
              <p:nvPr/>
            </p:nvGrpSpPr>
            <p:grpSpPr>
              <a:xfrm>
                <a:off x="534025" y="1257150"/>
                <a:ext cx="2603925" cy="2236025"/>
                <a:chOff x="534025" y="1257150"/>
                <a:chExt cx="2603925" cy="2236025"/>
              </a:xfrm>
            </p:grpSpPr>
            <p:sp>
              <p:nvSpPr>
                <p:cNvPr id="1200" name="Google Shape;1200;p158"/>
                <p:cNvSpPr/>
                <p:nvPr/>
              </p:nvSpPr>
              <p:spPr>
                <a:xfrm>
                  <a:off x="1557250" y="1808900"/>
                  <a:ext cx="1580700" cy="16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hello!</a:t>
                  </a:r>
                  <a:endParaRPr>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welcome home</a:t>
                  </a:r>
                  <a:endParaRPr>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GB">
                      <a:solidFill>
                        <a:schemeClr val="dk1"/>
                      </a:solidFill>
                      <a:latin typeface="Open Sans"/>
                      <a:ea typeface="Open Sans"/>
                      <a:cs typeface="Open Sans"/>
                      <a:sym typeface="Open Sans"/>
                    </a:rPr>
                    <a:t>welcome</a:t>
                  </a:r>
                  <a:endParaRPr>
                    <a:solidFill>
                      <a:schemeClr val="dk1"/>
                    </a:solidFill>
                    <a:latin typeface="Open Sans"/>
                    <a:ea typeface="Open Sans"/>
                    <a:cs typeface="Open Sans"/>
                    <a:sym typeface="Open Sans"/>
                  </a:endParaRPr>
                </a:p>
              </p:txBody>
            </p:sp>
            <p:sp>
              <p:nvSpPr>
                <p:cNvPr id="1201" name="Google Shape;1201;p158"/>
                <p:cNvSpPr txBox="1"/>
                <p:nvPr/>
              </p:nvSpPr>
              <p:spPr>
                <a:xfrm>
                  <a:off x="1508800" y="1257150"/>
                  <a:ext cx="16290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a:solidFill>
                        <a:schemeClr val="dk2"/>
                      </a:solidFill>
                      <a:latin typeface="Open Sans"/>
                      <a:ea typeface="Open Sans"/>
                      <a:cs typeface="Open Sans"/>
                      <a:sym typeface="Open Sans"/>
                    </a:rPr>
                    <a:t>str1 = “hello!”</a:t>
                  </a:r>
                  <a:endParaRPr sz="1500">
                    <a:solidFill>
                      <a:schemeClr val="dk2"/>
                    </a:solidFill>
                    <a:latin typeface="Open Sans"/>
                    <a:ea typeface="Open Sans"/>
                    <a:cs typeface="Open Sans"/>
                    <a:sym typeface="Open Sans"/>
                  </a:endParaRPr>
                </a:p>
              </p:txBody>
            </p:sp>
            <p:sp>
              <p:nvSpPr>
                <p:cNvPr id="1202" name="Google Shape;1202;p158"/>
                <p:cNvSpPr txBox="1"/>
                <p:nvPr/>
              </p:nvSpPr>
              <p:spPr>
                <a:xfrm>
                  <a:off x="534025" y="1923275"/>
                  <a:ext cx="19818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2"/>
                      </a:solidFill>
                      <a:latin typeface="Open Sans"/>
                      <a:ea typeface="Open Sans"/>
                      <a:cs typeface="Open Sans"/>
                      <a:sym typeface="Open Sans"/>
                    </a:rPr>
                    <a:t>str1 </a:t>
                  </a:r>
                  <a:endParaRPr sz="1500">
                    <a:solidFill>
                      <a:schemeClr val="dk2"/>
                    </a:solidFill>
                    <a:latin typeface="Open Sans"/>
                    <a:ea typeface="Open Sans"/>
                    <a:cs typeface="Open Sans"/>
                    <a:sym typeface="Open Sans"/>
                  </a:endParaRPr>
                </a:p>
                <a:p>
                  <a:pPr marL="0" lvl="0" indent="0" algn="l" rtl="0">
                    <a:spcBef>
                      <a:spcPts val="0"/>
                    </a:spcBef>
                    <a:spcAft>
                      <a:spcPts val="0"/>
                    </a:spcAft>
                    <a:buNone/>
                  </a:pPr>
                  <a:endParaRPr sz="1500">
                    <a:solidFill>
                      <a:schemeClr val="dk2"/>
                    </a:solidFill>
                    <a:latin typeface="Open Sans"/>
                    <a:ea typeface="Open Sans"/>
                    <a:cs typeface="Open Sans"/>
                    <a:sym typeface="Open Sans"/>
                  </a:endParaRPr>
                </a:p>
                <a:p>
                  <a:pPr marL="0" lvl="0" indent="0" algn="l" rtl="0">
                    <a:spcBef>
                      <a:spcPts val="0"/>
                    </a:spcBef>
                    <a:spcAft>
                      <a:spcPts val="0"/>
                    </a:spcAft>
                    <a:buNone/>
                  </a:pPr>
                  <a:r>
                    <a:rPr lang="en-GB" sz="1500">
                      <a:solidFill>
                        <a:schemeClr val="dk2"/>
                      </a:solidFill>
                      <a:latin typeface="Open Sans"/>
                      <a:ea typeface="Open Sans"/>
                      <a:cs typeface="Open Sans"/>
                      <a:sym typeface="Open Sans"/>
                    </a:rPr>
                    <a:t>Str2</a:t>
                  </a:r>
                  <a:endParaRPr sz="1500">
                    <a:solidFill>
                      <a:schemeClr val="dk2"/>
                    </a:solidFill>
                    <a:latin typeface="Open Sans"/>
                    <a:ea typeface="Open Sans"/>
                    <a:cs typeface="Open Sans"/>
                    <a:sym typeface="Open Sans"/>
                  </a:endParaRPr>
                </a:p>
                <a:p>
                  <a:pPr marL="0" lvl="0" indent="0" algn="l" rtl="0">
                    <a:spcBef>
                      <a:spcPts val="0"/>
                    </a:spcBef>
                    <a:spcAft>
                      <a:spcPts val="0"/>
                    </a:spcAft>
                    <a:buNone/>
                  </a:pPr>
                  <a:endParaRPr sz="1500">
                    <a:solidFill>
                      <a:schemeClr val="dk2"/>
                    </a:solidFill>
                    <a:latin typeface="Open Sans"/>
                    <a:ea typeface="Open Sans"/>
                    <a:cs typeface="Open Sans"/>
                    <a:sym typeface="Open Sans"/>
                  </a:endParaRPr>
                </a:p>
                <a:p>
                  <a:pPr marL="0" lvl="0" indent="0" algn="l" rtl="0">
                    <a:spcBef>
                      <a:spcPts val="0"/>
                    </a:spcBef>
                    <a:spcAft>
                      <a:spcPts val="0"/>
                    </a:spcAft>
                    <a:buNone/>
                  </a:pPr>
                  <a:r>
                    <a:rPr lang="en-GB" sz="1500">
                      <a:solidFill>
                        <a:schemeClr val="dk2"/>
                      </a:solidFill>
                      <a:latin typeface="Open Sans"/>
                      <a:ea typeface="Open Sans"/>
                      <a:cs typeface="Open Sans"/>
                      <a:sym typeface="Open Sans"/>
                    </a:rPr>
                    <a:t>Garbage</a:t>
                  </a:r>
                  <a:endParaRPr sz="1500">
                    <a:solidFill>
                      <a:schemeClr val="dk2"/>
                    </a:solidFill>
                    <a:latin typeface="Open Sans"/>
                    <a:ea typeface="Open Sans"/>
                    <a:cs typeface="Open Sans"/>
                    <a:sym typeface="Open Sans"/>
                  </a:endParaRPr>
                </a:p>
                <a:p>
                  <a:pPr marL="0" lvl="0" indent="0" algn="l" rtl="0">
                    <a:spcBef>
                      <a:spcPts val="0"/>
                    </a:spcBef>
                    <a:spcAft>
                      <a:spcPts val="0"/>
                    </a:spcAft>
                    <a:buNone/>
                  </a:pPr>
                  <a:r>
                    <a:rPr lang="en-GB" sz="1500">
                      <a:solidFill>
                        <a:schemeClr val="dk2"/>
                      </a:solidFill>
                      <a:latin typeface="Open Sans"/>
                      <a:ea typeface="Open Sans"/>
                      <a:cs typeface="Open Sans"/>
                      <a:sym typeface="Open Sans"/>
                    </a:rPr>
                    <a:t>Collection </a:t>
                  </a:r>
                  <a:endParaRPr sz="1500">
                    <a:solidFill>
                      <a:schemeClr val="dk2"/>
                    </a:solidFill>
                    <a:latin typeface="Open Sans"/>
                    <a:ea typeface="Open Sans"/>
                    <a:cs typeface="Open Sans"/>
                    <a:sym typeface="Open Sans"/>
                  </a:endParaRPr>
                </a:p>
              </p:txBody>
            </p:sp>
            <p:cxnSp>
              <p:nvCxnSpPr>
                <p:cNvPr id="1203" name="Google Shape;1203;p158"/>
                <p:cNvCxnSpPr/>
                <p:nvPr/>
              </p:nvCxnSpPr>
              <p:spPr>
                <a:xfrm>
                  <a:off x="1083650" y="2153650"/>
                  <a:ext cx="927900" cy="55200"/>
                </a:xfrm>
                <a:prstGeom prst="straightConnector1">
                  <a:avLst/>
                </a:prstGeom>
                <a:noFill/>
                <a:ln w="9525" cap="flat" cmpd="sng">
                  <a:solidFill>
                    <a:schemeClr val="dk2"/>
                  </a:solidFill>
                  <a:prstDash val="solid"/>
                  <a:round/>
                  <a:headEnd type="none" w="med" len="med"/>
                  <a:tailEnd type="triangle" w="med" len="med"/>
                </a:ln>
              </p:spPr>
            </p:cxnSp>
            <p:cxnSp>
              <p:nvCxnSpPr>
                <p:cNvPr id="1204" name="Google Shape;1204;p158"/>
                <p:cNvCxnSpPr/>
                <p:nvPr/>
              </p:nvCxnSpPr>
              <p:spPr>
                <a:xfrm>
                  <a:off x="1083650" y="2617650"/>
                  <a:ext cx="566400" cy="0"/>
                </a:xfrm>
                <a:prstGeom prst="straightConnector1">
                  <a:avLst/>
                </a:prstGeom>
                <a:noFill/>
                <a:ln w="9525" cap="flat" cmpd="sng">
                  <a:solidFill>
                    <a:schemeClr val="dk2"/>
                  </a:solidFill>
                  <a:prstDash val="solid"/>
                  <a:round/>
                  <a:headEnd type="none" w="med" len="med"/>
                  <a:tailEnd type="triangle" w="med" len="med"/>
                </a:ln>
              </p:spPr>
            </p:cxnSp>
          </p:grpSp>
          <p:sp>
            <p:nvSpPr>
              <p:cNvPr id="1205" name="Google Shape;1205;p158"/>
              <p:cNvSpPr txBox="1"/>
              <p:nvPr/>
            </p:nvSpPr>
            <p:spPr>
              <a:xfrm>
                <a:off x="1557200" y="3421100"/>
                <a:ext cx="1580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a:solidFill>
                      <a:schemeClr val="dk2"/>
                    </a:solidFill>
                    <a:latin typeface="Open Sans"/>
                    <a:ea typeface="Open Sans"/>
                    <a:cs typeface="Open Sans"/>
                    <a:sym typeface="Open Sans"/>
                  </a:rPr>
                  <a:t>String Pool</a:t>
                </a:r>
                <a:endParaRPr sz="1500">
                  <a:solidFill>
                    <a:schemeClr val="dk2"/>
                  </a:solidFill>
                  <a:latin typeface="Open Sans"/>
                  <a:ea typeface="Open Sans"/>
                  <a:cs typeface="Open Sans"/>
                  <a:sym typeface="Open Sans"/>
                </a:endParaRPr>
              </a:p>
            </p:txBody>
          </p:sp>
        </p:grpSp>
        <p:grpSp>
          <p:nvGrpSpPr>
            <p:cNvPr id="1206" name="Google Shape;1206;p158"/>
            <p:cNvGrpSpPr/>
            <p:nvPr/>
          </p:nvGrpSpPr>
          <p:grpSpPr>
            <a:xfrm>
              <a:off x="3141550" y="1510613"/>
              <a:ext cx="2960675" cy="2579463"/>
              <a:chOff x="529925" y="1257138"/>
              <a:chExt cx="2960675" cy="2579463"/>
            </a:xfrm>
          </p:grpSpPr>
          <p:grpSp>
            <p:nvGrpSpPr>
              <p:cNvPr id="1207" name="Google Shape;1207;p158"/>
              <p:cNvGrpSpPr/>
              <p:nvPr/>
            </p:nvGrpSpPr>
            <p:grpSpPr>
              <a:xfrm>
                <a:off x="529925" y="1257138"/>
                <a:ext cx="2960675" cy="2163963"/>
                <a:chOff x="529925" y="1257138"/>
                <a:chExt cx="2960675" cy="2163963"/>
              </a:xfrm>
            </p:grpSpPr>
            <p:sp>
              <p:nvSpPr>
                <p:cNvPr id="1208" name="Google Shape;1208;p158"/>
                <p:cNvSpPr/>
                <p:nvPr/>
              </p:nvSpPr>
              <p:spPr>
                <a:xfrm>
                  <a:off x="1557250" y="1808900"/>
                  <a:ext cx="1580700" cy="16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welcome</a:t>
                  </a:r>
                  <a:endParaRPr>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welcome home</a:t>
                  </a:r>
                  <a:endParaRPr>
                    <a:latin typeface="Open Sans"/>
                    <a:ea typeface="Open Sans"/>
                    <a:cs typeface="Open Sans"/>
                    <a:sym typeface="Open Sans"/>
                  </a:endParaRPr>
                </a:p>
              </p:txBody>
            </p:sp>
            <p:sp>
              <p:nvSpPr>
                <p:cNvPr id="1209" name="Google Shape;1209;p158"/>
                <p:cNvSpPr txBox="1"/>
                <p:nvPr/>
              </p:nvSpPr>
              <p:spPr>
                <a:xfrm>
                  <a:off x="1204600" y="1257138"/>
                  <a:ext cx="2286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2"/>
                      </a:solidFill>
                      <a:latin typeface="Open Sans"/>
                      <a:ea typeface="Open Sans"/>
                      <a:cs typeface="Open Sans"/>
                      <a:sym typeface="Open Sans"/>
                    </a:rPr>
                    <a:t>str2 = “welcome home”</a:t>
                  </a:r>
                  <a:endParaRPr sz="1500">
                    <a:solidFill>
                      <a:schemeClr val="dk2"/>
                    </a:solidFill>
                    <a:latin typeface="Open Sans"/>
                    <a:ea typeface="Open Sans"/>
                    <a:cs typeface="Open Sans"/>
                    <a:sym typeface="Open Sans"/>
                  </a:endParaRPr>
                </a:p>
              </p:txBody>
            </p:sp>
            <p:sp>
              <p:nvSpPr>
                <p:cNvPr id="1210" name="Google Shape;1210;p158"/>
                <p:cNvSpPr txBox="1"/>
                <p:nvPr/>
              </p:nvSpPr>
              <p:spPr>
                <a:xfrm>
                  <a:off x="529925" y="2017650"/>
                  <a:ext cx="1981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2"/>
                      </a:solidFill>
                      <a:latin typeface="Open Sans"/>
                      <a:ea typeface="Open Sans"/>
                      <a:cs typeface="Open Sans"/>
                      <a:sym typeface="Open Sans"/>
                    </a:rPr>
                    <a:t>str1 </a:t>
                  </a:r>
                  <a:endParaRPr sz="1500">
                    <a:solidFill>
                      <a:schemeClr val="dk2"/>
                    </a:solidFill>
                    <a:latin typeface="Open Sans"/>
                    <a:ea typeface="Open Sans"/>
                    <a:cs typeface="Open Sans"/>
                    <a:sym typeface="Open Sans"/>
                  </a:endParaRPr>
                </a:p>
                <a:p>
                  <a:pPr marL="0" lvl="0" indent="0" algn="l" rtl="0">
                    <a:spcBef>
                      <a:spcPts val="0"/>
                    </a:spcBef>
                    <a:spcAft>
                      <a:spcPts val="0"/>
                    </a:spcAft>
                    <a:buNone/>
                  </a:pPr>
                  <a:endParaRPr sz="1500">
                    <a:solidFill>
                      <a:schemeClr val="dk2"/>
                    </a:solidFill>
                    <a:latin typeface="Open Sans"/>
                    <a:ea typeface="Open Sans"/>
                    <a:cs typeface="Open Sans"/>
                    <a:sym typeface="Open Sans"/>
                  </a:endParaRPr>
                </a:p>
                <a:p>
                  <a:pPr marL="0" lvl="0" indent="0" algn="l" rtl="0">
                    <a:spcBef>
                      <a:spcPts val="0"/>
                    </a:spcBef>
                    <a:spcAft>
                      <a:spcPts val="0"/>
                    </a:spcAft>
                    <a:buNone/>
                  </a:pPr>
                  <a:endParaRPr sz="1500">
                    <a:solidFill>
                      <a:schemeClr val="dk2"/>
                    </a:solidFill>
                    <a:latin typeface="Open Sans"/>
                    <a:ea typeface="Open Sans"/>
                    <a:cs typeface="Open Sans"/>
                    <a:sym typeface="Open Sans"/>
                  </a:endParaRPr>
                </a:p>
                <a:p>
                  <a:pPr marL="0" lvl="0" indent="0" algn="l" rtl="0">
                    <a:spcBef>
                      <a:spcPts val="0"/>
                    </a:spcBef>
                    <a:spcAft>
                      <a:spcPts val="0"/>
                    </a:spcAft>
                    <a:buNone/>
                  </a:pPr>
                  <a:r>
                    <a:rPr lang="en-GB" sz="1500">
                      <a:solidFill>
                        <a:schemeClr val="dk2"/>
                      </a:solidFill>
                      <a:latin typeface="Open Sans"/>
                      <a:ea typeface="Open Sans"/>
                      <a:cs typeface="Open Sans"/>
                      <a:sym typeface="Open Sans"/>
                    </a:rPr>
                    <a:t>str2 </a:t>
                  </a:r>
                  <a:endParaRPr sz="1500">
                    <a:solidFill>
                      <a:schemeClr val="dk2"/>
                    </a:solidFill>
                    <a:latin typeface="Open Sans"/>
                    <a:ea typeface="Open Sans"/>
                    <a:cs typeface="Open Sans"/>
                    <a:sym typeface="Open Sans"/>
                  </a:endParaRPr>
                </a:p>
              </p:txBody>
            </p:sp>
            <p:cxnSp>
              <p:nvCxnSpPr>
                <p:cNvPr id="1211" name="Google Shape;1211;p158"/>
                <p:cNvCxnSpPr/>
                <p:nvPr/>
              </p:nvCxnSpPr>
              <p:spPr>
                <a:xfrm>
                  <a:off x="1061725" y="2241425"/>
                  <a:ext cx="836100" cy="152100"/>
                </a:xfrm>
                <a:prstGeom prst="straightConnector1">
                  <a:avLst/>
                </a:prstGeom>
                <a:noFill/>
                <a:ln w="9525" cap="flat" cmpd="sng">
                  <a:solidFill>
                    <a:schemeClr val="dk2"/>
                  </a:solidFill>
                  <a:prstDash val="solid"/>
                  <a:round/>
                  <a:headEnd type="none" w="med" len="med"/>
                  <a:tailEnd type="triangle" w="med" len="med"/>
                </a:ln>
              </p:spPr>
            </p:cxnSp>
            <p:cxnSp>
              <p:nvCxnSpPr>
                <p:cNvPr id="1212" name="Google Shape;1212;p158"/>
                <p:cNvCxnSpPr/>
                <p:nvPr/>
              </p:nvCxnSpPr>
              <p:spPr>
                <a:xfrm rot="10800000" flipH="1">
                  <a:off x="1030275" y="2841725"/>
                  <a:ext cx="600300" cy="91800"/>
                </a:xfrm>
                <a:prstGeom prst="straightConnector1">
                  <a:avLst/>
                </a:prstGeom>
                <a:noFill/>
                <a:ln w="9525" cap="flat" cmpd="sng">
                  <a:solidFill>
                    <a:schemeClr val="dk2"/>
                  </a:solidFill>
                  <a:prstDash val="solid"/>
                  <a:round/>
                  <a:headEnd type="none" w="med" len="med"/>
                  <a:tailEnd type="triangle" w="med" len="med"/>
                </a:ln>
              </p:spPr>
            </p:cxnSp>
          </p:grpSp>
          <p:sp>
            <p:nvSpPr>
              <p:cNvPr id="1213" name="Google Shape;1213;p158"/>
              <p:cNvSpPr txBox="1"/>
              <p:nvPr/>
            </p:nvSpPr>
            <p:spPr>
              <a:xfrm>
                <a:off x="1557200" y="3421100"/>
                <a:ext cx="1580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a:solidFill>
                      <a:schemeClr val="dk2"/>
                    </a:solidFill>
                    <a:latin typeface="Open Sans"/>
                    <a:ea typeface="Open Sans"/>
                    <a:cs typeface="Open Sans"/>
                    <a:sym typeface="Open Sans"/>
                  </a:rPr>
                  <a:t>String Pool</a:t>
                </a:r>
                <a:endParaRPr sz="1500">
                  <a:solidFill>
                    <a:schemeClr val="dk2"/>
                  </a:solidFill>
                  <a:latin typeface="Open Sans"/>
                  <a:ea typeface="Open Sans"/>
                  <a:cs typeface="Open Sans"/>
                  <a:sym typeface="Open Sans"/>
                </a:endParaRPr>
              </a:p>
            </p:txBody>
          </p:sp>
        </p:grpSp>
        <p:cxnSp>
          <p:nvCxnSpPr>
            <p:cNvPr id="1214" name="Google Shape;1214;p158"/>
            <p:cNvCxnSpPr/>
            <p:nvPr/>
          </p:nvCxnSpPr>
          <p:spPr>
            <a:xfrm rot="10800000" flipH="1">
              <a:off x="7015300" y="3319350"/>
              <a:ext cx="432600" cy="102300"/>
            </a:xfrm>
            <a:prstGeom prst="straightConnector1">
              <a:avLst/>
            </a:prstGeom>
            <a:noFill/>
            <a:ln w="9525" cap="flat" cmpd="sng">
              <a:solidFill>
                <a:schemeClr val="dk2"/>
              </a:solidFill>
              <a:prstDash val="solid"/>
              <a:round/>
              <a:headEnd type="none" w="med" len="med"/>
              <a:tailEnd type="triangle" w="med" len="med"/>
            </a:ln>
          </p:spPr>
        </p:cxnSp>
        <p:grpSp>
          <p:nvGrpSpPr>
            <p:cNvPr id="1215" name="Google Shape;1215;p158"/>
            <p:cNvGrpSpPr/>
            <p:nvPr/>
          </p:nvGrpSpPr>
          <p:grpSpPr>
            <a:xfrm>
              <a:off x="228625" y="1381025"/>
              <a:ext cx="2969750" cy="2760375"/>
              <a:chOff x="529925" y="1076225"/>
              <a:chExt cx="2969750" cy="2760375"/>
            </a:xfrm>
          </p:grpSpPr>
          <p:sp>
            <p:nvSpPr>
              <p:cNvPr id="1216" name="Google Shape;1216;p158"/>
              <p:cNvSpPr txBox="1"/>
              <p:nvPr/>
            </p:nvSpPr>
            <p:spPr>
              <a:xfrm>
                <a:off x="1557200" y="3421100"/>
                <a:ext cx="15807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a:solidFill>
                      <a:schemeClr val="dk2"/>
                    </a:solidFill>
                    <a:latin typeface="Open Sans"/>
                    <a:ea typeface="Open Sans"/>
                    <a:cs typeface="Open Sans"/>
                    <a:sym typeface="Open Sans"/>
                  </a:rPr>
                  <a:t>String Pool</a:t>
                </a:r>
                <a:endParaRPr sz="1500">
                  <a:solidFill>
                    <a:schemeClr val="dk2"/>
                  </a:solidFill>
                  <a:latin typeface="Open Sans"/>
                  <a:ea typeface="Open Sans"/>
                  <a:cs typeface="Open Sans"/>
                  <a:sym typeface="Open Sans"/>
                </a:endParaRPr>
              </a:p>
            </p:txBody>
          </p:sp>
          <p:grpSp>
            <p:nvGrpSpPr>
              <p:cNvPr id="1217" name="Google Shape;1217;p158"/>
              <p:cNvGrpSpPr/>
              <p:nvPr/>
            </p:nvGrpSpPr>
            <p:grpSpPr>
              <a:xfrm>
                <a:off x="529925" y="1076225"/>
                <a:ext cx="2969750" cy="2344875"/>
                <a:chOff x="529925" y="1076225"/>
                <a:chExt cx="2969750" cy="2344875"/>
              </a:xfrm>
            </p:grpSpPr>
            <p:sp>
              <p:nvSpPr>
                <p:cNvPr id="1218" name="Google Shape;1218;p158"/>
                <p:cNvSpPr/>
                <p:nvPr/>
              </p:nvSpPr>
              <p:spPr>
                <a:xfrm>
                  <a:off x="1557250" y="1808900"/>
                  <a:ext cx="1580700" cy="1612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welcome</a:t>
                  </a:r>
                  <a:endParaRPr>
                    <a:latin typeface="Open Sans"/>
                    <a:ea typeface="Open Sans"/>
                    <a:cs typeface="Open Sans"/>
                    <a:sym typeface="Open Sans"/>
                  </a:endParaRPr>
                </a:p>
              </p:txBody>
            </p:sp>
            <p:sp>
              <p:nvSpPr>
                <p:cNvPr id="1219" name="Google Shape;1219;p158"/>
                <p:cNvSpPr txBox="1"/>
                <p:nvPr/>
              </p:nvSpPr>
              <p:spPr>
                <a:xfrm>
                  <a:off x="1517875" y="1076225"/>
                  <a:ext cx="19818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2"/>
                      </a:solidFill>
                      <a:latin typeface="Open Sans"/>
                      <a:ea typeface="Open Sans"/>
                      <a:cs typeface="Open Sans"/>
                      <a:sym typeface="Open Sans"/>
                    </a:rPr>
                    <a:t>str1 = “welcome”;</a:t>
                  </a:r>
                  <a:endParaRPr sz="1500">
                    <a:solidFill>
                      <a:schemeClr val="dk2"/>
                    </a:solidFill>
                    <a:latin typeface="Open Sans"/>
                    <a:ea typeface="Open Sans"/>
                    <a:cs typeface="Open Sans"/>
                    <a:sym typeface="Open Sans"/>
                  </a:endParaRPr>
                </a:p>
                <a:p>
                  <a:pPr marL="0" lvl="0" indent="0" algn="l" rtl="0">
                    <a:spcBef>
                      <a:spcPts val="0"/>
                    </a:spcBef>
                    <a:spcAft>
                      <a:spcPts val="0"/>
                    </a:spcAft>
                    <a:buNone/>
                  </a:pPr>
                  <a:r>
                    <a:rPr lang="en-GB" sz="1500">
                      <a:solidFill>
                        <a:schemeClr val="dk2"/>
                      </a:solidFill>
                      <a:latin typeface="Open Sans"/>
                      <a:ea typeface="Open Sans"/>
                      <a:cs typeface="Open Sans"/>
                      <a:sym typeface="Open Sans"/>
                    </a:rPr>
                    <a:t>str2 = “welcome”;</a:t>
                  </a:r>
                  <a:endParaRPr sz="1500">
                    <a:solidFill>
                      <a:schemeClr val="dk2"/>
                    </a:solidFill>
                    <a:latin typeface="Open Sans"/>
                    <a:ea typeface="Open Sans"/>
                    <a:cs typeface="Open Sans"/>
                    <a:sym typeface="Open Sans"/>
                  </a:endParaRPr>
                </a:p>
                <a:p>
                  <a:pPr marL="0" lvl="0" indent="0" algn="l" rtl="0">
                    <a:spcBef>
                      <a:spcPts val="0"/>
                    </a:spcBef>
                    <a:spcAft>
                      <a:spcPts val="0"/>
                    </a:spcAft>
                    <a:buNone/>
                  </a:pPr>
                  <a:endParaRPr sz="1500">
                    <a:solidFill>
                      <a:schemeClr val="dk2"/>
                    </a:solidFill>
                    <a:latin typeface="Open Sans"/>
                    <a:ea typeface="Open Sans"/>
                    <a:cs typeface="Open Sans"/>
                    <a:sym typeface="Open Sans"/>
                  </a:endParaRPr>
                </a:p>
              </p:txBody>
            </p:sp>
            <p:sp>
              <p:nvSpPr>
                <p:cNvPr id="1220" name="Google Shape;1220;p158"/>
                <p:cNvSpPr txBox="1"/>
                <p:nvPr/>
              </p:nvSpPr>
              <p:spPr>
                <a:xfrm>
                  <a:off x="529925" y="2017650"/>
                  <a:ext cx="19818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a:solidFill>
                        <a:schemeClr val="dk2"/>
                      </a:solidFill>
                      <a:latin typeface="Open Sans"/>
                      <a:ea typeface="Open Sans"/>
                      <a:cs typeface="Open Sans"/>
                      <a:sym typeface="Open Sans"/>
                    </a:rPr>
                    <a:t>str1 </a:t>
                  </a:r>
                  <a:endParaRPr sz="1500">
                    <a:solidFill>
                      <a:schemeClr val="dk2"/>
                    </a:solidFill>
                    <a:latin typeface="Open Sans"/>
                    <a:ea typeface="Open Sans"/>
                    <a:cs typeface="Open Sans"/>
                    <a:sym typeface="Open Sans"/>
                  </a:endParaRPr>
                </a:p>
                <a:p>
                  <a:pPr marL="0" lvl="0" indent="0" algn="l" rtl="0">
                    <a:spcBef>
                      <a:spcPts val="0"/>
                    </a:spcBef>
                    <a:spcAft>
                      <a:spcPts val="0"/>
                    </a:spcAft>
                    <a:buNone/>
                  </a:pPr>
                  <a:endParaRPr sz="1500">
                    <a:solidFill>
                      <a:schemeClr val="dk2"/>
                    </a:solidFill>
                    <a:latin typeface="Open Sans"/>
                    <a:ea typeface="Open Sans"/>
                    <a:cs typeface="Open Sans"/>
                    <a:sym typeface="Open Sans"/>
                  </a:endParaRPr>
                </a:p>
                <a:p>
                  <a:pPr marL="0" lvl="0" indent="0" algn="l" rtl="0">
                    <a:spcBef>
                      <a:spcPts val="0"/>
                    </a:spcBef>
                    <a:spcAft>
                      <a:spcPts val="0"/>
                    </a:spcAft>
                    <a:buNone/>
                  </a:pPr>
                  <a:endParaRPr sz="1500">
                    <a:solidFill>
                      <a:schemeClr val="dk2"/>
                    </a:solidFill>
                    <a:latin typeface="Open Sans"/>
                    <a:ea typeface="Open Sans"/>
                    <a:cs typeface="Open Sans"/>
                    <a:sym typeface="Open Sans"/>
                  </a:endParaRPr>
                </a:p>
                <a:p>
                  <a:pPr marL="0" lvl="0" indent="0" algn="l" rtl="0">
                    <a:spcBef>
                      <a:spcPts val="0"/>
                    </a:spcBef>
                    <a:spcAft>
                      <a:spcPts val="0"/>
                    </a:spcAft>
                    <a:buNone/>
                  </a:pPr>
                  <a:r>
                    <a:rPr lang="en-GB" sz="1500">
                      <a:solidFill>
                        <a:schemeClr val="dk2"/>
                      </a:solidFill>
                      <a:latin typeface="Open Sans"/>
                      <a:ea typeface="Open Sans"/>
                      <a:cs typeface="Open Sans"/>
                      <a:sym typeface="Open Sans"/>
                    </a:rPr>
                    <a:t>str2 </a:t>
                  </a:r>
                  <a:endParaRPr sz="1500">
                    <a:solidFill>
                      <a:schemeClr val="dk2"/>
                    </a:solidFill>
                    <a:latin typeface="Open Sans"/>
                    <a:ea typeface="Open Sans"/>
                    <a:cs typeface="Open Sans"/>
                    <a:sym typeface="Open Sans"/>
                  </a:endParaRPr>
                </a:p>
              </p:txBody>
            </p:sp>
            <p:cxnSp>
              <p:nvCxnSpPr>
                <p:cNvPr id="1221" name="Google Shape;1221;p158"/>
                <p:cNvCxnSpPr/>
                <p:nvPr/>
              </p:nvCxnSpPr>
              <p:spPr>
                <a:xfrm rot="10800000" flipH="1">
                  <a:off x="1030275" y="2650325"/>
                  <a:ext cx="873000" cy="283200"/>
                </a:xfrm>
                <a:prstGeom prst="straightConnector1">
                  <a:avLst/>
                </a:prstGeom>
                <a:noFill/>
                <a:ln w="9525" cap="flat" cmpd="sng">
                  <a:solidFill>
                    <a:schemeClr val="dk2"/>
                  </a:solidFill>
                  <a:prstDash val="solid"/>
                  <a:round/>
                  <a:headEnd type="none" w="med" len="med"/>
                  <a:tailEnd type="triangle" w="med" len="med"/>
                </a:ln>
              </p:spPr>
            </p:cxnSp>
            <p:cxnSp>
              <p:nvCxnSpPr>
                <p:cNvPr id="1222" name="Google Shape;1222;p158"/>
                <p:cNvCxnSpPr/>
                <p:nvPr/>
              </p:nvCxnSpPr>
              <p:spPr>
                <a:xfrm>
                  <a:off x="1061725" y="2241425"/>
                  <a:ext cx="825900" cy="354000"/>
                </a:xfrm>
                <a:prstGeom prst="straightConnector1">
                  <a:avLst/>
                </a:prstGeom>
                <a:noFill/>
                <a:ln w="9525" cap="flat" cmpd="sng">
                  <a:solidFill>
                    <a:schemeClr val="dk2"/>
                  </a:solidFill>
                  <a:prstDash val="solid"/>
                  <a:round/>
                  <a:headEnd type="none" w="med" len="med"/>
                  <a:tailEnd type="triangle" w="med" len="med"/>
                </a:ln>
              </p:spPr>
            </p:cxnSp>
          </p:grpSp>
        </p:grpSp>
      </p:gr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1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Methods</a:t>
            </a:r>
            <a:endParaRPr/>
          </a:p>
        </p:txBody>
      </p:sp>
      <p:sp>
        <p:nvSpPr>
          <p:cNvPr id="1228" name="Google Shape;1228;p1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147</a:t>
            </a:fld>
            <a:endParaRPr/>
          </a:p>
        </p:txBody>
      </p:sp>
      <p:graphicFrame>
        <p:nvGraphicFramePr>
          <p:cNvPr id="1229" name="Google Shape;1229;p159"/>
          <p:cNvGraphicFramePr/>
          <p:nvPr/>
        </p:nvGraphicFramePr>
        <p:xfrm>
          <a:off x="437400" y="1245950"/>
          <a:ext cx="3000000" cy="3000000"/>
        </p:xfrm>
        <a:graphic>
          <a:graphicData uri="http://schemas.openxmlformats.org/drawingml/2006/table">
            <a:tbl>
              <a:tblPr>
                <a:noFill/>
                <a:tableStyleId>{4C4B8031-E66A-4E46-8405-7B656A99451E}</a:tableStyleId>
              </a:tblPr>
              <a:tblGrid>
                <a:gridCol w="2292400">
                  <a:extLst>
                    <a:ext uri="{9D8B030D-6E8A-4147-A177-3AD203B41FA5}">
                      <a16:colId xmlns:a16="http://schemas.microsoft.com/office/drawing/2014/main" val="20000"/>
                    </a:ext>
                  </a:extLst>
                </a:gridCol>
                <a:gridCol w="4494500">
                  <a:extLst>
                    <a:ext uri="{9D8B030D-6E8A-4147-A177-3AD203B41FA5}">
                      <a16:colId xmlns:a16="http://schemas.microsoft.com/office/drawing/2014/main" val="20001"/>
                    </a:ext>
                  </a:extLst>
                </a:gridCol>
                <a:gridCol w="14587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Return type</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charAt()</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the character at the specified index (position) </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char</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compareTo()</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Compares two strings lexicographically</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int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compareToIgnoreCase()</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Compares two strings lexicographically, ignoring case differences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int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concat()</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Appends a string to the end of another string</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contains()</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Checks whether a string contains a sequence of characters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boolean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endsWith()</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Checks whether a string ends with the specified character(s) </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boolean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1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Methods</a:t>
            </a:r>
            <a:endParaRPr/>
          </a:p>
        </p:txBody>
      </p:sp>
      <p:sp>
        <p:nvSpPr>
          <p:cNvPr id="1235" name="Google Shape;1235;p1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148</a:t>
            </a:fld>
            <a:endParaRPr/>
          </a:p>
        </p:txBody>
      </p:sp>
      <p:graphicFrame>
        <p:nvGraphicFramePr>
          <p:cNvPr id="1236" name="Google Shape;1236;p160"/>
          <p:cNvGraphicFramePr/>
          <p:nvPr/>
        </p:nvGraphicFramePr>
        <p:xfrm>
          <a:off x="437400" y="1245950"/>
          <a:ext cx="3000000" cy="3000000"/>
        </p:xfrm>
        <a:graphic>
          <a:graphicData uri="http://schemas.openxmlformats.org/drawingml/2006/table">
            <a:tbl>
              <a:tblPr>
                <a:noFill/>
                <a:tableStyleId>{4C4B8031-E66A-4E46-8405-7B656A99451E}</a:tableStyleId>
              </a:tblPr>
              <a:tblGrid>
                <a:gridCol w="2292400">
                  <a:extLst>
                    <a:ext uri="{9D8B030D-6E8A-4147-A177-3AD203B41FA5}">
                      <a16:colId xmlns:a16="http://schemas.microsoft.com/office/drawing/2014/main" val="20000"/>
                    </a:ext>
                  </a:extLst>
                </a:gridCol>
                <a:gridCol w="4494500">
                  <a:extLst>
                    <a:ext uri="{9D8B030D-6E8A-4147-A177-3AD203B41FA5}">
                      <a16:colId xmlns:a16="http://schemas.microsoft.com/office/drawing/2014/main" val="20001"/>
                    </a:ext>
                  </a:extLst>
                </a:gridCol>
                <a:gridCol w="14587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Return type</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equals()</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Compares two strings. Returns true if the strings are equal, and false if not</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boolean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equalsIgnoreCase()</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Compares two strings, ignoring case considerations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boolean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format()</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a formatted string using the specified locale, format string, and arguments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getChars()</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Copies characters from a string to an array of chars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void</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indexOf()</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the position of the first found occurrence of specified characters in a string</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int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intern()</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the canonical representation for the string object</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1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Methods</a:t>
            </a:r>
            <a:endParaRPr/>
          </a:p>
        </p:txBody>
      </p:sp>
      <p:sp>
        <p:nvSpPr>
          <p:cNvPr id="1242" name="Google Shape;1242;p1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149</a:t>
            </a:fld>
            <a:endParaRPr/>
          </a:p>
        </p:txBody>
      </p:sp>
      <p:graphicFrame>
        <p:nvGraphicFramePr>
          <p:cNvPr id="1243" name="Google Shape;1243;p161"/>
          <p:cNvGraphicFramePr/>
          <p:nvPr/>
        </p:nvGraphicFramePr>
        <p:xfrm>
          <a:off x="437400" y="1245950"/>
          <a:ext cx="3000000" cy="3000000"/>
        </p:xfrm>
        <a:graphic>
          <a:graphicData uri="http://schemas.openxmlformats.org/drawingml/2006/table">
            <a:tbl>
              <a:tblPr>
                <a:noFill/>
                <a:tableStyleId>{4C4B8031-E66A-4E46-8405-7B656A99451E}</a:tableStyleId>
              </a:tblPr>
              <a:tblGrid>
                <a:gridCol w="2292400">
                  <a:extLst>
                    <a:ext uri="{9D8B030D-6E8A-4147-A177-3AD203B41FA5}">
                      <a16:colId xmlns:a16="http://schemas.microsoft.com/office/drawing/2014/main" val="20000"/>
                    </a:ext>
                  </a:extLst>
                </a:gridCol>
                <a:gridCol w="4494500">
                  <a:extLst>
                    <a:ext uri="{9D8B030D-6E8A-4147-A177-3AD203B41FA5}">
                      <a16:colId xmlns:a16="http://schemas.microsoft.com/office/drawing/2014/main" val="20001"/>
                    </a:ext>
                  </a:extLst>
                </a:gridCol>
                <a:gridCol w="14587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Return type</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isEmpty()</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Checks whether a string is empty or not</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boolean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lastIndexOf()</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the position of the last found occurrence of specified characters in a string</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int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length()</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the length of a specified string</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int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replace()</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Searches a string for a specified value, and returns a new string where the specified values are replaced</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replaceFirst()</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Replaces the first occurrence of a substring that matches the given regular expression with the given replacement</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ByteCode Execution</a:t>
            </a:r>
            <a:endParaRPr/>
          </a:p>
        </p:txBody>
      </p:sp>
      <p:sp>
        <p:nvSpPr>
          <p:cNvPr id="172" name="Google Shape;172;p27"/>
          <p:cNvSpPr txBox="1">
            <a:spLocks noGrp="1"/>
          </p:cNvSpPr>
          <p:nvPr>
            <p:ph type="body" idx="1"/>
          </p:nvPr>
        </p:nvSpPr>
        <p:spPr>
          <a:xfrm>
            <a:off x="311700" y="1266325"/>
            <a:ext cx="8520600" cy="1102500"/>
          </a:xfrm>
          <a:prstGeom prst="rect">
            <a:avLst/>
          </a:prstGeom>
        </p:spPr>
        <p:txBody>
          <a:bodyPr spcFirstLastPara="1" wrap="square" lIns="91425" tIns="91425" rIns="91425" bIns="91425" anchor="t" anchorCtr="0">
            <a:noAutofit/>
          </a:bodyPr>
          <a:lstStyle/>
          <a:p>
            <a:pPr marL="457200" lvl="0" indent="-355600" algn="just" rtl="0">
              <a:lnSpc>
                <a:spcPct val="95000"/>
              </a:lnSpc>
              <a:spcBef>
                <a:spcPts val="0"/>
              </a:spcBef>
              <a:spcAft>
                <a:spcPts val="0"/>
              </a:spcAft>
              <a:buSzPts val="2000"/>
              <a:buChar char="●"/>
            </a:pPr>
            <a:r>
              <a:rPr lang="en-GB" sz="2000"/>
              <a:t>Java Bytecode is executed by the JVM.</a:t>
            </a:r>
            <a:endParaRPr sz="2000"/>
          </a:p>
          <a:p>
            <a:pPr marL="457200" lvl="0" indent="-355600" algn="just" rtl="0">
              <a:lnSpc>
                <a:spcPct val="95000"/>
              </a:lnSpc>
              <a:spcBef>
                <a:spcPts val="0"/>
              </a:spcBef>
              <a:spcAft>
                <a:spcPts val="0"/>
              </a:spcAft>
              <a:buSzPts val="2000"/>
              <a:buChar char="●"/>
            </a:pPr>
            <a:r>
              <a:rPr lang="en-GB" sz="2000"/>
              <a:t>The JVM loads the bytecode and interprets it, executing the instructions one by one.</a:t>
            </a:r>
            <a:endParaRPr sz="2000"/>
          </a:p>
          <a:p>
            <a:pPr marL="0" lvl="0" indent="0" algn="just" rtl="0">
              <a:lnSpc>
                <a:spcPct val="95000"/>
              </a:lnSpc>
              <a:spcBef>
                <a:spcPts val="1200"/>
              </a:spcBef>
              <a:spcAft>
                <a:spcPts val="1200"/>
              </a:spcAft>
              <a:buSzPts val="1018"/>
              <a:buNone/>
            </a:pPr>
            <a:endParaRPr sz="2000"/>
          </a:p>
        </p:txBody>
      </p:sp>
      <p:sp>
        <p:nvSpPr>
          <p:cNvPr id="173" name="Google Shape;17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a:t>
            </a:fld>
            <a:endParaRPr/>
          </a:p>
        </p:txBody>
      </p:sp>
      <p:grpSp>
        <p:nvGrpSpPr>
          <p:cNvPr id="174" name="Google Shape;174;p27"/>
          <p:cNvGrpSpPr/>
          <p:nvPr/>
        </p:nvGrpSpPr>
        <p:grpSpPr>
          <a:xfrm>
            <a:off x="673875" y="2832550"/>
            <a:ext cx="7796250" cy="1692275"/>
            <a:chOff x="673875" y="2832550"/>
            <a:chExt cx="7796250" cy="1692275"/>
          </a:xfrm>
        </p:grpSpPr>
        <p:sp>
          <p:nvSpPr>
            <p:cNvPr id="175" name="Google Shape;175;p27"/>
            <p:cNvSpPr/>
            <p:nvPr/>
          </p:nvSpPr>
          <p:spPr>
            <a:xfrm>
              <a:off x="673875" y="3579225"/>
              <a:ext cx="1326300" cy="9456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Java Source Code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a:t>
              </a:r>
              <a:r>
                <a:rPr lang="en-GB" i="1">
                  <a:latin typeface="Open Sans"/>
                  <a:ea typeface="Open Sans"/>
                  <a:cs typeface="Open Sans"/>
                  <a:sym typeface="Open Sans"/>
                </a:rPr>
                <a:t>.java</a:t>
              </a:r>
              <a:r>
                <a:rPr lang="en-GB">
                  <a:latin typeface="Open Sans"/>
                  <a:ea typeface="Open Sans"/>
                  <a:cs typeface="Open Sans"/>
                  <a:sym typeface="Open Sans"/>
                </a:rPr>
                <a:t>)</a:t>
              </a:r>
              <a:endParaRPr>
                <a:latin typeface="Open Sans"/>
                <a:ea typeface="Open Sans"/>
                <a:cs typeface="Open Sans"/>
                <a:sym typeface="Open Sans"/>
              </a:endParaRPr>
            </a:p>
          </p:txBody>
        </p:sp>
        <p:sp>
          <p:nvSpPr>
            <p:cNvPr id="176" name="Google Shape;176;p27"/>
            <p:cNvSpPr/>
            <p:nvPr/>
          </p:nvSpPr>
          <p:spPr>
            <a:xfrm>
              <a:off x="3908850" y="3579225"/>
              <a:ext cx="1326300" cy="9456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ByteCode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a:t>
              </a:r>
              <a:r>
                <a:rPr lang="en-GB" i="1">
                  <a:latin typeface="Open Sans"/>
                  <a:ea typeface="Open Sans"/>
                  <a:cs typeface="Open Sans"/>
                  <a:sym typeface="Open Sans"/>
                </a:rPr>
                <a:t>.class</a:t>
              </a:r>
              <a:r>
                <a:rPr lang="en-GB">
                  <a:latin typeface="Open Sans"/>
                  <a:ea typeface="Open Sans"/>
                  <a:cs typeface="Open Sans"/>
                  <a:sym typeface="Open Sans"/>
                </a:rPr>
                <a:t>)</a:t>
              </a:r>
              <a:endParaRPr>
                <a:latin typeface="Open Sans"/>
                <a:ea typeface="Open Sans"/>
                <a:cs typeface="Open Sans"/>
                <a:sym typeface="Open Sans"/>
              </a:endParaRPr>
            </a:p>
          </p:txBody>
        </p:sp>
        <p:sp>
          <p:nvSpPr>
            <p:cNvPr id="177" name="Google Shape;177;p27"/>
            <p:cNvSpPr/>
            <p:nvPr/>
          </p:nvSpPr>
          <p:spPr>
            <a:xfrm>
              <a:off x="7143825" y="3579225"/>
              <a:ext cx="1326300" cy="9456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Native OS</a:t>
              </a:r>
              <a:endParaRPr>
                <a:latin typeface="Open Sans"/>
                <a:ea typeface="Open Sans"/>
                <a:cs typeface="Open Sans"/>
                <a:sym typeface="Open Sans"/>
              </a:endParaRPr>
            </a:p>
          </p:txBody>
        </p:sp>
        <p:cxnSp>
          <p:nvCxnSpPr>
            <p:cNvPr id="178" name="Google Shape;178;p27"/>
            <p:cNvCxnSpPr>
              <a:stCxn id="175" idx="3"/>
              <a:endCxn id="176" idx="1"/>
            </p:cNvCxnSpPr>
            <p:nvPr/>
          </p:nvCxnSpPr>
          <p:spPr>
            <a:xfrm>
              <a:off x="2000175" y="4052025"/>
              <a:ext cx="1908600" cy="0"/>
            </a:xfrm>
            <a:prstGeom prst="straightConnector1">
              <a:avLst/>
            </a:prstGeom>
            <a:noFill/>
            <a:ln w="19050" cap="flat" cmpd="sng">
              <a:solidFill>
                <a:schemeClr val="dk2"/>
              </a:solidFill>
              <a:prstDash val="solid"/>
              <a:round/>
              <a:headEnd type="none" w="med" len="med"/>
              <a:tailEnd type="triangle" w="med" len="med"/>
            </a:ln>
          </p:spPr>
        </p:cxnSp>
        <p:cxnSp>
          <p:nvCxnSpPr>
            <p:cNvPr id="179" name="Google Shape;179;p27"/>
            <p:cNvCxnSpPr>
              <a:stCxn id="176" idx="3"/>
              <a:endCxn id="177" idx="1"/>
            </p:cNvCxnSpPr>
            <p:nvPr/>
          </p:nvCxnSpPr>
          <p:spPr>
            <a:xfrm>
              <a:off x="5235150" y="4052025"/>
              <a:ext cx="1908600" cy="0"/>
            </a:xfrm>
            <a:prstGeom prst="straightConnector1">
              <a:avLst/>
            </a:prstGeom>
            <a:noFill/>
            <a:ln w="19050" cap="flat" cmpd="sng">
              <a:solidFill>
                <a:schemeClr val="dk2"/>
              </a:solidFill>
              <a:prstDash val="solid"/>
              <a:round/>
              <a:headEnd type="none" w="med" len="med"/>
              <a:tailEnd type="triangle" w="med" len="med"/>
            </a:ln>
          </p:spPr>
        </p:cxnSp>
        <p:sp>
          <p:nvSpPr>
            <p:cNvPr id="180" name="Google Shape;180;p27"/>
            <p:cNvSpPr/>
            <p:nvPr/>
          </p:nvSpPr>
          <p:spPr>
            <a:xfrm>
              <a:off x="5349750" y="2832550"/>
              <a:ext cx="1679400" cy="645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Java Interpreter</a:t>
              </a:r>
              <a:endParaRPr>
                <a:latin typeface="Open Sans"/>
                <a:ea typeface="Open Sans"/>
                <a:cs typeface="Open Sans"/>
                <a:sym typeface="Open Sans"/>
              </a:endParaRPr>
            </a:p>
          </p:txBody>
        </p:sp>
        <p:sp>
          <p:nvSpPr>
            <p:cNvPr id="181" name="Google Shape;181;p27"/>
            <p:cNvSpPr/>
            <p:nvPr/>
          </p:nvSpPr>
          <p:spPr>
            <a:xfrm>
              <a:off x="2229375" y="2887625"/>
              <a:ext cx="1450200" cy="6456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Java compiler</a:t>
              </a:r>
              <a:endParaRPr>
                <a:latin typeface="Open Sans"/>
                <a:ea typeface="Open Sans"/>
                <a:cs typeface="Open Sans"/>
                <a:sym typeface="Open Sans"/>
              </a:endParaRPr>
            </a:p>
          </p:txBody>
        </p:sp>
        <p:cxnSp>
          <p:nvCxnSpPr>
            <p:cNvPr id="182" name="Google Shape;182;p27"/>
            <p:cNvCxnSpPr>
              <a:stCxn id="181" idx="4"/>
            </p:cNvCxnSpPr>
            <p:nvPr/>
          </p:nvCxnSpPr>
          <p:spPr>
            <a:xfrm>
              <a:off x="2954475" y="3533225"/>
              <a:ext cx="11700" cy="507900"/>
            </a:xfrm>
            <a:prstGeom prst="straightConnector1">
              <a:avLst/>
            </a:prstGeom>
            <a:noFill/>
            <a:ln w="19050" cap="flat" cmpd="sng">
              <a:solidFill>
                <a:schemeClr val="dk2"/>
              </a:solidFill>
              <a:prstDash val="solid"/>
              <a:round/>
              <a:headEnd type="none" w="med" len="med"/>
              <a:tailEnd type="triangle" w="med" len="med"/>
            </a:ln>
          </p:spPr>
        </p:cxnSp>
        <p:cxnSp>
          <p:nvCxnSpPr>
            <p:cNvPr id="183" name="Google Shape;183;p27"/>
            <p:cNvCxnSpPr>
              <a:stCxn id="180" idx="4"/>
            </p:cNvCxnSpPr>
            <p:nvPr/>
          </p:nvCxnSpPr>
          <p:spPr>
            <a:xfrm>
              <a:off x="6189450" y="3478150"/>
              <a:ext cx="6000" cy="54090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247"/>
        <p:cNvGrpSpPr/>
        <p:nvPr/>
      </p:nvGrpSpPr>
      <p:grpSpPr>
        <a:xfrm>
          <a:off x="0" y="0"/>
          <a:ext cx="0" cy="0"/>
          <a:chOff x="0" y="0"/>
          <a:chExt cx="0" cy="0"/>
        </a:xfrm>
      </p:grpSpPr>
      <p:sp>
        <p:nvSpPr>
          <p:cNvPr id="1248" name="Google Shape;1248;p1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Methods</a:t>
            </a:r>
            <a:endParaRPr/>
          </a:p>
        </p:txBody>
      </p:sp>
      <p:sp>
        <p:nvSpPr>
          <p:cNvPr id="1249" name="Google Shape;1249;p1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150</a:t>
            </a:fld>
            <a:endParaRPr/>
          </a:p>
        </p:txBody>
      </p:sp>
      <p:graphicFrame>
        <p:nvGraphicFramePr>
          <p:cNvPr id="1250" name="Google Shape;1250;p162"/>
          <p:cNvGraphicFramePr/>
          <p:nvPr/>
        </p:nvGraphicFramePr>
        <p:xfrm>
          <a:off x="437400" y="1245950"/>
          <a:ext cx="3000000" cy="3000000"/>
        </p:xfrm>
        <a:graphic>
          <a:graphicData uri="http://schemas.openxmlformats.org/drawingml/2006/table">
            <a:tbl>
              <a:tblPr>
                <a:noFill/>
                <a:tableStyleId>{4C4B8031-E66A-4E46-8405-7B656A99451E}</a:tableStyleId>
              </a:tblPr>
              <a:tblGrid>
                <a:gridCol w="2292400">
                  <a:extLst>
                    <a:ext uri="{9D8B030D-6E8A-4147-A177-3AD203B41FA5}">
                      <a16:colId xmlns:a16="http://schemas.microsoft.com/office/drawing/2014/main" val="20000"/>
                    </a:ext>
                  </a:extLst>
                </a:gridCol>
                <a:gridCol w="4494500">
                  <a:extLst>
                    <a:ext uri="{9D8B030D-6E8A-4147-A177-3AD203B41FA5}">
                      <a16:colId xmlns:a16="http://schemas.microsoft.com/office/drawing/2014/main" val="20001"/>
                    </a:ext>
                  </a:extLst>
                </a:gridCol>
                <a:gridCol w="14587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Return type</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replaceAll()</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Replaces each substring of this string that matches the given regular expression with the given replacement</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split()</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Splits a string into an array of substrings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startsWith()</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Checks whether a string starts with specified characters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boolean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substring()</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a new string which is the substring of a specified string </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toCharArray()</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Converts this string to a new character array</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char[]</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toLowerCase()</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Converts a string to lowercase letters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5" name="Google Shape;1255;p1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Methods</a:t>
            </a:r>
            <a:endParaRPr/>
          </a:p>
        </p:txBody>
      </p:sp>
      <p:sp>
        <p:nvSpPr>
          <p:cNvPr id="1256" name="Google Shape;1256;p1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151</a:t>
            </a:fld>
            <a:endParaRPr/>
          </a:p>
        </p:txBody>
      </p:sp>
      <p:graphicFrame>
        <p:nvGraphicFramePr>
          <p:cNvPr id="1257" name="Google Shape;1257;p163"/>
          <p:cNvGraphicFramePr/>
          <p:nvPr/>
        </p:nvGraphicFramePr>
        <p:xfrm>
          <a:off x="437400" y="1245950"/>
          <a:ext cx="3000000" cy="3000000"/>
        </p:xfrm>
        <a:graphic>
          <a:graphicData uri="http://schemas.openxmlformats.org/drawingml/2006/table">
            <a:tbl>
              <a:tblPr>
                <a:noFill/>
                <a:tableStyleId>{4C4B8031-E66A-4E46-8405-7B656A99451E}</a:tableStyleId>
              </a:tblPr>
              <a:tblGrid>
                <a:gridCol w="2292400">
                  <a:extLst>
                    <a:ext uri="{9D8B030D-6E8A-4147-A177-3AD203B41FA5}">
                      <a16:colId xmlns:a16="http://schemas.microsoft.com/office/drawing/2014/main" val="20000"/>
                    </a:ext>
                  </a:extLst>
                </a:gridCol>
                <a:gridCol w="4494500">
                  <a:extLst>
                    <a:ext uri="{9D8B030D-6E8A-4147-A177-3AD203B41FA5}">
                      <a16:colId xmlns:a16="http://schemas.microsoft.com/office/drawing/2014/main" val="20001"/>
                    </a:ext>
                  </a:extLst>
                </a:gridCol>
                <a:gridCol w="145875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Return type</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toUpperCase()</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Converts a string to upper case letters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trim()</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Removes whitespace from both ends of a string</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valueOf()</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the string representation of the specified value </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substring()</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Returns a new string which is the substring of a specified string </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261"/>
        <p:cNvGrpSpPr/>
        <p:nvPr/>
      </p:nvGrpSpPr>
      <p:grpSpPr>
        <a:xfrm>
          <a:off x="0" y="0"/>
          <a:ext cx="0" cy="0"/>
          <a:chOff x="0" y="0"/>
          <a:chExt cx="0" cy="0"/>
        </a:xfrm>
      </p:grpSpPr>
      <p:sp>
        <p:nvSpPr>
          <p:cNvPr id="1262" name="Google Shape;1262;p1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in JAVA vs String in C++</a:t>
            </a:r>
            <a:endParaRPr/>
          </a:p>
        </p:txBody>
      </p:sp>
      <p:sp>
        <p:nvSpPr>
          <p:cNvPr id="1263" name="Google Shape;1263;p16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In Java strings are immutable reference types. In C++ strings are mutable and employ value semantics.</a:t>
            </a:r>
            <a:endParaRPr/>
          </a:p>
          <a:p>
            <a:pPr marL="457200" lvl="0" indent="-342900" algn="just" rtl="0">
              <a:spcBef>
                <a:spcPts val="0"/>
              </a:spcBef>
              <a:spcAft>
                <a:spcPts val="0"/>
              </a:spcAft>
              <a:buSzPts val="1800"/>
              <a:buChar char="●"/>
            </a:pPr>
            <a:r>
              <a:rPr lang="en-GB"/>
              <a:t>Two strings in C++ will evaluate true to a “==” operation if they contain the same value, regardless of whether they are the same object or not. </a:t>
            </a:r>
            <a:endParaRPr/>
          </a:p>
          <a:p>
            <a:pPr marL="457200" lvl="0" indent="-342900" algn="just" rtl="0">
              <a:spcBef>
                <a:spcPts val="0"/>
              </a:spcBef>
              <a:spcAft>
                <a:spcPts val="0"/>
              </a:spcAft>
              <a:buSzPts val="1800"/>
              <a:buChar char="●"/>
            </a:pPr>
            <a:r>
              <a:rPr lang="en-GB"/>
              <a:t>In Java comparing two String variables with ‘==’ does a reference equality test. Surprisingly you might declare the same two Strings and initialize them with the same string literal — then you’d expect them not to have reference equality — but they might still because of string interning.</a:t>
            </a:r>
            <a:endParaRPr/>
          </a:p>
        </p:txBody>
      </p:sp>
      <p:sp>
        <p:nvSpPr>
          <p:cNvPr id="1264" name="Google Shape;1264;p1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152</a:t>
            </a:fld>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165"/>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StringBuffer</a:t>
            </a:r>
            <a:endParaRPr/>
          </a:p>
        </p:txBody>
      </p:sp>
      <p:sp>
        <p:nvSpPr>
          <p:cNvPr id="1270" name="Google Shape;1270;p1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153</a:t>
            </a:fld>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274"/>
        <p:cNvGrpSpPr/>
        <p:nvPr/>
      </p:nvGrpSpPr>
      <p:grpSpPr>
        <a:xfrm>
          <a:off x="0" y="0"/>
          <a:ext cx="0" cy="0"/>
          <a:chOff x="0" y="0"/>
          <a:chExt cx="0" cy="0"/>
        </a:xfrm>
      </p:grpSpPr>
      <p:sp>
        <p:nvSpPr>
          <p:cNvPr id="1275" name="Google Shape;1275;p1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StringBuffer</a:t>
            </a:r>
            <a:endParaRPr/>
          </a:p>
        </p:txBody>
      </p:sp>
      <p:sp>
        <p:nvSpPr>
          <p:cNvPr id="1276" name="Google Shape;1276;p1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154</a:t>
            </a:fld>
            <a:endParaRPr/>
          </a:p>
        </p:txBody>
      </p:sp>
      <p:sp>
        <p:nvSpPr>
          <p:cNvPr id="1277" name="Google Shape;1277;p1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34327" algn="just" rtl="0">
              <a:spcBef>
                <a:spcPts val="0"/>
              </a:spcBef>
              <a:spcAft>
                <a:spcPts val="0"/>
              </a:spcAft>
              <a:buSzPct val="100000"/>
              <a:buChar char="●"/>
            </a:pPr>
            <a:r>
              <a:rPr lang="en-GB"/>
              <a:t>StringBuffer is a peer class of String that provides much of the functionality of strings.</a:t>
            </a:r>
            <a:endParaRPr/>
          </a:p>
          <a:p>
            <a:pPr marL="457200" lvl="0" indent="-334327" algn="just" rtl="0">
              <a:spcBef>
                <a:spcPts val="0"/>
              </a:spcBef>
              <a:spcAft>
                <a:spcPts val="0"/>
              </a:spcAft>
              <a:buSzPct val="100000"/>
              <a:buChar char="●"/>
            </a:pPr>
            <a:r>
              <a:rPr lang="en-GB"/>
              <a:t>The string represents fixed-length, immutable character sequences while StringBuffer represents growable and writable character sequences.</a:t>
            </a:r>
            <a:endParaRPr/>
          </a:p>
          <a:p>
            <a:pPr marL="457200" lvl="0" indent="-334327" algn="just" rtl="0">
              <a:spcBef>
                <a:spcPts val="0"/>
              </a:spcBef>
              <a:spcAft>
                <a:spcPts val="0"/>
              </a:spcAft>
              <a:buSzPct val="100000"/>
              <a:buChar char="●"/>
            </a:pPr>
            <a:r>
              <a:rPr lang="en-GB"/>
              <a:t>StringBuffer may have characters and substrings inserted in the middle or appended to the end.</a:t>
            </a:r>
            <a:endParaRPr/>
          </a:p>
          <a:p>
            <a:pPr marL="457200" lvl="0" indent="-334327" algn="just" rtl="0">
              <a:spcBef>
                <a:spcPts val="0"/>
              </a:spcBef>
              <a:spcAft>
                <a:spcPts val="0"/>
              </a:spcAft>
              <a:buSzPct val="100000"/>
              <a:buChar char="●"/>
            </a:pPr>
            <a:r>
              <a:rPr lang="en-GB"/>
              <a:t>It will automatically grow to make room for such additions and often has more characters preallocated than are actually needed, to allow room for growth. </a:t>
            </a:r>
            <a:endParaRPr/>
          </a:p>
          <a:p>
            <a:pPr marL="457200" lvl="0" indent="-334327" algn="just" rtl="0">
              <a:spcBef>
                <a:spcPts val="0"/>
              </a:spcBef>
              <a:spcAft>
                <a:spcPts val="0"/>
              </a:spcAft>
              <a:buSzPct val="100000"/>
              <a:buChar char="●"/>
            </a:pPr>
            <a:r>
              <a:rPr lang="en-GB"/>
              <a:t>StringBuffer class is used to create mutable (modifiable) string.</a:t>
            </a:r>
            <a:endParaRPr/>
          </a:p>
          <a:p>
            <a:pPr marL="457200" lvl="0" indent="-334327" algn="just" rtl="0">
              <a:spcBef>
                <a:spcPts val="0"/>
              </a:spcBef>
              <a:spcAft>
                <a:spcPts val="0"/>
              </a:spcAft>
              <a:buSzPct val="100000"/>
              <a:buChar char="●"/>
            </a:pPr>
            <a:r>
              <a:rPr lang="en-GB"/>
              <a:t>The StringBuffer class in java is same as String class except it is mutable i.e. it can be changed.</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2" name="Google Shape;1282;p1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StringBuffer Constructors</a:t>
            </a:r>
            <a:endParaRPr/>
          </a:p>
        </p:txBody>
      </p:sp>
      <p:sp>
        <p:nvSpPr>
          <p:cNvPr id="1283" name="Google Shape;1283;p1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155</a:t>
            </a:fld>
            <a:endParaRPr/>
          </a:p>
        </p:txBody>
      </p:sp>
      <p:graphicFrame>
        <p:nvGraphicFramePr>
          <p:cNvPr id="1284" name="Google Shape;1284;p167"/>
          <p:cNvGraphicFramePr/>
          <p:nvPr/>
        </p:nvGraphicFramePr>
        <p:xfrm>
          <a:off x="952500" y="1514400"/>
          <a:ext cx="3000000" cy="3000000"/>
        </p:xfrm>
        <a:graphic>
          <a:graphicData uri="http://schemas.openxmlformats.org/drawingml/2006/table">
            <a:tbl>
              <a:tblPr>
                <a:noFill/>
                <a:tableStyleId>{4C4B8031-E66A-4E46-8405-7B656A99451E}</a:tableStyleId>
              </a:tblPr>
              <a:tblGrid>
                <a:gridCol w="2864500">
                  <a:extLst>
                    <a:ext uri="{9D8B030D-6E8A-4147-A177-3AD203B41FA5}">
                      <a16:colId xmlns:a16="http://schemas.microsoft.com/office/drawing/2014/main" val="20000"/>
                    </a:ext>
                  </a:extLst>
                </a:gridCol>
                <a:gridCol w="4374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Constructor</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StringBuffer()</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creates an empty String buffer with the initial capacity of 16.</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StringBuffer(String str)</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creates a String buffer with the specified 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StringBuffer(int capacity)</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creates an empty String buffer with the specified capacity as length. </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1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StringBuffer Methods</a:t>
            </a:r>
            <a:endParaRPr/>
          </a:p>
        </p:txBody>
      </p:sp>
      <p:sp>
        <p:nvSpPr>
          <p:cNvPr id="1290" name="Google Shape;1290;p1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156</a:t>
            </a:fld>
            <a:endParaRPr/>
          </a:p>
        </p:txBody>
      </p:sp>
      <p:graphicFrame>
        <p:nvGraphicFramePr>
          <p:cNvPr id="1291" name="Google Shape;1291;p168"/>
          <p:cNvGraphicFramePr/>
          <p:nvPr/>
        </p:nvGraphicFramePr>
        <p:xfrm>
          <a:off x="453100" y="1152425"/>
          <a:ext cx="3000000" cy="3000000"/>
        </p:xfrm>
        <a:graphic>
          <a:graphicData uri="http://schemas.openxmlformats.org/drawingml/2006/table">
            <a:tbl>
              <a:tblPr>
                <a:noFill/>
                <a:tableStyleId>{4C4B8031-E66A-4E46-8405-7B656A99451E}</a:tableStyleId>
              </a:tblPr>
              <a:tblGrid>
                <a:gridCol w="2214900">
                  <a:extLst>
                    <a:ext uri="{9D8B030D-6E8A-4147-A177-3AD203B41FA5}">
                      <a16:colId xmlns:a16="http://schemas.microsoft.com/office/drawing/2014/main" val="20000"/>
                    </a:ext>
                  </a:extLst>
                </a:gridCol>
                <a:gridCol w="58044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append()</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Used to add text at the end of the existing text.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length()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The length of a StringBuffer can be found by the length( ) method</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capacity()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the total allocated capacity can be found by the capacity( ) method</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charAt()</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This method returns the char value in this sequence at the specified index.</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delete()</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Deletes a sequence of characters from the invoking object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deleteCharAt()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Deletes the character at the index specified by loc</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ensureCapacity()</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Ensures capacity is at least equals to the given minimum.</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16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StringBuffer Methods</a:t>
            </a:r>
            <a:endParaRPr/>
          </a:p>
        </p:txBody>
      </p:sp>
      <p:sp>
        <p:nvSpPr>
          <p:cNvPr id="1297" name="Google Shape;1297;p1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157</a:t>
            </a:fld>
            <a:endParaRPr/>
          </a:p>
        </p:txBody>
      </p:sp>
      <p:graphicFrame>
        <p:nvGraphicFramePr>
          <p:cNvPr id="1298" name="Google Shape;1298;p169"/>
          <p:cNvGraphicFramePr/>
          <p:nvPr/>
        </p:nvGraphicFramePr>
        <p:xfrm>
          <a:off x="453100" y="1152425"/>
          <a:ext cx="3000000" cy="3000000"/>
        </p:xfrm>
        <a:graphic>
          <a:graphicData uri="http://schemas.openxmlformats.org/drawingml/2006/table">
            <a:tbl>
              <a:tblPr>
                <a:noFill/>
                <a:tableStyleId>{4C4B8031-E66A-4E46-8405-7B656A99451E}</a:tableStyleId>
              </a:tblPr>
              <a:tblGrid>
                <a:gridCol w="2214900">
                  <a:extLst>
                    <a:ext uri="{9D8B030D-6E8A-4147-A177-3AD203B41FA5}">
                      <a16:colId xmlns:a16="http://schemas.microsoft.com/office/drawing/2014/main" val="20000"/>
                    </a:ext>
                  </a:extLst>
                </a:gridCol>
                <a:gridCol w="58044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insert()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Inserts text at the specified index position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reverse()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Reverse the characters within a StringBuffer object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replace()</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Replace one set of characters with another set inside a StringBuffer object</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170"/>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StringBuilder</a:t>
            </a:r>
            <a:endParaRPr/>
          </a:p>
        </p:txBody>
      </p:sp>
      <p:sp>
        <p:nvSpPr>
          <p:cNvPr id="1304" name="Google Shape;1304;p1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158</a:t>
            </a:fld>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17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StringBuilder</a:t>
            </a:r>
            <a:endParaRPr/>
          </a:p>
        </p:txBody>
      </p:sp>
      <p:sp>
        <p:nvSpPr>
          <p:cNvPr id="1310" name="Google Shape;1310;p1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159</a:t>
            </a:fld>
            <a:endParaRPr/>
          </a:p>
        </p:txBody>
      </p:sp>
      <p:sp>
        <p:nvSpPr>
          <p:cNvPr id="1311" name="Google Shape;1311;p17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a:t>StringBuilder in Java represents a mutable sequence of characters.</a:t>
            </a:r>
            <a:endParaRPr/>
          </a:p>
          <a:p>
            <a:pPr marL="457200" lvl="0" indent="-342900" algn="just" rtl="0">
              <a:spcBef>
                <a:spcPts val="0"/>
              </a:spcBef>
              <a:spcAft>
                <a:spcPts val="0"/>
              </a:spcAft>
              <a:buSzPts val="1800"/>
              <a:buChar char="●"/>
            </a:pPr>
            <a:r>
              <a:rPr lang="en-GB"/>
              <a:t>Since the String Class in Java creates an immutable sequence of characters, the StringBuilder class provides an alternative to String Class, as it creates a mutable sequence of characters.</a:t>
            </a:r>
            <a:endParaRPr/>
          </a:p>
          <a:p>
            <a:pPr marL="457200" lvl="0" indent="-342900" algn="just" rtl="0">
              <a:spcBef>
                <a:spcPts val="0"/>
              </a:spcBef>
              <a:spcAft>
                <a:spcPts val="0"/>
              </a:spcAft>
              <a:buSzPts val="1800"/>
              <a:buChar char="●"/>
            </a:pPr>
            <a:r>
              <a:rPr lang="en-GB"/>
              <a:t>The function of StringBuilder is very much similar to the StringBuffer class, as both of them provide an alternative to String Class by making a mutable sequence of characters. </a:t>
            </a:r>
            <a:endParaRPr/>
          </a:p>
          <a:p>
            <a:pPr marL="457200" lvl="0" indent="-342900" algn="just" rtl="0">
              <a:spcBef>
                <a:spcPts val="0"/>
              </a:spcBef>
              <a:spcAft>
                <a:spcPts val="0"/>
              </a:spcAft>
              <a:buSzPts val="1800"/>
              <a:buChar char="●"/>
            </a:pPr>
            <a:r>
              <a:rPr lang="en-GB"/>
              <a:t>However, the StringBuilder class differs from the StringBuffer class on the basis of synchronization. </a:t>
            </a:r>
            <a:endParaRPr/>
          </a:p>
          <a:p>
            <a:pPr marL="457200" lvl="0" indent="-342900" algn="just" rtl="0">
              <a:spcBef>
                <a:spcPts val="0"/>
              </a:spcBef>
              <a:spcAft>
                <a:spcPts val="0"/>
              </a:spcAft>
              <a:buSzPts val="1800"/>
              <a:buChar char="●"/>
            </a:pPr>
            <a:r>
              <a:rPr lang="en-GB"/>
              <a:t>The StringBuilder class provides no guarantee of synchronization whereas the StringBuffer class does.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8"/>
          <p:cNvPicPr preferRelativeResize="0"/>
          <p:nvPr/>
        </p:nvPicPr>
        <p:blipFill>
          <a:blip r:embed="rId3">
            <a:alphaModFix/>
          </a:blip>
          <a:stretch>
            <a:fillRect/>
          </a:stretch>
        </p:blipFill>
        <p:spPr>
          <a:xfrm>
            <a:off x="2007025" y="0"/>
            <a:ext cx="7136972" cy="4991101"/>
          </a:xfrm>
          <a:prstGeom prst="rect">
            <a:avLst/>
          </a:prstGeom>
          <a:noFill/>
          <a:ln>
            <a:noFill/>
          </a:ln>
        </p:spPr>
      </p:pic>
      <p:sp>
        <p:nvSpPr>
          <p:cNvPr id="189" name="Google Shape;189;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a:t>
            </a:r>
            <a:endParaRPr/>
          </a:p>
          <a:p>
            <a:pPr marL="0" lvl="0" indent="0" algn="l" rtl="0">
              <a:spcBef>
                <a:spcPts val="0"/>
              </a:spcBef>
              <a:spcAft>
                <a:spcPts val="0"/>
              </a:spcAft>
              <a:buNone/>
            </a:pPr>
            <a:r>
              <a:rPr lang="en-GB"/>
              <a:t>Specifications</a:t>
            </a:r>
            <a:endParaRPr/>
          </a:p>
        </p:txBody>
      </p:sp>
      <p:sp>
        <p:nvSpPr>
          <p:cNvPr id="190" name="Google Shape;19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a:t>
            </a:fld>
            <a:endParaRPr/>
          </a:p>
        </p:txBody>
      </p:sp>
      <p:sp>
        <p:nvSpPr>
          <p:cNvPr id="191" name="Google Shape;191;p28"/>
          <p:cNvSpPr txBox="1">
            <a:spLocks noGrp="1"/>
          </p:cNvSpPr>
          <p:nvPr>
            <p:ph type="body" idx="1"/>
          </p:nvPr>
        </p:nvSpPr>
        <p:spPr>
          <a:xfrm>
            <a:off x="311700" y="1619175"/>
            <a:ext cx="1695300" cy="294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GB"/>
              <a:t>Source :</a:t>
            </a:r>
            <a:endParaRPr/>
          </a:p>
          <a:p>
            <a:pPr marL="0" lvl="0" indent="0" algn="l" rtl="0">
              <a:spcBef>
                <a:spcPts val="1200"/>
              </a:spcBef>
              <a:spcAft>
                <a:spcPts val="1200"/>
              </a:spcAft>
              <a:buNone/>
            </a:pPr>
            <a:r>
              <a:rPr lang="en-GB"/>
              <a:t>https://docs.oracle.com/javase/8/docs/</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17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StringBuilder Constructors</a:t>
            </a:r>
            <a:endParaRPr/>
          </a:p>
        </p:txBody>
      </p:sp>
      <p:sp>
        <p:nvSpPr>
          <p:cNvPr id="1317" name="Google Shape;1317;p1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160</a:t>
            </a:fld>
            <a:endParaRPr/>
          </a:p>
        </p:txBody>
      </p:sp>
      <p:graphicFrame>
        <p:nvGraphicFramePr>
          <p:cNvPr id="1318" name="Google Shape;1318;p172"/>
          <p:cNvGraphicFramePr/>
          <p:nvPr/>
        </p:nvGraphicFramePr>
        <p:xfrm>
          <a:off x="952500" y="1514400"/>
          <a:ext cx="3000000" cy="3000000"/>
        </p:xfrm>
        <a:graphic>
          <a:graphicData uri="http://schemas.openxmlformats.org/drawingml/2006/table">
            <a:tbl>
              <a:tblPr>
                <a:noFill/>
                <a:tableStyleId>{4C4B8031-E66A-4E46-8405-7B656A99451E}</a:tableStyleId>
              </a:tblPr>
              <a:tblGrid>
                <a:gridCol w="2864500">
                  <a:extLst>
                    <a:ext uri="{9D8B030D-6E8A-4147-A177-3AD203B41FA5}">
                      <a16:colId xmlns:a16="http://schemas.microsoft.com/office/drawing/2014/main" val="20000"/>
                    </a:ext>
                  </a:extLst>
                </a:gridCol>
                <a:gridCol w="4374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Constructor</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StringBuilder()</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creates an empty String Builder with the initial capacity of 16.</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StringBuilder(String str)</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creates a String Builder with the specified 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StringBuilder(int capacity)</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creates an empty String Builder with the specified capacity as length.</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322"/>
        <p:cNvGrpSpPr/>
        <p:nvPr/>
      </p:nvGrpSpPr>
      <p:grpSpPr>
        <a:xfrm>
          <a:off x="0" y="0"/>
          <a:ext cx="0" cy="0"/>
          <a:chOff x="0" y="0"/>
          <a:chExt cx="0" cy="0"/>
        </a:xfrm>
      </p:grpSpPr>
      <p:sp>
        <p:nvSpPr>
          <p:cNvPr id="1323" name="Google Shape;1323;p17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StringBuilder Methods</a:t>
            </a:r>
            <a:endParaRPr/>
          </a:p>
        </p:txBody>
      </p:sp>
      <p:sp>
        <p:nvSpPr>
          <p:cNvPr id="1324" name="Google Shape;1324;p1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161</a:t>
            </a:fld>
            <a:endParaRPr/>
          </a:p>
        </p:txBody>
      </p:sp>
      <p:graphicFrame>
        <p:nvGraphicFramePr>
          <p:cNvPr id="1325" name="Google Shape;1325;p173"/>
          <p:cNvGraphicFramePr/>
          <p:nvPr/>
        </p:nvGraphicFramePr>
        <p:xfrm>
          <a:off x="453100" y="1152425"/>
          <a:ext cx="3000000" cy="3000000"/>
        </p:xfrm>
        <a:graphic>
          <a:graphicData uri="http://schemas.openxmlformats.org/drawingml/2006/table">
            <a:tbl>
              <a:tblPr>
                <a:noFill/>
                <a:tableStyleId>{4C4B8031-E66A-4E46-8405-7B656A99451E}</a:tableStyleId>
              </a:tblPr>
              <a:tblGrid>
                <a:gridCol w="2167700">
                  <a:extLst>
                    <a:ext uri="{9D8B030D-6E8A-4147-A177-3AD203B41FA5}">
                      <a16:colId xmlns:a16="http://schemas.microsoft.com/office/drawing/2014/main" val="20000"/>
                    </a:ext>
                  </a:extLst>
                </a:gridCol>
                <a:gridCol w="58516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StringBuilder append(String s)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append the specified string with this string. The append() method is overloaded like append(char), append(boolean), append(int), append(float), append(double) etc.</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StringBuilder insert(int offset, String s)</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insert the specified string with this string at the specified position. The insert() method is overloaded like insert(int, char), insert(int, boolean), insert(int, int), insert(int, float), insert(int, double) etc. </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StringBuilder replace(int startIndex, int endIndex, String str)</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replace the string from specified startIndex and endIndex.</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17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StringBuilder Methods</a:t>
            </a:r>
            <a:endParaRPr/>
          </a:p>
        </p:txBody>
      </p:sp>
      <p:sp>
        <p:nvSpPr>
          <p:cNvPr id="1331" name="Google Shape;1331;p1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162</a:t>
            </a:fld>
            <a:endParaRPr/>
          </a:p>
        </p:txBody>
      </p:sp>
      <p:graphicFrame>
        <p:nvGraphicFramePr>
          <p:cNvPr id="1332" name="Google Shape;1332;p174"/>
          <p:cNvGraphicFramePr/>
          <p:nvPr/>
        </p:nvGraphicFramePr>
        <p:xfrm>
          <a:off x="453100" y="1152425"/>
          <a:ext cx="3000000" cy="3000000"/>
        </p:xfrm>
        <a:graphic>
          <a:graphicData uri="http://schemas.openxmlformats.org/drawingml/2006/table">
            <a:tbl>
              <a:tblPr>
                <a:noFill/>
                <a:tableStyleId>{4C4B8031-E66A-4E46-8405-7B656A99451E}</a:tableStyleId>
              </a:tblPr>
              <a:tblGrid>
                <a:gridCol w="2167700">
                  <a:extLst>
                    <a:ext uri="{9D8B030D-6E8A-4147-A177-3AD203B41FA5}">
                      <a16:colId xmlns:a16="http://schemas.microsoft.com/office/drawing/2014/main" val="20000"/>
                    </a:ext>
                  </a:extLst>
                </a:gridCol>
                <a:gridCol w="58516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StringBuilder delete(int startIndex, int endIndex)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delete the string from specified startIndex and endIndex</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StringBuilder reverse()</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reverse the string.</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int capacity()</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return the current capacity.</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void ensureCapacity(int minimumCapacity)</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ensure the capacity at least equal to the given minimum.</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336"/>
        <p:cNvGrpSpPr/>
        <p:nvPr/>
      </p:nvGrpSpPr>
      <p:grpSpPr>
        <a:xfrm>
          <a:off x="0" y="0"/>
          <a:ext cx="0" cy="0"/>
          <a:chOff x="0" y="0"/>
          <a:chExt cx="0" cy="0"/>
        </a:xfrm>
      </p:grpSpPr>
      <p:sp>
        <p:nvSpPr>
          <p:cNvPr id="1337" name="Google Shape;1337;p17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StringBuilder Methods</a:t>
            </a:r>
            <a:endParaRPr/>
          </a:p>
        </p:txBody>
      </p:sp>
      <p:sp>
        <p:nvSpPr>
          <p:cNvPr id="1338" name="Google Shape;1338;p1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163</a:t>
            </a:fld>
            <a:endParaRPr/>
          </a:p>
        </p:txBody>
      </p:sp>
      <p:graphicFrame>
        <p:nvGraphicFramePr>
          <p:cNvPr id="1339" name="Google Shape;1339;p175"/>
          <p:cNvGraphicFramePr/>
          <p:nvPr/>
        </p:nvGraphicFramePr>
        <p:xfrm>
          <a:off x="453100" y="1152425"/>
          <a:ext cx="3000000" cy="3000000"/>
        </p:xfrm>
        <a:graphic>
          <a:graphicData uri="http://schemas.openxmlformats.org/drawingml/2006/table">
            <a:tbl>
              <a:tblPr>
                <a:noFill/>
                <a:tableStyleId>{4C4B8031-E66A-4E46-8405-7B656A99451E}</a:tableStyleId>
              </a:tblPr>
              <a:tblGrid>
                <a:gridCol w="2167700">
                  <a:extLst>
                    <a:ext uri="{9D8B030D-6E8A-4147-A177-3AD203B41FA5}">
                      <a16:colId xmlns:a16="http://schemas.microsoft.com/office/drawing/2014/main" val="20000"/>
                    </a:ext>
                  </a:extLst>
                </a:gridCol>
                <a:gridCol w="58516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Method</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Description</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char charAt(int index)</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return the character at the specified position</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int length()</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return the length of the string i.e. total number of characters.</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String substring(int beginIndex) </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return the substring from the specified beginIndex. </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public String substring(int beginIndex, int endIndex)</a:t>
                      </a:r>
                      <a:endParaRPr>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It is used to return the substring from the specified beginIndex and endIndex.</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176"/>
          <p:cNvSpPr txBox="1">
            <a:spLocks noGrp="1"/>
          </p:cNvSpPr>
          <p:nvPr>
            <p:ph type="title"/>
          </p:nvPr>
        </p:nvSpPr>
        <p:spPr>
          <a:xfrm>
            <a:off x="311700" y="2926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String vs StringBuffer vs StringBuilder</a:t>
            </a:r>
            <a:endParaRPr/>
          </a:p>
        </p:txBody>
      </p:sp>
      <p:sp>
        <p:nvSpPr>
          <p:cNvPr id="1345" name="Google Shape;1345;p1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164</a:t>
            </a:fld>
            <a:endParaRPr/>
          </a:p>
        </p:txBody>
      </p:sp>
      <p:graphicFrame>
        <p:nvGraphicFramePr>
          <p:cNvPr id="1346" name="Google Shape;1346;p176"/>
          <p:cNvGraphicFramePr/>
          <p:nvPr/>
        </p:nvGraphicFramePr>
        <p:xfrm>
          <a:off x="311700" y="1000025"/>
          <a:ext cx="3000000" cy="3000000"/>
        </p:xfrm>
        <a:graphic>
          <a:graphicData uri="http://schemas.openxmlformats.org/drawingml/2006/table">
            <a:tbl>
              <a:tblPr>
                <a:noFill/>
                <a:tableStyleId>{4C4B8031-E66A-4E46-8405-7B656A99451E}</a:tableStyleId>
              </a:tblPr>
              <a:tblGrid>
                <a:gridCol w="2840200">
                  <a:extLst>
                    <a:ext uri="{9D8B030D-6E8A-4147-A177-3AD203B41FA5}">
                      <a16:colId xmlns:a16="http://schemas.microsoft.com/office/drawing/2014/main" val="20000"/>
                    </a:ext>
                  </a:extLst>
                </a:gridCol>
                <a:gridCol w="2840200">
                  <a:extLst>
                    <a:ext uri="{9D8B030D-6E8A-4147-A177-3AD203B41FA5}">
                      <a16:colId xmlns:a16="http://schemas.microsoft.com/office/drawing/2014/main" val="20001"/>
                    </a:ext>
                  </a:extLst>
                </a:gridCol>
                <a:gridCol w="28402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String</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StringBuffer</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StringBuilder</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200" b="1">
                          <a:latin typeface="Open Sans"/>
                          <a:ea typeface="Open Sans"/>
                          <a:cs typeface="Open Sans"/>
                          <a:sym typeface="Open Sans"/>
                        </a:rPr>
                        <a:t>Immutable</a:t>
                      </a:r>
                      <a:endParaRPr sz="1200" b="1">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Objects are </a:t>
                      </a:r>
                      <a:r>
                        <a:rPr lang="en-GB" sz="1200" b="1">
                          <a:latin typeface="Open Sans"/>
                          <a:ea typeface="Open Sans"/>
                          <a:cs typeface="Open Sans"/>
                          <a:sym typeface="Open Sans"/>
                        </a:rPr>
                        <a:t>mutable</a:t>
                      </a:r>
                      <a:endParaRPr sz="1200" b="1">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Objects are </a:t>
                      </a:r>
                      <a:r>
                        <a:rPr lang="en-GB" sz="1200" b="1">
                          <a:latin typeface="Open Sans"/>
                          <a:ea typeface="Open Sans"/>
                          <a:cs typeface="Open Sans"/>
                          <a:sym typeface="Open Sans"/>
                        </a:rPr>
                        <a:t>mutable</a:t>
                      </a:r>
                      <a:endParaRPr sz="1200"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200">
                          <a:latin typeface="Open Sans"/>
                          <a:ea typeface="Open Sans"/>
                          <a:cs typeface="Open Sans"/>
                          <a:sym typeface="Open Sans"/>
                        </a:rPr>
                        <a:t>Has </a:t>
                      </a:r>
                      <a:r>
                        <a:rPr lang="en-GB" sz="1200" b="1">
                          <a:latin typeface="Open Sans"/>
                          <a:ea typeface="Open Sans"/>
                          <a:cs typeface="Open Sans"/>
                          <a:sym typeface="Open Sans"/>
                        </a:rPr>
                        <a:t>concat </a:t>
                      </a:r>
                      <a:r>
                        <a:rPr lang="en-GB" sz="1200">
                          <a:latin typeface="Open Sans"/>
                          <a:ea typeface="Open Sans"/>
                          <a:cs typeface="Open Sans"/>
                          <a:sym typeface="Open Sans"/>
                        </a:rPr>
                        <a:t>method</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Has </a:t>
                      </a:r>
                      <a:r>
                        <a:rPr lang="en-GB" sz="1200" b="1">
                          <a:latin typeface="Open Sans"/>
                          <a:ea typeface="Open Sans"/>
                          <a:cs typeface="Open Sans"/>
                          <a:sym typeface="Open Sans"/>
                        </a:rPr>
                        <a:t>append </a:t>
                      </a:r>
                      <a:r>
                        <a:rPr lang="en-GB" sz="1200">
                          <a:latin typeface="Open Sans"/>
                          <a:ea typeface="Open Sans"/>
                          <a:cs typeface="Open Sans"/>
                          <a:sym typeface="Open Sans"/>
                        </a:rPr>
                        <a:t>method</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Has </a:t>
                      </a:r>
                      <a:r>
                        <a:rPr lang="en-GB" sz="1200" b="1">
                          <a:latin typeface="Open Sans"/>
                          <a:ea typeface="Open Sans"/>
                          <a:cs typeface="Open Sans"/>
                          <a:sym typeface="Open Sans"/>
                        </a:rPr>
                        <a:t>append </a:t>
                      </a:r>
                      <a:r>
                        <a:rPr lang="en-GB" sz="1200">
                          <a:latin typeface="Open Sans"/>
                          <a:ea typeface="Open Sans"/>
                          <a:cs typeface="Open Sans"/>
                          <a:sym typeface="Open Sans"/>
                        </a:rPr>
                        <a:t>method</a:t>
                      </a:r>
                      <a:endParaRPr sz="12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200" b="1">
                          <a:latin typeface="Open Sans"/>
                          <a:ea typeface="Open Sans"/>
                          <a:cs typeface="Open Sans"/>
                          <a:sym typeface="Open Sans"/>
                        </a:rPr>
                        <a:t>equals() </a:t>
                      </a:r>
                      <a:r>
                        <a:rPr lang="en-GB" sz="1200">
                          <a:latin typeface="Open Sans"/>
                          <a:ea typeface="Open Sans"/>
                          <a:cs typeface="Open Sans"/>
                          <a:sym typeface="Open Sans"/>
                        </a:rPr>
                        <a:t>method meant for content comparison</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b="1">
                          <a:latin typeface="Open Sans"/>
                          <a:ea typeface="Open Sans"/>
                          <a:cs typeface="Open Sans"/>
                          <a:sym typeface="Open Sans"/>
                        </a:rPr>
                        <a:t>equals() </a:t>
                      </a:r>
                      <a:r>
                        <a:rPr lang="en-GB" sz="1200">
                          <a:latin typeface="Open Sans"/>
                          <a:ea typeface="Open Sans"/>
                          <a:cs typeface="Open Sans"/>
                          <a:sym typeface="Open Sans"/>
                        </a:rPr>
                        <a:t>method meant for reference/address comparison</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b="1">
                          <a:latin typeface="Open Sans"/>
                          <a:ea typeface="Open Sans"/>
                          <a:cs typeface="Open Sans"/>
                          <a:sym typeface="Open Sans"/>
                        </a:rPr>
                        <a:t>equals() </a:t>
                      </a:r>
                      <a:r>
                        <a:rPr lang="en-GB" sz="1200">
                          <a:latin typeface="Open Sans"/>
                          <a:ea typeface="Open Sans"/>
                          <a:cs typeface="Open Sans"/>
                          <a:sym typeface="Open Sans"/>
                        </a:rPr>
                        <a:t>method meant for reference/address comparison</a:t>
                      </a:r>
                      <a:endParaRPr sz="12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200">
                          <a:latin typeface="Open Sans"/>
                          <a:ea typeface="Open Sans"/>
                          <a:cs typeface="Open Sans"/>
                          <a:sym typeface="Open Sans"/>
                        </a:rPr>
                        <a:t>There is no any </a:t>
                      </a:r>
                      <a:r>
                        <a:rPr lang="en-GB" sz="1200" b="1">
                          <a:latin typeface="Open Sans"/>
                          <a:ea typeface="Open Sans"/>
                          <a:cs typeface="Open Sans"/>
                          <a:sym typeface="Open Sans"/>
                        </a:rPr>
                        <a:t>capacity </a:t>
                      </a:r>
                      <a:r>
                        <a:rPr lang="en-GB" sz="1200">
                          <a:latin typeface="Open Sans"/>
                          <a:ea typeface="Open Sans"/>
                          <a:cs typeface="Open Sans"/>
                          <a:sym typeface="Open Sans"/>
                        </a:rPr>
                        <a:t>concept</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Default </a:t>
                      </a:r>
                      <a:r>
                        <a:rPr lang="en-GB" sz="1200" b="1">
                          <a:latin typeface="Open Sans"/>
                          <a:ea typeface="Open Sans"/>
                          <a:cs typeface="Open Sans"/>
                          <a:sym typeface="Open Sans"/>
                        </a:rPr>
                        <a:t>capacity</a:t>
                      </a:r>
                      <a:r>
                        <a:rPr lang="en-GB" sz="1200">
                          <a:latin typeface="Open Sans"/>
                          <a:ea typeface="Open Sans"/>
                          <a:cs typeface="Open Sans"/>
                          <a:sym typeface="Open Sans"/>
                        </a:rPr>
                        <a:t> is 16</a:t>
                      </a:r>
                      <a:endParaRPr sz="1200" b="1">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Default </a:t>
                      </a:r>
                      <a:r>
                        <a:rPr lang="en-GB" sz="1200" b="1">
                          <a:latin typeface="Open Sans"/>
                          <a:ea typeface="Open Sans"/>
                          <a:cs typeface="Open Sans"/>
                          <a:sym typeface="Open Sans"/>
                        </a:rPr>
                        <a:t>capacity</a:t>
                      </a:r>
                      <a:r>
                        <a:rPr lang="en-GB" sz="1200">
                          <a:latin typeface="Open Sans"/>
                          <a:ea typeface="Open Sans"/>
                          <a:cs typeface="Open Sans"/>
                          <a:sym typeface="Open Sans"/>
                        </a:rPr>
                        <a:t> is 16</a:t>
                      </a:r>
                      <a:endParaRPr sz="1200"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All methods are </a:t>
                      </a:r>
                      <a:r>
                        <a:rPr lang="en-GB" sz="1200" b="1">
                          <a:latin typeface="Open Sans"/>
                          <a:ea typeface="Open Sans"/>
                          <a:cs typeface="Open Sans"/>
                          <a:sym typeface="Open Sans"/>
                        </a:rPr>
                        <a:t>Synchronized</a:t>
                      </a:r>
                      <a:endParaRPr sz="1200" b="1">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All methods are </a:t>
                      </a:r>
                      <a:r>
                        <a:rPr lang="en-GB" sz="1200" b="1">
                          <a:latin typeface="Open Sans"/>
                          <a:ea typeface="Open Sans"/>
                          <a:cs typeface="Open Sans"/>
                          <a:sym typeface="Open Sans"/>
                        </a:rPr>
                        <a:t>not</a:t>
                      </a:r>
                      <a:r>
                        <a:rPr lang="en-GB" sz="1200">
                          <a:latin typeface="Open Sans"/>
                          <a:ea typeface="Open Sans"/>
                          <a:cs typeface="Open Sans"/>
                          <a:sym typeface="Open Sans"/>
                        </a:rPr>
                        <a:t> </a:t>
                      </a:r>
                      <a:r>
                        <a:rPr lang="en-GB" sz="1200" b="1">
                          <a:latin typeface="Open Sans"/>
                          <a:ea typeface="Open Sans"/>
                          <a:cs typeface="Open Sans"/>
                          <a:sym typeface="Open Sans"/>
                        </a:rPr>
                        <a:t>Synchronized</a:t>
                      </a:r>
                      <a:endParaRPr sz="12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sz="1200">
                          <a:latin typeface="Open Sans"/>
                          <a:ea typeface="Open Sans"/>
                          <a:cs typeface="Open Sans"/>
                          <a:sym typeface="Open Sans"/>
                        </a:rPr>
                        <a:t>String is </a:t>
                      </a:r>
                      <a:r>
                        <a:rPr lang="en-GB" sz="1200" b="1">
                          <a:latin typeface="Open Sans"/>
                          <a:ea typeface="Open Sans"/>
                          <a:cs typeface="Open Sans"/>
                          <a:sym typeface="Open Sans"/>
                        </a:rPr>
                        <a:t>thread safe</a:t>
                      </a:r>
                      <a:r>
                        <a:rPr lang="en-GB" sz="1200">
                          <a:latin typeface="Open Sans"/>
                          <a:ea typeface="Open Sans"/>
                          <a:cs typeface="Open Sans"/>
                          <a:sym typeface="Open Sans"/>
                        </a:rPr>
                        <a:t> (all immutable objects are by default thread safe because no one can change the value)</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At a time, </a:t>
                      </a:r>
                      <a:r>
                        <a:rPr lang="en-GB" sz="1200" b="1">
                          <a:latin typeface="Open Sans"/>
                          <a:ea typeface="Open Sans"/>
                          <a:cs typeface="Open Sans"/>
                          <a:sym typeface="Open Sans"/>
                        </a:rPr>
                        <a:t>only one thread is allowed</a:t>
                      </a:r>
                      <a:r>
                        <a:rPr lang="en-GB" sz="1200">
                          <a:latin typeface="Open Sans"/>
                          <a:ea typeface="Open Sans"/>
                          <a:cs typeface="Open Sans"/>
                          <a:sym typeface="Open Sans"/>
                        </a:rPr>
                        <a:t> </a:t>
                      </a:r>
                      <a:r>
                        <a:rPr lang="en-GB" sz="1200" b="1">
                          <a:latin typeface="Open Sans"/>
                          <a:ea typeface="Open Sans"/>
                          <a:cs typeface="Open Sans"/>
                          <a:sym typeface="Open Sans"/>
                        </a:rPr>
                        <a:t>to operator</a:t>
                      </a:r>
                      <a:r>
                        <a:rPr lang="en-GB" sz="1200">
                          <a:latin typeface="Open Sans"/>
                          <a:ea typeface="Open Sans"/>
                          <a:cs typeface="Open Sans"/>
                          <a:sym typeface="Open Sans"/>
                        </a:rPr>
                        <a:t> on StringBuffer object and hence it is thread safe</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At a time, only </a:t>
                      </a:r>
                      <a:r>
                        <a:rPr lang="en-GB" sz="1200" b="1">
                          <a:latin typeface="Open Sans"/>
                          <a:ea typeface="Open Sans"/>
                          <a:cs typeface="Open Sans"/>
                          <a:sym typeface="Open Sans"/>
                        </a:rPr>
                        <a:t>multiple threads are allowed</a:t>
                      </a:r>
                      <a:r>
                        <a:rPr lang="en-GB" sz="1200">
                          <a:latin typeface="Open Sans"/>
                          <a:ea typeface="Open Sans"/>
                          <a:cs typeface="Open Sans"/>
                          <a:sym typeface="Open Sans"/>
                        </a:rPr>
                        <a:t> </a:t>
                      </a:r>
                      <a:r>
                        <a:rPr lang="en-GB" sz="1200" b="1">
                          <a:latin typeface="Open Sans"/>
                          <a:ea typeface="Open Sans"/>
                          <a:cs typeface="Open Sans"/>
                          <a:sym typeface="Open Sans"/>
                        </a:rPr>
                        <a:t>to operator</a:t>
                      </a:r>
                      <a:r>
                        <a:rPr lang="en-GB" sz="1200">
                          <a:latin typeface="Open Sans"/>
                          <a:ea typeface="Open Sans"/>
                          <a:cs typeface="Open Sans"/>
                          <a:sym typeface="Open Sans"/>
                        </a:rPr>
                        <a:t> on StringBuilder object and hence relatively performance is high</a:t>
                      </a:r>
                      <a:endParaRPr sz="12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Threads are required to wait to operate</a:t>
                      </a:r>
                      <a:endParaRPr sz="1200">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200">
                          <a:latin typeface="Open Sans"/>
                          <a:ea typeface="Open Sans"/>
                          <a:cs typeface="Open Sans"/>
                          <a:sym typeface="Open Sans"/>
                        </a:rPr>
                        <a:t>Threads are not required to wait to operate</a:t>
                      </a:r>
                      <a:endParaRPr sz="12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17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OOP Concepts</a:t>
            </a:r>
            <a:endParaRPr/>
          </a:p>
        </p:txBody>
      </p:sp>
      <p:sp>
        <p:nvSpPr>
          <p:cNvPr id="1352" name="Google Shape;1352;p1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165</a:t>
            </a:fld>
            <a:endParaRPr>
              <a:solidFill>
                <a:schemeClr val="lt1"/>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17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1358" name="Google Shape;1358;p1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166</a:t>
            </a:fld>
            <a:endParaRPr>
              <a:solidFill>
                <a:schemeClr val="dk2"/>
              </a:solidFill>
            </a:endParaRPr>
          </a:p>
        </p:txBody>
      </p:sp>
      <p:sp>
        <p:nvSpPr>
          <p:cNvPr id="1359" name="Google Shape;1359;p178"/>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OOP Concepts</a:t>
            </a:r>
            <a:endParaRPr/>
          </a:p>
          <a:p>
            <a:pPr marL="457200" lvl="0" indent="-342900" algn="l" rtl="0">
              <a:spcBef>
                <a:spcPts val="0"/>
              </a:spcBef>
              <a:spcAft>
                <a:spcPts val="0"/>
              </a:spcAft>
              <a:buSzPts val="1800"/>
              <a:buChar char="●"/>
            </a:pPr>
            <a:r>
              <a:rPr lang="en-GB"/>
              <a:t>Class</a:t>
            </a:r>
            <a:endParaRPr/>
          </a:p>
          <a:p>
            <a:pPr marL="457200" lvl="0" indent="-342900" algn="l" rtl="0">
              <a:spcBef>
                <a:spcPts val="0"/>
              </a:spcBef>
              <a:spcAft>
                <a:spcPts val="0"/>
              </a:spcAft>
              <a:buSzPts val="1800"/>
              <a:buChar char="●"/>
            </a:pPr>
            <a:r>
              <a:rPr lang="en-GB"/>
              <a:t>Object</a:t>
            </a:r>
            <a:endParaRPr/>
          </a:p>
          <a:p>
            <a:pPr marL="457200" lvl="0" indent="-342900" algn="l" rtl="0">
              <a:spcBef>
                <a:spcPts val="0"/>
              </a:spcBef>
              <a:spcAft>
                <a:spcPts val="0"/>
              </a:spcAft>
              <a:buSzPts val="1800"/>
              <a:buChar char="●"/>
            </a:pPr>
            <a:r>
              <a:rPr lang="en-GB"/>
              <a:t>Object class and equals() method</a:t>
            </a:r>
            <a:endParaRPr/>
          </a:p>
          <a:p>
            <a:pPr marL="457200" lvl="0" indent="-342900" algn="l" rtl="0">
              <a:spcBef>
                <a:spcPts val="0"/>
              </a:spcBef>
              <a:spcAft>
                <a:spcPts val="0"/>
              </a:spcAft>
              <a:buSzPts val="1800"/>
              <a:buChar char="●"/>
            </a:pPr>
            <a:r>
              <a:rPr lang="en-GB"/>
              <a:t>Constructor</a:t>
            </a:r>
            <a:endParaRPr/>
          </a:p>
          <a:p>
            <a:pPr marL="457200" lvl="0" indent="-342900" algn="l" rtl="0">
              <a:spcBef>
                <a:spcPts val="0"/>
              </a:spcBef>
              <a:spcAft>
                <a:spcPts val="0"/>
              </a:spcAft>
              <a:buSzPts val="1800"/>
              <a:buChar char="●"/>
            </a:pPr>
            <a:r>
              <a:rPr lang="en-GB">
                <a:latin typeface="Consolas"/>
                <a:ea typeface="Consolas"/>
                <a:cs typeface="Consolas"/>
                <a:sym typeface="Consolas"/>
              </a:rPr>
              <a:t>this</a:t>
            </a:r>
            <a:r>
              <a:rPr lang="en-GB"/>
              <a:t> keyword</a:t>
            </a:r>
            <a:endParaRPr/>
          </a:p>
          <a:p>
            <a:pPr marL="457200" lvl="0" indent="-342900" algn="l" rtl="0">
              <a:spcBef>
                <a:spcPts val="0"/>
              </a:spcBef>
              <a:spcAft>
                <a:spcPts val="0"/>
              </a:spcAft>
              <a:buSzPts val="1800"/>
              <a:buChar char="●"/>
            </a:pPr>
            <a:r>
              <a:rPr lang="en-GB">
                <a:latin typeface="Consolas"/>
                <a:ea typeface="Consolas"/>
                <a:cs typeface="Consolas"/>
                <a:sym typeface="Consolas"/>
              </a:rPr>
              <a:t>static</a:t>
            </a:r>
            <a:r>
              <a:rPr lang="en-GB"/>
              <a:t> keyword</a:t>
            </a:r>
            <a:endParaRPr/>
          </a:p>
          <a:p>
            <a:pPr marL="457200" lvl="0" indent="-342900" algn="l" rtl="0">
              <a:spcBef>
                <a:spcPts val="0"/>
              </a:spcBef>
              <a:spcAft>
                <a:spcPts val="0"/>
              </a:spcAft>
              <a:buSzPts val="1800"/>
              <a:buChar char="●"/>
            </a:pPr>
            <a:r>
              <a:rPr lang="en-GB" b="1">
                <a:solidFill>
                  <a:schemeClr val="accent1"/>
                </a:solidFill>
              </a:rPr>
              <a:t>Inheritance </a:t>
            </a:r>
            <a:r>
              <a:rPr lang="en-GB"/>
              <a:t>and its types</a:t>
            </a:r>
            <a:endParaRPr/>
          </a:p>
          <a:p>
            <a:pPr marL="457200" lvl="0" indent="-342900" algn="l" rtl="0">
              <a:spcBef>
                <a:spcPts val="0"/>
              </a:spcBef>
              <a:spcAft>
                <a:spcPts val="0"/>
              </a:spcAft>
              <a:buSzPts val="1800"/>
              <a:buChar char="●"/>
            </a:pPr>
            <a:r>
              <a:rPr lang="en-GB"/>
              <a:t>Aggregation</a:t>
            </a:r>
            <a:endParaRPr/>
          </a:p>
        </p:txBody>
      </p:sp>
      <p:sp>
        <p:nvSpPr>
          <p:cNvPr id="1360" name="Google Shape;1360;p178"/>
          <p:cNvSpPr txBox="1">
            <a:spLocks noGrp="1"/>
          </p:cNvSpPr>
          <p:nvPr>
            <p:ph type="body" idx="1"/>
          </p:nvPr>
        </p:nvSpPr>
        <p:spPr>
          <a:xfrm>
            <a:off x="4502700" y="1266325"/>
            <a:ext cx="42603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Abstract Class</a:t>
            </a:r>
            <a:endParaRPr/>
          </a:p>
          <a:p>
            <a:pPr marL="457200" lvl="0" indent="-342900" algn="l" rtl="0">
              <a:spcBef>
                <a:spcPts val="0"/>
              </a:spcBef>
              <a:spcAft>
                <a:spcPts val="0"/>
              </a:spcAft>
              <a:buSzPts val="1800"/>
              <a:buChar char="●"/>
            </a:pPr>
            <a:r>
              <a:rPr lang="en-GB"/>
              <a:t>Interface</a:t>
            </a:r>
            <a:endParaRPr/>
          </a:p>
          <a:p>
            <a:pPr marL="457200" lvl="0" indent="-342900" algn="l" rtl="0">
              <a:spcBef>
                <a:spcPts val="0"/>
              </a:spcBef>
              <a:spcAft>
                <a:spcPts val="0"/>
              </a:spcAft>
              <a:buClr>
                <a:schemeClr val="accent1"/>
              </a:buClr>
              <a:buSzPts val="1800"/>
              <a:buChar char="●"/>
            </a:pPr>
            <a:r>
              <a:rPr lang="en-GB" b="1">
                <a:solidFill>
                  <a:schemeClr val="accent1"/>
                </a:solidFill>
              </a:rPr>
              <a:t>Polymorphism</a:t>
            </a:r>
            <a:endParaRPr b="1">
              <a:solidFill>
                <a:schemeClr val="accent1"/>
              </a:solidFill>
            </a:endParaRPr>
          </a:p>
          <a:p>
            <a:pPr marL="457200" lvl="0" indent="-342900" algn="l" rtl="0">
              <a:spcBef>
                <a:spcPts val="0"/>
              </a:spcBef>
              <a:spcAft>
                <a:spcPts val="0"/>
              </a:spcAft>
              <a:buSzPts val="1800"/>
              <a:buChar char="●"/>
            </a:pPr>
            <a:r>
              <a:rPr lang="en-GB"/>
              <a:t>super keyword</a:t>
            </a:r>
            <a:endParaRPr/>
          </a:p>
          <a:p>
            <a:pPr marL="457200" lvl="0" indent="-342900" algn="l" rtl="0">
              <a:spcBef>
                <a:spcPts val="0"/>
              </a:spcBef>
              <a:spcAft>
                <a:spcPts val="0"/>
              </a:spcAft>
              <a:buSzPts val="1800"/>
              <a:buChar char="●"/>
            </a:pPr>
            <a:r>
              <a:rPr lang="en-GB"/>
              <a:t>final keyword</a:t>
            </a:r>
            <a:endParaRPr/>
          </a:p>
          <a:p>
            <a:pPr marL="457200" lvl="0" indent="-342900" algn="l" rtl="0">
              <a:spcBef>
                <a:spcPts val="0"/>
              </a:spcBef>
              <a:spcAft>
                <a:spcPts val="0"/>
              </a:spcAft>
              <a:buSzPts val="1800"/>
              <a:buChar char="●"/>
            </a:pPr>
            <a:r>
              <a:rPr lang="en-GB"/>
              <a:t>instanceof operator</a:t>
            </a:r>
            <a:endParaRPr/>
          </a:p>
          <a:p>
            <a:pPr marL="457200" lvl="0" indent="-342900" algn="l" rtl="0">
              <a:spcBef>
                <a:spcPts val="0"/>
              </a:spcBef>
              <a:spcAft>
                <a:spcPts val="0"/>
              </a:spcAft>
              <a:buClr>
                <a:schemeClr val="accent1"/>
              </a:buClr>
              <a:buSzPts val="1800"/>
              <a:buChar char="●"/>
            </a:pPr>
            <a:r>
              <a:rPr lang="en-GB" b="1">
                <a:solidFill>
                  <a:schemeClr val="accent1"/>
                </a:solidFill>
              </a:rPr>
              <a:t>Encapsulation</a:t>
            </a:r>
            <a:endParaRPr b="1">
              <a:solidFill>
                <a:schemeClr val="accent1"/>
              </a:solidFill>
            </a:endParaRPr>
          </a:p>
          <a:p>
            <a:pPr marL="457200" lvl="0" indent="-342900" algn="l" rtl="0">
              <a:spcBef>
                <a:spcPts val="0"/>
              </a:spcBef>
              <a:spcAft>
                <a:spcPts val="0"/>
              </a:spcAft>
              <a:buSzPts val="1800"/>
              <a:buChar char="●"/>
            </a:pPr>
            <a:r>
              <a:rPr lang="en-GB"/>
              <a:t>Access Modifiers</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364"/>
        <p:cNvGrpSpPr/>
        <p:nvPr/>
      </p:nvGrpSpPr>
      <p:grpSpPr>
        <a:xfrm>
          <a:off x="0" y="0"/>
          <a:ext cx="0" cy="0"/>
          <a:chOff x="0" y="0"/>
          <a:chExt cx="0" cy="0"/>
        </a:xfrm>
      </p:grpSpPr>
      <p:sp>
        <p:nvSpPr>
          <p:cNvPr id="1365" name="Google Shape;1365;p17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OOP Concept</a:t>
            </a:r>
            <a:endParaRPr/>
          </a:p>
        </p:txBody>
      </p:sp>
      <p:sp>
        <p:nvSpPr>
          <p:cNvPr id="1366" name="Google Shape;1366;p179"/>
          <p:cNvSpPr txBox="1">
            <a:spLocks noGrp="1"/>
          </p:cNvSpPr>
          <p:nvPr>
            <p:ph type="body" idx="1"/>
          </p:nvPr>
        </p:nvSpPr>
        <p:spPr>
          <a:xfrm>
            <a:off x="311700" y="1266325"/>
            <a:ext cx="8520600" cy="818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The key concept of object-oriented programming that are used to develop applications are as below :</a:t>
            </a:r>
            <a:endParaRPr/>
          </a:p>
        </p:txBody>
      </p:sp>
      <p:sp>
        <p:nvSpPr>
          <p:cNvPr id="1367" name="Google Shape;1367;p1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167</a:t>
            </a:fld>
            <a:endParaRPr/>
          </a:p>
        </p:txBody>
      </p:sp>
      <p:graphicFrame>
        <p:nvGraphicFramePr>
          <p:cNvPr id="1368" name="Google Shape;1368;p179"/>
          <p:cNvGraphicFramePr/>
          <p:nvPr/>
        </p:nvGraphicFramePr>
        <p:xfrm>
          <a:off x="909250" y="2190750"/>
          <a:ext cx="3000000" cy="3000000"/>
        </p:xfrm>
        <a:graphic>
          <a:graphicData uri="http://schemas.openxmlformats.org/drawingml/2006/table">
            <a:tbl>
              <a:tblPr>
                <a:noFill/>
                <a:tableStyleId>{4C4B8031-E66A-4E46-8405-7B656A99451E}</a:tableStyleId>
              </a:tblPr>
              <a:tblGrid>
                <a:gridCol w="1718575">
                  <a:extLst>
                    <a:ext uri="{9D8B030D-6E8A-4147-A177-3AD203B41FA5}">
                      <a16:colId xmlns:a16="http://schemas.microsoft.com/office/drawing/2014/main" val="20000"/>
                    </a:ext>
                  </a:extLst>
                </a:gridCol>
                <a:gridCol w="55636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latin typeface="Open Sans"/>
                          <a:ea typeface="Open Sans"/>
                          <a:cs typeface="Open Sans"/>
                          <a:sym typeface="Open Sans"/>
                        </a:rPr>
                        <a:t>Concept</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Feature</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Open Sans"/>
                          <a:ea typeface="Open Sans"/>
                          <a:cs typeface="Open Sans"/>
                          <a:sym typeface="Open Sans"/>
                        </a:rPr>
                        <a:t>Abstraction</a:t>
                      </a:r>
                      <a:endParaRPr>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Show only the details that matter to the user.</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Open Sans"/>
                          <a:ea typeface="Open Sans"/>
                          <a:cs typeface="Open Sans"/>
                          <a:sym typeface="Open Sans"/>
                        </a:rPr>
                        <a:t>Encapsulation</a:t>
                      </a:r>
                      <a:endParaRPr>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Binding data and code together in a single unit.</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Open Sans"/>
                          <a:ea typeface="Open Sans"/>
                          <a:cs typeface="Open Sans"/>
                          <a:sym typeface="Open Sans"/>
                        </a:rPr>
                        <a:t>Inheritance</a:t>
                      </a:r>
                      <a:endParaRPr>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Extend the functionality for new requirements without disturbing the existing implementation</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Open Sans"/>
                          <a:ea typeface="Open Sans"/>
                          <a:cs typeface="Open Sans"/>
                          <a:sym typeface="Open Sans"/>
                        </a:rPr>
                        <a:t>Polymorphism</a:t>
                      </a:r>
                      <a:endParaRPr>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latin typeface="Open Sans"/>
                          <a:ea typeface="Open Sans"/>
                          <a:cs typeface="Open Sans"/>
                          <a:sym typeface="Open Sans"/>
                        </a:rPr>
                        <a:t>Showing different forms</a:t>
                      </a:r>
                      <a:endParaRPr>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3" name="Google Shape;1373;p18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a:t>
            </a:r>
            <a:endParaRPr/>
          </a:p>
        </p:txBody>
      </p:sp>
      <p:sp>
        <p:nvSpPr>
          <p:cNvPr id="1374" name="Google Shape;1374;p18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 class is a group of objects which have common properties.</a:t>
            </a:r>
            <a:endParaRPr/>
          </a:p>
          <a:p>
            <a:pPr marL="457200" lvl="0" indent="-342900" algn="just" rtl="0">
              <a:spcBef>
                <a:spcPts val="0"/>
              </a:spcBef>
              <a:spcAft>
                <a:spcPts val="0"/>
              </a:spcAft>
              <a:buSzPts val="1800"/>
              <a:buChar char="●"/>
            </a:pPr>
            <a:r>
              <a:rPr lang="en-GB"/>
              <a:t>It is a template or blueprint from which objects are created. </a:t>
            </a:r>
            <a:endParaRPr/>
          </a:p>
          <a:p>
            <a:pPr marL="457200" lvl="0" indent="-342900" algn="just" rtl="0">
              <a:spcBef>
                <a:spcPts val="0"/>
              </a:spcBef>
              <a:spcAft>
                <a:spcPts val="0"/>
              </a:spcAft>
              <a:buSzPts val="1800"/>
              <a:buChar char="●"/>
            </a:pPr>
            <a:r>
              <a:rPr lang="en-GB"/>
              <a:t>It is logically an entity. It can’t be physical.</a:t>
            </a:r>
            <a:endParaRPr/>
          </a:p>
          <a:p>
            <a:pPr marL="457200" lvl="0" indent="-342900" algn="just" rtl="0">
              <a:spcBef>
                <a:spcPts val="0"/>
              </a:spcBef>
              <a:spcAft>
                <a:spcPts val="0"/>
              </a:spcAft>
              <a:buSzPts val="1800"/>
              <a:buChar char="●"/>
            </a:pPr>
            <a:r>
              <a:rPr lang="en-GB"/>
              <a:t>A class can contain</a:t>
            </a:r>
            <a:endParaRPr/>
          </a:p>
          <a:p>
            <a:pPr marL="914400" lvl="1" indent="-317500" algn="just" rtl="0">
              <a:spcBef>
                <a:spcPts val="0"/>
              </a:spcBef>
              <a:spcAft>
                <a:spcPts val="0"/>
              </a:spcAft>
              <a:buSzPts val="1400"/>
              <a:buChar char="○"/>
            </a:pPr>
            <a:r>
              <a:rPr lang="en-GB"/>
              <a:t>Fields</a:t>
            </a:r>
            <a:endParaRPr/>
          </a:p>
          <a:p>
            <a:pPr marL="914400" lvl="1" indent="-317500" algn="just" rtl="0">
              <a:spcBef>
                <a:spcPts val="0"/>
              </a:spcBef>
              <a:spcAft>
                <a:spcPts val="0"/>
              </a:spcAft>
              <a:buSzPts val="1400"/>
              <a:buChar char="○"/>
            </a:pPr>
            <a:r>
              <a:rPr lang="en-GB"/>
              <a:t>Methods</a:t>
            </a:r>
            <a:endParaRPr/>
          </a:p>
          <a:p>
            <a:pPr marL="914400" lvl="1" indent="-317500" algn="just" rtl="0">
              <a:spcBef>
                <a:spcPts val="0"/>
              </a:spcBef>
              <a:spcAft>
                <a:spcPts val="0"/>
              </a:spcAft>
              <a:buSzPts val="1400"/>
              <a:buChar char="○"/>
            </a:pPr>
            <a:r>
              <a:rPr lang="en-GB"/>
              <a:t>Constructors</a:t>
            </a:r>
            <a:endParaRPr/>
          </a:p>
          <a:p>
            <a:pPr marL="914400" lvl="1" indent="-317500" algn="just" rtl="0">
              <a:spcBef>
                <a:spcPts val="0"/>
              </a:spcBef>
              <a:spcAft>
                <a:spcPts val="0"/>
              </a:spcAft>
              <a:buSzPts val="1400"/>
              <a:buChar char="○"/>
            </a:pPr>
            <a:r>
              <a:rPr lang="en-GB"/>
              <a:t>Blocks</a:t>
            </a:r>
            <a:endParaRPr/>
          </a:p>
          <a:p>
            <a:pPr marL="914400" lvl="1" indent="-317500" algn="just" rtl="0">
              <a:spcBef>
                <a:spcPts val="0"/>
              </a:spcBef>
              <a:spcAft>
                <a:spcPts val="0"/>
              </a:spcAft>
              <a:buSzPts val="1400"/>
              <a:buChar char="○"/>
            </a:pPr>
            <a:r>
              <a:rPr lang="en-GB"/>
              <a:t>Nested classes and interfaces</a:t>
            </a:r>
            <a:endParaRPr/>
          </a:p>
        </p:txBody>
      </p:sp>
      <p:sp>
        <p:nvSpPr>
          <p:cNvPr id="1375" name="Google Shape;1375;p1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168</a:t>
            </a:fld>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18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Objects</a:t>
            </a:r>
            <a:endParaRPr/>
          </a:p>
        </p:txBody>
      </p:sp>
      <p:sp>
        <p:nvSpPr>
          <p:cNvPr id="1381" name="Google Shape;1381;p18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An entity that has state and behaviour is known as an object.</a:t>
            </a:r>
            <a:endParaRPr/>
          </a:p>
          <a:p>
            <a:pPr marL="914400" lvl="1" indent="-317500" algn="just" rtl="0">
              <a:spcBef>
                <a:spcPts val="0"/>
              </a:spcBef>
              <a:spcAft>
                <a:spcPts val="0"/>
              </a:spcAft>
              <a:buSzPts val="1400"/>
              <a:buChar char="○"/>
            </a:pPr>
            <a:r>
              <a:rPr lang="en-GB"/>
              <a:t>State represents the data of an object.</a:t>
            </a:r>
            <a:endParaRPr/>
          </a:p>
          <a:p>
            <a:pPr marL="914400" lvl="1" indent="-317500" algn="just" rtl="0">
              <a:spcBef>
                <a:spcPts val="0"/>
              </a:spcBef>
              <a:spcAft>
                <a:spcPts val="0"/>
              </a:spcAft>
              <a:buSzPts val="1400"/>
              <a:buChar char="○"/>
            </a:pPr>
            <a:r>
              <a:rPr lang="en-GB"/>
              <a:t>Behaviour represents behaviour (functionality) of an object such as deposit, withdraw.</a:t>
            </a:r>
            <a:endParaRPr/>
          </a:p>
          <a:p>
            <a:pPr marL="457200" lvl="0" indent="-342900" algn="just" rtl="0">
              <a:spcBef>
                <a:spcPts val="0"/>
              </a:spcBef>
              <a:spcAft>
                <a:spcPts val="0"/>
              </a:spcAft>
              <a:buSzPts val="1800"/>
              <a:buChar char="●"/>
            </a:pPr>
            <a:r>
              <a:rPr lang="en-GB"/>
              <a:t>An object is an instance of a class.</a:t>
            </a:r>
            <a:endParaRPr/>
          </a:p>
          <a:p>
            <a:pPr marL="457200" lvl="0" indent="-342900" algn="just" rtl="0">
              <a:spcBef>
                <a:spcPts val="0"/>
              </a:spcBef>
              <a:spcAft>
                <a:spcPts val="0"/>
              </a:spcAft>
              <a:buSzPts val="1800"/>
              <a:buChar char="●"/>
            </a:pPr>
            <a:r>
              <a:rPr lang="en-GB"/>
              <a:t>A class is a template or blueprint from which objects are created.</a:t>
            </a:r>
            <a:endParaRPr/>
          </a:p>
        </p:txBody>
      </p:sp>
      <p:sp>
        <p:nvSpPr>
          <p:cNvPr id="1382" name="Google Shape;1382;p1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169</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a:t>
            </a:fld>
            <a:endParaRPr/>
          </a:p>
        </p:txBody>
      </p:sp>
      <p:sp>
        <p:nvSpPr>
          <p:cNvPr id="197" name="Google Shape;19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Execution of Java Application</a:t>
            </a:r>
            <a:endParaRPr/>
          </a:p>
        </p:txBody>
      </p:sp>
      <p:grpSp>
        <p:nvGrpSpPr>
          <p:cNvPr id="198" name="Google Shape;198;p29"/>
          <p:cNvGrpSpPr/>
          <p:nvPr/>
        </p:nvGrpSpPr>
        <p:grpSpPr>
          <a:xfrm>
            <a:off x="486675" y="1026975"/>
            <a:ext cx="8313600" cy="4004225"/>
            <a:chOff x="486675" y="188775"/>
            <a:chExt cx="8313600" cy="4004225"/>
          </a:xfrm>
        </p:grpSpPr>
        <p:sp>
          <p:nvSpPr>
            <p:cNvPr id="199" name="Google Shape;199;p29"/>
            <p:cNvSpPr/>
            <p:nvPr/>
          </p:nvSpPr>
          <p:spPr>
            <a:xfrm>
              <a:off x="486675" y="188775"/>
              <a:ext cx="853400" cy="1049475"/>
            </a:xfrm>
            <a:prstGeom prst="flowChartPunchedCar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Source Code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a:t>
              </a:r>
              <a:r>
                <a:rPr lang="en-GB" i="1">
                  <a:latin typeface="Open Sans"/>
                  <a:ea typeface="Open Sans"/>
                  <a:cs typeface="Open Sans"/>
                  <a:sym typeface="Open Sans"/>
                </a:rPr>
                <a:t>.java</a:t>
              </a:r>
              <a:r>
                <a:rPr lang="en-GB">
                  <a:latin typeface="Open Sans"/>
                  <a:ea typeface="Open Sans"/>
                  <a:cs typeface="Open Sans"/>
                  <a:sym typeface="Open Sans"/>
                </a:rPr>
                <a:t>)</a:t>
              </a:r>
              <a:endParaRPr>
                <a:latin typeface="Open Sans"/>
                <a:ea typeface="Open Sans"/>
                <a:cs typeface="Open Sans"/>
                <a:sym typeface="Open Sans"/>
              </a:endParaRPr>
            </a:p>
          </p:txBody>
        </p:sp>
        <p:sp>
          <p:nvSpPr>
            <p:cNvPr id="200" name="Google Shape;200;p29"/>
            <p:cNvSpPr/>
            <p:nvPr/>
          </p:nvSpPr>
          <p:spPr>
            <a:xfrm>
              <a:off x="4006575" y="188775"/>
              <a:ext cx="853400" cy="1049475"/>
            </a:xfrm>
            <a:prstGeom prst="flowChartPunchedCard">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Byte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Code</a:t>
              </a: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a:t>
              </a:r>
              <a:r>
                <a:rPr lang="en-GB" i="1">
                  <a:latin typeface="Open Sans"/>
                  <a:ea typeface="Open Sans"/>
                  <a:cs typeface="Open Sans"/>
                  <a:sym typeface="Open Sans"/>
                </a:rPr>
                <a:t>.class</a:t>
              </a:r>
              <a:r>
                <a:rPr lang="en-GB">
                  <a:latin typeface="Open Sans"/>
                  <a:ea typeface="Open Sans"/>
                  <a:cs typeface="Open Sans"/>
                  <a:sym typeface="Open Sans"/>
                </a:rPr>
                <a:t>)</a:t>
              </a:r>
              <a:endParaRPr>
                <a:latin typeface="Open Sans"/>
                <a:ea typeface="Open Sans"/>
                <a:cs typeface="Open Sans"/>
                <a:sym typeface="Open Sans"/>
              </a:endParaRPr>
            </a:p>
          </p:txBody>
        </p:sp>
        <p:sp>
          <p:nvSpPr>
            <p:cNvPr id="201" name="Google Shape;201;p29"/>
            <p:cNvSpPr/>
            <p:nvPr/>
          </p:nvSpPr>
          <p:spPr>
            <a:xfrm>
              <a:off x="1947475" y="292600"/>
              <a:ext cx="1451700" cy="8418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Compiler</a:t>
              </a:r>
              <a:endParaRPr>
                <a:latin typeface="Open Sans"/>
                <a:ea typeface="Open Sans"/>
                <a:cs typeface="Open Sans"/>
                <a:sym typeface="Open Sans"/>
              </a:endParaRPr>
            </a:p>
            <a:p>
              <a:pPr marL="0" lvl="0" indent="0" algn="ctr" rtl="0">
                <a:spcBef>
                  <a:spcPts val="0"/>
                </a:spcBef>
                <a:spcAft>
                  <a:spcPts val="0"/>
                </a:spcAft>
                <a:buNone/>
              </a:pPr>
              <a:r>
                <a:rPr lang="en-GB" i="1">
                  <a:latin typeface="Open Sans"/>
                  <a:ea typeface="Open Sans"/>
                  <a:cs typeface="Open Sans"/>
                  <a:sym typeface="Open Sans"/>
                </a:rPr>
                <a:t>(javac)</a:t>
              </a:r>
              <a:endParaRPr i="1">
                <a:latin typeface="Open Sans"/>
                <a:ea typeface="Open Sans"/>
                <a:cs typeface="Open Sans"/>
                <a:sym typeface="Open Sans"/>
              </a:endParaRPr>
            </a:p>
          </p:txBody>
        </p:sp>
        <p:cxnSp>
          <p:nvCxnSpPr>
            <p:cNvPr id="202" name="Google Shape;202;p29"/>
            <p:cNvCxnSpPr>
              <a:stCxn id="199" idx="3"/>
              <a:endCxn id="201" idx="2"/>
            </p:cNvCxnSpPr>
            <p:nvPr/>
          </p:nvCxnSpPr>
          <p:spPr>
            <a:xfrm>
              <a:off x="1340075" y="713513"/>
              <a:ext cx="607500" cy="0"/>
            </a:xfrm>
            <a:prstGeom prst="straightConnector1">
              <a:avLst/>
            </a:prstGeom>
            <a:noFill/>
            <a:ln w="19050" cap="flat" cmpd="sng">
              <a:solidFill>
                <a:schemeClr val="dk2"/>
              </a:solidFill>
              <a:prstDash val="solid"/>
              <a:round/>
              <a:headEnd type="none" w="med" len="med"/>
              <a:tailEnd type="triangle" w="med" len="med"/>
            </a:ln>
          </p:spPr>
        </p:cxnSp>
        <p:cxnSp>
          <p:nvCxnSpPr>
            <p:cNvPr id="203" name="Google Shape;203;p29"/>
            <p:cNvCxnSpPr>
              <a:stCxn id="201" idx="6"/>
              <a:endCxn id="200" idx="1"/>
            </p:cNvCxnSpPr>
            <p:nvPr/>
          </p:nvCxnSpPr>
          <p:spPr>
            <a:xfrm>
              <a:off x="3399175" y="713500"/>
              <a:ext cx="607500" cy="0"/>
            </a:xfrm>
            <a:prstGeom prst="straightConnector1">
              <a:avLst/>
            </a:prstGeom>
            <a:noFill/>
            <a:ln w="19050" cap="flat" cmpd="sng">
              <a:solidFill>
                <a:schemeClr val="dk2"/>
              </a:solidFill>
              <a:prstDash val="solid"/>
              <a:round/>
              <a:headEnd type="none" w="med" len="med"/>
              <a:tailEnd type="triangle" w="med" len="med"/>
            </a:ln>
          </p:spPr>
        </p:cxnSp>
        <p:sp>
          <p:nvSpPr>
            <p:cNvPr id="204" name="Google Shape;204;p29"/>
            <p:cNvSpPr/>
            <p:nvPr/>
          </p:nvSpPr>
          <p:spPr>
            <a:xfrm>
              <a:off x="3634250" y="1835950"/>
              <a:ext cx="1579800" cy="5259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Loader</a:t>
              </a:r>
              <a:endParaRPr>
                <a:latin typeface="Open Sans"/>
                <a:ea typeface="Open Sans"/>
                <a:cs typeface="Open Sans"/>
                <a:sym typeface="Open Sans"/>
              </a:endParaRPr>
            </a:p>
          </p:txBody>
        </p:sp>
        <p:sp>
          <p:nvSpPr>
            <p:cNvPr id="205" name="Google Shape;205;p29"/>
            <p:cNvSpPr/>
            <p:nvPr/>
          </p:nvSpPr>
          <p:spPr>
            <a:xfrm>
              <a:off x="3634250" y="2634175"/>
              <a:ext cx="1579800" cy="5259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ByteCode verifier</a:t>
              </a:r>
              <a:endParaRPr>
                <a:latin typeface="Open Sans"/>
                <a:ea typeface="Open Sans"/>
                <a:cs typeface="Open Sans"/>
                <a:sym typeface="Open Sans"/>
              </a:endParaRPr>
            </a:p>
          </p:txBody>
        </p:sp>
        <p:cxnSp>
          <p:nvCxnSpPr>
            <p:cNvPr id="206" name="Google Shape;206;p29"/>
            <p:cNvCxnSpPr>
              <a:stCxn id="204" idx="2"/>
              <a:endCxn id="205" idx="0"/>
            </p:cNvCxnSpPr>
            <p:nvPr/>
          </p:nvCxnSpPr>
          <p:spPr>
            <a:xfrm>
              <a:off x="4424150" y="2361850"/>
              <a:ext cx="0" cy="272400"/>
            </a:xfrm>
            <a:prstGeom prst="straightConnector1">
              <a:avLst/>
            </a:prstGeom>
            <a:noFill/>
            <a:ln w="19050" cap="flat" cmpd="sng">
              <a:solidFill>
                <a:schemeClr val="dk2"/>
              </a:solidFill>
              <a:prstDash val="solid"/>
              <a:round/>
              <a:headEnd type="none" w="med" len="med"/>
              <a:tailEnd type="triangle" w="med" len="med"/>
            </a:ln>
          </p:spPr>
        </p:cxnSp>
        <p:grpSp>
          <p:nvGrpSpPr>
            <p:cNvPr id="207" name="Google Shape;207;p29"/>
            <p:cNvGrpSpPr/>
            <p:nvPr/>
          </p:nvGrpSpPr>
          <p:grpSpPr>
            <a:xfrm>
              <a:off x="2899375" y="3160075"/>
              <a:ext cx="3067800" cy="973125"/>
              <a:chOff x="2899375" y="3160075"/>
              <a:chExt cx="3067800" cy="973125"/>
            </a:xfrm>
          </p:grpSpPr>
          <p:sp>
            <p:nvSpPr>
              <p:cNvPr id="208" name="Google Shape;208;p29"/>
              <p:cNvSpPr/>
              <p:nvPr/>
            </p:nvSpPr>
            <p:spPr>
              <a:xfrm>
                <a:off x="2899375" y="3432400"/>
                <a:ext cx="3067800" cy="7008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9" name="Google Shape;209;p29"/>
              <p:cNvSpPr/>
              <p:nvPr/>
            </p:nvSpPr>
            <p:spPr>
              <a:xfrm>
                <a:off x="3012650" y="3567250"/>
                <a:ext cx="1362300" cy="4407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Interpreter</a:t>
                </a:r>
                <a:endParaRPr>
                  <a:latin typeface="Open Sans"/>
                  <a:ea typeface="Open Sans"/>
                  <a:cs typeface="Open Sans"/>
                  <a:sym typeface="Open Sans"/>
                </a:endParaRPr>
              </a:p>
            </p:txBody>
          </p:sp>
          <p:sp>
            <p:nvSpPr>
              <p:cNvPr id="210" name="Google Shape;210;p29"/>
              <p:cNvSpPr/>
              <p:nvPr/>
            </p:nvSpPr>
            <p:spPr>
              <a:xfrm>
                <a:off x="4528275" y="3567250"/>
                <a:ext cx="1362300" cy="4407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JIT</a:t>
                </a:r>
                <a:endParaRPr>
                  <a:latin typeface="Open Sans"/>
                  <a:ea typeface="Open Sans"/>
                  <a:cs typeface="Open Sans"/>
                  <a:sym typeface="Open Sans"/>
                </a:endParaRPr>
              </a:p>
            </p:txBody>
          </p:sp>
          <p:cxnSp>
            <p:nvCxnSpPr>
              <p:cNvPr id="211" name="Google Shape;211;p29"/>
              <p:cNvCxnSpPr>
                <a:stCxn id="205" idx="2"/>
                <a:endCxn id="208" idx="0"/>
              </p:cNvCxnSpPr>
              <p:nvPr/>
            </p:nvCxnSpPr>
            <p:spPr>
              <a:xfrm>
                <a:off x="4424150" y="3160075"/>
                <a:ext cx="9000" cy="272400"/>
              </a:xfrm>
              <a:prstGeom prst="straightConnector1">
                <a:avLst/>
              </a:prstGeom>
              <a:noFill/>
              <a:ln w="19050" cap="flat" cmpd="sng">
                <a:solidFill>
                  <a:schemeClr val="dk2"/>
                </a:solidFill>
                <a:prstDash val="solid"/>
                <a:round/>
                <a:headEnd type="none" w="med" len="med"/>
                <a:tailEnd type="triangle" w="med" len="med"/>
              </a:ln>
            </p:spPr>
          </p:cxnSp>
        </p:grpSp>
        <p:grpSp>
          <p:nvGrpSpPr>
            <p:cNvPr id="212" name="Google Shape;212;p29"/>
            <p:cNvGrpSpPr/>
            <p:nvPr/>
          </p:nvGrpSpPr>
          <p:grpSpPr>
            <a:xfrm>
              <a:off x="6368700" y="415575"/>
              <a:ext cx="2431575" cy="1420375"/>
              <a:chOff x="6334100" y="482650"/>
              <a:chExt cx="2431575" cy="1420375"/>
            </a:xfrm>
          </p:grpSpPr>
          <p:grpSp>
            <p:nvGrpSpPr>
              <p:cNvPr id="213" name="Google Shape;213;p29"/>
              <p:cNvGrpSpPr/>
              <p:nvPr/>
            </p:nvGrpSpPr>
            <p:grpSpPr>
              <a:xfrm>
                <a:off x="6334100" y="909575"/>
                <a:ext cx="2431575" cy="993450"/>
                <a:chOff x="6207250" y="517475"/>
                <a:chExt cx="2431575" cy="993450"/>
              </a:xfrm>
            </p:grpSpPr>
            <p:grpSp>
              <p:nvGrpSpPr>
                <p:cNvPr id="214" name="Google Shape;214;p29"/>
                <p:cNvGrpSpPr/>
                <p:nvPr/>
              </p:nvGrpSpPr>
              <p:grpSpPr>
                <a:xfrm>
                  <a:off x="6208825" y="985025"/>
                  <a:ext cx="2430000" cy="525900"/>
                  <a:chOff x="6208825" y="985025"/>
                  <a:chExt cx="2430000" cy="525900"/>
                </a:xfrm>
              </p:grpSpPr>
              <p:sp>
                <p:nvSpPr>
                  <p:cNvPr id="215" name="Google Shape;215;p29"/>
                  <p:cNvSpPr/>
                  <p:nvPr/>
                </p:nvSpPr>
                <p:spPr>
                  <a:xfrm>
                    <a:off x="6208825" y="985025"/>
                    <a:ext cx="607500" cy="5259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IO</a:t>
                    </a:r>
                    <a:endParaRPr>
                      <a:latin typeface="Open Sans"/>
                      <a:ea typeface="Open Sans"/>
                      <a:cs typeface="Open Sans"/>
                      <a:sym typeface="Open Sans"/>
                    </a:endParaRPr>
                  </a:p>
                </p:txBody>
              </p:sp>
              <p:sp>
                <p:nvSpPr>
                  <p:cNvPr id="216" name="Google Shape;216;p29"/>
                  <p:cNvSpPr/>
                  <p:nvPr/>
                </p:nvSpPr>
                <p:spPr>
                  <a:xfrm>
                    <a:off x="6816325" y="985025"/>
                    <a:ext cx="607500" cy="5259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AWT</a:t>
                    </a:r>
                    <a:endParaRPr>
                      <a:latin typeface="Open Sans"/>
                      <a:ea typeface="Open Sans"/>
                      <a:cs typeface="Open Sans"/>
                      <a:sym typeface="Open Sans"/>
                    </a:endParaRPr>
                  </a:p>
                </p:txBody>
              </p:sp>
              <p:sp>
                <p:nvSpPr>
                  <p:cNvPr id="217" name="Google Shape;217;p29"/>
                  <p:cNvSpPr/>
                  <p:nvPr/>
                </p:nvSpPr>
                <p:spPr>
                  <a:xfrm>
                    <a:off x="7423825" y="985025"/>
                    <a:ext cx="607500" cy="5259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NET</a:t>
                    </a:r>
                    <a:endParaRPr>
                      <a:latin typeface="Open Sans"/>
                      <a:ea typeface="Open Sans"/>
                      <a:cs typeface="Open Sans"/>
                      <a:sym typeface="Open Sans"/>
                    </a:endParaRPr>
                  </a:p>
                </p:txBody>
              </p:sp>
              <p:sp>
                <p:nvSpPr>
                  <p:cNvPr id="218" name="Google Shape;218;p29"/>
                  <p:cNvSpPr/>
                  <p:nvPr/>
                </p:nvSpPr>
                <p:spPr>
                  <a:xfrm>
                    <a:off x="8031325" y="985025"/>
                    <a:ext cx="607500" cy="5259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a:t>
                    </a:r>
                    <a:endParaRPr>
                      <a:latin typeface="Open Sans"/>
                      <a:ea typeface="Open Sans"/>
                      <a:cs typeface="Open Sans"/>
                      <a:sym typeface="Open Sans"/>
                    </a:endParaRPr>
                  </a:p>
                </p:txBody>
              </p:sp>
            </p:grpSp>
            <p:sp>
              <p:nvSpPr>
                <p:cNvPr id="219" name="Google Shape;219;p29"/>
                <p:cNvSpPr/>
                <p:nvPr/>
              </p:nvSpPr>
              <p:spPr>
                <a:xfrm rot="5400000">
                  <a:off x="7193050" y="-468325"/>
                  <a:ext cx="392100" cy="2363700"/>
                </a:xfrm>
                <a:prstGeom prst="leftBrace">
                  <a:avLst>
                    <a:gd name="adj1" fmla="val 50000"/>
                    <a:gd name="adj2" fmla="val 5071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20" name="Google Shape;220;p29"/>
              <p:cNvSpPr txBox="1"/>
              <p:nvPr/>
            </p:nvSpPr>
            <p:spPr>
              <a:xfrm>
                <a:off x="6420838" y="482650"/>
                <a:ext cx="2258100" cy="461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sz="1800">
                    <a:solidFill>
                      <a:schemeClr val="dk2"/>
                    </a:solidFill>
                    <a:latin typeface="Open Sans"/>
                    <a:ea typeface="Open Sans"/>
                    <a:cs typeface="Open Sans"/>
                    <a:sym typeface="Open Sans"/>
                  </a:rPr>
                  <a:t>Java Class Libraries</a:t>
                </a:r>
                <a:endParaRPr sz="1800">
                  <a:solidFill>
                    <a:schemeClr val="dk2"/>
                  </a:solidFill>
                  <a:latin typeface="Open Sans"/>
                  <a:ea typeface="Open Sans"/>
                  <a:cs typeface="Open Sans"/>
                  <a:sym typeface="Open Sans"/>
                </a:endParaRPr>
              </a:p>
            </p:txBody>
          </p:sp>
        </p:grpSp>
        <p:cxnSp>
          <p:nvCxnSpPr>
            <p:cNvPr id="221" name="Google Shape;221;p29"/>
            <p:cNvCxnSpPr>
              <a:stCxn id="200" idx="2"/>
              <a:endCxn id="204" idx="0"/>
            </p:cNvCxnSpPr>
            <p:nvPr/>
          </p:nvCxnSpPr>
          <p:spPr>
            <a:xfrm flipH="1">
              <a:off x="4424275" y="1238250"/>
              <a:ext cx="9000" cy="597600"/>
            </a:xfrm>
            <a:prstGeom prst="straightConnector1">
              <a:avLst/>
            </a:prstGeom>
            <a:noFill/>
            <a:ln w="19050" cap="flat" cmpd="sng">
              <a:solidFill>
                <a:schemeClr val="dk2"/>
              </a:solidFill>
              <a:prstDash val="solid"/>
              <a:round/>
              <a:headEnd type="none" w="med" len="med"/>
              <a:tailEnd type="triangle" w="med" len="med"/>
            </a:ln>
          </p:spPr>
        </p:cxnSp>
        <p:cxnSp>
          <p:nvCxnSpPr>
            <p:cNvPr id="222" name="Google Shape;222;p29"/>
            <p:cNvCxnSpPr>
              <a:endCxn id="204" idx="3"/>
            </p:cNvCxnSpPr>
            <p:nvPr/>
          </p:nvCxnSpPr>
          <p:spPr>
            <a:xfrm flipH="1">
              <a:off x="5214050" y="1895800"/>
              <a:ext cx="2365200" cy="203100"/>
            </a:xfrm>
            <a:prstGeom prst="bentConnector3">
              <a:avLst>
                <a:gd name="adj1" fmla="val 3"/>
              </a:avLst>
            </a:prstGeom>
            <a:noFill/>
            <a:ln w="19050" cap="flat" cmpd="sng">
              <a:solidFill>
                <a:schemeClr val="dk2"/>
              </a:solidFill>
              <a:prstDash val="solid"/>
              <a:round/>
              <a:headEnd type="none" w="med" len="med"/>
              <a:tailEnd type="triangle" w="med" len="med"/>
            </a:ln>
          </p:spPr>
        </p:cxnSp>
        <p:sp>
          <p:nvSpPr>
            <p:cNvPr id="223" name="Google Shape;223;p29"/>
            <p:cNvSpPr/>
            <p:nvPr/>
          </p:nvSpPr>
          <p:spPr>
            <a:xfrm>
              <a:off x="6858638" y="3351200"/>
              <a:ext cx="1451700" cy="841800"/>
            </a:xfrm>
            <a:prstGeom prst="ellipse">
              <a:avLst/>
            </a:prstGeom>
            <a:solidFill>
              <a:schemeClr val="lt1"/>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Native OS</a:t>
              </a:r>
              <a:endParaRPr i="1">
                <a:latin typeface="Open Sans"/>
                <a:ea typeface="Open Sans"/>
                <a:cs typeface="Open Sans"/>
                <a:sym typeface="Open Sans"/>
              </a:endParaRPr>
            </a:p>
          </p:txBody>
        </p:sp>
        <p:cxnSp>
          <p:nvCxnSpPr>
            <p:cNvPr id="224" name="Google Shape;224;p29"/>
            <p:cNvCxnSpPr>
              <a:endCxn id="223" idx="2"/>
            </p:cNvCxnSpPr>
            <p:nvPr/>
          </p:nvCxnSpPr>
          <p:spPr>
            <a:xfrm rot="10800000" flipH="1">
              <a:off x="5967038" y="3772100"/>
              <a:ext cx="891600" cy="10800"/>
            </a:xfrm>
            <a:prstGeom prst="straightConnector1">
              <a:avLst/>
            </a:prstGeom>
            <a:noFill/>
            <a:ln w="19050"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
                                        <p:tgtEl>
                                          <p:spTgt spid="197"/>
                                        </p:tgtEl>
                                      </p:cBhvr>
                                    </p:animEffect>
                                    <p:set>
                                      <p:cBhvr>
                                        <p:cTn id="7" dur="1" fill="hold">
                                          <p:stCondLst>
                                            <p:cond delay="100"/>
                                          </p:stCondLst>
                                        </p:cTn>
                                        <p:tgtEl>
                                          <p:spTgt spid="1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sp>
        <p:nvSpPr>
          <p:cNvPr id="1387" name="Google Shape;1387;p18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 class</a:t>
            </a:r>
            <a:endParaRPr/>
          </a:p>
        </p:txBody>
      </p:sp>
      <p:sp>
        <p:nvSpPr>
          <p:cNvPr id="1388" name="Google Shape;1388;p18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Object class is the parent class of all the classes in Java by default. In other words, it is the topmost class of java.</a:t>
            </a:r>
            <a:endParaRPr/>
          </a:p>
          <a:p>
            <a:pPr marL="457200" lvl="0" indent="-342900" algn="just" rtl="0">
              <a:spcBef>
                <a:spcPts val="0"/>
              </a:spcBef>
              <a:spcAft>
                <a:spcPts val="0"/>
              </a:spcAft>
              <a:buSzPts val="1800"/>
              <a:buChar char="●"/>
            </a:pPr>
            <a:r>
              <a:rPr lang="en-GB"/>
              <a:t>The object class provides some common behaviours to all the objects such as objects can be compared, cloned, notified.</a:t>
            </a:r>
            <a:endParaRPr/>
          </a:p>
        </p:txBody>
      </p:sp>
      <p:sp>
        <p:nvSpPr>
          <p:cNvPr id="1389" name="Google Shape;1389;p1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170</a:t>
            </a:fld>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18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equals()</a:t>
            </a:r>
            <a:endParaRPr/>
          </a:p>
        </p:txBody>
      </p:sp>
      <p:sp>
        <p:nvSpPr>
          <p:cNvPr id="1395" name="Google Shape;1395;p18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a:t>The equals() method is defined in the Object class in Java. By default, it uses the == operator for comparison.</a:t>
            </a:r>
            <a:endParaRPr/>
          </a:p>
          <a:p>
            <a:pPr marL="457200" lvl="0" indent="-334327" algn="just" rtl="0">
              <a:spcBef>
                <a:spcPts val="0"/>
              </a:spcBef>
              <a:spcAft>
                <a:spcPts val="0"/>
              </a:spcAft>
              <a:buSzPct val="100000"/>
              <a:buChar char="●"/>
            </a:pPr>
            <a:r>
              <a:rPr lang="en-GB"/>
              <a:t>However, equals() method can be overridden to provide custom logic to compare two objects.</a:t>
            </a:r>
            <a:endParaRPr/>
          </a:p>
          <a:p>
            <a:pPr marL="457200" lvl="0" indent="-334327" algn="just" rtl="0">
              <a:spcBef>
                <a:spcPts val="0"/>
              </a:spcBef>
              <a:spcAft>
                <a:spcPts val="0"/>
              </a:spcAft>
              <a:buSzPct val="100000"/>
              <a:buChar char="●"/>
            </a:pPr>
            <a:r>
              <a:rPr lang="en-GB"/>
              <a:t>When we want to compare two objects based on some logic, we need to override the equals() method in the corresponding class of those objects. </a:t>
            </a:r>
            <a:endParaRPr/>
          </a:p>
          <a:p>
            <a:pPr marL="457200" lvl="0" indent="-334327" algn="just" rtl="0">
              <a:spcBef>
                <a:spcPts val="0"/>
              </a:spcBef>
              <a:spcAft>
                <a:spcPts val="0"/>
              </a:spcAft>
              <a:buSzPct val="100000"/>
              <a:buChar char="●"/>
            </a:pPr>
            <a:r>
              <a:rPr lang="en-GB"/>
              <a:t>Thus equals() methods compare two entities and return true if they are logically the same.</a:t>
            </a:r>
            <a:endParaRPr/>
          </a:p>
          <a:p>
            <a:pPr marL="457200" lvl="0" indent="-334327" algn="just" rtl="0">
              <a:spcBef>
                <a:spcPts val="0"/>
              </a:spcBef>
              <a:spcAft>
                <a:spcPts val="0"/>
              </a:spcAft>
              <a:buSzPct val="100000"/>
              <a:buChar char="●"/>
            </a:pPr>
            <a:r>
              <a:rPr lang="en-GB"/>
              <a:t>Since equals() is a method defined in the Object class thus the default implementation of the equals() method compares the object references or the memory location where the objects are stored in the heap.</a:t>
            </a:r>
            <a:endParaRPr/>
          </a:p>
          <a:p>
            <a:pPr marL="457200" lvl="0" indent="-334327" algn="just" rtl="0">
              <a:spcBef>
                <a:spcPts val="0"/>
              </a:spcBef>
              <a:spcAft>
                <a:spcPts val="0"/>
              </a:spcAft>
              <a:buSzPct val="100000"/>
              <a:buChar char="●"/>
            </a:pPr>
            <a:r>
              <a:rPr lang="en-GB"/>
              <a:t>Thus by default the equals() method checks the object by using the == operator.</a:t>
            </a:r>
            <a:endParaRPr/>
          </a:p>
        </p:txBody>
      </p:sp>
      <p:sp>
        <p:nvSpPr>
          <p:cNvPr id="1396" name="Google Shape;1396;p1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171</a:t>
            </a:fld>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18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Constructor</a:t>
            </a:r>
            <a:endParaRPr/>
          </a:p>
        </p:txBody>
      </p:sp>
      <p:sp>
        <p:nvSpPr>
          <p:cNvPr id="1402" name="Google Shape;1402;p18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 constructor is a special method with same name as its class name.</a:t>
            </a:r>
            <a:endParaRPr/>
          </a:p>
          <a:p>
            <a:pPr marL="457200" lvl="0" indent="-342900" algn="just" rtl="0">
              <a:spcBef>
                <a:spcPts val="0"/>
              </a:spcBef>
              <a:spcAft>
                <a:spcPts val="0"/>
              </a:spcAft>
              <a:buSzPts val="1800"/>
              <a:buChar char="●"/>
            </a:pPr>
            <a:r>
              <a:rPr lang="en-GB"/>
              <a:t>It is called when an instance of the class is created.</a:t>
            </a:r>
            <a:endParaRPr/>
          </a:p>
          <a:p>
            <a:pPr marL="457200" lvl="0" indent="-342900" algn="just" rtl="0">
              <a:spcBef>
                <a:spcPts val="0"/>
              </a:spcBef>
              <a:spcAft>
                <a:spcPts val="0"/>
              </a:spcAft>
              <a:buSzPts val="1800"/>
              <a:buChar char="●"/>
            </a:pPr>
            <a:r>
              <a:rPr lang="en-GB"/>
              <a:t>At the time of calling constructor, memory for the object is allocated in the memory</a:t>
            </a:r>
            <a:endParaRPr/>
          </a:p>
          <a:p>
            <a:pPr marL="457200" lvl="0" indent="-342900" algn="just" rtl="0">
              <a:spcBef>
                <a:spcPts val="0"/>
              </a:spcBef>
              <a:spcAft>
                <a:spcPts val="0"/>
              </a:spcAft>
              <a:buSzPts val="1800"/>
              <a:buChar char="●"/>
            </a:pPr>
            <a:r>
              <a:rPr lang="en-GB"/>
              <a:t>Rules for creating constructor :</a:t>
            </a:r>
            <a:endParaRPr/>
          </a:p>
          <a:p>
            <a:pPr marL="914400" lvl="1" indent="-317500" algn="just" rtl="0">
              <a:spcBef>
                <a:spcPts val="0"/>
              </a:spcBef>
              <a:spcAft>
                <a:spcPts val="0"/>
              </a:spcAft>
              <a:buSzPts val="1400"/>
              <a:buChar char="○"/>
            </a:pPr>
            <a:r>
              <a:rPr lang="en-GB"/>
              <a:t>Constructor name must be the same as its class name.</a:t>
            </a:r>
            <a:endParaRPr/>
          </a:p>
          <a:p>
            <a:pPr marL="914400" lvl="1" indent="-317500" algn="just" rtl="0">
              <a:spcBef>
                <a:spcPts val="0"/>
              </a:spcBef>
              <a:spcAft>
                <a:spcPts val="0"/>
              </a:spcAft>
              <a:buSzPts val="1400"/>
              <a:buChar char="○"/>
            </a:pPr>
            <a:r>
              <a:rPr lang="en-GB"/>
              <a:t>A Constructor must have no explicit return type.</a:t>
            </a:r>
            <a:endParaRPr/>
          </a:p>
          <a:p>
            <a:pPr marL="914400" lvl="1" indent="-317500" algn="just" rtl="0">
              <a:spcBef>
                <a:spcPts val="0"/>
              </a:spcBef>
              <a:spcAft>
                <a:spcPts val="0"/>
              </a:spcAft>
              <a:buSzPts val="1400"/>
              <a:buChar char="○"/>
            </a:pPr>
            <a:r>
              <a:rPr lang="en-GB"/>
              <a:t>A Java constructor cannot be abstract, static, final, and synchronized.</a:t>
            </a:r>
            <a:endParaRPr/>
          </a:p>
        </p:txBody>
      </p:sp>
      <p:sp>
        <p:nvSpPr>
          <p:cNvPr id="1403" name="Google Shape;1403;p1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172</a:t>
            </a:fld>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407"/>
        <p:cNvGrpSpPr/>
        <p:nvPr/>
      </p:nvGrpSpPr>
      <p:grpSpPr>
        <a:xfrm>
          <a:off x="0" y="0"/>
          <a:ext cx="0" cy="0"/>
          <a:chOff x="0" y="0"/>
          <a:chExt cx="0" cy="0"/>
        </a:xfrm>
      </p:grpSpPr>
      <p:sp>
        <p:nvSpPr>
          <p:cNvPr id="1408" name="Google Shape;1408;p18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this</a:t>
            </a:r>
            <a:r>
              <a:rPr lang="en-GB"/>
              <a:t> keyword</a:t>
            </a:r>
            <a:endParaRPr/>
          </a:p>
        </p:txBody>
      </p:sp>
      <p:sp>
        <p:nvSpPr>
          <p:cNvPr id="1409" name="Google Shape;1409;p18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Every class member gets a hidden parameter : </a:t>
            </a:r>
            <a:r>
              <a:rPr lang="en-GB">
                <a:latin typeface="Consolas"/>
                <a:ea typeface="Consolas"/>
                <a:cs typeface="Consolas"/>
                <a:sym typeface="Consolas"/>
              </a:rPr>
              <a:t>this</a:t>
            </a:r>
            <a:r>
              <a:rPr lang="en-GB"/>
              <a:t> reference</a:t>
            </a:r>
            <a:endParaRPr>
              <a:latin typeface="Consolas"/>
              <a:ea typeface="Consolas"/>
              <a:cs typeface="Consolas"/>
              <a:sym typeface="Consolas"/>
            </a:endParaRPr>
          </a:p>
          <a:p>
            <a:pPr marL="457200" lvl="0" indent="-342900" algn="just" rtl="0">
              <a:spcBef>
                <a:spcPts val="0"/>
              </a:spcBef>
              <a:spcAft>
                <a:spcPts val="0"/>
              </a:spcAft>
              <a:buSzPts val="1800"/>
              <a:buChar char="●"/>
            </a:pPr>
            <a:r>
              <a:rPr lang="en-GB">
                <a:latin typeface="Consolas"/>
                <a:ea typeface="Consolas"/>
                <a:cs typeface="Consolas"/>
                <a:sym typeface="Consolas"/>
              </a:rPr>
              <a:t>this </a:t>
            </a:r>
            <a:r>
              <a:rPr lang="en-GB"/>
              <a:t>is a reference variable that refers to the current object.</a:t>
            </a:r>
            <a:endParaRPr/>
          </a:p>
          <a:p>
            <a:pPr marL="457200" lvl="0" indent="-342900" algn="just" rtl="0">
              <a:spcBef>
                <a:spcPts val="0"/>
              </a:spcBef>
              <a:spcAft>
                <a:spcPts val="0"/>
              </a:spcAft>
              <a:buSzPts val="1800"/>
              <a:buChar char="●"/>
            </a:pPr>
            <a:r>
              <a:rPr lang="en-GB">
                <a:latin typeface="Consolas"/>
                <a:ea typeface="Consolas"/>
                <a:cs typeface="Consolas"/>
                <a:sym typeface="Consolas"/>
              </a:rPr>
              <a:t>this</a:t>
            </a:r>
            <a:r>
              <a:rPr lang="en-GB"/>
              <a:t> always holds address of an object which invokes the member function.</a:t>
            </a:r>
            <a:endParaRPr/>
          </a:p>
          <a:p>
            <a:pPr marL="457200" lvl="0" indent="-342900" algn="just" rtl="0">
              <a:spcBef>
                <a:spcPts val="0"/>
              </a:spcBef>
              <a:spcAft>
                <a:spcPts val="0"/>
              </a:spcAft>
              <a:buSzPts val="1800"/>
              <a:buChar char="●"/>
            </a:pPr>
            <a:r>
              <a:rPr lang="en-GB"/>
              <a:t>Uses :</a:t>
            </a:r>
            <a:endParaRPr/>
          </a:p>
          <a:p>
            <a:pPr marL="914400" lvl="1" indent="-317500" algn="just" rtl="0">
              <a:spcBef>
                <a:spcPts val="0"/>
              </a:spcBef>
              <a:spcAft>
                <a:spcPts val="0"/>
              </a:spcAft>
              <a:buSzPts val="1400"/>
              <a:buChar char="○"/>
            </a:pPr>
            <a:r>
              <a:rPr lang="en-GB"/>
              <a:t>Refer current class instance variable</a:t>
            </a:r>
            <a:endParaRPr/>
          </a:p>
          <a:p>
            <a:pPr marL="914400" lvl="1" indent="-317500" algn="just" rtl="0">
              <a:spcBef>
                <a:spcPts val="0"/>
              </a:spcBef>
              <a:spcAft>
                <a:spcPts val="0"/>
              </a:spcAft>
              <a:buSzPts val="1400"/>
              <a:buChar char="○"/>
            </a:pPr>
            <a:r>
              <a:rPr lang="en-GB"/>
              <a:t>Invoke current class method</a:t>
            </a:r>
            <a:endParaRPr/>
          </a:p>
          <a:p>
            <a:pPr marL="914400" lvl="1" indent="-317500" algn="just" rtl="0">
              <a:spcBef>
                <a:spcPts val="0"/>
              </a:spcBef>
              <a:spcAft>
                <a:spcPts val="0"/>
              </a:spcAft>
              <a:buSzPts val="1400"/>
              <a:buChar char="○"/>
            </a:pPr>
            <a:r>
              <a:rPr lang="en-GB"/>
              <a:t>Current class constructor</a:t>
            </a:r>
            <a:endParaRPr/>
          </a:p>
          <a:p>
            <a:pPr marL="914400" lvl="1" indent="-317500" algn="just" rtl="0">
              <a:spcBef>
                <a:spcPts val="0"/>
              </a:spcBef>
              <a:spcAft>
                <a:spcPts val="0"/>
              </a:spcAft>
              <a:buSzPts val="1400"/>
              <a:buChar char="○"/>
            </a:pPr>
            <a:r>
              <a:rPr lang="en-GB"/>
              <a:t>Return the class instance from the method.</a:t>
            </a:r>
            <a:endParaRPr/>
          </a:p>
        </p:txBody>
      </p:sp>
      <p:sp>
        <p:nvSpPr>
          <p:cNvPr id="1410" name="Google Shape;1410;p1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173</a:t>
            </a:fld>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sp>
        <p:nvSpPr>
          <p:cNvPr id="1415" name="Google Shape;1415;p18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static keyword</a:t>
            </a:r>
            <a:endParaRPr/>
          </a:p>
        </p:txBody>
      </p:sp>
      <p:sp>
        <p:nvSpPr>
          <p:cNvPr id="1416" name="Google Shape;1416;p18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Every object of a class has its own copy of its data members.</a:t>
            </a:r>
            <a:endParaRPr/>
          </a:p>
          <a:p>
            <a:pPr marL="457200" lvl="0" indent="-342900" algn="just" rtl="0">
              <a:spcBef>
                <a:spcPts val="0"/>
              </a:spcBef>
              <a:spcAft>
                <a:spcPts val="0"/>
              </a:spcAft>
              <a:buSzPts val="1800"/>
              <a:buChar char="●"/>
            </a:pPr>
            <a:r>
              <a:rPr lang="en-GB"/>
              <a:t>But there may be certain attributes or characteristics which has the same value for all the objects of the class.</a:t>
            </a:r>
            <a:endParaRPr/>
          </a:p>
          <a:p>
            <a:pPr marL="457200" lvl="0" indent="-342900" algn="just" rtl="0">
              <a:spcBef>
                <a:spcPts val="0"/>
              </a:spcBef>
              <a:spcAft>
                <a:spcPts val="0"/>
              </a:spcAft>
              <a:buSzPts val="1800"/>
              <a:buChar char="●"/>
            </a:pPr>
            <a:r>
              <a:rPr lang="en-GB"/>
              <a:t>These characteristics or behaviours belong to the class rather than a specific instance.</a:t>
            </a:r>
            <a:endParaRPr/>
          </a:p>
          <a:p>
            <a:pPr marL="914400" lvl="1" indent="-317500" algn="just" rtl="0">
              <a:spcBef>
                <a:spcPts val="0"/>
              </a:spcBef>
              <a:spcAft>
                <a:spcPts val="0"/>
              </a:spcAft>
              <a:buSzPts val="1400"/>
              <a:buChar char="○"/>
            </a:pPr>
            <a:r>
              <a:rPr lang="en-GB">
                <a:latin typeface="Consolas"/>
                <a:ea typeface="Consolas"/>
                <a:cs typeface="Consolas"/>
                <a:sym typeface="Consolas"/>
              </a:rPr>
              <a:t>rateOfInterest, calculateInterest</a:t>
            </a:r>
            <a:r>
              <a:rPr lang="en-GB"/>
              <a:t> method for a </a:t>
            </a:r>
            <a:r>
              <a:rPr lang="en-GB">
                <a:latin typeface="Consolas"/>
                <a:ea typeface="Consolas"/>
                <a:cs typeface="Consolas"/>
                <a:sym typeface="Consolas"/>
              </a:rPr>
              <a:t>SavingsAccount </a:t>
            </a:r>
            <a:r>
              <a:rPr lang="en-GB"/>
              <a:t>class.</a:t>
            </a:r>
            <a:endParaRPr/>
          </a:p>
          <a:p>
            <a:pPr marL="914400" lvl="1" indent="-317500" algn="just" rtl="0">
              <a:spcBef>
                <a:spcPts val="0"/>
              </a:spcBef>
              <a:spcAft>
                <a:spcPts val="0"/>
              </a:spcAft>
              <a:buSzPts val="1400"/>
              <a:buChar char="○"/>
            </a:pPr>
            <a:r>
              <a:rPr lang="en-GB">
                <a:latin typeface="Consolas"/>
                <a:ea typeface="Consolas"/>
                <a:cs typeface="Consolas"/>
                <a:sym typeface="Consolas"/>
              </a:rPr>
              <a:t>count </a:t>
            </a:r>
            <a:r>
              <a:rPr lang="en-GB"/>
              <a:t>variable in </a:t>
            </a:r>
            <a:r>
              <a:rPr lang="en-GB">
                <a:latin typeface="Consolas"/>
                <a:ea typeface="Consolas"/>
                <a:cs typeface="Consolas"/>
                <a:sym typeface="Consolas"/>
              </a:rPr>
              <a:t>Employee </a:t>
            </a:r>
            <a:r>
              <a:rPr lang="en-GB"/>
              <a:t>to count the number of objects.</a:t>
            </a:r>
            <a:endParaRPr/>
          </a:p>
          <a:p>
            <a:pPr marL="457200" lvl="0" indent="-342900" algn="just" rtl="0">
              <a:spcBef>
                <a:spcPts val="0"/>
              </a:spcBef>
              <a:spcAft>
                <a:spcPts val="0"/>
              </a:spcAft>
              <a:buSzPts val="1800"/>
              <a:buChar char="●"/>
            </a:pPr>
            <a:r>
              <a:rPr lang="en-GB"/>
              <a:t>Such data members are static for all instances. Change in static variable value affects all instances.</a:t>
            </a:r>
            <a:endParaRPr/>
          </a:p>
          <a:p>
            <a:pPr marL="457200" lvl="0" indent="-342900" algn="just" rtl="0">
              <a:spcBef>
                <a:spcPts val="0"/>
              </a:spcBef>
              <a:spcAft>
                <a:spcPts val="0"/>
              </a:spcAft>
              <a:buSzPts val="1800"/>
              <a:buChar char="●"/>
            </a:pPr>
            <a:r>
              <a:rPr lang="en-GB"/>
              <a:t>The static keyword in Java is used for memory management mainly.</a:t>
            </a:r>
            <a:endParaRPr/>
          </a:p>
          <a:p>
            <a:pPr marL="457200" lvl="0" indent="-342900" algn="just" rtl="0">
              <a:spcBef>
                <a:spcPts val="0"/>
              </a:spcBef>
              <a:spcAft>
                <a:spcPts val="0"/>
              </a:spcAft>
              <a:buSzPts val="1800"/>
              <a:buChar char="●"/>
            </a:pPr>
            <a:r>
              <a:rPr lang="en-GB"/>
              <a:t>It is also called as class variable.</a:t>
            </a:r>
            <a:endParaRPr/>
          </a:p>
          <a:p>
            <a:pPr marL="457200" lvl="0" indent="-342900" algn="just" rtl="0">
              <a:spcBef>
                <a:spcPts val="0"/>
              </a:spcBef>
              <a:spcAft>
                <a:spcPts val="0"/>
              </a:spcAft>
              <a:buSzPts val="1800"/>
              <a:buChar char="●"/>
            </a:pPr>
            <a:r>
              <a:rPr lang="en-GB">
                <a:solidFill>
                  <a:schemeClr val="accent1"/>
                </a:solidFill>
              </a:rPr>
              <a:t>static block</a:t>
            </a:r>
            <a:r>
              <a:rPr lang="en-GB"/>
              <a:t> gets executed exactly once, when the class is first loaded.</a:t>
            </a:r>
            <a:endParaRPr/>
          </a:p>
        </p:txBody>
      </p:sp>
      <p:sp>
        <p:nvSpPr>
          <p:cNvPr id="1417" name="Google Shape;1417;p1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174</a:t>
            </a:fld>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18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Encapsulation</a:t>
            </a:r>
            <a:endParaRPr/>
          </a:p>
        </p:txBody>
      </p:sp>
      <p:sp>
        <p:nvSpPr>
          <p:cNvPr id="1423" name="Google Shape;1423;p1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175</a:t>
            </a:fld>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427"/>
        <p:cNvGrpSpPr/>
        <p:nvPr/>
      </p:nvGrpSpPr>
      <p:grpSpPr>
        <a:xfrm>
          <a:off x="0" y="0"/>
          <a:ext cx="0" cy="0"/>
          <a:chOff x="0" y="0"/>
          <a:chExt cx="0" cy="0"/>
        </a:xfrm>
      </p:grpSpPr>
      <p:sp>
        <p:nvSpPr>
          <p:cNvPr id="1428" name="Google Shape;1428;p18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Encapsulation</a:t>
            </a:r>
            <a:endParaRPr/>
          </a:p>
        </p:txBody>
      </p:sp>
      <p:sp>
        <p:nvSpPr>
          <p:cNvPr id="1429" name="Google Shape;1429;p1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176</a:t>
            </a:fld>
            <a:endParaRPr/>
          </a:p>
        </p:txBody>
      </p:sp>
      <p:sp>
        <p:nvSpPr>
          <p:cNvPr id="1430" name="Google Shape;1430;p18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Encapsulation in Java is a process of wrapping code and data together into a single unit, for example, a capsule which is mixed of several medicines.</a:t>
            </a:r>
            <a:endParaRPr/>
          </a:p>
          <a:p>
            <a:pPr marL="457200" lvl="0" indent="-342900" algn="just" rtl="0">
              <a:spcBef>
                <a:spcPts val="0"/>
              </a:spcBef>
              <a:spcAft>
                <a:spcPts val="0"/>
              </a:spcAft>
              <a:buSzPts val="1800"/>
              <a:buChar char="●"/>
            </a:pPr>
            <a:r>
              <a:rPr lang="en-GB"/>
              <a:t>We can create a fully encapsulated class in Java by making all the data members of the class private. Now we can use setter and getter methods to set and get the data in it.</a:t>
            </a:r>
            <a:endParaRPr/>
          </a:p>
          <a:p>
            <a:pPr marL="457200" lvl="0" indent="-342900" algn="just" rtl="0">
              <a:spcBef>
                <a:spcPts val="0"/>
              </a:spcBef>
              <a:spcAft>
                <a:spcPts val="0"/>
              </a:spcAft>
              <a:buSzPts val="1800"/>
              <a:buChar char="●"/>
            </a:pPr>
            <a:r>
              <a:rPr lang="en-GB"/>
              <a:t>The meaning of Encapsulation, is to make sure that "sensitive" data is hidden from users. To achieve this, you must:</a:t>
            </a:r>
            <a:endParaRPr/>
          </a:p>
          <a:p>
            <a:pPr marL="914400" lvl="1" indent="-317500" algn="just" rtl="0">
              <a:spcBef>
                <a:spcPts val="0"/>
              </a:spcBef>
              <a:spcAft>
                <a:spcPts val="0"/>
              </a:spcAft>
              <a:buSzPts val="1400"/>
              <a:buChar char="○"/>
            </a:pPr>
            <a:r>
              <a:rPr lang="en-GB"/>
              <a:t>declare class variables/attributes as private</a:t>
            </a:r>
            <a:endParaRPr/>
          </a:p>
          <a:p>
            <a:pPr marL="914400" lvl="1" indent="-317500" algn="just" rtl="0">
              <a:spcBef>
                <a:spcPts val="0"/>
              </a:spcBef>
              <a:spcAft>
                <a:spcPts val="0"/>
              </a:spcAft>
              <a:buSzPts val="1400"/>
              <a:buChar char="○"/>
            </a:pPr>
            <a:r>
              <a:rPr lang="en-GB"/>
              <a:t>provide public get and set methods to access and update the value of a private variable</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434"/>
        <p:cNvGrpSpPr/>
        <p:nvPr/>
      </p:nvGrpSpPr>
      <p:grpSpPr>
        <a:xfrm>
          <a:off x="0" y="0"/>
          <a:ext cx="0" cy="0"/>
          <a:chOff x="0" y="0"/>
          <a:chExt cx="0" cy="0"/>
        </a:xfrm>
      </p:grpSpPr>
      <p:sp>
        <p:nvSpPr>
          <p:cNvPr id="1435" name="Google Shape;1435;p18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Encapsulation</a:t>
            </a:r>
            <a:endParaRPr/>
          </a:p>
        </p:txBody>
      </p:sp>
      <p:sp>
        <p:nvSpPr>
          <p:cNvPr id="1436" name="Google Shape;1436;p18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34327" algn="just" rtl="0">
              <a:spcBef>
                <a:spcPts val="0"/>
              </a:spcBef>
              <a:spcAft>
                <a:spcPts val="0"/>
              </a:spcAft>
              <a:buSzPct val="100000"/>
              <a:buChar char="●"/>
            </a:pPr>
            <a:r>
              <a:rPr lang="en-GB"/>
              <a:t>By providing only a setter or getter method, you can make the class read-only or write-only. In other words, you can skip the getter or setter methods.</a:t>
            </a:r>
            <a:endParaRPr/>
          </a:p>
          <a:p>
            <a:pPr marL="457200" lvl="0" indent="-334327" algn="just" rtl="0">
              <a:spcBef>
                <a:spcPts val="0"/>
              </a:spcBef>
              <a:spcAft>
                <a:spcPts val="0"/>
              </a:spcAft>
              <a:buSzPct val="100000"/>
              <a:buChar char="●"/>
            </a:pPr>
            <a:r>
              <a:rPr lang="en-GB"/>
              <a:t>It provides you the control over the data. Suppose you want to set the value of id which should be greater than 100 only, you can write the logic inside the setter method. You can write the logic not to store the negative numbers in the setter methods.</a:t>
            </a:r>
            <a:endParaRPr/>
          </a:p>
          <a:p>
            <a:pPr marL="457200" lvl="0" indent="-334327" algn="just" rtl="0">
              <a:spcBef>
                <a:spcPts val="0"/>
              </a:spcBef>
              <a:spcAft>
                <a:spcPts val="0"/>
              </a:spcAft>
              <a:buSzPct val="100000"/>
              <a:buChar char="●"/>
            </a:pPr>
            <a:r>
              <a:rPr lang="en-GB"/>
              <a:t>It is a way to achieve data hiding in Java because other class will not be able to access the data through the private data members</a:t>
            </a:r>
            <a:endParaRPr/>
          </a:p>
          <a:p>
            <a:pPr marL="457200" lvl="0" indent="-334327" algn="just" rtl="0">
              <a:spcBef>
                <a:spcPts val="0"/>
              </a:spcBef>
              <a:spcAft>
                <a:spcPts val="0"/>
              </a:spcAft>
              <a:buSzPct val="100000"/>
              <a:buChar char="●"/>
            </a:pPr>
            <a:r>
              <a:rPr lang="en-GB"/>
              <a:t>The encapsulate class is easy to test. So, it is better for unit testing.</a:t>
            </a:r>
            <a:endParaRPr/>
          </a:p>
          <a:p>
            <a:pPr marL="457200" lvl="0" indent="-334327" algn="just" rtl="0">
              <a:spcBef>
                <a:spcPts val="0"/>
              </a:spcBef>
              <a:spcAft>
                <a:spcPts val="0"/>
              </a:spcAft>
              <a:buSzPct val="100000"/>
              <a:buChar char="●"/>
            </a:pPr>
            <a:r>
              <a:rPr lang="en-GB"/>
              <a:t>The standard IDE's are providing the facility to generate the getters and setters. So, it is easy and fast to create an encapsulated class in Java.</a:t>
            </a:r>
            <a:endParaRPr/>
          </a:p>
        </p:txBody>
      </p:sp>
      <p:sp>
        <p:nvSpPr>
          <p:cNvPr id="1437" name="Google Shape;1437;p1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177</a:t>
            </a:fld>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190"/>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Inheritance</a:t>
            </a:r>
            <a:endParaRPr/>
          </a:p>
        </p:txBody>
      </p:sp>
      <p:sp>
        <p:nvSpPr>
          <p:cNvPr id="1443" name="Google Shape;1443;p1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178</a:t>
            </a:fld>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448" name="Google Shape;1448;p19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Inheritance</a:t>
            </a:r>
            <a:endParaRPr/>
          </a:p>
        </p:txBody>
      </p:sp>
      <p:sp>
        <p:nvSpPr>
          <p:cNvPr id="1449" name="Google Shape;1449;p191"/>
          <p:cNvSpPr txBox="1">
            <a:spLocks noGrp="1"/>
          </p:cNvSpPr>
          <p:nvPr>
            <p:ph type="body" idx="1"/>
          </p:nvPr>
        </p:nvSpPr>
        <p:spPr>
          <a:xfrm>
            <a:off x="311700" y="1256475"/>
            <a:ext cx="8520600" cy="33027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GB"/>
              <a:t>Inheritance is a mechanism in which one object acquires all the properties and behaviours of a parent object.</a:t>
            </a:r>
            <a:endParaRPr/>
          </a:p>
          <a:p>
            <a:pPr marL="457200" lvl="0" indent="-342900" algn="just" rtl="0">
              <a:spcBef>
                <a:spcPts val="0"/>
              </a:spcBef>
              <a:spcAft>
                <a:spcPts val="0"/>
              </a:spcAft>
              <a:buSzPts val="1800"/>
              <a:buChar char="●"/>
            </a:pPr>
            <a:r>
              <a:rPr lang="en-GB"/>
              <a:t>Inheritance represents </a:t>
            </a:r>
            <a:r>
              <a:rPr lang="en-GB" b="1"/>
              <a:t>IS-A-Relationship</a:t>
            </a:r>
            <a:r>
              <a:rPr lang="en-GB"/>
              <a:t>.</a:t>
            </a:r>
            <a:endParaRPr/>
          </a:p>
          <a:p>
            <a:pPr marL="457200" lvl="0" indent="-342900" algn="just" rtl="0">
              <a:spcBef>
                <a:spcPts val="0"/>
              </a:spcBef>
              <a:spcAft>
                <a:spcPts val="0"/>
              </a:spcAft>
              <a:buSzPts val="1800"/>
              <a:buChar char="●"/>
            </a:pPr>
            <a:r>
              <a:rPr lang="en-GB"/>
              <a:t>Uses</a:t>
            </a:r>
            <a:endParaRPr/>
          </a:p>
          <a:p>
            <a:pPr marL="914400" lvl="1" indent="-317500" algn="just" rtl="0">
              <a:spcBef>
                <a:spcPts val="0"/>
              </a:spcBef>
              <a:spcAft>
                <a:spcPts val="0"/>
              </a:spcAft>
              <a:buSzPts val="1400"/>
              <a:buChar char="○"/>
            </a:pPr>
            <a:r>
              <a:rPr lang="en-GB"/>
              <a:t>Method overriding (to achieve runtime polymorphism)</a:t>
            </a:r>
            <a:endParaRPr/>
          </a:p>
          <a:p>
            <a:pPr marL="914400" lvl="1" indent="-317500" algn="just" rtl="0">
              <a:spcBef>
                <a:spcPts val="0"/>
              </a:spcBef>
              <a:spcAft>
                <a:spcPts val="0"/>
              </a:spcAft>
              <a:buSzPts val="1400"/>
              <a:buChar char="○"/>
            </a:pPr>
            <a:r>
              <a:rPr lang="en-GB"/>
              <a:t>Code reusability</a:t>
            </a:r>
            <a:endParaRPr/>
          </a:p>
          <a:p>
            <a:pPr marL="457200" lvl="0" indent="-342900" algn="just" rtl="0">
              <a:spcBef>
                <a:spcPts val="0"/>
              </a:spcBef>
              <a:spcAft>
                <a:spcPts val="0"/>
              </a:spcAft>
              <a:buSzPts val="1800"/>
              <a:buChar char="●"/>
            </a:pPr>
            <a:r>
              <a:rPr lang="en-GB"/>
              <a:t>Terms used in inheritance</a:t>
            </a:r>
            <a:endParaRPr/>
          </a:p>
          <a:p>
            <a:pPr marL="914400" lvl="1" indent="-317500" algn="just" rtl="0">
              <a:spcBef>
                <a:spcPts val="0"/>
              </a:spcBef>
              <a:spcAft>
                <a:spcPts val="0"/>
              </a:spcAft>
              <a:buSzPts val="1400"/>
              <a:buChar char="○"/>
            </a:pPr>
            <a:r>
              <a:rPr lang="en-GB"/>
              <a:t>Class</a:t>
            </a:r>
            <a:endParaRPr/>
          </a:p>
          <a:p>
            <a:pPr marL="914400" lvl="1" indent="-317500" algn="just" rtl="0">
              <a:spcBef>
                <a:spcPts val="0"/>
              </a:spcBef>
              <a:spcAft>
                <a:spcPts val="0"/>
              </a:spcAft>
              <a:buSzPts val="1400"/>
              <a:buChar char="○"/>
            </a:pPr>
            <a:r>
              <a:rPr lang="en-GB"/>
              <a:t>Sub class / child class</a:t>
            </a:r>
            <a:endParaRPr/>
          </a:p>
          <a:p>
            <a:pPr marL="914400" lvl="1" indent="-317500" algn="just" rtl="0">
              <a:spcBef>
                <a:spcPts val="0"/>
              </a:spcBef>
              <a:spcAft>
                <a:spcPts val="0"/>
              </a:spcAft>
              <a:buSzPts val="1400"/>
              <a:buChar char="○"/>
            </a:pPr>
            <a:r>
              <a:rPr lang="en-GB"/>
              <a:t>Super class / Parent Class</a:t>
            </a:r>
            <a:endParaRPr/>
          </a:p>
          <a:p>
            <a:pPr marL="914400" lvl="1" indent="-317500" algn="just" rtl="0">
              <a:spcBef>
                <a:spcPts val="0"/>
              </a:spcBef>
              <a:spcAft>
                <a:spcPts val="0"/>
              </a:spcAft>
              <a:buSzPts val="1400"/>
              <a:buChar char="○"/>
            </a:pPr>
            <a:r>
              <a:rPr lang="en-GB"/>
              <a:t>Reusability : you can use the same fields and methods already defined in the previous class</a:t>
            </a:r>
            <a:endParaRPr/>
          </a:p>
        </p:txBody>
      </p:sp>
      <p:sp>
        <p:nvSpPr>
          <p:cNvPr id="1450" name="Google Shape;1450;p1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179</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Naming Conventions</a:t>
            </a:r>
            <a:endParaRPr/>
          </a:p>
        </p:txBody>
      </p:sp>
      <p:sp>
        <p:nvSpPr>
          <p:cNvPr id="230" name="Google Shape;230;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SzPts val="2300"/>
              <a:buChar char="●"/>
            </a:pPr>
            <a:r>
              <a:rPr lang="en-GB" sz="2300" b="1"/>
              <a:t>camelCase </a:t>
            </a:r>
            <a:r>
              <a:rPr lang="en-GB" sz="2300"/>
              <a:t>- methods and variables</a:t>
            </a:r>
            <a:endParaRPr sz="2300"/>
          </a:p>
          <a:p>
            <a:pPr marL="457200" lvl="0" indent="-374650" algn="l" rtl="0">
              <a:spcBef>
                <a:spcPts val="0"/>
              </a:spcBef>
              <a:spcAft>
                <a:spcPts val="0"/>
              </a:spcAft>
              <a:buSzPts val="2300"/>
              <a:buChar char="●"/>
            </a:pPr>
            <a:r>
              <a:rPr lang="en-GB" sz="2300" b="1"/>
              <a:t>PascalCase </a:t>
            </a:r>
            <a:r>
              <a:rPr lang="en-GB" sz="2300"/>
              <a:t>- classes and Interfaces</a:t>
            </a:r>
            <a:endParaRPr sz="2300"/>
          </a:p>
          <a:p>
            <a:pPr marL="457200" lvl="0" indent="-374650" algn="l" rtl="0">
              <a:spcBef>
                <a:spcPts val="0"/>
              </a:spcBef>
              <a:spcAft>
                <a:spcPts val="0"/>
              </a:spcAft>
              <a:buSzPts val="2300"/>
              <a:buChar char="●"/>
            </a:pPr>
            <a:r>
              <a:rPr lang="en-GB" sz="2300" b="1"/>
              <a:t>UPPERCASE </a:t>
            </a:r>
            <a:r>
              <a:rPr lang="en-GB" sz="2300"/>
              <a:t>- constants</a:t>
            </a:r>
            <a:endParaRPr sz="2300"/>
          </a:p>
          <a:p>
            <a:pPr marL="457200" lvl="0" indent="-374650" algn="l" rtl="0">
              <a:spcBef>
                <a:spcPts val="0"/>
              </a:spcBef>
              <a:spcAft>
                <a:spcPts val="0"/>
              </a:spcAft>
              <a:buSzPts val="2300"/>
              <a:buChar char="●"/>
            </a:pPr>
            <a:r>
              <a:rPr lang="en-GB" sz="2300" b="1"/>
              <a:t>flatcase </a:t>
            </a:r>
            <a:r>
              <a:rPr lang="en-GB" sz="2300"/>
              <a:t>- packages</a:t>
            </a:r>
            <a:endParaRPr sz="2300"/>
          </a:p>
          <a:p>
            <a:pPr marL="457200" lvl="0" indent="-374650" algn="l" rtl="0">
              <a:spcBef>
                <a:spcPts val="0"/>
              </a:spcBef>
              <a:spcAft>
                <a:spcPts val="0"/>
              </a:spcAft>
              <a:buSzPts val="2300"/>
              <a:buChar char="●"/>
            </a:pPr>
            <a:r>
              <a:rPr lang="en-GB" sz="2300"/>
              <a:t>snake_case</a:t>
            </a:r>
            <a:endParaRPr sz="2300"/>
          </a:p>
          <a:p>
            <a:pPr marL="457200" lvl="0" indent="-374650" algn="l" rtl="0">
              <a:spcBef>
                <a:spcPts val="0"/>
              </a:spcBef>
              <a:spcAft>
                <a:spcPts val="0"/>
              </a:spcAft>
              <a:buSzPts val="2300"/>
              <a:buChar char="●"/>
            </a:pPr>
            <a:r>
              <a:rPr lang="en-GB" sz="2300"/>
              <a:t>Pascal_Snake_Case</a:t>
            </a:r>
            <a:endParaRPr/>
          </a:p>
        </p:txBody>
      </p:sp>
      <p:sp>
        <p:nvSpPr>
          <p:cNvPr id="231" name="Google Shape;231;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a:t>
            </a:fld>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19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Inheritance</a:t>
            </a:r>
            <a:endParaRPr/>
          </a:p>
        </p:txBody>
      </p:sp>
      <p:sp>
        <p:nvSpPr>
          <p:cNvPr id="1456" name="Google Shape;1456;p192"/>
          <p:cNvSpPr txBox="1">
            <a:spLocks noGrp="1"/>
          </p:cNvSpPr>
          <p:nvPr>
            <p:ph type="body" idx="1"/>
          </p:nvPr>
        </p:nvSpPr>
        <p:spPr>
          <a:xfrm>
            <a:off x="311800" y="125647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Employee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double</a:t>
            </a:r>
            <a:r>
              <a:rPr lang="en-GB" sz="1300">
                <a:solidFill>
                  <a:srgbClr val="000000"/>
                </a:solidFill>
                <a:latin typeface="Consolas"/>
                <a:ea typeface="Consolas"/>
                <a:cs typeface="Consolas"/>
                <a:sym typeface="Consolas"/>
              </a:rPr>
              <a:t> </a:t>
            </a:r>
            <a:r>
              <a:rPr lang="en-GB" sz="1300">
                <a:solidFill>
                  <a:srgbClr val="0000C0"/>
                </a:solidFill>
                <a:latin typeface="Consolas"/>
                <a:ea typeface="Consolas"/>
                <a:cs typeface="Consolas"/>
                <a:sym typeface="Consolas"/>
              </a:rPr>
              <a:t>salary</a:t>
            </a:r>
            <a:r>
              <a:rPr lang="en-GB" sz="1300">
                <a:solidFill>
                  <a:srgbClr val="000000"/>
                </a:solidFill>
                <a:latin typeface="Consolas"/>
                <a:ea typeface="Consolas"/>
                <a:cs typeface="Consolas"/>
                <a:sym typeface="Consolas"/>
              </a:rPr>
              <a:t> = 40000;</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b="1">
              <a:solidFill>
                <a:srgbClr val="7F0055"/>
              </a:solidFill>
              <a:latin typeface="Consolas"/>
              <a:ea typeface="Consolas"/>
              <a:cs typeface="Consolas"/>
              <a:sym typeface="Consolas"/>
            </a:endParaRPr>
          </a:p>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Programmer </a:t>
            </a:r>
            <a:r>
              <a:rPr lang="en-GB" sz="1300" b="1">
                <a:solidFill>
                  <a:srgbClr val="7F0055"/>
                </a:solidFill>
                <a:latin typeface="Consolas"/>
                <a:ea typeface="Consolas"/>
                <a:cs typeface="Consolas"/>
                <a:sym typeface="Consolas"/>
              </a:rPr>
              <a:t>extends</a:t>
            </a:r>
            <a:r>
              <a:rPr lang="en-GB" sz="1300">
                <a:solidFill>
                  <a:srgbClr val="000000"/>
                </a:solidFill>
                <a:latin typeface="Consolas"/>
                <a:ea typeface="Consolas"/>
                <a:cs typeface="Consolas"/>
                <a:sym typeface="Consolas"/>
              </a:rPr>
              <a:t> Employee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double</a:t>
            </a:r>
            <a:r>
              <a:rPr lang="en-GB" sz="1300">
                <a:solidFill>
                  <a:srgbClr val="000000"/>
                </a:solidFill>
                <a:latin typeface="Consolas"/>
                <a:ea typeface="Consolas"/>
                <a:cs typeface="Consolas"/>
                <a:sym typeface="Consolas"/>
              </a:rPr>
              <a:t> </a:t>
            </a:r>
            <a:r>
              <a:rPr lang="en-GB" sz="1300">
                <a:solidFill>
                  <a:srgbClr val="0000C0"/>
                </a:solidFill>
                <a:latin typeface="Consolas"/>
                <a:ea typeface="Consolas"/>
                <a:cs typeface="Consolas"/>
                <a:sym typeface="Consolas"/>
              </a:rPr>
              <a:t>bonus</a:t>
            </a:r>
            <a:r>
              <a:rPr lang="en-GB" sz="1300">
                <a:solidFill>
                  <a:srgbClr val="000000"/>
                </a:solidFill>
                <a:latin typeface="Consolas"/>
                <a:ea typeface="Consolas"/>
                <a:cs typeface="Consolas"/>
                <a:sym typeface="Consolas"/>
              </a:rPr>
              <a:t> = 5000;</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b="1">
              <a:solidFill>
                <a:srgbClr val="7F0055"/>
              </a:solidFill>
              <a:latin typeface="Consolas"/>
              <a:ea typeface="Consolas"/>
              <a:cs typeface="Consolas"/>
              <a:sym typeface="Consolas"/>
            </a:endParaRPr>
          </a:p>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App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public</a:t>
            </a: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static</a:t>
            </a: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void</a:t>
            </a:r>
            <a:r>
              <a:rPr lang="en-GB" sz="1300">
                <a:solidFill>
                  <a:srgbClr val="000000"/>
                </a:solidFill>
                <a:latin typeface="Consolas"/>
                <a:ea typeface="Consolas"/>
                <a:cs typeface="Consolas"/>
                <a:sym typeface="Consolas"/>
              </a:rPr>
              <a:t> main(String[] </a:t>
            </a:r>
            <a:r>
              <a:rPr lang="en-GB" sz="1300">
                <a:solidFill>
                  <a:srgbClr val="6A3E3E"/>
                </a:solidFill>
                <a:latin typeface="Consolas"/>
                <a:ea typeface="Consolas"/>
                <a:cs typeface="Consolas"/>
                <a:sym typeface="Consolas"/>
              </a:rPr>
              <a:t>args</a:t>
            </a:r>
            <a:r>
              <a:rPr lang="en-GB" sz="1300">
                <a:solidFill>
                  <a:srgbClr val="000000"/>
                </a:solidFill>
                <a:latin typeface="Consolas"/>
                <a:ea typeface="Consolas"/>
                <a:cs typeface="Consolas"/>
                <a:sym typeface="Consolas"/>
              </a:rPr>
              <a: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Programmer </a:t>
            </a:r>
            <a:r>
              <a:rPr lang="en-GB" sz="1300">
                <a:solidFill>
                  <a:srgbClr val="6A3E3E"/>
                </a:solidFill>
                <a:latin typeface="Consolas"/>
                <a:ea typeface="Consolas"/>
                <a:cs typeface="Consolas"/>
                <a:sym typeface="Consolas"/>
              </a:rPr>
              <a:t>p</a:t>
            </a:r>
            <a:r>
              <a:rPr lang="en-GB" sz="1300">
                <a:solidFill>
                  <a:srgbClr val="000000"/>
                </a:solidFill>
                <a:latin typeface="Consolas"/>
                <a:ea typeface="Consolas"/>
                <a:cs typeface="Consolas"/>
                <a:sym typeface="Consolas"/>
              </a:rPr>
              <a:t> = </a:t>
            </a:r>
            <a:r>
              <a:rPr lang="en-GB" sz="1300" b="1">
                <a:solidFill>
                  <a:srgbClr val="7F0055"/>
                </a:solidFill>
                <a:latin typeface="Consolas"/>
                <a:ea typeface="Consolas"/>
                <a:cs typeface="Consolas"/>
                <a:sym typeface="Consolas"/>
              </a:rPr>
              <a:t>new</a:t>
            </a:r>
            <a:r>
              <a:rPr lang="en-GB" sz="1300">
                <a:solidFill>
                  <a:srgbClr val="000000"/>
                </a:solidFill>
                <a:latin typeface="Consolas"/>
                <a:ea typeface="Consolas"/>
                <a:cs typeface="Consolas"/>
                <a:sym typeface="Consolas"/>
              </a:rPr>
              <a:t> Programmer();</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System.</a:t>
            </a:r>
            <a:r>
              <a:rPr lang="en-GB" sz="1300" b="1" i="1">
                <a:solidFill>
                  <a:srgbClr val="0000C0"/>
                </a:solidFill>
                <a:latin typeface="Consolas"/>
                <a:ea typeface="Consolas"/>
                <a:cs typeface="Consolas"/>
                <a:sym typeface="Consolas"/>
              </a:rPr>
              <a:t>out</a:t>
            </a:r>
            <a:r>
              <a:rPr lang="en-GB" sz="1300">
                <a:solidFill>
                  <a:srgbClr val="000000"/>
                </a:solidFill>
                <a:latin typeface="Consolas"/>
                <a:ea typeface="Consolas"/>
                <a:cs typeface="Consolas"/>
                <a:sym typeface="Consolas"/>
              </a:rPr>
              <a:t>.println(</a:t>
            </a:r>
            <a:r>
              <a:rPr lang="en-GB" sz="1300">
                <a:solidFill>
                  <a:srgbClr val="2A00FF"/>
                </a:solidFill>
                <a:latin typeface="Consolas"/>
                <a:ea typeface="Consolas"/>
                <a:cs typeface="Consolas"/>
                <a:sym typeface="Consolas"/>
              </a:rPr>
              <a:t>"Programmers salary is "</a:t>
            </a:r>
            <a:r>
              <a:rPr lang="en-GB" sz="1300">
                <a:solidFill>
                  <a:srgbClr val="000000"/>
                </a:solidFill>
                <a:latin typeface="Consolas"/>
                <a:ea typeface="Consolas"/>
                <a:cs typeface="Consolas"/>
                <a:sym typeface="Consolas"/>
              </a:rPr>
              <a:t> + </a:t>
            </a:r>
            <a:r>
              <a:rPr lang="en-GB" sz="1300">
                <a:solidFill>
                  <a:srgbClr val="6A3E3E"/>
                </a:solidFill>
                <a:latin typeface="Consolas"/>
                <a:ea typeface="Consolas"/>
                <a:cs typeface="Consolas"/>
                <a:sym typeface="Consolas"/>
              </a:rPr>
              <a:t>p</a:t>
            </a:r>
            <a:r>
              <a:rPr lang="en-GB" sz="1300">
                <a:solidFill>
                  <a:srgbClr val="000000"/>
                </a:solidFill>
                <a:latin typeface="Consolas"/>
                <a:ea typeface="Consolas"/>
                <a:cs typeface="Consolas"/>
                <a:sym typeface="Consolas"/>
              </a:rPr>
              <a:t>.</a:t>
            </a:r>
            <a:r>
              <a:rPr lang="en-GB" sz="1300">
                <a:solidFill>
                  <a:srgbClr val="0000C0"/>
                </a:solidFill>
                <a:latin typeface="Consolas"/>
                <a:ea typeface="Consolas"/>
                <a:cs typeface="Consolas"/>
                <a:sym typeface="Consolas"/>
              </a:rPr>
              <a:t>salary</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System.</a:t>
            </a:r>
            <a:r>
              <a:rPr lang="en-GB" sz="1300" b="1" i="1">
                <a:solidFill>
                  <a:srgbClr val="0000C0"/>
                </a:solidFill>
                <a:latin typeface="Consolas"/>
                <a:ea typeface="Consolas"/>
                <a:cs typeface="Consolas"/>
                <a:sym typeface="Consolas"/>
              </a:rPr>
              <a:t>out</a:t>
            </a:r>
            <a:r>
              <a:rPr lang="en-GB" sz="1300">
                <a:solidFill>
                  <a:srgbClr val="000000"/>
                </a:solidFill>
                <a:latin typeface="Consolas"/>
                <a:ea typeface="Consolas"/>
                <a:cs typeface="Consolas"/>
                <a:sym typeface="Consolas"/>
              </a:rPr>
              <a:t>.println(</a:t>
            </a:r>
            <a:r>
              <a:rPr lang="en-GB" sz="1300">
                <a:solidFill>
                  <a:srgbClr val="2A00FF"/>
                </a:solidFill>
                <a:latin typeface="Consolas"/>
                <a:ea typeface="Consolas"/>
                <a:cs typeface="Consolas"/>
                <a:sym typeface="Consolas"/>
              </a:rPr>
              <a:t>"Programmers bonus is "</a:t>
            </a:r>
            <a:r>
              <a:rPr lang="en-GB" sz="1300">
                <a:solidFill>
                  <a:srgbClr val="000000"/>
                </a:solidFill>
                <a:latin typeface="Consolas"/>
                <a:ea typeface="Consolas"/>
                <a:cs typeface="Consolas"/>
                <a:sym typeface="Consolas"/>
              </a:rPr>
              <a:t> + </a:t>
            </a:r>
            <a:r>
              <a:rPr lang="en-GB" sz="1300">
                <a:solidFill>
                  <a:srgbClr val="6A3E3E"/>
                </a:solidFill>
                <a:latin typeface="Consolas"/>
                <a:ea typeface="Consolas"/>
                <a:cs typeface="Consolas"/>
                <a:sym typeface="Consolas"/>
              </a:rPr>
              <a:t>p</a:t>
            </a:r>
            <a:r>
              <a:rPr lang="en-GB" sz="1300">
                <a:solidFill>
                  <a:srgbClr val="000000"/>
                </a:solidFill>
                <a:latin typeface="Consolas"/>
                <a:ea typeface="Consolas"/>
                <a:cs typeface="Consolas"/>
                <a:sym typeface="Consolas"/>
              </a:rPr>
              <a:t>.</a:t>
            </a:r>
            <a:r>
              <a:rPr lang="en-GB" sz="1300">
                <a:solidFill>
                  <a:srgbClr val="0000C0"/>
                </a:solidFill>
                <a:latin typeface="Consolas"/>
                <a:ea typeface="Consolas"/>
                <a:cs typeface="Consolas"/>
                <a:sym typeface="Consolas"/>
              </a:rPr>
              <a:t>bonus</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0" lvl="0" indent="0" algn="just" rtl="0">
              <a:spcBef>
                <a:spcPts val="0"/>
              </a:spcBef>
              <a:spcAft>
                <a:spcPts val="1200"/>
              </a:spcAft>
              <a:buNone/>
            </a:pPr>
            <a:endParaRPr sz="1300"/>
          </a:p>
        </p:txBody>
      </p:sp>
      <p:sp>
        <p:nvSpPr>
          <p:cNvPr id="1457" name="Google Shape;1457;p1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180</a:t>
            </a:fld>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19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Inheritance</a:t>
            </a:r>
            <a:endParaRPr/>
          </a:p>
        </p:txBody>
      </p:sp>
      <p:sp>
        <p:nvSpPr>
          <p:cNvPr id="1463" name="Google Shape;1463;p1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181</a:t>
            </a:fld>
            <a:endParaRPr/>
          </a:p>
        </p:txBody>
      </p:sp>
      <p:grpSp>
        <p:nvGrpSpPr>
          <p:cNvPr id="1464" name="Google Shape;1464;p193"/>
          <p:cNvGrpSpPr/>
          <p:nvPr/>
        </p:nvGrpSpPr>
        <p:grpSpPr>
          <a:xfrm>
            <a:off x="273075" y="1464175"/>
            <a:ext cx="1131900" cy="1600725"/>
            <a:chOff x="273075" y="1464175"/>
            <a:chExt cx="1131900" cy="1600725"/>
          </a:xfrm>
        </p:grpSpPr>
        <p:sp>
          <p:nvSpPr>
            <p:cNvPr id="1465" name="Google Shape;1465;p193"/>
            <p:cNvSpPr/>
            <p:nvPr/>
          </p:nvSpPr>
          <p:spPr>
            <a:xfrm>
              <a:off x="273075"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A</a:t>
              </a:r>
              <a:endParaRPr>
                <a:latin typeface="Open Sans"/>
                <a:ea typeface="Open Sans"/>
                <a:cs typeface="Open Sans"/>
                <a:sym typeface="Open Sans"/>
              </a:endParaRPr>
            </a:p>
          </p:txBody>
        </p:sp>
        <p:sp>
          <p:nvSpPr>
            <p:cNvPr id="1466" name="Google Shape;1466;p193"/>
            <p:cNvSpPr/>
            <p:nvPr/>
          </p:nvSpPr>
          <p:spPr>
            <a:xfrm>
              <a:off x="273075" y="216952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B</a:t>
              </a:r>
              <a:endParaRPr>
                <a:latin typeface="Open Sans"/>
                <a:ea typeface="Open Sans"/>
                <a:cs typeface="Open Sans"/>
                <a:sym typeface="Open Sans"/>
              </a:endParaRPr>
            </a:p>
          </p:txBody>
        </p:sp>
        <p:cxnSp>
          <p:nvCxnSpPr>
            <p:cNvPr id="1467" name="Google Shape;1467;p193"/>
            <p:cNvCxnSpPr>
              <a:stCxn id="1466" idx="0"/>
              <a:endCxn id="1465" idx="2"/>
            </p:cNvCxnSpPr>
            <p:nvPr/>
          </p:nvCxnSpPr>
          <p:spPr>
            <a:xfrm rot="10800000">
              <a:off x="839025" y="1857825"/>
              <a:ext cx="0" cy="311700"/>
            </a:xfrm>
            <a:prstGeom prst="straightConnector1">
              <a:avLst/>
            </a:prstGeom>
            <a:noFill/>
            <a:ln w="9525" cap="flat" cmpd="sng">
              <a:solidFill>
                <a:schemeClr val="dk2"/>
              </a:solidFill>
              <a:prstDash val="solid"/>
              <a:round/>
              <a:headEnd type="none" w="med" len="med"/>
              <a:tailEnd type="triangle" w="med" len="med"/>
            </a:ln>
          </p:spPr>
        </p:cxnSp>
        <p:sp>
          <p:nvSpPr>
            <p:cNvPr id="1468" name="Google Shape;1468;p193"/>
            <p:cNvSpPr txBox="1"/>
            <p:nvPr/>
          </p:nvSpPr>
          <p:spPr>
            <a:xfrm>
              <a:off x="285650" y="2753200"/>
              <a:ext cx="11193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2"/>
                  </a:solidFill>
                  <a:latin typeface="Open Sans"/>
                  <a:ea typeface="Open Sans"/>
                  <a:cs typeface="Open Sans"/>
                  <a:sym typeface="Open Sans"/>
                </a:rPr>
                <a:t>Single</a:t>
              </a:r>
              <a:endParaRPr sz="1800">
                <a:solidFill>
                  <a:schemeClr val="dk2"/>
                </a:solidFill>
                <a:latin typeface="Open Sans"/>
                <a:ea typeface="Open Sans"/>
                <a:cs typeface="Open Sans"/>
                <a:sym typeface="Open Sans"/>
              </a:endParaRPr>
            </a:p>
          </p:txBody>
        </p:sp>
      </p:grpSp>
      <p:grpSp>
        <p:nvGrpSpPr>
          <p:cNvPr id="1469" name="Google Shape;1469;p193"/>
          <p:cNvGrpSpPr/>
          <p:nvPr/>
        </p:nvGrpSpPr>
        <p:grpSpPr>
          <a:xfrm>
            <a:off x="1780475" y="1464175"/>
            <a:ext cx="1465200" cy="2281325"/>
            <a:chOff x="1780475" y="1464175"/>
            <a:chExt cx="1465200" cy="2281325"/>
          </a:xfrm>
        </p:grpSpPr>
        <p:sp>
          <p:nvSpPr>
            <p:cNvPr id="1470" name="Google Shape;1470;p193"/>
            <p:cNvSpPr/>
            <p:nvPr/>
          </p:nvSpPr>
          <p:spPr>
            <a:xfrm>
              <a:off x="1947125"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A</a:t>
              </a:r>
              <a:endParaRPr>
                <a:latin typeface="Open Sans"/>
                <a:ea typeface="Open Sans"/>
                <a:cs typeface="Open Sans"/>
                <a:sym typeface="Open Sans"/>
              </a:endParaRPr>
            </a:p>
          </p:txBody>
        </p:sp>
        <p:sp>
          <p:nvSpPr>
            <p:cNvPr id="1471" name="Google Shape;1471;p193"/>
            <p:cNvSpPr/>
            <p:nvPr/>
          </p:nvSpPr>
          <p:spPr>
            <a:xfrm>
              <a:off x="1947125" y="216952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B</a:t>
              </a:r>
              <a:endParaRPr>
                <a:latin typeface="Open Sans"/>
                <a:ea typeface="Open Sans"/>
                <a:cs typeface="Open Sans"/>
                <a:sym typeface="Open Sans"/>
              </a:endParaRPr>
            </a:p>
          </p:txBody>
        </p:sp>
        <p:cxnSp>
          <p:nvCxnSpPr>
            <p:cNvPr id="1472" name="Google Shape;1472;p193"/>
            <p:cNvCxnSpPr>
              <a:stCxn id="1471" idx="0"/>
              <a:endCxn id="1470" idx="2"/>
            </p:cNvCxnSpPr>
            <p:nvPr/>
          </p:nvCxnSpPr>
          <p:spPr>
            <a:xfrm rot="10800000">
              <a:off x="2513075" y="1857825"/>
              <a:ext cx="0" cy="311700"/>
            </a:xfrm>
            <a:prstGeom prst="straightConnector1">
              <a:avLst/>
            </a:prstGeom>
            <a:noFill/>
            <a:ln w="9525" cap="flat" cmpd="sng">
              <a:solidFill>
                <a:schemeClr val="dk2"/>
              </a:solidFill>
              <a:prstDash val="solid"/>
              <a:round/>
              <a:headEnd type="none" w="med" len="med"/>
              <a:tailEnd type="triangle" w="med" len="med"/>
            </a:ln>
          </p:spPr>
        </p:cxnSp>
        <p:sp>
          <p:nvSpPr>
            <p:cNvPr id="1473" name="Google Shape;1473;p193"/>
            <p:cNvSpPr/>
            <p:nvPr/>
          </p:nvSpPr>
          <p:spPr>
            <a:xfrm>
              <a:off x="1953400" y="2883450"/>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C</a:t>
              </a:r>
              <a:endParaRPr>
                <a:latin typeface="Open Sans"/>
                <a:ea typeface="Open Sans"/>
                <a:cs typeface="Open Sans"/>
                <a:sym typeface="Open Sans"/>
              </a:endParaRPr>
            </a:p>
          </p:txBody>
        </p:sp>
        <p:cxnSp>
          <p:nvCxnSpPr>
            <p:cNvPr id="1474" name="Google Shape;1474;p193"/>
            <p:cNvCxnSpPr>
              <a:stCxn id="1473" idx="0"/>
              <a:endCxn id="1471" idx="2"/>
            </p:cNvCxnSpPr>
            <p:nvPr/>
          </p:nvCxnSpPr>
          <p:spPr>
            <a:xfrm rot="10800000">
              <a:off x="2513050" y="2563050"/>
              <a:ext cx="6300" cy="320400"/>
            </a:xfrm>
            <a:prstGeom prst="straightConnector1">
              <a:avLst/>
            </a:prstGeom>
            <a:noFill/>
            <a:ln w="9525" cap="flat" cmpd="sng">
              <a:solidFill>
                <a:schemeClr val="dk2"/>
              </a:solidFill>
              <a:prstDash val="solid"/>
              <a:round/>
              <a:headEnd type="none" w="med" len="med"/>
              <a:tailEnd type="triangle" w="med" len="med"/>
            </a:ln>
          </p:spPr>
        </p:cxnSp>
        <p:sp>
          <p:nvSpPr>
            <p:cNvPr id="1475" name="Google Shape;1475;p193"/>
            <p:cNvSpPr txBox="1"/>
            <p:nvPr/>
          </p:nvSpPr>
          <p:spPr>
            <a:xfrm>
              <a:off x="1780475" y="3433800"/>
              <a:ext cx="14652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2"/>
                  </a:solidFill>
                  <a:latin typeface="Open Sans"/>
                  <a:ea typeface="Open Sans"/>
                  <a:cs typeface="Open Sans"/>
                  <a:sym typeface="Open Sans"/>
                </a:rPr>
                <a:t>Multilevel</a:t>
              </a:r>
              <a:endParaRPr sz="1800">
                <a:solidFill>
                  <a:schemeClr val="dk2"/>
                </a:solidFill>
                <a:latin typeface="Open Sans"/>
                <a:ea typeface="Open Sans"/>
                <a:cs typeface="Open Sans"/>
                <a:sym typeface="Open Sans"/>
              </a:endParaRPr>
            </a:p>
          </p:txBody>
        </p:sp>
      </p:grpSp>
      <p:grpSp>
        <p:nvGrpSpPr>
          <p:cNvPr id="1476" name="Google Shape;1476;p193"/>
          <p:cNvGrpSpPr/>
          <p:nvPr/>
        </p:nvGrpSpPr>
        <p:grpSpPr>
          <a:xfrm>
            <a:off x="3452675" y="573950"/>
            <a:ext cx="2642475" cy="1600725"/>
            <a:chOff x="3440100" y="1464175"/>
            <a:chExt cx="2642475" cy="1600725"/>
          </a:xfrm>
        </p:grpSpPr>
        <p:sp>
          <p:nvSpPr>
            <p:cNvPr id="1477" name="Google Shape;1477;p193"/>
            <p:cNvSpPr/>
            <p:nvPr/>
          </p:nvSpPr>
          <p:spPr>
            <a:xfrm>
              <a:off x="4147900"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A</a:t>
              </a:r>
              <a:endParaRPr>
                <a:latin typeface="Open Sans"/>
                <a:ea typeface="Open Sans"/>
                <a:cs typeface="Open Sans"/>
                <a:sym typeface="Open Sans"/>
              </a:endParaRPr>
            </a:p>
          </p:txBody>
        </p:sp>
        <p:sp>
          <p:nvSpPr>
            <p:cNvPr id="1478" name="Google Shape;1478;p193"/>
            <p:cNvSpPr/>
            <p:nvPr/>
          </p:nvSpPr>
          <p:spPr>
            <a:xfrm>
              <a:off x="3440100" y="216952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B</a:t>
              </a:r>
              <a:endParaRPr>
                <a:latin typeface="Open Sans"/>
                <a:ea typeface="Open Sans"/>
                <a:cs typeface="Open Sans"/>
                <a:sym typeface="Open Sans"/>
              </a:endParaRPr>
            </a:p>
          </p:txBody>
        </p:sp>
        <p:sp>
          <p:nvSpPr>
            <p:cNvPr id="1479" name="Google Shape;1479;p193"/>
            <p:cNvSpPr/>
            <p:nvPr/>
          </p:nvSpPr>
          <p:spPr>
            <a:xfrm>
              <a:off x="4950675" y="216952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C</a:t>
              </a:r>
              <a:endParaRPr>
                <a:latin typeface="Open Sans"/>
                <a:ea typeface="Open Sans"/>
                <a:cs typeface="Open Sans"/>
                <a:sym typeface="Open Sans"/>
              </a:endParaRPr>
            </a:p>
          </p:txBody>
        </p:sp>
        <p:cxnSp>
          <p:nvCxnSpPr>
            <p:cNvPr id="1480" name="Google Shape;1480;p193"/>
            <p:cNvCxnSpPr>
              <a:stCxn id="1478" idx="0"/>
              <a:endCxn id="1477" idx="2"/>
            </p:cNvCxnSpPr>
            <p:nvPr/>
          </p:nvCxnSpPr>
          <p:spPr>
            <a:xfrm rot="10800000" flipH="1">
              <a:off x="4006050" y="1857825"/>
              <a:ext cx="707700" cy="311700"/>
            </a:xfrm>
            <a:prstGeom prst="straightConnector1">
              <a:avLst/>
            </a:prstGeom>
            <a:noFill/>
            <a:ln w="9525" cap="flat" cmpd="sng">
              <a:solidFill>
                <a:schemeClr val="dk2"/>
              </a:solidFill>
              <a:prstDash val="solid"/>
              <a:round/>
              <a:headEnd type="none" w="med" len="med"/>
              <a:tailEnd type="triangle" w="med" len="med"/>
            </a:ln>
          </p:spPr>
        </p:cxnSp>
        <p:cxnSp>
          <p:nvCxnSpPr>
            <p:cNvPr id="1481" name="Google Shape;1481;p193"/>
            <p:cNvCxnSpPr>
              <a:stCxn id="1479" idx="0"/>
              <a:endCxn id="1477" idx="2"/>
            </p:cNvCxnSpPr>
            <p:nvPr/>
          </p:nvCxnSpPr>
          <p:spPr>
            <a:xfrm rot="10800000">
              <a:off x="4713825" y="1857825"/>
              <a:ext cx="802800" cy="311700"/>
            </a:xfrm>
            <a:prstGeom prst="straightConnector1">
              <a:avLst/>
            </a:prstGeom>
            <a:noFill/>
            <a:ln w="9525" cap="flat" cmpd="sng">
              <a:solidFill>
                <a:schemeClr val="dk2"/>
              </a:solidFill>
              <a:prstDash val="solid"/>
              <a:round/>
              <a:headEnd type="none" w="med" len="med"/>
              <a:tailEnd type="triangle" w="med" len="med"/>
            </a:ln>
          </p:spPr>
        </p:cxnSp>
        <p:sp>
          <p:nvSpPr>
            <p:cNvPr id="1482" name="Google Shape;1482;p193"/>
            <p:cNvSpPr txBox="1"/>
            <p:nvPr/>
          </p:nvSpPr>
          <p:spPr>
            <a:xfrm>
              <a:off x="4077050" y="2753200"/>
              <a:ext cx="14652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2"/>
                  </a:solidFill>
                  <a:latin typeface="Open Sans"/>
                  <a:ea typeface="Open Sans"/>
                  <a:cs typeface="Open Sans"/>
                  <a:sym typeface="Open Sans"/>
                </a:rPr>
                <a:t>Hierarchical</a:t>
              </a:r>
              <a:endParaRPr sz="1800">
                <a:solidFill>
                  <a:schemeClr val="dk2"/>
                </a:solidFill>
                <a:latin typeface="Open Sans"/>
                <a:ea typeface="Open Sans"/>
                <a:cs typeface="Open Sans"/>
                <a:sym typeface="Open Sans"/>
              </a:endParaRPr>
            </a:p>
          </p:txBody>
        </p:sp>
      </p:grpSp>
      <p:grpSp>
        <p:nvGrpSpPr>
          <p:cNvPr id="1483" name="Google Shape;1483;p193"/>
          <p:cNvGrpSpPr/>
          <p:nvPr/>
        </p:nvGrpSpPr>
        <p:grpSpPr>
          <a:xfrm>
            <a:off x="6289575" y="573950"/>
            <a:ext cx="2642475" cy="1600725"/>
            <a:chOff x="3440100" y="1464175"/>
            <a:chExt cx="2642475" cy="1600725"/>
          </a:xfrm>
        </p:grpSpPr>
        <p:sp>
          <p:nvSpPr>
            <p:cNvPr id="1484" name="Google Shape;1484;p193"/>
            <p:cNvSpPr/>
            <p:nvPr/>
          </p:nvSpPr>
          <p:spPr>
            <a:xfrm>
              <a:off x="3440100"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A</a:t>
              </a:r>
              <a:endParaRPr>
                <a:latin typeface="Open Sans"/>
                <a:ea typeface="Open Sans"/>
                <a:cs typeface="Open Sans"/>
                <a:sym typeface="Open Sans"/>
              </a:endParaRPr>
            </a:p>
          </p:txBody>
        </p:sp>
        <p:sp>
          <p:nvSpPr>
            <p:cNvPr id="1485" name="Google Shape;1485;p193"/>
            <p:cNvSpPr/>
            <p:nvPr/>
          </p:nvSpPr>
          <p:spPr>
            <a:xfrm>
              <a:off x="4950675"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B</a:t>
              </a:r>
              <a:endParaRPr>
                <a:latin typeface="Open Sans"/>
                <a:ea typeface="Open Sans"/>
                <a:cs typeface="Open Sans"/>
                <a:sym typeface="Open Sans"/>
              </a:endParaRPr>
            </a:p>
          </p:txBody>
        </p:sp>
        <p:sp>
          <p:nvSpPr>
            <p:cNvPr id="1486" name="Google Shape;1486;p193"/>
            <p:cNvSpPr/>
            <p:nvPr/>
          </p:nvSpPr>
          <p:spPr>
            <a:xfrm>
              <a:off x="4195425" y="2238700"/>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C</a:t>
              </a:r>
              <a:endParaRPr>
                <a:latin typeface="Open Sans"/>
                <a:ea typeface="Open Sans"/>
                <a:cs typeface="Open Sans"/>
                <a:sym typeface="Open Sans"/>
              </a:endParaRPr>
            </a:p>
          </p:txBody>
        </p:sp>
        <p:cxnSp>
          <p:nvCxnSpPr>
            <p:cNvPr id="1487" name="Google Shape;1487;p193"/>
            <p:cNvCxnSpPr>
              <a:stCxn id="1486" idx="0"/>
              <a:endCxn id="1485" idx="2"/>
            </p:cNvCxnSpPr>
            <p:nvPr/>
          </p:nvCxnSpPr>
          <p:spPr>
            <a:xfrm rot="10800000" flipH="1">
              <a:off x="4761375" y="1857700"/>
              <a:ext cx="755400" cy="381000"/>
            </a:xfrm>
            <a:prstGeom prst="straightConnector1">
              <a:avLst/>
            </a:prstGeom>
            <a:noFill/>
            <a:ln w="9525" cap="flat" cmpd="sng">
              <a:solidFill>
                <a:schemeClr val="dk2"/>
              </a:solidFill>
              <a:prstDash val="solid"/>
              <a:round/>
              <a:headEnd type="none" w="med" len="med"/>
              <a:tailEnd type="triangle" w="med" len="med"/>
            </a:ln>
          </p:spPr>
        </p:cxnSp>
        <p:cxnSp>
          <p:nvCxnSpPr>
            <p:cNvPr id="1488" name="Google Shape;1488;p193"/>
            <p:cNvCxnSpPr>
              <a:stCxn id="1486" idx="0"/>
              <a:endCxn id="1484" idx="2"/>
            </p:cNvCxnSpPr>
            <p:nvPr/>
          </p:nvCxnSpPr>
          <p:spPr>
            <a:xfrm rot="10800000">
              <a:off x="4005975" y="1857700"/>
              <a:ext cx="755400" cy="381000"/>
            </a:xfrm>
            <a:prstGeom prst="straightConnector1">
              <a:avLst/>
            </a:prstGeom>
            <a:noFill/>
            <a:ln w="9525" cap="flat" cmpd="sng">
              <a:solidFill>
                <a:schemeClr val="dk2"/>
              </a:solidFill>
              <a:prstDash val="solid"/>
              <a:round/>
              <a:headEnd type="none" w="med" len="med"/>
              <a:tailEnd type="triangle" w="med" len="med"/>
            </a:ln>
          </p:spPr>
        </p:cxnSp>
        <p:sp>
          <p:nvSpPr>
            <p:cNvPr id="1489" name="Google Shape;1489;p193"/>
            <p:cNvSpPr txBox="1"/>
            <p:nvPr/>
          </p:nvSpPr>
          <p:spPr>
            <a:xfrm>
              <a:off x="4077050" y="2753200"/>
              <a:ext cx="14652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2"/>
                  </a:solidFill>
                  <a:latin typeface="Open Sans"/>
                  <a:ea typeface="Open Sans"/>
                  <a:cs typeface="Open Sans"/>
                  <a:sym typeface="Open Sans"/>
                </a:rPr>
                <a:t>Multiple</a:t>
              </a:r>
              <a:endParaRPr sz="1800">
                <a:solidFill>
                  <a:schemeClr val="dk2"/>
                </a:solidFill>
                <a:latin typeface="Open Sans"/>
                <a:ea typeface="Open Sans"/>
                <a:cs typeface="Open Sans"/>
                <a:sym typeface="Open Sans"/>
              </a:endParaRPr>
            </a:p>
          </p:txBody>
        </p:sp>
      </p:grpSp>
      <p:grpSp>
        <p:nvGrpSpPr>
          <p:cNvPr id="1490" name="Google Shape;1490;p193"/>
          <p:cNvGrpSpPr/>
          <p:nvPr/>
        </p:nvGrpSpPr>
        <p:grpSpPr>
          <a:xfrm>
            <a:off x="3541375" y="2526200"/>
            <a:ext cx="2642475" cy="2352850"/>
            <a:chOff x="4912975" y="2373800"/>
            <a:chExt cx="2642475" cy="2352850"/>
          </a:xfrm>
        </p:grpSpPr>
        <p:grpSp>
          <p:nvGrpSpPr>
            <p:cNvPr id="1491" name="Google Shape;1491;p193"/>
            <p:cNvGrpSpPr/>
            <p:nvPr/>
          </p:nvGrpSpPr>
          <p:grpSpPr>
            <a:xfrm>
              <a:off x="4912975" y="2373800"/>
              <a:ext cx="2642475" cy="2352850"/>
              <a:chOff x="3440100" y="1464175"/>
              <a:chExt cx="2642475" cy="2352850"/>
            </a:xfrm>
          </p:grpSpPr>
          <p:sp>
            <p:nvSpPr>
              <p:cNvPr id="1492" name="Google Shape;1492;p193"/>
              <p:cNvSpPr/>
              <p:nvPr/>
            </p:nvSpPr>
            <p:spPr>
              <a:xfrm>
                <a:off x="4147900"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A</a:t>
                </a:r>
                <a:endParaRPr>
                  <a:latin typeface="Open Sans"/>
                  <a:ea typeface="Open Sans"/>
                  <a:cs typeface="Open Sans"/>
                  <a:sym typeface="Open Sans"/>
                </a:endParaRPr>
              </a:p>
            </p:txBody>
          </p:sp>
          <p:sp>
            <p:nvSpPr>
              <p:cNvPr id="1493" name="Google Shape;1493;p193"/>
              <p:cNvSpPr/>
              <p:nvPr/>
            </p:nvSpPr>
            <p:spPr>
              <a:xfrm>
                <a:off x="3440100" y="216952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B</a:t>
                </a:r>
                <a:endParaRPr>
                  <a:latin typeface="Open Sans"/>
                  <a:ea typeface="Open Sans"/>
                  <a:cs typeface="Open Sans"/>
                  <a:sym typeface="Open Sans"/>
                </a:endParaRPr>
              </a:p>
            </p:txBody>
          </p:sp>
          <p:sp>
            <p:nvSpPr>
              <p:cNvPr id="1494" name="Google Shape;1494;p193"/>
              <p:cNvSpPr/>
              <p:nvPr/>
            </p:nvSpPr>
            <p:spPr>
              <a:xfrm>
                <a:off x="4950675" y="216952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D</a:t>
                </a:r>
                <a:endParaRPr>
                  <a:latin typeface="Open Sans"/>
                  <a:ea typeface="Open Sans"/>
                  <a:cs typeface="Open Sans"/>
                  <a:sym typeface="Open Sans"/>
                </a:endParaRPr>
              </a:p>
            </p:txBody>
          </p:sp>
          <p:cxnSp>
            <p:nvCxnSpPr>
              <p:cNvPr id="1495" name="Google Shape;1495;p193"/>
              <p:cNvCxnSpPr>
                <a:stCxn id="1493" idx="0"/>
                <a:endCxn id="1492" idx="2"/>
              </p:cNvCxnSpPr>
              <p:nvPr/>
            </p:nvCxnSpPr>
            <p:spPr>
              <a:xfrm rot="10800000" flipH="1">
                <a:off x="4006050" y="1857825"/>
                <a:ext cx="707700" cy="311700"/>
              </a:xfrm>
              <a:prstGeom prst="straightConnector1">
                <a:avLst/>
              </a:prstGeom>
              <a:noFill/>
              <a:ln w="9525" cap="flat" cmpd="sng">
                <a:solidFill>
                  <a:schemeClr val="dk2"/>
                </a:solidFill>
                <a:prstDash val="solid"/>
                <a:round/>
                <a:headEnd type="none" w="med" len="med"/>
                <a:tailEnd type="triangle" w="med" len="med"/>
              </a:ln>
            </p:spPr>
          </p:cxnSp>
          <p:cxnSp>
            <p:nvCxnSpPr>
              <p:cNvPr id="1496" name="Google Shape;1496;p193"/>
              <p:cNvCxnSpPr>
                <a:stCxn id="1494" idx="0"/>
                <a:endCxn id="1492" idx="2"/>
              </p:cNvCxnSpPr>
              <p:nvPr/>
            </p:nvCxnSpPr>
            <p:spPr>
              <a:xfrm rot="10800000">
                <a:off x="4713825" y="1857825"/>
                <a:ext cx="802800" cy="311700"/>
              </a:xfrm>
              <a:prstGeom prst="straightConnector1">
                <a:avLst/>
              </a:prstGeom>
              <a:noFill/>
              <a:ln w="9525" cap="flat" cmpd="sng">
                <a:solidFill>
                  <a:schemeClr val="dk2"/>
                </a:solidFill>
                <a:prstDash val="solid"/>
                <a:round/>
                <a:headEnd type="none" w="med" len="med"/>
                <a:tailEnd type="triangle" w="med" len="med"/>
              </a:ln>
            </p:spPr>
          </p:cxnSp>
          <p:sp>
            <p:nvSpPr>
              <p:cNvPr id="1497" name="Google Shape;1497;p193"/>
              <p:cNvSpPr txBox="1"/>
              <p:nvPr/>
            </p:nvSpPr>
            <p:spPr>
              <a:xfrm>
                <a:off x="4051413" y="3505325"/>
                <a:ext cx="14652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chemeClr val="dk2"/>
                    </a:solidFill>
                    <a:latin typeface="Open Sans"/>
                    <a:ea typeface="Open Sans"/>
                    <a:cs typeface="Open Sans"/>
                    <a:sym typeface="Open Sans"/>
                  </a:rPr>
                  <a:t>Hybrid</a:t>
                </a:r>
                <a:endParaRPr sz="1800">
                  <a:solidFill>
                    <a:schemeClr val="dk2"/>
                  </a:solidFill>
                  <a:latin typeface="Open Sans"/>
                  <a:ea typeface="Open Sans"/>
                  <a:cs typeface="Open Sans"/>
                  <a:sym typeface="Open Sans"/>
                </a:endParaRPr>
              </a:p>
            </p:txBody>
          </p:sp>
        </p:grpSp>
        <p:sp>
          <p:nvSpPr>
            <p:cNvPr id="1498" name="Google Shape;1498;p193"/>
            <p:cNvSpPr/>
            <p:nvPr/>
          </p:nvSpPr>
          <p:spPr>
            <a:xfrm>
              <a:off x="4912975" y="39078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C</a:t>
              </a:r>
              <a:endParaRPr>
                <a:latin typeface="Open Sans"/>
                <a:ea typeface="Open Sans"/>
                <a:cs typeface="Open Sans"/>
                <a:sym typeface="Open Sans"/>
              </a:endParaRPr>
            </a:p>
          </p:txBody>
        </p:sp>
        <p:cxnSp>
          <p:nvCxnSpPr>
            <p:cNvPr id="1499" name="Google Shape;1499;p193"/>
            <p:cNvCxnSpPr>
              <a:stCxn id="1498" idx="0"/>
              <a:endCxn id="1493" idx="2"/>
            </p:cNvCxnSpPr>
            <p:nvPr/>
          </p:nvCxnSpPr>
          <p:spPr>
            <a:xfrm rot="10800000">
              <a:off x="5478925" y="3472875"/>
              <a:ext cx="0" cy="435000"/>
            </a:xfrm>
            <a:prstGeom prst="straightConnector1">
              <a:avLst/>
            </a:prstGeom>
            <a:noFill/>
            <a:ln w="9525" cap="flat" cmpd="sng">
              <a:solidFill>
                <a:schemeClr val="dk2"/>
              </a:solidFill>
              <a:prstDash val="solid"/>
              <a:round/>
              <a:headEnd type="none" w="med" len="med"/>
              <a:tailEnd type="triangle" w="med" len="med"/>
            </a:ln>
          </p:spPr>
        </p:cxnSp>
        <p:sp>
          <p:nvSpPr>
            <p:cNvPr id="1500" name="Google Shape;1500;p193"/>
            <p:cNvSpPr/>
            <p:nvPr/>
          </p:nvSpPr>
          <p:spPr>
            <a:xfrm>
              <a:off x="6423550" y="387792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E</a:t>
              </a:r>
              <a:endParaRPr>
                <a:latin typeface="Open Sans"/>
                <a:ea typeface="Open Sans"/>
                <a:cs typeface="Open Sans"/>
                <a:sym typeface="Open Sans"/>
              </a:endParaRPr>
            </a:p>
          </p:txBody>
        </p:sp>
        <p:cxnSp>
          <p:nvCxnSpPr>
            <p:cNvPr id="1501" name="Google Shape;1501;p193"/>
            <p:cNvCxnSpPr>
              <a:stCxn id="1500" idx="0"/>
              <a:endCxn id="1494" idx="2"/>
            </p:cNvCxnSpPr>
            <p:nvPr/>
          </p:nvCxnSpPr>
          <p:spPr>
            <a:xfrm rot="10800000">
              <a:off x="6989500" y="3472625"/>
              <a:ext cx="0" cy="405300"/>
            </a:xfrm>
            <a:prstGeom prst="straightConnector1">
              <a:avLst/>
            </a:prstGeom>
            <a:noFill/>
            <a:ln w="9525" cap="flat" cmpd="sng">
              <a:solidFill>
                <a:schemeClr val="dk2"/>
              </a:solidFill>
              <a:prstDash val="solid"/>
              <a:round/>
              <a:headEnd type="none" w="med" len="med"/>
              <a:tailEnd type="triangle" w="med" len="med"/>
            </a:ln>
          </p:spPr>
        </p:cxnSp>
      </p:grpSp>
      <p:sp>
        <p:nvSpPr>
          <p:cNvPr id="1502" name="Google Shape;1502;p193"/>
          <p:cNvSpPr txBox="1">
            <a:spLocks noGrp="1"/>
          </p:cNvSpPr>
          <p:nvPr>
            <p:ph type="body" idx="1"/>
          </p:nvPr>
        </p:nvSpPr>
        <p:spPr>
          <a:xfrm>
            <a:off x="6327150" y="2489400"/>
            <a:ext cx="2505000" cy="10875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935"/>
              <a:buNone/>
            </a:pPr>
            <a:r>
              <a:rPr lang="en-GB" sz="1729">
                <a:solidFill>
                  <a:schemeClr val="accent1"/>
                </a:solidFill>
              </a:rPr>
              <a:t>Note : Multiple inheritance is not supported in Java through class.</a:t>
            </a:r>
            <a:endParaRPr sz="1729">
              <a:solidFill>
                <a:schemeClr val="accent1"/>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506"/>
        <p:cNvGrpSpPr/>
        <p:nvPr/>
      </p:nvGrpSpPr>
      <p:grpSpPr>
        <a:xfrm>
          <a:off x="0" y="0"/>
          <a:ext cx="0" cy="0"/>
          <a:chOff x="0" y="0"/>
          <a:chExt cx="0" cy="0"/>
        </a:xfrm>
      </p:grpSpPr>
      <p:sp>
        <p:nvSpPr>
          <p:cNvPr id="1507" name="Google Shape;1507;p19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with Multiple Inheritance</a:t>
            </a:r>
            <a:endParaRPr/>
          </a:p>
        </p:txBody>
      </p:sp>
      <p:sp>
        <p:nvSpPr>
          <p:cNvPr id="1508" name="Google Shape;1508;p194"/>
          <p:cNvSpPr txBox="1">
            <a:spLocks noGrp="1"/>
          </p:cNvSpPr>
          <p:nvPr>
            <p:ph type="body" idx="1"/>
          </p:nvPr>
        </p:nvSpPr>
        <p:spPr>
          <a:xfrm>
            <a:off x="311700" y="1266325"/>
            <a:ext cx="5419200" cy="3302700"/>
          </a:xfrm>
          <a:prstGeom prst="rect">
            <a:avLst/>
          </a:prstGeom>
        </p:spPr>
        <p:txBody>
          <a:bodyPr spcFirstLastPara="1" wrap="square" lIns="91425" tIns="91425" rIns="91425" bIns="91425" anchor="t" anchorCtr="0">
            <a:normAutofit fontScale="85000"/>
          </a:bodyPr>
          <a:lstStyle/>
          <a:p>
            <a:pPr marL="457200" lvl="0" indent="-325755" algn="just" rtl="0">
              <a:spcBef>
                <a:spcPts val="0"/>
              </a:spcBef>
              <a:spcAft>
                <a:spcPts val="0"/>
              </a:spcAft>
              <a:buSzPct val="100000"/>
              <a:buChar char="●"/>
            </a:pPr>
            <a:r>
              <a:rPr lang="en-GB"/>
              <a:t>To reduce the complexity and simplify the language, multiple inheritance is not supported in Java.</a:t>
            </a:r>
            <a:endParaRPr/>
          </a:p>
          <a:p>
            <a:pPr marL="457200" lvl="0" indent="-325755" algn="just" rtl="0">
              <a:spcBef>
                <a:spcPts val="0"/>
              </a:spcBef>
              <a:spcAft>
                <a:spcPts val="0"/>
              </a:spcAft>
              <a:buSzPct val="100000"/>
              <a:buChar char="●"/>
            </a:pPr>
            <a:r>
              <a:rPr lang="en-GB"/>
              <a:t>Consider a scenario where A, B and C are three classes. The C Class inherits A and B classes. If A and B classes have the same method and you call it from child class object, there will be ambiguity to call the method of A or B class.</a:t>
            </a:r>
            <a:endParaRPr/>
          </a:p>
          <a:p>
            <a:pPr marL="457200" lvl="0" indent="-325755" algn="just" rtl="0">
              <a:spcBef>
                <a:spcPts val="0"/>
              </a:spcBef>
              <a:spcAft>
                <a:spcPts val="0"/>
              </a:spcAft>
              <a:buSzPct val="100000"/>
              <a:buChar char="●"/>
            </a:pPr>
            <a:r>
              <a:rPr lang="en-GB"/>
              <a:t>Since compile-time errors are better than runtime errors, Java renders compile-time error if you inherit 2 classes. So whether you have same method or different, there will be compile time error.</a:t>
            </a:r>
            <a:endParaRPr/>
          </a:p>
        </p:txBody>
      </p:sp>
      <p:sp>
        <p:nvSpPr>
          <p:cNvPr id="1509" name="Google Shape;1509;p1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182</a:t>
            </a:fld>
            <a:endParaRPr/>
          </a:p>
        </p:txBody>
      </p:sp>
      <p:grpSp>
        <p:nvGrpSpPr>
          <p:cNvPr id="1510" name="Google Shape;1510;p194"/>
          <p:cNvGrpSpPr/>
          <p:nvPr/>
        </p:nvGrpSpPr>
        <p:grpSpPr>
          <a:xfrm>
            <a:off x="5849425" y="1711000"/>
            <a:ext cx="3095975" cy="2183325"/>
            <a:chOff x="5849425" y="1711000"/>
            <a:chExt cx="3095975" cy="2183325"/>
          </a:xfrm>
        </p:grpSpPr>
        <p:sp>
          <p:nvSpPr>
            <p:cNvPr id="1511" name="Google Shape;1511;p194"/>
            <p:cNvSpPr/>
            <p:nvPr/>
          </p:nvSpPr>
          <p:spPr>
            <a:xfrm>
              <a:off x="5849425" y="1711000"/>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A</a:t>
              </a:r>
              <a:endParaRPr>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void print();</a:t>
              </a:r>
              <a:endParaRPr>
                <a:latin typeface="Open Sans"/>
                <a:ea typeface="Open Sans"/>
                <a:cs typeface="Open Sans"/>
                <a:sym typeface="Open Sans"/>
              </a:endParaRPr>
            </a:p>
          </p:txBody>
        </p:sp>
        <p:sp>
          <p:nvSpPr>
            <p:cNvPr id="1512" name="Google Shape;1512;p194"/>
            <p:cNvSpPr/>
            <p:nvPr/>
          </p:nvSpPr>
          <p:spPr>
            <a:xfrm>
              <a:off x="7573800" y="1711000"/>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B</a:t>
              </a:r>
              <a:endParaRPr>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void print();</a:t>
              </a:r>
              <a:endParaRPr>
                <a:latin typeface="Open Sans"/>
                <a:ea typeface="Open Sans"/>
                <a:cs typeface="Open Sans"/>
                <a:sym typeface="Open Sans"/>
              </a:endParaRPr>
            </a:p>
          </p:txBody>
        </p:sp>
        <p:sp>
          <p:nvSpPr>
            <p:cNvPr id="1513" name="Google Shape;1513;p194"/>
            <p:cNvSpPr/>
            <p:nvPr/>
          </p:nvSpPr>
          <p:spPr>
            <a:xfrm>
              <a:off x="6789300" y="3141325"/>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 C</a:t>
              </a:r>
              <a:endParaRPr>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a:p>
              <a:pPr marL="0" lvl="0" indent="0" algn="ctr" rtl="0">
                <a:spcBef>
                  <a:spcPts val="0"/>
                </a:spcBef>
                <a:spcAft>
                  <a:spcPts val="0"/>
                </a:spcAft>
                <a:buNone/>
              </a:pPr>
              <a:r>
                <a:rPr lang="en-GB">
                  <a:latin typeface="Open Sans"/>
                  <a:ea typeface="Open Sans"/>
                  <a:cs typeface="Open Sans"/>
                  <a:sym typeface="Open Sans"/>
                </a:rPr>
                <a:t>print() ??</a:t>
              </a:r>
              <a:endParaRPr>
                <a:latin typeface="Open Sans"/>
                <a:ea typeface="Open Sans"/>
                <a:cs typeface="Open Sans"/>
                <a:sym typeface="Open Sans"/>
              </a:endParaRPr>
            </a:p>
          </p:txBody>
        </p:sp>
        <p:cxnSp>
          <p:nvCxnSpPr>
            <p:cNvPr id="1514" name="Google Shape;1514;p194"/>
            <p:cNvCxnSpPr>
              <a:stCxn id="1513" idx="0"/>
              <a:endCxn id="1511" idx="2"/>
            </p:cNvCxnSpPr>
            <p:nvPr/>
          </p:nvCxnSpPr>
          <p:spPr>
            <a:xfrm rot="5400000" flipH="1">
              <a:off x="6666450" y="2332675"/>
              <a:ext cx="677400" cy="939900"/>
            </a:xfrm>
            <a:prstGeom prst="bentConnector3">
              <a:avLst>
                <a:gd name="adj1" fmla="val 49994"/>
              </a:avLst>
            </a:prstGeom>
            <a:noFill/>
            <a:ln w="9525" cap="flat" cmpd="sng">
              <a:solidFill>
                <a:schemeClr val="dk2"/>
              </a:solidFill>
              <a:prstDash val="solid"/>
              <a:round/>
              <a:headEnd type="none" w="med" len="med"/>
              <a:tailEnd type="stealth" w="med" len="med"/>
            </a:ln>
          </p:spPr>
        </p:cxnSp>
        <p:cxnSp>
          <p:nvCxnSpPr>
            <p:cNvPr id="1515" name="Google Shape;1515;p194"/>
            <p:cNvCxnSpPr>
              <a:stCxn id="1513" idx="0"/>
              <a:endCxn id="1512" idx="2"/>
            </p:cNvCxnSpPr>
            <p:nvPr/>
          </p:nvCxnSpPr>
          <p:spPr>
            <a:xfrm rot="-5400000">
              <a:off x="7528650" y="2410375"/>
              <a:ext cx="677400" cy="784500"/>
            </a:xfrm>
            <a:prstGeom prst="bentConnector3">
              <a:avLst>
                <a:gd name="adj1" fmla="val 49994"/>
              </a:avLst>
            </a:prstGeom>
            <a:noFill/>
            <a:ln w="9525" cap="flat" cmpd="sng">
              <a:solidFill>
                <a:schemeClr val="dk2"/>
              </a:solidFill>
              <a:prstDash val="solid"/>
              <a:round/>
              <a:headEnd type="none" w="med" len="med"/>
              <a:tailEnd type="stealth" w="med" len="med"/>
            </a:ln>
          </p:spPr>
        </p:cxnSp>
      </p:gr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19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Aggregation</a:t>
            </a:r>
            <a:endParaRPr/>
          </a:p>
        </p:txBody>
      </p:sp>
      <p:sp>
        <p:nvSpPr>
          <p:cNvPr id="1521" name="Google Shape;1521;p195"/>
          <p:cNvSpPr txBox="1">
            <a:spLocks noGrp="1"/>
          </p:cNvSpPr>
          <p:nvPr>
            <p:ph type="body" idx="1"/>
          </p:nvPr>
        </p:nvSpPr>
        <p:spPr>
          <a:xfrm>
            <a:off x="343125" y="1266325"/>
            <a:ext cx="5960100" cy="3302700"/>
          </a:xfrm>
          <a:prstGeom prst="rect">
            <a:avLst/>
          </a:prstGeom>
        </p:spPr>
        <p:txBody>
          <a:bodyPr spcFirstLastPara="1" wrap="square" lIns="91425" tIns="91425" rIns="91425" bIns="91425" anchor="t" anchorCtr="0">
            <a:noAutofit/>
          </a:bodyPr>
          <a:lstStyle/>
          <a:p>
            <a:pPr marL="457200" lvl="0" indent="-342900" algn="just" rtl="0">
              <a:spcBef>
                <a:spcPts val="0"/>
              </a:spcBef>
              <a:spcAft>
                <a:spcPts val="0"/>
              </a:spcAft>
              <a:buSzPts val="1800"/>
              <a:buChar char="●"/>
            </a:pPr>
            <a:r>
              <a:rPr lang="en-GB"/>
              <a:t>If a class have an entity reference it is known as aggregation</a:t>
            </a:r>
            <a:endParaRPr/>
          </a:p>
          <a:p>
            <a:pPr marL="457200" lvl="0" indent="-342900" algn="just" rtl="0">
              <a:spcBef>
                <a:spcPts val="0"/>
              </a:spcBef>
              <a:spcAft>
                <a:spcPts val="0"/>
              </a:spcAft>
              <a:buSzPts val="1800"/>
              <a:buChar char="●"/>
            </a:pPr>
            <a:r>
              <a:rPr lang="en-GB"/>
              <a:t>Aggregation represents HAS-A relationship.</a:t>
            </a:r>
            <a:endParaRPr/>
          </a:p>
          <a:p>
            <a:pPr marL="25400" lvl="0" indent="431800" algn="l" rtl="0">
              <a:spcBef>
                <a:spcPts val="1200"/>
              </a:spcBef>
              <a:spcAft>
                <a:spcPts val="0"/>
              </a:spcAft>
              <a:buNone/>
            </a:pPr>
            <a:r>
              <a:rPr lang="en-GB" b="1">
                <a:solidFill>
                  <a:srgbClr val="7F0055"/>
                </a:solidFill>
                <a:latin typeface="Consolas"/>
                <a:ea typeface="Consolas"/>
                <a:cs typeface="Consolas"/>
                <a:sym typeface="Consolas"/>
              </a:rPr>
              <a:t>class</a:t>
            </a:r>
            <a:r>
              <a:rPr lang="en-GB">
                <a:solidFill>
                  <a:srgbClr val="000000"/>
                </a:solidFill>
                <a:latin typeface="Consolas"/>
                <a:ea typeface="Consolas"/>
                <a:cs typeface="Consolas"/>
                <a:sym typeface="Consolas"/>
              </a:rPr>
              <a:t> Student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int</a:t>
            </a:r>
            <a:r>
              <a:rPr lang="en-GB">
                <a:solidFill>
                  <a:srgbClr val="000000"/>
                </a:solidFill>
                <a:latin typeface="Consolas"/>
                <a:ea typeface="Consolas"/>
                <a:cs typeface="Consolas"/>
                <a:sym typeface="Consolas"/>
              </a:rPr>
              <a:t> </a:t>
            </a:r>
            <a:r>
              <a:rPr lang="en-GB">
                <a:solidFill>
                  <a:srgbClr val="0000C0"/>
                </a:solidFill>
                <a:latin typeface="Consolas"/>
                <a:ea typeface="Consolas"/>
                <a:cs typeface="Consolas"/>
                <a:sym typeface="Consolas"/>
              </a:rPr>
              <a:t>id</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Address </a:t>
            </a:r>
            <a:r>
              <a:rPr lang="en-GB">
                <a:solidFill>
                  <a:srgbClr val="0000C0"/>
                </a:solidFill>
                <a:latin typeface="Consolas"/>
                <a:ea typeface="Consolas"/>
                <a:cs typeface="Consolas"/>
                <a:sym typeface="Consolas"/>
              </a:rPr>
              <a:t>address</a:t>
            </a:r>
            <a:r>
              <a:rPr lang="en-GB">
                <a:solidFill>
                  <a:srgbClr val="000000"/>
                </a:solidFill>
                <a:latin typeface="Consolas"/>
                <a:ea typeface="Consolas"/>
                <a:cs typeface="Consolas"/>
                <a:sym typeface="Consolas"/>
              </a:rPr>
              <a:t>; </a:t>
            </a:r>
            <a:r>
              <a:rPr lang="en-GB">
                <a:solidFill>
                  <a:srgbClr val="3F7F5F"/>
                </a:solidFill>
                <a:latin typeface="Consolas"/>
                <a:ea typeface="Consolas"/>
                <a:cs typeface="Consolas"/>
                <a:sym typeface="Consolas"/>
              </a:rPr>
              <a:t>// Address is a class</a:t>
            </a:r>
            <a:endParaRPr>
              <a:solidFill>
                <a:srgbClr val="3F7F5F"/>
              </a:solidFill>
              <a:latin typeface="Consolas"/>
              <a:ea typeface="Consolas"/>
              <a:cs typeface="Consolas"/>
              <a:sym typeface="Consolas"/>
            </a:endParaRPr>
          </a:p>
          <a:p>
            <a:pPr marL="25400" lvl="0" indent="431800" algn="l" rtl="0">
              <a:spcBef>
                <a:spcPts val="0"/>
              </a:spcBef>
              <a:spcAft>
                <a:spcPts val="0"/>
              </a:spcAft>
              <a:buNone/>
            </a:pP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457200" lvl="0" indent="-342900" algn="just" rtl="0">
              <a:spcBef>
                <a:spcPts val="0"/>
              </a:spcBef>
              <a:spcAft>
                <a:spcPts val="0"/>
              </a:spcAft>
              <a:buSzPts val="1800"/>
              <a:buFont typeface="Consolas"/>
              <a:buChar char="●"/>
            </a:pPr>
            <a:r>
              <a:rPr lang="en-GB">
                <a:latin typeface="Consolas"/>
                <a:ea typeface="Consolas"/>
                <a:cs typeface="Consolas"/>
                <a:sym typeface="Consolas"/>
              </a:rPr>
              <a:t>In such case Student has an entity reference address so relationship is Student HAS-AN Address.</a:t>
            </a:r>
            <a:endParaRPr>
              <a:latin typeface="Consolas"/>
              <a:ea typeface="Consolas"/>
              <a:cs typeface="Consolas"/>
              <a:sym typeface="Consolas"/>
            </a:endParaRPr>
          </a:p>
          <a:p>
            <a:pPr marL="457200" lvl="0" indent="0" algn="just" rtl="0">
              <a:spcBef>
                <a:spcPts val="0"/>
              </a:spcBef>
              <a:spcAft>
                <a:spcPts val="1200"/>
              </a:spcAft>
              <a:buNone/>
            </a:pPr>
            <a:endParaRPr/>
          </a:p>
        </p:txBody>
      </p:sp>
      <p:sp>
        <p:nvSpPr>
          <p:cNvPr id="1522" name="Google Shape;1522;p1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183</a:t>
            </a:fld>
            <a:endParaRPr/>
          </a:p>
        </p:txBody>
      </p:sp>
      <p:grpSp>
        <p:nvGrpSpPr>
          <p:cNvPr id="1523" name="Google Shape;1523;p195"/>
          <p:cNvGrpSpPr/>
          <p:nvPr/>
        </p:nvGrpSpPr>
        <p:grpSpPr>
          <a:xfrm>
            <a:off x="6195225" y="1723600"/>
            <a:ext cx="1013400" cy="1180800"/>
            <a:chOff x="5824250" y="1384050"/>
            <a:chExt cx="1013400" cy="1180800"/>
          </a:xfrm>
        </p:grpSpPr>
        <p:sp>
          <p:nvSpPr>
            <p:cNvPr id="1524" name="Google Shape;1524;p195"/>
            <p:cNvSpPr/>
            <p:nvPr/>
          </p:nvSpPr>
          <p:spPr>
            <a:xfrm>
              <a:off x="5824250" y="1384050"/>
              <a:ext cx="10134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Open Sans"/>
                  <a:ea typeface="Open Sans"/>
                  <a:cs typeface="Open Sans"/>
                  <a:sym typeface="Open Sans"/>
                </a:rPr>
                <a:t>Student</a:t>
              </a:r>
              <a:endParaRPr b="1">
                <a:latin typeface="Open Sans"/>
                <a:ea typeface="Open Sans"/>
                <a:cs typeface="Open Sans"/>
                <a:sym typeface="Open Sans"/>
              </a:endParaRPr>
            </a:p>
          </p:txBody>
        </p:sp>
        <p:sp>
          <p:nvSpPr>
            <p:cNvPr id="1525" name="Google Shape;1525;p195"/>
            <p:cNvSpPr/>
            <p:nvPr/>
          </p:nvSpPr>
          <p:spPr>
            <a:xfrm>
              <a:off x="5824250" y="1777650"/>
              <a:ext cx="10134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name</a:t>
              </a:r>
              <a:endParaRPr>
                <a:latin typeface="Open Sans"/>
                <a:ea typeface="Open Sans"/>
                <a:cs typeface="Open Sans"/>
                <a:sym typeface="Open Sans"/>
              </a:endParaRPr>
            </a:p>
          </p:txBody>
        </p:sp>
        <p:sp>
          <p:nvSpPr>
            <p:cNvPr id="1526" name="Google Shape;1526;p195"/>
            <p:cNvSpPr/>
            <p:nvPr/>
          </p:nvSpPr>
          <p:spPr>
            <a:xfrm>
              <a:off x="5824250" y="2171250"/>
              <a:ext cx="10134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Address</a:t>
              </a:r>
              <a:endParaRPr>
                <a:latin typeface="Open Sans"/>
                <a:ea typeface="Open Sans"/>
                <a:cs typeface="Open Sans"/>
                <a:sym typeface="Open Sans"/>
              </a:endParaRPr>
            </a:p>
          </p:txBody>
        </p:sp>
      </p:grpSp>
      <p:grpSp>
        <p:nvGrpSpPr>
          <p:cNvPr id="1527" name="Google Shape;1527;p195"/>
          <p:cNvGrpSpPr/>
          <p:nvPr/>
        </p:nvGrpSpPr>
        <p:grpSpPr>
          <a:xfrm>
            <a:off x="7781325" y="2515925"/>
            <a:ext cx="1013400" cy="1180800"/>
            <a:chOff x="5824250" y="1384050"/>
            <a:chExt cx="1013400" cy="1180800"/>
          </a:xfrm>
        </p:grpSpPr>
        <p:sp>
          <p:nvSpPr>
            <p:cNvPr id="1528" name="Google Shape;1528;p195"/>
            <p:cNvSpPr/>
            <p:nvPr/>
          </p:nvSpPr>
          <p:spPr>
            <a:xfrm>
              <a:off x="5824250" y="1384050"/>
              <a:ext cx="10134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Open Sans"/>
                  <a:ea typeface="Open Sans"/>
                  <a:cs typeface="Open Sans"/>
                  <a:sym typeface="Open Sans"/>
                </a:rPr>
                <a:t>Address</a:t>
              </a:r>
              <a:endParaRPr b="1">
                <a:latin typeface="Open Sans"/>
                <a:ea typeface="Open Sans"/>
                <a:cs typeface="Open Sans"/>
                <a:sym typeface="Open Sans"/>
              </a:endParaRPr>
            </a:p>
          </p:txBody>
        </p:sp>
        <p:sp>
          <p:nvSpPr>
            <p:cNvPr id="1529" name="Google Shape;1529;p195"/>
            <p:cNvSpPr/>
            <p:nvPr/>
          </p:nvSpPr>
          <p:spPr>
            <a:xfrm>
              <a:off x="5824250" y="1777650"/>
              <a:ext cx="10134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city</a:t>
              </a:r>
              <a:endParaRPr>
                <a:latin typeface="Open Sans"/>
                <a:ea typeface="Open Sans"/>
                <a:cs typeface="Open Sans"/>
                <a:sym typeface="Open Sans"/>
              </a:endParaRPr>
            </a:p>
          </p:txBody>
        </p:sp>
        <p:sp>
          <p:nvSpPr>
            <p:cNvPr id="1530" name="Google Shape;1530;p195"/>
            <p:cNvSpPr/>
            <p:nvPr/>
          </p:nvSpPr>
          <p:spPr>
            <a:xfrm>
              <a:off x="5824250" y="2171250"/>
              <a:ext cx="10134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state</a:t>
              </a:r>
              <a:endParaRPr>
                <a:latin typeface="Open Sans"/>
                <a:ea typeface="Open Sans"/>
                <a:cs typeface="Open Sans"/>
                <a:sym typeface="Open Sans"/>
              </a:endParaRPr>
            </a:p>
          </p:txBody>
        </p:sp>
      </p:grpSp>
      <p:cxnSp>
        <p:nvCxnSpPr>
          <p:cNvPr id="1531" name="Google Shape;1531;p195"/>
          <p:cNvCxnSpPr>
            <a:stCxn id="1526" idx="3"/>
            <a:endCxn id="1528" idx="1"/>
          </p:cNvCxnSpPr>
          <p:nvPr/>
        </p:nvCxnSpPr>
        <p:spPr>
          <a:xfrm>
            <a:off x="7208625" y="2707600"/>
            <a:ext cx="572700" cy="5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196"/>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Polymorphism</a:t>
            </a:r>
            <a:endParaRPr/>
          </a:p>
        </p:txBody>
      </p:sp>
      <p:sp>
        <p:nvSpPr>
          <p:cNvPr id="1537" name="Google Shape;1537;p1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184</a:t>
            </a:fld>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19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Polymorphism</a:t>
            </a:r>
            <a:endParaRPr/>
          </a:p>
        </p:txBody>
      </p:sp>
      <p:sp>
        <p:nvSpPr>
          <p:cNvPr id="1543" name="Google Shape;1543;p197"/>
          <p:cNvSpPr txBox="1">
            <a:spLocks noGrp="1"/>
          </p:cNvSpPr>
          <p:nvPr>
            <p:ph type="body" idx="1"/>
          </p:nvPr>
        </p:nvSpPr>
        <p:spPr>
          <a:xfrm>
            <a:off x="311700" y="1113925"/>
            <a:ext cx="8520600" cy="9963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Char char="●"/>
            </a:pPr>
            <a:r>
              <a:rPr lang="en-GB" sz="1600"/>
              <a:t>The word polymorphism means having many forms.</a:t>
            </a:r>
            <a:endParaRPr sz="1600"/>
          </a:p>
          <a:p>
            <a:pPr marL="457200" lvl="0" indent="-330200" algn="just" rtl="0">
              <a:spcBef>
                <a:spcPts val="0"/>
              </a:spcBef>
              <a:spcAft>
                <a:spcPts val="0"/>
              </a:spcAft>
              <a:buSzPts val="1600"/>
              <a:buChar char="●"/>
            </a:pPr>
            <a:r>
              <a:rPr lang="en-GB" sz="1600"/>
              <a:t>In simple words, we can define polymorphism as the ability of a message to be displayed in more than one form.</a:t>
            </a:r>
            <a:endParaRPr sz="1600"/>
          </a:p>
        </p:txBody>
      </p:sp>
      <p:sp>
        <p:nvSpPr>
          <p:cNvPr id="1544" name="Google Shape;1544;p1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185</a:t>
            </a:fld>
            <a:endParaRPr/>
          </a:p>
        </p:txBody>
      </p:sp>
      <p:grpSp>
        <p:nvGrpSpPr>
          <p:cNvPr id="1545" name="Google Shape;1545;p197"/>
          <p:cNvGrpSpPr/>
          <p:nvPr/>
        </p:nvGrpSpPr>
        <p:grpSpPr>
          <a:xfrm>
            <a:off x="1323150" y="2133950"/>
            <a:ext cx="6497550" cy="2854625"/>
            <a:chOff x="1323150" y="2133950"/>
            <a:chExt cx="6497550" cy="2854625"/>
          </a:xfrm>
        </p:grpSpPr>
        <p:grpSp>
          <p:nvGrpSpPr>
            <p:cNvPr id="1546" name="Google Shape;1546;p197"/>
            <p:cNvGrpSpPr/>
            <p:nvPr/>
          </p:nvGrpSpPr>
          <p:grpSpPr>
            <a:xfrm>
              <a:off x="1323150" y="2133950"/>
              <a:ext cx="6497550" cy="2854625"/>
              <a:chOff x="1323150" y="2210150"/>
              <a:chExt cx="6497550" cy="2854625"/>
            </a:xfrm>
          </p:grpSpPr>
          <p:sp>
            <p:nvSpPr>
              <p:cNvPr id="1547" name="Google Shape;1547;p197"/>
              <p:cNvSpPr/>
              <p:nvPr/>
            </p:nvSpPr>
            <p:spPr>
              <a:xfrm>
                <a:off x="3833100" y="2210150"/>
                <a:ext cx="1477800" cy="509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Polymorphism</a:t>
                </a:r>
                <a:endParaRPr>
                  <a:latin typeface="Open Sans"/>
                  <a:ea typeface="Open Sans"/>
                  <a:cs typeface="Open Sans"/>
                  <a:sym typeface="Open Sans"/>
                </a:endParaRPr>
              </a:p>
            </p:txBody>
          </p:sp>
          <p:sp>
            <p:nvSpPr>
              <p:cNvPr id="1548" name="Google Shape;1548;p197"/>
              <p:cNvSpPr/>
              <p:nvPr/>
            </p:nvSpPr>
            <p:spPr>
              <a:xfrm>
                <a:off x="1323150" y="3307975"/>
                <a:ext cx="2509800" cy="141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GB">
                    <a:latin typeface="Open Sans"/>
                    <a:ea typeface="Open Sans"/>
                    <a:cs typeface="Open Sans"/>
                    <a:sym typeface="Open Sans"/>
                  </a:rPr>
                  <a:t>Overloading method where more than one method share the same name with different parameters or signature and different item type</a:t>
                </a:r>
                <a:endParaRPr>
                  <a:latin typeface="Open Sans"/>
                  <a:ea typeface="Open Sans"/>
                  <a:cs typeface="Open Sans"/>
                  <a:sym typeface="Open Sans"/>
                </a:endParaRPr>
              </a:p>
              <a:p>
                <a:pPr marL="0" lvl="0" indent="0" algn="ctr" rtl="0">
                  <a:spcBef>
                    <a:spcPts val="0"/>
                  </a:spcBef>
                  <a:spcAft>
                    <a:spcPts val="0"/>
                  </a:spcAft>
                  <a:buNone/>
                </a:pPr>
                <a:endParaRPr>
                  <a:latin typeface="Open Sans"/>
                  <a:ea typeface="Open Sans"/>
                  <a:cs typeface="Open Sans"/>
                  <a:sym typeface="Open Sans"/>
                </a:endParaRPr>
              </a:p>
            </p:txBody>
          </p:sp>
          <p:sp>
            <p:nvSpPr>
              <p:cNvPr id="1549" name="Google Shape;1549;p197"/>
              <p:cNvSpPr/>
              <p:nvPr/>
            </p:nvSpPr>
            <p:spPr>
              <a:xfrm>
                <a:off x="5310900" y="3307975"/>
                <a:ext cx="2509800" cy="1415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just" rtl="0">
                  <a:spcBef>
                    <a:spcPts val="0"/>
                  </a:spcBef>
                  <a:spcAft>
                    <a:spcPts val="0"/>
                  </a:spcAft>
                  <a:buNone/>
                </a:pPr>
                <a:r>
                  <a:rPr lang="en-GB">
                    <a:latin typeface="Open Sans"/>
                    <a:ea typeface="Open Sans"/>
                    <a:cs typeface="Open Sans"/>
                    <a:sym typeface="Open Sans"/>
                  </a:rPr>
                  <a:t>Overriding method of superclass by method of child class which is done by JVM</a:t>
                </a:r>
                <a:endParaRPr>
                  <a:latin typeface="Open Sans"/>
                  <a:ea typeface="Open Sans"/>
                  <a:cs typeface="Open Sans"/>
                  <a:sym typeface="Open Sans"/>
                </a:endParaRPr>
              </a:p>
            </p:txBody>
          </p:sp>
          <p:sp>
            <p:nvSpPr>
              <p:cNvPr id="1550" name="Google Shape;1550;p197"/>
              <p:cNvSpPr/>
              <p:nvPr/>
            </p:nvSpPr>
            <p:spPr>
              <a:xfrm>
                <a:off x="1839150" y="2966875"/>
                <a:ext cx="14778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Overloading</a:t>
                </a:r>
                <a:endParaRPr>
                  <a:latin typeface="Open Sans"/>
                  <a:ea typeface="Open Sans"/>
                  <a:cs typeface="Open Sans"/>
                  <a:sym typeface="Open Sans"/>
                </a:endParaRPr>
              </a:p>
            </p:txBody>
          </p:sp>
          <p:sp>
            <p:nvSpPr>
              <p:cNvPr id="1551" name="Google Shape;1551;p197"/>
              <p:cNvSpPr/>
              <p:nvPr/>
            </p:nvSpPr>
            <p:spPr>
              <a:xfrm>
                <a:off x="5826900" y="2966875"/>
                <a:ext cx="14778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Overriding</a:t>
                </a:r>
                <a:endParaRPr>
                  <a:latin typeface="Open Sans"/>
                  <a:ea typeface="Open Sans"/>
                  <a:cs typeface="Open Sans"/>
                  <a:sym typeface="Open Sans"/>
                </a:endParaRPr>
              </a:p>
            </p:txBody>
          </p:sp>
          <p:sp>
            <p:nvSpPr>
              <p:cNvPr id="1552" name="Google Shape;1552;p197"/>
              <p:cNvSpPr/>
              <p:nvPr/>
            </p:nvSpPr>
            <p:spPr>
              <a:xfrm>
                <a:off x="1323150" y="4723675"/>
                <a:ext cx="25098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Occurs during compile time</a:t>
                </a:r>
                <a:endParaRPr>
                  <a:latin typeface="Open Sans"/>
                  <a:ea typeface="Open Sans"/>
                  <a:cs typeface="Open Sans"/>
                  <a:sym typeface="Open Sans"/>
                </a:endParaRPr>
              </a:p>
            </p:txBody>
          </p:sp>
          <p:sp>
            <p:nvSpPr>
              <p:cNvPr id="1553" name="Google Shape;1553;p197"/>
              <p:cNvSpPr/>
              <p:nvPr/>
            </p:nvSpPr>
            <p:spPr>
              <a:xfrm>
                <a:off x="5310900" y="4723675"/>
                <a:ext cx="2509800" cy="341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Occurs during run time</a:t>
                </a:r>
                <a:endParaRPr>
                  <a:latin typeface="Open Sans"/>
                  <a:ea typeface="Open Sans"/>
                  <a:cs typeface="Open Sans"/>
                  <a:sym typeface="Open Sans"/>
                </a:endParaRPr>
              </a:p>
            </p:txBody>
          </p:sp>
        </p:grpSp>
        <p:cxnSp>
          <p:nvCxnSpPr>
            <p:cNvPr id="1554" name="Google Shape;1554;p197"/>
            <p:cNvCxnSpPr>
              <a:stCxn id="1547" idx="2"/>
              <a:endCxn id="1550" idx="0"/>
            </p:cNvCxnSpPr>
            <p:nvPr/>
          </p:nvCxnSpPr>
          <p:spPr>
            <a:xfrm rot="5400000">
              <a:off x="3451350" y="1769900"/>
              <a:ext cx="247200" cy="1994100"/>
            </a:xfrm>
            <a:prstGeom prst="bentConnector3">
              <a:avLst>
                <a:gd name="adj1" fmla="val 50025"/>
              </a:avLst>
            </a:prstGeom>
            <a:noFill/>
            <a:ln w="9525" cap="flat" cmpd="sng">
              <a:solidFill>
                <a:schemeClr val="dk2"/>
              </a:solidFill>
              <a:prstDash val="solid"/>
              <a:round/>
              <a:headEnd type="none" w="med" len="med"/>
              <a:tailEnd type="stealth" w="med" len="med"/>
            </a:ln>
          </p:spPr>
        </p:cxnSp>
        <p:cxnSp>
          <p:nvCxnSpPr>
            <p:cNvPr id="1555" name="Google Shape;1555;p197"/>
            <p:cNvCxnSpPr>
              <a:stCxn id="1547" idx="2"/>
              <a:endCxn id="1551" idx="0"/>
            </p:cNvCxnSpPr>
            <p:nvPr/>
          </p:nvCxnSpPr>
          <p:spPr>
            <a:xfrm rot="-5400000" flipH="1">
              <a:off x="5445300" y="1770050"/>
              <a:ext cx="247200" cy="1993800"/>
            </a:xfrm>
            <a:prstGeom prst="bentConnector3">
              <a:avLst>
                <a:gd name="adj1" fmla="val 50025"/>
              </a:avLst>
            </a:prstGeom>
            <a:noFill/>
            <a:ln w="9525" cap="flat" cmpd="sng">
              <a:solidFill>
                <a:schemeClr val="dk2"/>
              </a:solidFill>
              <a:prstDash val="solid"/>
              <a:round/>
              <a:headEnd type="none" w="med" len="med"/>
              <a:tailEnd type="stealth" w="med" len="med"/>
            </a:ln>
          </p:spPr>
        </p:cxnSp>
      </p:gr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19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 Overloading</a:t>
            </a:r>
            <a:endParaRPr/>
          </a:p>
        </p:txBody>
      </p:sp>
      <p:sp>
        <p:nvSpPr>
          <p:cNvPr id="1561" name="Google Shape;1561;p19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If a class has multiple methods having same name but different in parameters, it is known as Method Overloading.</a:t>
            </a:r>
            <a:endParaRPr/>
          </a:p>
          <a:p>
            <a:pPr marL="457200" lvl="0" indent="-342900" algn="just" rtl="0">
              <a:spcBef>
                <a:spcPts val="0"/>
              </a:spcBef>
              <a:spcAft>
                <a:spcPts val="0"/>
              </a:spcAft>
              <a:buSzPts val="1800"/>
              <a:buChar char="●"/>
            </a:pPr>
            <a:r>
              <a:rPr lang="en-GB"/>
              <a:t>Different ways to overload the method : </a:t>
            </a:r>
            <a:endParaRPr/>
          </a:p>
          <a:p>
            <a:pPr marL="914400" lvl="1" indent="-317500" algn="just" rtl="0">
              <a:spcBef>
                <a:spcPts val="0"/>
              </a:spcBef>
              <a:spcAft>
                <a:spcPts val="0"/>
              </a:spcAft>
              <a:buSzPts val="1400"/>
              <a:buChar char="○"/>
            </a:pPr>
            <a:r>
              <a:rPr lang="en-GB"/>
              <a:t>By changing number of arguments</a:t>
            </a:r>
            <a:endParaRPr/>
          </a:p>
          <a:p>
            <a:pPr marL="914400" lvl="1" indent="-317500" algn="just" rtl="0">
              <a:spcBef>
                <a:spcPts val="0"/>
              </a:spcBef>
              <a:spcAft>
                <a:spcPts val="0"/>
              </a:spcAft>
              <a:buSzPts val="1400"/>
              <a:buChar char="○"/>
            </a:pPr>
            <a:r>
              <a:rPr lang="en-GB"/>
              <a:t>By changing the data type</a:t>
            </a:r>
            <a:endParaRPr/>
          </a:p>
          <a:p>
            <a:pPr marL="457200" lvl="0" indent="-342900" algn="just" rtl="0">
              <a:spcBef>
                <a:spcPts val="0"/>
              </a:spcBef>
              <a:spcAft>
                <a:spcPts val="0"/>
              </a:spcAft>
              <a:buSzPts val="1800"/>
              <a:buChar char="●"/>
            </a:pPr>
            <a:r>
              <a:rPr lang="en-GB"/>
              <a:t>In Java, Method Overloading is not possible by changing the return type of the method only because of ambiguity.</a:t>
            </a:r>
            <a:endParaRPr/>
          </a:p>
        </p:txBody>
      </p:sp>
      <p:sp>
        <p:nvSpPr>
          <p:cNvPr id="1562" name="Google Shape;1562;p1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186</a:t>
            </a:fld>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19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 Overriding</a:t>
            </a:r>
            <a:endParaRPr/>
          </a:p>
        </p:txBody>
      </p:sp>
      <p:sp>
        <p:nvSpPr>
          <p:cNvPr id="1568" name="Google Shape;1568;p19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If subclass (child class) has the same method as declared in the parent class, it is known as method overriding in Java.</a:t>
            </a:r>
            <a:endParaRPr/>
          </a:p>
          <a:p>
            <a:pPr marL="457200" lvl="0" indent="-342900" algn="just" rtl="0">
              <a:spcBef>
                <a:spcPts val="0"/>
              </a:spcBef>
              <a:spcAft>
                <a:spcPts val="0"/>
              </a:spcAft>
              <a:buSzPts val="1800"/>
              <a:buChar char="●"/>
            </a:pPr>
            <a:r>
              <a:rPr lang="en-GB"/>
              <a:t>Rules for Method overriding : </a:t>
            </a:r>
            <a:endParaRPr/>
          </a:p>
          <a:p>
            <a:pPr marL="914400" lvl="1" indent="-317500" algn="just" rtl="0">
              <a:spcBef>
                <a:spcPts val="0"/>
              </a:spcBef>
              <a:spcAft>
                <a:spcPts val="0"/>
              </a:spcAft>
              <a:buSzPts val="1400"/>
              <a:buChar char="○"/>
            </a:pPr>
            <a:r>
              <a:rPr lang="en-GB"/>
              <a:t>Method must have same names as in the parent class.</a:t>
            </a:r>
            <a:endParaRPr/>
          </a:p>
          <a:p>
            <a:pPr marL="914400" lvl="1" indent="-317500" algn="just" rtl="0">
              <a:spcBef>
                <a:spcPts val="0"/>
              </a:spcBef>
              <a:spcAft>
                <a:spcPts val="0"/>
              </a:spcAft>
              <a:buSzPts val="1400"/>
              <a:buChar char="○"/>
            </a:pPr>
            <a:r>
              <a:rPr lang="en-GB"/>
              <a:t>Matter must have same parameter as in the parent class.</a:t>
            </a:r>
            <a:endParaRPr/>
          </a:p>
          <a:p>
            <a:pPr marL="914400" lvl="1" indent="-317500" algn="just" rtl="0">
              <a:spcBef>
                <a:spcPts val="0"/>
              </a:spcBef>
              <a:spcAft>
                <a:spcPts val="0"/>
              </a:spcAft>
              <a:buSzPts val="1400"/>
              <a:buChar char="○"/>
            </a:pPr>
            <a:r>
              <a:rPr lang="en-GB"/>
              <a:t>There must be IS-A relationship (inheritance).</a:t>
            </a:r>
            <a:endParaRPr/>
          </a:p>
        </p:txBody>
      </p:sp>
      <p:sp>
        <p:nvSpPr>
          <p:cNvPr id="1569" name="Google Shape;1569;p1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187</a:t>
            </a:fld>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573"/>
        <p:cNvGrpSpPr/>
        <p:nvPr/>
      </p:nvGrpSpPr>
      <p:grpSpPr>
        <a:xfrm>
          <a:off x="0" y="0"/>
          <a:ext cx="0" cy="0"/>
          <a:chOff x="0" y="0"/>
          <a:chExt cx="0" cy="0"/>
        </a:xfrm>
      </p:grpSpPr>
      <p:sp>
        <p:nvSpPr>
          <p:cNvPr id="1574" name="Google Shape;1574;p20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 Overriding</a:t>
            </a:r>
            <a:endParaRPr/>
          </a:p>
        </p:txBody>
      </p:sp>
      <p:sp>
        <p:nvSpPr>
          <p:cNvPr id="1575" name="Google Shape;1575;p2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188</a:t>
            </a:fld>
            <a:endParaRPr/>
          </a:p>
        </p:txBody>
      </p:sp>
      <p:grpSp>
        <p:nvGrpSpPr>
          <p:cNvPr id="1576" name="Google Shape;1576;p200"/>
          <p:cNvGrpSpPr/>
          <p:nvPr/>
        </p:nvGrpSpPr>
        <p:grpSpPr>
          <a:xfrm>
            <a:off x="311700" y="1519350"/>
            <a:ext cx="8520600" cy="2532375"/>
            <a:chOff x="311700" y="1290750"/>
            <a:chExt cx="8520600" cy="2532375"/>
          </a:xfrm>
        </p:grpSpPr>
        <p:grpSp>
          <p:nvGrpSpPr>
            <p:cNvPr id="1577" name="Google Shape;1577;p200"/>
            <p:cNvGrpSpPr/>
            <p:nvPr/>
          </p:nvGrpSpPr>
          <p:grpSpPr>
            <a:xfrm>
              <a:off x="3302400" y="1290750"/>
              <a:ext cx="2539200" cy="694800"/>
              <a:chOff x="3902400" y="1152425"/>
              <a:chExt cx="2539200" cy="694800"/>
            </a:xfrm>
          </p:grpSpPr>
          <p:sp>
            <p:nvSpPr>
              <p:cNvPr id="1578" name="Google Shape;1578;p200"/>
              <p:cNvSpPr/>
              <p:nvPr/>
            </p:nvSpPr>
            <p:spPr>
              <a:xfrm>
                <a:off x="3902400" y="1152425"/>
                <a:ext cx="2539200" cy="301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Open Sans"/>
                    <a:ea typeface="Open Sans"/>
                    <a:cs typeface="Open Sans"/>
                    <a:sym typeface="Open Sans"/>
                  </a:rPr>
                  <a:t>Bank</a:t>
                </a:r>
                <a:endParaRPr b="1">
                  <a:latin typeface="Open Sans"/>
                  <a:ea typeface="Open Sans"/>
                  <a:cs typeface="Open Sans"/>
                  <a:sym typeface="Open Sans"/>
                </a:endParaRPr>
              </a:p>
            </p:txBody>
          </p:sp>
          <p:sp>
            <p:nvSpPr>
              <p:cNvPr id="1579" name="Google Shape;1579;p200"/>
              <p:cNvSpPr/>
              <p:nvPr/>
            </p:nvSpPr>
            <p:spPr>
              <a:xfrm>
                <a:off x="3902400" y="1453625"/>
                <a:ext cx="25392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double getRateOfInterest();</a:t>
                </a:r>
                <a:endParaRPr>
                  <a:latin typeface="Open Sans"/>
                  <a:ea typeface="Open Sans"/>
                  <a:cs typeface="Open Sans"/>
                  <a:sym typeface="Open Sans"/>
                </a:endParaRPr>
              </a:p>
            </p:txBody>
          </p:sp>
        </p:grpSp>
        <p:grpSp>
          <p:nvGrpSpPr>
            <p:cNvPr id="1580" name="Google Shape;1580;p200"/>
            <p:cNvGrpSpPr/>
            <p:nvPr/>
          </p:nvGrpSpPr>
          <p:grpSpPr>
            <a:xfrm>
              <a:off x="3302400" y="3128325"/>
              <a:ext cx="2539200" cy="694800"/>
              <a:chOff x="3902400" y="1152425"/>
              <a:chExt cx="2539200" cy="694800"/>
            </a:xfrm>
          </p:grpSpPr>
          <p:sp>
            <p:nvSpPr>
              <p:cNvPr id="1581" name="Google Shape;1581;p200"/>
              <p:cNvSpPr/>
              <p:nvPr/>
            </p:nvSpPr>
            <p:spPr>
              <a:xfrm>
                <a:off x="3902400" y="1152425"/>
                <a:ext cx="2539200" cy="301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Open Sans"/>
                    <a:ea typeface="Open Sans"/>
                    <a:cs typeface="Open Sans"/>
                    <a:sym typeface="Open Sans"/>
                  </a:rPr>
                  <a:t>ICICI</a:t>
                </a:r>
                <a:endParaRPr b="1">
                  <a:latin typeface="Open Sans"/>
                  <a:ea typeface="Open Sans"/>
                  <a:cs typeface="Open Sans"/>
                  <a:sym typeface="Open Sans"/>
                </a:endParaRPr>
              </a:p>
            </p:txBody>
          </p:sp>
          <p:sp>
            <p:nvSpPr>
              <p:cNvPr id="1582" name="Google Shape;1582;p200"/>
              <p:cNvSpPr/>
              <p:nvPr/>
            </p:nvSpPr>
            <p:spPr>
              <a:xfrm>
                <a:off x="3902400" y="1453625"/>
                <a:ext cx="25392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double getRateOfInterest();</a:t>
                </a:r>
                <a:endParaRPr>
                  <a:latin typeface="Open Sans"/>
                  <a:ea typeface="Open Sans"/>
                  <a:cs typeface="Open Sans"/>
                  <a:sym typeface="Open Sans"/>
                </a:endParaRPr>
              </a:p>
            </p:txBody>
          </p:sp>
        </p:grpSp>
        <p:grpSp>
          <p:nvGrpSpPr>
            <p:cNvPr id="1583" name="Google Shape;1583;p200"/>
            <p:cNvGrpSpPr/>
            <p:nvPr/>
          </p:nvGrpSpPr>
          <p:grpSpPr>
            <a:xfrm>
              <a:off x="311700" y="3128325"/>
              <a:ext cx="2539200" cy="694800"/>
              <a:chOff x="3902400" y="1152425"/>
              <a:chExt cx="2539200" cy="694800"/>
            </a:xfrm>
          </p:grpSpPr>
          <p:sp>
            <p:nvSpPr>
              <p:cNvPr id="1584" name="Google Shape;1584;p200"/>
              <p:cNvSpPr/>
              <p:nvPr/>
            </p:nvSpPr>
            <p:spPr>
              <a:xfrm>
                <a:off x="3902400" y="1152425"/>
                <a:ext cx="2539200" cy="301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Open Sans"/>
                    <a:ea typeface="Open Sans"/>
                    <a:cs typeface="Open Sans"/>
                    <a:sym typeface="Open Sans"/>
                  </a:rPr>
                  <a:t>HDFC</a:t>
                </a:r>
                <a:endParaRPr b="1">
                  <a:latin typeface="Open Sans"/>
                  <a:ea typeface="Open Sans"/>
                  <a:cs typeface="Open Sans"/>
                  <a:sym typeface="Open Sans"/>
                </a:endParaRPr>
              </a:p>
            </p:txBody>
          </p:sp>
          <p:sp>
            <p:nvSpPr>
              <p:cNvPr id="1585" name="Google Shape;1585;p200"/>
              <p:cNvSpPr/>
              <p:nvPr/>
            </p:nvSpPr>
            <p:spPr>
              <a:xfrm>
                <a:off x="3902400" y="1453625"/>
                <a:ext cx="25392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double getRateOfInterest();</a:t>
                </a:r>
                <a:endParaRPr>
                  <a:latin typeface="Open Sans"/>
                  <a:ea typeface="Open Sans"/>
                  <a:cs typeface="Open Sans"/>
                  <a:sym typeface="Open Sans"/>
                </a:endParaRPr>
              </a:p>
            </p:txBody>
          </p:sp>
        </p:grpSp>
        <p:grpSp>
          <p:nvGrpSpPr>
            <p:cNvPr id="1586" name="Google Shape;1586;p200"/>
            <p:cNvGrpSpPr/>
            <p:nvPr/>
          </p:nvGrpSpPr>
          <p:grpSpPr>
            <a:xfrm>
              <a:off x="6293100" y="3128325"/>
              <a:ext cx="2539200" cy="694800"/>
              <a:chOff x="3902400" y="1152425"/>
              <a:chExt cx="2539200" cy="694800"/>
            </a:xfrm>
          </p:grpSpPr>
          <p:sp>
            <p:nvSpPr>
              <p:cNvPr id="1587" name="Google Shape;1587;p200"/>
              <p:cNvSpPr/>
              <p:nvPr/>
            </p:nvSpPr>
            <p:spPr>
              <a:xfrm>
                <a:off x="3902400" y="1152425"/>
                <a:ext cx="2539200" cy="301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b="1">
                    <a:latin typeface="Open Sans"/>
                    <a:ea typeface="Open Sans"/>
                    <a:cs typeface="Open Sans"/>
                    <a:sym typeface="Open Sans"/>
                  </a:rPr>
                  <a:t>SBI</a:t>
                </a:r>
                <a:endParaRPr b="1">
                  <a:latin typeface="Open Sans"/>
                  <a:ea typeface="Open Sans"/>
                  <a:cs typeface="Open Sans"/>
                  <a:sym typeface="Open Sans"/>
                </a:endParaRPr>
              </a:p>
            </p:txBody>
          </p:sp>
          <p:sp>
            <p:nvSpPr>
              <p:cNvPr id="1588" name="Google Shape;1588;p200"/>
              <p:cNvSpPr/>
              <p:nvPr/>
            </p:nvSpPr>
            <p:spPr>
              <a:xfrm>
                <a:off x="3902400" y="1453625"/>
                <a:ext cx="25392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double getRateOfInterest();</a:t>
                </a:r>
                <a:endParaRPr>
                  <a:latin typeface="Open Sans"/>
                  <a:ea typeface="Open Sans"/>
                  <a:cs typeface="Open Sans"/>
                  <a:sym typeface="Open Sans"/>
                </a:endParaRPr>
              </a:p>
            </p:txBody>
          </p:sp>
        </p:grpSp>
        <p:cxnSp>
          <p:nvCxnSpPr>
            <p:cNvPr id="1589" name="Google Shape;1589;p200"/>
            <p:cNvCxnSpPr>
              <a:stCxn id="1584" idx="0"/>
              <a:endCxn id="1579" idx="2"/>
            </p:cNvCxnSpPr>
            <p:nvPr/>
          </p:nvCxnSpPr>
          <p:spPr>
            <a:xfrm rot="-5400000">
              <a:off x="2505300" y="1061625"/>
              <a:ext cx="1142700" cy="2990700"/>
            </a:xfrm>
            <a:prstGeom prst="bentConnector3">
              <a:avLst>
                <a:gd name="adj1" fmla="val 50003"/>
              </a:avLst>
            </a:prstGeom>
            <a:noFill/>
            <a:ln w="9525" cap="flat" cmpd="sng">
              <a:solidFill>
                <a:schemeClr val="dk2"/>
              </a:solidFill>
              <a:prstDash val="solid"/>
              <a:round/>
              <a:headEnd type="none" w="med" len="med"/>
              <a:tailEnd type="triangle" w="med" len="med"/>
            </a:ln>
          </p:spPr>
        </p:cxnSp>
        <p:cxnSp>
          <p:nvCxnSpPr>
            <p:cNvPr id="1590" name="Google Shape;1590;p200"/>
            <p:cNvCxnSpPr>
              <a:stCxn id="1587" idx="0"/>
              <a:endCxn id="1579" idx="2"/>
            </p:cNvCxnSpPr>
            <p:nvPr/>
          </p:nvCxnSpPr>
          <p:spPr>
            <a:xfrm rot="5400000" flipH="1">
              <a:off x="5496000" y="1061625"/>
              <a:ext cx="1142700" cy="2990700"/>
            </a:xfrm>
            <a:prstGeom prst="bentConnector3">
              <a:avLst>
                <a:gd name="adj1" fmla="val 50003"/>
              </a:avLst>
            </a:prstGeom>
            <a:noFill/>
            <a:ln w="9525" cap="flat" cmpd="sng">
              <a:solidFill>
                <a:schemeClr val="dk2"/>
              </a:solidFill>
              <a:prstDash val="solid"/>
              <a:round/>
              <a:headEnd type="none" w="med" len="med"/>
              <a:tailEnd type="triangle" w="med" len="med"/>
            </a:ln>
          </p:spPr>
        </p:cxnSp>
        <p:cxnSp>
          <p:nvCxnSpPr>
            <p:cNvPr id="1591" name="Google Shape;1591;p200"/>
            <p:cNvCxnSpPr>
              <a:stCxn id="1581" idx="0"/>
              <a:endCxn id="1579" idx="2"/>
            </p:cNvCxnSpPr>
            <p:nvPr/>
          </p:nvCxnSpPr>
          <p:spPr>
            <a:xfrm rot="10800000">
              <a:off x="4572000" y="1985625"/>
              <a:ext cx="0" cy="11427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20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&amp; Disadvantages of Polymorphism</a:t>
            </a:r>
            <a:endParaRPr/>
          </a:p>
        </p:txBody>
      </p:sp>
      <p:sp>
        <p:nvSpPr>
          <p:cNvPr id="1597" name="Google Shape;1597;p201"/>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None/>
            </a:pPr>
            <a:r>
              <a:rPr lang="en-GB" b="1"/>
              <a:t>Advantages</a:t>
            </a:r>
            <a:endParaRPr b="1"/>
          </a:p>
          <a:p>
            <a:pPr marL="457200" lvl="0" indent="-317182" algn="just" rtl="0">
              <a:spcBef>
                <a:spcPts val="1200"/>
              </a:spcBef>
              <a:spcAft>
                <a:spcPts val="0"/>
              </a:spcAft>
              <a:buSzPct val="100000"/>
              <a:buChar char="●"/>
            </a:pPr>
            <a:r>
              <a:rPr lang="en-GB"/>
              <a:t>Increases code reusability by allowing objects of different classes to be treated as objects of a common class.</a:t>
            </a:r>
            <a:endParaRPr/>
          </a:p>
          <a:p>
            <a:pPr marL="457200" lvl="0" indent="-317182" algn="just" rtl="0">
              <a:spcBef>
                <a:spcPts val="0"/>
              </a:spcBef>
              <a:spcAft>
                <a:spcPts val="0"/>
              </a:spcAft>
              <a:buSzPct val="100000"/>
              <a:buChar char="●"/>
            </a:pPr>
            <a:r>
              <a:rPr lang="en-GB"/>
              <a:t>Improves readability and maintainability of code by reducing the amount of code that needs to be written and maintained.</a:t>
            </a:r>
            <a:endParaRPr/>
          </a:p>
          <a:p>
            <a:pPr marL="457200" lvl="0" indent="-317182" algn="just" rtl="0">
              <a:spcBef>
                <a:spcPts val="0"/>
              </a:spcBef>
              <a:spcAft>
                <a:spcPts val="0"/>
              </a:spcAft>
              <a:buSzPct val="100000"/>
              <a:buChar char="●"/>
            </a:pPr>
            <a:r>
              <a:rPr lang="en-GB"/>
              <a:t>Supports dynamic binding, enabling the correct method to be called at runtime, based on the actual class of the object.</a:t>
            </a:r>
            <a:endParaRPr/>
          </a:p>
          <a:p>
            <a:pPr marL="457200" lvl="0" indent="-317182" algn="just" rtl="0">
              <a:spcBef>
                <a:spcPts val="0"/>
              </a:spcBef>
              <a:spcAft>
                <a:spcPts val="0"/>
              </a:spcAft>
              <a:buSzPct val="100000"/>
              <a:buChar char="●"/>
            </a:pPr>
            <a:r>
              <a:rPr lang="en-GB"/>
              <a:t>Enables objects to be treated as a single type, making it easier to write generic code that can handle objects of different types.</a:t>
            </a:r>
            <a:endParaRPr/>
          </a:p>
        </p:txBody>
      </p:sp>
      <p:sp>
        <p:nvSpPr>
          <p:cNvPr id="1598" name="Google Shape;1598;p2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189</a:t>
            </a:fld>
            <a:endParaRPr/>
          </a:p>
        </p:txBody>
      </p:sp>
      <p:sp>
        <p:nvSpPr>
          <p:cNvPr id="1599" name="Google Shape;1599;p201"/>
          <p:cNvSpPr txBox="1">
            <a:spLocks noGrp="1"/>
          </p:cNvSpPr>
          <p:nvPr>
            <p:ph type="body" idx="1"/>
          </p:nvPr>
        </p:nvSpPr>
        <p:spPr>
          <a:xfrm>
            <a:off x="4572000" y="1266325"/>
            <a:ext cx="42603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350" b="1"/>
              <a:t>Disadvantages</a:t>
            </a:r>
            <a:endParaRPr sz="1350" b="1"/>
          </a:p>
          <a:p>
            <a:pPr marL="457200" lvl="0" indent="-314325" algn="just" rtl="0">
              <a:spcBef>
                <a:spcPts val="1200"/>
              </a:spcBef>
              <a:spcAft>
                <a:spcPts val="0"/>
              </a:spcAft>
              <a:buSzPts val="1350"/>
              <a:buChar char="●"/>
            </a:pPr>
            <a:r>
              <a:rPr lang="en-GB" sz="1350"/>
              <a:t>Can make it more difficult to understand the behavior of an object, especially if the code is complex.</a:t>
            </a:r>
            <a:endParaRPr sz="1350"/>
          </a:p>
          <a:p>
            <a:pPr marL="457200" lvl="0" indent="-314325" algn="just" rtl="0">
              <a:spcBef>
                <a:spcPts val="0"/>
              </a:spcBef>
              <a:spcAft>
                <a:spcPts val="0"/>
              </a:spcAft>
              <a:buSzPts val="1350"/>
              <a:buChar char="●"/>
            </a:pPr>
            <a:r>
              <a:rPr lang="en-GB" sz="1350"/>
              <a:t>May lead to performance issues, as polymorphic behavior may require additional computations at runtime.</a:t>
            </a:r>
            <a:endParaRPr sz="13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Installation</a:t>
            </a:r>
            <a:endParaRPr/>
          </a:p>
        </p:txBody>
      </p:sp>
      <p:sp>
        <p:nvSpPr>
          <p:cNvPr id="237" name="Google Shape;23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19</a:t>
            </a:fld>
            <a:endParaRPr>
              <a:solidFill>
                <a:schemeClr val="lt1"/>
              </a:solidFill>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20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Access Modifiers</a:t>
            </a:r>
            <a:endParaRPr/>
          </a:p>
        </p:txBody>
      </p:sp>
      <p:sp>
        <p:nvSpPr>
          <p:cNvPr id="1605" name="Google Shape;1605;p202"/>
          <p:cNvSpPr txBox="1">
            <a:spLocks noGrp="1"/>
          </p:cNvSpPr>
          <p:nvPr>
            <p:ph type="body" idx="1"/>
          </p:nvPr>
        </p:nvSpPr>
        <p:spPr>
          <a:xfrm>
            <a:off x="311700" y="1113925"/>
            <a:ext cx="8520600" cy="11598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sz="1600"/>
              <a:t>The access modifiers in Java specifies the accessibility or scope of a field, method, constructor, or class. We can change the access level of fields, constructors, methods, and class by applying the access modifier on it.</a:t>
            </a:r>
            <a:endParaRPr sz="1600"/>
          </a:p>
        </p:txBody>
      </p:sp>
      <p:sp>
        <p:nvSpPr>
          <p:cNvPr id="1606" name="Google Shape;1606;p2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190</a:t>
            </a:fld>
            <a:endParaRPr/>
          </a:p>
        </p:txBody>
      </p:sp>
      <p:graphicFrame>
        <p:nvGraphicFramePr>
          <p:cNvPr id="1607" name="Google Shape;1607;p202"/>
          <p:cNvGraphicFramePr/>
          <p:nvPr/>
        </p:nvGraphicFramePr>
        <p:xfrm>
          <a:off x="311700" y="2139750"/>
          <a:ext cx="3000000" cy="3000000"/>
        </p:xfrm>
        <a:graphic>
          <a:graphicData uri="http://schemas.openxmlformats.org/drawingml/2006/table">
            <a:tbl>
              <a:tblPr>
                <a:noFill/>
                <a:tableStyleId>{4C4B8031-E66A-4E46-8405-7B656A99451E}</a:tableStyleId>
              </a:tblPr>
              <a:tblGrid>
                <a:gridCol w="1946925">
                  <a:extLst>
                    <a:ext uri="{9D8B030D-6E8A-4147-A177-3AD203B41FA5}">
                      <a16:colId xmlns:a16="http://schemas.microsoft.com/office/drawing/2014/main" val="20000"/>
                    </a:ext>
                  </a:extLst>
                </a:gridCol>
                <a:gridCol w="893275">
                  <a:extLst>
                    <a:ext uri="{9D8B030D-6E8A-4147-A177-3AD203B41FA5}">
                      <a16:colId xmlns:a16="http://schemas.microsoft.com/office/drawing/2014/main" val="20001"/>
                    </a:ext>
                  </a:extLst>
                </a:gridCol>
                <a:gridCol w="1420100">
                  <a:extLst>
                    <a:ext uri="{9D8B030D-6E8A-4147-A177-3AD203B41FA5}">
                      <a16:colId xmlns:a16="http://schemas.microsoft.com/office/drawing/2014/main" val="20002"/>
                    </a:ext>
                  </a:extLst>
                </a:gridCol>
                <a:gridCol w="1420100">
                  <a:extLst>
                    <a:ext uri="{9D8B030D-6E8A-4147-A177-3AD203B41FA5}">
                      <a16:colId xmlns:a16="http://schemas.microsoft.com/office/drawing/2014/main" val="20003"/>
                    </a:ext>
                  </a:extLst>
                </a:gridCol>
                <a:gridCol w="1420100">
                  <a:extLst>
                    <a:ext uri="{9D8B030D-6E8A-4147-A177-3AD203B41FA5}">
                      <a16:colId xmlns:a16="http://schemas.microsoft.com/office/drawing/2014/main" val="20004"/>
                    </a:ext>
                  </a:extLst>
                </a:gridCol>
                <a:gridCol w="1420100">
                  <a:extLst>
                    <a:ext uri="{9D8B030D-6E8A-4147-A177-3AD203B41FA5}">
                      <a16:colId xmlns:a16="http://schemas.microsoft.com/office/drawing/2014/main" val="20005"/>
                    </a:ext>
                  </a:extLst>
                </a:gridCol>
              </a:tblGrid>
              <a:tr h="320800">
                <a:tc rowSpan="2">
                  <a:txBody>
                    <a:bodyPr/>
                    <a:lstStyle/>
                    <a:p>
                      <a:pPr marL="0" lvl="0" indent="0" algn="ctr" rtl="0">
                        <a:spcBef>
                          <a:spcPts val="0"/>
                        </a:spcBef>
                        <a:spcAft>
                          <a:spcPts val="0"/>
                        </a:spcAft>
                        <a:buNone/>
                      </a:pPr>
                      <a:r>
                        <a:rPr lang="en-GB" b="1"/>
                        <a:t>Access Specifier</a:t>
                      </a:r>
                      <a:endParaRPr b="1"/>
                    </a:p>
                  </a:txBody>
                  <a:tcPr marL="91425" marR="91425" marT="91425" marB="91425" anchor="ctr"/>
                </a:tc>
                <a:tc rowSpan="2">
                  <a:txBody>
                    <a:bodyPr/>
                    <a:lstStyle/>
                    <a:p>
                      <a:pPr marL="0" lvl="0" indent="0" algn="ctr" rtl="0">
                        <a:spcBef>
                          <a:spcPts val="0"/>
                        </a:spcBef>
                        <a:spcAft>
                          <a:spcPts val="0"/>
                        </a:spcAft>
                        <a:buNone/>
                      </a:pPr>
                      <a:r>
                        <a:rPr lang="en-GB" b="1"/>
                        <a:t>Within class</a:t>
                      </a:r>
                      <a:endParaRPr b="1"/>
                    </a:p>
                  </a:txBody>
                  <a:tcPr marL="91425" marR="91425" marT="91425" marB="91425" anchor="ctr"/>
                </a:tc>
                <a:tc gridSpan="2">
                  <a:txBody>
                    <a:bodyPr/>
                    <a:lstStyle/>
                    <a:p>
                      <a:pPr marL="0" lvl="0" indent="0" algn="ctr" rtl="0">
                        <a:spcBef>
                          <a:spcPts val="0"/>
                        </a:spcBef>
                        <a:spcAft>
                          <a:spcPts val="0"/>
                        </a:spcAft>
                        <a:buClr>
                          <a:srgbClr val="000000"/>
                        </a:buClr>
                        <a:buSzPts val="1100"/>
                        <a:buFont typeface="Arial"/>
                        <a:buNone/>
                      </a:pPr>
                      <a:r>
                        <a:rPr lang="en-GB" b="1">
                          <a:solidFill>
                            <a:srgbClr val="000000"/>
                          </a:solidFill>
                        </a:rPr>
                        <a:t>Within package</a:t>
                      </a:r>
                      <a:endParaRPr b="1"/>
                    </a:p>
                  </a:txBody>
                  <a:tcPr marL="91425" marR="91425" marT="91425" marB="91425" anchor="ctr"/>
                </a:tc>
                <a:tc hMerge="1">
                  <a:txBody>
                    <a:bodyPr/>
                    <a:lstStyle/>
                    <a:p>
                      <a:endParaRPr lang="en-US"/>
                    </a:p>
                  </a:txBody>
                  <a:tcPr/>
                </a:tc>
                <a:tc gridSpan="2">
                  <a:txBody>
                    <a:bodyPr/>
                    <a:lstStyle/>
                    <a:p>
                      <a:pPr marL="0" lvl="0" indent="0" algn="ctr" rtl="0">
                        <a:spcBef>
                          <a:spcPts val="0"/>
                        </a:spcBef>
                        <a:spcAft>
                          <a:spcPts val="0"/>
                        </a:spcAft>
                        <a:buClr>
                          <a:srgbClr val="000000"/>
                        </a:buClr>
                        <a:buSzPts val="1100"/>
                        <a:buFont typeface="Arial"/>
                        <a:buNone/>
                      </a:pPr>
                      <a:r>
                        <a:rPr lang="en-GB" b="1">
                          <a:solidFill>
                            <a:srgbClr val="000000"/>
                          </a:solidFill>
                        </a:rPr>
                        <a:t>Outside package</a:t>
                      </a:r>
                      <a:endParaRPr b="1"/>
                    </a:p>
                  </a:txBody>
                  <a:tcPr marL="91425" marR="91425" marT="91425" marB="91425" anchor="ctr">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421025">
                <a:tc vMerge="1">
                  <a:txBody>
                    <a:bodyPr/>
                    <a:lstStyle/>
                    <a:p>
                      <a:endParaRPr lang="en-US"/>
                    </a:p>
                  </a:txBody>
                  <a:tcPr/>
                </a:tc>
                <a:tc vMerge="1">
                  <a:txBody>
                    <a:bodyPr/>
                    <a:lstStyle/>
                    <a:p>
                      <a:endParaRPr lang="en-US"/>
                    </a:p>
                  </a:txBody>
                  <a:tcPr/>
                </a:tc>
                <a:tc>
                  <a:txBody>
                    <a:bodyPr/>
                    <a:lstStyle/>
                    <a:p>
                      <a:pPr marL="0" lvl="0" indent="0" algn="ctr" rtl="0">
                        <a:spcBef>
                          <a:spcPts val="0"/>
                        </a:spcBef>
                        <a:spcAft>
                          <a:spcPts val="0"/>
                        </a:spcAft>
                        <a:buNone/>
                      </a:pPr>
                      <a:r>
                        <a:rPr lang="en-GB" b="1"/>
                        <a:t>by subclass</a:t>
                      </a:r>
                      <a:endParaRPr b="1"/>
                    </a:p>
                  </a:txBody>
                  <a:tcPr marL="91425" marR="91425" marT="91425" marB="91425" anchor="ctr"/>
                </a:tc>
                <a:tc>
                  <a:txBody>
                    <a:bodyPr/>
                    <a:lstStyle/>
                    <a:p>
                      <a:pPr marL="0" lvl="0" indent="0" algn="ctr" rtl="0">
                        <a:spcBef>
                          <a:spcPts val="0"/>
                        </a:spcBef>
                        <a:spcAft>
                          <a:spcPts val="0"/>
                        </a:spcAft>
                        <a:buNone/>
                      </a:pPr>
                      <a:r>
                        <a:rPr lang="en-GB" b="1"/>
                        <a:t>by non subclass</a:t>
                      </a:r>
                      <a:endParaRPr b="1"/>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b="1"/>
                        <a:t>by subclass</a:t>
                      </a:r>
                      <a:endParaRPr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b="1"/>
                        <a:t>by non subclass</a:t>
                      </a:r>
                      <a:endParaRPr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19800">
                <a:tc>
                  <a:txBody>
                    <a:bodyPr/>
                    <a:lstStyle/>
                    <a:p>
                      <a:pPr marL="0" lvl="0" indent="0" algn="l" rtl="0">
                        <a:spcBef>
                          <a:spcPts val="0"/>
                        </a:spcBef>
                        <a:spcAft>
                          <a:spcPts val="0"/>
                        </a:spcAft>
                        <a:buNone/>
                      </a:pPr>
                      <a:r>
                        <a:rPr lang="en-GB" b="1"/>
                        <a:t>private</a:t>
                      </a:r>
                      <a:endParaRPr b="1"/>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N</a:t>
                      </a:r>
                      <a:endParaRPr/>
                    </a:p>
                  </a:txBody>
                  <a:tcPr marL="91425" marR="91425" marT="91425" marB="91425" anchor="ctr"/>
                </a:tc>
                <a:tc>
                  <a:txBody>
                    <a:bodyPr/>
                    <a:lstStyle/>
                    <a:p>
                      <a:pPr marL="0" lvl="0" indent="0" algn="ctr" rtl="0">
                        <a:spcBef>
                          <a:spcPts val="0"/>
                        </a:spcBef>
                        <a:spcAft>
                          <a:spcPts val="0"/>
                        </a:spcAft>
                        <a:buNone/>
                      </a:pPr>
                      <a:r>
                        <a:rPr lang="en-GB"/>
                        <a:t>N</a:t>
                      </a:r>
                      <a:endParaRPr/>
                    </a:p>
                  </a:txBody>
                  <a:tcPr marL="91425" marR="91425" marT="91425" marB="91425" anchor="ctr"/>
                </a:tc>
                <a:tc>
                  <a:txBody>
                    <a:bodyPr/>
                    <a:lstStyle/>
                    <a:p>
                      <a:pPr marL="0" lvl="0" indent="0" algn="ctr" rtl="0">
                        <a:spcBef>
                          <a:spcPts val="0"/>
                        </a:spcBef>
                        <a:spcAft>
                          <a:spcPts val="0"/>
                        </a:spcAft>
                        <a:buNone/>
                      </a:pPr>
                      <a:r>
                        <a:rPr lang="en-GB"/>
                        <a:t>N</a:t>
                      </a:r>
                      <a:endParaRPr/>
                    </a:p>
                  </a:txBody>
                  <a:tcPr marL="91425" marR="91425" marT="91425" marB="91425" anchor="ct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a:t>N</a:t>
                      </a:r>
                      <a:endParaRPr/>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2"/>
                  </a:ext>
                </a:extLst>
              </a:tr>
              <a:tr h="419800">
                <a:tc>
                  <a:txBody>
                    <a:bodyPr/>
                    <a:lstStyle/>
                    <a:p>
                      <a:pPr marL="0" lvl="0" indent="0" algn="l" rtl="0">
                        <a:spcBef>
                          <a:spcPts val="0"/>
                        </a:spcBef>
                        <a:spcAft>
                          <a:spcPts val="0"/>
                        </a:spcAft>
                        <a:buNone/>
                      </a:pPr>
                      <a:r>
                        <a:rPr lang="en-GB" b="1"/>
                        <a:t>default</a:t>
                      </a:r>
                      <a:endParaRPr b="1"/>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N</a:t>
                      </a:r>
                      <a:endParaRPr/>
                    </a:p>
                  </a:txBody>
                  <a:tcPr marL="91425" marR="91425" marT="91425" marB="91425" anchor="ctr"/>
                </a:tc>
                <a:tc>
                  <a:txBody>
                    <a:bodyPr/>
                    <a:lstStyle/>
                    <a:p>
                      <a:pPr marL="0" lvl="0" indent="0" algn="ctr" rtl="0">
                        <a:spcBef>
                          <a:spcPts val="0"/>
                        </a:spcBef>
                        <a:spcAft>
                          <a:spcPts val="0"/>
                        </a:spcAft>
                        <a:buNone/>
                      </a:pPr>
                      <a:r>
                        <a:rPr lang="en-GB"/>
                        <a:t>N</a:t>
                      </a:r>
                      <a:endParaRPr/>
                    </a:p>
                  </a:txBody>
                  <a:tcPr marL="91425" marR="91425" marT="91425" marB="91425" anchor="ctr"/>
                </a:tc>
                <a:extLst>
                  <a:ext uri="{0D108BD9-81ED-4DB2-BD59-A6C34878D82A}">
                    <a16:rowId xmlns:a16="http://schemas.microsoft.com/office/drawing/2014/main" val="10003"/>
                  </a:ext>
                </a:extLst>
              </a:tr>
              <a:tr h="419800">
                <a:tc>
                  <a:txBody>
                    <a:bodyPr/>
                    <a:lstStyle/>
                    <a:p>
                      <a:pPr marL="0" lvl="0" indent="0" algn="l" rtl="0">
                        <a:spcBef>
                          <a:spcPts val="0"/>
                        </a:spcBef>
                        <a:spcAft>
                          <a:spcPts val="0"/>
                        </a:spcAft>
                        <a:buNone/>
                      </a:pPr>
                      <a:r>
                        <a:rPr lang="en-GB" b="1"/>
                        <a:t>protected</a:t>
                      </a:r>
                      <a:endParaRPr b="1"/>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N</a:t>
                      </a:r>
                      <a:endParaRPr/>
                    </a:p>
                  </a:txBody>
                  <a:tcPr marL="91425" marR="91425" marT="91425" marB="91425" anchor="ctr"/>
                </a:tc>
                <a:extLst>
                  <a:ext uri="{0D108BD9-81ED-4DB2-BD59-A6C34878D82A}">
                    <a16:rowId xmlns:a16="http://schemas.microsoft.com/office/drawing/2014/main" val="10004"/>
                  </a:ext>
                </a:extLst>
              </a:tr>
              <a:tr h="419800">
                <a:tc>
                  <a:txBody>
                    <a:bodyPr/>
                    <a:lstStyle/>
                    <a:p>
                      <a:pPr marL="0" lvl="0" indent="0" algn="l" rtl="0">
                        <a:spcBef>
                          <a:spcPts val="0"/>
                        </a:spcBef>
                        <a:spcAft>
                          <a:spcPts val="0"/>
                        </a:spcAft>
                        <a:buNone/>
                      </a:pPr>
                      <a:r>
                        <a:rPr lang="en-GB" b="1"/>
                        <a:t>public</a:t>
                      </a:r>
                      <a:endParaRPr b="1"/>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tc>
                  <a:txBody>
                    <a:bodyPr/>
                    <a:lstStyle/>
                    <a:p>
                      <a:pPr marL="0" lvl="0" indent="0" algn="ctr" rtl="0">
                        <a:spcBef>
                          <a:spcPts val="0"/>
                        </a:spcBef>
                        <a:spcAft>
                          <a:spcPts val="0"/>
                        </a:spcAft>
                        <a:buNone/>
                      </a:pPr>
                      <a:r>
                        <a:rPr lang="en-GB"/>
                        <a:t>Y</a:t>
                      </a:r>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611"/>
        <p:cNvGrpSpPr/>
        <p:nvPr/>
      </p:nvGrpSpPr>
      <p:grpSpPr>
        <a:xfrm>
          <a:off x="0" y="0"/>
          <a:ext cx="0" cy="0"/>
          <a:chOff x="0" y="0"/>
          <a:chExt cx="0" cy="0"/>
        </a:xfrm>
      </p:grpSpPr>
      <p:sp>
        <p:nvSpPr>
          <p:cNvPr id="1612" name="Google Shape;1612;p20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super</a:t>
            </a:r>
            <a:r>
              <a:rPr lang="en-GB"/>
              <a:t> keyword</a:t>
            </a:r>
            <a:endParaRPr/>
          </a:p>
        </p:txBody>
      </p:sp>
      <p:sp>
        <p:nvSpPr>
          <p:cNvPr id="1613" name="Google Shape;1613;p2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191</a:t>
            </a:fld>
            <a:endParaRPr/>
          </a:p>
        </p:txBody>
      </p:sp>
      <p:sp>
        <p:nvSpPr>
          <p:cNvPr id="1614" name="Google Shape;1614;p20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a:t>
            </a:r>
            <a:r>
              <a:rPr lang="en-GB">
                <a:latin typeface="Consolas"/>
                <a:ea typeface="Consolas"/>
                <a:cs typeface="Consolas"/>
                <a:sym typeface="Consolas"/>
              </a:rPr>
              <a:t>super</a:t>
            </a:r>
            <a:r>
              <a:rPr lang="en-GB"/>
              <a:t> keyword in Java is a reference variable which is used to refer immediate parent class object.</a:t>
            </a:r>
            <a:endParaRPr/>
          </a:p>
          <a:p>
            <a:pPr marL="457200" lvl="0" indent="-342900" algn="just" rtl="0">
              <a:spcBef>
                <a:spcPts val="0"/>
              </a:spcBef>
              <a:spcAft>
                <a:spcPts val="0"/>
              </a:spcAft>
              <a:buSzPts val="1800"/>
              <a:buChar char="●"/>
            </a:pPr>
            <a:r>
              <a:rPr lang="en-GB"/>
              <a:t>Usage of super keyword : </a:t>
            </a:r>
            <a:endParaRPr/>
          </a:p>
          <a:p>
            <a:pPr marL="914400" lvl="1" indent="-317500" algn="just" rtl="0">
              <a:spcBef>
                <a:spcPts val="0"/>
              </a:spcBef>
              <a:spcAft>
                <a:spcPts val="0"/>
              </a:spcAft>
              <a:buSzPts val="1400"/>
              <a:buChar char="○"/>
            </a:pPr>
            <a:r>
              <a:rPr lang="en-GB"/>
              <a:t>super can be used to refer immediate parent class instance variable</a:t>
            </a:r>
            <a:endParaRPr/>
          </a:p>
          <a:p>
            <a:pPr marL="914400" lvl="1" indent="-317500" algn="just" rtl="0">
              <a:spcBef>
                <a:spcPts val="0"/>
              </a:spcBef>
              <a:spcAft>
                <a:spcPts val="0"/>
              </a:spcAft>
              <a:buSzPts val="1400"/>
              <a:buChar char="○"/>
            </a:pPr>
            <a:r>
              <a:rPr lang="en-GB"/>
              <a:t>super can be used to invoke immediate parent class method.</a:t>
            </a:r>
            <a:endParaRPr/>
          </a:p>
          <a:p>
            <a:pPr marL="914400" lvl="1" indent="-317500" algn="just" rtl="0">
              <a:spcBef>
                <a:spcPts val="0"/>
              </a:spcBef>
              <a:spcAft>
                <a:spcPts val="0"/>
              </a:spcAft>
              <a:buSzPts val="1400"/>
              <a:buChar char="○"/>
            </a:pPr>
            <a:r>
              <a:rPr lang="en-GB"/>
              <a:t>super can be used to invoke immediate parent class constructor</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204"/>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latin typeface="Consolas"/>
                <a:ea typeface="Consolas"/>
                <a:cs typeface="Consolas"/>
                <a:sym typeface="Consolas"/>
              </a:rPr>
              <a:t>final</a:t>
            </a:r>
            <a:r>
              <a:rPr lang="en-GB"/>
              <a:t> Keyword</a:t>
            </a:r>
            <a:endParaRPr/>
          </a:p>
        </p:txBody>
      </p:sp>
      <p:sp>
        <p:nvSpPr>
          <p:cNvPr id="1620" name="Google Shape;1620;p2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192</a:t>
            </a:fld>
            <a:endParaRPr>
              <a:solidFill>
                <a:schemeClr val="dk2"/>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1624"/>
        <p:cNvGrpSpPr/>
        <p:nvPr/>
      </p:nvGrpSpPr>
      <p:grpSpPr>
        <a:xfrm>
          <a:off x="0" y="0"/>
          <a:ext cx="0" cy="0"/>
          <a:chOff x="0" y="0"/>
          <a:chExt cx="0" cy="0"/>
        </a:xfrm>
      </p:grpSpPr>
      <p:sp>
        <p:nvSpPr>
          <p:cNvPr id="1625" name="Google Shape;1625;p20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final</a:t>
            </a:r>
            <a:r>
              <a:rPr lang="en-GB"/>
              <a:t> Variable</a:t>
            </a:r>
            <a:endParaRPr/>
          </a:p>
        </p:txBody>
      </p:sp>
      <p:sp>
        <p:nvSpPr>
          <p:cNvPr id="1626" name="Google Shape;1626;p20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In Java, the final keyword is used to indicate that a variable, method or a class cannot be modified after it has been initialized or defined.</a:t>
            </a:r>
            <a:endParaRPr/>
          </a:p>
          <a:p>
            <a:pPr marL="457200" lvl="0" indent="-342900" algn="just" rtl="0">
              <a:spcBef>
                <a:spcPts val="0"/>
              </a:spcBef>
              <a:spcAft>
                <a:spcPts val="0"/>
              </a:spcAft>
              <a:buSzPts val="1800"/>
              <a:buChar char="●"/>
            </a:pPr>
            <a:r>
              <a:rPr lang="en-GB"/>
              <a:t>Once a variable or object has been assigned a value with the final keyword, it cannot be changed.</a:t>
            </a:r>
            <a:endParaRPr/>
          </a:p>
          <a:p>
            <a:pPr marL="457200" lvl="0" indent="-342900" algn="just" rtl="0">
              <a:spcBef>
                <a:spcPts val="0"/>
              </a:spcBef>
              <a:spcAft>
                <a:spcPts val="0"/>
              </a:spcAft>
              <a:buSzPts val="1800"/>
              <a:buChar char="●"/>
            </a:pPr>
            <a:r>
              <a:rPr lang="en-GB"/>
              <a:t>A final variable is a variable that can only be assigned a value once.</a:t>
            </a:r>
            <a:endParaRPr/>
          </a:p>
          <a:p>
            <a:pPr marL="457200" lvl="0" indent="-342900" algn="just" rtl="0">
              <a:spcBef>
                <a:spcPts val="0"/>
              </a:spcBef>
              <a:spcAft>
                <a:spcPts val="0"/>
              </a:spcAft>
              <a:buSzPts val="1800"/>
              <a:buChar char="●"/>
            </a:pPr>
            <a:r>
              <a:rPr lang="en-GB"/>
              <a:t>Once a final variable has been assigned a value, it cannot be changed.</a:t>
            </a:r>
            <a:endParaRPr/>
          </a:p>
          <a:p>
            <a:pPr marL="457200" lvl="0" indent="-342900" algn="just" rtl="0">
              <a:spcBef>
                <a:spcPts val="0"/>
              </a:spcBef>
              <a:spcAft>
                <a:spcPts val="0"/>
              </a:spcAft>
              <a:buSzPts val="1800"/>
              <a:buChar char="●"/>
            </a:pPr>
            <a:r>
              <a:rPr lang="en-GB"/>
              <a:t>The syntax for declaring a final variable in java is shown below :</a:t>
            </a:r>
            <a:endParaRPr/>
          </a:p>
          <a:p>
            <a:pPr marL="457200" lvl="0" indent="457200" algn="just" rtl="0">
              <a:spcBef>
                <a:spcPts val="1200"/>
              </a:spcBef>
              <a:spcAft>
                <a:spcPts val="1200"/>
              </a:spcAft>
              <a:buNone/>
            </a:pPr>
            <a:r>
              <a:rPr lang="en-GB">
                <a:latin typeface="Consolas"/>
                <a:ea typeface="Consolas"/>
                <a:cs typeface="Consolas"/>
                <a:sym typeface="Consolas"/>
              </a:rPr>
              <a:t>final double pi= 3.14;</a:t>
            </a:r>
            <a:endParaRPr>
              <a:latin typeface="Consolas"/>
              <a:ea typeface="Consolas"/>
              <a:cs typeface="Consolas"/>
              <a:sym typeface="Consolas"/>
            </a:endParaRPr>
          </a:p>
        </p:txBody>
      </p:sp>
      <p:sp>
        <p:nvSpPr>
          <p:cNvPr id="1627" name="Google Shape;1627;p2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193</a:t>
            </a:fld>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20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final </a:t>
            </a:r>
            <a:r>
              <a:rPr lang="en-GB"/>
              <a:t>Method</a:t>
            </a:r>
            <a:endParaRPr/>
          </a:p>
        </p:txBody>
      </p:sp>
      <p:sp>
        <p:nvSpPr>
          <p:cNvPr id="1633" name="Google Shape;1633;p2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194</a:t>
            </a:fld>
            <a:endParaRPr/>
          </a:p>
        </p:txBody>
      </p:sp>
      <p:sp>
        <p:nvSpPr>
          <p:cNvPr id="1634" name="Google Shape;1634;p20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Consolas"/>
              <a:buChar char="●"/>
            </a:pPr>
            <a:r>
              <a:rPr lang="en-GB"/>
              <a:t>A final method is a method that cannot be overridden by a subclass.</a:t>
            </a:r>
            <a:endParaRPr/>
          </a:p>
          <a:p>
            <a:pPr marL="457200" lvl="0" indent="-342900" algn="just" rtl="0">
              <a:spcBef>
                <a:spcPts val="0"/>
              </a:spcBef>
              <a:spcAft>
                <a:spcPts val="0"/>
              </a:spcAft>
              <a:buSzPts val="1800"/>
              <a:buChar char="●"/>
            </a:pPr>
            <a:r>
              <a:rPr lang="en-GB"/>
              <a:t>Once a method has been defined as final, it cannot be changed in any way by any subclass that may inherit from it.</a:t>
            </a:r>
            <a:endParaRPr/>
          </a:p>
          <a:p>
            <a:pPr marL="457200" lvl="0" indent="-342900" algn="just" rtl="0">
              <a:spcBef>
                <a:spcPts val="0"/>
              </a:spcBef>
              <a:spcAft>
                <a:spcPts val="0"/>
              </a:spcAft>
              <a:buSzPts val="1800"/>
              <a:buChar char="●"/>
            </a:pPr>
            <a:r>
              <a:rPr lang="en-GB"/>
              <a:t>The syntax for defining a final method in java is as follows:</a:t>
            </a:r>
            <a:endParaRPr/>
          </a:p>
          <a:p>
            <a:pPr marL="482600" lvl="0" indent="431800" algn="l" rtl="0">
              <a:lnSpc>
                <a:spcPct val="105000"/>
              </a:lnSpc>
              <a:spcBef>
                <a:spcPts val="1200"/>
              </a:spcBef>
              <a:spcAft>
                <a:spcPts val="0"/>
              </a:spcAft>
              <a:buClr>
                <a:srgbClr val="000000"/>
              </a:buClr>
              <a:buSzPts val="688"/>
              <a:buFont typeface="Arial"/>
              <a:buNone/>
            </a:pPr>
            <a:r>
              <a:rPr lang="en-GB" sz="1925">
                <a:solidFill>
                  <a:srgbClr val="7F0055"/>
                </a:solidFill>
                <a:latin typeface="Consolas"/>
                <a:ea typeface="Consolas"/>
                <a:cs typeface="Consolas"/>
                <a:sym typeface="Consolas"/>
              </a:rPr>
              <a:t>public</a:t>
            </a:r>
            <a:r>
              <a:rPr lang="en-GB" sz="1925">
                <a:solidFill>
                  <a:srgbClr val="000000"/>
                </a:solidFill>
                <a:latin typeface="Consolas"/>
                <a:ea typeface="Consolas"/>
                <a:cs typeface="Consolas"/>
                <a:sym typeface="Consolas"/>
              </a:rPr>
              <a:t> </a:t>
            </a:r>
            <a:r>
              <a:rPr lang="en-GB" sz="1925">
                <a:solidFill>
                  <a:srgbClr val="7F0055"/>
                </a:solidFill>
                <a:latin typeface="Consolas"/>
                <a:ea typeface="Consolas"/>
                <a:cs typeface="Consolas"/>
                <a:sym typeface="Consolas"/>
              </a:rPr>
              <a:t>final</a:t>
            </a:r>
            <a:r>
              <a:rPr lang="en-GB" sz="1925">
                <a:solidFill>
                  <a:srgbClr val="000000"/>
                </a:solidFill>
                <a:latin typeface="Consolas"/>
                <a:ea typeface="Consolas"/>
                <a:cs typeface="Consolas"/>
                <a:sym typeface="Consolas"/>
              </a:rPr>
              <a:t> </a:t>
            </a:r>
            <a:r>
              <a:rPr lang="en-GB" sz="1925">
                <a:solidFill>
                  <a:srgbClr val="7F0055"/>
                </a:solidFill>
                <a:latin typeface="Consolas"/>
                <a:ea typeface="Consolas"/>
                <a:cs typeface="Consolas"/>
                <a:sym typeface="Consolas"/>
              </a:rPr>
              <a:t>void</a:t>
            </a:r>
            <a:r>
              <a:rPr lang="en-GB" sz="1925">
                <a:solidFill>
                  <a:srgbClr val="000000"/>
                </a:solidFill>
                <a:latin typeface="Consolas"/>
                <a:ea typeface="Consolas"/>
                <a:cs typeface="Consolas"/>
                <a:sym typeface="Consolas"/>
              </a:rPr>
              <a:t> doSomething() { </a:t>
            </a:r>
            <a:endParaRPr sz="19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Clr>
                <a:srgbClr val="000000"/>
              </a:buClr>
              <a:buSzPts val="688"/>
              <a:buFont typeface="Arial"/>
              <a:buNone/>
            </a:pPr>
            <a:r>
              <a:rPr lang="en-GB" sz="1925">
                <a:solidFill>
                  <a:srgbClr val="000000"/>
                </a:solidFill>
                <a:latin typeface="Consolas"/>
                <a:ea typeface="Consolas"/>
                <a:cs typeface="Consolas"/>
                <a:sym typeface="Consolas"/>
              </a:rPr>
              <a:t>			</a:t>
            </a:r>
            <a:r>
              <a:rPr lang="en-GB" sz="1925">
                <a:solidFill>
                  <a:srgbClr val="3F7F5F"/>
                </a:solidFill>
                <a:latin typeface="Consolas"/>
                <a:ea typeface="Consolas"/>
                <a:cs typeface="Consolas"/>
                <a:sym typeface="Consolas"/>
              </a:rPr>
              <a:t>// statements...</a:t>
            </a:r>
            <a:endParaRPr sz="19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Clr>
                <a:srgbClr val="000000"/>
              </a:buClr>
              <a:buSzPts val="688"/>
              <a:buFont typeface="Arial"/>
              <a:buNone/>
            </a:pPr>
            <a:r>
              <a:rPr lang="en-GB" sz="1925">
                <a:solidFill>
                  <a:srgbClr val="000000"/>
                </a:solidFill>
                <a:latin typeface="Consolas"/>
                <a:ea typeface="Consolas"/>
                <a:cs typeface="Consolas"/>
                <a:sym typeface="Consolas"/>
              </a:rPr>
              <a:t>		}</a:t>
            </a:r>
            <a:endParaRPr sz="1925">
              <a:solidFill>
                <a:srgbClr val="000000"/>
              </a:solidFill>
              <a:latin typeface="Consolas"/>
              <a:ea typeface="Consolas"/>
              <a:cs typeface="Consolas"/>
              <a:sym typeface="Consolas"/>
            </a:endParaRPr>
          </a:p>
          <a:p>
            <a:pPr marL="457200" lvl="0" indent="0" algn="just" rtl="0">
              <a:spcBef>
                <a:spcPts val="0"/>
              </a:spcBef>
              <a:spcAft>
                <a:spcPts val="1200"/>
              </a:spcAft>
              <a:buNone/>
            </a:pPr>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final</a:t>
            </a:r>
            <a:r>
              <a:rPr lang="en-GB"/>
              <a:t> Class</a:t>
            </a:r>
            <a:endParaRPr/>
          </a:p>
        </p:txBody>
      </p:sp>
      <p:sp>
        <p:nvSpPr>
          <p:cNvPr id="1640" name="Google Shape;1640;p2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195</a:t>
            </a:fld>
            <a:endParaRPr/>
          </a:p>
        </p:txBody>
      </p:sp>
      <p:sp>
        <p:nvSpPr>
          <p:cNvPr id="1641" name="Google Shape;1641;p20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Font typeface="Consolas"/>
              <a:buChar char="●"/>
            </a:pPr>
            <a:r>
              <a:rPr lang="en-GB"/>
              <a:t>A final class is a class that cannot be inherited by any other class.</a:t>
            </a:r>
            <a:endParaRPr/>
          </a:p>
          <a:p>
            <a:pPr marL="457200" lvl="0" indent="-342900" algn="just" rtl="0">
              <a:spcBef>
                <a:spcPts val="0"/>
              </a:spcBef>
              <a:spcAft>
                <a:spcPts val="0"/>
              </a:spcAft>
              <a:buSzPts val="1800"/>
              <a:buChar char="●"/>
            </a:pPr>
            <a:r>
              <a:rPr lang="en-GB"/>
              <a:t>Once a class has been defined as final, it cannot be inherited in any way by any other class.</a:t>
            </a:r>
            <a:endParaRPr/>
          </a:p>
          <a:p>
            <a:pPr marL="457200" lvl="0" indent="-342900" algn="just" rtl="0">
              <a:spcBef>
                <a:spcPts val="0"/>
              </a:spcBef>
              <a:spcAft>
                <a:spcPts val="0"/>
              </a:spcAft>
              <a:buSzPts val="1800"/>
              <a:buChar char="●"/>
            </a:pPr>
            <a:r>
              <a:rPr lang="en-GB"/>
              <a:t>The syntax for defining a final class in java is as follows:</a:t>
            </a:r>
            <a:endParaRPr/>
          </a:p>
          <a:p>
            <a:pPr marL="482600" lvl="0" indent="431800" algn="l" rtl="0">
              <a:lnSpc>
                <a:spcPct val="105000"/>
              </a:lnSpc>
              <a:spcBef>
                <a:spcPts val="1200"/>
              </a:spcBef>
              <a:spcAft>
                <a:spcPts val="0"/>
              </a:spcAft>
              <a:buNone/>
            </a:pPr>
            <a:r>
              <a:rPr lang="en-GB" sz="1925">
                <a:solidFill>
                  <a:srgbClr val="7F0055"/>
                </a:solidFill>
                <a:latin typeface="Consolas"/>
                <a:ea typeface="Consolas"/>
                <a:cs typeface="Consolas"/>
                <a:sym typeface="Consolas"/>
              </a:rPr>
              <a:t>public</a:t>
            </a:r>
            <a:r>
              <a:rPr lang="en-GB" sz="1925">
                <a:solidFill>
                  <a:srgbClr val="000000"/>
                </a:solidFill>
                <a:latin typeface="Consolas"/>
                <a:ea typeface="Consolas"/>
                <a:cs typeface="Consolas"/>
                <a:sym typeface="Consolas"/>
              </a:rPr>
              <a:t> </a:t>
            </a:r>
            <a:r>
              <a:rPr lang="en-GB" sz="1925">
                <a:solidFill>
                  <a:srgbClr val="7F0055"/>
                </a:solidFill>
                <a:latin typeface="Consolas"/>
                <a:ea typeface="Consolas"/>
                <a:cs typeface="Consolas"/>
                <a:sym typeface="Consolas"/>
              </a:rPr>
              <a:t>final</a:t>
            </a:r>
            <a:r>
              <a:rPr lang="en-GB" sz="1925">
                <a:solidFill>
                  <a:srgbClr val="000000"/>
                </a:solidFill>
                <a:latin typeface="Consolas"/>
                <a:ea typeface="Consolas"/>
                <a:cs typeface="Consolas"/>
                <a:sym typeface="Consolas"/>
              </a:rPr>
              <a:t> </a:t>
            </a:r>
            <a:r>
              <a:rPr lang="en-GB" sz="1925">
                <a:solidFill>
                  <a:srgbClr val="7F0055"/>
                </a:solidFill>
                <a:latin typeface="Consolas"/>
                <a:ea typeface="Consolas"/>
                <a:cs typeface="Consolas"/>
                <a:sym typeface="Consolas"/>
              </a:rPr>
              <a:t>class className</a:t>
            </a:r>
            <a:r>
              <a:rPr lang="en-GB" sz="1925">
                <a:solidFill>
                  <a:srgbClr val="000000"/>
                </a:solidFill>
                <a:latin typeface="Consolas"/>
                <a:ea typeface="Consolas"/>
                <a:cs typeface="Consolas"/>
                <a:sym typeface="Consolas"/>
              </a:rPr>
              <a:t> { </a:t>
            </a:r>
            <a:endParaRPr sz="1925">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None/>
            </a:pPr>
            <a:r>
              <a:rPr lang="en-GB" sz="1925">
                <a:solidFill>
                  <a:srgbClr val="000000"/>
                </a:solidFill>
                <a:latin typeface="Consolas"/>
                <a:ea typeface="Consolas"/>
                <a:cs typeface="Consolas"/>
                <a:sym typeface="Consolas"/>
              </a:rPr>
              <a:t>			</a:t>
            </a:r>
            <a:r>
              <a:rPr lang="en-GB" sz="1925">
                <a:solidFill>
                  <a:srgbClr val="3F7F5F"/>
                </a:solidFill>
                <a:latin typeface="Consolas"/>
                <a:ea typeface="Consolas"/>
                <a:cs typeface="Consolas"/>
                <a:sym typeface="Consolas"/>
              </a:rPr>
              <a:t>// class body</a:t>
            </a:r>
            <a:endParaRPr sz="1925">
              <a:solidFill>
                <a:srgbClr val="3F7F5F"/>
              </a:solidFill>
              <a:latin typeface="Consolas"/>
              <a:ea typeface="Consolas"/>
              <a:cs typeface="Consolas"/>
              <a:sym typeface="Consolas"/>
            </a:endParaRPr>
          </a:p>
          <a:p>
            <a:pPr marL="25400" lvl="0" indent="0" algn="l" rtl="0">
              <a:lnSpc>
                <a:spcPct val="105000"/>
              </a:lnSpc>
              <a:spcBef>
                <a:spcPts val="0"/>
              </a:spcBef>
              <a:spcAft>
                <a:spcPts val="0"/>
              </a:spcAft>
              <a:buNone/>
            </a:pPr>
            <a:r>
              <a:rPr lang="en-GB" sz="1925">
                <a:solidFill>
                  <a:srgbClr val="000000"/>
                </a:solidFill>
                <a:latin typeface="Consolas"/>
                <a:ea typeface="Consolas"/>
                <a:cs typeface="Consolas"/>
                <a:sym typeface="Consolas"/>
              </a:rPr>
              <a:t>		}</a:t>
            </a:r>
            <a:endParaRPr sz="1925">
              <a:solidFill>
                <a:srgbClr val="000000"/>
              </a:solidFill>
              <a:latin typeface="Consolas"/>
              <a:ea typeface="Consolas"/>
              <a:cs typeface="Consolas"/>
              <a:sym typeface="Consolas"/>
            </a:endParaRPr>
          </a:p>
          <a:p>
            <a:pPr marL="457200" lvl="0" indent="0" algn="just" rtl="0">
              <a:spcBef>
                <a:spcPts val="0"/>
              </a:spcBef>
              <a:spcAft>
                <a:spcPts val="1200"/>
              </a:spcAft>
              <a:buNone/>
            </a:pPr>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1645"/>
        <p:cNvGrpSpPr/>
        <p:nvPr/>
      </p:nvGrpSpPr>
      <p:grpSpPr>
        <a:xfrm>
          <a:off x="0" y="0"/>
          <a:ext cx="0" cy="0"/>
          <a:chOff x="0" y="0"/>
          <a:chExt cx="0" cy="0"/>
        </a:xfrm>
      </p:grpSpPr>
      <p:sp>
        <p:nvSpPr>
          <p:cNvPr id="1646" name="Google Shape;1646;p20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instanceof</a:t>
            </a:r>
            <a:r>
              <a:rPr lang="en-GB"/>
              <a:t> operator</a:t>
            </a:r>
            <a:endParaRPr/>
          </a:p>
        </p:txBody>
      </p:sp>
      <p:sp>
        <p:nvSpPr>
          <p:cNvPr id="1647" name="Google Shape;1647;p2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196</a:t>
            </a:fld>
            <a:endParaRPr/>
          </a:p>
        </p:txBody>
      </p:sp>
      <p:sp>
        <p:nvSpPr>
          <p:cNvPr id="1648" name="Google Shape;1648;p20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java </a:t>
            </a:r>
            <a:r>
              <a:rPr lang="en-GB">
                <a:latin typeface="Consolas"/>
                <a:ea typeface="Consolas"/>
                <a:cs typeface="Consolas"/>
                <a:sym typeface="Consolas"/>
              </a:rPr>
              <a:t>instanceof</a:t>
            </a:r>
            <a:r>
              <a:rPr lang="en-GB"/>
              <a:t> operator is used to test whether the object is an instance of the specified type (class or subclass or interface).</a:t>
            </a:r>
            <a:endParaRPr/>
          </a:p>
          <a:p>
            <a:pPr marL="457200" lvl="0" indent="-342900" algn="just" rtl="0">
              <a:spcBef>
                <a:spcPts val="0"/>
              </a:spcBef>
              <a:spcAft>
                <a:spcPts val="0"/>
              </a:spcAft>
              <a:buSzPts val="1800"/>
              <a:buChar char="●"/>
            </a:pPr>
            <a:r>
              <a:rPr lang="en-GB"/>
              <a:t>The </a:t>
            </a:r>
            <a:r>
              <a:rPr lang="en-GB">
                <a:latin typeface="Consolas"/>
                <a:ea typeface="Consolas"/>
                <a:cs typeface="Consolas"/>
                <a:sym typeface="Consolas"/>
              </a:rPr>
              <a:t>instanceof</a:t>
            </a:r>
            <a:r>
              <a:rPr lang="en-GB"/>
              <a:t> in java is also known as type comparison operator because it compares the instance with type. </a:t>
            </a:r>
            <a:endParaRPr/>
          </a:p>
          <a:p>
            <a:pPr marL="457200" lvl="0" indent="-342900" algn="just" rtl="0">
              <a:spcBef>
                <a:spcPts val="0"/>
              </a:spcBef>
              <a:spcAft>
                <a:spcPts val="0"/>
              </a:spcAft>
              <a:buSzPts val="1800"/>
              <a:buChar char="●"/>
            </a:pPr>
            <a:r>
              <a:rPr lang="en-GB"/>
              <a:t>It returns either true or false. If we apply the instanceof operator with any variable that has null value, it returns false.</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3" name="Google Shape;1653;p209"/>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Abstract class and Interfaces</a:t>
            </a:r>
            <a:endParaRPr/>
          </a:p>
        </p:txBody>
      </p:sp>
      <p:sp>
        <p:nvSpPr>
          <p:cNvPr id="1654" name="Google Shape;1654;p2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197</a:t>
            </a:fld>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21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a:t>A class which is declared with the abstract keyword is known as an abstract class in Java.</a:t>
            </a:r>
            <a:endParaRPr/>
          </a:p>
          <a:p>
            <a:pPr marL="457200" lvl="0" indent="-334327" algn="just" rtl="0">
              <a:spcBef>
                <a:spcPts val="0"/>
              </a:spcBef>
              <a:spcAft>
                <a:spcPts val="0"/>
              </a:spcAft>
              <a:buSzPct val="100000"/>
              <a:buChar char="●"/>
            </a:pPr>
            <a:r>
              <a:rPr lang="en-GB"/>
              <a:t>It can have abstract and non abstract (concrete) methods (methods with the body).</a:t>
            </a:r>
            <a:endParaRPr/>
          </a:p>
          <a:p>
            <a:pPr marL="457200" lvl="0" indent="-334327" algn="just" rtl="0">
              <a:spcBef>
                <a:spcPts val="0"/>
              </a:spcBef>
              <a:spcAft>
                <a:spcPts val="0"/>
              </a:spcAft>
              <a:buSzPct val="100000"/>
              <a:buChar char="●"/>
            </a:pPr>
            <a:r>
              <a:rPr lang="en-GB"/>
              <a:t>Abstraction lets you focus on what the object does instead of how it does.</a:t>
            </a:r>
            <a:endParaRPr/>
          </a:p>
          <a:p>
            <a:pPr marL="457200" lvl="0" indent="-334327" algn="just" rtl="0">
              <a:spcBef>
                <a:spcPts val="0"/>
              </a:spcBef>
              <a:spcAft>
                <a:spcPts val="0"/>
              </a:spcAft>
              <a:buSzPct val="100000"/>
              <a:buChar char="●"/>
            </a:pPr>
            <a:r>
              <a:rPr lang="en-GB"/>
              <a:t>Ways to achieve abstraction</a:t>
            </a:r>
            <a:endParaRPr/>
          </a:p>
          <a:p>
            <a:pPr marL="914400" lvl="1" indent="-310832" algn="just" rtl="0">
              <a:spcBef>
                <a:spcPts val="0"/>
              </a:spcBef>
              <a:spcAft>
                <a:spcPts val="0"/>
              </a:spcAft>
              <a:buSzPct val="100000"/>
              <a:buChar char="○"/>
            </a:pPr>
            <a:r>
              <a:rPr lang="en-GB"/>
              <a:t>Abstract class (0 - 100%)</a:t>
            </a:r>
            <a:endParaRPr/>
          </a:p>
          <a:p>
            <a:pPr marL="914400" lvl="1" indent="-310832" algn="just" rtl="0">
              <a:spcBef>
                <a:spcPts val="0"/>
              </a:spcBef>
              <a:spcAft>
                <a:spcPts val="0"/>
              </a:spcAft>
              <a:buSzPct val="100000"/>
              <a:buChar char="○"/>
            </a:pPr>
            <a:r>
              <a:rPr lang="en-GB"/>
              <a:t>Interface (100%)</a:t>
            </a:r>
            <a:endParaRPr/>
          </a:p>
          <a:p>
            <a:pPr marL="457200" lvl="0" indent="-334327" algn="just" rtl="0">
              <a:spcBef>
                <a:spcPts val="0"/>
              </a:spcBef>
              <a:spcAft>
                <a:spcPts val="0"/>
              </a:spcAft>
              <a:buSzPct val="100000"/>
              <a:buChar char="●"/>
            </a:pPr>
            <a:r>
              <a:rPr lang="en-GB"/>
              <a:t>Rules for Java abstract class</a:t>
            </a:r>
            <a:endParaRPr/>
          </a:p>
          <a:p>
            <a:pPr marL="914400" lvl="1" indent="-310832" algn="just" rtl="0">
              <a:spcBef>
                <a:spcPts val="0"/>
              </a:spcBef>
              <a:spcAft>
                <a:spcPts val="0"/>
              </a:spcAft>
              <a:buSzPct val="100000"/>
              <a:buChar char="○"/>
            </a:pPr>
            <a:r>
              <a:rPr lang="en-GB"/>
              <a:t>An abstract class must be declared with an abstract keyword.</a:t>
            </a:r>
            <a:endParaRPr/>
          </a:p>
          <a:p>
            <a:pPr marL="914400" lvl="1" indent="-310832" algn="just" rtl="0">
              <a:spcBef>
                <a:spcPts val="0"/>
              </a:spcBef>
              <a:spcAft>
                <a:spcPts val="0"/>
              </a:spcAft>
              <a:buSzPct val="100000"/>
              <a:buChar char="○"/>
            </a:pPr>
            <a:r>
              <a:rPr lang="en-GB"/>
              <a:t>It can have abstract and non abstract (concrete) methods.</a:t>
            </a:r>
            <a:endParaRPr/>
          </a:p>
          <a:p>
            <a:pPr marL="914400" lvl="1" indent="-310832" algn="just" rtl="0">
              <a:spcBef>
                <a:spcPts val="0"/>
              </a:spcBef>
              <a:spcAft>
                <a:spcPts val="0"/>
              </a:spcAft>
              <a:buSzPct val="100000"/>
              <a:buChar char="○"/>
            </a:pPr>
            <a:r>
              <a:rPr lang="en-GB"/>
              <a:t>It cannot be instantiated.</a:t>
            </a:r>
            <a:endParaRPr/>
          </a:p>
          <a:p>
            <a:pPr marL="914400" lvl="1" indent="-310832" algn="just" rtl="0">
              <a:spcBef>
                <a:spcPts val="0"/>
              </a:spcBef>
              <a:spcAft>
                <a:spcPts val="0"/>
              </a:spcAft>
              <a:buSzPct val="100000"/>
              <a:buChar char="○"/>
            </a:pPr>
            <a:r>
              <a:rPr lang="en-GB"/>
              <a:t>It can have final methods.</a:t>
            </a:r>
            <a:endParaRPr/>
          </a:p>
          <a:p>
            <a:pPr marL="914400" lvl="1" indent="-310832" algn="just" rtl="0">
              <a:spcBef>
                <a:spcPts val="0"/>
              </a:spcBef>
              <a:spcAft>
                <a:spcPts val="0"/>
              </a:spcAft>
              <a:buSzPct val="100000"/>
              <a:buChar char="○"/>
            </a:pPr>
            <a:r>
              <a:rPr lang="en-GB"/>
              <a:t>It can have constructors and static methods also.</a:t>
            </a:r>
            <a:endParaRPr/>
          </a:p>
        </p:txBody>
      </p:sp>
      <p:sp>
        <p:nvSpPr>
          <p:cNvPr id="1660" name="Google Shape;1660;p21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 Class</a:t>
            </a:r>
            <a:endParaRPr/>
          </a:p>
        </p:txBody>
      </p:sp>
      <p:sp>
        <p:nvSpPr>
          <p:cNvPr id="1661" name="Google Shape;1661;p2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198</a:t>
            </a:fld>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1665"/>
        <p:cNvGrpSpPr/>
        <p:nvPr/>
      </p:nvGrpSpPr>
      <p:grpSpPr>
        <a:xfrm>
          <a:off x="0" y="0"/>
          <a:ext cx="0" cy="0"/>
          <a:chOff x="0" y="0"/>
          <a:chExt cx="0" cy="0"/>
        </a:xfrm>
      </p:grpSpPr>
      <p:sp>
        <p:nvSpPr>
          <p:cNvPr id="1666" name="Google Shape;1666;p211"/>
          <p:cNvSpPr txBox="1">
            <a:spLocks noGrp="1"/>
          </p:cNvSpPr>
          <p:nvPr>
            <p:ph type="body" idx="1"/>
          </p:nvPr>
        </p:nvSpPr>
        <p:spPr>
          <a:xfrm>
            <a:off x="864125" y="1266325"/>
            <a:ext cx="7968300" cy="3302700"/>
          </a:xfrm>
          <a:prstGeom prst="rect">
            <a:avLst/>
          </a:prstGeom>
        </p:spPr>
        <p:txBody>
          <a:bodyPr spcFirstLastPara="1" wrap="square" lIns="91425" tIns="91425" rIns="91425" bIns="91425" anchor="t" anchorCtr="0">
            <a:normAutofit fontScale="85000" lnSpcReduction="20000"/>
          </a:bodyPr>
          <a:lstStyle/>
          <a:p>
            <a:pPr marL="25400" lvl="0" indent="0" algn="l" rtl="0">
              <a:spcBef>
                <a:spcPts val="0"/>
              </a:spcBef>
              <a:spcAft>
                <a:spcPts val="0"/>
              </a:spcAft>
              <a:buNone/>
            </a:pPr>
            <a:r>
              <a:rPr lang="en-GB" sz="2200" b="1">
                <a:solidFill>
                  <a:srgbClr val="7F0055"/>
                </a:solidFill>
                <a:latin typeface="Consolas"/>
                <a:ea typeface="Consolas"/>
                <a:cs typeface="Consolas"/>
                <a:sym typeface="Consolas"/>
              </a:rPr>
              <a:t>abstract</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class</a:t>
            </a:r>
            <a:r>
              <a:rPr lang="en-GB" sz="2200">
                <a:solidFill>
                  <a:srgbClr val="000000"/>
                </a:solidFill>
                <a:latin typeface="Consolas"/>
                <a:ea typeface="Consolas"/>
                <a:cs typeface="Consolas"/>
                <a:sym typeface="Consolas"/>
              </a:rPr>
              <a:t> Shape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abstract</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double</a:t>
            </a:r>
            <a:r>
              <a:rPr lang="en-GB" sz="2200">
                <a:solidFill>
                  <a:srgbClr val="000000"/>
                </a:solidFill>
                <a:latin typeface="Consolas"/>
                <a:ea typeface="Consolas"/>
                <a:cs typeface="Consolas"/>
                <a:sym typeface="Consolas"/>
              </a:rPr>
              <a:t> area();</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b="1">
                <a:solidFill>
                  <a:srgbClr val="7F0055"/>
                </a:solidFill>
                <a:latin typeface="Consolas"/>
                <a:ea typeface="Consolas"/>
                <a:cs typeface="Consolas"/>
                <a:sym typeface="Consolas"/>
              </a:rPr>
              <a:t>class</a:t>
            </a:r>
            <a:r>
              <a:rPr lang="en-GB" sz="2200">
                <a:solidFill>
                  <a:srgbClr val="000000"/>
                </a:solidFill>
                <a:latin typeface="Consolas"/>
                <a:ea typeface="Consolas"/>
                <a:cs typeface="Consolas"/>
                <a:sym typeface="Consolas"/>
              </a:rPr>
              <a:t> Circle </a:t>
            </a:r>
            <a:r>
              <a:rPr lang="en-GB" sz="2200" b="1">
                <a:solidFill>
                  <a:srgbClr val="7F0055"/>
                </a:solidFill>
                <a:latin typeface="Consolas"/>
                <a:ea typeface="Consolas"/>
                <a:cs typeface="Consolas"/>
                <a:sym typeface="Consolas"/>
              </a:rPr>
              <a:t>extends</a:t>
            </a:r>
            <a:r>
              <a:rPr lang="en-GB" sz="2200">
                <a:solidFill>
                  <a:srgbClr val="000000"/>
                </a:solidFill>
                <a:latin typeface="Consolas"/>
                <a:ea typeface="Consolas"/>
                <a:cs typeface="Consolas"/>
                <a:sym typeface="Consolas"/>
              </a:rPr>
              <a:t> Shape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double</a:t>
            </a:r>
            <a:r>
              <a:rPr lang="en-GB" sz="2200">
                <a:solidFill>
                  <a:srgbClr val="000000"/>
                </a:solidFill>
                <a:latin typeface="Consolas"/>
                <a:ea typeface="Consolas"/>
                <a:cs typeface="Consolas"/>
                <a:sym typeface="Consolas"/>
              </a:rPr>
              <a:t> </a:t>
            </a:r>
            <a:r>
              <a:rPr lang="en-GB" sz="2200">
                <a:solidFill>
                  <a:srgbClr val="0000C0"/>
                </a:solidFill>
                <a:latin typeface="Consolas"/>
                <a:ea typeface="Consolas"/>
                <a:cs typeface="Consolas"/>
                <a:sym typeface="Consolas"/>
              </a:rPr>
              <a:t>radius</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double</a:t>
            </a:r>
            <a:r>
              <a:rPr lang="en-GB" sz="2200">
                <a:solidFill>
                  <a:srgbClr val="000000"/>
                </a:solidFill>
                <a:latin typeface="Consolas"/>
                <a:ea typeface="Consolas"/>
                <a:cs typeface="Consolas"/>
                <a:sym typeface="Consolas"/>
              </a:rPr>
              <a:t> area()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return</a:t>
            </a:r>
            <a:r>
              <a:rPr lang="en-GB" sz="2200">
                <a:solidFill>
                  <a:srgbClr val="000000"/>
                </a:solidFill>
                <a:latin typeface="Consolas"/>
                <a:ea typeface="Consolas"/>
                <a:cs typeface="Consolas"/>
                <a:sym typeface="Consolas"/>
              </a:rPr>
              <a:t> Math.</a:t>
            </a:r>
            <a:r>
              <a:rPr lang="en-GB" sz="2200" b="1" i="1">
                <a:solidFill>
                  <a:srgbClr val="0000C0"/>
                </a:solidFill>
                <a:latin typeface="Consolas"/>
                <a:ea typeface="Consolas"/>
                <a:cs typeface="Consolas"/>
                <a:sym typeface="Consolas"/>
              </a:rPr>
              <a:t>PI</a:t>
            </a:r>
            <a:r>
              <a:rPr lang="en-GB" sz="2200">
                <a:solidFill>
                  <a:srgbClr val="000000"/>
                </a:solidFill>
                <a:latin typeface="Consolas"/>
                <a:ea typeface="Consolas"/>
                <a:cs typeface="Consolas"/>
                <a:sym typeface="Consolas"/>
              </a:rPr>
              <a:t> * Math.</a:t>
            </a:r>
            <a:r>
              <a:rPr lang="en-GB" sz="2200" i="1">
                <a:solidFill>
                  <a:srgbClr val="000000"/>
                </a:solidFill>
                <a:latin typeface="Consolas"/>
                <a:ea typeface="Consolas"/>
                <a:cs typeface="Consolas"/>
                <a:sym typeface="Consolas"/>
              </a:rPr>
              <a:t>pow</a:t>
            </a:r>
            <a:r>
              <a:rPr lang="en-GB" sz="2200">
                <a:solidFill>
                  <a:srgbClr val="000000"/>
                </a:solidFill>
                <a:latin typeface="Consolas"/>
                <a:ea typeface="Consolas"/>
                <a:cs typeface="Consolas"/>
                <a:sym typeface="Consolas"/>
              </a:rPr>
              <a:t>(</a:t>
            </a:r>
            <a:r>
              <a:rPr lang="en-GB" sz="2200">
                <a:solidFill>
                  <a:srgbClr val="0000C0"/>
                </a:solidFill>
                <a:latin typeface="Consolas"/>
                <a:ea typeface="Consolas"/>
                <a:cs typeface="Consolas"/>
                <a:sym typeface="Consolas"/>
              </a:rPr>
              <a:t>radius</a:t>
            </a:r>
            <a:r>
              <a:rPr lang="en-GB" sz="2200">
                <a:solidFill>
                  <a:srgbClr val="000000"/>
                </a:solidFill>
                <a:latin typeface="Consolas"/>
                <a:ea typeface="Consolas"/>
                <a:cs typeface="Consolas"/>
                <a:sym typeface="Consolas"/>
              </a:rPr>
              <a:t>, 2);</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just" rtl="0">
              <a:spcBef>
                <a:spcPts val="0"/>
              </a:spcBef>
              <a:spcAft>
                <a:spcPts val="1200"/>
              </a:spcAft>
              <a:buNone/>
            </a:pPr>
            <a:endParaRPr sz="2200" b="1">
              <a:solidFill>
                <a:srgbClr val="7F0055"/>
              </a:solidFill>
              <a:latin typeface="Consolas"/>
              <a:ea typeface="Consolas"/>
              <a:cs typeface="Consolas"/>
              <a:sym typeface="Consolas"/>
            </a:endParaRPr>
          </a:p>
        </p:txBody>
      </p:sp>
      <p:sp>
        <p:nvSpPr>
          <p:cNvPr id="1667" name="Google Shape;1667;p21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 Class</a:t>
            </a:r>
            <a:endParaRPr/>
          </a:p>
        </p:txBody>
      </p:sp>
      <p:sp>
        <p:nvSpPr>
          <p:cNvPr id="1668" name="Google Shape;1668;p2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199</a:t>
            </a:fld>
            <a:endParaRPr/>
          </a:p>
        </p:txBody>
      </p:sp>
      <p:sp>
        <p:nvSpPr>
          <p:cNvPr id="1669" name="Google Shape;1669;p211"/>
          <p:cNvSpPr txBox="1">
            <a:spLocks noGrp="1"/>
          </p:cNvSpPr>
          <p:nvPr>
            <p:ph type="body" idx="4294967295"/>
          </p:nvPr>
        </p:nvSpPr>
        <p:spPr>
          <a:xfrm>
            <a:off x="311700" y="4147300"/>
            <a:ext cx="8520600" cy="8787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1200"/>
              </a:spcAft>
              <a:buNone/>
            </a:pPr>
            <a:r>
              <a:rPr lang="en-GB"/>
              <a:t>Rule: If you are extending an abstract class that has an abstract method, you must either provide the implementation of the method or make this class abstract.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Contents</a:t>
            </a:r>
            <a:endParaRPr/>
          </a:p>
        </p:txBody>
      </p:sp>
      <p:sp>
        <p:nvSpPr>
          <p:cNvPr id="74" name="Google Shape;74;p14"/>
          <p:cNvSpPr txBox="1">
            <a:spLocks noGrp="1"/>
          </p:cNvSpPr>
          <p:nvPr>
            <p:ph type="body" idx="1"/>
          </p:nvPr>
        </p:nvSpPr>
        <p:spPr>
          <a:xfrm>
            <a:off x="311700" y="1266325"/>
            <a:ext cx="43959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uFill>
                  <a:noFill/>
                </a:uFill>
                <a:hlinkClick r:id="rId3" action="ppaction://hlinksldjump"/>
              </a:rPr>
              <a:t>Introduction to Java</a:t>
            </a:r>
            <a:endParaRPr sz="2000"/>
          </a:p>
          <a:p>
            <a:pPr marL="457200" lvl="0" indent="-355600" algn="l" rtl="0">
              <a:spcBef>
                <a:spcPts val="0"/>
              </a:spcBef>
              <a:spcAft>
                <a:spcPts val="0"/>
              </a:spcAft>
              <a:buSzPts val="2000"/>
              <a:buChar char="●"/>
            </a:pPr>
            <a:r>
              <a:rPr lang="en-GB" sz="2000">
                <a:uFill>
                  <a:noFill/>
                </a:uFill>
                <a:hlinkClick r:id="rId4" action="ppaction://hlinksldjump"/>
              </a:rPr>
              <a:t>Installation</a:t>
            </a:r>
            <a:endParaRPr sz="2000"/>
          </a:p>
          <a:p>
            <a:pPr marL="457200" lvl="0" indent="-355600" algn="l" rtl="0">
              <a:spcBef>
                <a:spcPts val="0"/>
              </a:spcBef>
              <a:spcAft>
                <a:spcPts val="0"/>
              </a:spcAft>
              <a:buSzPts val="2000"/>
              <a:buChar char="●"/>
            </a:pPr>
            <a:r>
              <a:rPr lang="en-GB" sz="2000">
                <a:uFill>
                  <a:noFill/>
                </a:uFill>
                <a:hlinkClick r:id="rId5" action="ppaction://hlinksldjump"/>
              </a:rPr>
              <a:t>Variables and Methods</a:t>
            </a:r>
            <a:endParaRPr sz="2000"/>
          </a:p>
          <a:p>
            <a:pPr marL="457200" lvl="0" indent="-355600" algn="l" rtl="0">
              <a:spcBef>
                <a:spcPts val="0"/>
              </a:spcBef>
              <a:spcAft>
                <a:spcPts val="0"/>
              </a:spcAft>
              <a:buSzPts val="2000"/>
              <a:buChar char="●"/>
            </a:pPr>
            <a:r>
              <a:rPr lang="en-GB" sz="2000">
                <a:uFill>
                  <a:noFill/>
                </a:uFill>
                <a:hlinkClick r:id="rId6" action="ppaction://hlinksldjump"/>
              </a:rPr>
              <a:t>Operators</a:t>
            </a:r>
            <a:endParaRPr sz="2000"/>
          </a:p>
          <a:p>
            <a:pPr marL="457200" lvl="0" indent="-355600" algn="l" rtl="0">
              <a:spcBef>
                <a:spcPts val="0"/>
              </a:spcBef>
              <a:spcAft>
                <a:spcPts val="0"/>
              </a:spcAft>
              <a:buSzPts val="2000"/>
              <a:buChar char="●"/>
            </a:pPr>
            <a:r>
              <a:rPr lang="en-GB" sz="2000">
                <a:uFill>
                  <a:noFill/>
                </a:uFill>
                <a:hlinkClick r:id="rId7" action="ppaction://hlinksldjump"/>
              </a:rPr>
              <a:t>Conditional Flow Control</a:t>
            </a:r>
            <a:endParaRPr sz="2000"/>
          </a:p>
          <a:p>
            <a:pPr marL="457200" lvl="0" indent="-355600" algn="l" rtl="0">
              <a:spcBef>
                <a:spcPts val="0"/>
              </a:spcBef>
              <a:spcAft>
                <a:spcPts val="0"/>
              </a:spcAft>
              <a:buSzPts val="2000"/>
              <a:buChar char="●"/>
            </a:pPr>
            <a:r>
              <a:rPr lang="en-GB" sz="2000">
                <a:uFill>
                  <a:noFill/>
                </a:uFill>
                <a:hlinkClick r:id="rId8" action="ppaction://hlinksldjump"/>
              </a:rPr>
              <a:t>Arrays</a:t>
            </a:r>
            <a:endParaRPr sz="2000"/>
          </a:p>
          <a:p>
            <a:pPr marL="457200" lvl="0" indent="-355600" algn="l" rtl="0">
              <a:spcBef>
                <a:spcPts val="0"/>
              </a:spcBef>
              <a:spcAft>
                <a:spcPts val="0"/>
              </a:spcAft>
              <a:buSzPts val="2000"/>
              <a:buChar char="●"/>
            </a:pPr>
            <a:r>
              <a:rPr lang="en-GB" sz="2000">
                <a:uFill>
                  <a:noFill/>
                </a:uFill>
                <a:hlinkClick r:id="rId9" action="ppaction://hlinksldjump"/>
              </a:rPr>
              <a:t>Classes, Objects and Packages</a:t>
            </a:r>
            <a:endParaRPr sz="2000"/>
          </a:p>
          <a:p>
            <a:pPr marL="457200" lvl="0" indent="-355600" algn="l" rtl="0">
              <a:spcBef>
                <a:spcPts val="0"/>
              </a:spcBef>
              <a:spcAft>
                <a:spcPts val="0"/>
              </a:spcAft>
              <a:buSzPts val="2000"/>
              <a:buChar char="●"/>
            </a:pPr>
            <a:r>
              <a:rPr lang="en-GB" sz="2000">
                <a:uFill>
                  <a:noFill/>
                </a:uFill>
                <a:hlinkClick r:id="rId10" action="ppaction://hlinksldjump"/>
              </a:rPr>
              <a:t>OOPs Concepts</a:t>
            </a:r>
            <a:endParaRPr sz="2000"/>
          </a:p>
          <a:p>
            <a:pPr marL="457200" lvl="0" indent="-355600" algn="l" rtl="0">
              <a:spcBef>
                <a:spcPts val="0"/>
              </a:spcBef>
              <a:spcAft>
                <a:spcPts val="0"/>
              </a:spcAft>
              <a:buSzPts val="2000"/>
              <a:buChar char="●"/>
            </a:pPr>
            <a:r>
              <a:rPr lang="en-GB" sz="2000">
                <a:uFill>
                  <a:noFill/>
                </a:uFill>
                <a:hlinkClick r:id="rId11" action="ppaction://hlinksldjump"/>
              </a:rPr>
              <a:t>Multithreading</a:t>
            </a:r>
            <a:endParaRPr sz="2000"/>
          </a:p>
        </p:txBody>
      </p:sp>
      <p:sp>
        <p:nvSpPr>
          <p:cNvPr id="75" name="Google Shape;75;p14"/>
          <p:cNvSpPr txBox="1">
            <a:spLocks noGrp="1"/>
          </p:cNvSpPr>
          <p:nvPr>
            <p:ph type="body" idx="1"/>
          </p:nvPr>
        </p:nvSpPr>
        <p:spPr>
          <a:xfrm>
            <a:off x="4644000" y="1266325"/>
            <a:ext cx="41883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uFill>
                  <a:noFill/>
                </a:uFill>
                <a:hlinkClick r:id="rId12" action="ppaction://hlinksldjump"/>
              </a:rPr>
              <a:t>Swing</a:t>
            </a:r>
            <a:endParaRPr/>
          </a:p>
          <a:p>
            <a:pPr marL="457200" lvl="0" indent="-355600" algn="l" rtl="0">
              <a:spcBef>
                <a:spcPts val="0"/>
              </a:spcBef>
              <a:spcAft>
                <a:spcPts val="0"/>
              </a:spcAft>
              <a:buSzPts val="2000"/>
              <a:buChar char="●"/>
            </a:pPr>
            <a:r>
              <a:rPr lang="en-GB" sz="2000">
                <a:uFill>
                  <a:noFill/>
                </a:uFill>
                <a:hlinkClick r:id="rId13" action="ppaction://hlinksldjump"/>
              </a:rPr>
              <a:t>Strings</a:t>
            </a:r>
            <a:endParaRPr sz="2000"/>
          </a:p>
          <a:p>
            <a:pPr marL="457200" lvl="0" indent="-355600" algn="l" rtl="0">
              <a:spcBef>
                <a:spcPts val="0"/>
              </a:spcBef>
              <a:spcAft>
                <a:spcPts val="0"/>
              </a:spcAft>
              <a:buSzPts val="2000"/>
              <a:buChar char="●"/>
            </a:pPr>
            <a:r>
              <a:rPr lang="en-GB" sz="2000">
                <a:uFill>
                  <a:noFill/>
                </a:uFill>
                <a:hlinkClick r:id="rId14" action="ppaction://hlinksldjump"/>
              </a:rPr>
              <a:t>Exception Handling</a:t>
            </a:r>
            <a:endParaRPr sz="2000"/>
          </a:p>
          <a:p>
            <a:pPr marL="457200" lvl="0" indent="-355600" algn="l" rtl="0">
              <a:spcBef>
                <a:spcPts val="0"/>
              </a:spcBef>
              <a:spcAft>
                <a:spcPts val="0"/>
              </a:spcAft>
              <a:buSzPts val="2000"/>
              <a:buChar char="●"/>
            </a:pPr>
            <a:r>
              <a:rPr lang="en-GB" sz="2000">
                <a:uFill>
                  <a:noFill/>
                </a:uFill>
                <a:hlinkClick r:id="rId15" action="ppaction://hlinksldjump"/>
              </a:rPr>
              <a:t>Generics</a:t>
            </a:r>
            <a:endParaRPr sz="2000"/>
          </a:p>
          <a:p>
            <a:pPr marL="457200" lvl="0" indent="-355600" algn="l" rtl="0">
              <a:spcBef>
                <a:spcPts val="0"/>
              </a:spcBef>
              <a:spcAft>
                <a:spcPts val="0"/>
              </a:spcAft>
              <a:buSzPts val="2000"/>
              <a:buChar char="●"/>
            </a:pPr>
            <a:r>
              <a:rPr lang="en-GB" sz="2000">
                <a:uFill>
                  <a:noFill/>
                </a:uFill>
                <a:hlinkClick r:id="rId16" action="ppaction://hlinksldjump"/>
              </a:rPr>
              <a:t>Collections</a:t>
            </a:r>
            <a:endParaRPr sz="2000"/>
          </a:p>
          <a:p>
            <a:pPr marL="457200" lvl="0" indent="-355600" algn="l" rtl="0">
              <a:spcBef>
                <a:spcPts val="0"/>
              </a:spcBef>
              <a:spcAft>
                <a:spcPts val="0"/>
              </a:spcAft>
              <a:buSzPts val="2000"/>
              <a:buChar char="●"/>
            </a:pPr>
            <a:r>
              <a:rPr lang="en-GB" sz="2000">
                <a:uFill>
                  <a:noFill/>
                </a:uFill>
                <a:hlinkClick r:id="rId17" action="ppaction://hlinksldjump"/>
              </a:rPr>
              <a:t>Java IO Stream</a:t>
            </a:r>
            <a:endParaRPr sz="2000"/>
          </a:p>
          <a:p>
            <a:pPr marL="457200" lvl="0" indent="-355600" algn="l" rtl="0">
              <a:spcBef>
                <a:spcPts val="0"/>
              </a:spcBef>
              <a:spcAft>
                <a:spcPts val="0"/>
              </a:spcAft>
              <a:buSzPts val="2000"/>
              <a:buChar char="●"/>
            </a:pPr>
            <a:r>
              <a:rPr lang="en-GB" sz="2000">
                <a:uFill>
                  <a:noFill/>
                </a:uFill>
                <a:hlinkClick r:id="rId11" action="ppaction://hlinksldjump"/>
              </a:rPr>
              <a:t>Multithreading</a:t>
            </a:r>
            <a:endParaRPr sz="2000"/>
          </a:p>
          <a:p>
            <a:pPr marL="457200" lvl="0" indent="-355600" algn="l" rtl="0">
              <a:spcBef>
                <a:spcPts val="0"/>
              </a:spcBef>
              <a:spcAft>
                <a:spcPts val="0"/>
              </a:spcAft>
              <a:buSzPts val="2000"/>
              <a:buChar char="●"/>
            </a:pPr>
            <a:r>
              <a:rPr lang="en-GB" sz="2000">
                <a:uFill>
                  <a:noFill/>
                </a:uFill>
                <a:hlinkClick r:id="rId18" action="ppaction://hlinksldjump"/>
              </a:rPr>
              <a:t>JDBC Connectivity</a:t>
            </a:r>
            <a:endParaRPr sz="2000"/>
          </a:p>
        </p:txBody>
      </p:sp>
      <p:sp>
        <p:nvSpPr>
          <p:cNvPr id="76" name="Google Shape;7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243" name="Google Shape;24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20</a:t>
            </a:fld>
            <a:endParaRPr>
              <a:solidFill>
                <a:schemeClr val="dk2"/>
              </a:solidFill>
            </a:endParaRPr>
          </a:p>
        </p:txBody>
      </p:sp>
      <p:sp>
        <p:nvSpPr>
          <p:cNvPr id="244" name="Google Shape;244;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uFill>
                  <a:noFill/>
                </a:uFill>
                <a:hlinkClick r:id="rId3" action="ppaction://hlinksldjump"/>
              </a:rPr>
              <a:t>Windows</a:t>
            </a:r>
            <a:endParaRPr/>
          </a:p>
          <a:p>
            <a:pPr marL="457200" lvl="0" indent="-342900" algn="l" rtl="0">
              <a:spcBef>
                <a:spcPts val="0"/>
              </a:spcBef>
              <a:spcAft>
                <a:spcPts val="0"/>
              </a:spcAft>
              <a:buSzPts val="1800"/>
              <a:buChar char="●"/>
            </a:pPr>
            <a:r>
              <a:rPr lang="en-GB">
                <a:uFill>
                  <a:noFill/>
                </a:uFill>
                <a:hlinkClick r:id="rId4" action="ppaction://hlinksldjump"/>
              </a:rPr>
              <a:t>Linux</a:t>
            </a:r>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21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Interface</a:t>
            </a:r>
            <a:endParaRPr/>
          </a:p>
        </p:txBody>
      </p:sp>
      <p:sp>
        <p:nvSpPr>
          <p:cNvPr id="1675" name="Google Shape;1675;p212"/>
          <p:cNvSpPr txBox="1">
            <a:spLocks noGrp="1"/>
          </p:cNvSpPr>
          <p:nvPr>
            <p:ph type="body" idx="1"/>
          </p:nvPr>
        </p:nvSpPr>
        <p:spPr>
          <a:xfrm>
            <a:off x="311700" y="1266325"/>
            <a:ext cx="49038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a:t>An interface in Java is a blueprint of a class.</a:t>
            </a:r>
            <a:endParaRPr/>
          </a:p>
          <a:p>
            <a:pPr marL="457200" lvl="0" indent="-334327" algn="just" rtl="0">
              <a:spcBef>
                <a:spcPts val="0"/>
              </a:spcBef>
              <a:spcAft>
                <a:spcPts val="0"/>
              </a:spcAft>
              <a:buSzPct val="100000"/>
              <a:buChar char="●"/>
            </a:pPr>
            <a:r>
              <a:rPr lang="en-GB"/>
              <a:t>It has static constants and abstract methods.</a:t>
            </a:r>
            <a:endParaRPr/>
          </a:p>
          <a:p>
            <a:pPr marL="457200" lvl="0" indent="-334327" algn="just" rtl="0">
              <a:spcBef>
                <a:spcPts val="0"/>
              </a:spcBef>
              <a:spcAft>
                <a:spcPts val="0"/>
              </a:spcAft>
              <a:buSzPct val="100000"/>
              <a:buChar char="●"/>
            </a:pPr>
            <a:r>
              <a:rPr lang="en-GB"/>
              <a:t>The interface in Java is a mechanism to achieve abstraction.</a:t>
            </a:r>
            <a:endParaRPr/>
          </a:p>
          <a:p>
            <a:pPr marL="457200" lvl="0" indent="-334327" algn="just" rtl="0">
              <a:spcBef>
                <a:spcPts val="0"/>
              </a:spcBef>
              <a:spcAft>
                <a:spcPts val="0"/>
              </a:spcAft>
              <a:buSzPct val="100000"/>
              <a:buChar char="●"/>
            </a:pPr>
            <a:r>
              <a:rPr lang="en-GB"/>
              <a:t>Why to use Java interface </a:t>
            </a:r>
            <a:endParaRPr/>
          </a:p>
          <a:p>
            <a:pPr marL="914400" lvl="1" indent="-310832" algn="just" rtl="0">
              <a:spcBef>
                <a:spcPts val="0"/>
              </a:spcBef>
              <a:spcAft>
                <a:spcPts val="0"/>
              </a:spcAft>
              <a:buSzPct val="100000"/>
              <a:buChar char="○"/>
            </a:pPr>
            <a:r>
              <a:rPr lang="en-GB"/>
              <a:t>It is used to achieve abstraction</a:t>
            </a:r>
            <a:endParaRPr/>
          </a:p>
          <a:p>
            <a:pPr marL="914400" lvl="1" indent="-310832" algn="just" rtl="0">
              <a:spcBef>
                <a:spcPts val="0"/>
              </a:spcBef>
              <a:spcAft>
                <a:spcPts val="0"/>
              </a:spcAft>
              <a:buSzPct val="100000"/>
              <a:buChar char="○"/>
            </a:pPr>
            <a:r>
              <a:rPr lang="en-GB"/>
              <a:t>Interface we can support the functionality of multiple inheritance.</a:t>
            </a:r>
            <a:endParaRPr/>
          </a:p>
          <a:p>
            <a:pPr marL="914400" lvl="1" indent="-310832" algn="just" rtl="0">
              <a:spcBef>
                <a:spcPts val="0"/>
              </a:spcBef>
              <a:spcAft>
                <a:spcPts val="0"/>
              </a:spcAft>
              <a:buSzPct val="100000"/>
              <a:buChar char="○"/>
            </a:pPr>
            <a:r>
              <a:rPr lang="en-GB"/>
              <a:t>It can be used to achieve loose coupling</a:t>
            </a:r>
            <a:endParaRPr/>
          </a:p>
          <a:p>
            <a:pPr marL="457200" lvl="0" indent="-334327" algn="just" rtl="0">
              <a:spcBef>
                <a:spcPts val="0"/>
              </a:spcBef>
              <a:spcAft>
                <a:spcPts val="0"/>
              </a:spcAft>
              <a:buSzPct val="100000"/>
              <a:buChar char="●"/>
            </a:pPr>
            <a:r>
              <a:rPr lang="en-GB"/>
              <a:t>Interface fields are public, static and final by default, and the methods are public and abstract.</a:t>
            </a:r>
            <a:endParaRPr/>
          </a:p>
        </p:txBody>
      </p:sp>
      <p:sp>
        <p:nvSpPr>
          <p:cNvPr id="1676" name="Google Shape;1676;p2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200</a:t>
            </a:fld>
            <a:endParaRPr/>
          </a:p>
        </p:txBody>
      </p:sp>
      <p:grpSp>
        <p:nvGrpSpPr>
          <p:cNvPr id="1677" name="Google Shape;1677;p212"/>
          <p:cNvGrpSpPr/>
          <p:nvPr/>
        </p:nvGrpSpPr>
        <p:grpSpPr>
          <a:xfrm>
            <a:off x="5595950" y="860550"/>
            <a:ext cx="3120300" cy="3590275"/>
            <a:chOff x="5900750" y="860550"/>
            <a:chExt cx="3120300" cy="3590275"/>
          </a:xfrm>
        </p:grpSpPr>
        <p:sp>
          <p:nvSpPr>
            <p:cNvPr id="1678" name="Google Shape;1678;p212"/>
            <p:cNvSpPr/>
            <p:nvPr/>
          </p:nvSpPr>
          <p:spPr>
            <a:xfrm>
              <a:off x="5900750" y="860550"/>
              <a:ext cx="3120300" cy="12144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25400" lvl="0" indent="0" algn="just" rtl="0">
                <a:lnSpc>
                  <a:spcPct val="115000"/>
                </a:lnSpc>
                <a:spcBef>
                  <a:spcPts val="0"/>
                </a:spcBef>
                <a:spcAft>
                  <a:spcPts val="0"/>
                </a:spcAft>
                <a:buNone/>
              </a:pPr>
              <a:r>
                <a:rPr lang="en-GB" sz="1500" b="1">
                  <a:solidFill>
                    <a:srgbClr val="7F0055"/>
                  </a:solidFill>
                  <a:highlight>
                    <a:srgbClr val="FFFFFF"/>
                  </a:highlight>
                  <a:latin typeface="Consolas"/>
                  <a:ea typeface="Consolas"/>
                  <a:cs typeface="Consolas"/>
                  <a:sym typeface="Consolas"/>
                </a:rPr>
                <a:t>interface</a:t>
              </a:r>
              <a:r>
                <a:rPr lang="en-GB" sz="1500">
                  <a:highlight>
                    <a:srgbClr val="FFFFFF"/>
                  </a:highlight>
                  <a:latin typeface="Consolas"/>
                  <a:ea typeface="Consolas"/>
                  <a:cs typeface="Consolas"/>
                  <a:sym typeface="Consolas"/>
                </a:rPr>
                <a:t> Printable {</a:t>
              </a:r>
              <a:endParaRPr sz="1500">
                <a:highlight>
                  <a:srgbClr val="FFFFFF"/>
                </a:highlight>
                <a:latin typeface="Consolas"/>
                <a:ea typeface="Consolas"/>
                <a:cs typeface="Consolas"/>
                <a:sym typeface="Consolas"/>
              </a:endParaRPr>
            </a:p>
            <a:p>
              <a:pPr marL="25400" lvl="0" indent="0" algn="just" rtl="0">
                <a:lnSpc>
                  <a:spcPct val="115000"/>
                </a:lnSpc>
                <a:spcBef>
                  <a:spcPts val="0"/>
                </a:spcBef>
                <a:spcAft>
                  <a:spcPts val="0"/>
                </a:spcAft>
                <a:buNone/>
              </a:pPr>
              <a:r>
                <a:rPr lang="en-GB" sz="1500">
                  <a:highlight>
                    <a:srgbClr val="FFFFFF"/>
                  </a:highlight>
                  <a:latin typeface="Consolas"/>
                  <a:ea typeface="Consolas"/>
                  <a:cs typeface="Consolas"/>
                  <a:sym typeface="Consolas"/>
                </a:rPr>
                <a:t>	</a:t>
              </a:r>
              <a:r>
                <a:rPr lang="en-GB" sz="1500" b="1">
                  <a:solidFill>
                    <a:srgbClr val="7F0055"/>
                  </a:solidFill>
                  <a:highlight>
                    <a:srgbClr val="FFFFFF"/>
                  </a:highlight>
                  <a:latin typeface="Consolas"/>
                  <a:ea typeface="Consolas"/>
                  <a:cs typeface="Consolas"/>
                  <a:sym typeface="Consolas"/>
                </a:rPr>
                <a:t>int</a:t>
              </a:r>
              <a:r>
                <a:rPr lang="en-GB" sz="1500">
                  <a:highlight>
                    <a:srgbClr val="FFFFFF"/>
                  </a:highlight>
                  <a:latin typeface="Consolas"/>
                  <a:ea typeface="Consolas"/>
                  <a:cs typeface="Consolas"/>
                  <a:sym typeface="Consolas"/>
                </a:rPr>
                <a:t> </a:t>
              </a:r>
              <a:r>
                <a:rPr lang="en-GB" sz="1500" b="1" i="1">
                  <a:solidFill>
                    <a:srgbClr val="0000C0"/>
                  </a:solidFill>
                  <a:highlight>
                    <a:srgbClr val="FFFFFF"/>
                  </a:highlight>
                  <a:latin typeface="Consolas"/>
                  <a:ea typeface="Consolas"/>
                  <a:cs typeface="Consolas"/>
                  <a:sym typeface="Consolas"/>
                </a:rPr>
                <a:t>MIN</a:t>
              </a:r>
              <a:r>
                <a:rPr lang="en-GB" sz="1500">
                  <a:highlight>
                    <a:srgbClr val="FFFFFF"/>
                  </a:highlight>
                  <a:latin typeface="Consolas"/>
                  <a:ea typeface="Consolas"/>
                  <a:cs typeface="Consolas"/>
                  <a:sym typeface="Consolas"/>
                </a:rPr>
                <a:t> = 5;</a:t>
              </a:r>
              <a:endParaRPr sz="1500">
                <a:highlight>
                  <a:srgbClr val="FFFFFF"/>
                </a:highlight>
                <a:latin typeface="Consolas"/>
                <a:ea typeface="Consolas"/>
                <a:cs typeface="Consolas"/>
                <a:sym typeface="Consolas"/>
              </a:endParaRPr>
            </a:p>
            <a:p>
              <a:pPr marL="25400" lvl="0" indent="0" algn="just" rtl="0">
                <a:lnSpc>
                  <a:spcPct val="115000"/>
                </a:lnSpc>
                <a:spcBef>
                  <a:spcPts val="0"/>
                </a:spcBef>
                <a:spcAft>
                  <a:spcPts val="0"/>
                </a:spcAft>
                <a:buNone/>
              </a:pPr>
              <a:r>
                <a:rPr lang="en-GB" sz="1500">
                  <a:highlight>
                    <a:srgbClr val="FFFFFF"/>
                  </a:highlight>
                  <a:latin typeface="Consolas"/>
                  <a:ea typeface="Consolas"/>
                  <a:cs typeface="Consolas"/>
                  <a:sym typeface="Consolas"/>
                </a:rPr>
                <a:t>	</a:t>
              </a:r>
              <a:r>
                <a:rPr lang="en-GB" sz="1500" b="1">
                  <a:solidFill>
                    <a:srgbClr val="7F0055"/>
                  </a:solidFill>
                  <a:highlight>
                    <a:srgbClr val="FFFFFF"/>
                  </a:highlight>
                  <a:latin typeface="Consolas"/>
                  <a:ea typeface="Consolas"/>
                  <a:cs typeface="Consolas"/>
                  <a:sym typeface="Consolas"/>
                </a:rPr>
                <a:t>void</a:t>
              </a:r>
              <a:r>
                <a:rPr lang="en-GB" sz="1500">
                  <a:highlight>
                    <a:srgbClr val="FFFFFF"/>
                  </a:highlight>
                  <a:latin typeface="Consolas"/>
                  <a:ea typeface="Consolas"/>
                  <a:cs typeface="Consolas"/>
                  <a:sym typeface="Consolas"/>
                </a:rPr>
                <a:t> print();</a:t>
              </a:r>
              <a:endParaRPr sz="1500">
                <a:highlight>
                  <a:srgbClr val="FFFFFF"/>
                </a:highlight>
                <a:latin typeface="Consolas"/>
                <a:ea typeface="Consolas"/>
                <a:cs typeface="Consolas"/>
                <a:sym typeface="Consolas"/>
              </a:endParaRPr>
            </a:p>
            <a:p>
              <a:pPr marL="25400" lvl="0" indent="0" algn="just" rtl="0">
                <a:lnSpc>
                  <a:spcPct val="115000"/>
                </a:lnSpc>
                <a:spcBef>
                  <a:spcPts val="0"/>
                </a:spcBef>
                <a:spcAft>
                  <a:spcPts val="0"/>
                </a:spcAft>
                <a:buNone/>
              </a:pPr>
              <a:r>
                <a:rPr lang="en-GB" sz="1500">
                  <a:highlight>
                    <a:srgbClr val="FFFFFF"/>
                  </a:highlight>
                  <a:latin typeface="Consolas"/>
                  <a:ea typeface="Consolas"/>
                  <a:cs typeface="Consolas"/>
                  <a:sym typeface="Consolas"/>
                </a:rPr>
                <a:t>}</a:t>
              </a:r>
              <a:endParaRPr sz="1500">
                <a:highlight>
                  <a:srgbClr val="FFFFFF"/>
                </a:highlight>
                <a:latin typeface="Consolas"/>
                <a:ea typeface="Consolas"/>
                <a:cs typeface="Consolas"/>
                <a:sym typeface="Consolas"/>
              </a:endParaRPr>
            </a:p>
            <a:p>
              <a:pPr marL="0" lvl="0" indent="0" algn="just" rtl="0">
                <a:spcBef>
                  <a:spcPts val="0"/>
                </a:spcBef>
                <a:spcAft>
                  <a:spcPts val="0"/>
                </a:spcAft>
                <a:buNone/>
              </a:pPr>
              <a:endParaRPr sz="1500">
                <a:latin typeface="Open Sans"/>
                <a:ea typeface="Open Sans"/>
                <a:cs typeface="Open Sans"/>
                <a:sym typeface="Open Sans"/>
              </a:endParaRPr>
            </a:p>
          </p:txBody>
        </p:sp>
        <p:sp>
          <p:nvSpPr>
            <p:cNvPr id="1679" name="Google Shape;1679;p212"/>
            <p:cNvSpPr/>
            <p:nvPr/>
          </p:nvSpPr>
          <p:spPr>
            <a:xfrm>
              <a:off x="5900750" y="3354625"/>
              <a:ext cx="3120300" cy="1096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25400" lvl="0" indent="0" algn="l" rtl="0">
                <a:lnSpc>
                  <a:spcPct val="115000"/>
                </a:lnSpc>
                <a:spcBef>
                  <a:spcPts val="0"/>
                </a:spcBef>
                <a:spcAft>
                  <a:spcPts val="0"/>
                </a:spcAft>
                <a:buNone/>
              </a:pPr>
              <a:r>
                <a:rPr lang="en-GB" sz="1200" b="1">
                  <a:solidFill>
                    <a:srgbClr val="7F0055"/>
                  </a:solidFill>
                  <a:highlight>
                    <a:srgbClr val="FFFFFF"/>
                  </a:highlight>
                  <a:latin typeface="Consolas"/>
                  <a:ea typeface="Consolas"/>
                  <a:cs typeface="Consolas"/>
                  <a:sym typeface="Consolas"/>
                </a:rPr>
                <a:t>interface</a:t>
              </a:r>
              <a:r>
                <a:rPr lang="en-GB" sz="1200">
                  <a:highlight>
                    <a:srgbClr val="FFFFFF"/>
                  </a:highlight>
                  <a:latin typeface="Consolas"/>
                  <a:ea typeface="Consolas"/>
                  <a:cs typeface="Consolas"/>
                  <a:sym typeface="Consolas"/>
                </a:rPr>
                <a:t> Printable {</a:t>
              </a:r>
              <a:endParaRPr sz="1200">
                <a:highlight>
                  <a:srgbClr val="FFFFFF"/>
                </a:highlight>
                <a:latin typeface="Consolas"/>
                <a:ea typeface="Consolas"/>
                <a:cs typeface="Consolas"/>
                <a:sym typeface="Consolas"/>
              </a:endParaRPr>
            </a:p>
            <a:p>
              <a:pPr marL="25400" lvl="0" indent="0" algn="l" rtl="0">
                <a:lnSpc>
                  <a:spcPct val="115000"/>
                </a:lnSpc>
                <a:spcBef>
                  <a:spcPts val="0"/>
                </a:spcBef>
                <a:spcAft>
                  <a:spcPts val="0"/>
                </a:spcAft>
                <a:buNone/>
              </a:pPr>
              <a:r>
                <a:rPr lang="en-GB" sz="1200">
                  <a:highlight>
                    <a:srgbClr val="FFFFFF"/>
                  </a:highlight>
                  <a:latin typeface="Consolas"/>
                  <a:ea typeface="Consolas"/>
                  <a:cs typeface="Consolas"/>
                  <a:sym typeface="Consolas"/>
                </a:rPr>
                <a:t>	</a:t>
              </a:r>
              <a:r>
                <a:rPr lang="en-GB" sz="1200" b="1">
                  <a:solidFill>
                    <a:srgbClr val="7F0055"/>
                  </a:solidFill>
                  <a:highlight>
                    <a:srgbClr val="FFFFFF"/>
                  </a:highlight>
                  <a:latin typeface="Consolas"/>
                  <a:ea typeface="Consolas"/>
                  <a:cs typeface="Consolas"/>
                  <a:sym typeface="Consolas"/>
                </a:rPr>
                <a:t>public</a:t>
              </a:r>
              <a:r>
                <a:rPr lang="en-GB" sz="1200">
                  <a:highlight>
                    <a:srgbClr val="FFFFFF"/>
                  </a:highlight>
                  <a:latin typeface="Consolas"/>
                  <a:ea typeface="Consolas"/>
                  <a:cs typeface="Consolas"/>
                  <a:sym typeface="Consolas"/>
                </a:rPr>
                <a:t> </a:t>
              </a:r>
              <a:r>
                <a:rPr lang="en-GB" sz="1200" b="1">
                  <a:solidFill>
                    <a:srgbClr val="7F0055"/>
                  </a:solidFill>
                  <a:highlight>
                    <a:srgbClr val="FFFFFF"/>
                  </a:highlight>
                  <a:latin typeface="Consolas"/>
                  <a:ea typeface="Consolas"/>
                  <a:cs typeface="Consolas"/>
                  <a:sym typeface="Consolas"/>
                </a:rPr>
                <a:t>static</a:t>
              </a:r>
              <a:r>
                <a:rPr lang="en-GB" sz="1200">
                  <a:highlight>
                    <a:srgbClr val="FFFFFF"/>
                  </a:highlight>
                  <a:latin typeface="Consolas"/>
                  <a:ea typeface="Consolas"/>
                  <a:cs typeface="Consolas"/>
                  <a:sym typeface="Consolas"/>
                </a:rPr>
                <a:t> </a:t>
              </a:r>
              <a:r>
                <a:rPr lang="en-GB" sz="1200" b="1">
                  <a:solidFill>
                    <a:srgbClr val="7F0055"/>
                  </a:solidFill>
                  <a:highlight>
                    <a:srgbClr val="FFFFFF"/>
                  </a:highlight>
                  <a:latin typeface="Consolas"/>
                  <a:ea typeface="Consolas"/>
                  <a:cs typeface="Consolas"/>
                  <a:sym typeface="Consolas"/>
                </a:rPr>
                <a:t>int</a:t>
              </a:r>
              <a:r>
                <a:rPr lang="en-GB" sz="1200">
                  <a:highlight>
                    <a:srgbClr val="FFFFFF"/>
                  </a:highlight>
                  <a:latin typeface="Consolas"/>
                  <a:ea typeface="Consolas"/>
                  <a:cs typeface="Consolas"/>
                  <a:sym typeface="Consolas"/>
                </a:rPr>
                <a:t> </a:t>
              </a:r>
              <a:r>
                <a:rPr lang="en-GB" sz="1200" b="1" i="1">
                  <a:solidFill>
                    <a:srgbClr val="0000C0"/>
                  </a:solidFill>
                  <a:highlight>
                    <a:srgbClr val="FFFFFF"/>
                  </a:highlight>
                  <a:latin typeface="Consolas"/>
                  <a:ea typeface="Consolas"/>
                  <a:cs typeface="Consolas"/>
                  <a:sym typeface="Consolas"/>
                </a:rPr>
                <a:t>MIN</a:t>
              </a:r>
              <a:r>
                <a:rPr lang="en-GB" sz="1200">
                  <a:highlight>
                    <a:srgbClr val="FFFFFF"/>
                  </a:highlight>
                  <a:latin typeface="Consolas"/>
                  <a:ea typeface="Consolas"/>
                  <a:cs typeface="Consolas"/>
                  <a:sym typeface="Consolas"/>
                </a:rPr>
                <a:t> = 5;</a:t>
              </a:r>
              <a:endParaRPr sz="1200">
                <a:highlight>
                  <a:srgbClr val="FFFFFF"/>
                </a:highlight>
                <a:latin typeface="Consolas"/>
                <a:ea typeface="Consolas"/>
                <a:cs typeface="Consolas"/>
                <a:sym typeface="Consolas"/>
              </a:endParaRPr>
            </a:p>
            <a:p>
              <a:pPr marL="25400" lvl="0" indent="0" algn="l" rtl="0">
                <a:lnSpc>
                  <a:spcPct val="115000"/>
                </a:lnSpc>
                <a:spcBef>
                  <a:spcPts val="0"/>
                </a:spcBef>
                <a:spcAft>
                  <a:spcPts val="0"/>
                </a:spcAft>
                <a:buNone/>
              </a:pPr>
              <a:r>
                <a:rPr lang="en-GB" sz="1200">
                  <a:highlight>
                    <a:srgbClr val="FFFFFF"/>
                  </a:highlight>
                  <a:latin typeface="Consolas"/>
                  <a:ea typeface="Consolas"/>
                  <a:cs typeface="Consolas"/>
                  <a:sym typeface="Consolas"/>
                </a:rPr>
                <a:t>	</a:t>
              </a:r>
              <a:r>
                <a:rPr lang="en-GB" sz="1200" b="1">
                  <a:solidFill>
                    <a:srgbClr val="7F0055"/>
                  </a:solidFill>
                  <a:highlight>
                    <a:srgbClr val="FFFFFF"/>
                  </a:highlight>
                  <a:latin typeface="Consolas"/>
                  <a:ea typeface="Consolas"/>
                  <a:cs typeface="Consolas"/>
                  <a:sym typeface="Consolas"/>
                </a:rPr>
                <a:t>public</a:t>
              </a:r>
              <a:r>
                <a:rPr lang="en-GB" sz="1200">
                  <a:highlight>
                    <a:srgbClr val="FFFFFF"/>
                  </a:highlight>
                  <a:latin typeface="Consolas"/>
                  <a:ea typeface="Consolas"/>
                  <a:cs typeface="Consolas"/>
                  <a:sym typeface="Consolas"/>
                </a:rPr>
                <a:t> </a:t>
              </a:r>
              <a:r>
                <a:rPr lang="en-GB" sz="1200" b="1">
                  <a:solidFill>
                    <a:srgbClr val="7F0055"/>
                  </a:solidFill>
                  <a:highlight>
                    <a:srgbClr val="FFFFFF"/>
                  </a:highlight>
                  <a:latin typeface="Consolas"/>
                  <a:ea typeface="Consolas"/>
                  <a:cs typeface="Consolas"/>
                  <a:sym typeface="Consolas"/>
                </a:rPr>
                <a:t>abstract</a:t>
              </a:r>
              <a:r>
                <a:rPr lang="en-GB" sz="1200">
                  <a:highlight>
                    <a:srgbClr val="FFFFFF"/>
                  </a:highlight>
                  <a:latin typeface="Consolas"/>
                  <a:ea typeface="Consolas"/>
                  <a:cs typeface="Consolas"/>
                  <a:sym typeface="Consolas"/>
                </a:rPr>
                <a:t> </a:t>
              </a:r>
              <a:r>
                <a:rPr lang="en-GB" sz="1200" b="1">
                  <a:solidFill>
                    <a:srgbClr val="7F0055"/>
                  </a:solidFill>
                  <a:highlight>
                    <a:srgbClr val="FFFFFF"/>
                  </a:highlight>
                  <a:latin typeface="Consolas"/>
                  <a:ea typeface="Consolas"/>
                  <a:cs typeface="Consolas"/>
                  <a:sym typeface="Consolas"/>
                </a:rPr>
                <a:t>void</a:t>
              </a:r>
              <a:r>
                <a:rPr lang="en-GB" sz="1200">
                  <a:highlight>
                    <a:srgbClr val="FFFFFF"/>
                  </a:highlight>
                  <a:latin typeface="Consolas"/>
                  <a:ea typeface="Consolas"/>
                  <a:cs typeface="Consolas"/>
                  <a:sym typeface="Consolas"/>
                </a:rPr>
                <a:t> print();</a:t>
              </a:r>
              <a:endParaRPr sz="1200">
                <a:highlight>
                  <a:srgbClr val="FFFFFF"/>
                </a:highlight>
                <a:latin typeface="Consolas"/>
                <a:ea typeface="Consolas"/>
                <a:cs typeface="Consolas"/>
                <a:sym typeface="Consolas"/>
              </a:endParaRPr>
            </a:p>
            <a:p>
              <a:pPr marL="25400" lvl="0" indent="0" algn="l" rtl="0">
                <a:lnSpc>
                  <a:spcPct val="115000"/>
                </a:lnSpc>
                <a:spcBef>
                  <a:spcPts val="0"/>
                </a:spcBef>
                <a:spcAft>
                  <a:spcPts val="0"/>
                </a:spcAft>
                <a:buNone/>
              </a:pPr>
              <a:r>
                <a:rPr lang="en-GB" sz="1200">
                  <a:highlight>
                    <a:srgbClr val="FFFFFF"/>
                  </a:highlight>
                  <a:latin typeface="Consolas"/>
                  <a:ea typeface="Consolas"/>
                  <a:cs typeface="Consolas"/>
                  <a:sym typeface="Consolas"/>
                </a:rPr>
                <a:t>}</a:t>
              </a:r>
              <a:endParaRPr sz="1200">
                <a:highlight>
                  <a:srgbClr val="FFFFFF"/>
                </a:highlight>
                <a:latin typeface="Consolas"/>
                <a:ea typeface="Consolas"/>
                <a:cs typeface="Consolas"/>
                <a:sym typeface="Consolas"/>
              </a:endParaRPr>
            </a:p>
            <a:p>
              <a:pPr marL="0" lvl="0" indent="0" algn="l" rtl="0">
                <a:spcBef>
                  <a:spcPts val="0"/>
                </a:spcBef>
                <a:spcAft>
                  <a:spcPts val="0"/>
                </a:spcAft>
                <a:buNone/>
              </a:pPr>
              <a:endParaRPr sz="1200" b="1">
                <a:solidFill>
                  <a:srgbClr val="7F0055"/>
                </a:solidFill>
                <a:highlight>
                  <a:srgbClr val="FFFFFF"/>
                </a:highlight>
                <a:latin typeface="Consolas"/>
                <a:ea typeface="Consolas"/>
                <a:cs typeface="Consolas"/>
                <a:sym typeface="Consolas"/>
              </a:endParaRPr>
            </a:p>
          </p:txBody>
        </p:sp>
        <p:sp>
          <p:nvSpPr>
            <p:cNvPr id="1680" name="Google Shape;1680;p212"/>
            <p:cNvSpPr/>
            <p:nvPr/>
          </p:nvSpPr>
          <p:spPr>
            <a:xfrm>
              <a:off x="6580550" y="2453775"/>
              <a:ext cx="1760700" cy="5220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Open Sans"/>
                  <a:ea typeface="Open Sans"/>
                  <a:cs typeface="Open Sans"/>
                  <a:sym typeface="Open Sans"/>
                </a:rPr>
                <a:t>compiler</a:t>
              </a:r>
              <a:endParaRPr>
                <a:latin typeface="Open Sans"/>
                <a:ea typeface="Open Sans"/>
                <a:cs typeface="Open Sans"/>
                <a:sym typeface="Open Sans"/>
              </a:endParaRPr>
            </a:p>
          </p:txBody>
        </p:sp>
        <p:cxnSp>
          <p:nvCxnSpPr>
            <p:cNvPr id="1681" name="Google Shape;1681;p212"/>
            <p:cNvCxnSpPr>
              <a:stCxn id="1678" idx="2"/>
              <a:endCxn id="1680" idx="0"/>
            </p:cNvCxnSpPr>
            <p:nvPr/>
          </p:nvCxnSpPr>
          <p:spPr>
            <a:xfrm>
              <a:off x="7460900" y="2074950"/>
              <a:ext cx="0" cy="378900"/>
            </a:xfrm>
            <a:prstGeom prst="straightConnector1">
              <a:avLst/>
            </a:prstGeom>
            <a:noFill/>
            <a:ln w="9525" cap="flat" cmpd="sng">
              <a:solidFill>
                <a:schemeClr val="dk2"/>
              </a:solidFill>
              <a:prstDash val="solid"/>
              <a:round/>
              <a:headEnd type="none" w="med" len="med"/>
              <a:tailEnd type="triangle" w="med" len="med"/>
            </a:ln>
          </p:spPr>
        </p:cxnSp>
        <p:cxnSp>
          <p:nvCxnSpPr>
            <p:cNvPr id="1682" name="Google Shape;1682;p212"/>
            <p:cNvCxnSpPr>
              <a:stCxn id="1680" idx="4"/>
              <a:endCxn id="1679" idx="0"/>
            </p:cNvCxnSpPr>
            <p:nvPr/>
          </p:nvCxnSpPr>
          <p:spPr>
            <a:xfrm>
              <a:off x="7460900" y="2975775"/>
              <a:ext cx="0" cy="3789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1686"/>
        <p:cNvGrpSpPr/>
        <p:nvPr/>
      </p:nvGrpSpPr>
      <p:grpSpPr>
        <a:xfrm>
          <a:off x="0" y="0"/>
          <a:ext cx="0" cy="0"/>
          <a:chOff x="0" y="0"/>
          <a:chExt cx="0" cy="0"/>
        </a:xfrm>
      </p:grpSpPr>
      <p:sp>
        <p:nvSpPr>
          <p:cNvPr id="1687" name="Google Shape;1687;p21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Relation between Class and Interface</a:t>
            </a:r>
            <a:endParaRPr/>
          </a:p>
        </p:txBody>
      </p:sp>
      <p:sp>
        <p:nvSpPr>
          <p:cNvPr id="1688" name="Google Shape;1688;p2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201</a:t>
            </a:fld>
            <a:endParaRPr/>
          </a:p>
        </p:txBody>
      </p:sp>
      <p:grpSp>
        <p:nvGrpSpPr>
          <p:cNvPr id="1689" name="Google Shape;1689;p213"/>
          <p:cNvGrpSpPr/>
          <p:nvPr/>
        </p:nvGrpSpPr>
        <p:grpSpPr>
          <a:xfrm>
            <a:off x="1134500" y="1715700"/>
            <a:ext cx="1351950" cy="1438500"/>
            <a:chOff x="273075" y="1464175"/>
            <a:chExt cx="1351950" cy="1438500"/>
          </a:xfrm>
        </p:grpSpPr>
        <p:sp>
          <p:nvSpPr>
            <p:cNvPr id="1690" name="Google Shape;1690;p213"/>
            <p:cNvSpPr/>
            <p:nvPr/>
          </p:nvSpPr>
          <p:spPr>
            <a:xfrm>
              <a:off x="273075"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a:t>
              </a:r>
              <a:endParaRPr>
                <a:latin typeface="Open Sans"/>
                <a:ea typeface="Open Sans"/>
                <a:cs typeface="Open Sans"/>
                <a:sym typeface="Open Sans"/>
              </a:endParaRPr>
            </a:p>
          </p:txBody>
        </p:sp>
        <p:sp>
          <p:nvSpPr>
            <p:cNvPr id="1691" name="Google Shape;1691;p213"/>
            <p:cNvSpPr/>
            <p:nvPr/>
          </p:nvSpPr>
          <p:spPr>
            <a:xfrm>
              <a:off x="273075" y="25090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a:t>
              </a:r>
              <a:endParaRPr>
                <a:latin typeface="Open Sans"/>
                <a:ea typeface="Open Sans"/>
                <a:cs typeface="Open Sans"/>
                <a:sym typeface="Open Sans"/>
              </a:endParaRPr>
            </a:p>
          </p:txBody>
        </p:sp>
        <p:cxnSp>
          <p:nvCxnSpPr>
            <p:cNvPr id="1692" name="Google Shape;1692;p213"/>
            <p:cNvCxnSpPr>
              <a:stCxn id="1691" idx="0"/>
              <a:endCxn id="1690" idx="2"/>
            </p:cNvCxnSpPr>
            <p:nvPr/>
          </p:nvCxnSpPr>
          <p:spPr>
            <a:xfrm rot="10800000">
              <a:off x="839025" y="1857775"/>
              <a:ext cx="0" cy="651300"/>
            </a:xfrm>
            <a:prstGeom prst="straightConnector1">
              <a:avLst/>
            </a:prstGeom>
            <a:noFill/>
            <a:ln w="9525" cap="flat" cmpd="sng">
              <a:solidFill>
                <a:schemeClr val="dk2"/>
              </a:solidFill>
              <a:prstDash val="solid"/>
              <a:round/>
              <a:headEnd type="none" w="med" len="med"/>
              <a:tailEnd type="triangle" w="med" len="med"/>
            </a:ln>
          </p:spPr>
        </p:cxnSp>
        <p:sp>
          <p:nvSpPr>
            <p:cNvPr id="1693" name="Google Shape;1693;p213"/>
            <p:cNvSpPr txBox="1"/>
            <p:nvPr/>
          </p:nvSpPr>
          <p:spPr>
            <a:xfrm>
              <a:off x="839025" y="2061525"/>
              <a:ext cx="7860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Open Sans"/>
                  <a:ea typeface="Open Sans"/>
                  <a:cs typeface="Open Sans"/>
                  <a:sym typeface="Open Sans"/>
                </a:rPr>
                <a:t>extends</a:t>
              </a:r>
              <a:endParaRPr sz="1000">
                <a:solidFill>
                  <a:schemeClr val="dk2"/>
                </a:solidFill>
                <a:latin typeface="Open Sans"/>
                <a:ea typeface="Open Sans"/>
                <a:cs typeface="Open Sans"/>
                <a:sym typeface="Open Sans"/>
              </a:endParaRPr>
            </a:p>
          </p:txBody>
        </p:sp>
      </p:grpSp>
      <p:grpSp>
        <p:nvGrpSpPr>
          <p:cNvPr id="1694" name="Google Shape;1694;p213"/>
          <p:cNvGrpSpPr/>
          <p:nvPr/>
        </p:nvGrpSpPr>
        <p:grpSpPr>
          <a:xfrm>
            <a:off x="3796190" y="1715700"/>
            <a:ext cx="1551633" cy="1438500"/>
            <a:chOff x="273075" y="1464175"/>
            <a:chExt cx="1351950" cy="1438500"/>
          </a:xfrm>
        </p:grpSpPr>
        <p:sp>
          <p:nvSpPr>
            <p:cNvPr id="1695" name="Google Shape;1695;p213"/>
            <p:cNvSpPr/>
            <p:nvPr/>
          </p:nvSpPr>
          <p:spPr>
            <a:xfrm>
              <a:off x="273075"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sp>
          <p:nvSpPr>
            <p:cNvPr id="1696" name="Google Shape;1696;p213"/>
            <p:cNvSpPr/>
            <p:nvPr/>
          </p:nvSpPr>
          <p:spPr>
            <a:xfrm>
              <a:off x="273075" y="25090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cxnSp>
          <p:nvCxnSpPr>
            <p:cNvPr id="1697" name="Google Shape;1697;p213"/>
            <p:cNvCxnSpPr>
              <a:stCxn id="1696" idx="0"/>
              <a:endCxn id="1695" idx="2"/>
            </p:cNvCxnSpPr>
            <p:nvPr/>
          </p:nvCxnSpPr>
          <p:spPr>
            <a:xfrm rot="10800000">
              <a:off x="839025" y="1857775"/>
              <a:ext cx="0" cy="651300"/>
            </a:xfrm>
            <a:prstGeom prst="straightConnector1">
              <a:avLst/>
            </a:prstGeom>
            <a:noFill/>
            <a:ln w="9525" cap="flat" cmpd="sng">
              <a:solidFill>
                <a:schemeClr val="dk2"/>
              </a:solidFill>
              <a:prstDash val="solid"/>
              <a:round/>
              <a:headEnd type="none" w="med" len="med"/>
              <a:tailEnd type="triangle" w="med" len="med"/>
            </a:ln>
          </p:spPr>
        </p:cxnSp>
        <p:sp>
          <p:nvSpPr>
            <p:cNvPr id="1698" name="Google Shape;1698;p213"/>
            <p:cNvSpPr txBox="1"/>
            <p:nvPr/>
          </p:nvSpPr>
          <p:spPr>
            <a:xfrm>
              <a:off x="839025" y="2061525"/>
              <a:ext cx="7860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Open Sans"/>
                  <a:ea typeface="Open Sans"/>
                  <a:cs typeface="Open Sans"/>
                  <a:sym typeface="Open Sans"/>
                </a:rPr>
                <a:t>extends</a:t>
              </a:r>
              <a:endParaRPr sz="1000">
                <a:solidFill>
                  <a:schemeClr val="dk2"/>
                </a:solidFill>
                <a:latin typeface="Open Sans"/>
                <a:ea typeface="Open Sans"/>
                <a:cs typeface="Open Sans"/>
                <a:sym typeface="Open Sans"/>
              </a:endParaRPr>
            </a:p>
          </p:txBody>
        </p:sp>
      </p:grpSp>
      <p:grpSp>
        <p:nvGrpSpPr>
          <p:cNvPr id="1699" name="Google Shape;1699;p213"/>
          <p:cNvGrpSpPr/>
          <p:nvPr/>
        </p:nvGrpSpPr>
        <p:grpSpPr>
          <a:xfrm>
            <a:off x="6657577" y="1715700"/>
            <a:ext cx="1551633" cy="1438500"/>
            <a:chOff x="273075" y="1464175"/>
            <a:chExt cx="1351950" cy="1438500"/>
          </a:xfrm>
        </p:grpSpPr>
        <p:sp>
          <p:nvSpPr>
            <p:cNvPr id="1700" name="Google Shape;1700;p213"/>
            <p:cNvSpPr/>
            <p:nvPr/>
          </p:nvSpPr>
          <p:spPr>
            <a:xfrm>
              <a:off x="273075" y="14641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sp>
          <p:nvSpPr>
            <p:cNvPr id="1701" name="Google Shape;1701;p213"/>
            <p:cNvSpPr/>
            <p:nvPr/>
          </p:nvSpPr>
          <p:spPr>
            <a:xfrm>
              <a:off x="273075" y="2509075"/>
              <a:ext cx="1131900" cy="393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a:t>
              </a:r>
              <a:endParaRPr>
                <a:latin typeface="Open Sans"/>
                <a:ea typeface="Open Sans"/>
                <a:cs typeface="Open Sans"/>
                <a:sym typeface="Open Sans"/>
              </a:endParaRPr>
            </a:p>
          </p:txBody>
        </p:sp>
        <p:cxnSp>
          <p:nvCxnSpPr>
            <p:cNvPr id="1702" name="Google Shape;1702;p213"/>
            <p:cNvCxnSpPr>
              <a:stCxn id="1701" idx="0"/>
              <a:endCxn id="1700" idx="2"/>
            </p:cNvCxnSpPr>
            <p:nvPr/>
          </p:nvCxnSpPr>
          <p:spPr>
            <a:xfrm rot="10800000">
              <a:off x="839025" y="1857775"/>
              <a:ext cx="0" cy="651300"/>
            </a:xfrm>
            <a:prstGeom prst="straightConnector1">
              <a:avLst/>
            </a:prstGeom>
            <a:noFill/>
            <a:ln w="9525" cap="flat" cmpd="sng">
              <a:solidFill>
                <a:schemeClr val="dk2"/>
              </a:solidFill>
              <a:prstDash val="solid"/>
              <a:round/>
              <a:headEnd type="none" w="med" len="med"/>
              <a:tailEnd type="triangle" w="med" len="med"/>
            </a:ln>
          </p:spPr>
        </p:cxnSp>
        <p:sp>
          <p:nvSpPr>
            <p:cNvPr id="1703" name="Google Shape;1703;p213"/>
            <p:cNvSpPr txBox="1"/>
            <p:nvPr/>
          </p:nvSpPr>
          <p:spPr>
            <a:xfrm>
              <a:off x="839025" y="2061525"/>
              <a:ext cx="7860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Open Sans"/>
                  <a:ea typeface="Open Sans"/>
                  <a:cs typeface="Open Sans"/>
                  <a:sym typeface="Open Sans"/>
                </a:rPr>
                <a:t>implements</a:t>
              </a:r>
              <a:endParaRPr sz="1000">
                <a:solidFill>
                  <a:schemeClr val="dk2"/>
                </a:solidFill>
                <a:latin typeface="Open Sans"/>
                <a:ea typeface="Open Sans"/>
                <a:cs typeface="Open Sans"/>
                <a:sym typeface="Open Sans"/>
              </a:endParaRPr>
            </a:p>
          </p:txBody>
        </p:sp>
      </p:gr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1707"/>
        <p:cNvGrpSpPr/>
        <p:nvPr/>
      </p:nvGrpSpPr>
      <p:grpSpPr>
        <a:xfrm>
          <a:off x="0" y="0"/>
          <a:ext cx="0" cy="0"/>
          <a:chOff x="0" y="0"/>
          <a:chExt cx="0" cy="0"/>
        </a:xfrm>
      </p:grpSpPr>
      <p:sp>
        <p:nvSpPr>
          <p:cNvPr id="1708" name="Google Shape;1708;p2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Multiple Inheritance in Java</a:t>
            </a:r>
            <a:endParaRPr/>
          </a:p>
        </p:txBody>
      </p:sp>
      <p:sp>
        <p:nvSpPr>
          <p:cNvPr id="1709" name="Google Shape;1709;p2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202</a:t>
            </a:fld>
            <a:endParaRPr/>
          </a:p>
        </p:txBody>
      </p:sp>
      <p:grpSp>
        <p:nvGrpSpPr>
          <p:cNvPr id="1710" name="Google Shape;1710;p214"/>
          <p:cNvGrpSpPr/>
          <p:nvPr/>
        </p:nvGrpSpPr>
        <p:grpSpPr>
          <a:xfrm>
            <a:off x="800250" y="1480088"/>
            <a:ext cx="3095975" cy="2183325"/>
            <a:chOff x="5849425" y="1711000"/>
            <a:chExt cx="3095975" cy="2183325"/>
          </a:xfrm>
        </p:grpSpPr>
        <p:sp>
          <p:nvSpPr>
            <p:cNvPr id="1711" name="Google Shape;1711;p214"/>
            <p:cNvSpPr/>
            <p:nvPr/>
          </p:nvSpPr>
          <p:spPr>
            <a:xfrm>
              <a:off x="5849425" y="1711000"/>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sp>
          <p:nvSpPr>
            <p:cNvPr id="1712" name="Google Shape;1712;p214"/>
            <p:cNvSpPr/>
            <p:nvPr/>
          </p:nvSpPr>
          <p:spPr>
            <a:xfrm>
              <a:off x="7573800" y="1711000"/>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sp>
          <p:nvSpPr>
            <p:cNvPr id="1713" name="Google Shape;1713;p214"/>
            <p:cNvSpPr/>
            <p:nvPr/>
          </p:nvSpPr>
          <p:spPr>
            <a:xfrm>
              <a:off x="6789300" y="3141325"/>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class</a:t>
              </a:r>
              <a:endParaRPr>
                <a:latin typeface="Open Sans"/>
                <a:ea typeface="Open Sans"/>
                <a:cs typeface="Open Sans"/>
                <a:sym typeface="Open Sans"/>
              </a:endParaRPr>
            </a:p>
          </p:txBody>
        </p:sp>
        <p:cxnSp>
          <p:nvCxnSpPr>
            <p:cNvPr id="1714" name="Google Shape;1714;p214"/>
            <p:cNvCxnSpPr>
              <a:stCxn id="1713" idx="0"/>
              <a:endCxn id="1711" idx="2"/>
            </p:cNvCxnSpPr>
            <p:nvPr/>
          </p:nvCxnSpPr>
          <p:spPr>
            <a:xfrm rot="5400000" flipH="1">
              <a:off x="6666450" y="2332675"/>
              <a:ext cx="677400" cy="939900"/>
            </a:xfrm>
            <a:prstGeom prst="bentConnector3">
              <a:avLst>
                <a:gd name="adj1" fmla="val 49994"/>
              </a:avLst>
            </a:prstGeom>
            <a:noFill/>
            <a:ln w="9525" cap="flat" cmpd="sng">
              <a:solidFill>
                <a:schemeClr val="dk2"/>
              </a:solidFill>
              <a:prstDash val="dash"/>
              <a:round/>
              <a:headEnd type="none" w="med" len="med"/>
              <a:tailEnd type="stealth" w="med" len="med"/>
            </a:ln>
          </p:spPr>
        </p:cxnSp>
        <p:cxnSp>
          <p:nvCxnSpPr>
            <p:cNvPr id="1715" name="Google Shape;1715;p214"/>
            <p:cNvCxnSpPr>
              <a:stCxn id="1713" idx="0"/>
              <a:endCxn id="1712" idx="2"/>
            </p:cNvCxnSpPr>
            <p:nvPr/>
          </p:nvCxnSpPr>
          <p:spPr>
            <a:xfrm rot="-5400000">
              <a:off x="7528650" y="2410375"/>
              <a:ext cx="677400" cy="784500"/>
            </a:xfrm>
            <a:prstGeom prst="bentConnector3">
              <a:avLst>
                <a:gd name="adj1" fmla="val 49994"/>
              </a:avLst>
            </a:prstGeom>
            <a:noFill/>
            <a:ln w="9525" cap="flat" cmpd="sng">
              <a:solidFill>
                <a:schemeClr val="dk2"/>
              </a:solidFill>
              <a:prstDash val="dash"/>
              <a:round/>
              <a:headEnd type="none" w="med" len="med"/>
              <a:tailEnd type="stealth" w="med" len="med"/>
            </a:ln>
          </p:spPr>
        </p:cxnSp>
      </p:grpSp>
      <p:grpSp>
        <p:nvGrpSpPr>
          <p:cNvPr id="1716" name="Google Shape;1716;p214"/>
          <p:cNvGrpSpPr/>
          <p:nvPr/>
        </p:nvGrpSpPr>
        <p:grpSpPr>
          <a:xfrm>
            <a:off x="5171825" y="1480075"/>
            <a:ext cx="3095975" cy="2183325"/>
            <a:chOff x="5849425" y="1711000"/>
            <a:chExt cx="3095975" cy="2183325"/>
          </a:xfrm>
        </p:grpSpPr>
        <p:sp>
          <p:nvSpPr>
            <p:cNvPr id="1717" name="Google Shape;1717;p214"/>
            <p:cNvSpPr/>
            <p:nvPr/>
          </p:nvSpPr>
          <p:spPr>
            <a:xfrm>
              <a:off x="5849425" y="1711000"/>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sp>
          <p:nvSpPr>
            <p:cNvPr id="1718" name="Google Shape;1718;p214"/>
            <p:cNvSpPr/>
            <p:nvPr/>
          </p:nvSpPr>
          <p:spPr>
            <a:xfrm>
              <a:off x="7573800" y="1711000"/>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sp>
          <p:nvSpPr>
            <p:cNvPr id="1719" name="Google Shape;1719;p214"/>
            <p:cNvSpPr/>
            <p:nvPr/>
          </p:nvSpPr>
          <p:spPr>
            <a:xfrm>
              <a:off x="6789300" y="3141325"/>
              <a:ext cx="1371600" cy="753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p:txBody>
        </p:sp>
        <p:cxnSp>
          <p:nvCxnSpPr>
            <p:cNvPr id="1720" name="Google Shape;1720;p214"/>
            <p:cNvCxnSpPr>
              <a:stCxn id="1719" idx="0"/>
              <a:endCxn id="1717" idx="2"/>
            </p:cNvCxnSpPr>
            <p:nvPr/>
          </p:nvCxnSpPr>
          <p:spPr>
            <a:xfrm rot="5400000" flipH="1">
              <a:off x="6666450" y="2332675"/>
              <a:ext cx="677400" cy="939900"/>
            </a:xfrm>
            <a:prstGeom prst="bentConnector3">
              <a:avLst>
                <a:gd name="adj1" fmla="val 49994"/>
              </a:avLst>
            </a:prstGeom>
            <a:noFill/>
            <a:ln w="9525" cap="flat" cmpd="sng">
              <a:solidFill>
                <a:schemeClr val="dk2"/>
              </a:solidFill>
              <a:prstDash val="solid"/>
              <a:round/>
              <a:headEnd type="none" w="med" len="med"/>
              <a:tailEnd type="stealth" w="med" len="med"/>
            </a:ln>
          </p:spPr>
        </p:cxnSp>
        <p:cxnSp>
          <p:nvCxnSpPr>
            <p:cNvPr id="1721" name="Google Shape;1721;p214"/>
            <p:cNvCxnSpPr>
              <a:stCxn id="1719" idx="0"/>
              <a:endCxn id="1718" idx="2"/>
            </p:cNvCxnSpPr>
            <p:nvPr/>
          </p:nvCxnSpPr>
          <p:spPr>
            <a:xfrm rot="-5400000">
              <a:off x="7528650" y="2410375"/>
              <a:ext cx="677400" cy="784500"/>
            </a:xfrm>
            <a:prstGeom prst="bentConnector3">
              <a:avLst>
                <a:gd name="adj1" fmla="val 49994"/>
              </a:avLst>
            </a:prstGeom>
            <a:noFill/>
            <a:ln w="9525" cap="flat" cmpd="sng">
              <a:solidFill>
                <a:schemeClr val="dk2"/>
              </a:solidFill>
              <a:prstDash val="solid"/>
              <a:round/>
              <a:headEnd type="none" w="med" len="med"/>
              <a:tailEnd type="stealth" w="med" len="med"/>
            </a:ln>
          </p:spPr>
        </p:cxnSp>
      </p:grpSp>
      <p:sp>
        <p:nvSpPr>
          <p:cNvPr id="1722" name="Google Shape;1722;p214"/>
          <p:cNvSpPr txBox="1"/>
          <p:nvPr/>
        </p:nvSpPr>
        <p:spPr>
          <a:xfrm>
            <a:off x="2874168" y="2571750"/>
            <a:ext cx="9021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Open Sans"/>
                <a:ea typeface="Open Sans"/>
                <a:cs typeface="Open Sans"/>
                <a:sym typeface="Open Sans"/>
              </a:rPr>
              <a:t>implements</a:t>
            </a:r>
            <a:endParaRPr sz="1000">
              <a:solidFill>
                <a:schemeClr val="dk2"/>
              </a:solidFill>
              <a:latin typeface="Open Sans"/>
              <a:ea typeface="Open Sans"/>
              <a:cs typeface="Open Sans"/>
              <a:sym typeface="Open Sans"/>
            </a:endParaRPr>
          </a:p>
        </p:txBody>
      </p:sp>
      <p:sp>
        <p:nvSpPr>
          <p:cNvPr id="1723" name="Google Shape;1723;p214"/>
          <p:cNvSpPr txBox="1"/>
          <p:nvPr/>
        </p:nvSpPr>
        <p:spPr>
          <a:xfrm>
            <a:off x="7277193" y="2571750"/>
            <a:ext cx="902100" cy="31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chemeClr val="dk2"/>
                </a:solidFill>
                <a:latin typeface="Open Sans"/>
                <a:ea typeface="Open Sans"/>
                <a:cs typeface="Open Sans"/>
                <a:sym typeface="Open Sans"/>
              </a:rPr>
              <a:t>extends</a:t>
            </a:r>
            <a:endParaRPr sz="1000">
              <a:solidFill>
                <a:schemeClr val="dk2"/>
              </a:solidFill>
              <a:latin typeface="Open Sans"/>
              <a:ea typeface="Open Sans"/>
              <a:cs typeface="Open Sans"/>
              <a:sym typeface="Open Sans"/>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1727"/>
        <p:cNvGrpSpPr/>
        <p:nvPr/>
      </p:nvGrpSpPr>
      <p:grpSpPr>
        <a:xfrm>
          <a:off x="0" y="0"/>
          <a:ext cx="0" cy="0"/>
          <a:chOff x="0" y="0"/>
          <a:chExt cx="0" cy="0"/>
        </a:xfrm>
      </p:grpSpPr>
      <p:sp>
        <p:nvSpPr>
          <p:cNvPr id="1728" name="Google Shape;1728;p2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 class vs Interface</a:t>
            </a:r>
            <a:endParaRPr/>
          </a:p>
        </p:txBody>
      </p:sp>
      <p:sp>
        <p:nvSpPr>
          <p:cNvPr id="1729" name="Google Shape;1729;p2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203</a:t>
            </a:fld>
            <a:endParaRPr/>
          </a:p>
        </p:txBody>
      </p:sp>
      <p:graphicFrame>
        <p:nvGraphicFramePr>
          <p:cNvPr id="1730" name="Google Shape;1730;p215"/>
          <p:cNvGraphicFramePr/>
          <p:nvPr/>
        </p:nvGraphicFramePr>
        <p:xfrm>
          <a:off x="694913" y="1370800"/>
          <a:ext cx="3000000" cy="3000000"/>
        </p:xfrm>
        <a:graphic>
          <a:graphicData uri="http://schemas.openxmlformats.org/drawingml/2006/table">
            <a:tbl>
              <a:tblPr>
                <a:noFill/>
                <a:tableStyleId>{4C4B8031-E66A-4E46-8405-7B656A99451E}</a:tableStyleId>
              </a:tblPr>
              <a:tblGrid>
                <a:gridCol w="2584725">
                  <a:extLst>
                    <a:ext uri="{9D8B030D-6E8A-4147-A177-3AD203B41FA5}">
                      <a16:colId xmlns:a16="http://schemas.microsoft.com/office/drawing/2014/main" val="20000"/>
                    </a:ext>
                  </a:extLst>
                </a:gridCol>
                <a:gridCol w="2584725">
                  <a:extLst>
                    <a:ext uri="{9D8B030D-6E8A-4147-A177-3AD203B41FA5}">
                      <a16:colId xmlns:a16="http://schemas.microsoft.com/office/drawing/2014/main" val="20001"/>
                    </a:ext>
                  </a:extLst>
                </a:gridCol>
                <a:gridCol w="2584725">
                  <a:extLst>
                    <a:ext uri="{9D8B030D-6E8A-4147-A177-3AD203B41FA5}">
                      <a16:colId xmlns:a16="http://schemas.microsoft.com/office/drawing/2014/main" val="20002"/>
                    </a:ext>
                  </a:extLst>
                </a:gridCol>
              </a:tblGrid>
              <a:tr h="435975">
                <a:tc>
                  <a:txBody>
                    <a:bodyPr/>
                    <a:lstStyle/>
                    <a:p>
                      <a:pPr marL="0" lvl="0" indent="0" algn="ctr" rtl="0">
                        <a:spcBef>
                          <a:spcPts val="0"/>
                        </a:spcBef>
                        <a:spcAft>
                          <a:spcPts val="0"/>
                        </a:spcAft>
                        <a:buNone/>
                      </a:pPr>
                      <a:r>
                        <a:rPr lang="en-GB" b="1">
                          <a:latin typeface="Open Sans"/>
                          <a:ea typeface="Open Sans"/>
                          <a:cs typeface="Open Sans"/>
                          <a:sym typeface="Open Sans"/>
                        </a:rPr>
                        <a:t>Parameters</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Abstract Class</a:t>
                      </a:r>
                      <a:endParaRPr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latin typeface="Open Sans"/>
                          <a:ea typeface="Open Sans"/>
                          <a:cs typeface="Open Sans"/>
                          <a:sym typeface="Open Sans"/>
                        </a:rPr>
                        <a:t>Interface</a:t>
                      </a:r>
                      <a:endParaRPr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435975">
                <a:tc>
                  <a:txBody>
                    <a:bodyPr/>
                    <a:lstStyle/>
                    <a:p>
                      <a:pPr marL="0" lvl="0" indent="0" algn="l" rtl="0">
                        <a:spcBef>
                          <a:spcPts val="0"/>
                        </a:spcBef>
                        <a:spcAft>
                          <a:spcPts val="0"/>
                        </a:spcAft>
                        <a:buNone/>
                      </a:pPr>
                      <a:r>
                        <a:rPr lang="en-GB">
                          <a:latin typeface="Open Sans"/>
                          <a:ea typeface="Open Sans"/>
                          <a:cs typeface="Open Sans"/>
                          <a:sym typeface="Open Sans"/>
                        </a:rPr>
                        <a:t>Keyword Used</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abstract</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interface</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435975">
                <a:tc>
                  <a:txBody>
                    <a:bodyPr/>
                    <a:lstStyle/>
                    <a:p>
                      <a:pPr marL="0" lvl="0" indent="0" algn="l" rtl="0">
                        <a:spcBef>
                          <a:spcPts val="0"/>
                        </a:spcBef>
                        <a:spcAft>
                          <a:spcPts val="0"/>
                        </a:spcAft>
                        <a:buNone/>
                      </a:pPr>
                      <a:r>
                        <a:rPr lang="en-GB">
                          <a:latin typeface="Open Sans"/>
                          <a:ea typeface="Open Sans"/>
                          <a:cs typeface="Open Sans"/>
                          <a:sym typeface="Open Sans"/>
                        </a:rPr>
                        <a:t>Type of variables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static and non static</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static only</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670725">
                <a:tc>
                  <a:txBody>
                    <a:bodyPr/>
                    <a:lstStyle/>
                    <a:p>
                      <a:pPr marL="0" lvl="0" indent="0" algn="l" rtl="0">
                        <a:spcBef>
                          <a:spcPts val="0"/>
                        </a:spcBef>
                        <a:spcAft>
                          <a:spcPts val="0"/>
                        </a:spcAft>
                        <a:buNone/>
                      </a:pPr>
                      <a:r>
                        <a:rPr lang="en-GB">
                          <a:latin typeface="Open Sans"/>
                          <a:ea typeface="Open Sans"/>
                          <a:cs typeface="Open Sans"/>
                          <a:sym typeface="Open Sans"/>
                        </a:rPr>
                        <a:t>Access Modifiers</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All (private, default, protected, public)</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Only public access modifier</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435975">
                <a:tc>
                  <a:txBody>
                    <a:bodyPr/>
                    <a:lstStyle/>
                    <a:p>
                      <a:pPr marL="0" lvl="0" indent="0" algn="l" rtl="0">
                        <a:spcBef>
                          <a:spcPts val="0"/>
                        </a:spcBef>
                        <a:spcAft>
                          <a:spcPts val="0"/>
                        </a:spcAft>
                        <a:buNone/>
                      </a:pPr>
                      <a:r>
                        <a:rPr lang="en-GB">
                          <a:latin typeface="Open Sans"/>
                          <a:ea typeface="Open Sans"/>
                          <a:cs typeface="Open Sans"/>
                          <a:sym typeface="Open Sans"/>
                        </a:rPr>
                        <a:t>Speed</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Fast</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Slow</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435975">
                <a:tc>
                  <a:txBody>
                    <a:bodyPr/>
                    <a:lstStyle/>
                    <a:p>
                      <a:pPr marL="0" lvl="0" indent="0" algn="l" rtl="0">
                        <a:spcBef>
                          <a:spcPts val="0"/>
                        </a:spcBef>
                        <a:spcAft>
                          <a:spcPts val="0"/>
                        </a:spcAft>
                        <a:buNone/>
                      </a:pPr>
                      <a:r>
                        <a:rPr lang="en-GB">
                          <a:latin typeface="Open Sans"/>
                          <a:ea typeface="Open Sans"/>
                          <a:cs typeface="Open Sans"/>
                          <a:sym typeface="Open Sans"/>
                        </a:rPr>
                        <a:t>When to use?</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To avoid independence</a:t>
                      </a:r>
                      <a:endParaRPr>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latin typeface="Open Sans"/>
                          <a:ea typeface="Open Sans"/>
                          <a:cs typeface="Open Sans"/>
                          <a:sym typeface="Open Sans"/>
                        </a:rPr>
                        <a:t>For future enhancements</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735" name="Google Shape;1735;p2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Abstraction vs Data Hiding</a:t>
            </a:r>
            <a:endParaRPr/>
          </a:p>
        </p:txBody>
      </p:sp>
      <p:sp>
        <p:nvSpPr>
          <p:cNvPr id="1736" name="Google Shape;1736;p2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204</a:t>
            </a:fld>
            <a:endParaRPr/>
          </a:p>
        </p:txBody>
      </p:sp>
      <p:graphicFrame>
        <p:nvGraphicFramePr>
          <p:cNvPr id="1737" name="Google Shape;1737;p216"/>
          <p:cNvGraphicFramePr/>
          <p:nvPr/>
        </p:nvGraphicFramePr>
        <p:xfrm>
          <a:off x="404875" y="1197000"/>
          <a:ext cx="3000000" cy="3000000"/>
        </p:xfrm>
        <a:graphic>
          <a:graphicData uri="http://schemas.openxmlformats.org/drawingml/2006/table">
            <a:tbl>
              <a:tblPr>
                <a:noFill/>
                <a:tableStyleId>{4C4B8031-E66A-4E46-8405-7B656A99451E}</a:tableStyleId>
              </a:tblPr>
              <a:tblGrid>
                <a:gridCol w="4109550">
                  <a:extLst>
                    <a:ext uri="{9D8B030D-6E8A-4147-A177-3AD203B41FA5}">
                      <a16:colId xmlns:a16="http://schemas.microsoft.com/office/drawing/2014/main" val="20000"/>
                    </a:ext>
                  </a:extLst>
                </a:gridCol>
                <a:gridCol w="4109550">
                  <a:extLst>
                    <a:ext uri="{9D8B030D-6E8A-4147-A177-3AD203B41FA5}">
                      <a16:colId xmlns:a16="http://schemas.microsoft.com/office/drawing/2014/main" val="20001"/>
                    </a:ext>
                  </a:extLst>
                </a:gridCol>
              </a:tblGrid>
              <a:tr h="381625">
                <a:tc>
                  <a:txBody>
                    <a:bodyPr/>
                    <a:lstStyle/>
                    <a:p>
                      <a:pPr marL="0" lvl="0" indent="0" algn="ctr" rtl="0">
                        <a:spcBef>
                          <a:spcPts val="0"/>
                        </a:spcBef>
                        <a:spcAft>
                          <a:spcPts val="0"/>
                        </a:spcAft>
                        <a:buNone/>
                      </a:pPr>
                      <a:r>
                        <a:rPr lang="en-GB" sz="1300" b="1">
                          <a:latin typeface="Open Sans"/>
                          <a:ea typeface="Open Sans"/>
                          <a:cs typeface="Open Sans"/>
                          <a:sym typeface="Open Sans"/>
                        </a:rPr>
                        <a:t>Abstraction</a:t>
                      </a:r>
                      <a:endParaRPr sz="1300"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300" b="1">
                          <a:latin typeface="Open Sans"/>
                          <a:ea typeface="Open Sans"/>
                          <a:cs typeface="Open Sans"/>
                          <a:sym typeface="Open Sans"/>
                        </a:rPr>
                        <a:t>Data Hiding</a:t>
                      </a:r>
                      <a:endParaRPr sz="1300"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792650">
                <a:tc>
                  <a:txBody>
                    <a:bodyPr/>
                    <a:lstStyle/>
                    <a:p>
                      <a:pPr marL="0" lvl="0" indent="0" algn="just" rtl="0">
                        <a:spcBef>
                          <a:spcPts val="0"/>
                        </a:spcBef>
                        <a:spcAft>
                          <a:spcPts val="0"/>
                        </a:spcAft>
                        <a:buNone/>
                      </a:pPr>
                      <a:r>
                        <a:rPr lang="en-GB" sz="1300">
                          <a:latin typeface="Open Sans"/>
                          <a:ea typeface="Open Sans"/>
                          <a:cs typeface="Open Sans"/>
                          <a:sym typeface="Open Sans"/>
                        </a:rPr>
                        <a:t>The process of hiding the implantation details and showing only the functionality of program is referred to as abstraction.</a:t>
                      </a:r>
                      <a:endParaRPr sz="1300">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latin typeface="Open Sans"/>
                          <a:ea typeface="Open Sans"/>
                          <a:cs typeface="Open Sans"/>
                          <a:sym typeface="Open Sans"/>
                        </a:rPr>
                        <a:t>The process of hiding important and sensitive data from any unintended access is known as data hiding.</a:t>
                      </a:r>
                      <a:endParaRPr sz="13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587125">
                <a:tc>
                  <a:txBody>
                    <a:bodyPr/>
                    <a:lstStyle/>
                    <a:p>
                      <a:pPr marL="0" lvl="0" indent="0" algn="just" rtl="0">
                        <a:spcBef>
                          <a:spcPts val="0"/>
                        </a:spcBef>
                        <a:spcAft>
                          <a:spcPts val="0"/>
                        </a:spcAft>
                        <a:buNone/>
                      </a:pPr>
                      <a:r>
                        <a:rPr lang="en-GB" sz="1300">
                          <a:latin typeface="Open Sans"/>
                          <a:ea typeface="Open Sans"/>
                          <a:cs typeface="Open Sans"/>
                          <a:sym typeface="Open Sans"/>
                        </a:rPr>
                        <a:t>Abstraction helps in extracting relevant information from a larger set of information</a:t>
                      </a:r>
                      <a:endParaRPr sz="1300">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latin typeface="Open Sans"/>
                          <a:ea typeface="Open Sans"/>
                          <a:cs typeface="Open Sans"/>
                          <a:sym typeface="Open Sans"/>
                        </a:rPr>
                        <a:t>Data hiding helps to increase safety by preventing outside attacks.</a:t>
                      </a:r>
                      <a:endParaRPr sz="13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587125">
                <a:tc>
                  <a:txBody>
                    <a:bodyPr/>
                    <a:lstStyle/>
                    <a:p>
                      <a:pPr marL="0" lvl="0" indent="0" algn="just" rtl="0">
                        <a:spcBef>
                          <a:spcPts val="0"/>
                        </a:spcBef>
                        <a:spcAft>
                          <a:spcPts val="0"/>
                        </a:spcAft>
                        <a:buNone/>
                      </a:pPr>
                      <a:r>
                        <a:rPr lang="en-GB" sz="1300">
                          <a:latin typeface="Open Sans"/>
                          <a:ea typeface="Open Sans"/>
                          <a:cs typeface="Open Sans"/>
                          <a:sym typeface="Open Sans"/>
                        </a:rPr>
                        <a:t>Abstraction focuses on reducing the complexity of code.</a:t>
                      </a:r>
                      <a:endParaRPr sz="1300">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latin typeface="Open Sans"/>
                          <a:ea typeface="Open Sans"/>
                          <a:cs typeface="Open Sans"/>
                          <a:sym typeface="Open Sans"/>
                        </a:rPr>
                        <a:t>The purpose of data hiding is to achieve data encapsulation.</a:t>
                      </a:r>
                      <a:endParaRPr sz="13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587125">
                <a:tc>
                  <a:txBody>
                    <a:bodyPr/>
                    <a:lstStyle/>
                    <a:p>
                      <a:pPr marL="0" lvl="0" indent="0" algn="just" rtl="0">
                        <a:spcBef>
                          <a:spcPts val="0"/>
                        </a:spcBef>
                        <a:spcAft>
                          <a:spcPts val="0"/>
                        </a:spcAft>
                        <a:buNone/>
                      </a:pPr>
                      <a:r>
                        <a:rPr lang="en-GB" sz="1300">
                          <a:latin typeface="Open Sans"/>
                          <a:ea typeface="Open Sans"/>
                          <a:cs typeface="Open Sans"/>
                          <a:sym typeface="Open Sans"/>
                        </a:rPr>
                        <a:t>Abstraction solves the design level problems.</a:t>
                      </a:r>
                      <a:endParaRPr sz="1300">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latin typeface="Open Sans"/>
                          <a:ea typeface="Open Sans"/>
                          <a:cs typeface="Open Sans"/>
                          <a:sym typeface="Open Sans"/>
                        </a:rPr>
                        <a:t>Data hiding solves the implementation level problems.</a:t>
                      </a:r>
                      <a:endParaRPr sz="13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792650">
                <a:tc>
                  <a:txBody>
                    <a:bodyPr/>
                    <a:lstStyle/>
                    <a:p>
                      <a:pPr marL="0" lvl="0" indent="0" algn="just" rtl="0">
                        <a:spcBef>
                          <a:spcPts val="0"/>
                        </a:spcBef>
                        <a:spcAft>
                          <a:spcPts val="0"/>
                        </a:spcAft>
                        <a:buNone/>
                      </a:pPr>
                      <a:r>
                        <a:rPr lang="en-GB" sz="1300">
                          <a:latin typeface="Open Sans"/>
                          <a:ea typeface="Open Sans"/>
                          <a:cs typeface="Open Sans"/>
                          <a:sym typeface="Open Sans"/>
                        </a:rPr>
                        <a:t>There are three types of data abstractions namely, procedural abstraction, data abstraction, and control abstraction</a:t>
                      </a:r>
                      <a:endParaRPr sz="1300">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latin typeface="Open Sans"/>
                          <a:ea typeface="Open Sans"/>
                          <a:cs typeface="Open Sans"/>
                          <a:sym typeface="Open Sans"/>
                        </a:rPr>
                        <a:t>Data hiding is not divided into subtypes</a:t>
                      </a:r>
                      <a:endParaRPr sz="1300">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sp>
        <p:nvSpPr>
          <p:cNvPr id="1742" name="Google Shape;1742;p2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Functional Interface</a:t>
            </a:r>
            <a:endParaRPr/>
          </a:p>
        </p:txBody>
      </p:sp>
      <p:sp>
        <p:nvSpPr>
          <p:cNvPr id="1743" name="Google Shape;1743;p2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An interface that contains exactly one abstract method is known as functional interface.</a:t>
            </a:r>
            <a:endParaRPr/>
          </a:p>
          <a:p>
            <a:pPr marL="457200" lvl="0" indent="-342900" algn="just" rtl="0">
              <a:spcBef>
                <a:spcPts val="0"/>
              </a:spcBef>
              <a:spcAft>
                <a:spcPts val="0"/>
              </a:spcAft>
              <a:buSzPts val="1800"/>
              <a:buChar char="●"/>
            </a:pPr>
            <a:r>
              <a:rPr lang="en-GB"/>
              <a:t>It can have any number of default and static methods but can contain only one abstract method.</a:t>
            </a:r>
            <a:endParaRPr/>
          </a:p>
          <a:p>
            <a:pPr marL="457200" lvl="0" indent="-342900" algn="just" rtl="0">
              <a:spcBef>
                <a:spcPts val="0"/>
              </a:spcBef>
              <a:spcAft>
                <a:spcPts val="0"/>
              </a:spcAft>
              <a:buSzPts val="1800"/>
              <a:buChar char="●"/>
            </a:pPr>
            <a:r>
              <a:rPr lang="en-GB" sz="1700" i="1">
                <a:solidFill>
                  <a:srgbClr val="646464"/>
                </a:solidFill>
                <a:latin typeface="Consolas"/>
                <a:ea typeface="Consolas"/>
                <a:cs typeface="Consolas"/>
                <a:sym typeface="Consolas"/>
              </a:rPr>
              <a:t>@FunctionalInterface</a:t>
            </a:r>
            <a:r>
              <a:rPr lang="en-GB" sz="1500">
                <a:solidFill>
                  <a:srgbClr val="646464"/>
                </a:solidFill>
                <a:latin typeface="Consolas"/>
                <a:ea typeface="Consolas"/>
                <a:cs typeface="Consolas"/>
                <a:sym typeface="Consolas"/>
              </a:rPr>
              <a:t> </a:t>
            </a:r>
            <a:r>
              <a:rPr lang="en-GB"/>
              <a:t>annotation is used to state explicitly that it is a functional interface.</a:t>
            </a:r>
            <a:endParaRPr/>
          </a:p>
        </p:txBody>
      </p:sp>
      <p:sp>
        <p:nvSpPr>
          <p:cNvPr id="1744" name="Google Shape;1744;p2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205</a:t>
            </a:fld>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49" name="Google Shape;1749;p2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Lambda Expressions</a:t>
            </a:r>
            <a:endParaRPr/>
          </a:p>
        </p:txBody>
      </p:sp>
      <p:sp>
        <p:nvSpPr>
          <p:cNvPr id="1750" name="Google Shape;1750;p2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A Lambda expression is a short block of code which takes parameters and returns a value.</a:t>
            </a:r>
            <a:endParaRPr/>
          </a:p>
          <a:p>
            <a:pPr marL="457200" lvl="0" indent="-342900" algn="just" rtl="0">
              <a:spcBef>
                <a:spcPts val="0"/>
              </a:spcBef>
              <a:spcAft>
                <a:spcPts val="0"/>
              </a:spcAft>
              <a:buSzPts val="1800"/>
              <a:buChar char="●"/>
            </a:pPr>
            <a:r>
              <a:rPr lang="en-GB"/>
              <a:t>Lambda expressions are similar to methods, but they do not need a name and they can be implemented right in the body.</a:t>
            </a:r>
            <a:endParaRPr/>
          </a:p>
          <a:p>
            <a:pPr marL="457200" lvl="0" indent="-342900" algn="just" rtl="0">
              <a:spcBef>
                <a:spcPts val="0"/>
              </a:spcBef>
              <a:spcAft>
                <a:spcPts val="0"/>
              </a:spcAft>
              <a:buSzPts val="1800"/>
              <a:buChar char="●"/>
            </a:pPr>
            <a:r>
              <a:rPr lang="en-GB"/>
              <a:t>Java Lambda expressions are Java’s first step into Functional Programming.</a:t>
            </a:r>
            <a:endParaRPr/>
          </a:p>
          <a:p>
            <a:pPr marL="457200" lvl="0" indent="-342900" algn="just" rtl="0">
              <a:spcBef>
                <a:spcPts val="0"/>
              </a:spcBef>
              <a:spcAft>
                <a:spcPts val="0"/>
              </a:spcAft>
              <a:buSzPts val="1800"/>
              <a:buChar char="●"/>
            </a:pPr>
            <a:r>
              <a:rPr lang="en-GB"/>
              <a:t>It is anonymous function that doesn’t have a name and doesn’t belong to any class.</a:t>
            </a:r>
            <a:endParaRPr/>
          </a:p>
          <a:p>
            <a:pPr marL="457200" lvl="0" indent="-342900" algn="just" rtl="0">
              <a:spcBef>
                <a:spcPts val="0"/>
              </a:spcBef>
              <a:spcAft>
                <a:spcPts val="0"/>
              </a:spcAft>
              <a:buSzPts val="1800"/>
              <a:buChar char="●"/>
            </a:pPr>
            <a:r>
              <a:rPr lang="en-GB"/>
              <a:t>It provides implementation of a Functional Interface and simplifies the software development.</a:t>
            </a:r>
            <a:endParaRPr/>
          </a:p>
          <a:p>
            <a:pPr marL="457200" lvl="0" indent="-342900" algn="just" rtl="0">
              <a:spcBef>
                <a:spcPts val="0"/>
              </a:spcBef>
              <a:spcAft>
                <a:spcPts val="0"/>
              </a:spcAft>
              <a:buSzPts val="1800"/>
              <a:buChar char="●"/>
            </a:pPr>
            <a:r>
              <a:rPr lang="en-GB"/>
              <a:t>Lambda expressions were introduced in Java 8.</a:t>
            </a:r>
            <a:endParaRPr/>
          </a:p>
        </p:txBody>
      </p:sp>
      <p:sp>
        <p:nvSpPr>
          <p:cNvPr id="1751" name="Google Shape;1751;p2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206</a:t>
            </a:fld>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6" name="Google Shape;1756;p2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Lambda Syntax</a:t>
            </a:r>
            <a:endParaRPr/>
          </a:p>
        </p:txBody>
      </p:sp>
      <p:sp>
        <p:nvSpPr>
          <p:cNvPr id="1757" name="Google Shape;1757;p2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207</a:t>
            </a:fld>
            <a:endParaRPr/>
          </a:p>
        </p:txBody>
      </p:sp>
      <p:graphicFrame>
        <p:nvGraphicFramePr>
          <p:cNvPr id="1758" name="Google Shape;1758;p219"/>
          <p:cNvGraphicFramePr/>
          <p:nvPr/>
        </p:nvGraphicFramePr>
        <p:xfrm>
          <a:off x="311700" y="1314525"/>
          <a:ext cx="3000000" cy="3000000"/>
        </p:xfrm>
        <a:graphic>
          <a:graphicData uri="http://schemas.openxmlformats.org/drawingml/2006/table">
            <a:tbl>
              <a:tblPr>
                <a:noFill/>
                <a:tableStyleId>{4C4B8031-E66A-4E46-8405-7B656A99451E}</a:tableStyleId>
              </a:tblPr>
              <a:tblGrid>
                <a:gridCol w="3093850">
                  <a:extLst>
                    <a:ext uri="{9D8B030D-6E8A-4147-A177-3AD203B41FA5}">
                      <a16:colId xmlns:a16="http://schemas.microsoft.com/office/drawing/2014/main" val="20000"/>
                    </a:ext>
                  </a:extLst>
                </a:gridCol>
                <a:gridCol w="50669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latin typeface="Open Sans"/>
                          <a:ea typeface="Open Sans"/>
                          <a:cs typeface="Open Sans"/>
                          <a:sym typeface="Open Sans"/>
                        </a:rPr>
                        <a:t>Syntax</a:t>
                      </a:r>
                      <a:endParaRPr sz="1500" b="1">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latin typeface="Open Sans"/>
                          <a:ea typeface="Open Sans"/>
                          <a:cs typeface="Open Sans"/>
                          <a:sym typeface="Open Sans"/>
                        </a:rPr>
                        <a:t>Example</a:t>
                      </a:r>
                      <a:endParaRPr sz="1500" b="1">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parameter → expression</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Consolas"/>
                          <a:ea typeface="Consolas"/>
                          <a:cs typeface="Consolas"/>
                          <a:sym typeface="Consolas"/>
                        </a:rPr>
                        <a:t>x -&gt; x * x;</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parameter → block</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Consolas"/>
                          <a:ea typeface="Consolas"/>
                          <a:cs typeface="Consolas"/>
                          <a:sym typeface="Consolas"/>
                        </a:rPr>
                        <a:t>s -&gt; { System.out.println(s); }</a:t>
                      </a:r>
                      <a:endParaRPr>
                        <a:latin typeface="Consolas"/>
                        <a:ea typeface="Consolas"/>
                        <a:cs typeface="Consolas"/>
                        <a:sym typeface="Consola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(param1, param2) → expression</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Consolas"/>
                          <a:ea typeface="Consolas"/>
                          <a:cs typeface="Consolas"/>
                          <a:sym typeface="Consolas"/>
                        </a:rPr>
                        <a:t>(x, y) -&gt; Math.</a:t>
                      </a:r>
                      <a:r>
                        <a:rPr lang="en-GB" i="1">
                          <a:latin typeface="Consolas"/>
                          <a:ea typeface="Consolas"/>
                          <a:cs typeface="Consolas"/>
                          <a:sym typeface="Consolas"/>
                        </a:rPr>
                        <a:t>sqrt</a:t>
                      </a:r>
                      <a:r>
                        <a:rPr lang="en-GB">
                          <a:latin typeface="Consolas"/>
                          <a:ea typeface="Consolas"/>
                          <a:cs typeface="Consolas"/>
                          <a:sym typeface="Consolas"/>
                        </a:rPr>
                        <a:t>(</a:t>
                      </a:r>
                      <a:r>
                        <a:rPr lang="en-GB">
                          <a:solidFill>
                            <a:srgbClr val="6A3E3E"/>
                          </a:solidFill>
                          <a:latin typeface="Consolas"/>
                          <a:ea typeface="Consolas"/>
                          <a:cs typeface="Consolas"/>
                          <a:sym typeface="Consolas"/>
                        </a:rPr>
                        <a:t>x</a:t>
                      </a:r>
                      <a:r>
                        <a:rPr lang="en-GB">
                          <a:latin typeface="Consolas"/>
                          <a:ea typeface="Consolas"/>
                          <a:cs typeface="Consolas"/>
                          <a:sym typeface="Consolas"/>
                        </a:rPr>
                        <a:t>*</a:t>
                      </a:r>
                      <a:r>
                        <a:rPr lang="en-GB">
                          <a:solidFill>
                            <a:srgbClr val="6A3E3E"/>
                          </a:solidFill>
                          <a:latin typeface="Consolas"/>
                          <a:ea typeface="Consolas"/>
                          <a:cs typeface="Consolas"/>
                          <a:sym typeface="Consolas"/>
                        </a:rPr>
                        <a:t>x</a:t>
                      </a:r>
                      <a:r>
                        <a:rPr lang="en-GB">
                          <a:latin typeface="Consolas"/>
                          <a:ea typeface="Consolas"/>
                          <a:cs typeface="Consolas"/>
                          <a:sym typeface="Consolas"/>
                        </a:rPr>
                        <a:t> + </a:t>
                      </a:r>
                      <a:r>
                        <a:rPr lang="en-GB">
                          <a:solidFill>
                            <a:srgbClr val="6A3E3E"/>
                          </a:solidFill>
                          <a:latin typeface="Consolas"/>
                          <a:ea typeface="Consolas"/>
                          <a:cs typeface="Consolas"/>
                          <a:sym typeface="Consolas"/>
                        </a:rPr>
                        <a:t>y</a:t>
                      </a:r>
                      <a:r>
                        <a:rPr lang="en-GB">
                          <a:latin typeface="Consolas"/>
                          <a:ea typeface="Consolas"/>
                          <a:cs typeface="Consolas"/>
                          <a:sym typeface="Consolas"/>
                        </a:rPr>
                        <a:t>*</a:t>
                      </a:r>
                      <a:r>
                        <a:rPr lang="en-GB">
                          <a:solidFill>
                            <a:srgbClr val="6A3E3E"/>
                          </a:solidFill>
                          <a:latin typeface="Consolas"/>
                          <a:ea typeface="Consolas"/>
                          <a:cs typeface="Consolas"/>
                          <a:sym typeface="Consolas"/>
                        </a:rPr>
                        <a:t>y</a:t>
                      </a:r>
                      <a:r>
                        <a:rPr lang="en-GB">
                          <a:latin typeface="Consolas"/>
                          <a:ea typeface="Consolas"/>
                          <a:cs typeface="Consolas"/>
                          <a:sym typeface="Consolas"/>
                        </a:rPr>
                        <a:t>);</a:t>
                      </a:r>
                      <a:endParaRPr>
                        <a:latin typeface="Consolas"/>
                        <a:ea typeface="Consolas"/>
                        <a:cs typeface="Consolas"/>
                        <a:sym typeface="Consola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latin typeface="Consolas"/>
                          <a:ea typeface="Consolas"/>
                          <a:cs typeface="Consolas"/>
                          <a:sym typeface="Consolas"/>
                        </a:rPr>
                        <a:t>(param1, param2) → block</a:t>
                      </a:r>
                      <a:endParaRPr>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latin typeface="Consolas"/>
                          <a:ea typeface="Consolas"/>
                          <a:cs typeface="Consolas"/>
                          <a:sym typeface="Consolas"/>
                        </a:rPr>
                        <a:t>(s1, s2) -&gt; { System.out.println(s1 + </a:t>
                      </a:r>
                      <a:r>
                        <a:rPr lang="en-GB">
                          <a:solidFill>
                            <a:srgbClr val="2A00FF"/>
                          </a:solidFill>
                          <a:latin typeface="Consolas"/>
                          <a:ea typeface="Consolas"/>
                          <a:cs typeface="Consolas"/>
                          <a:sym typeface="Consolas"/>
                        </a:rPr>
                        <a:t>", "</a:t>
                      </a:r>
                      <a:r>
                        <a:rPr lang="en-GB">
                          <a:latin typeface="Consolas"/>
                          <a:ea typeface="Consolas"/>
                          <a:cs typeface="Consolas"/>
                          <a:sym typeface="Consolas"/>
                        </a:rPr>
                        <a:t> +s2);} </a:t>
                      </a:r>
                      <a:endParaRPr>
                        <a:latin typeface="Consolas"/>
                        <a:ea typeface="Consolas"/>
                        <a:cs typeface="Consolas"/>
                        <a:sym typeface="Consola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sp>
        <p:nvSpPr>
          <p:cNvPr id="1763" name="Google Shape;1763;p2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a:t>
            </a:r>
            <a:endParaRPr/>
          </a:p>
        </p:txBody>
      </p:sp>
      <p:sp>
        <p:nvSpPr>
          <p:cNvPr id="1764" name="Google Shape;1764;p2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Reduction in code</a:t>
            </a:r>
            <a:endParaRPr/>
          </a:p>
          <a:p>
            <a:pPr marL="457200" lvl="0" indent="-342900" algn="just" rtl="0">
              <a:spcBef>
                <a:spcPts val="0"/>
              </a:spcBef>
              <a:spcAft>
                <a:spcPts val="0"/>
              </a:spcAft>
              <a:buSzPts val="1800"/>
              <a:buChar char="●"/>
            </a:pPr>
            <a:r>
              <a:rPr lang="en-GB"/>
              <a:t>Encouragement of functional programming (programming that treats computation as the evaluation of mathematical function and avoids changing-state and mutable data)</a:t>
            </a:r>
            <a:endParaRPr/>
          </a:p>
          <a:p>
            <a:pPr marL="457200" lvl="0" indent="-342900" algn="just" rtl="0">
              <a:spcBef>
                <a:spcPts val="0"/>
              </a:spcBef>
              <a:spcAft>
                <a:spcPts val="0"/>
              </a:spcAft>
              <a:buSzPts val="1800"/>
              <a:buChar char="●"/>
            </a:pPr>
            <a:r>
              <a:rPr lang="en-GB"/>
              <a:t>Code reusability</a:t>
            </a:r>
            <a:endParaRPr/>
          </a:p>
          <a:p>
            <a:pPr marL="457200" lvl="0" indent="-342900" algn="just" rtl="0">
              <a:spcBef>
                <a:spcPts val="0"/>
              </a:spcBef>
              <a:spcAft>
                <a:spcPts val="0"/>
              </a:spcAft>
              <a:buSzPts val="1800"/>
              <a:buChar char="●"/>
            </a:pPr>
            <a:r>
              <a:rPr lang="en-GB"/>
              <a:t>Simplified variable scope</a:t>
            </a:r>
            <a:endParaRPr/>
          </a:p>
        </p:txBody>
      </p:sp>
      <p:sp>
        <p:nvSpPr>
          <p:cNvPr id="1765" name="Google Shape;1765;p2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208</a:t>
            </a:fld>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2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a:t>
            </a:r>
            <a:endParaRPr/>
          </a:p>
        </p:txBody>
      </p:sp>
      <p:sp>
        <p:nvSpPr>
          <p:cNvPr id="1771" name="Google Shape;1771;p2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a:solidFill>
                  <a:srgbClr val="000000"/>
                </a:solidFill>
                <a:latin typeface="Consolas"/>
                <a:ea typeface="Consolas"/>
                <a:cs typeface="Consolas"/>
                <a:sym typeface="Consolas"/>
              </a:rPr>
              <a:t>List&lt;Integer&gt; </a:t>
            </a:r>
            <a:r>
              <a:rPr lang="en-GB">
                <a:solidFill>
                  <a:srgbClr val="6A3E3E"/>
                </a:solidFill>
                <a:latin typeface="Consolas"/>
                <a:ea typeface="Consolas"/>
                <a:cs typeface="Consolas"/>
                <a:sym typeface="Consolas"/>
              </a:rPr>
              <a:t>numbers</a:t>
            </a:r>
            <a:r>
              <a:rPr lang="en-GB">
                <a:solidFill>
                  <a:srgbClr val="000000"/>
                </a:solidFill>
                <a:latin typeface="Consolas"/>
                <a:ea typeface="Consolas"/>
                <a:cs typeface="Consolas"/>
                <a:sym typeface="Consolas"/>
              </a:rPr>
              <a:t> = Arrays.</a:t>
            </a:r>
            <a:r>
              <a:rPr lang="en-GB" i="1">
                <a:solidFill>
                  <a:srgbClr val="000000"/>
                </a:solidFill>
                <a:latin typeface="Consolas"/>
                <a:ea typeface="Consolas"/>
                <a:cs typeface="Consolas"/>
                <a:sym typeface="Consolas"/>
              </a:rPr>
              <a:t>asList</a:t>
            </a:r>
            <a:r>
              <a:rPr lang="en-GB">
                <a:solidFill>
                  <a:srgbClr val="000000"/>
                </a:solidFill>
                <a:latin typeface="Consolas"/>
                <a:ea typeface="Consolas"/>
                <a:cs typeface="Consolas"/>
                <a:sym typeface="Consolas"/>
              </a:rPr>
              <a:t>(1, 2, 3, 4, 5, 6, 7, 8, 9, 10);</a:t>
            </a:r>
            <a:endParaRPr>
              <a:solidFill>
                <a:srgbClr val="000000"/>
              </a:solidFill>
              <a:latin typeface="Consolas"/>
              <a:ea typeface="Consolas"/>
              <a:cs typeface="Consolas"/>
              <a:sym typeface="Consolas"/>
            </a:endParaRPr>
          </a:p>
          <a:p>
            <a:pPr marL="25400" lvl="0" indent="0" algn="l" rtl="0">
              <a:spcBef>
                <a:spcPts val="0"/>
              </a:spcBef>
              <a:spcAft>
                <a:spcPts val="0"/>
              </a:spcAft>
              <a:buNone/>
            </a:pP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3F7F5F"/>
                </a:solidFill>
                <a:latin typeface="Consolas"/>
                <a:ea typeface="Consolas"/>
                <a:cs typeface="Consolas"/>
                <a:sym typeface="Consolas"/>
              </a:rPr>
              <a:t>// type inference</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6A3E3E"/>
                </a:solidFill>
                <a:latin typeface="Consolas"/>
                <a:ea typeface="Consolas"/>
                <a:cs typeface="Consolas"/>
                <a:sym typeface="Consolas"/>
              </a:rPr>
              <a:t>numbers</a:t>
            </a:r>
            <a:r>
              <a:rPr lang="en-GB">
                <a:solidFill>
                  <a:srgbClr val="000000"/>
                </a:solidFill>
                <a:latin typeface="Consolas"/>
                <a:ea typeface="Consolas"/>
                <a:cs typeface="Consolas"/>
                <a:sym typeface="Consolas"/>
              </a:rPr>
              <a:t>.forEach((</a:t>
            </a:r>
            <a:r>
              <a:rPr lang="en-GB">
                <a:solidFill>
                  <a:srgbClr val="6A3E3E"/>
                </a:solidFill>
                <a:latin typeface="Consolas"/>
                <a:ea typeface="Consolas"/>
                <a:cs typeface="Consolas"/>
                <a:sym typeface="Consolas"/>
              </a:rPr>
              <a:t>num</a:t>
            </a:r>
            <a:r>
              <a:rPr lang="en-GB">
                <a:solidFill>
                  <a:srgbClr val="000000"/>
                </a:solidFill>
                <a:latin typeface="Consolas"/>
                <a:ea typeface="Consolas"/>
                <a:cs typeface="Consolas"/>
                <a:sym typeface="Consolas"/>
              </a:rPr>
              <a:t>) -&gt; 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a:t>
            </a:r>
            <a:r>
              <a:rPr lang="en-GB">
                <a:solidFill>
                  <a:srgbClr val="6A3E3E"/>
                </a:solidFill>
                <a:latin typeface="Consolas"/>
                <a:ea typeface="Consolas"/>
                <a:cs typeface="Consolas"/>
                <a:sym typeface="Consolas"/>
              </a:rPr>
              <a:t>num</a:t>
            </a:r>
            <a:r>
              <a:rPr lang="en-GB">
                <a:solidFill>
                  <a:srgbClr val="000000"/>
                </a:solidFill>
                <a:latin typeface="Consolas"/>
                <a:ea typeface="Consolas"/>
                <a:cs typeface="Consolas"/>
                <a:sym typeface="Consolas"/>
              </a:rPr>
              <a:t> + </a:t>
            </a:r>
            <a:r>
              <a:rPr lang="en-GB">
                <a:solidFill>
                  <a:srgbClr val="2A00FF"/>
                </a:solidFill>
                <a:latin typeface="Consolas"/>
                <a:ea typeface="Consolas"/>
                <a:cs typeface="Consolas"/>
                <a:sym typeface="Consolas"/>
              </a:rPr>
              <a:t>" "</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lvl="0" indent="0" algn="l" rtl="0">
              <a:spcBef>
                <a:spcPts val="0"/>
              </a:spcBef>
              <a:spcAft>
                <a:spcPts val="0"/>
              </a:spcAft>
              <a:buNone/>
            </a:pPr>
            <a:endParaRPr/>
          </a:p>
          <a:p>
            <a:pPr marL="0" lvl="0" indent="0" algn="l" rtl="0">
              <a:spcBef>
                <a:spcPts val="1200"/>
              </a:spcBef>
              <a:spcAft>
                <a:spcPts val="0"/>
              </a:spcAft>
              <a:buNone/>
            </a:pPr>
            <a:r>
              <a:rPr lang="en-GB">
                <a:solidFill>
                  <a:srgbClr val="3F7F5F"/>
                </a:solidFill>
                <a:latin typeface="Consolas"/>
                <a:ea typeface="Consolas"/>
                <a:cs typeface="Consolas"/>
                <a:sym typeface="Consolas"/>
              </a:rPr>
              <a:t>// method references</a:t>
            </a:r>
            <a:endParaRPr>
              <a:solidFill>
                <a:srgbClr val="3F7F5F"/>
              </a:solidFill>
              <a:latin typeface="Consolas"/>
              <a:ea typeface="Consolas"/>
              <a:cs typeface="Consolas"/>
              <a:sym typeface="Consolas"/>
            </a:endParaRPr>
          </a:p>
          <a:p>
            <a:pPr marL="25400" lvl="0" indent="0" algn="l" rtl="0">
              <a:spcBef>
                <a:spcPts val="0"/>
              </a:spcBef>
              <a:spcAft>
                <a:spcPts val="0"/>
              </a:spcAft>
              <a:buNone/>
            </a:pPr>
            <a:r>
              <a:rPr lang="en-GB">
                <a:solidFill>
                  <a:srgbClr val="6A3E3E"/>
                </a:solidFill>
                <a:latin typeface="Consolas"/>
                <a:ea typeface="Consolas"/>
                <a:cs typeface="Consolas"/>
                <a:sym typeface="Consolas"/>
              </a:rPr>
              <a:t>numbers</a:t>
            </a:r>
            <a:r>
              <a:rPr lang="en-GB">
                <a:solidFill>
                  <a:srgbClr val="000000"/>
                </a:solidFill>
                <a:latin typeface="Consolas"/>
                <a:ea typeface="Consolas"/>
                <a:cs typeface="Consolas"/>
                <a:sym typeface="Consolas"/>
              </a:rPr>
              <a:t>.forEach(System.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::println);</a:t>
            </a:r>
            <a:endParaRPr/>
          </a:p>
        </p:txBody>
      </p:sp>
      <p:sp>
        <p:nvSpPr>
          <p:cNvPr id="1772" name="Google Shape;1772;p2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209</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Installation on Windows</a:t>
            </a:r>
            <a:endParaRPr/>
          </a:p>
        </p:txBody>
      </p:sp>
      <p:sp>
        <p:nvSpPr>
          <p:cNvPr id="250" name="Google Shape;25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21</a:t>
            </a:fld>
            <a:endParaRPr>
              <a:solidFill>
                <a:schemeClr val="dk2"/>
              </a:solidFill>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7" name="Google Shape;1777;p2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 stream</a:t>
            </a:r>
            <a:endParaRPr/>
          </a:p>
        </p:txBody>
      </p:sp>
      <p:sp>
        <p:nvSpPr>
          <p:cNvPr id="1778" name="Google Shape;1778;p2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700">
                <a:solidFill>
                  <a:srgbClr val="000000"/>
                </a:solidFill>
                <a:latin typeface="Consolas"/>
                <a:ea typeface="Consolas"/>
                <a:cs typeface="Consolas"/>
                <a:sym typeface="Consolas"/>
              </a:rPr>
              <a:t>List&lt;Integer&gt; </a:t>
            </a:r>
            <a:r>
              <a:rPr lang="en-GB" sz="1700">
                <a:solidFill>
                  <a:srgbClr val="6A3E3E"/>
                </a:solidFill>
                <a:latin typeface="Consolas"/>
                <a:ea typeface="Consolas"/>
                <a:cs typeface="Consolas"/>
                <a:sym typeface="Consolas"/>
              </a:rPr>
              <a:t>numbers</a:t>
            </a:r>
            <a:r>
              <a:rPr lang="en-GB" sz="1700">
                <a:solidFill>
                  <a:srgbClr val="000000"/>
                </a:solidFill>
                <a:latin typeface="Consolas"/>
                <a:ea typeface="Consolas"/>
                <a:cs typeface="Consolas"/>
                <a:sym typeface="Consolas"/>
              </a:rPr>
              <a:t> = Arrays.</a:t>
            </a:r>
            <a:r>
              <a:rPr lang="en-GB" sz="1700" i="1">
                <a:solidFill>
                  <a:srgbClr val="000000"/>
                </a:solidFill>
                <a:latin typeface="Consolas"/>
                <a:ea typeface="Consolas"/>
                <a:cs typeface="Consolas"/>
                <a:sym typeface="Consolas"/>
              </a:rPr>
              <a:t>asList</a:t>
            </a:r>
            <a:r>
              <a:rPr lang="en-GB" sz="1700">
                <a:solidFill>
                  <a:srgbClr val="000000"/>
                </a:solidFill>
                <a:latin typeface="Consolas"/>
                <a:ea typeface="Consolas"/>
                <a:cs typeface="Consolas"/>
                <a:sym typeface="Consolas"/>
              </a:rPr>
              <a:t>(1, 2, 3, 4, 5, 6, 7, 8, 9, 10);</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3F7F5F"/>
                </a:solidFill>
                <a:latin typeface="Consolas"/>
                <a:ea typeface="Consolas"/>
                <a:cs typeface="Consolas"/>
                <a:sym typeface="Consolas"/>
              </a:rPr>
              <a:t>// mapping</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6A3E3E"/>
                </a:solidFill>
                <a:latin typeface="Consolas"/>
                <a:ea typeface="Consolas"/>
                <a:cs typeface="Consolas"/>
                <a:sym typeface="Consolas"/>
              </a:rPr>
              <a:t>numbers</a:t>
            </a:r>
            <a:r>
              <a:rPr lang="en-GB" sz="1700">
                <a:solidFill>
                  <a:srgbClr val="000000"/>
                </a:solidFill>
                <a:latin typeface="Consolas"/>
                <a:ea typeface="Consolas"/>
                <a:cs typeface="Consolas"/>
                <a:sym typeface="Consolas"/>
              </a:rPr>
              <a:t>.stream()</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.map(</a:t>
            </a:r>
            <a:r>
              <a:rPr lang="en-GB" sz="1700">
                <a:solidFill>
                  <a:srgbClr val="6A3E3E"/>
                </a:solidFill>
                <a:latin typeface="Consolas"/>
                <a:ea typeface="Consolas"/>
                <a:cs typeface="Consolas"/>
                <a:sym typeface="Consolas"/>
              </a:rPr>
              <a:t>num</a:t>
            </a:r>
            <a:r>
              <a:rPr lang="en-GB" sz="1700">
                <a:solidFill>
                  <a:srgbClr val="000000"/>
                </a:solidFill>
                <a:latin typeface="Consolas"/>
                <a:ea typeface="Consolas"/>
                <a:cs typeface="Consolas"/>
                <a:sym typeface="Consolas"/>
              </a:rPr>
              <a:t> -&gt; </a:t>
            </a:r>
            <a:r>
              <a:rPr lang="en-GB" sz="1700">
                <a:solidFill>
                  <a:srgbClr val="6A3E3E"/>
                </a:solidFill>
                <a:latin typeface="Consolas"/>
                <a:ea typeface="Consolas"/>
                <a:cs typeface="Consolas"/>
                <a:sym typeface="Consolas"/>
              </a:rPr>
              <a:t>num</a:t>
            </a:r>
            <a:r>
              <a:rPr lang="en-GB" sz="1700">
                <a:solidFill>
                  <a:srgbClr val="000000"/>
                </a:solidFill>
                <a:latin typeface="Consolas"/>
                <a:ea typeface="Consolas"/>
                <a:cs typeface="Consolas"/>
                <a:sym typeface="Consolas"/>
              </a:rPr>
              <a:t> * 2)</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.forEach(System.</a:t>
            </a:r>
            <a:r>
              <a:rPr lang="en-GB" sz="1700" b="1" i="1">
                <a:solidFill>
                  <a:srgbClr val="0000C0"/>
                </a:solidFill>
                <a:latin typeface="Consolas"/>
                <a:ea typeface="Consolas"/>
                <a:cs typeface="Consolas"/>
                <a:sym typeface="Consolas"/>
              </a:rPr>
              <a:t>out</a:t>
            </a:r>
            <a:r>
              <a:rPr lang="en-GB" sz="1700">
                <a:solidFill>
                  <a:srgbClr val="000000"/>
                </a:solidFill>
                <a:latin typeface="Consolas"/>
                <a:ea typeface="Consolas"/>
                <a:cs typeface="Consolas"/>
                <a:sym typeface="Consolas"/>
              </a:rPr>
              <a:t>::println);</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3F7F5F"/>
                </a:solidFill>
                <a:latin typeface="Consolas"/>
                <a:ea typeface="Consolas"/>
                <a:cs typeface="Consolas"/>
                <a:sym typeface="Consolas"/>
              </a:rPr>
              <a:t>// filtering</a:t>
            </a:r>
            <a:endParaRPr sz="17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700">
                <a:solidFill>
                  <a:srgbClr val="6A3E3E"/>
                </a:solidFill>
                <a:latin typeface="Consolas"/>
                <a:ea typeface="Consolas"/>
                <a:cs typeface="Consolas"/>
                <a:sym typeface="Consolas"/>
              </a:rPr>
              <a:t>numbers</a:t>
            </a:r>
            <a:r>
              <a:rPr lang="en-GB" sz="1700">
                <a:solidFill>
                  <a:srgbClr val="000000"/>
                </a:solidFill>
                <a:latin typeface="Consolas"/>
                <a:ea typeface="Consolas"/>
                <a:cs typeface="Consolas"/>
                <a:sym typeface="Consolas"/>
              </a:rPr>
              <a:t>.stream()</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.filter(</a:t>
            </a:r>
            <a:r>
              <a:rPr lang="en-GB" sz="1700">
                <a:solidFill>
                  <a:srgbClr val="6A3E3E"/>
                </a:solidFill>
                <a:latin typeface="Consolas"/>
                <a:ea typeface="Consolas"/>
                <a:cs typeface="Consolas"/>
                <a:sym typeface="Consolas"/>
              </a:rPr>
              <a:t>num</a:t>
            </a:r>
            <a:r>
              <a:rPr lang="en-GB" sz="1700">
                <a:solidFill>
                  <a:srgbClr val="000000"/>
                </a:solidFill>
                <a:latin typeface="Consolas"/>
                <a:ea typeface="Consolas"/>
                <a:cs typeface="Consolas"/>
                <a:sym typeface="Consolas"/>
              </a:rPr>
              <a:t> -&gt; </a:t>
            </a:r>
            <a:r>
              <a:rPr lang="en-GB" sz="1700">
                <a:solidFill>
                  <a:srgbClr val="6A3E3E"/>
                </a:solidFill>
                <a:latin typeface="Consolas"/>
                <a:ea typeface="Consolas"/>
                <a:cs typeface="Consolas"/>
                <a:sym typeface="Consolas"/>
              </a:rPr>
              <a:t>num</a:t>
            </a:r>
            <a:r>
              <a:rPr lang="en-GB" sz="1700">
                <a:solidFill>
                  <a:srgbClr val="000000"/>
                </a:solidFill>
                <a:latin typeface="Consolas"/>
                <a:ea typeface="Consolas"/>
                <a:cs typeface="Consolas"/>
                <a:sym typeface="Consolas"/>
              </a:rPr>
              <a:t> % 2 == 0)</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.forEach(System.</a:t>
            </a:r>
            <a:r>
              <a:rPr lang="en-GB" sz="1700" b="1" i="1">
                <a:solidFill>
                  <a:srgbClr val="0000C0"/>
                </a:solidFill>
                <a:latin typeface="Consolas"/>
                <a:ea typeface="Consolas"/>
                <a:cs typeface="Consolas"/>
                <a:sym typeface="Consolas"/>
              </a:rPr>
              <a:t>out</a:t>
            </a:r>
            <a:r>
              <a:rPr lang="en-GB" sz="1700">
                <a:solidFill>
                  <a:srgbClr val="000000"/>
                </a:solidFill>
                <a:latin typeface="Consolas"/>
                <a:ea typeface="Consolas"/>
                <a:cs typeface="Consolas"/>
                <a:sym typeface="Consolas"/>
              </a:rPr>
              <a:t>::println);</a:t>
            </a:r>
            <a:endParaRPr sz="1700">
              <a:solidFill>
                <a:srgbClr val="000000"/>
              </a:solidFill>
              <a:latin typeface="Consolas"/>
              <a:ea typeface="Consolas"/>
              <a:cs typeface="Consolas"/>
              <a:sym typeface="Consolas"/>
            </a:endParaRPr>
          </a:p>
          <a:p>
            <a:pPr marL="0" lvl="0" indent="0" algn="l" rtl="0">
              <a:spcBef>
                <a:spcPts val="0"/>
              </a:spcBef>
              <a:spcAft>
                <a:spcPts val="1200"/>
              </a:spcAft>
              <a:buNone/>
            </a:pPr>
            <a:endParaRPr sz="1700"/>
          </a:p>
        </p:txBody>
      </p:sp>
      <p:sp>
        <p:nvSpPr>
          <p:cNvPr id="1779" name="Google Shape;1779;p2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210</a:t>
            </a:fld>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4" name="Google Shape;1784;p22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Nested Classes</a:t>
            </a:r>
            <a:endParaRPr/>
          </a:p>
        </p:txBody>
      </p:sp>
      <p:sp>
        <p:nvSpPr>
          <p:cNvPr id="1785" name="Google Shape;1785;p2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211</a:t>
            </a:fld>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2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Inner Class</a:t>
            </a:r>
            <a:endParaRPr/>
          </a:p>
        </p:txBody>
      </p:sp>
      <p:sp>
        <p:nvSpPr>
          <p:cNvPr id="1791" name="Google Shape;1791;p2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212</a:t>
            </a:fld>
            <a:endParaRPr>
              <a:solidFill>
                <a:schemeClr val="dk2"/>
              </a:solidFill>
            </a:endParaRPr>
          </a:p>
        </p:txBody>
      </p:sp>
      <p:sp>
        <p:nvSpPr>
          <p:cNvPr id="1792" name="Google Shape;1792;p224"/>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a:t>Definition of one class within the definition of another class.</a:t>
            </a:r>
            <a:endParaRPr/>
          </a:p>
          <a:p>
            <a:pPr marL="457200" lvl="0" indent="-334327" algn="just" rtl="0">
              <a:spcBef>
                <a:spcPts val="0"/>
              </a:spcBef>
              <a:spcAft>
                <a:spcPts val="0"/>
              </a:spcAft>
              <a:buSzPct val="100000"/>
              <a:buChar char="●"/>
            </a:pPr>
            <a:r>
              <a:rPr lang="en-GB"/>
              <a:t>Inner class is a member of the enclosing class just like another class members.</a:t>
            </a:r>
            <a:endParaRPr/>
          </a:p>
          <a:p>
            <a:pPr marL="457200" lvl="0" indent="-334327" algn="just" rtl="0">
              <a:spcBef>
                <a:spcPts val="0"/>
              </a:spcBef>
              <a:spcAft>
                <a:spcPts val="0"/>
              </a:spcAft>
              <a:buSzPct val="100000"/>
              <a:buChar char="●"/>
            </a:pPr>
            <a:r>
              <a:rPr lang="en-GB"/>
              <a:t>An object of inner class can access features of its enclosing class including private members.</a:t>
            </a:r>
            <a:endParaRPr/>
          </a:p>
          <a:p>
            <a:pPr marL="457200" lvl="0" indent="-334327" algn="just" rtl="0">
              <a:spcBef>
                <a:spcPts val="0"/>
              </a:spcBef>
              <a:spcAft>
                <a:spcPts val="0"/>
              </a:spcAft>
              <a:buSzPct val="100000"/>
              <a:buChar char="●"/>
            </a:pPr>
            <a:r>
              <a:rPr lang="en-GB"/>
              <a:t>Inner classes can be hidden from the other classes in the same package by using access specifiers like private.</a:t>
            </a:r>
            <a:endParaRPr/>
          </a:p>
        </p:txBody>
      </p:sp>
      <p:sp>
        <p:nvSpPr>
          <p:cNvPr id="1793" name="Google Shape;1793;p224"/>
          <p:cNvSpPr txBox="1">
            <a:spLocks noGrp="1"/>
          </p:cNvSpPr>
          <p:nvPr>
            <p:ph type="body" idx="1"/>
          </p:nvPr>
        </p:nvSpPr>
        <p:spPr>
          <a:xfrm>
            <a:off x="4578900" y="1266325"/>
            <a:ext cx="42603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class</a:t>
            </a:r>
            <a:r>
              <a:rPr lang="en-GB" sz="1600">
                <a:solidFill>
                  <a:srgbClr val="000000"/>
                </a:solidFill>
                <a:latin typeface="Consolas"/>
                <a:ea typeface="Consolas"/>
                <a:cs typeface="Consolas"/>
                <a:sym typeface="Consolas"/>
              </a:rPr>
              <a:t> Outer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details of outer class</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class</a:t>
            </a:r>
            <a:r>
              <a:rPr lang="en-GB" sz="1600">
                <a:solidFill>
                  <a:srgbClr val="000000"/>
                </a:solidFill>
                <a:latin typeface="Consolas"/>
                <a:ea typeface="Consolas"/>
                <a:cs typeface="Consolas"/>
                <a:sym typeface="Consolas"/>
              </a:rPr>
              <a:t> Inner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details of inner class</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just" rtl="0">
              <a:spcBef>
                <a:spcPts val="0"/>
              </a:spcBef>
              <a:spcAft>
                <a:spcPts val="1200"/>
              </a:spcAft>
              <a:buNone/>
            </a:pPr>
            <a:endParaRPr sz="160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sp>
        <p:nvSpPr>
          <p:cNvPr id="1798" name="Google Shape;1798;p2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 Inner Class</a:t>
            </a:r>
            <a:endParaRPr/>
          </a:p>
        </p:txBody>
      </p:sp>
      <p:sp>
        <p:nvSpPr>
          <p:cNvPr id="1799" name="Google Shape;1799;p2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213</a:t>
            </a:fld>
            <a:endParaRPr/>
          </a:p>
        </p:txBody>
      </p:sp>
      <p:sp>
        <p:nvSpPr>
          <p:cNvPr id="1800" name="Google Shape;1800;p225"/>
          <p:cNvSpPr txBox="1">
            <a:spLocks noGrp="1"/>
          </p:cNvSpPr>
          <p:nvPr>
            <p:ph type="body" idx="1"/>
          </p:nvPr>
        </p:nvSpPr>
        <p:spPr>
          <a:xfrm>
            <a:off x="311700" y="1152425"/>
            <a:ext cx="8520600" cy="3416700"/>
          </a:xfrm>
          <a:prstGeom prst="rect">
            <a:avLst/>
          </a:prstGeom>
        </p:spPr>
        <p:txBody>
          <a:bodyPr spcFirstLastPara="1" wrap="square" lIns="91425" tIns="91425" rIns="91425" bIns="91425" anchor="t" anchorCtr="0">
            <a:noAutofit/>
          </a:bodyPr>
          <a:lstStyle/>
          <a:p>
            <a:pPr marL="25400" lvl="0" indent="0" algn="l" rtl="0">
              <a:lnSpc>
                <a:spcPct val="105000"/>
              </a:lnSpc>
              <a:spcBef>
                <a:spcPts val="0"/>
              </a:spcBef>
              <a:spcAft>
                <a:spcPts val="0"/>
              </a:spcAft>
              <a:buSzPts val="605"/>
              <a:buNone/>
            </a:pPr>
            <a:r>
              <a:rPr lang="en-GB" sz="1510" b="1">
                <a:solidFill>
                  <a:srgbClr val="7F0055"/>
                </a:solidFill>
                <a:latin typeface="Consolas"/>
                <a:ea typeface="Consolas"/>
                <a:cs typeface="Consolas"/>
                <a:sym typeface="Consolas"/>
              </a:rPr>
              <a:t>public</a:t>
            </a: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class</a:t>
            </a:r>
            <a:r>
              <a:rPr lang="en-GB" sz="1510">
                <a:solidFill>
                  <a:srgbClr val="000000"/>
                </a:solidFill>
                <a:latin typeface="Consolas"/>
                <a:ea typeface="Consolas"/>
                <a:cs typeface="Consolas"/>
                <a:sym typeface="Consolas"/>
              </a:rPr>
              <a:t> Demo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private</a:t>
            </a: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static</a:t>
            </a: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int</a:t>
            </a:r>
            <a:r>
              <a:rPr lang="en-GB" sz="1510">
                <a:solidFill>
                  <a:srgbClr val="000000"/>
                </a:solidFill>
                <a:latin typeface="Consolas"/>
                <a:ea typeface="Consolas"/>
                <a:cs typeface="Consolas"/>
                <a:sym typeface="Consolas"/>
              </a:rPr>
              <a:t> </a:t>
            </a:r>
            <a:r>
              <a:rPr lang="en-GB" sz="1510" i="1">
                <a:solidFill>
                  <a:srgbClr val="0000C0"/>
                </a:solidFill>
                <a:latin typeface="Consolas"/>
                <a:ea typeface="Consolas"/>
                <a:cs typeface="Consolas"/>
                <a:sym typeface="Consolas"/>
              </a:rPr>
              <a:t>data</a:t>
            </a:r>
            <a:r>
              <a:rPr lang="en-GB" sz="1510">
                <a:solidFill>
                  <a:srgbClr val="000000"/>
                </a:solidFill>
                <a:latin typeface="Consolas"/>
                <a:ea typeface="Consolas"/>
                <a:cs typeface="Consolas"/>
                <a:sym typeface="Consolas"/>
              </a:rPr>
              <a:t> = 10;</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private</a:t>
            </a: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static</a:t>
            </a: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void</a:t>
            </a:r>
            <a:r>
              <a:rPr lang="en-GB" sz="1510">
                <a:solidFill>
                  <a:srgbClr val="000000"/>
                </a:solidFill>
                <a:latin typeface="Consolas"/>
                <a:ea typeface="Consolas"/>
                <a:cs typeface="Consolas"/>
                <a:sym typeface="Consolas"/>
              </a:rPr>
              <a:t> display()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class</a:t>
            </a:r>
            <a:r>
              <a:rPr lang="en-GB" sz="1510">
                <a:solidFill>
                  <a:srgbClr val="000000"/>
                </a:solidFill>
                <a:latin typeface="Consolas"/>
                <a:ea typeface="Consolas"/>
                <a:cs typeface="Consolas"/>
                <a:sym typeface="Consolas"/>
              </a:rPr>
              <a:t> LocalInnerClass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void</a:t>
            </a:r>
            <a:r>
              <a:rPr lang="en-GB" sz="1510">
                <a:solidFill>
                  <a:srgbClr val="000000"/>
                </a:solidFill>
                <a:latin typeface="Consolas"/>
                <a:ea typeface="Consolas"/>
                <a:cs typeface="Consolas"/>
                <a:sym typeface="Consolas"/>
              </a:rPr>
              <a:t> print()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System.</a:t>
            </a:r>
            <a:r>
              <a:rPr lang="en-GB" sz="1510" b="1" i="1">
                <a:solidFill>
                  <a:srgbClr val="0000C0"/>
                </a:solidFill>
                <a:latin typeface="Consolas"/>
                <a:ea typeface="Consolas"/>
                <a:cs typeface="Consolas"/>
                <a:sym typeface="Consolas"/>
              </a:rPr>
              <a:t>out</a:t>
            </a:r>
            <a:r>
              <a:rPr lang="en-GB" sz="1510">
                <a:solidFill>
                  <a:srgbClr val="000000"/>
                </a:solidFill>
                <a:latin typeface="Consolas"/>
                <a:ea typeface="Consolas"/>
                <a:cs typeface="Consolas"/>
                <a:sym typeface="Consolas"/>
              </a:rPr>
              <a:t>.println(</a:t>
            </a:r>
            <a:r>
              <a:rPr lang="en-GB" sz="1510">
                <a:solidFill>
                  <a:srgbClr val="2A00FF"/>
                </a:solidFill>
                <a:latin typeface="Consolas"/>
                <a:ea typeface="Consolas"/>
                <a:cs typeface="Consolas"/>
                <a:sym typeface="Consolas"/>
              </a:rPr>
              <a:t>"Printing from Inner class "</a:t>
            </a:r>
            <a:r>
              <a:rPr lang="en-GB" sz="1510">
                <a:solidFill>
                  <a:srgbClr val="000000"/>
                </a:solidFill>
                <a:latin typeface="Consolas"/>
                <a:ea typeface="Consolas"/>
                <a:cs typeface="Consolas"/>
                <a:sym typeface="Consolas"/>
              </a:rPr>
              <a:t> + </a:t>
            </a:r>
            <a:r>
              <a:rPr lang="en-GB" sz="1510" i="1">
                <a:solidFill>
                  <a:srgbClr val="0000C0"/>
                </a:solidFill>
                <a:latin typeface="Consolas"/>
                <a:ea typeface="Consolas"/>
                <a:cs typeface="Consolas"/>
                <a:sym typeface="Consolas"/>
              </a:rPr>
              <a:t>data</a:t>
            </a:r>
            <a:r>
              <a:rPr lang="en-GB" sz="1510">
                <a:solidFill>
                  <a:srgbClr val="000000"/>
                </a:solidFill>
                <a:latin typeface="Consolas"/>
                <a:ea typeface="Consolas"/>
                <a:cs typeface="Consolas"/>
                <a:sym typeface="Consolas"/>
              </a:rPr>
              <a:t>);</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LocalInnerClass </a:t>
            </a:r>
            <a:r>
              <a:rPr lang="en-GB" sz="1510">
                <a:solidFill>
                  <a:srgbClr val="6A3E3E"/>
                </a:solidFill>
                <a:latin typeface="Consolas"/>
                <a:ea typeface="Consolas"/>
                <a:cs typeface="Consolas"/>
                <a:sym typeface="Consolas"/>
              </a:rPr>
              <a:t>local</a:t>
            </a:r>
            <a:r>
              <a:rPr lang="en-GB" sz="1510">
                <a:solidFill>
                  <a:srgbClr val="000000"/>
                </a:solidFill>
                <a:latin typeface="Consolas"/>
                <a:ea typeface="Consolas"/>
                <a:cs typeface="Consolas"/>
                <a:sym typeface="Consolas"/>
              </a:rPr>
              <a:t> = </a:t>
            </a:r>
            <a:r>
              <a:rPr lang="en-GB" sz="1510" b="1">
                <a:solidFill>
                  <a:srgbClr val="7F0055"/>
                </a:solidFill>
                <a:latin typeface="Consolas"/>
                <a:ea typeface="Consolas"/>
                <a:cs typeface="Consolas"/>
                <a:sym typeface="Consolas"/>
              </a:rPr>
              <a:t>new</a:t>
            </a:r>
            <a:r>
              <a:rPr lang="en-GB" sz="1510">
                <a:solidFill>
                  <a:srgbClr val="000000"/>
                </a:solidFill>
                <a:latin typeface="Consolas"/>
                <a:ea typeface="Consolas"/>
                <a:cs typeface="Consolas"/>
                <a:sym typeface="Consolas"/>
              </a:rPr>
              <a:t> LocalInnerClass();</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r>
              <a:rPr lang="en-GB" sz="1510">
                <a:solidFill>
                  <a:srgbClr val="6A3E3E"/>
                </a:solidFill>
                <a:latin typeface="Consolas"/>
                <a:ea typeface="Consolas"/>
                <a:cs typeface="Consolas"/>
                <a:sym typeface="Consolas"/>
              </a:rPr>
              <a:t>local</a:t>
            </a:r>
            <a:r>
              <a:rPr lang="en-GB" sz="1510">
                <a:solidFill>
                  <a:srgbClr val="000000"/>
                </a:solidFill>
                <a:latin typeface="Consolas"/>
                <a:ea typeface="Consolas"/>
                <a:cs typeface="Consolas"/>
                <a:sym typeface="Consolas"/>
              </a:rPr>
              <a:t>.print();</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public</a:t>
            </a: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static</a:t>
            </a:r>
            <a:r>
              <a:rPr lang="en-GB" sz="1510">
                <a:solidFill>
                  <a:srgbClr val="000000"/>
                </a:solidFill>
                <a:latin typeface="Consolas"/>
                <a:ea typeface="Consolas"/>
                <a:cs typeface="Consolas"/>
                <a:sym typeface="Consolas"/>
              </a:rPr>
              <a:t> </a:t>
            </a:r>
            <a:r>
              <a:rPr lang="en-GB" sz="1510" b="1">
                <a:solidFill>
                  <a:srgbClr val="7F0055"/>
                </a:solidFill>
                <a:latin typeface="Consolas"/>
                <a:ea typeface="Consolas"/>
                <a:cs typeface="Consolas"/>
                <a:sym typeface="Consolas"/>
              </a:rPr>
              <a:t>void</a:t>
            </a:r>
            <a:r>
              <a:rPr lang="en-GB" sz="1510">
                <a:solidFill>
                  <a:srgbClr val="000000"/>
                </a:solidFill>
                <a:latin typeface="Consolas"/>
                <a:ea typeface="Consolas"/>
                <a:cs typeface="Consolas"/>
                <a:sym typeface="Consolas"/>
              </a:rPr>
              <a:t> main(String[] </a:t>
            </a:r>
            <a:r>
              <a:rPr lang="en-GB" sz="1510">
                <a:solidFill>
                  <a:srgbClr val="6A3E3E"/>
                </a:solidFill>
                <a:latin typeface="Consolas"/>
                <a:ea typeface="Consolas"/>
                <a:cs typeface="Consolas"/>
                <a:sym typeface="Consolas"/>
              </a:rPr>
              <a:t>args</a:t>
            </a:r>
            <a:r>
              <a:rPr lang="en-GB" sz="1510">
                <a:solidFill>
                  <a:srgbClr val="000000"/>
                </a:solidFill>
                <a:latin typeface="Consolas"/>
                <a:ea typeface="Consolas"/>
                <a:cs typeface="Consolas"/>
                <a:sym typeface="Consolas"/>
              </a:rPr>
              <a:t>)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r>
              <a:rPr lang="en-GB" sz="1510" i="1">
                <a:solidFill>
                  <a:srgbClr val="000000"/>
                </a:solidFill>
                <a:latin typeface="Consolas"/>
                <a:ea typeface="Consolas"/>
                <a:cs typeface="Consolas"/>
                <a:sym typeface="Consolas"/>
              </a:rPr>
              <a:t>display</a:t>
            </a:r>
            <a:r>
              <a:rPr lang="en-GB" sz="1510">
                <a:solidFill>
                  <a:srgbClr val="000000"/>
                </a:solidFill>
                <a:latin typeface="Consolas"/>
                <a:ea typeface="Consolas"/>
                <a:cs typeface="Consolas"/>
                <a:sym typeface="Consolas"/>
              </a:rPr>
              <a:t>();</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	}</a:t>
            </a:r>
            <a:endParaRPr sz="151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10">
                <a:solidFill>
                  <a:srgbClr val="000000"/>
                </a:solidFill>
                <a:latin typeface="Consolas"/>
                <a:ea typeface="Consolas"/>
                <a:cs typeface="Consolas"/>
                <a:sym typeface="Consolas"/>
              </a:rPr>
              <a:t>}</a:t>
            </a:r>
            <a:endParaRPr sz="1510">
              <a:solidFill>
                <a:srgbClr val="000000"/>
              </a:solidFill>
              <a:latin typeface="Consolas"/>
              <a:ea typeface="Consolas"/>
              <a:cs typeface="Consolas"/>
              <a:sym typeface="Consolas"/>
            </a:endParaRPr>
          </a:p>
          <a:p>
            <a:pPr marL="0" lvl="0" indent="0" algn="just" rtl="0">
              <a:lnSpc>
                <a:spcPct val="105000"/>
              </a:lnSpc>
              <a:spcBef>
                <a:spcPts val="0"/>
              </a:spcBef>
              <a:spcAft>
                <a:spcPts val="1200"/>
              </a:spcAft>
              <a:buSzPts val="605"/>
              <a:buNone/>
            </a:pPr>
            <a:endParaRPr sz="1180" b="1">
              <a:solidFill>
                <a:srgbClr val="7F0055"/>
              </a:solidFill>
              <a:latin typeface="Consolas"/>
              <a:ea typeface="Consolas"/>
              <a:cs typeface="Consolas"/>
              <a:sym typeface="Consolas"/>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2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Anonymous Inner class</a:t>
            </a:r>
            <a:endParaRPr/>
          </a:p>
        </p:txBody>
      </p:sp>
      <p:sp>
        <p:nvSpPr>
          <p:cNvPr id="1806" name="Google Shape;1806;p226"/>
          <p:cNvSpPr txBox="1">
            <a:spLocks noGrp="1"/>
          </p:cNvSpPr>
          <p:nvPr>
            <p:ph type="body" idx="1"/>
          </p:nvPr>
        </p:nvSpPr>
        <p:spPr>
          <a:xfrm>
            <a:off x="311700" y="1266325"/>
            <a:ext cx="8160600" cy="3302700"/>
          </a:xfrm>
          <a:prstGeom prst="rect">
            <a:avLst/>
          </a:prstGeom>
        </p:spPr>
        <p:txBody>
          <a:bodyPr spcFirstLastPara="1" wrap="square" lIns="91425" tIns="91425" rIns="91425" bIns="91425" anchor="t" anchorCtr="0">
            <a:normAutofit/>
          </a:bodyPr>
          <a:lstStyle/>
          <a:p>
            <a:pPr marL="457200" lvl="0" indent="-342900" algn="just" rtl="0">
              <a:lnSpc>
                <a:spcPct val="150000"/>
              </a:lnSpc>
              <a:spcBef>
                <a:spcPts val="0"/>
              </a:spcBef>
              <a:spcAft>
                <a:spcPts val="0"/>
              </a:spcAft>
              <a:buSzPts val="1800"/>
              <a:buChar char="●"/>
            </a:pPr>
            <a:r>
              <a:rPr lang="en-GB"/>
              <a:t>A class that is not assigned a name</a:t>
            </a:r>
            <a:endParaRPr/>
          </a:p>
          <a:p>
            <a:pPr marL="457200" lvl="0" indent="-342900" algn="just" rtl="0">
              <a:lnSpc>
                <a:spcPct val="150000"/>
              </a:lnSpc>
              <a:spcBef>
                <a:spcPts val="0"/>
              </a:spcBef>
              <a:spcAft>
                <a:spcPts val="0"/>
              </a:spcAft>
              <a:buSzPts val="1800"/>
              <a:buChar char="●"/>
            </a:pPr>
            <a:r>
              <a:rPr lang="en-GB"/>
              <a:t>Declared by using the name of the class that this subclass.</a:t>
            </a:r>
            <a:endParaRPr/>
          </a:p>
          <a:p>
            <a:pPr marL="457200" lvl="0" indent="-342900" algn="just" rtl="0">
              <a:lnSpc>
                <a:spcPct val="150000"/>
              </a:lnSpc>
              <a:spcBef>
                <a:spcPts val="0"/>
              </a:spcBef>
              <a:spcAft>
                <a:spcPts val="0"/>
              </a:spcAft>
              <a:buSzPts val="1800"/>
              <a:buChar char="●"/>
            </a:pPr>
            <a:r>
              <a:rPr lang="en-GB"/>
              <a:t>These classes are defined at the same time they are initiated with new</a:t>
            </a:r>
            <a:endParaRPr/>
          </a:p>
          <a:p>
            <a:pPr marL="457200" lvl="0" indent="-342900" algn="just" rtl="0">
              <a:lnSpc>
                <a:spcPct val="150000"/>
              </a:lnSpc>
              <a:spcBef>
                <a:spcPts val="0"/>
              </a:spcBef>
              <a:spcAft>
                <a:spcPts val="0"/>
              </a:spcAft>
              <a:buSzPts val="1800"/>
              <a:buChar char="●"/>
            </a:pPr>
            <a:r>
              <a:rPr lang="en-GB"/>
              <a:t>The scope of the is inside the private scope of the outer class.</a:t>
            </a:r>
            <a:endParaRPr/>
          </a:p>
        </p:txBody>
      </p:sp>
      <p:sp>
        <p:nvSpPr>
          <p:cNvPr id="1807" name="Google Shape;1807;p2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214</a:t>
            </a:fld>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2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Anonymous Inner class</a:t>
            </a:r>
            <a:endParaRPr/>
          </a:p>
        </p:txBody>
      </p:sp>
      <p:sp>
        <p:nvSpPr>
          <p:cNvPr id="1813" name="Google Shape;1813;p227"/>
          <p:cNvSpPr txBox="1">
            <a:spLocks noGrp="1"/>
          </p:cNvSpPr>
          <p:nvPr>
            <p:ph type="body" idx="1"/>
          </p:nvPr>
        </p:nvSpPr>
        <p:spPr>
          <a:xfrm>
            <a:off x="875075" y="1152425"/>
            <a:ext cx="7597200" cy="3416700"/>
          </a:xfrm>
          <a:prstGeom prst="rect">
            <a:avLst/>
          </a:prstGeom>
        </p:spPr>
        <p:txBody>
          <a:bodyPr spcFirstLastPara="1" wrap="square" lIns="91425" tIns="91425" rIns="91425" bIns="91425" anchor="t" anchorCtr="0">
            <a:noAutofit/>
          </a:bodyPr>
          <a:lstStyle/>
          <a:p>
            <a:pPr marL="25400" lvl="0" indent="0" algn="l" rtl="0">
              <a:lnSpc>
                <a:spcPct val="105000"/>
              </a:lnSpc>
              <a:spcBef>
                <a:spcPts val="0"/>
              </a:spcBef>
              <a:spcAft>
                <a:spcPts val="0"/>
              </a:spcAft>
              <a:buSzPts val="605"/>
              <a:buNone/>
            </a:pPr>
            <a:r>
              <a:rPr lang="en-GB" sz="1500">
                <a:solidFill>
                  <a:srgbClr val="646464"/>
                </a:solidFill>
                <a:latin typeface="Consolas"/>
                <a:ea typeface="Consolas"/>
                <a:cs typeface="Consolas"/>
                <a:sym typeface="Consolas"/>
              </a:rPr>
              <a:t>@FunctionalInterface</a:t>
            </a:r>
            <a:endParaRPr sz="1500">
              <a:solidFill>
                <a:srgbClr val="646464"/>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b="1">
                <a:solidFill>
                  <a:srgbClr val="7F0055"/>
                </a:solidFill>
                <a:latin typeface="Consolas"/>
                <a:ea typeface="Consolas"/>
                <a:cs typeface="Consolas"/>
                <a:sym typeface="Consolas"/>
              </a:rPr>
              <a:t>interface</a:t>
            </a:r>
            <a:r>
              <a:rPr lang="en-GB" sz="1500">
                <a:solidFill>
                  <a:srgbClr val="000000"/>
                </a:solidFill>
                <a:latin typeface="Consolas"/>
                <a:ea typeface="Consolas"/>
                <a:cs typeface="Consolas"/>
                <a:sym typeface="Consolas"/>
              </a:rPr>
              <a:t> Greet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void</a:t>
            </a:r>
            <a:r>
              <a:rPr lang="en-GB" sz="1500">
                <a:solidFill>
                  <a:srgbClr val="000000"/>
                </a:solidFill>
                <a:latin typeface="Consolas"/>
                <a:ea typeface="Consolas"/>
                <a:cs typeface="Consolas"/>
                <a:sym typeface="Consolas"/>
              </a:rPr>
              <a:t> greet(String </a:t>
            </a:r>
            <a:r>
              <a:rPr lang="en-GB" sz="1500">
                <a:solidFill>
                  <a:srgbClr val="6A3E3E"/>
                </a:solidFill>
                <a:latin typeface="Consolas"/>
                <a:ea typeface="Consolas"/>
                <a:cs typeface="Consolas"/>
                <a:sym typeface="Consolas"/>
              </a:rPr>
              <a:t>name</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b="1">
                <a:solidFill>
                  <a:srgbClr val="7F0055"/>
                </a:solidFill>
                <a:latin typeface="Consolas"/>
                <a:ea typeface="Consolas"/>
                <a:cs typeface="Consolas"/>
                <a:sym typeface="Consolas"/>
              </a:rPr>
              <a:t>public</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class</a:t>
            </a:r>
            <a:r>
              <a:rPr lang="en-GB" sz="1500">
                <a:solidFill>
                  <a:srgbClr val="000000"/>
                </a:solidFill>
                <a:latin typeface="Consolas"/>
                <a:ea typeface="Consolas"/>
                <a:cs typeface="Consolas"/>
                <a:sym typeface="Consolas"/>
              </a:rPr>
              <a:t> Demo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public</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static</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void</a:t>
            </a:r>
            <a:r>
              <a:rPr lang="en-GB" sz="1500">
                <a:solidFill>
                  <a:srgbClr val="000000"/>
                </a:solidFill>
                <a:latin typeface="Consolas"/>
                <a:ea typeface="Consolas"/>
                <a:cs typeface="Consolas"/>
                <a:sym typeface="Consolas"/>
              </a:rPr>
              <a:t> main(String[] </a:t>
            </a:r>
            <a:r>
              <a:rPr lang="en-GB" sz="1500">
                <a:solidFill>
                  <a:srgbClr val="6A3E3E"/>
                </a:solidFill>
                <a:latin typeface="Consolas"/>
                <a:ea typeface="Consolas"/>
                <a:cs typeface="Consolas"/>
                <a:sym typeface="Consolas"/>
              </a:rPr>
              <a:t>args</a:t>
            </a: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Greet </a:t>
            </a:r>
            <a:r>
              <a:rPr lang="en-GB" sz="1500">
                <a:solidFill>
                  <a:srgbClr val="6A3E3E"/>
                </a:solidFill>
                <a:latin typeface="Consolas"/>
                <a:ea typeface="Consolas"/>
                <a:cs typeface="Consolas"/>
                <a:sym typeface="Consolas"/>
              </a:rPr>
              <a:t>g</a:t>
            </a:r>
            <a:r>
              <a:rPr lang="en-GB" sz="1500">
                <a:solidFill>
                  <a:srgbClr val="000000"/>
                </a:solidFill>
                <a:latin typeface="Consolas"/>
                <a:ea typeface="Consolas"/>
                <a:cs typeface="Consolas"/>
                <a:sym typeface="Consolas"/>
              </a:rPr>
              <a:t> = </a:t>
            </a:r>
            <a:r>
              <a:rPr lang="en-GB" sz="1500" b="1">
                <a:solidFill>
                  <a:srgbClr val="7F0055"/>
                </a:solidFill>
                <a:latin typeface="Consolas"/>
                <a:ea typeface="Consolas"/>
                <a:cs typeface="Consolas"/>
                <a:sym typeface="Consolas"/>
              </a:rPr>
              <a:t>new</a:t>
            </a:r>
            <a:r>
              <a:rPr lang="en-GB" sz="1500">
                <a:solidFill>
                  <a:srgbClr val="000000"/>
                </a:solidFill>
                <a:latin typeface="Consolas"/>
                <a:ea typeface="Consolas"/>
                <a:cs typeface="Consolas"/>
                <a:sym typeface="Consolas"/>
              </a:rPr>
              <a:t> Greet() { </a:t>
            </a:r>
            <a:r>
              <a:rPr lang="en-GB" sz="1500">
                <a:solidFill>
                  <a:srgbClr val="3F7F5F"/>
                </a:solidFill>
                <a:latin typeface="Consolas"/>
                <a:ea typeface="Consolas"/>
                <a:cs typeface="Consolas"/>
                <a:sym typeface="Consolas"/>
              </a:rPr>
              <a:t>// anonymous inner class</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a:solidFill>
                  <a:srgbClr val="646464"/>
                </a:solidFill>
                <a:latin typeface="Consolas"/>
                <a:ea typeface="Consolas"/>
                <a:cs typeface="Consolas"/>
                <a:sym typeface="Consolas"/>
              </a:rPr>
              <a:t>@Override</a:t>
            </a:r>
            <a:endParaRPr sz="1500">
              <a:solidFill>
                <a:srgbClr val="646464"/>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public</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void</a:t>
            </a:r>
            <a:r>
              <a:rPr lang="en-GB" sz="1500">
                <a:solidFill>
                  <a:srgbClr val="000000"/>
                </a:solidFill>
                <a:latin typeface="Consolas"/>
                <a:ea typeface="Consolas"/>
                <a:cs typeface="Consolas"/>
                <a:sym typeface="Consolas"/>
              </a:rPr>
              <a:t> greet(String </a:t>
            </a:r>
            <a:r>
              <a:rPr lang="en-GB" sz="1500">
                <a:solidFill>
                  <a:srgbClr val="6A3E3E"/>
                </a:solidFill>
                <a:latin typeface="Consolas"/>
                <a:ea typeface="Consolas"/>
                <a:cs typeface="Consolas"/>
                <a:sym typeface="Consolas"/>
              </a:rPr>
              <a:t>name</a:t>
            </a: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System.</a:t>
            </a:r>
            <a:r>
              <a:rPr lang="en-GB" sz="1500" b="1" i="1">
                <a:solidFill>
                  <a:srgbClr val="0000C0"/>
                </a:solidFill>
                <a:latin typeface="Consolas"/>
                <a:ea typeface="Consolas"/>
                <a:cs typeface="Consolas"/>
                <a:sym typeface="Consolas"/>
              </a:rPr>
              <a:t>out</a:t>
            </a:r>
            <a:r>
              <a:rPr lang="en-GB" sz="1500">
                <a:solidFill>
                  <a:srgbClr val="000000"/>
                </a:solidFill>
                <a:latin typeface="Consolas"/>
                <a:ea typeface="Consolas"/>
                <a:cs typeface="Consolas"/>
                <a:sym typeface="Consolas"/>
              </a:rPr>
              <a:t>.println(</a:t>
            </a:r>
            <a:r>
              <a:rPr lang="en-GB" sz="1500">
                <a:solidFill>
                  <a:srgbClr val="2A00FF"/>
                </a:solidFill>
                <a:latin typeface="Consolas"/>
                <a:ea typeface="Consolas"/>
                <a:cs typeface="Consolas"/>
                <a:sym typeface="Consolas"/>
              </a:rPr>
              <a:t>"Hello, "</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name</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g</a:t>
            </a:r>
            <a:r>
              <a:rPr lang="en-GB" sz="1500">
                <a:solidFill>
                  <a:srgbClr val="000000"/>
                </a:solidFill>
                <a:latin typeface="Consolas"/>
                <a:ea typeface="Consolas"/>
                <a:cs typeface="Consolas"/>
                <a:sym typeface="Consolas"/>
              </a:rPr>
              <a:t>.greet(</a:t>
            </a:r>
            <a:r>
              <a:rPr lang="en-GB" sz="1500">
                <a:solidFill>
                  <a:srgbClr val="2A00FF"/>
                </a:solidFill>
                <a:latin typeface="Consolas"/>
                <a:ea typeface="Consolas"/>
                <a:cs typeface="Consolas"/>
                <a:sym typeface="Consolas"/>
              </a:rPr>
              <a:t>"Rahul"</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0" lvl="0" indent="0" algn="just" rtl="0">
              <a:lnSpc>
                <a:spcPct val="140000"/>
              </a:lnSpc>
              <a:spcBef>
                <a:spcPts val="0"/>
              </a:spcBef>
              <a:spcAft>
                <a:spcPts val="1200"/>
              </a:spcAft>
              <a:buSzPts val="605"/>
              <a:buNone/>
            </a:pPr>
            <a:endParaRPr sz="1500"/>
          </a:p>
        </p:txBody>
      </p:sp>
      <p:sp>
        <p:nvSpPr>
          <p:cNvPr id="1814" name="Google Shape;1814;p2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215</a:t>
            </a:fld>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228"/>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Utility Classes</a:t>
            </a:r>
            <a:endParaRPr/>
          </a:p>
        </p:txBody>
      </p:sp>
      <p:sp>
        <p:nvSpPr>
          <p:cNvPr id="1820" name="Google Shape;1820;p2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216</a:t>
            </a:fld>
            <a:endParaRPr>
              <a:solidFill>
                <a:schemeClr val="lt1"/>
              </a:solidFill>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1824"/>
        <p:cNvGrpSpPr/>
        <p:nvPr/>
      </p:nvGrpSpPr>
      <p:grpSpPr>
        <a:xfrm>
          <a:off x="0" y="0"/>
          <a:ext cx="0" cy="0"/>
          <a:chOff x="0" y="0"/>
          <a:chExt cx="0" cy="0"/>
        </a:xfrm>
      </p:grpSpPr>
      <p:sp>
        <p:nvSpPr>
          <p:cNvPr id="1825" name="Google Shape;1825;p229"/>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Date</a:t>
            </a:r>
            <a:endParaRPr/>
          </a:p>
        </p:txBody>
      </p:sp>
      <p:sp>
        <p:nvSpPr>
          <p:cNvPr id="1826" name="Google Shape;1826;p2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217</a:t>
            </a:fld>
            <a:endParaRPr>
              <a:solidFill>
                <a:schemeClr val="dk2"/>
              </a:solidFill>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1830"/>
        <p:cNvGrpSpPr/>
        <p:nvPr/>
      </p:nvGrpSpPr>
      <p:grpSpPr>
        <a:xfrm>
          <a:off x="0" y="0"/>
          <a:ext cx="0" cy="0"/>
          <a:chOff x="0" y="0"/>
          <a:chExt cx="0" cy="0"/>
        </a:xfrm>
      </p:grpSpPr>
      <p:sp>
        <p:nvSpPr>
          <p:cNvPr id="1831" name="Google Shape;1831;p2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Date class</a:t>
            </a:r>
            <a:endParaRPr/>
          </a:p>
        </p:txBody>
      </p:sp>
      <p:sp>
        <p:nvSpPr>
          <p:cNvPr id="1832" name="Google Shape;1832;p2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218</a:t>
            </a:fld>
            <a:endParaRPr>
              <a:solidFill>
                <a:schemeClr val="dk2"/>
              </a:solidFill>
            </a:endParaRPr>
          </a:p>
        </p:txBody>
      </p:sp>
      <p:sp>
        <p:nvSpPr>
          <p:cNvPr id="1833" name="Google Shape;1833;p2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1390" algn="just" rtl="0">
              <a:lnSpc>
                <a:spcPct val="90000"/>
              </a:lnSpc>
              <a:spcBef>
                <a:spcPts val="0"/>
              </a:spcBef>
              <a:spcAft>
                <a:spcPts val="0"/>
              </a:spcAft>
              <a:buSzPts val="1619"/>
              <a:buChar char="●"/>
            </a:pPr>
            <a:r>
              <a:rPr lang="en-GB" sz="1618"/>
              <a:t>The class </a:t>
            </a:r>
            <a:r>
              <a:rPr lang="en-GB" sz="1618" i="1">
                <a:latin typeface="Consolas"/>
                <a:ea typeface="Consolas"/>
                <a:cs typeface="Consolas"/>
                <a:sym typeface="Consolas"/>
              </a:rPr>
              <a:t>Date</a:t>
            </a:r>
            <a:r>
              <a:rPr lang="en-GB" sz="1618"/>
              <a:t> represents a specific instant in time, with millisecond precision.</a:t>
            </a:r>
            <a:endParaRPr sz="1618"/>
          </a:p>
          <a:p>
            <a:pPr marL="457200" lvl="0" indent="-331390" algn="just" rtl="0">
              <a:lnSpc>
                <a:spcPct val="90000"/>
              </a:lnSpc>
              <a:spcBef>
                <a:spcPts val="0"/>
              </a:spcBef>
              <a:spcAft>
                <a:spcPts val="0"/>
              </a:spcAft>
              <a:buSzPts val="1619"/>
              <a:buChar char="●"/>
            </a:pPr>
            <a:r>
              <a:rPr lang="en-GB" sz="1618"/>
              <a:t>In all methods of </a:t>
            </a:r>
            <a:r>
              <a:rPr lang="en-GB" sz="1618" i="1"/>
              <a:t>Date</a:t>
            </a:r>
            <a:r>
              <a:rPr lang="en-GB" sz="1618"/>
              <a:t> class that accepts or returns year, month, date,  hours, minutes and seconds values, the following representation are used </a:t>
            </a:r>
            <a:endParaRPr sz="1618"/>
          </a:p>
          <a:p>
            <a:pPr marL="914400" lvl="1" indent="-302021" algn="just" rtl="0">
              <a:lnSpc>
                <a:spcPct val="90000"/>
              </a:lnSpc>
              <a:spcBef>
                <a:spcPts val="0"/>
              </a:spcBef>
              <a:spcAft>
                <a:spcPts val="0"/>
              </a:spcAft>
              <a:buSzPts val="1156"/>
              <a:buChar char="○"/>
            </a:pPr>
            <a:r>
              <a:rPr lang="en-GB" sz="1156"/>
              <a:t>A year y is represented by the integer y - 1900</a:t>
            </a:r>
            <a:endParaRPr sz="1156"/>
          </a:p>
          <a:p>
            <a:pPr marL="914400" lvl="1" indent="-302021" algn="just" rtl="0">
              <a:lnSpc>
                <a:spcPct val="90000"/>
              </a:lnSpc>
              <a:spcBef>
                <a:spcPts val="0"/>
              </a:spcBef>
              <a:spcAft>
                <a:spcPts val="0"/>
              </a:spcAft>
              <a:buSzPts val="1156"/>
              <a:buChar char="○"/>
            </a:pPr>
            <a:r>
              <a:rPr lang="en-GB" sz="1156"/>
              <a:t>A month is represented by an integer from 0 to 11, 0 is January, 1 is February and so forth; thus 11 is December.</a:t>
            </a:r>
            <a:endParaRPr sz="1156"/>
          </a:p>
          <a:p>
            <a:pPr marL="914400" lvl="1" indent="-302021" algn="just" rtl="0">
              <a:lnSpc>
                <a:spcPct val="90000"/>
              </a:lnSpc>
              <a:spcBef>
                <a:spcPts val="0"/>
              </a:spcBef>
              <a:spcAft>
                <a:spcPts val="0"/>
              </a:spcAft>
              <a:buSzPts val="1156"/>
              <a:buChar char="○"/>
            </a:pPr>
            <a:r>
              <a:rPr lang="en-GB" sz="1156"/>
              <a:t>A date (day of month) is represented by an integer from 1 to 31 in the usual manner.</a:t>
            </a:r>
            <a:endParaRPr sz="1156"/>
          </a:p>
          <a:p>
            <a:pPr marL="914400" lvl="1" indent="-302021" algn="l" rtl="0">
              <a:lnSpc>
                <a:spcPct val="90000"/>
              </a:lnSpc>
              <a:spcBef>
                <a:spcPts val="0"/>
              </a:spcBef>
              <a:spcAft>
                <a:spcPts val="0"/>
              </a:spcAft>
              <a:buSzPts val="1156"/>
              <a:buChar char="○"/>
            </a:pPr>
            <a:r>
              <a:rPr lang="en-GB" sz="1156"/>
              <a:t>An hour is represented by an integer from 0 to 23. Thus, the hour from midnight to 1 a.m. is hour 0, and the hour from noon to 1 p.m. is hour 12.</a:t>
            </a:r>
            <a:endParaRPr sz="1156"/>
          </a:p>
          <a:p>
            <a:pPr marL="914400" lvl="1" indent="-302021" algn="l" rtl="0">
              <a:lnSpc>
                <a:spcPct val="90000"/>
              </a:lnSpc>
              <a:spcBef>
                <a:spcPts val="0"/>
              </a:spcBef>
              <a:spcAft>
                <a:spcPts val="0"/>
              </a:spcAft>
              <a:buSzPts val="1156"/>
              <a:buChar char="○"/>
            </a:pPr>
            <a:r>
              <a:rPr lang="en-GB" sz="1156"/>
              <a:t>A minute is represented by an integer from 0 to 59 in the usual manner.</a:t>
            </a:r>
            <a:endParaRPr sz="1156"/>
          </a:p>
          <a:p>
            <a:pPr marL="914400" lvl="1" indent="-302021" algn="l" rtl="0">
              <a:lnSpc>
                <a:spcPct val="90000"/>
              </a:lnSpc>
              <a:spcBef>
                <a:spcPts val="0"/>
              </a:spcBef>
              <a:spcAft>
                <a:spcPts val="0"/>
              </a:spcAft>
              <a:buSzPts val="1156"/>
              <a:buChar char="○"/>
            </a:pPr>
            <a:r>
              <a:rPr lang="en-GB" sz="1156"/>
              <a:t>A second is represented by an integer from 0 to 61; the values 60 and 61 occur only for leap seconds and even then only in Java implementations that actually track leap seconds correctly. Because of the manner in which leap seconds are currently introduced, it is extremely unlikely that two leap seconds will occur in the same minute, but this specification follows the date and time conventions for ISO C.</a:t>
            </a:r>
            <a:endParaRPr sz="1156"/>
          </a:p>
          <a:p>
            <a:pPr marL="457200" lvl="0" indent="-331390" algn="l" rtl="0">
              <a:lnSpc>
                <a:spcPct val="90000"/>
              </a:lnSpc>
              <a:spcBef>
                <a:spcPts val="0"/>
              </a:spcBef>
              <a:spcAft>
                <a:spcPts val="0"/>
              </a:spcAft>
              <a:buSzPts val="1619"/>
              <a:buChar char="●"/>
            </a:pPr>
            <a:r>
              <a:rPr lang="en-GB" sz="1618"/>
              <a:t>In all cases, arguments given to methods for these purposes need not fall within the indicated ranges; for example, a date may be specified as January 32 and is interpreted as meaning February 1.</a:t>
            </a:r>
            <a:endParaRPr sz="1618"/>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2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LocalDate</a:t>
            </a:r>
            <a:endParaRPr/>
          </a:p>
        </p:txBody>
      </p:sp>
      <p:sp>
        <p:nvSpPr>
          <p:cNvPr id="1839" name="Google Shape;1839;p2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219</a:t>
            </a:fld>
            <a:endParaRPr/>
          </a:p>
        </p:txBody>
      </p:sp>
      <p:graphicFrame>
        <p:nvGraphicFramePr>
          <p:cNvPr id="1840" name="Google Shape;1840;p231"/>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1957125">
                  <a:extLst>
                    <a:ext uri="{9D8B030D-6E8A-4147-A177-3AD203B41FA5}">
                      <a16:colId xmlns:a16="http://schemas.microsoft.com/office/drawing/2014/main" val="20000"/>
                    </a:ext>
                  </a:extLst>
                </a:gridCol>
                <a:gridCol w="62036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Method</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Description</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now()</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Obtains the current date from the system clock in the default time-zone.</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of()</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Obtains an instance of LocalDate from a year, month and day.</a:t>
                      </a:r>
                      <a:endParaRPr sz="1300">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parse()</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Obtains an instance of LocalDate from a text string such as 2007-12-03</a:t>
                      </a:r>
                      <a:endParaRPr sz="1300">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minus()</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Returns a copy of this date with the specified amount subtracted.</a:t>
                      </a:r>
                      <a:endParaRPr sz="1300">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plus()</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Returns a copy of this date with the specified amount added.</a:t>
                      </a:r>
                      <a:endParaRPr sz="1300">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isLeapYear()</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Checks if the year is a leap year, according to the ISO proleptic calendar system rules.</a:t>
                      </a:r>
                      <a:endParaRPr sz="1300">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isAfter()</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Checks if this date is after the specified date.</a:t>
                      </a:r>
                      <a:endParaRPr sz="1300">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isBefore()</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300">
                          <a:solidFill>
                            <a:srgbClr val="474747"/>
                          </a:solidFill>
                          <a:latin typeface="Open Sans"/>
                          <a:ea typeface="Open Sans"/>
                          <a:cs typeface="Open Sans"/>
                          <a:sym typeface="Open Sans"/>
                        </a:rPr>
                        <a:t>Checks if this date is before the specified date.</a:t>
                      </a:r>
                      <a:endParaRPr sz="1300">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311700" y="445025"/>
            <a:ext cx="8520600" cy="707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Installing Java on Windows Machine</a:t>
            </a:r>
            <a:endParaRPr/>
          </a:p>
        </p:txBody>
      </p:sp>
      <p:sp>
        <p:nvSpPr>
          <p:cNvPr id="256" name="Google Shape;256;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To use java on your machine, you need to install JRE</a:t>
            </a:r>
            <a:endParaRPr/>
          </a:p>
          <a:p>
            <a:pPr marL="457200" lvl="0" indent="-342900" algn="just" rtl="0">
              <a:spcBef>
                <a:spcPts val="0"/>
              </a:spcBef>
              <a:spcAft>
                <a:spcPts val="0"/>
              </a:spcAft>
              <a:buSzPts val="1800"/>
              <a:buChar char="●"/>
            </a:pPr>
            <a:r>
              <a:rPr lang="en-GB"/>
              <a:t>Before installing java, you should check if it is already installed on your computer.</a:t>
            </a:r>
            <a:endParaRPr/>
          </a:p>
          <a:p>
            <a:pPr marL="457200" lvl="0" indent="-342900" algn="just" rtl="0">
              <a:spcBef>
                <a:spcPts val="0"/>
              </a:spcBef>
              <a:spcAft>
                <a:spcPts val="0"/>
              </a:spcAft>
              <a:buSzPts val="1800"/>
              <a:buChar char="●"/>
            </a:pPr>
            <a:r>
              <a:rPr lang="en-GB"/>
              <a:t>To do this, open command prompt and type ‘</a:t>
            </a:r>
            <a:r>
              <a:rPr lang="en-GB" i="1"/>
              <a:t>java -version</a:t>
            </a:r>
            <a:r>
              <a:rPr lang="en-GB"/>
              <a:t>’.</a:t>
            </a:r>
            <a:endParaRPr/>
          </a:p>
          <a:p>
            <a:pPr marL="457200" lvl="0" indent="-342900" algn="just" rtl="0">
              <a:spcBef>
                <a:spcPts val="0"/>
              </a:spcBef>
              <a:spcAft>
                <a:spcPts val="0"/>
              </a:spcAft>
              <a:buSzPts val="1800"/>
              <a:buChar char="●"/>
            </a:pPr>
            <a:r>
              <a:rPr lang="en-GB"/>
              <a:t>If java is installed, the version number will be displayed, otherwise, you will see an error message.</a:t>
            </a:r>
            <a:endParaRPr/>
          </a:p>
          <a:p>
            <a:pPr marL="457200" lvl="0" indent="-342900" algn="just" rtl="0">
              <a:spcBef>
                <a:spcPts val="0"/>
              </a:spcBef>
              <a:spcAft>
                <a:spcPts val="0"/>
              </a:spcAft>
              <a:buSzPts val="1800"/>
              <a:buChar char="●"/>
            </a:pPr>
            <a:r>
              <a:rPr lang="en-GB"/>
              <a:t>To download Java, go to official website of Java/Oracle</a:t>
            </a:r>
            <a:endParaRPr/>
          </a:p>
          <a:p>
            <a:pPr marL="457200" lvl="0" indent="-342900" algn="just" rtl="0">
              <a:spcBef>
                <a:spcPts val="0"/>
              </a:spcBef>
              <a:spcAft>
                <a:spcPts val="0"/>
              </a:spcAft>
              <a:buSzPts val="1800"/>
              <a:buChar char="●"/>
            </a:pPr>
            <a:r>
              <a:rPr lang="en-GB" u="sng">
                <a:solidFill>
                  <a:schemeClr val="accent5"/>
                </a:solidFill>
                <a:hlinkClick r:id="rId3">
                  <a:extLst>
                    <a:ext uri="{A12FA001-AC4F-418D-AE19-62706E023703}">
                      <ahyp:hlinkClr xmlns:ahyp="http://schemas.microsoft.com/office/drawing/2018/hyperlinkcolor" val="tx"/>
                    </a:ext>
                  </a:extLst>
                </a:hlinkClick>
              </a:rPr>
              <a:t>https://www.oracle.com/java/technologies/downloads/</a:t>
            </a:r>
            <a:endParaRPr/>
          </a:p>
          <a:p>
            <a:pPr marL="457200" lvl="0" indent="-342900" algn="just" rtl="0">
              <a:spcBef>
                <a:spcPts val="0"/>
              </a:spcBef>
              <a:spcAft>
                <a:spcPts val="0"/>
              </a:spcAft>
              <a:buSzPts val="1800"/>
              <a:buChar char="●"/>
            </a:pPr>
            <a:r>
              <a:rPr lang="en-GB"/>
              <a:t>Download required version of JDK (32 bit or 64 bit).</a:t>
            </a:r>
            <a:endParaRPr/>
          </a:p>
          <a:p>
            <a:pPr marL="457200" lvl="0" indent="-342900" algn="just" rtl="0">
              <a:spcBef>
                <a:spcPts val="0"/>
              </a:spcBef>
              <a:spcAft>
                <a:spcPts val="0"/>
              </a:spcAft>
              <a:buSzPts val="1800"/>
              <a:buChar char="●"/>
            </a:pPr>
            <a:r>
              <a:rPr lang="en-GB" u="sng">
                <a:solidFill>
                  <a:schemeClr val="hlink"/>
                </a:solidFill>
                <a:hlinkClick r:id="rId4"/>
              </a:rPr>
              <a:t>Java 17</a:t>
            </a:r>
            <a:endParaRPr/>
          </a:p>
        </p:txBody>
      </p:sp>
      <p:sp>
        <p:nvSpPr>
          <p:cNvPr id="257" name="Google Shape;25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a:t>
            </a:fld>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1844"/>
        <p:cNvGrpSpPr/>
        <p:nvPr/>
      </p:nvGrpSpPr>
      <p:grpSpPr>
        <a:xfrm>
          <a:off x="0" y="0"/>
          <a:ext cx="0" cy="0"/>
          <a:chOff x="0" y="0"/>
          <a:chExt cx="0" cy="0"/>
        </a:xfrm>
      </p:grpSpPr>
      <p:sp>
        <p:nvSpPr>
          <p:cNvPr id="1845" name="Google Shape;1845;p2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 LocalDate</a:t>
            </a:r>
            <a:endParaRPr/>
          </a:p>
        </p:txBody>
      </p:sp>
      <p:sp>
        <p:nvSpPr>
          <p:cNvPr id="1846" name="Google Shape;1846;p2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220</a:t>
            </a:fld>
            <a:endParaRPr/>
          </a:p>
        </p:txBody>
      </p:sp>
      <p:sp>
        <p:nvSpPr>
          <p:cNvPr id="1847" name="Google Shape;1847;p232"/>
          <p:cNvSpPr txBox="1">
            <a:spLocks noGrp="1"/>
          </p:cNvSpPr>
          <p:nvPr>
            <p:ph type="body" idx="1"/>
          </p:nvPr>
        </p:nvSpPr>
        <p:spPr>
          <a:xfrm>
            <a:off x="1325250" y="1266325"/>
            <a:ext cx="7507200" cy="330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GB" sz="1500">
                <a:solidFill>
                  <a:srgbClr val="000000"/>
                </a:solidFill>
                <a:latin typeface="Consolas"/>
                <a:ea typeface="Consolas"/>
                <a:cs typeface="Consolas"/>
                <a:sym typeface="Consolas"/>
              </a:rPr>
              <a:t>LocalDate </a:t>
            </a:r>
            <a:r>
              <a:rPr lang="en-GB" sz="1500">
                <a:solidFill>
                  <a:srgbClr val="6A3E3E"/>
                </a:solidFill>
                <a:latin typeface="Consolas"/>
                <a:ea typeface="Consolas"/>
                <a:cs typeface="Consolas"/>
                <a:sym typeface="Consolas"/>
              </a:rPr>
              <a:t>today</a:t>
            </a:r>
            <a:r>
              <a:rPr lang="en-GB" sz="1500">
                <a:solidFill>
                  <a:srgbClr val="000000"/>
                </a:solidFill>
                <a:latin typeface="Consolas"/>
                <a:ea typeface="Consolas"/>
                <a:cs typeface="Consolas"/>
                <a:sym typeface="Consolas"/>
              </a:rPr>
              <a:t> = LocalDate.</a:t>
            </a:r>
            <a:r>
              <a:rPr lang="en-GB" sz="1500" i="1">
                <a:solidFill>
                  <a:srgbClr val="000000"/>
                </a:solidFill>
                <a:latin typeface="Consolas"/>
                <a:ea typeface="Consolas"/>
                <a:cs typeface="Consolas"/>
                <a:sym typeface="Consolas"/>
              </a:rPr>
              <a:t>now</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a:solidFill>
                  <a:srgbClr val="000000"/>
                </a:solidFill>
                <a:latin typeface="Consolas"/>
                <a:ea typeface="Consolas"/>
                <a:cs typeface="Consolas"/>
                <a:sym typeface="Consolas"/>
              </a:rPr>
              <a:t>LocalDate </a:t>
            </a:r>
            <a:r>
              <a:rPr lang="en-GB" sz="1500">
                <a:solidFill>
                  <a:srgbClr val="6A3E3E"/>
                </a:solidFill>
                <a:latin typeface="Consolas"/>
                <a:ea typeface="Consolas"/>
                <a:cs typeface="Consolas"/>
                <a:sym typeface="Consolas"/>
              </a:rPr>
              <a:t>today</a:t>
            </a:r>
            <a:r>
              <a:rPr lang="en-GB" sz="1500">
                <a:solidFill>
                  <a:srgbClr val="000000"/>
                </a:solidFill>
                <a:latin typeface="Consolas"/>
                <a:ea typeface="Consolas"/>
                <a:cs typeface="Consolas"/>
                <a:sym typeface="Consolas"/>
              </a:rPr>
              <a:t> = LocalDate.</a:t>
            </a:r>
            <a:r>
              <a:rPr lang="en-GB" sz="1500" i="1">
                <a:solidFill>
                  <a:srgbClr val="000000"/>
                </a:solidFill>
                <a:latin typeface="Consolas"/>
                <a:ea typeface="Consolas"/>
                <a:cs typeface="Consolas"/>
                <a:sym typeface="Consolas"/>
              </a:rPr>
              <a:t>now</a:t>
            </a:r>
            <a:r>
              <a:rPr lang="en-GB" sz="1500">
                <a:solidFill>
                  <a:srgbClr val="000000"/>
                </a:solidFill>
                <a:latin typeface="Consolas"/>
                <a:ea typeface="Consolas"/>
                <a:cs typeface="Consolas"/>
                <a:sym typeface="Consolas"/>
              </a:rPr>
              <a:t>(ZoneId.</a:t>
            </a:r>
            <a:r>
              <a:rPr lang="en-GB" sz="1500" i="1">
                <a:solidFill>
                  <a:srgbClr val="000000"/>
                </a:solidFill>
                <a:latin typeface="Consolas"/>
                <a:ea typeface="Consolas"/>
                <a:cs typeface="Consolas"/>
                <a:sym typeface="Consolas"/>
              </a:rPr>
              <a:t>of</a:t>
            </a:r>
            <a:r>
              <a:rPr lang="en-GB" sz="1500">
                <a:solidFill>
                  <a:srgbClr val="000000"/>
                </a:solidFill>
                <a:latin typeface="Consolas"/>
                <a:ea typeface="Consolas"/>
                <a:cs typeface="Consolas"/>
                <a:sym typeface="Consolas"/>
              </a:rPr>
              <a:t>(</a:t>
            </a:r>
            <a:r>
              <a:rPr lang="en-GB" sz="1500">
                <a:solidFill>
                  <a:srgbClr val="2A00FF"/>
                </a:solidFill>
                <a:latin typeface="Consolas"/>
                <a:ea typeface="Consolas"/>
                <a:cs typeface="Consolas"/>
                <a:sym typeface="Consolas"/>
              </a:rPr>
              <a:t>"Asia/Kolkata"</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a:solidFill>
                  <a:srgbClr val="000000"/>
                </a:solidFill>
                <a:latin typeface="Consolas"/>
                <a:ea typeface="Consolas"/>
                <a:cs typeface="Consolas"/>
                <a:sym typeface="Consolas"/>
              </a:rPr>
              <a:t>LocalDate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 = LocalDate.</a:t>
            </a:r>
            <a:r>
              <a:rPr lang="en-GB" sz="1500" i="1">
                <a:solidFill>
                  <a:srgbClr val="000000"/>
                </a:solidFill>
                <a:latin typeface="Consolas"/>
                <a:ea typeface="Consolas"/>
                <a:cs typeface="Consolas"/>
                <a:sym typeface="Consolas"/>
              </a:rPr>
              <a:t>of</a:t>
            </a:r>
            <a:r>
              <a:rPr lang="en-GB" sz="1500">
                <a:solidFill>
                  <a:srgbClr val="000000"/>
                </a:solidFill>
                <a:latin typeface="Consolas"/>
                <a:ea typeface="Consolas"/>
                <a:cs typeface="Consolas"/>
                <a:sym typeface="Consolas"/>
              </a:rPr>
              <a:t>(2024,02,29);</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a:solidFill>
                  <a:srgbClr val="000000"/>
                </a:solidFill>
                <a:latin typeface="Consolas"/>
                <a:ea typeface="Consolas"/>
                <a:cs typeface="Consolas"/>
                <a:sym typeface="Consolas"/>
              </a:rPr>
              <a:t>LocalDate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 = LocalDate.</a:t>
            </a:r>
            <a:r>
              <a:rPr lang="en-GB" sz="1500" i="1">
                <a:solidFill>
                  <a:srgbClr val="000000"/>
                </a:solidFill>
                <a:latin typeface="Consolas"/>
                <a:ea typeface="Consolas"/>
                <a:cs typeface="Consolas"/>
                <a:sym typeface="Consolas"/>
              </a:rPr>
              <a:t>parse</a:t>
            </a:r>
            <a:r>
              <a:rPr lang="en-GB" sz="1500">
                <a:solidFill>
                  <a:srgbClr val="000000"/>
                </a:solidFill>
                <a:latin typeface="Consolas"/>
                <a:ea typeface="Consolas"/>
                <a:cs typeface="Consolas"/>
                <a:sym typeface="Consolas"/>
              </a:rPr>
              <a:t>(</a:t>
            </a:r>
            <a:r>
              <a:rPr lang="en-GB" sz="1500">
                <a:solidFill>
                  <a:srgbClr val="2A00FF"/>
                </a:solidFill>
                <a:latin typeface="Consolas"/>
                <a:ea typeface="Consolas"/>
                <a:cs typeface="Consolas"/>
                <a:sym typeface="Consolas"/>
              </a:rPr>
              <a:t>"2024-01-26"</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b="1">
                <a:solidFill>
                  <a:srgbClr val="7F0055"/>
                </a:solidFill>
                <a:latin typeface="Consolas"/>
                <a:ea typeface="Consolas"/>
                <a:cs typeface="Consolas"/>
                <a:sym typeface="Consolas"/>
              </a:rPr>
              <a:t>boolean</a:t>
            </a: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isLeapYear</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.isLeapYear();</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b="1">
                <a:solidFill>
                  <a:srgbClr val="7F0055"/>
                </a:solidFill>
                <a:latin typeface="Consolas"/>
                <a:ea typeface="Consolas"/>
                <a:cs typeface="Consolas"/>
                <a:sym typeface="Consolas"/>
              </a:rPr>
              <a:t>boolean</a:t>
            </a: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isBefore</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.isBefore(today);</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b="1">
                <a:solidFill>
                  <a:srgbClr val="7F0055"/>
                </a:solidFill>
                <a:latin typeface="Consolas"/>
                <a:ea typeface="Consolas"/>
                <a:cs typeface="Consolas"/>
                <a:sym typeface="Consolas"/>
              </a:rPr>
              <a:t>boolean</a:t>
            </a: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isAfter</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.isAfter(today);</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a:solidFill>
                  <a:srgbClr val="000000"/>
                </a:solidFill>
                <a:latin typeface="Consolas"/>
                <a:ea typeface="Consolas"/>
                <a:cs typeface="Consolas"/>
                <a:sym typeface="Consolas"/>
              </a:rPr>
              <a:t>LocalDate </a:t>
            </a:r>
            <a:r>
              <a:rPr lang="en-GB" sz="1500">
                <a:solidFill>
                  <a:srgbClr val="6A3E3E"/>
                </a:solidFill>
                <a:latin typeface="Consolas"/>
                <a:ea typeface="Consolas"/>
                <a:cs typeface="Consolas"/>
                <a:sym typeface="Consolas"/>
              </a:rPr>
              <a:t>newDate</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.plusDays(10);</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1500">
                <a:solidFill>
                  <a:srgbClr val="000000"/>
                </a:solidFill>
                <a:latin typeface="Consolas"/>
                <a:ea typeface="Consolas"/>
                <a:cs typeface="Consolas"/>
                <a:sym typeface="Consolas"/>
              </a:rPr>
              <a:t>LocalDate </a:t>
            </a:r>
            <a:r>
              <a:rPr lang="en-GB" sz="1500">
                <a:solidFill>
                  <a:srgbClr val="6A3E3E"/>
                </a:solidFill>
                <a:latin typeface="Consolas"/>
                <a:ea typeface="Consolas"/>
                <a:cs typeface="Consolas"/>
                <a:sym typeface="Consolas"/>
              </a:rPr>
              <a:t>newDate</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.minusDays(10);</a:t>
            </a:r>
            <a:endParaRPr sz="1500">
              <a:solidFill>
                <a:srgbClr val="000000"/>
              </a:solidFill>
              <a:latin typeface="Consolas"/>
              <a:ea typeface="Consolas"/>
              <a:cs typeface="Consolas"/>
              <a:sym typeface="Consolas"/>
            </a:endParaRPr>
          </a:p>
          <a:p>
            <a:pPr marL="0" lvl="0" indent="0" algn="l" rtl="0">
              <a:lnSpc>
                <a:spcPct val="95000"/>
              </a:lnSpc>
              <a:spcBef>
                <a:spcPts val="1200"/>
              </a:spcBef>
              <a:spcAft>
                <a:spcPts val="1200"/>
              </a:spcAft>
              <a:buSzPts val="935"/>
              <a:buNone/>
            </a:pPr>
            <a:r>
              <a:rPr lang="en-GB" sz="1500">
                <a:solidFill>
                  <a:srgbClr val="000000"/>
                </a:solidFill>
                <a:latin typeface="Consolas"/>
                <a:ea typeface="Consolas"/>
                <a:cs typeface="Consolas"/>
                <a:sym typeface="Consolas"/>
              </a:rPr>
              <a:t>Period </a:t>
            </a:r>
            <a:r>
              <a:rPr lang="en-GB" sz="1500">
                <a:solidFill>
                  <a:srgbClr val="6A3E3E"/>
                </a:solidFill>
                <a:latin typeface="Consolas"/>
                <a:ea typeface="Consolas"/>
                <a:cs typeface="Consolas"/>
                <a:sym typeface="Consolas"/>
              </a:rPr>
              <a:t>p</a:t>
            </a:r>
            <a:r>
              <a:rPr lang="en-GB" sz="1500">
                <a:solidFill>
                  <a:srgbClr val="000000"/>
                </a:solidFill>
                <a:latin typeface="Consolas"/>
                <a:ea typeface="Consolas"/>
                <a:cs typeface="Consolas"/>
                <a:sym typeface="Consolas"/>
              </a:rPr>
              <a:t> = Period.</a:t>
            </a:r>
            <a:r>
              <a:rPr lang="en-GB" sz="1500" i="1">
                <a:solidFill>
                  <a:srgbClr val="000000"/>
                </a:solidFill>
                <a:latin typeface="Consolas"/>
                <a:ea typeface="Consolas"/>
                <a:cs typeface="Consolas"/>
                <a:sym typeface="Consolas"/>
              </a:rPr>
              <a:t>between</a:t>
            </a:r>
            <a:r>
              <a:rPr lang="en-GB" sz="1500">
                <a:solidFill>
                  <a:srgbClr val="000000"/>
                </a:solidFill>
                <a:latin typeface="Consolas"/>
                <a:ea typeface="Consolas"/>
                <a:cs typeface="Consolas"/>
                <a:sym typeface="Consolas"/>
              </a:rPr>
              <a:t>(</a:t>
            </a:r>
            <a:r>
              <a:rPr lang="en-GB" sz="1500">
                <a:solidFill>
                  <a:srgbClr val="6A3E3E"/>
                </a:solidFill>
                <a:latin typeface="Consolas"/>
                <a:ea typeface="Consolas"/>
                <a:cs typeface="Consolas"/>
                <a:sym typeface="Consolas"/>
              </a:rPr>
              <a:t>today</a:t>
            </a: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date</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1851"/>
        <p:cNvGrpSpPr/>
        <p:nvPr/>
      </p:nvGrpSpPr>
      <p:grpSpPr>
        <a:xfrm>
          <a:off x="0" y="0"/>
          <a:ext cx="0" cy="0"/>
          <a:chOff x="0" y="0"/>
          <a:chExt cx="0" cy="0"/>
        </a:xfrm>
      </p:grpSpPr>
      <p:sp>
        <p:nvSpPr>
          <p:cNvPr id="1852" name="Google Shape;1852;p2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LocalTime</a:t>
            </a:r>
            <a:endParaRPr/>
          </a:p>
        </p:txBody>
      </p:sp>
      <p:sp>
        <p:nvSpPr>
          <p:cNvPr id="1853" name="Google Shape;1853;p2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221</a:t>
            </a:fld>
            <a:endParaRPr/>
          </a:p>
        </p:txBody>
      </p:sp>
      <p:graphicFrame>
        <p:nvGraphicFramePr>
          <p:cNvPr id="1854" name="Google Shape;1854;p233"/>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1957125">
                  <a:extLst>
                    <a:ext uri="{9D8B030D-6E8A-4147-A177-3AD203B41FA5}">
                      <a16:colId xmlns:a16="http://schemas.microsoft.com/office/drawing/2014/main" val="20000"/>
                    </a:ext>
                  </a:extLst>
                </a:gridCol>
                <a:gridCol w="62036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now()</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Obtains the current time from the system clock in the default time-zone.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of()</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Obtains the current time from the system clock in the specified time-zone.</a:t>
                      </a:r>
                      <a:endParaRPr>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parse()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Obtains an instance of LocalTime from a text string such as 10:15.</a:t>
                      </a:r>
                      <a:endParaRPr>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minus()</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Returns a copy of this time with the specified amount subtracted.</a:t>
                      </a:r>
                      <a:endParaRPr>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plus()</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Returns a copy of this time with the specified amount added.</a:t>
                      </a:r>
                      <a:endParaRPr>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isAfter()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Checks if this time is after the specified time.</a:t>
                      </a:r>
                      <a:endParaRPr>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isBefore()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Checks if this time is before the specified time.</a:t>
                      </a:r>
                      <a:endParaRPr>
                        <a:solidFill>
                          <a:srgbClr val="474747"/>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2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 LocalTime</a:t>
            </a:r>
            <a:endParaRPr/>
          </a:p>
        </p:txBody>
      </p:sp>
      <p:sp>
        <p:nvSpPr>
          <p:cNvPr id="1860" name="Google Shape;1860;p2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222</a:t>
            </a:fld>
            <a:endParaRPr/>
          </a:p>
        </p:txBody>
      </p:sp>
      <p:sp>
        <p:nvSpPr>
          <p:cNvPr id="1861" name="Google Shape;1861;p234"/>
          <p:cNvSpPr txBox="1">
            <a:spLocks noGrp="1"/>
          </p:cNvSpPr>
          <p:nvPr>
            <p:ph type="body" idx="1"/>
          </p:nvPr>
        </p:nvSpPr>
        <p:spPr>
          <a:xfrm>
            <a:off x="1296500" y="1266325"/>
            <a:ext cx="7535700" cy="330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GB" sz="2000">
                <a:solidFill>
                  <a:srgbClr val="000000"/>
                </a:solidFill>
                <a:latin typeface="Consolas"/>
                <a:ea typeface="Consolas"/>
                <a:cs typeface="Consolas"/>
                <a:sym typeface="Consolas"/>
              </a:rPr>
              <a:t>LocalTime </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 = LocalTime.</a:t>
            </a:r>
            <a:r>
              <a:rPr lang="en-GB" sz="2000" i="1">
                <a:solidFill>
                  <a:srgbClr val="000000"/>
                </a:solidFill>
                <a:latin typeface="Consolas"/>
                <a:ea typeface="Consolas"/>
                <a:cs typeface="Consolas"/>
                <a:sym typeface="Consolas"/>
              </a:rPr>
              <a:t>now</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2000">
                <a:solidFill>
                  <a:srgbClr val="000000"/>
                </a:solidFill>
                <a:latin typeface="Consolas"/>
                <a:ea typeface="Consolas"/>
                <a:cs typeface="Consolas"/>
                <a:sym typeface="Consolas"/>
              </a:rPr>
              <a:t>LocalTime </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 = LocalTime.</a:t>
            </a:r>
            <a:r>
              <a:rPr lang="en-GB" sz="2000" i="1">
                <a:solidFill>
                  <a:srgbClr val="000000"/>
                </a:solidFill>
                <a:latin typeface="Consolas"/>
                <a:ea typeface="Consolas"/>
                <a:cs typeface="Consolas"/>
                <a:sym typeface="Consolas"/>
              </a:rPr>
              <a:t>now</a:t>
            </a:r>
            <a:r>
              <a:rPr lang="en-GB" sz="2000">
                <a:solidFill>
                  <a:srgbClr val="000000"/>
                </a:solidFill>
                <a:latin typeface="Consolas"/>
                <a:ea typeface="Consolas"/>
                <a:cs typeface="Consolas"/>
                <a:sym typeface="Consolas"/>
              </a:rPr>
              <a:t>(ZoneId.</a:t>
            </a:r>
            <a:r>
              <a:rPr lang="en-GB" sz="2000" i="1">
                <a:solidFill>
                  <a:srgbClr val="000000"/>
                </a:solidFill>
                <a:latin typeface="Consolas"/>
                <a:ea typeface="Consolas"/>
                <a:cs typeface="Consolas"/>
                <a:sym typeface="Consolas"/>
              </a:rPr>
              <a:t>of</a:t>
            </a:r>
            <a:r>
              <a:rPr lang="en-GB" sz="2000">
                <a:solidFill>
                  <a:srgbClr val="000000"/>
                </a:solidFill>
                <a:latin typeface="Consolas"/>
                <a:ea typeface="Consolas"/>
                <a:cs typeface="Consolas"/>
                <a:sym typeface="Consolas"/>
              </a:rPr>
              <a:t>(</a:t>
            </a:r>
            <a:r>
              <a:rPr lang="en-GB" sz="2000">
                <a:solidFill>
                  <a:srgbClr val="2A00FF"/>
                </a:solidFill>
                <a:latin typeface="Consolas"/>
                <a:ea typeface="Consolas"/>
                <a:cs typeface="Consolas"/>
                <a:sym typeface="Consolas"/>
              </a:rPr>
              <a:t>"UTC"</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2000">
                <a:solidFill>
                  <a:srgbClr val="000000"/>
                </a:solidFill>
                <a:latin typeface="Consolas"/>
                <a:ea typeface="Consolas"/>
                <a:cs typeface="Consolas"/>
                <a:sym typeface="Consolas"/>
              </a:rPr>
              <a:t>LocalTime </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 = LocalTime.</a:t>
            </a:r>
            <a:r>
              <a:rPr lang="en-GB" sz="2000" i="1">
                <a:solidFill>
                  <a:srgbClr val="000000"/>
                </a:solidFill>
                <a:latin typeface="Consolas"/>
                <a:ea typeface="Consolas"/>
                <a:cs typeface="Consolas"/>
                <a:sym typeface="Consolas"/>
              </a:rPr>
              <a:t>parse</a:t>
            </a:r>
            <a:r>
              <a:rPr lang="en-GB" sz="2000">
                <a:solidFill>
                  <a:srgbClr val="000000"/>
                </a:solidFill>
                <a:latin typeface="Consolas"/>
                <a:ea typeface="Consolas"/>
                <a:cs typeface="Consolas"/>
                <a:sym typeface="Consolas"/>
              </a:rPr>
              <a:t>(</a:t>
            </a:r>
            <a:r>
              <a:rPr lang="en-GB" sz="2000">
                <a:solidFill>
                  <a:srgbClr val="2A00FF"/>
                </a:solidFill>
                <a:latin typeface="Consolas"/>
                <a:ea typeface="Consolas"/>
                <a:cs typeface="Consolas"/>
                <a:sym typeface="Consolas"/>
              </a:rPr>
              <a:t>"18:05:15"</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2000">
                <a:solidFill>
                  <a:srgbClr val="000000"/>
                </a:solidFill>
                <a:latin typeface="Consolas"/>
                <a:ea typeface="Consolas"/>
                <a:cs typeface="Consolas"/>
                <a:sym typeface="Consolas"/>
              </a:rPr>
              <a:t>LocalTime </a:t>
            </a:r>
            <a:r>
              <a:rPr lang="en-GB" sz="2000">
                <a:solidFill>
                  <a:srgbClr val="6A3E3E"/>
                </a:solidFill>
                <a:latin typeface="Consolas"/>
                <a:ea typeface="Consolas"/>
                <a:cs typeface="Consolas"/>
                <a:sym typeface="Consolas"/>
              </a:rPr>
              <a:t>newTime</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.minusMinutes(15);</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2000">
                <a:solidFill>
                  <a:srgbClr val="000000"/>
                </a:solidFill>
                <a:latin typeface="Consolas"/>
                <a:ea typeface="Consolas"/>
                <a:cs typeface="Consolas"/>
                <a:sym typeface="Consolas"/>
              </a:rPr>
              <a:t>LocalTime </a:t>
            </a:r>
            <a:r>
              <a:rPr lang="en-GB" sz="2000">
                <a:solidFill>
                  <a:srgbClr val="6A3E3E"/>
                </a:solidFill>
                <a:latin typeface="Consolas"/>
                <a:ea typeface="Consolas"/>
                <a:cs typeface="Consolas"/>
                <a:sym typeface="Consolas"/>
              </a:rPr>
              <a:t>newTime</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.plusHours(15);</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2000" b="1">
                <a:solidFill>
                  <a:srgbClr val="7F0055"/>
                </a:solidFill>
                <a:latin typeface="Consolas"/>
                <a:ea typeface="Consolas"/>
                <a:cs typeface="Consolas"/>
                <a:sym typeface="Consolas"/>
              </a:rPr>
              <a:t>boolean</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isAfter</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.isAfter(</a:t>
            </a:r>
            <a:r>
              <a:rPr lang="en-GB" sz="2000">
                <a:solidFill>
                  <a:srgbClr val="6A3E3E"/>
                </a:solidFill>
                <a:latin typeface="Consolas"/>
                <a:ea typeface="Consolas"/>
                <a:cs typeface="Consolas"/>
                <a:sym typeface="Consolas"/>
              </a:rPr>
              <a:t>now</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2000" b="1">
                <a:solidFill>
                  <a:srgbClr val="7F0055"/>
                </a:solidFill>
                <a:latin typeface="Consolas"/>
                <a:ea typeface="Consolas"/>
                <a:cs typeface="Consolas"/>
                <a:sym typeface="Consolas"/>
              </a:rPr>
              <a:t>boolean</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isBefore</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.isBefore(</a:t>
            </a:r>
            <a:r>
              <a:rPr lang="en-GB" sz="2000">
                <a:solidFill>
                  <a:srgbClr val="6A3E3E"/>
                </a:solidFill>
                <a:latin typeface="Consolas"/>
                <a:ea typeface="Consolas"/>
                <a:cs typeface="Consolas"/>
                <a:sym typeface="Consolas"/>
              </a:rPr>
              <a:t>now</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sz="2000">
                <a:solidFill>
                  <a:srgbClr val="000000"/>
                </a:solidFill>
                <a:latin typeface="Consolas"/>
                <a:ea typeface="Consolas"/>
                <a:cs typeface="Consolas"/>
                <a:sym typeface="Consolas"/>
              </a:rPr>
              <a:t>Duration </a:t>
            </a:r>
            <a:r>
              <a:rPr lang="en-GB" sz="2000">
                <a:solidFill>
                  <a:srgbClr val="6A3E3E"/>
                </a:solidFill>
                <a:latin typeface="Consolas"/>
                <a:ea typeface="Consolas"/>
                <a:cs typeface="Consolas"/>
                <a:sym typeface="Consolas"/>
              </a:rPr>
              <a:t>d</a:t>
            </a:r>
            <a:r>
              <a:rPr lang="en-GB" sz="2000">
                <a:solidFill>
                  <a:srgbClr val="000000"/>
                </a:solidFill>
                <a:latin typeface="Consolas"/>
                <a:ea typeface="Consolas"/>
                <a:cs typeface="Consolas"/>
                <a:sym typeface="Consolas"/>
              </a:rPr>
              <a:t> = Duration.</a:t>
            </a:r>
            <a:r>
              <a:rPr lang="en-GB" sz="2000" i="1">
                <a:solidFill>
                  <a:srgbClr val="000000"/>
                </a:solidFill>
                <a:latin typeface="Consolas"/>
                <a:ea typeface="Consolas"/>
                <a:cs typeface="Consolas"/>
                <a:sym typeface="Consolas"/>
              </a:rPr>
              <a:t>between</a:t>
            </a:r>
            <a:r>
              <a:rPr lang="en-GB" sz="2000">
                <a:solidFill>
                  <a:srgbClr val="000000"/>
                </a:solidFill>
                <a:latin typeface="Consolas"/>
                <a:ea typeface="Consolas"/>
                <a:cs typeface="Consolas"/>
                <a:sym typeface="Consolas"/>
              </a:rPr>
              <a:t>(</a:t>
            </a:r>
            <a:r>
              <a:rPr lang="en-GB" sz="2000">
                <a:solidFill>
                  <a:srgbClr val="6A3E3E"/>
                </a:solidFill>
                <a:latin typeface="Consolas"/>
                <a:ea typeface="Consolas"/>
                <a:cs typeface="Consolas"/>
                <a:sym typeface="Consolas"/>
              </a:rPr>
              <a:t>time</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now</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endParaRPr sz="2000">
              <a:solidFill>
                <a:srgbClr val="000000"/>
              </a:solidFill>
              <a:latin typeface="Consolas"/>
              <a:ea typeface="Consolas"/>
              <a:cs typeface="Consolas"/>
              <a:sym typeface="Consolas"/>
            </a:endParaRPr>
          </a:p>
          <a:p>
            <a:pPr marL="0" lvl="0" indent="0" algn="l" rtl="0">
              <a:lnSpc>
                <a:spcPct val="95000"/>
              </a:lnSpc>
              <a:spcBef>
                <a:spcPts val="1200"/>
              </a:spcBef>
              <a:spcAft>
                <a:spcPts val="1200"/>
              </a:spcAft>
              <a:buSzPts val="935"/>
              <a:buNone/>
            </a:pPr>
            <a:endParaRPr sz="2000">
              <a:solidFill>
                <a:srgbClr val="000000"/>
              </a:solidFill>
              <a:latin typeface="Consolas"/>
              <a:ea typeface="Consolas"/>
              <a:cs typeface="Consolas"/>
              <a:sym typeface="Consolas"/>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1865"/>
        <p:cNvGrpSpPr/>
        <p:nvPr/>
      </p:nvGrpSpPr>
      <p:grpSpPr>
        <a:xfrm>
          <a:off x="0" y="0"/>
          <a:ext cx="0" cy="0"/>
          <a:chOff x="0" y="0"/>
          <a:chExt cx="0" cy="0"/>
        </a:xfrm>
      </p:grpSpPr>
      <p:sp>
        <p:nvSpPr>
          <p:cNvPr id="1866" name="Google Shape;1866;p2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LocalDateTime</a:t>
            </a:r>
            <a:endParaRPr/>
          </a:p>
        </p:txBody>
      </p:sp>
      <p:sp>
        <p:nvSpPr>
          <p:cNvPr id="1867" name="Google Shape;1867;p2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223</a:t>
            </a:fld>
            <a:endParaRPr/>
          </a:p>
        </p:txBody>
      </p:sp>
      <p:graphicFrame>
        <p:nvGraphicFramePr>
          <p:cNvPr id="1868" name="Google Shape;1868;p235"/>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2598875">
                  <a:extLst>
                    <a:ext uri="{9D8B030D-6E8A-4147-A177-3AD203B41FA5}">
                      <a16:colId xmlns:a16="http://schemas.microsoft.com/office/drawing/2014/main" val="20000"/>
                    </a:ext>
                  </a:extLst>
                </a:gridCol>
                <a:gridCol w="55618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now()</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Obtains the current date-time from the system clock in the default time-zone.</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of()</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Obtains an instance of LocalDateTime from year, month, day, hour, minute and second, setting the nanosecond to zero.</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parse()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Obtains an instance of LocalDateTime from a text string such as 2007-12-03T10:15:30.</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uFill>
                            <a:noFill/>
                          </a:uFill>
                          <a:latin typeface="Consolas"/>
                          <a:ea typeface="Consolas"/>
                          <a:cs typeface="Consolas"/>
                          <a:sym typeface="Consolas"/>
                          <a:hlinkClick r:id="rId3">
                            <a:extLst>
                              <a:ext uri="{A12FA001-AC4F-418D-AE19-62706E023703}">
                                <ahyp:hlinkClr xmlns:ahyp="http://schemas.microsoft.com/office/drawing/2018/hyperlinkcolor" val="tx"/>
                              </a:ext>
                            </a:extLst>
                          </a:hlinkClick>
                        </a:rPr>
                        <a:t>format</a:t>
                      </a:r>
                      <a:r>
                        <a:rPr lang="en-GB">
                          <a:solidFill>
                            <a:schemeClr val="dk2"/>
                          </a:solidFill>
                          <a:latin typeface="Consolas"/>
                          <a:ea typeface="Consolas"/>
                          <a:cs typeface="Consolas"/>
                          <a:sym typeface="Consolas"/>
                        </a:rPr>
                        <a:t>(DateTimeFormatter formatter)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rgbClr val="474747"/>
                          </a:solidFill>
                          <a:latin typeface="Open Sans"/>
                          <a:ea typeface="Open Sans"/>
                          <a:cs typeface="Open Sans"/>
                          <a:sym typeface="Open Sans"/>
                        </a:rPr>
                        <a:t>Formats this date-time using the specified formatter.</a:t>
                      </a:r>
                      <a:endParaRPr>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1872"/>
        <p:cNvGrpSpPr/>
        <p:nvPr/>
      </p:nvGrpSpPr>
      <p:grpSpPr>
        <a:xfrm>
          <a:off x="0" y="0"/>
          <a:ext cx="0" cy="0"/>
          <a:chOff x="0" y="0"/>
          <a:chExt cx="0" cy="0"/>
        </a:xfrm>
      </p:grpSpPr>
      <p:sp>
        <p:nvSpPr>
          <p:cNvPr id="1873" name="Google Shape;1873;p2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 LocalDateTime</a:t>
            </a:r>
            <a:endParaRPr/>
          </a:p>
        </p:txBody>
      </p:sp>
      <p:sp>
        <p:nvSpPr>
          <p:cNvPr id="1874" name="Google Shape;1874;p2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224</a:t>
            </a:fld>
            <a:endParaRPr/>
          </a:p>
        </p:txBody>
      </p:sp>
      <p:sp>
        <p:nvSpPr>
          <p:cNvPr id="1875" name="Google Shape;1875;p2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GB">
                <a:solidFill>
                  <a:srgbClr val="000000"/>
                </a:solidFill>
                <a:latin typeface="Consolas"/>
                <a:ea typeface="Consolas"/>
                <a:cs typeface="Consolas"/>
                <a:sym typeface="Consolas"/>
              </a:rPr>
              <a:t>LocalDateTime </a:t>
            </a:r>
            <a:r>
              <a:rPr lang="en-GB">
                <a:solidFill>
                  <a:srgbClr val="6A3E3E"/>
                </a:solidFill>
                <a:latin typeface="Consolas"/>
                <a:ea typeface="Consolas"/>
                <a:cs typeface="Consolas"/>
                <a:sym typeface="Consolas"/>
              </a:rPr>
              <a:t>now</a:t>
            </a:r>
            <a:r>
              <a:rPr lang="en-GB">
                <a:solidFill>
                  <a:srgbClr val="000000"/>
                </a:solidFill>
                <a:latin typeface="Consolas"/>
                <a:ea typeface="Consolas"/>
                <a:cs typeface="Consolas"/>
                <a:sym typeface="Consolas"/>
              </a:rPr>
              <a:t> = LocalDateTime.</a:t>
            </a:r>
            <a:r>
              <a:rPr lang="en-GB" i="1">
                <a:solidFill>
                  <a:srgbClr val="000000"/>
                </a:solidFill>
                <a:latin typeface="Consolas"/>
                <a:ea typeface="Consolas"/>
                <a:cs typeface="Consolas"/>
                <a:sym typeface="Consolas"/>
              </a:rPr>
              <a:t>now</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a:solidFill>
                  <a:srgbClr val="000000"/>
                </a:solidFill>
                <a:latin typeface="Consolas"/>
                <a:ea typeface="Consolas"/>
                <a:cs typeface="Consolas"/>
                <a:sym typeface="Consolas"/>
              </a:rPr>
              <a:t>LocalDateTime </a:t>
            </a:r>
            <a:r>
              <a:rPr lang="en-GB">
                <a:solidFill>
                  <a:srgbClr val="6A3E3E"/>
                </a:solidFill>
                <a:latin typeface="Consolas"/>
                <a:ea typeface="Consolas"/>
                <a:cs typeface="Consolas"/>
                <a:sym typeface="Consolas"/>
              </a:rPr>
              <a:t>dateTime</a:t>
            </a:r>
            <a:r>
              <a:rPr lang="en-GB">
                <a:solidFill>
                  <a:srgbClr val="000000"/>
                </a:solidFill>
                <a:latin typeface="Consolas"/>
                <a:ea typeface="Consolas"/>
                <a:cs typeface="Consolas"/>
                <a:sym typeface="Consolas"/>
              </a:rPr>
              <a:t> = LocalDateTime.</a:t>
            </a:r>
            <a:r>
              <a:rPr lang="en-GB" i="1">
                <a:solidFill>
                  <a:srgbClr val="000000"/>
                </a:solidFill>
                <a:latin typeface="Consolas"/>
                <a:ea typeface="Consolas"/>
                <a:cs typeface="Consolas"/>
                <a:sym typeface="Consolas"/>
              </a:rPr>
              <a:t>of</a:t>
            </a:r>
            <a:r>
              <a:rPr lang="en-GB">
                <a:solidFill>
                  <a:srgbClr val="000000"/>
                </a:solidFill>
                <a:latin typeface="Consolas"/>
                <a:ea typeface="Consolas"/>
                <a:cs typeface="Consolas"/>
                <a:sym typeface="Consolas"/>
              </a:rPr>
              <a:t>(2022, 11, 14, 15, 03);</a:t>
            </a:r>
            <a:endParaRPr>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r>
              <a:rPr lang="en-GB">
                <a:solidFill>
                  <a:srgbClr val="000000"/>
                </a:solidFill>
                <a:latin typeface="Consolas"/>
                <a:ea typeface="Consolas"/>
                <a:cs typeface="Consolas"/>
                <a:sym typeface="Consolas"/>
              </a:rPr>
              <a:t>LocalDateTime </a:t>
            </a:r>
            <a:r>
              <a:rPr lang="en-GB">
                <a:solidFill>
                  <a:srgbClr val="6A3E3E"/>
                </a:solidFill>
                <a:latin typeface="Consolas"/>
                <a:ea typeface="Consolas"/>
                <a:cs typeface="Consolas"/>
                <a:sym typeface="Consolas"/>
              </a:rPr>
              <a:t>dateTime</a:t>
            </a:r>
            <a:r>
              <a:rPr lang="en-GB">
                <a:solidFill>
                  <a:srgbClr val="000000"/>
                </a:solidFill>
                <a:latin typeface="Consolas"/>
                <a:ea typeface="Consolas"/>
                <a:cs typeface="Consolas"/>
                <a:sym typeface="Consolas"/>
              </a:rPr>
              <a:t> = LocalDateTime.</a:t>
            </a:r>
            <a:r>
              <a:rPr lang="en-GB" i="1">
                <a:solidFill>
                  <a:srgbClr val="000000"/>
                </a:solidFill>
                <a:latin typeface="Consolas"/>
                <a:ea typeface="Consolas"/>
                <a:cs typeface="Consolas"/>
                <a:sym typeface="Consolas"/>
              </a:rPr>
              <a:t>parse</a:t>
            </a:r>
            <a:r>
              <a:rPr lang="en-GB">
                <a:solidFill>
                  <a:srgbClr val="000000"/>
                </a:solidFill>
                <a:latin typeface="Consolas"/>
                <a:ea typeface="Consolas"/>
                <a:cs typeface="Consolas"/>
                <a:sym typeface="Consolas"/>
              </a:rPr>
              <a:t>(</a:t>
            </a:r>
            <a:r>
              <a:rPr lang="en-GB">
                <a:solidFill>
                  <a:srgbClr val="2A00FF"/>
                </a:solidFill>
                <a:latin typeface="Consolas"/>
                <a:ea typeface="Consolas"/>
                <a:cs typeface="Consolas"/>
                <a:sym typeface="Consolas"/>
              </a:rPr>
              <a:t>"2021-09-19T12:30"</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lvl="0" indent="0" algn="l" rtl="0">
              <a:lnSpc>
                <a:spcPct val="95000"/>
              </a:lnSpc>
              <a:spcBef>
                <a:spcPts val="1200"/>
              </a:spcBef>
              <a:spcAft>
                <a:spcPts val="0"/>
              </a:spcAft>
              <a:buSzPts val="935"/>
              <a:buNone/>
            </a:pPr>
            <a:endParaRPr>
              <a:solidFill>
                <a:srgbClr val="000000"/>
              </a:solidFill>
              <a:latin typeface="Consolas"/>
              <a:ea typeface="Consolas"/>
              <a:cs typeface="Consolas"/>
              <a:sym typeface="Consolas"/>
            </a:endParaRPr>
          </a:p>
          <a:p>
            <a:pPr marL="25400" lvl="0" indent="0" algn="l" rtl="0">
              <a:spcBef>
                <a:spcPts val="1200"/>
              </a:spcBef>
              <a:spcAft>
                <a:spcPts val="0"/>
              </a:spcAft>
              <a:buNone/>
            </a:pPr>
            <a:r>
              <a:rPr lang="en-GB">
                <a:solidFill>
                  <a:srgbClr val="000000"/>
                </a:solidFill>
                <a:latin typeface="Consolas"/>
                <a:ea typeface="Consolas"/>
                <a:cs typeface="Consolas"/>
                <a:sym typeface="Consolas"/>
              </a:rPr>
              <a:t>DateTimeFormatter </a:t>
            </a:r>
            <a:r>
              <a:rPr lang="en-GB">
                <a:solidFill>
                  <a:srgbClr val="6A3E3E"/>
                </a:solidFill>
                <a:latin typeface="Consolas"/>
                <a:ea typeface="Consolas"/>
                <a:cs typeface="Consolas"/>
                <a:sym typeface="Consolas"/>
              </a:rPr>
              <a:t>df</a:t>
            </a:r>
            <a:r>
              <a:rPr lang="en-GB">
                <a:solidFill>
                  <a:srgbClr val="000000"/>
                </a:solidFill>
                <a:latin typeface="Consolas"/>
                <a:ea typeface="Consolas"/>
                <a:cs typeface="Consolas"/>
                <a:sym typeface="Consolas"/>
              </a:rPr>
              <a:t> = DateTimeFormatter.</a:t>
            </a:r>
            <a:r>
              <a:rPr lang="en-GB" i="1">
                <a:solidFill>
                  <a:srgbClr val="000000"/>
                </a:solidFill>
                <a:latin typeface="Consolas"/>
                <a:ea typeface="Consolas"/>
                <a:cs typeface="Consolas"/>
                <a:sym typeface="Consolas"/>
              </a:rPr>
              <a:t>ofPattern</a:t>
            </a:r>
            <a:r>
              <a:rPr lang="en-GB">
                <a:solidFill>
                  <a:srgbClr val="000000"/>
                </a:solidFill>
                <a:latin typeface="Consolas"/>
                <a:ea typeface="Consolas"/>
                <a:cs typeface="Consolas"/>
                <a:sym typeface="Consolas"/>
              </a:rPr>
              <a:t>(</a:t>
            </a:r>
            <a:r>
              <a:rPr lang="en-GB">
                <a:solidFill>
                  <a:srgbClr val="2A00FF"/>
                </a:solidFill>
                <a:latin typeface="Consolas"/>
                <a:ea typeface="Consolas"/>
                <a:cs typeface="Consolas"/>
                <a:sym typeface="Consolas"/>
              </a:rPr>
              <a:t>"dd-MMM-yyyy HH:mm:ss"</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.println(</a:t>
            </a:r>
            <a:r>
              <a:rPr lang="en-GB">
                <a:solidFill>
                  <a:srgbClr val="6A3E3E"/>
                </a:solidFill>
                <a:latin typeface="Consolas"/>
                <a:ea typeface="Consolas"/>
                <a:cs typeface="Consolas"/>
                <a:sym typeface="Consolas"/>
              </a:rPr>
              <a:t>df</a:t>
            </a:r>
            <a:r>
              <a:rPr lang="en-GB">
                <a:solidFill>
                  <a:srgbClr val="000000"/>
                </a:solidFill>
                <a:latin typeface="Consolas"/>
                <a:ea typeface="Consolas"/>
                <a:cs typeface="Consolas"/>
                <a:sym typeface="Consolas"/>
              </a:rPr>
              <a:t>.format(</a:t>
            </a:r>
            <a:r>
              <a:rPr lang="en-GB">
                <a:solidFill>
                  <a:srgbClr val="6A3E3E"/>
                </a:solidFill>
                <a:latin typeface="Consolas"/>
                <a:ea typeface="Consolas"/>
                <a:cs typeface="Consolas"/>
                <a:sym typeface="Consolas"/>
              </a:rPr>
              <a:t>dateTime</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lvl="0" indent="0" algn="l" rtl="0">
              <a:lnSpc>
                <a:spcPct val="95000"/>
              </a:lnSpc>
              <a:spcBef>
                <a:spcPts val="0"/>
              </a:spcBef>
              <a:spcAft>
                <a:spcPts val="1200"/>
              </a:spcAft>
              <a:buSzPts val="935"/>
              <a:buNone/>
            </a:pPr>
            <a:endParaRPr>
              <a:solidFill>
                <a:srgbClr val="000000"/>
              </a:solidFill>
              <a:latin typeface="Consolas"/>
              <a:ea typeface="Consolas"/>
              <a:cs typeface="Consolas"/>
              <a:sym typeface="Consolas"/>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1879"/>
        <p:cNvGrpSpPr/>
        <p:nvPr/>
      </p:nvGrpSpPr>
      <p:grpSpPr>
        <a:xfrm>
          <a:off x="0" y="0"/>
          <a:ext cx="0" cy="0"/>
          <a:chOff x="0" y="0"/>
          <a:chExt cx="0" cy="0"/>
        </a:xfrm>
      </p:grpSpPr>
      <p:sp>
        <p:nvSpPr>
          <p:cNvPr id="1880" name="Google Shape;1880;p23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Math</a:t>
            </a:r>
            <a:endParaRPr/>
          </a:p>
        </p:txBody>
      </p:sp>
      <p:sp>
        <p:nvSpPr>
          <p:cNvPr id="1881" name="Google Shape;1881;p2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225</a:t>
            </a:fld>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sp>
        <p:nvSpPr>
          <p:cNvPr id="1886" name="Google Shape;1886;p2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Math class</a:t>
            </a:r>
            <a:endParaRPr/>
          </a:p>
        </p:txBody>
      </p:sp>
      <p:sp>
        <p:nvSpPr>
          <p:cNvPr id="1887" name="Google Shape;1887;p2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226</a:t>
            </a:fld>
            <a:endParaRPr/>
          </a:p>
        </p:txBody>
      </p:sp>
      <p:sp>
        <p:nvSpPr>
          <p:cNvPr id="1888" name="Google Shape;1888;p238"/>
          <p:cNvSpPr txBo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Clr>
                <a:schemeClr val="dk2"/>
              </a:buClr>
              <a:buSzPts val="1900"/>
              <a:buFont typeface="Open Sans"/>
              <a:buChar char="●"/>
            </a:pPr>
            <a:r>
              <a:rPr lang="en-GB" sz="1900" u="sng">
                <a:solidFill>
                  <a:srgbClr val="0097A7"/>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https://docs.oracle.com/javase/8/docs/api/java/lang/Math.html</a:t>
            </a:r>
            <a:endParaRPr sz="1900">
              <a:solidFill>
                <a:srgbClr val="595959"/>
              </a:solidFill>
              <a:latin typeface="Open Sans"/>
              <a:ea typeface="Open Sans"/>
              <a:cs typeface="Open Sans"/>
              <a:sym typeface="Open Sans"/>
            </a:endParaRPr>
          </a:p>
          <a:p>
            <a:pPr marL="457200" lvl="0" indent="-349250" algn="l" rtl="0">
              <a:lnSpc>
                <a:spcPct val="100000"/>
              </a:lnSpc>
              <a:spcBef>
                <a:spcPts val="0"/>
              </a:spcBef>
              <a:spcAft>
                <a:spcPts val="0"/>
              </a:spcAft>
              <a:buClr>
                <a:schemeClr val="dk2"/>
              </a:buClr>
              <a:buSzPts val="1900"/>
              <a:buFont typeface="Open Sans"/>
              <a:buChar char="●"/>
            </a:pPr>
            <a:r>
              <a:rPr lang="en-GB" sz="1900">
                <a:solidFill>
                  <a:schemeClr val="dk2"/>
                </a:solidFill>
                <a:latin typeface="Open Sans"/>
                <a:ea typeface="Open Sans"/>
                <a:cs typeface="Open Sans"/>
                <a:sym typeface="Open Sans"/>
              </a:rPr>
              <a:t>random</a:t>
            </a:r>
            <a:endParaRPr sz="1900">
              <a:solidFill>
                <a:schemeClr val="dk2"/>
              </a:solidFill>
              <a:latin typeface="Open Sans"/>
              <a:ea typeface="Open Sans"/>
              <a:cs typeface="Open Sans"/>
              <a:sym typeface="Open Sans"/>
            </a:endParaRPr>
          </a:p>
          <a:p>
            <a:pPr marL="914400" lvl="1" indent="-349250" algn="l" rtl="0">
              <a:lnSpc>
                <a:spcPct val="100000"/>
              </a:lnSpc>
              <a:spcBef>
                <a:spcPts val="0"/>
              </a:spcBef>
              <a:spcAft>
                <a:spcPts val="0"/>
              </a:spcAft>
              <a:buSzPts val="1900"/>
              <a:buChar char="○"/>
            </a:pPr>
            <a:r>
              <a:rPr lang="en-GB" sz="1900" b="1">
                <a:solidFill>
                  <a:srgbClr val="7F0055"/>
                </a:solidFill>
              </a:rPr>
              <a:t>double </a:t>
            </a:r>
            <a:r>
              <a:rPr lang="en-GB" sz="1900">
                <a:solidFill>
                  <a:srgbClr val="6A3E3E"/>
                </a:solidFill>
              </a:rPr>
              <a:t>result = </a:t>
            </a:r>
            <a:r>
              <a:rPr lang="en-GB" sz="1900">
                <a:solidFill>
                  <a:srgbClr val="000000"/>
                </a:solidFill>
              </a:rPr>
              <a:t>Math.</a:t>
            </a:r>
            <a:r>
              <a:rPr lang="en-GB" sz="1900" i="1">
                <a:solidFill>
                  <a:srgbClr val="000000"/>
                </a:solidFill>
              </a:rPr>
              <a:t>random</a:t>
            </a:r>
            <a:r>
              <a:rPr lang="en-GB" sz="1900">
                <a:solidFill>
                  <a:srgbClr val="000000"/>
                </a:solidFill>
              </a:rPr>
              <a:t>() </a:t>
            </a:r>
            <a:endParaRPr sz="1900">
              <a:solidFill>
                <a:srgbClr val="000000"/>
              </a:solidFill>
            </a:endParaRPr>
          </a:p>
          <a:p>
            <a:pPr marL="914400" lvl="1" indent="-349250" algn="l" rtl="0">
              <a:lnSpc>
                <a:spcPct val="100000"/>
              </a:lnSpc>
              <a:spcBef>
                <a:spcPts val="0"/>
              </a:spcBef>
              <a:spcAft>
                <a:spcPts val="0"/>
              </a:spcAft>
              <a:buSzPts val="1900"/>
              <a:buChar char="○"/>
            </a:pPr>
            <a:r>
              <a:rPr lang="en-GB" sz="1900" b="1">
                <a:solidFill>
                  <a:srgbClr val="7F0055"/>
                </a:solidFill>
              </a:rPr>
              <a:t>double </a:t>
            </a:r>
            <a:r>
              <a:rPr lang="en-GB" sz="1900">
                <a:solidFill>
                  <a:srgbClr val="6A3E3E"/>
                </a:solidFill>
              </a:rPr>
              <a:t>result = </a:t>
            </a:r>
            <a:r>
              <a:rPr lang="en-GB" sz="1900">
                <a:solidFill>
                  <a:srgbClr val="000000"/>
                </a:solidFill>
              </a:rPr>
              <a:t>Math.</a:t>
            </a:r>
            <a:r>
              <a:rPr lang="en-GB" sz="1900" i="1">
                <a:solidFill>
                  <a:srgbClr val="000000"/>
                </a:solidFill>
              </a:rPr>
              <a:t>random</a:t>
            </a:r>
            <a:r>
              <a:rPr lang="en-GB" sz="1900">
                <a:solidFill>
                  <a:srgbClr val="000000"/>
                </a:solidFill>
              </a:rPr>
              <a:t>() * (max - min + 1) + min</a:t>
            </a:r>
            <a:endParaRPr sz="1500">
              <a:solidFill>
                <a:srgbClr val="595959"/>
              </a:solidFill>
            </a:endParaRPr>
          </a:p>
          <a:p>
            <a:pPr marL="457200" lvl="0" indent="-349250" algn="l" rtl="0">
              <a:lnSpc>
                <a:spcPct val="100000"/>
              </a:lnSpc>
              <a:spcBef>
                <a:spcPts val="0"/>
              </a:spcBef>
              <a:spcAft>
                <a:spcPts val="0"/>
              </a:spcAft>
              <a:buClr>
                <a:schemeClr val="dk2"/>
              </a:buClr>
              <a:buSzPts val="1900"/>
              <a:buFont typeface="Open Sans"/>
              <a:buChar char="●"/>
            </a:pPr>
            <a:r>
              <a:rPr lang="en-GB" sz="1900">
                <a:solidFill>
                  <a:schemeClr val="dk2"/>
                </a:solidFill>
                <a:latin typeface="Open Sans"/>
                <a:ea typeface="Open Sans"/>
                <a:cs typeface="Open Sans"/>
                <a:sym typeface="Open Sans"/>
              </a:rPr>
              <a:t>round</a:t>
            </a:r>
            <a:endParaRPr sz="1900">
              <a:solidFill>
                <a:schemeClr val="dk2"/>
              </a:solidFill>
              <a:latin typeface="Open Sans"/>
              <a:ea typeface="Open Sans"/>
              <a:cs typeface="Open Sans"/>
              <a:sym typeface="Open Sans"/>
            </a:endParaRPr>
          </a:p>
          <a:p>
            <a:pPr marL="914400" lvl="1" indent="-349250" algn="l" rtl="0">
              <a:lnSpc>
                <a:spcPct val="100000"/>
              </a:lnSpc>
              <a:spcBef>
                <a:spcPts val="0"/>
              </a:spcBef>
              <a:spcAft>
                <a:spcPts val="0"/>
              </a:spcAft>
              <a:buSzPts val="1900"/>
              <a:buChar char="○"/>
            </a:pPr>
            <a:r>
              <a:rPr lang="en-GB" sz="1900" b="1">
                <a:solidFill>
                  <a:srgbClr val="7F0055"/>
                </a:solidFill>
              </a:rPr>
              <a:t>int</a:t>
            </a:r>
            <a:r>
              <a:rPr lang="en-GB" sz="1900">
                <a:solidFill>
                  <a:srgbClr val="000000"/>
                </a:solidFill>
              </a:rPr>
              <a:t> </a:t>
            </a:r>
            <a:r>
              <a:rPr lang="en-GB" sz="1900">
                <a:solidFill>
                  <a:srgbClr val="6A3E3E"/>
                </a:solidFill>
              </a:rPr>
              <a:t>result</a:t>
            </a:r>
            <a:r>
              <a:rPr lang="en-GB" sz="1900">
                <a:solidFill>
                  <a:srgbClr val="000000"/>
                </a:solidFill>
              </a:rPr>
              <a:t> = Math.</a:t>
            </a:r>
            <a:r>
              <a:rPr lang="en-GB" sz="1900" i="1">
                <a:solidFill>
                  <a:srgbClr val="000000"/>
                </a:solidFill>
              </a:rPr>
              <a:t>round</a:t>
            </a:r>
            <a:r>
              <a:rPr lang="en-GB" sz="1900">
                <a:solidFill>
                  <a:srgbClr val="000000"/>
                </a:solidFill>
              </a:rPr>
              <a:t>(3.14f);</a:t>
            </a:r>
            <a:endParaRPr sz="1500">
              <a:solidFill>
                <a:srgbClr val="595959"/>
              </a:solidFill>
            </a:endParaRPr>
          </a:p>
          <a:p>
            <a:pPr marL="457200" lvl="0" indent="-349250" algn="l" rtl="0">
              <a:lnSpc>
                <a:spcPct val="100000"/>
              </a:lnSpc>
              <a:spcBef>
                <a:spcPts val="0"/>
              </a:spcBef>
              <a:spcAft>
                <a:spcPts val="0"/>
              </a:spcAft>
              <a:buClr>
                <a:schemeClr val="dk2"/>
              </a:buClr>
              <a:buSzPts val="1900"/>
              <a:buFont typeface="Open Sans"/>
              <a:buChar char="●"/>
            </a:pPr>
            <a:r>
              <a:rPr lang="en-GB" sz="1900">
                <a:solidFill>
                  <a:schemeClr val="dk2"/>
                </a:solidFill>
                <a:latin typeface="Open Sans"/>
                <a:ea typeface="Open Sans"/>
                <a:cs typeface="Open Sans"/>
                <a:sym typeface="Open Sans"/>
              </a:rPr>
              <a:t>pow</a:t>
            </a:r>
            <a:endParaRPr sz="1900">
              <a:solidFill>
                <a:schemeClr val="dk2"/>
              </a:solidFill>
              <a:latin typeface="Open Sans"/>
              <a:ea typeface="Open Sans"/>
              <a:cs typeface="Open Sans"/>
              <a:sym typeface="Open Sans"/>
            </a:endParaRPr>
          </a:p>
          <a:p>
            <a:pPr marL="914400" lvl="1" indent="-349250" algn="l" rtl="0">
              <a:lnSpc>
                <a:spcPct val="100000"/>
              </a:lnSpc>
              <a:spcBef>
                <a:spcPts val="0"/>
              </a:spcBef>
              <a:spcAft>
                <a:spcPts val="0"/>
              </a:spcAft>
              <a:buSzPts val="1900"/>
              <a:buChar char="○"/>
            </a:pPr>
            <a:r>
              <a:rPr lang="en-GB" sz="1900" b="1">
                <a:solidFill>
                  <a:srgbClr val="7F0055"/>
                </a:solidFill>
              </a:rPr>
              <a:t>double</a:t>
            </a:r>
            <a:r>
              <a:rPr lang="en-GB" sz="1900">
                <a:solidFill>
                  <a:srgbClr val="000000"/>
                </a:solidFill>
              </a:rPr>
              <a:t> </a:t>
            </a:r>
            <a:r>
              <a:rPr lang="en-GB" sz="1900">
                <a:solidFill>
                  <a:srgbClr val="6A3E3E"/>
                </a:solidFill>
              </a:rPr>
              <a:t>result</a:t>
            </a:r>
            <a:r>
              <a:rPr lang="en-GB" sz="1900">
                <a:solidFill>
                  <a:srgbClr val="000000"/>
                </a:solidFill>
              </a:rPr>
              <a:t> = Math.</a:t>
            </a:r>
            <a:r>
              <a:rPr lang="en-GB" sz="1900" i="1">
                <a:solidFill>
                  <a:srgbClr val="000000"/>
                </a:solidFill>
              </a:rPr>
              <a:t>pow</a:t>
            </a:r>
            <a:r>
              <a:rPr lang="en-GB" sz="1900">
                <a:solidFill>
                  <a:srgbClr val="000000"/>
                </a:solidFill>
              </a:rPr>
              <a:t>(5,2);</a:t>
            </a:r>
            <a:endParaRPr sz="1500">
              <a:solidFill>
                <a:srgbClr val="595959"/>
              </a:solidFill>
            </a:endParaRPr>
          </a:p>
          <a:p>
            <a:pPr marL="457200" lvl="0" indent="-349250" algn="l" rtl="0">
              <a:lnSpc>
                <a:spcPct val="100000"/>
              </a:lnSpc>
              <a:spcBef>
                <a:spcPts val="0"/>
              </a:spcBef>
              <a:spcAft>
                <a:spcPts val="0"/>
              </a:spcAft>
              <a:buClr>
                <a:schemeClr val="dk2"/>
              </a:buClr>
              <a:buSzPts val="1900"/>
              <a:buFont typeface="Open Sans"/>
              <a:buChar char="●"/>
            </a:pPr>
            <a:r>
              <a:rPr lang="en-GB" sz="1900">
                <a:solidFill>
                  <a:schemeClr val="dk2"/>
                </a:solidFill>
                <a:latin typeface="Open Sans"/>
                <a:ea typeface="Open Sans"/>
                <a:cs typeface="Open Sans"/>
                <a:sym typeface="Open Sans"/>
              </a:rPr>
              <a:t>Max</a:t>
            </a:r>
            <a:endParaRPr sz="1900">
              <a:solidFill>
                <a:schemeClr val="dk2"/>
              </a:solidFill>
              <a:latin typeface="Open Sans"/>
              <a:ea typeface="Open Sans"/>
              <a:cs typeface="Open Sans"/>
              <a:sym typeface="Open Sans"/>
            </a:endParaRPr>
          </a:p>
          <a:p>
            <a:pPr marL="914400" lvl="1" indent="-349250" algn="l" rtl="0">
              <a:lnSpc>
                <a:spcPct val="100000"/>
              </a:lnSpc>
              <a:spcBef>
                <a:spcPts val="0"/>
              </a:spcBef>
              <a:spcAft>
                <a:spcPts val="0"/>
              </a:spcAft>
              <a:buSzPts val="1900"/>
              <a:buChar char="○"/>
            </a:pPr>
            <a:r>
              <a:rPr lang="en-GB" sz="1900" b="1">
                <a:solidFill>
                  <a:srgbClr val="7F0055"/>
                </a:solidFill>
              </a:rPr>
              <a:t>int</a:t>
            </a:r>
            <a:r>
              <a:rPr lang="en-GB" sz="1900">
                <a:solidFill>
                  <a:srgbClr val="000000"/>
                </a:solidFill>
              </a:rPr>
              <a:t> </a:t>
            </a:r>
            <a:r>
              <a:rPr lang="en-GB" sz="1900">
                <a:solidFill>
                  <a:srgbClr val="6A3E3E"/>
                </a:solidFill>
              </a:rPr>
              <a:t>min</a:t>
            </a:r>
            <a:r>
              <a:rPr lang="en-GB" sz="1900">
                <a:solidFill>
                  <a:srgbClr val="000000"/>
                </a:solidFill>
              </a:rPr>
              <a:t> = Math.</a:t>
            </a:r>
            <a:r>
              <a:rPr lang="en-GB" sz="1900" i="1">
                <a:solidFill>
                  <a:srgbClr val="000000"/>
                </a:solidFill>
              </a:rPr>
              <a:t>min</a:t>
            </a:r>
            <a:r>
              <a:rPr lang="en-GB" sz="1900">
                <a:solidFill>
                  <a:srgbClr val="000000"/>
                </a:solidFill>
              </a:rPr>
              <a:t>(5,2);</a:t>
            </a:r>
            <a:endParaRPr sz="1500">
              <a:solidFill>
                <a:srgbClr val="595959"/>
              </a:solidFill>
            </a:endParaRPr>
          </a:p>
          <a:p>
            <a:pPr marL="457200" lvl="0" indent="-349250" algn="l" rtl="0">
              <a:lnSpc>
                <a:spcPct val="100000"/>
              </a:lnSpc>
              <a:spcBef>
                <a:spcPts val="0"/>
              </a:spcBef>
              <a:spcAft>
                <a:spcPts val="0"/>
              </a:spcAft>
              <a:buClr>
                <a:schemeClr val="dk2"/>
              </a:buClr>
              <a:buSzPts val="1900"/>
              <a:buFont typeface="Open Sans"/>
              <a:buChar char="●"/>
            </a:pPr>
            <a:r>
              <a:rPr lang="en-GB" sz="1900">
                <a:solidFill>
                  <a:schemeClr val="dk2"/>
                </a:solidFill>
                <a:latin typeface="Open Sans"/>
                <a:ea typeface="Open Sans"/>
                <a:cs typeface="Open Sans"/>
                <a:sym typeface="Open Sans"/>
              </a:rPr>
              <a:t>Min</a:t>
            </a:r>
            <a:endParaRPr sz="1900">
              <a:solidFill>
                <a:schemeClr val="dk2"/>
              </a:solidFill>
              <a:latin typeface="Open Sans"/>
              <a:ea typeface="Open Sans"/>
              <a:cs typeface="Open Sans"/>
              <a:sym typeface="Open Sans"/>
            </a:endParaRPr>
          </a:p>
          <a:p>
            <a:pPr marL="914400" lvl="1" indent="-349250" algn="l" rtl="0">
              <a:lnSpc>
                <a:spcPct val="100000"/>
              </a:lnSpc>
              <a:spcBef>
                <a:spcPts val="0"/>
              </a:spcBef>
              <a:spcAft>
                <a:spcPts val="0"/>
              </a:spcAft>
              <a:buSzPts val="1900"/>
              <a:buChar char="○"/>
            </a:pPr>
            <a:r>
              <a:rPr lang="en-GB" sz="1900" b="1">
                <a:solidFill>
                  <a:srgbClr val="7F0055"/>
                </a:solidFill>
              </a:rPr>
              <a:t>int</a:t>
            </a:r>
            <a:r>
              <a:rPr lang="en-GB" sz="1900">
                <a:solidFill>
                  <a:srgbClr val="000000"/>
                </a:solidFill>
              </a:rPr>
              <a:t> </a:t>
            </a:r>
            <a:r>
              <a:rPr lang="en-GB" sz="1900">
                <a:solidFill>
                  <a:srgbClr val="6A3E3E"/>
                </a:solidFill>
              </a:rPr>
              <a:t>max</a:t>
            </a:r>
            <a:r>
              <a:rPr lang="en-GB" sz="1900">
                <a:solidFill>
                  <a:srgbClr val="000000"/>
                </a:solidFill>
              </a:rPr>
              <a:t>= Math.</a:t>
            </a:r>
            <a:r>
              <a:rPr lang="en-GB" sz="1900" i="1">
                <a:solidFill>
                  <a:srgbClr val="000000"/>
                </a:solidFill>
              </a:rPr>
              <a:t>max</a:t>
            </a:r>
            <a:r>
              <a:rPr lang="en-GB" sz="1900">
                <a:solidFill>
                  <a:srgbClr val="000000"/>
                </a:solidFill>
              </a:rPr>
              <a:t>(5,2);</a:t>
            </a:r>
            <a:endParaRPr sz="1500">
              <a:solidFill>
                <a:srgbClr val="595959"/>
              </a:solidFill>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3" name="Google Shape;1893;p23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Swing</a:t>
            </a:r>
            <a:endParaRPr/>
          </a:p>
        </p:txBody>
      </p:sp>
      <p:sp>
        <p:nvSpPr>
          <p:cNvPr id="1894" name="Google Shape;1894;p2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227</a:t>
            </a:fld>
            <a:endParaRPr>
              <a:solidFill>
                <a:schemeClr val="lt1"/>
              </a:solidFill>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Shape 1898"/>
        <p:cNvGrpSpPr/>
        <p:nvPr/>
      </p:nvGrpSpPr>
      <p:grpSpPr>
        <a:xfrm>
          <a:off x="0" y="0"/>
          <a:ext cx="0" cy="0"/>
          <a:chOff x="0" y="0"/>
          <a:chExt cx="0" cy="0"/>
        </a:xfrm>
      </p:grpSpPr>
      <p:sp>
        <p:nvSpPr>
          <p:cNvPr id="1899" name="Google Shape;1899;p24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Swing</a:t>
            </a:r>
            <a:endParaRPr/>
          </a:p>
        </p:txBody>
      </p:sp>
      <p:sp>
        <p:nvSpPr>
          <p:cNvPr id="1900" name="Google Shape;1900;p2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228</a:t>
            </a:fld>
            <a:endParaRPr>
              <a:solidFill>
                <a:schemeClr val="dk2"/>
              </a:solidFill>
            </a:endParaRPr>
          </a:p>
        </p:txBody>
      </p:sp>
      <p:sp>
        <p:nvSpPr>
          <p:cNvPr id="1901" name="Google Shape;1901;p24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Java Swing is a part of the Java Foundation Classes (JFC) that is used to create window-based applications. It is built on the top of AWT (Abstract Window Toolkit) API and entirely written in Java.</a:t>
            </a:r>
            <a:endParaRPr/>
          </a:p>
          <a:p>
            <a:pPr marL="457200" lvl="0" indent="-342900" algn="just" rtl="0">
              <a:spcBef>
                <a:spcPts val="0"/>
              </a:spcBef>
              <a:spcAft>
                <a:spcPts val="0"/>
              </a:spcAft>
              <a:buSzPts val="1800"/>
              <a:buChar char="●"/>
            </a:pPr>
            <a:r>
              <a:rPr lang="en-GB"/>
              <a:t>Java swing provides platform-independent and lightweight components.</a:t>
            </a:r>
            <a:endParaRPr/>
          </a:p>
          <a:p>
            <a:pPr marL="457200" lvl="0" indent="-342900" algn="just" rtl="0">
              <a:spcBef>
                <a:spcPts val="0"/>
              </a:spcBef>
              <a:spcAft>
                <a:spcPts val="0"/>
              </a:spcAft>
              <a:buSzPts val="1800"/>
              <a:buChar char="●"/>
            </a:pPr>
            <a:r>
              <a:rPr lang="en-GB"/>
              <a:t>the </a:t>
            </a:r>
            <a:r>
              <a:rPr lang="en-GB" sz="1700" i="1">
                <a:latin typeface="Consolas"/>
                <a:ea typeface="Consolas"/>
                <a:cs typeface="Consolas"/>
                <a:sym typeface="Consolas"/>
              </a:rPr>
              <a:t>javax.swing</a:t>
            </a:r>
            <a:r>
              <a:rPr lang="en-GB"/>
              <a:t> package provides classes for Java swing API such as JButton, JTextField, JTextArea, JRadioButton, JCheckBox, JMenu, JColorChooser etc.</a:t>
            </a:r>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Shape 1905"/>
        <p:cNvGrpSpPr/>
        <p:nvPr/>
      </p:nvGrpSpPr>
      <p:grpSpPr>
        <a:xfrm>
          <a:off x="0" y="0"/>
          <a:ext cx="0" cy="0"/>
          <a:chOff x="0" y="0"/>
          <a:chExt cx="0" cy="0"/>
        </a:xfrm>
      </p:grpSpPr>
      <p:sp>
        <p:nvSpPr>
          <p:cNvPr id="1906" name="Google Shape;1906;p2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Swing</a:t>
            </a:r>
            <a:endParaRPr/>
          </a:p>
        </p:txBody>
      </p:sp>
      <p:sp>
        <p:nvSpPr>
          <p:cNvPr id="1907" name="Google Shape;1907;p2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229</a:t>
            </a:fld>
            <a:endParaRPr>
              <a:solidFill>
                <a:schemeClr val="dk2"/>
              </a:solidFill>
            </a:endParaRPr>
          </a:p>
        </p:txBody>
      </p:sp>
      <p:graphicFrame>
        <p:nvGraphicFramePr>
          <p:cNvPr id="1908" name="Google Shape;1908;p241"/>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190500">
                  <a:extLst>
                    <a:ext uri="{9D8B030D-6E8A-4147-A177-3AD203B41FA5}">
                      <a16:colId xmlns:a16="http://schemas.microsoft.com/office/drawing/2014/main" val="20000"/>
                    </a:ext>
                  </a:extLst>
                </a:gridCol>
                <a:gridCol w="4363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Java AWT</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Java Swing</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AWT components are platform dependant</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Java swing components are platform independent.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AWT components are heavyweight</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Swing components are lightweight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Doesn’t follow MVC </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Swing follows MVC</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5"/>
          <p:cNvSpPr txBox="1">
            <a:spLocks noGrp="1"/>
          </p:cNvSpPr>
          <p:nvPr>
            <p:ph type="title"/>
          </p:nvPr>
        </p:nvSpPr>
        <p:spPr>
          <a:xfrm>
            <a:off x="311700" y="445025"/>
            <a:ext cx="8520600" cy="707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Installing Java on Windows Machine</a:t>
            </a:r>
            <a:endParaRPr/>
          </a:p>
        </p:txBody>
      </p:sp>
      <p:sp>
        <p:nvSpPr>
          <p:cNvPr id="263" name="Google Shape;263;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Double click the downloaded file to start the installation process.</a:t>
            </a:r>
            <a:endParaRPr/>
          </a:p>
          <a:p>
            <a:pPr marL="457200" lvl="0" indent="-342900" algn="just" rtl="0">
              <a:spcBef>
                <a:spcPts val="0"/>
              </a:spcBef>
              <a:spcAft>
                <a:spcPts val="0"/>
              </a:spcAft>
              <a:buSzPts val="1800"/>
              <a:buChar char="●"/>
            </a:pPr>
            <a:r>
              <a:rPr lang="en-GB"/>
              <a:t>Follow on-screen instructions to complete the installation.</a:t>
            </a:r>
            <a:endParaRPr/>
          </a:p>
          <a:p>
            <a:pPr marL="457200" lvl="0" indent="-342900" algn="just" rtl="0">
              <a:spcBef>
                <a:spcPts val="0"/>
              </a:spcBef>
              <a:spcAft>
                <a:spcPts val="0"/>
              </a:spcAft>
              <a:buSzPts val="1800"/>
              <a:buChar char="●"/>
            </a:pPr>
            <a:r>
              <a:rPr lang="en-GB"/>
              <a:t>If prompted, allow installation to make changes to your computer</a:t>
            </a:r>
            <a:endParaRPr/>
          </a:p>
        </p:txBody>
      </p:sp>
      <p:sp>
        <p:nvSpPr>
          <p:cNvPr id="264" name="Google Shape;26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a:t>
            </a:fld>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Shape 1912"/>
        <p:cNvGrpSpPr/>
        <p:nvPr/>
      </p:nvGrpSpPr>
      <p:grpSpPr>
        <a:xfrm>
          <a:off x="0" y="0"/>
          <a:ext cx="0" cy="0"/>
          <a:chOff x="0" y="0"/>
          <a:chExt cx="0" cy="0"/>
        </a:xfrm>
      </p:grpSpPr>
      <p:sp>
        <p:nvSpPr>
          <p:cNvPr id="1913" name="Google Shape;1913;p24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 Hierarchy</a:t>
            </a:r>
            <a:endParaRPr/>
          </a:p>
        </p:txBody>
      </p:sp>
      <p:sp>
        <p:nvSpPr>
          <p:cNvPr id="1914" name="Google Shape;1914;p2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230</a:t>
            </a:fld>
            <a:endParaRPr/>
          </a:p>
        </p:txBody>
      </p:sp>
      <p:grpSp>
        <p:nvGrpSpPr>
          <p:cNvPr id="1915" name="Google Shape;1915;p242"/>
          <p:cNvGrpSpPr/>
          <p:nvPr/>
        </p:nvGrpSpPr>
        <p:grpSpPr>
          <a:xfrm>
            <a:off x="78038" y="244350"/>
            <a:ext cx="8091338" cy="4609850"/>
            <a:chOff x="78038" y="244350"/>
            <a:chExt cx="8091338" cy="4609850"/>
          </a:xfrm>
        </p:grpSpPr>
        <p:sp>
          <p:nvSpPr>
            <p:cNvPr id="1916" name="Google Shape;1916;p242"/>
            <p:cNvSpPr/>
            <p:nvPr/>
          </p:nvSpPr>
          <p:spPr>
            <a:xfrm>
              <a:off x="3090825" y="11400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Object</a:t>
              </a:r>
              <a:endParaRPr>
                <a:latin typeface="Open Sans"/>
                <a:ea typeface="Open Sans"/>
                <a:cs typeface="Open Sans"/>
                <a:sym typeface="Open Sans"/>
              </a:endParaRPr>
            </a:p>
          </p:txBody>
        </p:sp>
        <p:sp>
          <p:nvSpPr>
            <p:cNvPr id="1917" name="Google Shape;1917;p242"/>
            <p:cNvSpPr/>
            <p:nvPr/>
          </p:nvSpPr>
          <p:spPr>
            <a:xfrm>
              <a:off x="3090825" y="18036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Component</a:t>
              </a:r>
              <a:endParaRPr>
                <a:latin typeface="Open Sans"/>
                <a:ea typeface="Open Sans"/>
                <a:cs typeface="Open Sans"/>
                <a:sym typeface="Open Sans"/>
              </a:endParaRPr>
            </a:p>
          </p:txBody>
        </p:sp>
        <p:sp>
          <p:nvSpPr>
            <p:cNvPr id="1918" name="Google Shape;1918;p242"/>
            <p:cNvSpPr/>
            <p:nvPr/>
          </p:nvSpPr>
          <p:spPr>
            <a:xfrm>
              <a:off x="2204788" y="26196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Container</a:t>
              </a:r>
              <a:endParaRPr>
                <a:latin typeface="Open Sans"/>
                <a:ea typeface="Open Sans"/>
                <a:cs typeface="Open Sans"/>
                <a:sym typeface="Open Sans"/>
              </a:endParaRPr>
            </a:p>
          </p:txBody>
        </p:sp>
        <p:sp>
          <p:nvSpPr>
            <p:cNvPr id="1919" name="Google Shape;1919;p242"/>
            <p:cNvSpPr/>
            <p:nvPr/>
          </p:nvSpPr>
          <p:spPr>
            <a:xfrm>
              <a:off x="3976863" y="26196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JComponent</a:t>
              </a:r>
              <a:endParaRPr>
                <a:latin typeface="Open Sans"/>
                <a:ea typeface="Open Sans"/>
                <a:cs typeface="Open Sans"/>
                <a:sym typeface="Open Sans"/>
              </a:endParaRPr>
            </a:p>
          </p:txBody>
        </p:sp>
        <p:sp>
          <p:nvSpPr>
            <p:cNvPr id="1920" name="Google Shape;1920;p242"/>
            <p:cNvSpPr/>
            <p:nvPr/>
          </p:nvSpPr>
          <p:spPr>
            <a:xfrm>
              <a:off x="3469525" y="3562350"/>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Panel</a:t>
              </a:r>
              <a:endParaRPr>
                <a:latin typeface="Open Sans"/>
                <a:ea typeface="Open Sans"/>
                <a:cs typeface="Open Sans"/>
                <a:sym typeface="Open Sans"/>
              </a:endParaRPr>
            </a:p>
          </p:txBody>
        </p:sp>
        <p:sp>
          <p:nvSpPr>
            <p:cNvPr id="1921" name="Google Shape;1921;p242"/>
            <p:cNvSpPr/>
            <p:nvPr/>
          </p:nvSpPr>
          <p:spPr>
            <a:xfrm>
              <a:off x="940075" y="35444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Window</a:t>
              </a:r>
              <a:endParaRPr>
                <a:latin typeface="Open Sans"/>
                <a:ea typeface="Open Sans"/>
                <a:cs typeface="Open Sans"/>
                <a:sym typeface="Open Sans"/>
              </a:endParaRPr>
            </a:p>
          </p:txBody>
        </p:sp>
        <p:sp>
          <p:nvSpPr>
            <p:cNvPr id="1922" name="Google Shape;1922;p242"/>
            <p:cNvSpPr/>
            <p:nvPr/>
          </p:nvSpPr>
          <p:spPr>
            <a:xfrm>
              <a:off x="1802100" y="432607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Dialog</a:t>
              </a:r>
              <a:endParaRPr>
                <a:latin typeface="Open Sans"/>
                <a:ea typeface="Open Sans"/>
                <a:cs typeface="Open Sans"/>
                <a:sym typeface="Open Sans"/>
              </a:endParaRPr>
            </a:p>
          </p:txBody>
        </p:sp>
        <p:sp>
          <p:nvSpPr>
            <p:cNvPr id="1923" name="Google Shape;1923;p242"/>
            <p:cNvSpPr/>
            <p:nvPr/>
          </p:nvSpPr>
          <p:spPr>
            <a:xfrm>
              <a:off x="78038" y="432607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Frame</a:t>
              </a:r>
              <a:endParaRPr>
                <a:latin typeface="Open Sans"/>
                <a:ea typeface="Open Sans"/>
                <a:cs typeface="Open Sans"/>
                <a:sym typeface="Open Sans"/>
              </a:endParaRPr>
            </a:p>
          </p:txBody>
        </p:sp>
        <p:sp>
          <p:nvSpPr>
            <p:cNvPr id="1924" name="Google Shape;1924;p242"/>
            <p:cNvSpPr/>
            <p:nvPr/>
          </p:nvSpPr>
          <p:spPr>
            <a:xfrm>
              <a:off x="3469525" y="432607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Applet</a:t>
              </a:r>
              <a:endParaRPr>
                <a:latin typeface="Open Sans"/>
                <a:ea typeface="Open Sans"/>
                <a:cs typeface="Open Sans"/>
                <a:sym typeface="Open Sans"/>
              </a:endParaRPr>
            </a:p>
          </p:txBody>
        </p:sp>
        <p:cxnSp>
          <p:nvCxnSpPr>
            <p:cNvPr id="1925" name="Google Shape;1925;p242"/>
            <p:cNvCxnSpPr>
              <a:stCxn id="1916" idx="2"/>
              <a:endCxn id="1917" idx="0"/>
            </p:cNvCxnSpPr>
            <p:nvPr/>
          </p:nvCxnSpPr>
          <p:spPr>
            <a:xfrm>
              <a:off x="3831375" y="1588225"/>
              <a:ext cx="0" cy="215400"/>
            </a:xfrm>
            <a:prstGeom prst="straightConnector1">
              <a:avLst/>
            </a:prstGeom>
            <a:noFill/>
            <a:ln w="9525" cap="flat" cmpd="sng">
              <a:solidFill>
                <a:schemeClr val="dk2"/>
              </a:solidFill>
              <a:prstDash val="solid"/>
              <a:round/>
              <a:headEnd type="none" w="med" len="med"/>
              <a:tailEnd type="triangle" w="med" len="med"/>
            </a:ln>
          </p:spPr>
        </p:cxnSp>
        <p:cxnSp>
          <p:nvCxnSpPr>
            <p:cNvPr id="1926" name="Google Shape;1926;p242"/>
            <p:cNvCxnSpPr>
              <a:stCxn id="1917" idx="2"/>
              <a:endCxn id="1918" idx="0"/>
            </p:cNvCxnSpPr>
            <p:nvPr/>
          </p:nvCxnSpPr>
          <p:spPr>
            <a:xfrm rot="5400000">
              <a:off x="3204525" y="1992775"/>
              <a:ext cx="367800" cy="8859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927" name="Google Shape;1927;p242"/>
            <p:cNvCxnSpPr>
              <a:stCxn id="1917" idx="2"/>
              <a:endCxn id="1919" idx="0"/>
            </p:cNvCxnSpPr>
            <p:nvPr/>
          </p:nvCxnSpPr>
          <p:spPr>
            <a:xfrm rot="-5400000" flipH="1">
              <a:off x="4090425" y="1992775"/>
              <a:ext cx="367800" cy="8859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928" name="Google Shape;1928;p242"/>
            <p:cNvCxnSpPr>
              <a:stCxn id="1918" idx="2"/>
              <a:endCxn id="1921" idx="0"/>
            </p:cNvCxnSpPr>
            <p:nvPr/>
          </p:nvCxnSpPr>
          <p:spPr>
            <a:xfrm rot="5400000">
              <a:off x="2074588" y="2673775"/>
              <a:ext cx="476700" cy="1264800"/>
            </a:xfrm>
            <a:prstGeom prst="bentConnector3">
              <a:avLst>
                <a:gd name="adj1" fmla="val 49990"/>
              </a:avLst>
            </a:prstGeom>
            <a:noFill/>
            <a:ln w="9525" cap="flat" cmpd="sng">
              <a:solidFill>
                <a:schemeClr val="dk2"/>
              </a:solidFill>
              <a:prstDash val="solid"/>
              <a:round/>
              <a:headEnd type="none" w="med" len="med"/>
              <a:tailEnd type="triangle" w="med" len="med"/>
            </a:ln>
          </p:spPr>
        </p:cxnSp>
        <p:cxnSp>
          <p:nvCxnSpPr>
            <p:cNvPr id="1929" name="Google Shape;1929;p242"/>
            <p:cNvCxnSpPr>
              <a:stCxn id="1918" idx="2"/>
              <a:endCxn id="1920" idx="0"/>
            </p:cNvCxnSpPr>
            <p:nvPr/>
          </p:nvCxnSpPr>
          <p:spPr>
            <a:xfrm rot="-5400000" flipH="1">
              <a:off x="3330538" y="2682625"/>
              <a:ext cx="494400" cy="1264800"/>
            </a:xfrm>
            <a:prstGeom prst="bentConnector3">
              <a:avLst>
                <a:gd name="adj1" fmla="val 47532"/>
              </a:avLst>
            </a:prstGeom>
            <a:noFill/>
            <a:ln w="9525" cap="flat" cmpd="sng">
              <a:solidFill>
                <a:schemeClr val="dk2"/>
              </a:solidFill>
              <a:prstDash val="solid"/>
              <a:round/>
              <a:headEnd type="none" w="med" len="med"/>
              <a:tailEnd type="triangle" w="med" len="med"/>
            </a:ln>
          </p:spPr>
        </p:cxnSp>
        <p:cxnSp>
          <p:nvCxnSpPr>
            <p:cNvPr id="1930" name="Google Shape;1930;p242"/>
            <p:cNvCxnSpPr>
              <a:stCxn id="1921" idx="2"/>
              <a:endCxn id="1923" idx="0"/>
            </p:cNvCxnSpPr>
            <p:nvPr/>
          </p:nvCxnSpPr>
          <p:spPr>
            <a:xfrm rot="5400000">
              <a:off x="1082875" y="3728475"/>
              <a:ext cx="333600" cy="861900"/>
            </a:xfrm>
            <a:prstGeom prst="bentConnector3">
              <a:avLst>
                <a:gd name="adj1" fmla="val 49978"/>
              </a:avLst>
            </a:prstGeom>
            <a:noFill/>
            <a:ln w="9525" cap="flat" cmpd="sng">
              <a:solidFill>
                <a:schemeClr val="dk2"/>
              </a:solidFill>
              <a:prstDash val="solid"/>
              <a:round/>
              <a:headEnd type="none" w="med" len="med"/>
              <a:tailEnd type="triangle" w="med" len="med"/>
            </a:ln>
          </p:spPr>
        </p:cxnSp>
        <p:cxnSp>
          <p:nvCxnSpPr>
            <p:cNvPr id="1931" name="Google Shape;1931;p242"/>
            <p:cNvCxnSpPr>
              <a:stCxn id="1921" idx="2"/>
              <a:endCxn id="1922" idx="0"/>
            </p:cNvCxnSpPr>
            <p:nvPr/>
          </p:nvCxnSpPr>
          <p:spPr>
            <a:xfrm rot="-5400000" flipH="1">
              <a:off x="1944775" y="3728475"/>
              <a:ext cx="333600" cy="861900"/>
            </a:xfrm>
            <a:prstGeom prst="bentConnector3">
              <a:avLst>
                <a:gd name="adj1" fmla="val 49978"/>
              </a:avLst>
            </a:prstGeom>
            <a:noFill/>
            <a:ln w="9525" cap="flat" cmpd="sng">
              <a:solidFill>
                <a:schemeClr val="dk2"/>
              </a:solidFill>
              <a:prstDash val="solid"/>
              <a:round/>
              <a:headEnd type="none" w="med" len="med"/>
              <a:tailEnd type="triangle" w="med" len="med"/>
            </a:ln>
          </p:spPr>
        </p:cxnSp>
        <p:cxnSp>
          <p:nvCxnSpPr>
            <p:cNvPr id="1932" name="Google Shape;1932;p242"/>
            <p:cNvCxnSpPr>
              <a:stCxn id="1920" idx="2"/>
              <a:endCxn id="1924" idx="0"/>
            </p:cNvCxnSpPr>
            <p:nvPr/>
          </p:nvCxnSpPr>
          <p:spPr>
            <a:xfrm>
              <a:off x="4210075" y="4010550"/>
              <a:ext cx="0" cy="315600"/>
            </a:xfrm>
            <a:prstGeom prst="straightConnector1">
              <a:avLst/>
            </a:prstGeom>
            <a:noFill/>
            <a:ln w="9525" cap="flat" cmpd="sng">
              <a:solidFill>
                <a:schemeClr val="dk2"/>
              </a:solidFill>
              <a:prstDash val="solid"/>
              <a:round/>
              <a:headEnd type="none" w="med" len="med"/>
              <a:tailEnd type="triangle" w="med" len="med"/>
            </a:ln>
          </p:spPr>
        </p:cxnSp>
        <p:sp>
          <p:nvSpPr>
            <p:cNvPr id="1933" name="Google Shape;1933;p242"/>
            <p:cNvSpPr/>
            <p:nvPr/>
          </p:nvSpPr>
          <p:spPr>
            <a:xfrm>
              <a:off x="6645963" y="26196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JSlider</a:t>
              </a:r>
              <a:endParaRPr>
                <a:latin typeface="Open Sans"/>
                <a:ea typeface="Open Sans"/>
                <a:cs typeface="Open Sans"/>
                <a:sym typeface="Open Sans"/>
              </a:endParaRPr>
            </a:p>
          </p:txBody>
        </p:sp>
        <p:sp>
          <p:nvSpPr>
            <p:cNvPr id="1934" name="Google Shape;1934;p242"/>
            <p:cNvSpPr/>
            <p:nvPr/>
          </p:nvSpPr>
          <p:spPr>
            <a:xfrm>
              <a:off x="6645963" y="32085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JMenu</a:t>
              </a:r>
              <a:endParaRPr>
                <a:latin typeface="Open Sans"/>
                <a:ea typeface="Open Sans"/>
                <a:cs typeface="Open Sans"/>
                <a:sym typeface="Open Sans"/>
              </a:endParaRPr>
            </a:p>
          </p:txBody>
        </p:sp>
        <p:sp>
          <p:nvSpPr>
            <p:cNvPr id="1935" name="Google Shape;1935;p242"/>
            <p:cNvSpPr/>
            <p:nvPr/>
          </p:nvSpPr>
          <p:spPr>
            <a:xfrm>
              <a:off x="6645975" y="3807275"/>
              <a:ext cx="15234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AbstractButton</a:t>
              </a:r>
              <a:endParaRPr>
                <a:latin typeface="Open Sans"/>
                <a:ea typeface="Open Sans"/>
                <a:cs typeface="Open Sans"/>
                <a:sym typeface="Open Sans"/>
              </a:endParaRPr>
            </a:p>
          </p:txBody>
        </p:sp>
        <p:sp>
          <p:nvSpPr>
            <p:cNvPr id="1936" name="Google Shape;1936;p242"/>
            <p:cNvSpPr/>
            <p:nvPr/>
          </p:nvSpPr>
          <p:spPr>
            <a:xfrm>
              <a:off x="6645963" y="4406000"/>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JButton</a:t>
              </a:r>
              <a:endParaRPr>
                <a:latin typeface="Open Sans"/>
                <a:ea typeface="Open Sans"/>
                <a:cs typeface="Open Sans"/>
                <a:sym typeface="Open Sans"/>
              </a:endParaRPr>
            </a:p>
          </p:txBody>
        </p:sp>
        <p:sp>
          <p:nvSpPr>
            <p:cNvPr id="1937" name="Google Shape;1937;p242"/>
            <p:cNvSpPr/>
            <p:nvPr/>
          </p:nvSpPr>
          <p:spPr>
            <a:xfrm>
              <a:off x="6688263" y="244350"/>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JLabel</a:t>
              </a:r>
              <a:endParaRPr>
                <a:latin typeface="Open Sans"/>
                <a:ea typeface="Open Sans"/>
                <a:cs typeface="Open Sans"/>
                <a:sym typeface="Open Sans"/>
              </a:endParaRPr>
            </a:p>
          </p:txBody>
        </p:sp>
        <p:sp>
          <p:nvSpPr>
            <p:cNvPr id="1938" name="Google Shape;1938;p242"/>
            <p:cNvSpPr/>
            <p:nvPr/>
          </p:nvSpPr>
          <p:spPr>
            <a:xfrm>
              <a:off x="6688263" y="833250"/>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JList</a:t>
              </a:r>
              <a:endParaRPr>
                <a:latin typeface="Open Sans"/>
                <a:ea typeface="Open Sans"/>
                <a:cs typeface="Open Sans"/>
                <a:sym typeface="Open Sans"/>
              </a:endParaRPr>
            </a:p>
          </p:txBody>
        </p:sp>
        <p:sp>
          <p:nvSpPr>
            <p:cNvPr id="1939" name="Google Shape;1939;p242"/>
            <p:cNvSpPr/>
            <p:nvPr/>
          </p:nvSpPr>
          <p:spPr>
            <a:xfrm>
              <a:off x="6688263" y="1431988"/>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JTable</a:t>
              </a:r>
              <a:endParaRPr>
                <a:latin typeface="Open Sans"/>
                <a:ea typeface="Open Sans"/>
                <a:cs typeface="Open Sans"/>
                <a:sym typeface="Open Sans"/>
              </a:endParaRPr>
            </a:p>
          </p:txBody>
        </p:sp>
        <p:sp>
          <p:nvSpPr>
            <p:cNvPr id="1940" name="Google Shape;1940;p242"/>
            <p:cNvSpPr/>
            <p:nvPr/>
          </p:nvSpPr>
          <p:spPr>
            <a:xfrm>
              <a:off x="6688263" y="2030725"/>
              <a:ext cx="1481100" cy="44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JComboBox</a:t>
              </a:r>
              <a:endParaRPr>
                <a:latin typeface="Open Sans"/>
                <a:ea typeface="Open Sans"/>
                <a:cs typeface="Open Sans"/>
                <a:sym typeface="Open Sans"/>
              </a:endParaRPr>
            </a:p>
          </p:txBody>
        </p:sp>
        <p:cxnSp>
          <p:nvCxnSpPr>
            <p:cNvPr id="1941" name="Google Shape;1941;p242"/>
            <p:cNvCxnSpPr>
              <a:stCxn id="1936" idx="0"/>
              <a:endCxn id="1935" idx="2"/>
            </p:cNvCxnSpPr>
            <p:nvPr/>
          </p:nvCxnSpPr>
          <p:spPr>
            <a:xfrm rot="10800000" flipH="1">
              <a:off x="7386513" y="4255400"/>
              <a:ext cx="21300" cy="150600"/>
            </a:xfrm>
            <a:prstGeom prst="straightConnector1">
              <a:avLst/>
            </a:prstGeom>
            <a:noFill/>
            <a:ln w="9525" cap="flat" cmpd="sng">
              <a:solidFill>
                <a:schemeClr val="dk2"/>
              </a:solidFill>
              <a:prstDash val="solid"/>
              <a:round/>
              <a:headEnd type="triangle" w="med" len="med"/>
              <a:tailEnd type="none" w="med" len="med"/>
            </a:ln>
          </p:spPr>
        </p:cxnSp>
        <p:cxnSp>
          <p:nvCxnSpPr>
            <p:cNvPr id="1942" name="Google Shape;1942;p242"/>
            <p:cNvCxnSpPr>
              <a:stCxn id="1919" idx="3"/>
              <a:endCxn id="1937" idx="1"/>
            </p:cNvCxnSpPr>
            <p:nvPr/>
          </p:nvCxnSpPr>
          <p:spPr>
            <a:xfrm rot="10800000" flipH="1">
              <a:off x="5457963" y="468325"/>
              <a:ext cx="1230300" cy="23754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943" name="Google Shape;1943;p242"/>
            <p:cNvCxnSpPr>
              <a:stCxn id="1919" idx="3"/>
              <a:endCxn id="1938" idx="1"/>
            </p:cNvCxnSpPr>
            <p:nvPr/>
          </p:nvCxnSpPr>
          <p:spPr>
            <a:xfrm rot="10800000" flipH="1">
              <a:off x="5457963" y="1057225"/>
              <a:ext cx="1230300" cy="17865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944" name="Google Shape;1944;p242"/>
            <p:cNvCxnSpPr>
              <a:stCxn id="1919" idx="3"/>
              <a:endCxn id="1939" idx="1"/>
            </p:cNvCxnSpPr>
            <p:nvPr/>
          </p:nvCxnSpPr>
          <p:spPr>
            <a:xfrm rot="10800000" flipH="1">
              <a:off x="5457963" y="1656025"/>
              <a:ext cx="1230300" cy="11877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945" name="Google Shape;1945;p242"/>
            <p:cNvCxnSpPr>
              <a:stCxn id="1919" idx="3"/>
              <a:endCxn id="1940" idx="1"/>
            </p:cNvCxnSpPr>
            <p:nvPr/>
          </p:nvCxnSpPr>
          <p:spPr>
            <a:xfrm rot="10800000" flipH="1">
              <a:off x="5457963" y="2254825"/>
              <a:ext cx="1230300" cy="5889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946" name="Google Shape;1946;p242"/>
            <p:cNvCxnSpPr>
              <a:stCxn id="1919" idx="3"/>
              <a:endCxn id="1933" idx="1"/>
            </p:cNvCxnSpPr>
            <p:nvPr/>
          </p:nvCxnSpPr>
          <p:spPr>
            <a:xfrm>
              <a:off x="5457963" y="2843725"/>
              <a:ext cx="1188000" cy="6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947" name="Google Shape;1947;p242"/>
            <p:cNvCxnSpPr>
              <a:stCxn id="1919" idx="3"/>
              <a:endCxn id="1934" idx="1"/>
            </p:cNvCxnSpPr>
            <p:nvPr/>
          </p:nvCxnSpPr>
          <p:spPr>
            <a:xfrm>
              <a:off x="5457963" y="2843725"/>
              <a:ext cx="1188000" cy="588900"/>
            </a:xfrm>
            <a:prstGeom prst="bentConnector3">
              <a:avLst>
                <a:gd name="adj1" fmla="val 52310"/>
              </a:avLst>
            </a:prstGeom>
            <a:noFill/>
            <a:ln w="9525" cap="flat" cmpd="sng">
              <a:solidFill>
                <a:schemeClr val="dk2"/>
              </a:solidFill>
              <a:prstDash val="solid"/>
              <a:round/>
              <a:headEnd type="none" w="med" len="med"/>
              <a:tailEnd type="triangle" w="med" len="med"/>
            </a:ln>
          </p:spPr>
        </p:cxnSp>
        <p:cxnSp>
          <p:nvCxnSpPr>
            <p:cNvPr id="1948" name="Google Shape;1948;p242"/>
            <p:cNvCxnSpPr>
              <a:stCxn id="1919" idx="3"/>
              <a:endCxn id="1935" idx="1"/>
            </p:cNvCxnSpPr>
            <p:nvPr/>
          </p:nvCxnSpPr>
          <p:spPr>
            <a:xfrm>
              <a:off x="5457963" y="2843725"/>
              <a:ext cx="1188000" cy="1187700"/>
            </a:xfrm>
            <a:prstGeom prst="bentConnector3">
              <a:avLst>
                <a:gd name="adj1" fmla="val 5000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Shape 1952"/>
        <p:cNvGrpSpPr/>
        <p:nvPr/>
      </p:nvGrpSpPr>
      <p:grpSpPr>
        <a:xfrm>
          <a:off x="0" y="0"/>
          <a:ext cx="0" cy="0"/>
          <a:chOff x="0" y="0"/>
          <a:chExt cx="0" cy="0"/>
        </a:xfrm>
      </p:grpSpPr>
      <p:sp>
        <p:nvSpPr>
          <p:cNvPr id="1953" name="Google Shape;1953;p2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Component Class Methods</a:t>
            </a:r>
            <a:endParaRPr/>
          </a:p>
        </p:txBody>
      </p:sp>
      <p:sp>
        <p:nvSpPr>
          <p:cNvPr id="1954" name="Google Shape;1954;p2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231</a:t>
            </a:fld>
            <a:endParaRPr/>
          </a:p>
        </p:txBody>
      </p:sp>
      <p:graphicFrame>
        <p:nvGraphicFramePr>
          <p:cNvPr id="1955" name="Google Shape;1955;p243"/>
          <p:cNvGraphicFramePr/>
          <p:nvPr/>
        </p:nvGraphicFramePr>
        <p:xfrm>
          <a:off x="295000" y="1356900"/>
          <a:ext cx="3000000" cy="3000000"/>
        </p:xfrm>
        <a:graphic>
          <a:graphicData uri="http://schemas.openxmlformats.org/drawingml/2006/table">
            <a:tbl>
              <a:tblPr>
                <a:noFill/>
                <a:tableStyleId>{4C4B8031-E66A-4E46-8405-7B656A99451E}</a:tableStyleId>
              </a:tblPr>
              <a:tblGrid>
                <a:gridCol w="3726500">
                  <a:extLst>
                    <a:ext uri="{9D8B030D-6E8A-4147-A177-3AD203B41FA5}">
                      <a16:colId xmlns:a16="http://schemas.microsoft.com/office/drawing/2014/main" val="20000"/>
                    </a:ext>
                  </a:extLst>
                </a:gridCol>
                <a:gridCol w="4827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Method</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Description</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public void add(Component c)</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Add a component on another component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public void setSize(int w, int h)</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Sets size of the component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public void setLayout(LayoutManager 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Sets the layout manager for the component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public void setVisible(boolean b)</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Sets the visibility of the component. It is by default ‘</a:t>
                      </a:r>
                      <a:r>
                        <a:rPr lang="en-GB" i="1">
                          <a:solidFill>
                            <a:schemeClr val="dk2"/>
                          </a:solidFill>
                          <a:latin typeface="Open Sans"/>
                          <a:ea typeface="Open Sans"/>
                          <a:cs typeface="Open Sans"/>
                          <a:sym typeface="Open Sans"/>
                        </a:rPr>
                        <a:t>false’</a:t>
                      </a:r>
                      <a:endParaRPr i="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Shape 1959"/>
        <p:cNvGrpSpPr/>
        <p:nvPr/>
      </p:nvGrpSpPr>
      <p:grpSpPr>
        <a:xfrm>
          <a:off x="0" y="0"/>
          <a:ext cx="0" cy="0"/>
          <a:chOff x="0" y="0"/>
          <a:chExt cx="0" cy="0"/>
        </a:xfrm>
      </p:grpSpPr>
      <p:sp>
        <p:nvSpPr>
          <p:cNvPr id="1960" name="Google Shape;1960;p24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Multithreading</a:t>
            </a:r>
            <a:endParaRPr/>
          </a:p>
        </p:txBody>
      </p:sp>
      <p:sp>
        <p:nvSpPr>
          <p:cNvPr id="1961" name="Google Shape;1961;p2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232</a:t>
            </a:fld>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Shape 1965"/>
        <p:cNvGrpSpPr/>
        <p:nvPr/>
      </p:nvGrpSpPr>
      <p:grpSpPr>
        <a:xfrm>
          <a:off x="0" y="0"/>
          <a:ext cx="0" cy="0"/>
          <a:chOff x="0" y="0"/>
          <a:chExt cx="0" cy="0"/>
        </a:xfrm>
      </p:grpSpPr>
      <p:sp>
        <p:nvSpPr>
          <p:cNvPr id="1966" name="Google Shape;1966;p2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a:t>
            </a:r>
            <a:endParaRPr/>
          </a:p>
        </p:txBody>
      </p:sp>
      <p:sp>
        <p:nvSpPr>
          <p:cNvPr id="1967" name="Google Shape;1967;p2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233</a:t>
            </a:fld>
            <a:endParaRPr>
              <a:solidFill>
                <a:schemeClr val="dk2"/>
              </a:solidFill>
            </a:endParaRPr>
          </a:p>
        </p:txBody>
      </p:sp>
      <p:sp>
        <p:nvSpPr>
          <p:cNvPr id="1968" name="Google Shape;1968;p24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A thread is an extremely lightweight process, or the smallest component of the process, that enables software to work more effectively by doing numerous tasks concurrently.</a:t>
            </a:r>
            <a:endParaRPr/>
          </a:p>
          <a:p>
            <a:pPr marL="457200" lvl="0" indent="-342900" algn="just" rtl="0">
              <a:spcBef>
                <a:spcPts val="0"/>
              </a:spcBef>
              <a:spcAft>
                <a:spcPts val="0"/>
              </a:spcAft>
              <a:buSzPts val="1800"/>
              <a:buChar char="●"/>
            </a:pPr>
            <a:r>
              <a:rPr lang="en-GB"/>
              <a:t>Some of its uses include the fact that server-side programs employ it since a server should be multi-threaded so that many clients can be served at once.</a:t>
            </a:r>
            <a:endParaRPr/>
          </a:p>
          <a:p>
            <a:pPr marL="457200" lvl="0" indent="-342900" algn="just" rtl="0">
              <a:spcBef>
                <a:spcPts val="0"/>
              </a:spcBef>
              <a:spcAft>
                <a:spcPts val="0"/>
              </a:spcAft>
              <a:buSzPts val="1800"/>
              <a:buChar char="●"/>
            </a:pPr>
            <a:r>
              <a:rPr lang="en-GB"/>
              <a:t>Multithreading in Java is a process of executing multiple threads simultaneously.</a:t>
            </a:r>
            <a:endParaRPr/>
          </a:p>
          <a:p>
            <a:pPr marL="457200" lvl="0" indent="-342900" algn="just" rtl="0">
              <a:spcBef>
                <a:spcPts val="0"/>
              </a:spcBef>
              <a:spcAft>
                <a:spcPts val="0"/>
              </a:spcAft>
              <a:buSzPts val="1800"/>
              <a:buChar char="●"/>
            </a:pPr>
            <a:r>
              <a:rPr lang="en-GB"/>
              <a:t>The main reason for incorporating threads into an application is to improve its performance.</a:t>
            </a:r>
            <a:endParaRPr/>
          </a:p>
          <a:p>
            <a:pPr marL="457200" lvl="0" indent="-342900" algn="just" rtl="0">
              <a:spcBef>
                <a:spcPts val="0"/>
              </a:spcBef>
              <a:spcAft>
                <a:spcPts val="0"/>
              </a:spcAft>
              <a:buSzPts val="1800"/>
              <a:buChar char="●"/>
            </a:pPr>
            <a:r>
              <a:rPr lang="en-GB"/>
              <a:t>Games and animations can also be made using threads.</a:t>
            </a:r>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2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Multitasking</a:t>
            </a:r>
            <a:endParaRPr/>
          </a:p>
        </p:txBody>
      </p:sp>
      <p:sp>
        <p:nvSpPr>
          <p:cNvPr id="1974" name="Google Shape;1974;p2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Multitasking is an approach to minimize execution time and maximize CPU utilization by executing multiple tasks simultaneously.</a:t>
            </a:r>
            <a:endParaRPr/>
          </a:p>
          <a:p>
            <a:pPr marL="457200" lvl="0" indent="-342900" algn="just" rtl="0">
              <a:spcBef>
                <a:spcPts val="0"/>
              </a:spcBef>
              <a:spcAft>
                <a:spcPts val="0"/>
              </a:spcAft>
              <a:buSzPts val="1800"/>
              <a:buChar char="●"/>
            </a:pPr>
            <a:r>
              <a:rPr lang="en-GB"/>
              <a:t>You can achieve the process of multitasking in Java using two methods, Multiprocessing and Multithreading.</a:t>
            </a:r>
            <a:endParaRPr/>
          </a:p>
        </p:txBody>
      </p:sp>
      <p:sp>
        <p:nvSpPr>
          <p:cNvPr id="1975" name="Google Shape;1975;p2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234</a:t>
            </a:fld>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sp>
        <p:nvSpPr>
          <p:cNvPr id="1980" name="Google Shape;1980;p2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Multiprocessing</a:t>
            </a:r>
            <a:endParaRPr/>
          </a:p>
        </p:txBody>
      </p:sp>
      <p:sp>
        <p:nvSpPr>
          <p:cNvPr id="1981" name="Google Shape;1981;p24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Multiprocessing in Java is purely based on the number of processors available on the host computer.</a:t>
            </a:r>
            <a:endParaRPr/>
          </a:p>
          <a:p>
            <a:pPr marL="457200" lvl="0" indent="-342900" algn="just" rtl="0">
              <a:spcBef>
                <a:spcPts val="0"/>
              </a:spcBef>
              <a:spcAft>
                <a:spcPts val="0"/>
              </a:spcAft>
              <a:buSzPts val="1800"/>
              <a:buChar char="●"/>
            </a:pPr>
            <a:r>
              <a:rPr lang="en-GB"/>
              <a:t>Every process initiated by the user is sent to the CPU (processor). It loads the registers on the CPU with the data related to the assigned process.</a:t>
            </a:r>
            <a:endParaRPr/>
          </a:p>
          <a:p>
            <a:pPr marL="457200" lvl="0" indent="-342900" algn="just" rtl="0">
              <a:spcBef>
                <a:spcPts val="0"/>
              </a:spcBef>
              <a:spcAft>
                <a:spcPts val="0"/>
              </a:spcAft>
              <a:buSzPts val="1800"/>
              <a:buChar char="●"/>
            </a:pPr>
            <a:r>
              <a:rPr lang="en-GB"/>
              <a:t>To perform multiprocessing in Java, the user needs one processor. Therefore, when the user requests the simultaneous execution of the second process, the alternate CPU core gets triggered and executes the process.</a:t>
            </a:r>
            <a:endParaRPr/>
          </a:p>
        </p:txBody>
      </p:sp>
      <p:sp>
        <p:nvSpPr>
          <p:cNvPr id="1982" name="Google Shape;1982;p2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235</a:t>
            </a:fld>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Shape 1986"/>
        <p:cNvGrpSpPr/>
        <p:nvPr/>
      </p:nvGrpSpPr>
      <p:grpSpPr>
        <a:xfrm>
          <a:off x="0" y="0"/>
          <a:ext cx="0" cy="0"/>
          <a:chOff x="0" y="0"/>
          <a:chExt cx="0" cy="0"/>
        </a:xfrm>
      </p:grpSpPr>
      <p:sp>
        <p:nvSpPr>
          <p:cNvPr id="1987" name="Google Shape;1987;p2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Multithreading</a:t>
            </a:r>
            <a:endParaRPr/>
          </a:p>
        </p:txBody>
      </p:sp>
      <p:sp>
        <p:nvSpPr>
          <p:cNvPr id="1988" name="Google Shape;1988;p2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Multithreading is a feature in Java that concurrently executes two or more parts of the program for utilizing the CPU at its maximum.</a:t>
            </a:r>
            <a:endParaRPr/>
          </a:p>
          <a:p>
            <a:pPr marL="457200" lvl="0" indent="-342900" algn="just" rtl="0">
              <a:spcBef>
                <a:spcPts val="0"/>
              </a:spcBef>
              <a:spcAft>
                <a:spcPts val="0"/>
              </a:spcAft>
              <a:buSzPts val="1800"/>
              <a:buChar char="●"/>
            </a:pPr>
            <a:r>
              <a:rPr lang="en-GB"/>
              <a:t>The part of each program is called Thread which is a lightweight process.</a:t>
            </a:r>
            <a:endParaRPr/>
          </a:p>
          <a:p>
            <a:pPr marL="457200" lvl="0" indent="-342900" algn="just" rtl="0">
              <a:spcBef>
                <a:spcPts val="0"/>
              </a:spcBef>
              <a:spcAft>
                <a:spcPts val="0"/>
              </a:spcAft>
              <a:buSzPts val="1800"/>
              <a:buChar char="●"/>
            </a:pPr>
            <a:r>
              <a:rPr lang="en-GB"/>
              <a:t>According to the definition, it can be deduced that it expands the concept of multitasking in the program by allowing certain operations to be divided into smaller units using a single application. </a:t>
            </a:r>
            <a:endParaRPr/>
          </a:p>
          <a:p>
            <a:pPr marL="457200" lvl="0" indent="-342900" algn="just" rtl="0">
              <a:spcBef>
                <a:spcPts val="0"/>
              </a:spcBef>
              <a:spcAft>
                <a:spcPts val="0"/>
              </a:spcAft>
              <a:buSzPts val="1800"/>
              <a:buChar char="●"/>
            </a:pPr>
            <a:r>
              <a:rPr lang="en-GB"/>
              <a:t>Each Thread operates concurrently and permits the execution of multiple tasks inside the same application.</a:t>
            </a:r>
            <a:endParaRPr/>
          </a:p>
        </p:txBody>
      </p:sp>
      <p:sp>
        <p:nvSpPr>
          <p:cNvPr id="1989" name="Google Shape;1989;p2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236</a:t>
            </a:fld>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Shape 1993"/>
        <p:cNvGrpSpPr/>
        <p:nvPr/>
      </p:nvGrpSpPr>
      <p:grpSpPr>
        <a:xfrm>
          <a:off x="0" y="0"/>
          <a:ext cx="0" cy="0"/>
          <a:chOff x="0" y="0"/>
          <a:chExt cx="0" cy="0"/>
        </a:xfrm>
      </p:grpSpPr>
      <p:sp>
        <p:nvSpPr>
          <p:cNvPr id="1994" name="Google Shape;1994;p2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 of Multithreading</a:t>
            </a:r>
            <a:endParaRPr/>
          </a:p>
        </p:txBody>
      </p:sp>
      <p:sp>
        <p:nvSpPr>
          <p:cNvPr id="1995" name="Google Shape;1995;p2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Because each Thread is managed individually and several operations can be carried out at once, the user is not blocked.</a:t>
            </a:r>
            <a:endParaRPr/>
          </a:p>
          <a:p>
            <a:pPr marL="457200" lvl="0" indent="-342900" algn="just" rtl="0">
              <a:spcBef>
                <a:spcPts val="0"/>
              </a:spcBef>
              <a:spcAft>
                <a:spcPts val="0"/>
              </a:spcAft>
              <a:buSzPts val="1800"/>
              <a:buChar char="●"/>
            </a:pPr>
            <a:r>
              <a:rPr lang="en-GB"/>
              <a:t>It is used to save time as multiple operations are performed concurrently.</a:t>
            </a:r>
            <a:endParaRPr/>
          </a:p>
          <a:p>
            <a:pPr marL="457200" lvl="0" indent="-342900" algn="just" rtl="0">
              <a:spcBef>
                <a:spcPts val="0"/>
              </a:spcBef>
              <a:spcAft>
                <a:spcPts val="0"/>
              </a:spcAft>
              <a:buSzPts val="1800"/>
              <a:buChar char="●"/>
            </a:pPr>
            <a:r>
              <a:rPr lang="en-GB"/>
              <a:t>Since threads are independent, other threads don’t get affected even if an exception occurs in a single thread.</a:t>
            </a:r>
            <a:endParaRPr/>
          </a:p>
        </p:txBody>
      </p:sp>
      <p:sp>
        <p:nvSpPr>
          <p:cNvPr id="1996" name="Google Shape;1996;p2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237</a:t>
            </a:fld>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Shape 2000"/>
        <p:cNvGrpSpPr/>
        <p:nvPr/>
      </p:nvGrpSpPr>
      <p:grpSpPr>
        <a:xfrm>
          <a:off x="0" y="0"/>
          <a:ext cx="0" cy="0"/>
          <a:chOff x="0" y="0"/>
          <a:chExt cx="0" cy="0"/>
        </a:xfrm>
      </p:grpSpPr>
      <p:sp>
        <p:nvSpPr>
          <p:cNvPr id="2001" name="Google Shape;2001;p2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Thread</a:t>
            </a:r>
            <a:endParaRPr/>
          </a:p>
        </p:txBody>
      </p:sp>
      <p:sp>
        <p:nvSpPr>
          <p:cNvPr id="2002" name="Google Shape;2002;p2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 thread is the smallest segment of an entire process.</a:t>
            </a:r>
            <a:endParaRPr/>
          </a:p>
          <a:p>
            <a:pPr marL="457200" lvl="0" indent="-342900" algn="just" rtl="0">
              <a:spcBef>
                <a:spcPts val="0"/>
              </a:spcBef>
              <a:spcAft>
                <a:spcPts val="0"/>
              </a:spcAft>
              <a:buSzPts val="1800"/>
              <a:buChar char="●"/>
            </a:pPr>
            <a:r>
              <a:rPr lang="en-GB"/>
              <a:t>A thread is an independent, virtual and sequential control flow within a process.</a:t>
            </a:r>
            <a:endParaRPr/>
          </a:p>
          <a:p>
            <a:pPr marL="457200" lvl="0" indent="-342900" algn="just" rtl="0">
              <a:spcBef>
                <a:spcPts val="0"/>
              </a:spcBef>
              <a:spcAft>
                <a:spcPts val="0"/>
              </a:spcAft>
              <a:buSzPts val="1800"/>
              <a:buChar char="●"/>
            </a:pPr>
            <a:r>
              <a:rPr lang="en-GB"/>
              <a:t>In process execution, it involves a collection of threads, and each thread shares the same memory.</a:t>
            </a:r>
            <a:endParaRPr/>
          </a:p>
          <a:p>
            <a:pPr marL="457200" lvl="0" indent="-342900" algn="just" rtl="0">
              <a:spcBef>
                <a:spcPts val="0"/>
              </a:spcBef>
              <a:spcAft>
                <a:spcPts val="0"/>
              </a:spcAft>
              <a:buSzPts val="1800"/>
              <a:buChar char="●"/>
            </a:pPr>
            <a:r>
              <a:rPr lang="en-GB"/>
              <a:t>Each thread performs the job independently of another thread.</a:t>
            </a:r>
            <a:endParaRPr/>
          </a:p>
          <a:p>
            <a:pPr marL="457200" lvl="0" indent="-342900" algn="just" rtl="0">
              <a:spcBef>
                <a:spcPts val="0"/>
              </a:spcBef>
              <a:spcAft>
                <a:spcPts val="0"/>
              </a:spcAft>
              <a:buSzPts val="1800"/>
              <a:buChar char="●"/>
            </a:pPr>
            <a:r>
              <a:rPr lang="en-GB"/>
              <a:t>Sometimes, the processes might be interdependent for an intermediate result to finish the process.</a:t>
            </a:r>
            <a:endParaRPr/>
          </a:p>
        </p:txBody>
      </p:sp>
      <p:sp>
        <p:nvSpPr>
          <p:cNvPr id="2003" name="Google Shape;2003;p2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238</a:t>
            </a:fld>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Shape 2007"/>
        <p:cNvGrpSpPr/>
        <p:nvPr/>
      </p:nvGrpSpPr>
      <p:grpSpPr>
        <a:xfrm>
          <a:off x="0" y="0"/>
          <a:ext cx="0" cy="0"/>
          <a:chOff x="0" y="0"/>
          <a:chExt cx="0" cy="0"/>
        </a:xfrm>
      </p:grpSpPr>
      <p:sp>
        <p:nvSpPr>
          <p:cNvPr id="2008" name="Google Shape;2008;p2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Lifecycle of a Thread</a:t>
            </a:r>
            <a:endParaRPr/>
          </a:p>
        </p:txBody>
      </p:sp>
      <p:sp>
        <p:nvSpPr>
          <p:cNvPr id="2009" name="Google Shape;2009;p251"/>
          <p:cNvSpPr txBox="1">
            <a:spLocks noGrp="1"/>
          </p:cNvSpPr>
          <p:nvPr>
            <p:ph type="body" idx="1"/>
          </p:nvPr>
        </p:nvSpPr>
        <p:spPr>
          <a:xfrm>
            <a:off x="311700" y="1266325"/>
            <a:ext cx="4193100" cy="3396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The lifecycle of each thread in Java has five different stages. You will look into each one of those stages in detail. The Stages of the Lifecycle are mentioned below.</a:t>
            </a:r>
            <a:endParaRPr/>
          </a:p>
        </p:txBody>
      </p:sp>
      <p:sp>
        <p:nvSpPr>
          <p:cNvPr id="2010" name="Google Shape;2010;p2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239</a:t>
            </a:fld>
            <a:endParaRPr/>
          </a:p>
        </p:txBody>
      </p:sp>
      <p:grpSp>
        <p:nvGrpSpPr>
          <p:cNvPr id="2011" name="Google Shape;2011;p251"/>
          <p:cNvGrpSpPr/>
          <p:nvPr/>
        </p:nvGrpSpPr>
        <p:grpSpPr>
          <a:xfrm>
            <a:off x="4695600" y="1492450"/>
            <a:ext cx="4180200" cy="2944650"/>
            <a:chOff x="4695600" y="1492450"/>
            <a:chExt cx="4180200" cy="2944650"/>
          </a:xfrm>
        </p:grpSpPr>
        <p:grpSp>
          <p:nvGrpSpPr>
            <p:cNvPr id="2012" name="Google Shape;2012;p251"/>
            <p:cNvGrpSpPr/>
            <p:nvPr/>
          </p:nvGrpSpPr>
          <p:grpSpPr>
            <a:xfrm>
              <a:off x="4695600" y="1492450"/>
              <a:ext cx="4180200" cy="2944650"/>
              <a:chOff x="5076600" y="1492450"/>
              <a:chExt cx="4180200" cy="2944650"/>
            </a:xfrm>
          </p:grpSpPr>
          <p:sp>
            <p:nvSpPr>
              <p:cNvPr id="2013" name="Google Shape;2013;p251"/>
              <p:cNvSpPr/>
              <p:nvPr/>
            </p:nvSpPr>
            <p:spPr>
              <a:xfrm>
                <a:off x="5076600" y="1492450"/>
                <a:ext cx="1830300" cy="39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New</a:t>
                </a:r>
                <a:endParaRPr>
                  <a:latin typeface="Open Sans"/>
                  <a:ea typeface="Open Sans"/>
                  <a:cs typeface="Open Sans"/>
                  <a:sym typeface="Open Sans"/>
                </a:endParaRPr>
              </a:p>
            </p:txBody>
          </p:sp>
          <p:sp>
            <p:nvSpPr>
              <p:cNvPr id="2014" name="Google Shape;2014;p251"/>
              <p:cNvSpPr/>
              <p:nvPr/>
            </p:nvSpPr>
            <p:spPr>
              <a:xfrm>
                <a:off x="5076600" y="2342800"/>
                <a:ext cx="1830300" cy="39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Runnable</a:t>
                </a:r>
                <a:endParaRPr>
                  <a:latin typeface="Open Sans"/>
                  <a:ea typeface="Open Sans"/>
                  <a:cs typeface="Open Sans"/>
                  <a:sym typeface="Open Sans"/>
                </a:endParaRPr>
              </a:p>
            </p:txBody>
          </p:sp>
          <p:sp>
            <p:nvSpPr>
              <p:cNvPr id="2015" name="Google Shape;2015;p251"/>
              <p:cNvSpPr/>
              <p:nvPr/>
            </p:nvSpPr>
            <p:spPr>
              <a:xfrm>
                <a:off x="5076600" y="3193150"/>
                <a:ext cx="1830300" cy="39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Running</a:t>
                </a:r>
                <a:endParaRPr>
                  <a:latin typeface="Open Sans"/>
                  <a:ea typeface="Open Sans"/>
                  <a:cs typeface="Open Sans"/>
                  <a:sym typeface="Open Sans"/>
                </a:endParaRPr>
              </a:p>
            </p:txBody>
          </p:sp>
          <p:sp>
            <p:nvSpPr>
              <p:cNvPr id="2016" name="Google Shape;2016;p251"/>
              <p:cNvSpPr/>
              <p:nvPr/>
            </p:nvSpPr>
            <p:spPr>
              <a:xfrm>
                <a:off x="5076600" y="4043500"/>
                <a:ext cx="1830300" cy="39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Dead/Terminated</a:t>
                </a:r>
                <a:endParaRPr>
                  <a:latin typeface="Open Sans"/>
                  <a:ea typeface="Open Sans"/>
                  <a:cs typeface="Open Sans"/>
                  <a:sym typeface="Open Sans"/>
                </a:endParaRPr>
              </a:p>
            </p:txBody>
          </p:sp>
          <p:sp>
            <p:nvSpPr>
              <p:cNvPr id="2017" name="Google Shape;2017;p251"/>
              <p:cNvSpPr/>
              <p:nvPr/>
            </p:nvSpPr>
            <p:spPr>
              <a:xfrm>
                <a:off x="7591500" y="3193150"/>
                <a:ext cx="1665300" cy="393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Waiting/Blocked</a:t>
                </a:r>
                <a:endParaRPr>
                  <a:latin typeface="Open Sans"/>
                  <a:ea typeface="Open Sans"/>
                  <a:cs typeface="Open Sans"/>
                  <a:sym typeface="Open Sans"/>
                </a:endParaRPr>
              </a:p>
            </p:txBody>
          </p:sp>
        </p:grpSp>
        <p:cxnSp>
          <p:nvCxnSpPr>
            <p:cNvPr id="2018" name="Google Shape;2018;p251"/>
            <p:cNvCxnSpPr>
              <a:stCxn id="2015" idx="3"/>
              <a:endCxn id="2017" idx="1"/>
            </p:cNvCxnSpPr>
            <p:nvPr/>
          </p:nvCxnSpPr>
          <p:spPr>
            <a:xfrm>
              <a:off x="6525900" y="3389950"/>
              <a:ext cx="684600" cy="0"/>
            </a:xfrm>
            <a:prstGeom prst="straightConnector1">
              <a:avLst/>
            </a:prstGeom>
            <a:noFill/>
            <a:ln w="9525" cap="flat" cmpd="sng">
              <a:solidFill>
                <a:schemeClr val="dk2"/>
              </a:solidFill>
              <a:prstDash val="solid"/>
              <a:round/>
              <a:headEnd type="triangle" w="med" len="med"/>
              <a:tailEnd type="triangle" w="med" len="med"/>
            </a:ln>
          </p:spPr>
        </p:cxnSp>
        <p:cxnSp>
          <p:nvCxnSpPr>
            <p:cNvPr id="2019" name="Google Shape;2019;p251"/>
            <p:cNvCxnSpPr>
              <a:stCxn id="2013" idx="2"/>
              <a:endCxn id="2014" idx="0"/>
            </p:cNvCxnSpPr>
            <p:nvPr/>
          </p:nvCxnSpPr>
          <p:spPr>
            <a:xfrm>
              <a:off x="5610750" y="1886050"/>
              <a:ext cx="0" cy="456900"/>
            </a:xfrm>
            <a:prstGeom prst="straightConnector1">
              <a:avLst/>
            </a:prstGeom>
            <a:noFill/>
            <a:ln w="9525" cap="flat" cmpd="sng">
              <a:solidFill>
                <a:schemeClr val="dk2"/>
              </a:solidFill>
              <a:prstDash val="solid"/>
              <a:round/>
              <a:headEnd type="none" w="med" len="med"/>
              <a:tailEnd type="triangle" w="med" len="med"/>
            </a:ln>
          </p:spPr>
        </p:cxnSp>
        <p:cxnSp>
          <p:nvCxnSpPr>
            <p:cNvPr id="2020" name="Google Shape;2020;p251"/>
            <p:cNvCxnSpPr>
              <a:stCxn id="2014" idx="2"/>
              <a:endCxn id="2015" idx="0"/>
            </p:cNvCxnSpPr>
            <p:nvPr/>
          </p:nvCxnSpPr>
          <p:spPr>
            <a:xfrm>
              <a:off x="5610750" y="2736400"/>
              <a:ext cx="0" cy="456900"/>
            </a:xfrm>
            <a:prstGeom prst="straightConnector1">
              <a:avLst/>
            </a:prstGeom>
            <a:noFill/>
            <a:ln w="9525" cap="flat" cmpd="sng">
              <a:solidFill>
                <a:schemeClr val="dk2"/>
              </a:solidFill>
              <a:prstDash val="solid"/>
              <a:round/>
              <a:headEnd type="triangle" w="med" len="med"/>
              <a:tailEnd type="triangle" w="med" len="med"/>
            </a:ln>
          </p:spPr>
        </p:cxnSp>
        <p:cxnSp>
          <p:nvCxnSpPr>
            <p:cNvPr id="2021" name="Google Shape;2021;p251"/>
            <p:cNvCxnSpPr>
              <a:stCxn id="2015" idx="2"/>
              <a:endCxn id="2016" idx="0"/>
            </p:cNvCxnSpPr>
            <p:nvPr/>
          </p:nvCxnSpPr>
          <p:spPr>
            <a:xfrm>
              <a:off x="5610750" y="3586750"/>
              <a:ext cx="0" cy="4569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a:t>
            </a:fld>
            <a:endParaRPr/>
          </a:p>
        </p:txBody>
      </p:sp>
      <p:pic>
        <p:nvPicPr>
          <p:cNvPr id="270" name="Google Shape;270;p36"/>
          <p:cNvPicPr preferRelativeResize="0"/>
          <p:nvPr/>
        </p:nvPicPr>
        <p:blipFill>
          <a:blip r:embed="rId3">
            <a:alphaModFix/>
          </a:blip>
          <a:stretch>
            <a:fillRect/>
          </a:stretch>
        </p:blipFill>
        <p:spPr>
          <a:xfrm>
            <a:off x="0" y="741892"/>
            <a:ext cx="9143998" cy="365971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Shape 2025"/>
        <p:cNvGrpSpPr/>
        <p:nvPr/>
      </p:nvGrpSpPr>
      <p:grpSpPr>
        <a:xfrm>
          <a:off x="0" y="0"/>
          <a:ext cx="0" cy="0"/>
          <a:chOff x="0" y="0"/>
          <a:chExt cx="0" cy="0"/>
        </a:xfrm>
      </p:grpSpPr>
      <p:sp>
        <p:nvSpPr>
          <p:cNvPr id="2026" name="Google Shape;2026;p2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Lifecycle of a Thread</a:t>
            </a:r>
            <a:endParaRPr/>
          </a:p>
        </p:txBody>
      </p:sp>
      <p:sp>
        <p:nvSpPr>
          <p:cNvPr id="2027" name="Google Shape;2027;p25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a:t>New</a:t>
            </a:r>
            <a:endParaRPr/>
          </a:p>
          <a:p>
            <a:pPr marL="914400" lvl="1" indent="-310832" algn="just" rtl="0">
              <a:spcBef>
                <a:spcPts val="0"/>
              </a:spcBef>
              <a:spcAft>
                <a:spcPts val="0"/>
              </a:spcAft>
              <a:buSzPct val="100000"/>
              <a:buChar char="○"/>
            </a:pPr>
            <a:r>
              <a:rPr lang="en-GB"/>
              <a:t>This stage is where it initiates the thread.</a:t>
            </a:r>
            <a:endParaRPr/>
          </a:p>
          <a:p>
            <a:pPr marL="914400" lvl="1" indent="-310832" algn="just" rtl="0">
              <a:spcBef>
                <a:spcPts val="0"/>
              </a:spcBef>
              <a:spcAft>
                <a:spcPts val="0"/>
              </a:spcAft>
              <a:buSzPct val="100000"/>
              <a:buChar char="○"/>
            </a:pPr>
            <a:r>
              <a:rPr lang="en-GB"/>
              <a:t>After that, every thread remains in the new state until the thread gets assigned to a new task.</a:t>
            </a:r>
            <a:endParaRPr/>
          </a:p>
          <a:p>
            <a:pPr marL="457200" lvl="0" indent="-334327" algn="just" rtl="0">
              <a:spcBef>
                <a:spcPts val="0"/>
              </a:spcBef>
              <a:spcAft>
                <a:spcPts val="0"/>
              </a:spcAft>
              <a:buSzPct val="100000"/>
              <a:buChar char="●"/>
            </a:pPr>
            <a:r>
              <a:rPr lang="en-GB"/>
              <a:t>Runnable</a:t>
            </a:r>
            <a:endParaRPr/>
          </a:p>
          <a:p>
            <a:pPr marL="914400" lvl="1" indent="-310832" algn="just" rtl="0">
              <a:spcBef>
                <a:spcPts val="0"/>
              </a:spcBef>
              <a:spcAft>
                <a:spcPts val="0"/>
              </a:spcAft>
              <a:buSzPct val="100000"/>
              <a:buChar char="○"/>
            </a:pPr>
            <a:r>
              <a:rPr lang="en-GB"/>
              <a:t>Here, a thread gets assigned to the task and sets itself for running the task.</a:t>
            </a:r>
            <a:endParaRPr/>
          </a:p>
          <a:p>
            <a:pPr marL="457200" lvl="0" indent="-334327" algn="just" rtl="0">
              <a:spcBef>
                <a:spcPts val="0"/>
              </a:spcBef>
              <a:spcAft>
                <a:spcPts val="0"/>
              </a:spcAft>
              <a:buSzPct val="100000"/>
              <a:buChar char="●"/>
            </a:pPr>
            <a:r>
              <a:rPr lang="en-GB"/>
              <a:t>Running</a:t>
            </a:r>
            <a:endParaRPr/>
          </a:p>
          <a:p>
            <a:pPr marL="914400" lvl="1" indent="-310832" algn="just" rtl="0">
              <a:spcBef>
                <a:spcPts val="0"/>
              </a:spcBef>
              <a:spcAft>
                <a:spcPts val="0"/>
              </a:spcAft>
              <a:buSzPct val="100000"/>
              <a:buChar char="○"/>
            </a:pPr>
            <a:r>
              <a:rPr lang="en-GB"/>
              <a:t>Here, the thread gets triggered as control enters the thread, and the thread performs a task and continues the execution until it finishes the job.</a:t>
            </a:r>
            <a:endParaRPr/>
          </a:p>
          <a:p>
            <a:pPr marL="457200" lvl="0" indent="-334327" algn="just" rtl="0">
              <a:spcBef>
                <a:spcPts val="0"/>
              </a:spcBef>
              <a:spcAft>
                <a:spcPts val="0"/>
              </a:spcAft>
              <a:buSzPct val="100000"/>
              <a:buChar char="●"/>
            </a:pPr>
            <a:r>
              <a:rPr lang="en-GB"/>
              <a:t>Waiting/Blocked</a:t>
            </a:r>
            <a:endParaRPr/>
          </a:p>
          <a:p>
            <a:pPr marL="914400" lvl="1" indent="-310832" algn="just" rtl="0">
              <a:spcBef>
                <a:spcPts val="0"/>
              </a:spcBef>
              <a:spcAft>
                <a:spcPts val="0"/>
              </a:spcAft>
              <a:buSzPct val="100000"/>
              <a:buChar char="○"/>
            </a:pPr>
            <a:r>
              <a:rPr lang="en-GB"/>
              <a:t>At times, there is a possibility that one process as a whole might depend on another.</a:t>
            </a:r>
            <a:endParaRPr/>
          </a:p>
          <a:p>
            <a:pPr marL="914400" lvl="1" indent="-310832" algn="just" rtl="0">
              <a:spcBef>
                <a:spcPts val="0"/>
              </a:spcBef>
              <a:spcAft>
                <a:spcPts val="0"/>
              </a:spcAft>
              <a:buSzPct val="100000"/>
              <a:buChar char="○"/>
            </a:pPr>
            <a:r>
              <a:rPr lang="en-GB"/>
              <a:t>During such an encounter, the thread might halt for an intermediate result because of its dependency on a different process.</a:t>
            </a:r>
            <a:endParaRPr/>
          </a:p>
          <a:p>
            <a:pPr marL="457200" lvl="0" indent="-334327" algn="just" rtl="0">
              <a:spcBef>
                <a:spcPts val="0"/>
              </a:spcBef>
              <a:spcAft>
                <a:spcPts val="0"/>
              </a:spcAft>
              <a:buSzPct val="100000"/>
              <a:buChar char="●"/>
            </a:pPr>
            <a:r>
              <a:rPr lang="en-GB"/>
              <a:t>Dead</a:t>
            </a:r>
            <a:endParaRPr/>
          </a:p>
          <a:p>
            <a:pPr marL="914400" lvl="1" indent="-310832" algn="just" rtl="0">
              <a:spcBef>
                <a:spcPts val="0"/>
              </a:spcBef>
              <a:spcAft>
                <a:spcPts val="0"/>
              </a:spcAft>
              <a:buSzPct val="100000"/>
              <a:buChar char="○"/>
            </a:pPr>
            <a:r>
              <a:rPr lang="en-GB"/>
              <a:t>After it terminates the process, the JVM automatically declares the thread dead and terminates the thread.</a:t>
            </a:r>
            <a:endParaRPr/>
          </a:p>
        </p:txBody>
      </p:sp>
      <p:sp>
        <p:nvSpPr>
          <p:cNvPr id="2028" name="Google Shape;2028;p2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240</a:t>
            </a:fld>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2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Thread Methods</a:t>
            </a:r>
            <a:endParaRPr/>
          </a:p>
        </p:txBody>
      </p:sp>
      <p:sp>
        <p:nvSpPr>
          <p:cNvPr id="2034" name="Google Shape;2034;p2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241</a:t>
            </a:fld>
            <a:endParaRPr/>
          </a:p>
        </p:txBody>
      </p:sp>
      <p:graphicFrame>
        <p:nvGraphicFramePr>
          <p:cNvPr id="2035" name="Google Shape;2035;p253"/>
          <p:cNvGraphicFramePr/>
          <p:nvPr/>
        </p:nvGraphicFramePr>
        <p:xfrm>
          <a:off x="411275" y="1152425"/>
          <a:ext cx="3000000" cy="3000000"/>
        </p:xfrm>
        <a:graphic>
          <a:graphicData uri="http://schemas.openxmlformats.org/drawingml/2006/table">
            <a:tbl>
              <a:tblPr>
                <a:noFill/>
                <a:tableStyleId>{4C4B8031-E66A-4E46-8405-7B656A99451E}</a:tableStyleId>
              </a:tblPr>
              <a:tblGrid>
                <a:gridCol w="4069000">
                  <a:extLst>
                    <a:ext uri="{9D8B030D-6E8A-4147-A177-3AD203B41FA5}">
                      <a16:colId xmlns:a16="http://schemas.microsoft.com/office/drawing/2014/main" val="20000"/>
                    </a:ext>
                  </a:extLst>
                </a:gridCol>
                <a:gridCol w="43520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Method</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Description</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void start()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Causes thread to begin its execution</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void run()</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Utilised to carry out threads action</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long getId()</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thread id</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final String getName()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threads name</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final void setName(String name)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Sets the name of the thread</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boolean isAlive()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checks to see if the thread is alive</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sleep(long millis)</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Causes the currently executing thread to sleep (temporarily cease execution) for the specified number of milliseconds.</a:t>
                      </a:r>
                      <a:endParaRPr>
                        <a:solidFill>
                          <a:schemeClr val="dk2"/>
                        </a:solidFill>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7"/>
                  </a:ext>
                </a:extLst>
              </a:tr>
            </a:tbl>
          </a:graphicData>
        </a:graphic>
      </p:graphicFrame>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Google Shape;2040;p2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1 - Using Thread class</a:t>
            </a:r>
            <a:endParaRPr/>
          </a:p>
        </p:txBody>
      </p:sp>
      <p:sp>
        <p:nvSpPr>
          <p:cNvPr id="2041" name="Google Shape;2041;p2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600" b="1">
                <a:solidFill>
                  <a:srgbClr val="7F0055"/>
                </a:solidFill>
                <a:latin typeface="Consolas"/>
                <a:ea typeface="Consolas"/>
                <a:cs typeface="Consolas"/>
                <a:sym typeface="Consolas"/>
              </a:rPr>
              <a:t>class</a:t>
            </a:r>
            <a:r>
              <a:rPr lang="en-GB" sz="1600">
                <a:solidFill>
                  <a:srgbClr val="000000"/>
                </a:solidFill>
                <a:latin typeface="Consolas"/>
                <a:ea typeface="Consolas"/>
                <a:cs typeface="Consolas"/>
                <a:sym typeface="Consolas"/>
              </a:rPr>
              <a:t> MultithreadingTest </a:t>
            </a:r>
            <a:r>
              <a:rPr lang="en-GB" sz="1600" b="1">
                <a:solidFill>
                  <a:srgbClr val="7F0055"/>
                </a:solidFill>
                <a:latin typeface="Consolas"/>
                <a:ea typeface="Consolas"/>
                <a:cs typeface="Consolas"/>
                <a:sym typeface="Consolas"/>
              </a:rPr>
              <a:t>extends</a:t>
            </a:r>
            <a:r>
              <a:rPr lang="en-GB" sz="1600">
                <a:solidFill>
                  <a:srgbClr val="000000"/>
                </a:solidFill>
                <a:latin typeface="Consolas"/>
                <a:ea typeface="Consolas"/>
                <a:cs typeface="Consolas"/>
                <a:sym typeface="Consolas"/>
              </a:rPr>
              <a:t> Thread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646464"/>
                </a:solidFill>
                <a:latin typeface="Consolas"/>
                <a:ea typeface="Consolas"/>
                <a:cs typeface="Consolas"/>
                <a:sym typeface="Consolas"/>
              </a:rPr>
              <a:t>@Override</a:t>
            </a:r>
            <a:endParaRPr sz="1600">
              <a:solidFill>
                <a:srgbClr val="646464"/>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void</a:t>
            </a:r>
            <a:r>
              <a:rPr lang="en-GB" sz="1600">
                <a:solidFill>
                  <a:srgbClr val="000000"/>
                </a:solidFill>
                <a:latin typeface="Consolas"/>
                <a:ea typeface="Consolas"/>
                <a:cs typeface="Consolas"/>
                <a:sym typeface="Consolas"/>
              </a:rPr>
              <a:t> run()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try</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System.</a:t>
            </a:r>
            <a:r>
              <a:rPr lang="en-GB" sz="1600" b="1" i="1">
                <a:solidFill>
                  <a:srgbClr val="0000C0"/>
                </a:solidFill>
                <a:latin typeface="Consolas"/>
                <a:ea typeface="Consolas"/>
                <a:cs typeface="Consolas"/>
                <a:sym typeface="Consolas"/>
              </a:rPr>
              <a:t>out</a:t>
            </a:r>
            <a:r>
              <a:rPr lang="en-GB" sz="1600">
                <a:solidFill>
                  <a:srgbClr val="000000"/>
                </a:solidFill>
                <a:latin typeface="Consolas"/>
                <a:ea typeface="Consolas"/>
                <a:cs typeface="Consolas"/>
                <a:sym typeface="Consolas"/>
              </a:rPr>
              <a:t>.println(</a:t>
            </a:r>
            <a:r>
              <a:rPr lang="en-GB" sz="1600">
                <a:solidFill>
                  <a:srgbClr val="2A00FF"/>
                </a:solidFill>
                <a:latin typeface="Consolas"/>
                <a:ea typeface="Consolas"/>
                <a:cs typeface="Consolas"/>
                <a:sym typeface="Consolas"/>
              </a:rPr>
              <a:t>"Thread "</a:t>
            </a:r>
            <a:r>
              <a:rPr lang="en-GB" sz="1600">
                <a:solidFill>
                  <a:srgbClr val="000000"/>
                </a:solidFill>
                <a:latin typeface="Consolas"/>
                <a:ea typeface="Consolas"/>
                <a:cs typeface="Consolas"/>
                <a:sym typeface="Consolas"/>
              </a:rPr>
              <a:t> + Thread.</a:t>
            </a:r>
            <a:r>
              <a:rPr lang="en-GB" sz="1600" i="1">
                <a:solidFill>
                  <a:srgbClr val="000000"/>
                </a:solidFill>
                <a:latin typeface="Consolas"/>
                <a:ea typeface="Consolas"/>
                <a:cs typeface="Consolas"/>
                <a:sym typeface="Consolas"/>
              </a:rPr>
              <a:t>currentThread</a:t>
            </a:r>
            <a:r>
              <a:rPr lang="en-GB" sz="1600">
                <a:solidFill>
                  <a:srgbClr val="000000"/>
                </a:solidFill>
                <a:latin typeface="Consolas"/>
                <a:ea typeface="Consolas"/>
                <a:cs typeface="Consolas"/>
                <a:sym typeface="Consolas"/>
              </a:rPr>
              <a:t>().getId() + </a:t>
            </a:r>
            <a:r>
              <a:rPr lang="en-GB" sz="1600">
                <a:solidFill>
                  <a:srgbClr val="2A00FF"/>
                </a:solidFill>
                <a:latin typeface="Consolas"/>
                <a:ea typeface="Consolas"/>
                <a:cs typeface="Consolas"/>
                <a:sym typeface="Consolas"/>
              </a:rPr>
              <a:t>" is running"</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catch</a:t>
            </a:r>
            <a:r>
              <a:rPr lang="en-GB" sz="1600">
                <a:solidFill>
                  <a:srgbClr val="000000"/>
                </a:solidFill>
                <a:latin typeface="Consolas"/>
                <a:ea typeface="Consolas"/>
                <a:cs typeface="Consolas"/>
                <a:sym typeface="Consolas"/>
              </a:rPr>
              <a:t> (Exception </a:t>
            </a:r>
            <a:r>
              <a:rPr lang="en-GB" sz="1600">
                <a:solidFill>
                  <a:srgbClr val="6A3E3E"/>
                </a:solidFill>
                <a:latin typeface="Consolas"/>
                <a:ea typeface="Consolas"/>
                <a:cs typeface="Consolas"/>
                <a:sym typeface="Consolas"/>
              </a:rPr>
              <a:t>e</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e</a:t>
            </a:r>
            <a:r>
              <a:rPr lang="en-GB" sz="1600">
                <a:solidFill>
                  <a:srgbClr val="000000"/>
                </a:solidFill>
                <a:latin typeface="Consolas"/>
                <a:ea typeface="Consolas"/>
                <a:cs typeface="Consolas"/>
                <a:sym typeface="Consolas"/>
              </a:rPr>
              <a:t>.printStackTrace();</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l" rtl="0">
              <a:spcBef>
                <a:spcPts val="0"/>
              </a:spcBef>
              <a:spcAft>
                <a:spcPts val="1200"/>
              </a:spcAft>
              <a:buNone/>
            </a:pPr>
            <a:endParaRPr sz="1600"/>
          </a:p>
        </p:txBody>
      </p:sp>
      <p:sp>
        <p:nvSpPr>
          <p:cNvPr id="2042" name="Google Shape;2042;p2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242</a:t>
            </a:fld>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Shape 2046"/>
        <p:cNvGrpSpPr/>
        <p:nvPr/>
      </p:nvGrpSpPr>
      <p:grpSpPr>
        <a:xfrm>
          <a:off x="0" y="0"/>
          <a:ext cx="0" cy="0"/>
          <a:chOff x="0" y="0"/>
          <a:chExt cx="0" cy="0"/>
        </a:xfrm>
      </p:grpSpPr>
      <p:sp>
        <p:nvSpPr>
          <p:cNvPr id="2047" name="Google Shape;2047;p2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1 - Using Thread class</a:t>
            </a:r>
            <a:endParaRPr/>
          </a:p>
        </p:txBody>
      </p:sp>
      <p:sp>
        <p:nvSpPr>
          <p:cNvPr id="2048" name="Google Shape;2048;p2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600" b="1">
                <a:solidFill>
                  <a:srgbClr val="7F0055"/>
                </a:solidFill>
                <a:latin typeface="Consolas"/>
                <a:ea typeface="Consolas"/>
                <a:cs typeface="Consolas"/>
                <a:sym typeface="Consolas"/>
              </a:rPr>
              <a:t>class</a:t>
            </a:r>
            <a:r>
              <a:rPr lang="en-GB" sz="1600">
                <a:solidFill>
                  <a:srgbClr val="000000"/>
                </a:solidFill>
                <a:latin typeface="Consolas"/>
                <a:ea typeface="Consolas"/>
                <a:cs typeface="Consolas"/>
                <a:sym typeface="Consolas"/>
              </a:rPr>
              <a:t> Demo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static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void</a:t>
            </a:r>
            <a:r>
              <a:rPr lang="en-GB" sz="1600">
                <a:solidFill>
                  <a:srgbClr val="000000"/>
                </a:solidFill>
                <a:latin typeface="Consolas"/>
                <a:ea typeface="Consolas"/>
                <a:cs typeface="Consolas"/>
                <a:sym typeface="Consolas"/>
              </a:rPr>
              <a:t> main(String[] </a:t>
            </a:r>
            <a:r>
              <a:rPr lang="en-GB" sz="1600">
                <a:solidFill>
                  <a:srgbClr val="6A3E3E"/>
                </a:solidFill>
                <a:latin typeface="Consolas"/>
                <a:ea typeface="Consolas"/>
                <a:cs typeface="Consolas"/>
                <a:sym typeface="Consolas"/>
              </a:rPr>
              <a:t>args</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for</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 = 0;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 &lt; 5;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MultithreadingTest </a:t>
            </a:r>
            <a:r>
              <a:rPr lang="en-GB" sz="1600">
                <a:solidFill>
                  <a:srgbClr val="6A3E3E"/>
                </a:solidFill>
                <a:latin typeface="Consolas"/>
                <a:ea typeface="Consolas"/>
                <a:cs typeface="Consolas"/>
                <a:sym typeface="Consolas"/>
              </a:rPr>
              <a:t>obj</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MultithreadingTest();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obj</a:t>
            </a:r>
            <a:r>
              <a:rPr lang="en-GB" sz="1600">
                <a:solidFill>
                  <a:srgbClr val="000000"/>
                </a:solidFill>
                <a:latin typeface="Consolas"/>
                <a:ea typeface="Consolas"/>
                <a:cs typeface="Consolas"/>
                <a:sym typeface="Consolas"/>
              </a:rPr>
              <a:t>.start();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l" rtl="0">
              <a:spcBef>
                <a:spcPts val="0"/>
              </a:spcBef>
              <a:spcAft>
                <a:spcPts val="1200"/>
              </a:spcAft>
              <a:buNone/>
            </a:pPr>
            <a:endParaRPr sz="1600" b="1">
              <a:solidFill>
                <a:srgbClr val="7F0055"/>
              </a:solidFill>
              <a:latin typeface="Consolas"/>
              <a:ea typeface="Consolas"/>
              <a:cs typeface="Consolas"/>
              <a:sym typeface="Consolas"/>
            </a:endParaRPr>
          </a:p>
        </p:txBody>
      </p:sp>
      <p:sp>
        <p:nvSpPr>
          <p:cNvPr id="2049" name="Google Shape;2049;p2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243</a:t>
            </a:fld>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Shape 2053"/>
        <p:cNvGrpSpPr/>
        <p:nvPr/>
      </p:nvGrpSpPr>
      <p:grpSpPr>
        <a:xfrm>
          <a:off x="0" y="0"/>
          <a:ext cx="0" cy="0"/>
          <a:chOff x="0" y="0"/>
          <a:chExt cx="0" cy="0"/>
        </a:xfrm>
      </p:grpSpPr>
      <p:sp>
        <p:nvSpPr>
          <p:cNvPr id="2054" name="Google Shape;2054;p2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2 - Using Runnable interface</a:t>
            </a:r>
            <a:endParaRPr/>
          </a:p>
        </p:txBody>
      </p:sp>
      <p:sp>
        <p:nvSpPr>
          <p:cNvPr id="2055" name="Google Shape;2055;p25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600" b="1">
                <a:solidFill>
                  <a:srgbClr val="7F0055"/>
                </a:solidFill>
                <a:latin typeface="Consolas"/>
                <a:ea typeface="Consolas"/>
                <a:cs typeface="Consolas"/>
                <a:sym typeface="Consolas"/>
              </a:rPr>
              <a:t>class</a:t>
            </a:r>
            <a:r>
              <a:rPr lang="en-GB" sz="1600">
                <a:solidFill>
                  <a:srgbClr val="000000"/>
                </a:solidFill>
                <a:latin typeface="Consolas"/>
                <a:ea typeface="Consolas"/>
                <a:cs typeface="Consolas"/>
                <a:sym typeface="Consolas"/>
              </a:rPr>
              <a:t> MultithreadingTest </a:t>
            </a:r>
            <a:r>
              <a:rPr lang="en-GB" sz="1600" b="1">
                <a:solidFill>
                  <a:srgbClr val="7F0055"/>
                </a:solidFill>
                <a:latin typeface="Consolas"/>
                <a:ea typeface="Consolas"/>
                <a:cs typeface="Consolas"/>
                <a:sym typeface="Consolas"/>
              </a:rPr>
              <a:t>implements</a:t>
            </a:r>
            <a:r>
              <a:rPr lang="en-GB" sz="1600">
                <a:solidFill>
                  <a:srgbClr val="000000"/>
                </a:solidFill>
                <a:latin typeface="Consolas"/>
                <a:ea typeface="Consolas"/>
                <a:cs typeface="Consolas"/>
                <a:sym typeface="Consolas"/>
              </a:rPr>
              <a:t> Runnable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646464"/>
                </a:solidFill>
                <a:latin typeface="Consolas"/>
                <a:ea typeface="Consolas"/>
                <a:cs typeface="Consolas"/>
                <a:sym typeface="Consolas"/>
              </a:rPr>
              <a:t>@Override</a:t>
            </a:r>
            <a:endParaRPr sz="1600">
              <a:solidFill>
                <a:srgbClr val="646464"/>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void</a:t>
            </a:r>
            <a:r>
              <a:rPr lang="en-GB" sz="1600">
                <a:solidFill>
                  <a:srgbClr val="000000"/>
                </a:solidFill>
                <a:latin typeface="Consolas"/>
                <a:ea typeface="Consolas"/>
                <a:cs typeface="Consolas"/>
                <a:sym typeface="Consolas"/>
              </a:rPr>
              <a:t> run()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try</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System.</a:t>
            </a:r>
            <a:r>
              <a:rPr lang="en-GB" sz="1600" b="1" i="1">
                <a:solidFill>
                  <a:srgbClr val="0000C0"/>
                </a:solidFill>
                <a:latin typeface="Consolas"/>
                <a:ea typeface="Consolas"/>
                <a:cs typeface="Consolas"/>
                <a:sym typeface="Consolas"/>
              </a:rPr>
              <a:t>out</a:t>
            </a:r>
            <a:r>
              <a:rPr lang="en-GB" sz="1600">
                <a:solidFill>
                  <a:srgbClr val="000000"/>
                </a:solidFill>
                <a:latin typeface="Consolas"/>
                <a:ea typeface="Consolas"/>
                <a:cs typeface="Consolas"/>
                <a:sym typeface="Consolas"/>
              </a:rPr>
              <a:t>.println(</a:t>
            </a:r>
            <a:r>
              <a:rPr lang="en-GB" sz="1600">
                <a:solidFill>
                  <a:srgbClr val="2A00FF"/>
                </a:solidFill>
                <a:latin typeface="Consolas"/>
                <a:ea typeface="Consolas"/>
                <a:cs typeface="Consolas"/>
                <a:sym typeface="Consolas"/>
              </a:rPr>
              <a:t>"Thread "</a:t>
            </a:r>
            <a:r>
              <a:rPr lang="en-GB" sz="1600">
                <a:solidFill>
                  <a:srgbClr val="000000"/>
                </a:solidFill>
                <a:latin typeface="Consolas"/>
                <a:ea typeface="Consolas"/>
                <a:cs typeface="Consolas"/>
                <a:sym typeface="Consolas"/>
              </a:rPr>
              <a:t> + Thread.</a:t>
            </a:r>
            <a:r>
              <a:rPr lang="en-GB" sz="1600" i="1">
                <a:solidFill>
                  <a:srgbClr val="000000"/>
                </a:solidFill>
                <a:latin typeface="Consolas"/>
                <a:ea typeface="Consolas"/>
                <a:cs typeface="Consolas"/>
                <a:sym typeface="Consolas"/>
              </a:rPr>
              <a:t>currentThread</a:t>
            </a:r>
            <a:r>
              <a:rPr lang="en-GB" sz="1600">
                <a:solidFill>
                  <a:srgbClr val="000000"/>
                </a:solidFill>
                <a:latin typeface="Consolas"/>
                <a:ea typeface="Consolas"/>
                <a:cs typeface="Consolas"/>
                <a:sym typeface="Consolas"/>
              </a:rPr>
              <a:t>().getId() + </a:t>
            </a:r>
            <a:r>
              <a:rPr lang="en-GB" sz="1600">
                <a:solidFill>
                  <a:srgbClr val="2A00FF"/>
                </a:solidFill>
                <a:latin typeface="Consolas"/>
                <a:ea typeface="Consolas"/>
                <a:cs typeface="Consolas"/>
                <a:sym typeface="Consolas"/>
              </a:rPr>
              <a:t>" is running"</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catch</a:t>
            </a:r>
            <a:r>
              <a:rPr lang="en-GB" sz="1600">
                <a:solidFill>
                  <a:srgbClr val="000000"/>
                </a:solidFill>
                <a:latin typeface="Consolas"/>
                <a:ea typeface="Consolas"/>
                <a:cs typeface="Consolas"/>
                <a:sym typeface="Consolas"/>
              </a:rPr>
              <a:t> (Exception </a:t>
            </a:r>
            <a:r>
              <a:rPr lang="en-GB" sz="1600">
                <a:solidFill>
                  <a:srgbClr val="6A3E3E"/>
                </a:solidFill>
                <a:latin typeface="Consolas"/>
                <a:ea typeface="Consolas"/>
                <a:cs typeface="Consolas"/>
                <a:sym typeface="Consolas"/>
              </a:rPr>
              <a:t>e</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e</a:t>
            </a:r>
            <a:r>
              <a:rPr lang="en-GB" sz="1600">
                <a:solidFill>
                  <a:srgbClr val="000000"/>
                </a:solidFill>
                <a:latin typeface="Consolas"/>
                <a:ea typeface="Consolas"/>
                <a:cs typeface="Consolas"/>
                <a:sym typeface="Consolas"/>
              </a:rPr>
              <a:t>.printStackTrace();</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l" rtl="0">
              <a:spcBef>
                <a:spcPts val="0"/>
              </a:spcBef>
              <a:spcAft>
                <a:spcPts val="1200"/>
              </a:spcAft>
              <a:buNone/>
            </a:pPr>
            <a:endParaRPr sz="1600" b="1">
              <a:solidFill>
                <a:srgbClr val="7F0055"/>
              </a:solidFill>
              <a:latin typeface="Consolas"/>
              <a:ea typeface="Consolas"/>
              <a:cs typeface="Consolas"/>
              <a:sym typeface="Consolas"/>
            </a:endParaRPr>
          </a:p>
        </p:txBody>
      </p:sp>
      <p:sp>
        <p:nvSpPr>
          <p:cNvPr id="2056" name="Google Shape;2056;p2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244</a:t>
            </a:fld>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2061" name="Google Shape;2061;p2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2 - Using Runnable Interface</a:t>
            </a:r>
            <a:endParaRPr/>
          </a:p>
        </p:txBody>
      </p:sp>
      <p:sp>
        <p:nvSpPr>
          <p:cNvPr id="2062" name="Google Shape;2062;p25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600" b="1">
                <a:solidFill>
                  <a:srgbClr val="7F0055"/>
                </a:solidFill>
                <a:latin typeface="Consolas"/>
                <a:ea typeface="Consolas"/>
                <a:cs typeface="Consolas"/>
                <a:sym typeface="Consolas"/>
              </a:rPr>
              <a:t>class</a:t>
            </a:r>
            <a:r>
              <a:rPr lang="en-GB" sz="1600">
                <a:solidFill>
                  <a:srgbClr val="000000"/>
                </a:solidFill>
                <a:latin typeface="Consolas"/>
                <a:ea typeface="Consolas"/>
                <a:cs typeface="Consolas"/>
                <a:sym typeface="Consolas"/>
              </a:rPr>
              <a:t> MultithreadingMain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static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void</a:t>
            </a:r>
            <a:r>
              <a:rPr lang="en-GB" sz="1600">
                <a:solidFill>
                  <a:srgbClr val="000000"/>
                </a:solidFill>
                <a:latin typeface="Consolas"/>
                <a:ea typeface="Consolas"/>
                <a:cs typeface="Consolas"/>
                <a:sym typeface="Consolas"/>
              </a:rPr>
              <a:t> main(String[] </a:t>
            </a:r>
            <a:r>
              <a:rPr lang="en-GB" sz="1600">
                <a:solidFill>
                  <a:srgbClr val="6A3E3E"/>
                </a:solidFill>
                <a:latin typeface="Consolas"/>
                <a:ea typeface="Consolas"/>
                <a:cs typeface="Consolas"/>
                <a:sym typeface="Consolas"/>
              </a:rPr>
              <a:t>args</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for</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 = 0;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 &lt; 5; </a:t>
            </a:r>
            <a:r>
              <a:rPr lang="en-GB" sz="1600">
                <a:solidFill>
                  <a:srgbClr val="6A3E3E"/>
                </a:solidFill>
                <a:latin typeface="Consolas"/>
                <a:ea typeface="Consolas"/>
                <a:cs typeface="Consolas"/>
                <a:sym typeface="Consolas"/>
              </a:rPr>
              <a:t>i</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Thread </a:t>
            </a:r>
            <a:r>
              <a:rPr lang="en-GB" sz="1600">
                <a:solidFill>
                  <a:srgbClr val="6A3E3E"/>
                </a:solidFill>
                <a:latin typeface="Consolas"/>
                <a:ea typeface="Consolas"/>
                <a:cs typeface="Consolas"/>
                <a:sym typeface="Consolas"/>
              </a:rPr>
              <a:t>t1</a:t>
            </a: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Thread(</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MultithreadingTest());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t1</a:t>
            </a:r>
            <a:r>
              <a:rPr lang="en-GB" sz="1600">
                <a:solidFill>
                  <a:srgbClr val="000000"/>
                </a:solidFill>
                <a:latin typeface="Consolas"/>
                <a:ea typeface="Consolas"/>
                <a:cs typeface="Consolas"/>
                <a:sym typeface="Consolas"/>
              </a:rPr>
              <a:t>.start();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l" rtl="0">
              <a:spcBef>
                <a:spcPts val="0"/>
              </a:spcBef>
              <a:spcAft>
                <a:spcPts val="1200"/>
              </a:spcAft>
              <a:buNone/>
            </a:pPr>
            <a:endParaRPr sz="1600" b="1">
              <a:solidFill>
                <a:srgbClr val="7F0055"/>
              </a:solidFill>
              <a:latin typeface="Consolas"/>
              <a:ea typeface="Consolas"/>
              <a:cs typeface="Consolas"/>
              <a:sym typeface="Consolas"/>
            </a:endParaRPr>
          </a:p>
        </p:txBody>
      </p:sp>
      <p:sp>
        <p:nvSpPr>
          <p:cNvPr id="2063" name="Google Shape;2063;p2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245</a:t>
            </a:fld>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2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Multithreading vs Multiprocessing</a:t>
            </a:r>
            <a:endParaRPr/>
          </a:p>
        </p:txBody>
      </p:sp>
      <p:sp>
        <p:nvSpPr>
          <p:cNvPr id="2069" name="Google Shape;2069;p2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246</a:t>
            </a:fld>
            <a:endParaRPr/>
          </a:p>
        </p:txBody>
      </p:sp>
      <p:graphicFrame>
        <p:nvGraphicFramePr>
          <p:cNvPr id="2070" name="Google Shape;2070;p258"/>
          <p:cNvGraphicFramePr/>
          <p:nvPr/>
        </p:nvGraphicFramePr>
        <p:xfrm>
          <a:off x="311700" y="1221600"/>
          <a:ext cx="3000000" cy="3000000"/>
        </p:xfrm>
        <a:graphic>
          <a:graphicData uri="http://schemas.openxmlformats.org/drawingml/2006/table">
            <a:tbl>
              <a:tblPr>
                <a:noFill/>
                <a:tableStyleId>{4C4B8031-E66A-4E46-8405-7B656A99451E}</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Multithreading</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Multiprocessing</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Multiple threads are created for increasing computational power using a single process.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In this, CPUs are added in order to increase computational power.</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Many thread of a process are executed simultaneously.</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Many processor executed simultaneously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It is not classified into any categories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Classified into two categories, symmetric and asymmetric</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The creation of thread is economical</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Creation of a process is time consuming</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In this, a common space of address is shared by all threads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Every process in this owns a separate space of address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Shape 2074"/>
        <p:cNvGrpSpPr/>
        <p:nvPr/>
      </p:nvGrpSpPr>
      <p:grpSpPr>
        <a:xfrm>
          <a:off x="0" y="0"/>
          <a:ext cx="0" cy="0"/>
          <a:chOff x="0" y="0"/>
          <a:chExt cx="0" cy="0"/>
        </a:xfrm>
      </p:grpSpPr>
      <p:sp>
        <p:nvSpPr>
          <p:cNvPr id="2075" name="Google Shape;2075;p259"/>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Exception Handling</a:t>
            </a:r>
            <a:endParaRPr/>
          </a:p>
        </p:txBody>
      </p:sp>
      <p:sp>
        <p:nvSpPr>
          <p:cNvPr id="2076" name="Google Shape;2076;p2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247</a:t>
            </a:fld>
            <a:endParaRPr>
              <a:solidFill>
                <a:schemeClr val="lt1"/>
              </a:solidFill>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2080"/>
        <p:cNvGrpSpPr/>
        <p:nvPr/>
      </p:nvGrpSpPr>
      <p:grpSpPr>
        <a:xfrm>
          <a:off x="0" y="0"/>
          <a:ext cx="0" cy="0"/>
          <a:chOff x="0" y="0"/>
          <a:chExt cx="0" cy="0"/>
        </a:xfrm>
      </p:grpSpPr>
      <p:sp>
        <p:nvSpPr>
          <p:cNvPr id="2081" name="Google Shape;2081;p2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Exceptions</a:t>
            </a:r>
            <a:endParaRPr/>
          </a:p>
        </p:txBody>
      </p:sp>
      <p:sp>
        <p:nvSpPr>
          <p:cNvPr id="2082" name="Google Shape;2082;p2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248</a:t>
            </a:fld>
            <a:endParaRPr>
              <a:solidFill>
                <a:schemeClr val="dk2"/>
              </a:solidFill>
            </a:endParaRPr>
          </a:p>
        </p:txBody>
      </p:sp>
      <p:sp>
        <p:nvSpPr>
          <p:cNvPr id="2083" name="Google Shape;2083;p2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just" rtl="0">
              <a:lnSpc>
                <a:spcPct val="115000"/>
              </a:lnSpc>
              <a:spcBef>
                <a:spcPts val="0"/>
              </a:spcBef>
              <a:spcAft>
                <a:spcPts val="0"/>
              </a:spcAft>
              <a:buSzPct val="100000"/>
              <a:buChar char="●"/>
            </a:pPr>
            <a:r>
              <a:rPr lang="en-GB"/>
              <a:t>When executing Java code, different errors can occur: coding errors made by the programmer, errors due to wrong input, or other unforeseeable things.</a:t>
            </a:r>
            <a:endParaRPr/>
          </a:p>
          <a:p>
            <a:pPr marL="457200" lvl="0" indent="-325755" algn="just" rtl="0">
              <a:lnSpc>
                <a:spcPct val="115000"/>
              </a:lnSpc>
              <a:spcBef>
                <a:spcPts val="1000"/>
              </a:spcBef>
              <a:spcAft>
                <a:spcPts val="0"/>
              </a:spcAft>
              <a:buSzPct val="100000"/>
              <a:buChar char="●"/>
            </a:pPr>
            <a:r>
              <a:rPr lang="en-GB"/>
              <a:t>When an error occurs, Java will normally stop and generate an error message. The technical term for this is: Java will throw an exception (throw an error).</a:t>
            </a:r>
            <a:endParaRPr/>
          </a:p>
          <a:p>
            <a:pPr marL="457200" lvl="0" indent="-325755" algn="just" rtl="0">
              <a:lnSpc>
                <a:spcPct val="115000"/>
              </a:lnSpc>
              <a:spcBef>
                <a:spcPts val="1000"/>
              </a:spcBef>
              <a:spcAft>
                <a:spcPts val="0"/>
              </a:spcAft>
              <a:buSzPct val="100000"/>
              <a:buChar char="●"/>
            </a:pPr>
            <a:r>
              <a:rPr lang="en-GB"/>
              <a:t>Exception is an unwanted or unexpected event, which occurs during the execution of a program, i.e. at run time, that disrupts the normal flow of the program’s instructions.</a:t>
            </a:r>
            <a:endParaRPr/>
          </a:p>
          <a:p>
            <a:pPr marL="457200" lvl="0" indent="-325755" algn="just" rtl="0">
              <a:lnSpc>
                <a:spcPct val="115000"/>
              </a:lnSpc>
              <a:spcBef>
                <a:spcPts val="1000"/>
              </a:spcBef>
              <a:spcAft>
                <a:spcPts val="0"/>
              </a:spcAft>
              <a:buSzPct val="100000"/>
              <a:buChar char="●"/>
            </a:pPr>
            <a:r>
              <a:rPr lang="en-GB"/>
              <a:t>Exceptions can be caught and handled by the program.</a:t>
            </a:r>
            <a:endParaRPr/>
          </a:p>
          <a:p>
            <a:pPr marL="457200" lvl="0" indent="-325755" algn="just" rtl="0">
              <a:lnSpc>
                <a:spcPct val="115000"/>
              </a:lnSpc>
              <a:spcBef>
                <a:spcPts val="1000"/>
              </a:spcBef>
              <a:spcAft>
                <a:spcPts val="1000"/>
              </a:spcAft>
              <a:buSzPct val="100000"/>
              <a:buChar char="●"/>
            </a:pPr>
            <a:r>
              <a:rPr lang="en-GB"/>
              <a:t>When an exception occurs within a method, it creates an object. This object is called the exception object. It contains information about the exception, such as the name and description of the exception and the state of the program when the exception occurred.</a:t>
            </a:r>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Shape 2087"/>
        <p:cNvGrpSpPr/>
        <p:nvPr/>
      </p:nvGrpSpPr>
      <p:grpSpPr>
        <a:xfrm>
          <a:off x="0" y="0"/>
          <a:ext cx="0" cy="0"/>
          <a:chOff x="0" y="0"/>
          <a:chExt cx="0" cy="0"/>
        </a:xfrm>
      </p:grpSpPr>
      <p:sp>
        <p:nvSpPr>
          <p:cNvPr id="2088" name="Google Shape;2088;p2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Exception Hierarchy</a:t>
            </a:r>
            <a:endParaRPr/>
          </a:p>
        </p:txBody>
      </p:sp>
      <p:sp>
        <p:nvSpPr>
          <p:cNvPr id="2089" name="Google Shape;2089;p2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249</a:t>
            </a:fld>
            <a:endParaRPr>
              <a:solidFill>
                <a:schemeClr val="dk2"/>
              </a:solidFill>
            </a:endParaRPr>
          </a:p>
        </p:txBody>
      </p:sp>
      <p:grpSp>
        <p:nvGrpSpPr>
          <p:cNvPr id="2090" name="Google Shape;2090;p261"/>
          <p:cNvGrpSpPr/>
          <p:nvPr/>
        </p:nvGrpSpPr>
        <p:grpSpPr>
          <a:xfrm>
            <a:off x="2644650" y="1134250"/>
            <a:ext cx="5657613" cy="3365300"/>
            <a:chOff x="2263650" y="829450"/>
            <a:chExt cx="5657613" cy="3365300"/>
          </a:xfrm>
        </p:grpSpPr>
        <p:cxnSp>
          <p:nvCxnSpPr>
            <p:cNvPr id="2091" name="Google Shape;2091;p261"/>
            <p:cNvCxnSpPr>
              <a:stCxn id="2092" idx="0"/>
              <a:endCxn id="2093" idx="2"/>
            </p:cNvCxnSpPr>
            <p:nvPr/>
          </p:nvCxnSpPr>
          <p:spPr>
            <a:xfrm rot="-5400000">
              <a:off x="4443450" y="1324413"/>
              <a:ext cx="257700" cy="600"/>
            </a:xfrm>
            <a:prstGeom prst="bentConnector3">
              <a:avLst>
                <a:gd name="adj1" fmla="val 50022"/>
              </a:avLst>
            </a:prstGeom>
            <a:noFill/>
            <a:ln w="9525" cap="flat" cmpd="sng">
              <a:solidFill>
                <a:schemeClr val="dk2"/>
              </a:solidFill>
              <a:prstDash val="solid"/>
              <a:miter lim="8000"/>
              <a:headEnd type="triangle" w="sm" len="sm"/>
              <a:tailEnd type="none" w="sm" len="sm"/>
            </a:ln>
          </p:spPr>
        </p:cxnSp>
        <p:sp>
          <p:nvSpPr>
            <p:cNvPr id="2093" name="Google Shape;2093;p261"/>
            <p:cNvSpPr txBox="1"/>
            <p:nvPr/>
          </p:nvSpPr>
          <p:spPr>
            <a:xfrm>
              <a:off x="3801750" y="829450"/>
              <a:ext cx="1540500" cy="36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Object</a:t>
              </a:r>
              <a:endParaRPr sz="1000">
                <a:solidFill>
                  <a:srgbClr val="3D3D3D"/>
                </a:solidFill>
                <a:latin typeface="Roboto"/>
                <a:ea typeface="Roboto"/>
                <a:cs typeface="Roboto"/>
                <a:sym typeface="Roboto"/>
              </a:endParaRPr>
            </a:p>
          </p:txBody>
        </p:sp>
        <p:sp>
          <p:nvSpPr>
            <p:cNvPr id="2092" name="Google Shape;2092;p261"/>
            <p:cNvSpPr txBox="1"/>
            <p:nvPr/>
          </p:nvSpPr>
          <p:spPr>
            <a:xfrm>
              <a:off x="3802950" y="1453563"/>
              <a:ext cx="1538100" cy="36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Throwable</a:t>
              </a:r>
              <a:endParaRPr sz="1000">
                <a:solidFill>
                  <a:srgbClr val="3D3D3D"/>
                </a:solidFill>
                <a:latin typeface="Roboto"/>
                <a:ea typeface="Roboto"/>
                <a:cs typeface="Roboto"/>
                <a:sym typeface="Roboto"/>
              </a:endParaRPr>
            </a:p>
          </p:txBody>
        </p:sp>
        <p:sp>
          <p:nvSpPr>
            <p:cNvPr id="2094" name="Google Shape;2094;p261"/>
            <p:cNvSpPr txBox="1"/>
            <p:nvPr/>
          </p:nvSpPr>
          <p:spPr>
            <a:xfrm>
              <a:off x="5343725" y="2279450"/>
              <a:ext cx="1538100" cy="36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Error</a:t>
              </a:r>
              <a:endParaRPr sz="1000">
                <a:solidFill>
                  <a:srgbClr val="3D3D3D"/>
                </a:solidFill>
                <a:latin typeface="Roboto"/>
                <a:ea typeface="Roboto"/>
                <a:cs typeface="Roboto"/>
                <a:sym typeface="Roboto"/>
              </a:endParaRPr>
            </a:p>
          </p:txBody>
        </p:sp>
        <p:sp>
          <p:nvSpPr>
            <p:cNvPr id="2095" name="Google Shape;2095;p261"/>
            <p:cNvSpPr txBox="1"/>
            <p:nvPr/>
          </p:nvSpPr>
          <p:spPr>
            <a:xfrm>
              <a:off x="2263650" y="2279450"/>
              <a:ext cx="1538100" cy="36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Exceptions</a:t>
              </a:r>
              <a:endParaRPr sz="1000">
                <a:solidFill>
                  <a:srgbClr val="3D3D3D"/>
                </a:solidFill>
                <a:latin typeface="Roboto"/>
                <a:ea typeface="Roboto"/>
                <a:cs typeface="Roboto"/>
                <a:sym typeface="Roboto"/>
              </a:endParaRPr>
            </a:p>
          </p:txBody>
        </p:sp>
        <p:sp>
          <p:nvSpPr>
            <p:cNvPr id="2096" name="Google Shape;2096;p261"/>
            <p:cNvSpPr txBox="1"/>
            <p:nvPr/>
          </p:nvSpPr>
          <p:spPr>
            <a:xfrm>
              <a:off x="6383163" y="3097100"/>
              <a:ext cx="1538100" cy="36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Virtual Machine Error</a:t>
              </a:r>
              <a:endParaRPr sz="1000">
                <a:solidFill>
                  <a:srgbClr val="3D3D3D"/>
                </a:solidFill>
                <a:latin typeface="Roboto"/>
                <a:ea typeface="Roboto"/>
                <a:cs typeface="Roboto"/>
                <a:sym typeface="Roboto"/>
              </a:endParaRPr>
            </a:p>
          </p:txBody>
        </p:sp>
        <p:sp>
          <p:nvSpPr>
            <p:cNvPr id="2097" name="Google Shape;2097;p261"/>
            <p:cNvSpPr txBox="1"/>
            <p:nvPr/>
          </p:nvSpPr>
          <p:spPr>
            <a:xfrm>
              <a:off x="3272252" y="2903600"/>
              <a:ext cx="1785900" cy="56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Checked Exceptions</a:t>
              </a:r>
              <a:endParaRPr sz="1000">
                <a:solidFill>
                  <a:srgbClr val="3D3D3D"/>
                </a:solidFill>
                <a:latin typeface="Roboto"/>
                <a:ea typeface="Roboto"/>
                <a:cs typeface="Roboto"/>
                <a:sym typeface="Roboto"/>
              </a:endParaRPr>
            </a:p>
            <a:p>
              <a:pPr marL="0" lvl="0" indent="0" algn="ctr" rtl="0">
                <a:spcBef>
                  <a:spcPts val="0"/>
                </a:spcBef>
                <a:spcAft>
                  <a:spcPts val="0"/>
                </a:spcAft>
                <a:buNone/>
              </a:pPr>
              <a:r>
                <a:rPr lang="en-GB" sz="1000">
                  <a:solidFill>
                    <a:srgbClr val="3D3D3D"/>
                  </a:solidFill>
                  <a:latin typeface="Roboto"/>
                  <a:ea typeface="Roboto"/>
                  <a:cs typeface="Roboto"/>
                  <a:sym typeface="Roboto"/>
                </a:rPr>
                <a:t>Ex. IO or Compile time Exceptions</a:t>
              </a:r>
              <a:endParaRPr sz="1000">
                <a:solidFill>
                  <a:srgbClr val="3D3D3D"/>
                </a:solidFill>
                <a:latin typeface="Roboto"/>
                <a:ea typeface="Roboto"/>
                <a:cs typeface="Roboto"/>
                <a:sym typeface="Roboto"/>
              </a:endParaRPr>
            </a:p>
          </p:txBody>
        </p:sp>
        <p:sp>
          <p:nvSpPr>
            <p:cNvPr id="2098" name="Google Shape;2098;p261"/>
            <p:cNvSpPr txBox="1"/>
            <p:nvPr/>
          </p:nvSpPr>
          <p:spPr>
            <a:xfrm>
              <a:off x="3272252" y="3634650"/>
              <a:ext cx="1785900" cy="5601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Unchecked Exceptions</a:t>
              </a:r>
              <a:endParaRPr sz="1000">
                <a:solidFill>
                  <a:srgbClr val="3D3D3D"/>
                </a:solidFill>
                <a:latin typeface="Roboto"/>
                <a:ea typeface="Roboto"/>
                <a:cs typeface="Roboto"/>
                <a:sym typeface="Roboto"/>
              </a:endParaRPr>
            </a:p>
            <a:p>
              <a:pPr marL="0" lvl="0" indent="0" algn="ctr" rtl="0">
                <a:spcBef>
                  <a:spcPts val="0"/>
                </a:spcBef>
                <a:spcAft>
                  <a:spcPts val="0"/>
                </a:spcAft>
                <a:buNone/>
              </a:pPr>
              <a:r>
                <a:rPr lang="en-GB" sz="1000">
                  <a:solidFill>
                    <a:srgbClr val="3D3D3D"/>
                  </a:solidFill>
                  <a:latin typeface="Roboto"/>
                  <a:ea typeface="Roboto"/>
                  <a:cs typeface="Roboto"/>
                  <a:sym typeface="Roboto"/>
                </a:rPr>
                <a:t>Ex. Runtime or Null Pointer Exceptions</a:t>
              </a:r>
              <a:endParaRPr sz="1000">
                <a:solidFill>
                  <a:srgbClr val="3D3D3D"/>
                </a:solidFill>
                <a:latin typeface="Roboto"/>
                <a:ea typeface="Roboto"/>
                <a:cs typeface="Roboto"/>
                <a:sym typeface="Roboto"/>
              </a:endParaRPr>
            </a:p>
          </p:txBody>
        </p:sp>
        <p:sp>
          <p:nvSpPr>
            <p:cNvPr id="2099" name="Google Shape;2099;p261"/>
            <p:cNvSpPr txBox="1"/>
            <p:nvPr/>
          </p:nvSpPr>
          <p:spPr>
            <a:xfrm>
              <a:off x="6383163" y="3731550"/>
              <a:ext cx="1538100" cy="36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Assertion Error</a:t>
              </a:r>
              <a:endParaRPr sz="1000">
                <a:solidFill>
                  <a:srgbClr val="3D3D3D"/>
                </a:solidFill>
                <a:latin typeface="Roboto"/>
                <a:ea typeface="Roboto"/>
                <a:cs typeface="Roboto"/>
                <a:sym typeface="Roboto"/>
              </a:endParaRPr>
            </a:p>
          </p:txBody>
        </p:sp>
        <p:cxnSp>
          <p:nvCxnSpPr>
            <p:cNvPr id="2100" name="Google Shape;2100;p261"/>
            <p:cNvCxnSpPr>
              <a:stCxn id="2092" idx="2"/>
              <a:endCxn id="2095" idx="0"/>
            </p:cNvCxnSpPr>
            <p:nvPr/>
          </p:nvCxnSpPr>
          <p:spPr>
            <a:xfrm rot="5400000">
              <a:off x="3572550" y="1280013"/>
              <a:ext cx="459600" cy="1539300"/>
            </a:xfrm>
            <a:prstGeom prst="bentConnector3">
              <a:avLst>
                <a:gd name="adj1" fmla="val 49999"/>
              </a:avLst>
            </a:prstGeom>
            <a:noFill/>
            <a:ln w="9525" cap="flat" cmpd="sng">
              <a:solidFill>
                <a:schemeClr val="dk2"/>
              </a:solidFill>
              <a:prstDash val="solid"/>
              <a:round/>
              <a:headEnd type="none" w="med" len="med"/>
              <a:tailEnd type="triangle" w="med" len="med"/>
            </a:ln>
          </p:spPr>
        </p:cxnSp>
        <p:cxnSp>
          <p:nvCxnSpPr>
            <p:cNvPr id="2101" name="Google Shape;2101;p261"/>
            <p:cNvCxnSpPr>
              <a:stCxn id="2092" idx="2"/>
              <a:endCxn id="2094" idx="0"/>
            </p:cNvCxnSpPr>
            <p:nvPr/>
          </p:nvCxnSpPr>
          <p:spPr>
            <a:xfrm rot="-5400000" flipH="1">
              <a:off x="5112600" y="1279263"/>
              <a:ext cx="459600" cy="1540800"/>
            </a:xfrm>
            <a:prstGeom prst="bentConnector3">
              <a:avLst>
                <a:gd name="adj1" fmla="val 49999"/>
              </a:avLst>
            </a:prstGeom>
            <a:noFill/>
            <a:ln w="9525" cap="flat" cmpd="sng">
              <a:solidFill>
                <a:schemeClr val="dk2"/>
              </a:solidFill>
              <a:prstDash val="solid"/>
              <a:round/>
              <a:headEnd type="none" w="med" len="med"/>
              <a:tailEnd type="triangle" w="med" len="med"/>
            </a:ln>
          </p:spPr>
        </p:cxnSp>
        <p:cxnSp>
          <p:nvCxnSpPr>
            <p:cNvPr id="2102" name="Google Shape;2102;p261"/>
            <p:cNvCxnSpPr>
              <a:stCxn id="2095" idx="2"/>
              <a:endCxn id="2098" idx="1"/>
            </p:cNvCxnSpPr>
            <p:nvPr/>
          </p:nvCxnSpPr>
          <p:spPr>
            <a:xfrm rot="-5400000" flipH="1">
              <a:off x="2518050" y="3160400"/>
              <a:ext cx="1269000" cy="239700"/>
            </a:xfrm>
            <a:prstGeom prst="bentConnector2">
              <a:avLst/>
            </a:prstGeom>
            <a:noFill/>
            <a:ln w="9525" cap="flat" cmpd="sng">
              <a:solidFill>
                <a:schemeClr val="dk2"/>
              </a:solidFill>
              <a:prstDash val="solid"/>
              <a:round/>
              <a:headEnd type="none" w="med" len="med"/>
              <a:tailEnd type="triangle" w="med" len="med"/>
            </a:ln>
          </p:spPr>
        </p:cxnSp>
        <p:cxnSp>
          <p:nvCxnSpPr>
            <p:cNvPr id="2103" name="Google Shape;2103;p261"/>
            <p:cNvCxnSpPr>
              <a:stCxn id="2095" idx="2"/>
              <a:endCxn id="2097" idx="1"/>
            </p:cNvCxnSpPr>
            <p:nvPr/>
          </p:nvCxnSpPr>
          <p:spPr>
            <a:xfrm rot="-5400000" flipH="1">
              <a:off x="2883600" y="2794850"/>
              <a:ext cx="537900" cy="239700"/>
            </a:xfrm>
            <a:prstGeom prst="bentConnector2">
              <a:avLst/>
            </a:prstGeom>
            <a:noFill/>
            <a:ln w="9525" cap="flat" cmpd="sng">
              <a:solidFill>
                <a:schemeClr val="dk2"/>
              </a:solidFill>
              <a:prstDash val="solid"/>
              <a:round/>
              <a:headEnd type="none" w="med" len="med"/>
              <a:tailEnd type="triangle" w="med" len="med"/>
            </a:ln>
          </p:spPr>
        </p:cxnSp>
        <p:cxnSp>
          <p:nvCxnSpPr>
            <p:cNvPr id="2104" name="Google Shape;2104;p261"/>
            <p:cNvCxnSpPr>
              <a:stCxn id="2094" idx="2"/>
              <a:endCxn id="2096" idx="1"/>
            </p:cNvCxnSpPr>
            <p:nvPr/>
          </p:nvCxnSpPr>
          <p:spPr>
            <a:xfrm rot="-5400000" flipH="1">
              <a:off x="5930675" y="2827850"/>
              <a:ext cx="634500" cy="270300"/>
            </a:xfrm>
            <a:prstGeom prst="bentConnector2">
              <a:avLst/>
            </a:prstGeom>
            <a:noFill/>
            <a:ln w="9525" cap="flat" cmpd="sng">
              <a:solidFill>
                <a:schemeClr val="dk2"/>
              </a:solidFill>
              <a:prstDash val="solid"/>
              <a:round/>
              <a:headEnd type="none" w="med" len="med"/>
              <a:tailEnd type="triangle" w="med" len="med"/>
            </a:ln>
          </p:spPr>
        </p:cxnSp>
        <p:cxnSp>
          <p:nvCxnSpPr>
            <p:cNvPr id="2105" name="Google Shape;2105;p261"/>
            <p:cNvCxnSpPr>
              <a:stCxn id="2094" idx="2"/>
              <a:endCxn id="2099" idx="1"/>
            </p:cNvCxnSpPr>
            <p:nvPr/>
          </p:nvCxnSpPr>
          <p:spPr>
            <a:xfrm rot="-5400000" flipH="1">
              <a:off x="5613425" y="3145100"/>
              <a:ext cx="1269000" cy="270300"/>
            </a:xfrm>
            <a:prstGeom prst="bentConnector2">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a:t>
            </a:fld>
            <a:endParaRPr/>
          </a:p>
        </p:txBody>
      </p:sp>
      <p:pic>
        <p:nvPicPr>
          <p:cNvPr id="276" name="Google Shape;276;p37"/>
          <p:cNvPicPr preferRelativeResize="0"/>
          <p:nvPr/>
        </p:nvPicPr>
        <p:blipFill>
          <a:blip r:embed="rId3">
            <a:alphaModFix/>
          </a:blip>
          <a:stretch>
            <a:fillRect/>
          </a:stretch>
        </p:blipFill>
        <p:spPr>
          <a:xfrm>
            <a:off x="488171" y="327274"/>
            <a:ext cx="8167659" cy="4488953"/>
          </a:xfrm>
          <a:prstGeom prst="rect">
            <a:avLst/>
          </a:prstGeom>
          <a:noFill/>
          <a:ln>
            <a:noFill/>
          </a:ln>
        </p:spPr>
      </p:pic>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Shape 2109"/>
        <p:cNvGrpSpPr/>
        <p:nvPr/>
      </p:nvGrpSpPr>
      <p:grpSpPr>
        <a:xfrm>
          <a:off x="0" y="0"/>
          <a:ext cx="0" cy="0"/>
          <a:chOff x="0" y="0"/>
          <a:chExt cx="0" cy="0"/>
        </a:xfrm>
      </p:grpSpPr>
      <p:sp>
        <p:nvSpPr>
          <p:cNvPr id="2110" name="Google Shape;2110;p2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Exceptions vs Errors</a:t>
            </a:r>
            <a:endParaRPr/>
          </a:p>
        </p:txBody>
      </p:sp>
      <p:sp>
        <p:nvSpPr>
          <p:cNvPr id="2111" name="Google Shape;2111;p2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250</a:t>
            </a:fld>
            <a:endParaRPr>
              <a:solidFill>
                <a:schemeClr val="dk2"/>
              </a:solidFill>
            </a:endParaRPr>
          </a:p>
        </p:txBody>
      </p:sp>
      <p:graphicFrame>
        <p:nvGraphicFramePr>
          <p:cNvPr id="2112" name="Google Shape;2112;p262"/>
          <p:cNvGraphicFramePr/>
          <p:nvPr/>
        </p:nvGraphicFramePr>
        <p:xfrm>
          <a:off x="289800" y="1144625"/>
          <a:ext cx="3000000" cy="3000000"/>
        </p:xfrm>
        <a:graphic>
          <a:graphicData uri="http://schemas.openxmlformats.org/drawingml/2006/table">
            <a:tbl>
              <a:tblPr>
                <a:noFill/>
                <a:tableStyleId>{4C4B8031-E66A-4E46-8405-7B656A99451E}</a:tableStyleId>
              </a:tblPr>
              <a:tblGrid>
                <a:gridCol w="4282200">
                  <a:extLst>
                    <a:ext uri="{9D8B030D-6E8A-4147-A177-3AD203B41FA5}">
                      <a16:colId xmlns:a16="http://schemas.microsoft.com/office/drawing/2014/main" val="20000"/>
                    </a:ext>
                  </a:extLst>
                </a:gridCol>
                <a:gridCol w="4282200">
                  <a:extLst>
                    <a:ext uri="{9D8B030D-6E8A-4147-A177-3AD203B41FA5}">
                      <a16:colId xmlns:a16="http://schemas.microsoft.com/office/drawing/2014/main" val="20001"/>
                    </a:ext>
                  </a:extLst>
                </a:gridCol>
              </a:tblGrid>
              <a:tr h="360925">
                <a:tc>
                  <a:txBody>
                    <a:bodyPr/>
                    <a:lstStyle/>
                    <a:p>
                      <a:pPr marL="0" lvl="0" indent="0" algn="ctr" rtl="0">
                        <a:spcBef>
                          <a:spcPts val="0"/>
                        </a:spcBef>
                        <a:spcAft>
                          <a:spcPts val="0"/>
                        </a:spcAft>
                        <a:buNone/>
                      </a:pPr>
                      <a:r>
                        <a:rPr lang="en-GB" sz="1200" b="1">
                          <a:solidFill>
                            <a:schemeClr val="dk2"/>
                          </a:solidFill>
                          <a:latin typeface="Open Sans"/>
                          <a:ea typeface="Open Sans"/>
                          <a:cs typeface="Open Sans"/>
                          <a:sym typeface="Open Sans"/>
                        </a:rPr>
                        <a:t>Errors</a:t>
                      </a:r>
                      <a:endParaRPr sz="12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200" b="1">
                          <a:solidFill>
                            <a:schemeClr val="dk2"/>
                          </a:solidFill>
                          <a:latin typeface="Open Sans"/>
                          <a:ea typeface="Open Sans"/>
                          <a:cs typeface="Open Sans"/>
                          <a:sym typeface="Open Sans"/>
                        </a:rPr>
                        <a:t>Exceptions</a:t>
                      </a:r>
                      <a:endParaRPr sz="12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525000">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Recovering from Error is not possible.</a:t>
                      </a:r>
                      <a:endParaRPr sz="11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We can recover from exceptions by either using try-catch block or throwing exceptions back to the caller</a:t>
                      </a:r>
                      <a:endParaRPr sz="11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60925">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All errors in java are unchecked type.</a:t>
                      </a:r>
                      <a:endParaRPr sz="11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Exceptions include both checked as well as unchecked type.</a:t>
                      </a:r>
                      <a:endParaRPr sz="11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525000">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Errors are mostly caused by the environment in which program is running.</a:t>
                      </a:r>
                      <a:endParaRPr sz="11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Program itself is responsible for causing exceptions.</a:t>
                      </a:r>
                      <a:endParaRPr sz="11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689025">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Errors can occur at compile time as well as run time. Compile Time: eg Syntax Error</a:t>
                      </a:r>
                      <a:endParaRPr sz="1100">
                        <a:solidFill>
                          <a:schemeClr val="dk2"/>
                        </a:solidFill>
                        <a:latin typeface="Open Sans"/>
                        <a:ea typeface="Open Sans"/>
                        <a:cs typeface="Open Sans"/>
                        <a:sym typeface="Open Sans"/>
                      </a:endParaRPr>
                    </a:p>
                    <a:p>
                      <a:pPr marL="0" lvl="0" indent="0" algn="l" rtl="0">
                        <a:spcBef>
                          <a:spcPts val="0"/>
                        </a:spcBef>
                        <a:spcAft>
                          <a:spcPts val="0"/>
                        </a:spcAft>
                        <a:buNone/>
                      </a:pPr>
                      <a:r>
                        <a:rPr lang="en-GB" sz="1100">
                          <a:solidFill>
                            <a:schemeClr val="dk2"/>
                          </a:solidFill>
                          <a:latin typeface="Open Sans"/>
                          <a:ea typeface="Open Sans"/>
                          <a:cs typeface="Open Sans"/>
                          <a:sym typeface="Open Sans"/>
                        </a:rPr>
                        <a:t>Run Time: Logical Error.</a:t>
                      </a:r>
                      <a:endParaRPr sz="11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All exceptions occurs at runtime but checked exceptions are known to the compiler while unchecked are not.</a:t>
                      </a:r>
                      <a:endParaRPr sz="11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60925">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They are defined in java.lang.Error package.</a:t>
                      </a:r>
                      <a:endParaRPr sz="11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They are defined in java.lang.Exception package</a:t>
                      </a:r>
                      <a:endParaRPr sz="11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689025">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Examples : java.lang.StackOverflowError, java.lang.OutOfMemoryError</a:t>
                      </a:r>
                      <a:endParaRPr sz="11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100">
                          <a:solidFill>
                            <a:schemeClr val="dk2"/>
                          </a:solidFill>
                          <a:latin typeface="Open Sans"/>
                          <a:ea typeface="Open Sans"/>
                          <a:cs typeface="Open Sans"/>
                          <a:sym typeface="Open Sans"/>
                        </a:rPr>
                        <a:t>Examples : Checked Exceptions : SQLException, IOException Unchecked Exceptions : ArrayIndexOutOfBoundException, NullPointerException, ArithmeticException.</a:t>
                      </a:r>
                      <a:endParaRPr sz="11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Shape 2116"/>
        <p:cNvGrpSpPr/>
        <p:nvPr/>
      </p:nvGrpSpPr>
      <p:grpSpPr>
        <a:xfrm>
          <a:off x="0" y="0"/>
          <a:ext cx="0" cy="0"/>
          <a:chOff x="0" y="0"/>
          <a:chExt cx="0" cy="0"/>
        </a:xfrm>
      </p:grpSpPr>
      <p:sp>
        <p:nvSpPr>
          <p:cNvPr id="2117" name="Google Shape;2117;p2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Exception</a:t>
            </a:r>
            <a:endParaRPr/>
          </a:p>
        </p:txBody>
      </p:sp>
      <p:sp>
        <p:nvSpPr>
          <p:cNvPr id="2118" name="Google Shape;2118;p2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251</a:t>
            </a:fld>
            <a:endParaRPr/>
          </a:p>
        </p:txBody>
      </p:sp>
      <p:grpSp>
        <p:nvGrpSpPr>
          <p:cNvPr id="2119" name="Google Shape;2119;p263"/>
          <p:cNvGrpSpPr/>
          <p:nvPr/>
        </p:nvGrpSpPr>
        <p:grpSpPr>
          <a:xfrm>
            <a:off x="1423050" y="328525"/>
            <a:ext cx="7564325" cy="4136625"/>
            <a:chOff x="1499250" y="252325"/>
            <a:chExt cx="7564325" cy="4136625"/>
          </a:xfrm>
        </p:grpSpPr>
        <p:cxnSp>
          <p:nvCxnSpPr>
            <p:cNvPr id="2120" name="Google Shape;2120;p263"/>
            <p:cNvCxnSpPr>
              <a:stCxn id="2121" idx="2"/>
              <a:endCxn id="2122" idx="0"/>
            </p:cNvCxnSpPr>
            <p:nvPr/>
          </p:nvCxnSpPr>
          <p:spPr>
            <a:xfrm rot="-5400000" flipH="1">
              <a:off x="4636500" y="238825"/>
              <a:ext cx="574500" cy="1770300"/>
            </a:xfrm>
            <a:prstGeom prst="bentConnector3">
              <a:avLst>
                <a:gd name="adj1" fmla="val 49995"/>
              </a:avLst>
            </a:prstGeom>
            <a:noFill/>
            <a:ln w="9525" cap="flat" cmpd="sng">
              <a:solidFill>
                <a:schemeClr val="dk2"/>
              </a:solidFill>
              <a:prstDash val="solid"/>
              <a:round/>
              <a:headEnd type="diamond" w="med" len="med"/>
              <a:tailEnd type="diamond" w="med" len="med"/>
            </a:ln>
          </p:spPr>
        </p:cxnSp>
        <p:cxnSp>
          <p:nvCxnSpPr>
            <p:cNvPr id="2123" name="Google Shape;2123;p263"/>
            <p:cNvCxnSpPr>
              <a:stCxn id="2122" idx="2"/>
              <a:endCxn id="2124" idx="0"/>
            </p:cNvCxnSpPr>
            <p:nvPr/>
          </p:nvCxnSpPr>
          <p:spPr>
            <a:xfrm rot="-5400000" flipH="1">
              <a:off x="5876100" y="1928363"/>
              <a:ext cx="711000" cy="845400"/>
            </a:xfrm>
            <a:prstGeom prst="bentConnector3">
              <a:avLst>
                <a:gd name="adj1" fmla="val 50001"/>
              </a:avLst>
            </a:prstGeom>
            <a:noFill/>
            <a:ln w="9525" cap="flat" cmpd="sng">
              <a:solidFill>
                <a:schemeClr val="dk2"/>
              </a:solidFill>
              <a:prstDash val="solid"/>
              <a:round/>
              <a:headEnd type="diamond" w="med" len="med"/>
              <a:tailEnd type="diamond" w="med" len="med"/>
            </a:ln>
          </p:spPr>
        </p:cxnSp>
        <p:cxnSp>
          <p:nvCxnSpPr>
            <p:cNvPr id="2125" name="Google Shape;2125;p263"/>
            <p:cNvCxnSpPr>
              <a:stCxn id="2126" idx="0"/>
              <a:endCxn id="2122" idx="2"/>
            </p:cNvCxnSpPr>
            <p:nvPr/>
          </p:nvCxnSpPr>
          <p:spPr>
            <a:xfrm rot="-5400000">
              <a:off x="4298225" y="1195900"/>
              <a:ext cx="711000" cy="2310300"/>
            </a:xfrm>
            <a:prstGeom prst="bentConnector3">
              <a:avLst>
                <a:gd name="adj1" fmla="val 49999"/>
              </a:avLst>
            </a:prstGeom>
            <a:noFill/>
            <a:ln w="9525" cap="flat" cmpd="sng">
              <a:solidFill>
                <a:schemeClr val="dk2"/>
              </a:solidFill>
              <a:prstDash val="solid"/>
              <a:round/>
              <a:headEnd type="diamond" w="med" len="med"/>
              <a:tailEnd type="diamond" w="med" len="med"/>
            </a:ln>
          </p:spPr>
        </p:cxnSp>
        <p:cxnSp>
          <p:nvCxnSpPr>
            <p:cNvPr id="2127" name="Google Shape;2127;p263"/>
            <p:cNvCxnSpPr>
              <a:stCxn id="2128" idx="0"/>
              <a:endCxn id="2121" idx="2"/>
            </p:cNvCxnSpPr>
            <p:nvPr/>
          </p:nvCxnSpPr>
          <p:spPr>
            <a:xfrm rot="-5400000">
              <a:off x="2866200" y="238763"/>
              <a:ext cx="574500" cy="1770300"/>
            </a:xfrm>
            <a:prstGeom prst="bentConnector3">
              <a:avLst>
                <a:gd name="adj1" fmla="val 49995"/>
              </a:avLst>
            </a:prstGeom>
            <a:noFill/>
            <a:ln w="9525" cap="flat" cmpd="sng">
              <a:solidFill>
                <a:schemeClr val="dk2"/>
              </a:solidFill>
              <a:prstDash val="solid"/>
              <a:round/>
              <a:headEnd type="diamond" w="med" len="med"/>
              <a:tailEnd type="diamond" w="med" len="med"/>
            </a:ln>
          </p:spPr>
        </p:cxnSp>
        <p:sp>
          <p:nvSpPr>
            <p:cNvPr id="2121" name="Google Shape;2121;p263"/>
            <p:cNvSpPr txBox="1"/>
            <p:nvPr/>
          </p:nvSpPr>
          <p:spPr>
            <a:xfrm>
              <a:off x="3269550" y="252325"/>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Types of Exceptions</a:t>
              </a:r>
              <a:endParaRPr sz="1000">
                <a:solidFill>
                  <a:srgbClr val="3D3D3D"/>
                </a:solidFill>
                <a:latin typeface="Roboto"/>
                <a:ea typeface="Roboto"/>
                <a:cs typeface="Roboto"/>
                <a:sym typeface="Roboto"/>
              </a:endParaRPr>
            </a:p>
          </p:txBody>
        </p:sp>
        <p:sp>
          <p:nvSpPr>
            <p:cNvPr id="2128" name="Google Shape;2128;p263"/>
            <p:cNvSpPr txBox="1"/>
            <p:nvPr/>
          </p:nvSpPr>
          <p:spPr>
            <a:xfrm>
              <a:off x="1499250" y="14111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User-Defined Exceptions</a:t>
              </a:r>
              <a:endParaRPr sz="1000">
                <a:solidFill>
                  <a:srgbClr val="3D3D3D"/>
                </a:solidFill>
                <a:latin typeface="Roboto"/>
                <a:ea typeface="Roboto"/>
                <a:cs typeface="Roboto"/>
                <a:sym typeface="Roboto"/>
              </a:endParaRPr>
            </a:p>
          </p:txBody>
        </p:sp>
        <p:sp>
          <p:nvSpPr>
            <p:cNvPr id="2122" name="Google Shape;2122;p263"/>
            <p:cNvSpPr txBox="1"/>
            <p:nvPr/>
          </p:nvSpPr>
          <p:spPr>
            <a:xfrm>
              <a:off x="5039850" y="1411163"/>
              <a:ext cx="1538100"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Built-in Exceptions</a:t>
              </a:r>
              <a:endParaRPr sz="1000">
                <a:solidFill>
                  <a:srgbClr val="3D3D3D"/>
                </a:solidFill>
                <a:latin typeface="Roboto"/>
                <a:ea typeface="Roboto"/>
                <a:cs typeface="Roboto"/>
                <a:sym typeface="Roboto"/>
              </a:endParaRPr>
            </a:p>
          </p:txBody>
        </p:sp>
        <p:sp>
          <p:nvSpPr>
            <p:cNvPr id="2124" name="Google Shape;2124;p263"/>
            <p:cNvSpPr txBox="1"/>
            <p:nvPr/>
          </p:nvSpPr>
          <p:spPr>
            <a:xfrm>
              <a:off x="5885100" y="2706571"/>
              <a:ext cx="15381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Unchecked Exceptions</a:t>
              </a:r>
              <a:endParaRPr sz="1000">
                <a:solidFill>
                  <a:srgbClr val="3D3D3D"/>
                </a:solidFill>
                <a:latin typeface="Roboto"/>
                <a:ea typeface="Roboto"/>
                <a:cs typeface="Roboto"/>
                <a:sym typeface="Roboto"/>
              </a:endParaRPr>
            </a:p>
          </p:txBody>
        </p:sp>
        <p:sp>
          <p:nvSpPr>
            <p:cNvPr id="2126" name="Google Shape;2126;p263"/>
            <p:cNvSpPr txBox="1"/>
            <p:nvPr/>
          </p:nvSpPr>
          <p:spPr>
            <a:xfrm>
              <a:off x="2729525" y="2706550"/>
              <a:ext cx="15381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Checked Exceptions</a:t>
              </a:r>
              <a:endParaRPr sz="1000">
                <a:solidFill>
                  <a:srgbClr val="3D3D3D"/>
                </a:solidFill>
                <a:latin typeface="Roboto"/>
                <a:ea typeface="Roboto"/>
                <a:cs typeface="Roboto"/>
                <a:sym typeface="Roboto"/>
              </a:endParaRPr>
            </a:p>
          </p:txBody>
        </p:sp>
        <p:sp>
          <p:nvSpPr>
            <p:cNvPr id="2129" name="Google Shape;2129;p263"/>
            <p:cNvSpPr txBox="1"/>
            <p:nvPr/>
          </p:nvSpPr>
          <p:spPr>
            <a:xfrm>
              <a:off x="3868325" y="3292150"/>
              <a:ext cx="1675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ClassNotFoundException</a:t>
              </a:r>
              <a:endParaRPr sz="1000">
                <a:solidFill>
                  <a:srgbClr val="3D3D3D"/>
                </a:solidFill>
                <a:latin typeface="Roboto"/>
                <a:ea typeface="Roboto"/>
                <a:cs typeface="Roboto"/>
                <a:sym typeface="Roboto"/>
              </a:endParaRPr>
            </a:p>
          </p:txBody>
        </p:sp>
        <p:cxnSp>
          <p:nvCxnSpPr>
            <p:cNvPr id="2130" name="Google Shape;2130;p263"/>
            <p:cNvCxnSpPr>
              <a:stCxn id="2126" idx="2"/>
              <a:endCxn id="2129" idx="1"/>
            </p:cNvCxnSpPr>
            <p:nvPr/>
          </p:nvCxnSpPr>
          <p:spPr>
            <a:xfrm rot="-5400000" flipH="1">
              <a:off x="3508175" y="3090550"/>
              <a:ext cx="350700" cy="369900"/>
            </a:xfrm>
            <a:prstGeom prst="bentConnector2">
              <a:avLst/>
            </a:prstGeom>
            <a:noFill/>
            <a:ln w="9525" cap="flat" cmpd="sng">
              <a:solidFill>
                <a:schemeClr val="dk2"/>
              </a:solidFill>
              <a:prstDash val="solid"/>
              <a:round/>
              <a:headEnd type="diamond" w="med" len="med"/>
              <a:tailEnd type="diamond" w="med" len="med"/>
            </a:ln>
          </p:spPr>
        </p:cxnSp>
        <p:sp>
          <p:nvSpPr>
            <p:cNvPr id="2131" name="Google Shape;2131;p263"/>
            <p:cNvSpPr txBox="1"/>
            <p:nvPr/>
          </p:nvSpPr>
          <p:spPr>
            <a:xfrm>
              <a:off x="3868325" y="3549675"/>
              <a:ext cx="1675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IOException</a:t>
              </a:r>
              <a:endParaRPr sz="1000">
                <a:solidFill>
                  <a:srgbClr val="3D3D3D"/>
                </a:solidFill>
                <a:latin typeface="Roboto"/>
                <a:ea typeface="Roboto"/>
                <a:cs typeface="Roboto"/>
                <a:sym typeface="Roboto"/>
              </a:endParaRPr>
            </a:p>
          </p:txBody>
        </p:sp>
        <p:sp>
          <p:nvSpPr>
            <p:cNvPr id="2132" name="Google Shape;2132;p263"/>
            <p:cNvSpPr txBox="1"/>
            <p:nvPr/>
          </p:nvSpPr>
          <p:spPr>
            <a:xfrm>
              <a:off x="3868325" y="3814325"/>
              <a:ext cx="1675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SQLException</a:t>
              </a:r>
              <a:endParaRPr sz="1000">
                <a:solidFill>
                  <a:srgbClr val="3D3D3D"/>
                </a:solidFill>
                <a:latin typeface="Roboto"/>
                <a:ea typeface="Roboto"/>
                <a:cs typeface="Roboto"/>
                <a:sym typeface="Roboto"/>
              </a:endParaRPr>
            </a:p>
          </p:txBody>
        </p:sp>
        <p:sp>
          <p:nvSpPr>
            <p:cNvPr id="2133" name="Google Shape;2133;p263"/>
            <p:cNvSpPr txBox="1"/>
            <p:nvPr/>
          </p:nvSpPr>
          <p:spPr>
            <a:xfrm>
              <a:off x="3868325" y="4071850"/>
              <a:ext cx="1675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FileNotFoundException</a:t>
              </a:r>
              <a:endParaRPr sz="1000">
                <a:solidFill>
                  <a:srgbClr val="3D3D3D"/>
                </a:solidFill>
                <a:latin typeface="Roboto"/>
                <a:ea typeface="Roboto"/>
                <a:cs typeface="Roboto"/>
                <a:sym typeface="Roboto"/>
              </a:endParaRPr>
            </a:p>
          </p:txBody>
        </p:sp>
        <p:sp>
          <p:nvSpPr>
            <p:cNvPr id="2134" name="Google Shape;2134;p263"/>
            <p:cNvSpPr txBox="1"/>
            <p:nvPr/>
          </p:nvSpPr>
          <p:spPr>
            <a:xfrm>
              <a:off x="6900575" y="3292150"/>
              <a:ext cx="1675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ArithmaticException</a:t>
              </a:r>
              <a:endParaRPr sz="1000">
                <a:solidFill>
                  <a:srgbClr val="3D3D3D"/>
                </a:solidFill>
                <a:latin typeface="Roboto"/>
                <a:ea typeface="Roboto"/>
                <a:cs typeface="Roboto"/>
                <a:sym typeface="Roboto"/>
              </a:endParaRPr>
            </a:p>
          </p:txBody>
        </p:sp>
        <p:sp>
          <p:nvSpPr>
            <p:cNvPr id="2135" name="Google Shape;2135;p263"/>
            <p:cNvSpPr txBox="1"/>
            <p:nvPr/>
          </p:nvSpPr>
          <p:spPr>
            <a:xfrm>
              <a:off x="6900575" y="3549675"/>
              <a:ext cx="1675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ClassCastException</a:t>
              </a:r>
              <a:endParaRPr sz="1000">
                <a:solidFill>
                  <a:srgbClr val="3D3D3D"/>
                </a:solidFill>
                <a:latin typeface="Roboto"/>
                <a:ea typeface="Roboto"/>
                <a:cs typeface="Roboto"/>
                <a:sym typeface="Roboto"/>
              </a:endParaRPr>
            </a:p>
          </p:txBody>
        </p:sp>
        <p:sp>
          <p:nvSpPr>
            <p:cNvPr id="2136" name="Google Shape;2136;p263"/>
            <p:cNvSpPr txBox="1"/>
            <p:nvPr/>
          </p:nvSpPr>
          <p:spPr>
            <a:xfrm>
              <a:off x="6900575" y="3814325"/>
              <a:ext cx="16752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NullPointerException</a:t>
              </a:r>
              <a:endParaRPr sz="1000">
                <a:solidFill>
                  <a:srgbClr val="3D3D3D"/>
                </a:solidFill>
                <a:latin typeface="Roboto"/>
                <a:ea typeface="Roboto"/>
                <a:cs typeface="Roboto"/>
                <a:sym typeface="Roboto"/>
              </a:endParaRPr>
            </a:p>
          </p:txBody>
        </p:sp>
        <p:sp>
          <p:nvSpPr>
            <p:cNvPr id="2137" name="Google Shape;2137;p263"/>
            <p:cNvSpPr txBox="1"/>
            <p:nvPr/>
          </p:nvSpPr>
          <p:spPr>
            <a:xfrm>
              <a:off x="6900575" y="4071850"/>
              <a:ext cx="2163000" cy="31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000">
                  <a:solidFill>
                    <a:srgbClr val="3D3D3D"/>
                  </a:solidFill>
                  <a:latin typeface="Roboto"/>
                  <a:ea typeface="Roboto"/>
                  <a:cs typeface="Roboto"/>
                  <a:sym typeface="Roboto"/>
                </a:rPr>
                <a:t>ArrayIndexOutOfBoundsException</a:t>
              </a:r>
              <a:endParaRPr sz="1000">
                <a:solidFill>
                  <a:srgbClr val="3D3D3D"/>
                </a:solidFill>
                <a:latin typeface="Roboto"/>
                <a:ea typeface="Roboto"/>
                <a:cs typeface="Roboto"/>
                <a:sym typeface="Roboto"/>
              </a:endParaRPr>
            </a:p>
          </p:txBody>
        </p:sp>
        <p:cxnSp>
          <p:nvCxnSpPr>
            <p:cNvPr id="2138" name="Google Shape;2138;p263"/>
            <p:cNvCxnSpPr>
              <a:stCxn id="2126" idx="2"/>
              <a:endCxn id="2131" idx="1"/>
            </p:cNvCxnSpPr>
            <p:nvPr/>
          </p:nvCxnSpPr>
          <p:spPr>
            <a:xfrm rot="-5400000" flipH="1">
              <a:off x="3379475" y="3219250"/>
              <a:ext cx="608100" cy="369900"/>
            </a:xfrm>
            <a:prstGeom prst="bentConnector2">
              <a:avLst/>
            </a:prstGeom>
            <a:noFill/>
            <a:ln w="9525" cap="flat" cmpd="sng">
              <a:solidFill>
                <a:schemeClr val="dk2"/>
              </a:solidFill>
              <a:prstDash val="solid"/>
              <a:round/>
              <a:headEnd type="diamond" w="med" len="med"/>
              <a:tailEnd type="diamond" w="med" len="med"/>
            </a:ln>
          </p:spPr>
        </p:cxnSp>
        <p:cxnSp>
          <p:nvCxnSpPr>
            <p:cNvPr id="2139" name="Google Shape;2139;p263"/>
            <p:cNvCxnSpPr>
              <a:stCxn id="2126" idx="2"/>
              <a:endCxn id="2132" idx="1"/>
            </p:cNvCxnSpPr>
            <p:nvPr/>
          </p:nvCxnSpPr>
          <p:spPr>
            <a:xfrm rot="-5400000" flipH="1">
              <a:off x="3247175" y="3351550"/>
              <a:ext cx="872700" cy="369900"/>
            </a:xfrm>
            <a:prstGeom prst="bentConnector2">
              <a:avLst/>
            </a:prstGeom>
            <a:noFill/>
            <a:ln w="9525" cap="flat" cmpd="sng">
              <a:solidFill>
                <a:schemeClr val="dk2"/>
              </a:solidFill>
              <a:prstDash val="solid"/>
              <a:round/>
              <a:headEnd type="diamond" w="med" len="med"/>
              <a:tailEnd type="diamond" w="med" len="med"/>
            </a:ln>
          </p:spPr>
        </p:cxnSp>
        <p:cxnSp>
          <p:nvCxnSpPr>
            <p:cNvPr id="2140" name="Google Shape;2140;p263"/>
            <p:cNvCxnSpPr>
              <a:stCxn id="2126" idx="2"/>
              <a:endCxn id="2133" idx="1"/>
            </p:cNvCxnSpPr>
            <p:nvPr/>
          </p:nvCxnSpPr>
          <p:spPr>
            <a:xfrm rot="-5400000" flipH="1">
              <a:off x="3118325" y="3480400"/>
              <a:ext cx="1130400" cy="369900"/>
            </a:xfrm>
            <a:prstGeom prst="bentConnector2">
              <a:avLst/>
            </a:prstGeom>
            <a:noFill/>
            <a:ln w="9525" cap="flat" cmpd="sng">
              <a:solidFill>
                <a:schemeClr val="dk2"/>
              </a:solidFill>
              <a:prstDash val="solid"/>
              <a:round/>
              <a:headEnd type="diamond" w="med" len="med"/>
              <a:tailEnd type="diamond" w="med" len="med"/>
            </a:ln>
          </p:spPr>
        </p:cxnSp>
        <p:cxnSp>
          <p:nvCxnSpPr>
            <p:cNvPr id="2141" name="Google Shape;2141;p263"/>
            <p:cNvCxnSpPr>
              <a:stCxn id="2124" idx="2"/>
              <a:endCxn id="2134" idx="1"/>
            </p:cNvCxnSpPr>
            <p:nvPr/>
          </p:nvCxnSpPr>
          <p:spPr>
            <a:xfrm rot="-5400000" flipH="1">
              <a:off x="6602100" y="3152221"/>
              <a:ext cx="350400" cy="246300"/>
            </a:xfrm>
            <a:prstGeom prst="bentConnector2">
              <a:avLst/>
            </a:prstGeom>
            <a:noFill/>
            <a:ln w="9525" cap="flat" cmpd="sng">
              <a:solidFill>
                <a:schemeClr val="dk2"/>
              </a:solidFill>
              <a:prstDash val="solid"/>
              <a:round/>
              <a:headEnd type="diamond" w="med" len="med"/>
              <a:tailEnd type="diamond" w="med" len="med"/>
            </a:ln>
          </p:spPr>
        </p:cxnSp>
        <p:cxnSp>
          <p:nvCxnSpPr>
            <p:cNvPr id="2142" name="Google Shape;2142;p263"/>
            <p:cNvCxnSpPr>
              <a:stCxn id="2124" idx="2"/>
              <a:endCxn id="2135" idx="1"/>
            </p:cNvCxnSpPr>
            <p:nvPr/>
          </p:nvCxnSpPr>
          <p:spPr>
            <a:xfrm rot="-5400000" flipH="1">
              <a:off x="6473250" y="3281071"/>
              <a:ext cx="608100" cy="246300"/>
            </a:xfrm>
            <a:prstGeom prst="bentConnector2">
              <a:avLst/>
            </a:prstGeom>
            <a:noFill/>
            <a:ln w="9525" cap="flat" cmpd="sng">
              <a:solidFill>
                <a:schemeClr val="dk2"/>
              </a:solidFill>
              <a:prstDash val="solid"/>
              <a:round/>
              <a:headEnd type="diamond" w="med" len="med"/>
              <a:tailEnd type="diamond" w="med" len="med"/>
            </a:ln>
          </p:spPr>
        </p:cxnSp>
        <p:cxnSp>
          <p:nvCxnSpPr>
            <p:cNvPr id="2143" name="Google Shape;2143;p263"/>
            <p:cNvCxnSpPr>
              <a:stCxn id="2124" idx="2"/>
              <a:endCxn id="2136" idx="1"/>
            </p:cNvCxnSpPr>
            <p:nvPr/>
          </p:nvCxnSpPr>
          <p:spPr>
            <a:xfrm rot="-5400000" flipH="1">
              <a:off x="6340950" y="3413371"/>
              <a:ext cx="872700" cy="246300"/>
            </a:xfrm>
            <a:prstGeom prst="bentConnector2">
              <a:avLst/>
            </a:prstGeom>
            <a:noFill/>
            <a:ln w="9525" cap="flat" cmpd="sng">
              <a:solidFill>
                <a:schemeClr val="dk2"/>
              </a:solidFill>
              <a:prstDash val="solid"/>
              <a:round/>
              <a:headEnd type="diamond" w="med" len="med"/>
              <a:tailEnd type="diamond" w="med" len="med"/>
            </a:ln>
          </p:spPr>
        </p:cxnSp>
        <p:cxnSp>
          <p:nvCxnSpPr>
            <p:cNvPr id="2144" name="Google Shape;2144;p263"/>
            <p:cNvCxnSpPr>
              <a:stCxn id="2124" idx="2"/>
              <a:endCxn id="2137" idx="1"/>
            </p:cNvCxnSpPr>
            <p:nvPr/>
          </p:nvCxnSpPr>
          <p:spPr>
            <a:xfrm rot="-5400000" flipH="1">
              <a:off x="6212250" y="3542071"/>
              <a:ext cx="1130100" cy="246300"/>
            </a:xfrm>
            <a:prstGeom prst="bentConnector2">
              <a:avLst/>
            </a:prstGeom>
            <a:noFill/>
            <a:ln w="9525" cap="flat" cmpd="sng">
              <a:solidFill>
                <a:schemeClr val="dk2"/>
              </a:solidFill>
              <a:prstDash val="solid"/>
              <a:round/>
              <a:headEnd type="diamond" w="med" len="med"/>
              <a:tailEnd type="diamond" w="med" len="med"/>
            </a:ln>
          </p:spPr>
        </p:cxnSp>
      </p:gr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Shape 2148"/>
        <p:cNvGrpSpPr/>
        <p:nvPr/>
      </p:nvGrpSpPr>
      <p:grpSpPr>
        <a:xfrm>
          <a:off x="0" y="0"/>
          <a:ext cx="0" cy="0"/>
          <a:chOff x="0" y="0"/>
          <a:chExt cx="0" cy="0"/>
        </a:xfrm>
      </p:grpSpPr>
      <p:sp>
        <p:nvSpPr>
          <p:cNvPr id="2149" name="Google Shape;2149;p2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try, catch </a:t>
            </a:r>
            <a:r>
              <a:rPr lang="en-GB">
                <a:latin typeface="Open Sans"/>
                <a:ea typeface="Open Sans"/>
                <a:cs typeface="Open Sans"/>
                <a:sym typeface="Open Sans"/>
              </a:rPr>
              <a:t>and</a:t>
            </a:r>
            <a:r>
              <a:rPr lang="en-GB">
                <a:latin typeface="Consolas"/>
                <a:ea typeface="Consolas"/>
                <a:cs typeface="Consolas"/>
                <a:sym typeface="Consolas"/>
              </a:rPr>
              <a:t> finally</a:t>
            </a:r>
            <a:endParaRPr>
              <a:latin typeface="Consolas"/>
              <a:ea typeface="Consolas"/>
              <a:cs typeface="Consolas"/>
              <a:sym typeface="Consolas"/>
            </a:endParaRPr>
          </a:p>
        </p:txBody>
      </p:sp>
      <p:sp>
        <p:nvSpPr>
          <p:cNvPr id="2150" name="Google Shape;2150;p264"/>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a:t>The try statement allows you to define a block of code to be tested for errors while it is being executed.</a:t>
            </a:r>
            <a:endParaRPr/>
          </a:p>
          <a:p>
            <a:pPr marL="457200" lvl="0" indent="-334327" algn="just" rtl="0">
              <a:spcBef>
                <a:spcPts val="0"/>
              </a:spcBef>
              <a:spcAft>
                <a:spcPts val="0"/>
              </a:spcAft>
              <a:buSzPct val="100000"/>
              <a:buChar char="●"/>
            </a:pPr>
            <a:r>
              <a:rPr lang="en-GB"/>
              <a:t>The catch statement allows you to define a block of code to be executed, if an error occurs in the try block.</a:t>
            </a:r>
            <a:endParaRPr/>
          </a:p>
          <a:p>
            <a:pPr marL="457200" lvl="0" indent="-334327" algn="just" rtl="0">
              <a:spcBef>
                <a:spcPts val="0"/>
              </a:spcBef>
              <a:spcAft>
                <a:spcPts val="0"/>
              </a:spcAft>
              <a:buSzPct val="100000"/>
              <a:buChar char="●"/>
            </a:pPr>
            <a:r>
              <a:rPr lang="en-GB"/>
              <a:t>The try and catch keywords come in pairs:</a:t>
            </a:r>
            <a:endParaRPr/>
          </a:p>
          <a:p>
            <a:pPr marL="457200" lvl="0" indent="-334327" algn="just" rtl="0">
              <a:spcBef>
                <a:spcPts val="0"/>
              </a:spcBef>
              <a:spcAft>
                <a:spcPts val="0"/>
              </a:spcAft>
              <a:buSzPct val="100000"/>
              <a:buChar char="●"/>
            </a:pPr>
            <a:r>
              <a:rPr lang="en-GB" i="1">
                <a:latin typeface="Consolas"/>
                <a:ea typeface="Consolas"/>
                <a:cs typeface="Consolas"/>
                <a:sym typeface="Consolas"/>
              </a:rPr>
              <a:t>finally</a:t>
            </a:r>
            <a:r>
              <a:rPr lang="en-GB"/>
              <a:t> : The </a:t>
            </a:r>
            <a:r>
              <a:rPr lang="en-GB" i="1">
                <a:latin typeface="Consolas"/>
                <a:ea typeface="Consolas"/>
                <a:cs typeface="Consolas"/>
                <a:sym typeface="Consolas"/>
              </a:rPr>
              <a:t>finally</a:t>
            </a:r>
            <a:r>
              <a:rPr lang="en-GB"/>
              <a:t> statement lets you execute code, after try...catch, regardless of the result.</a:t>
            </a:r>
            <a:endParaRPr/>
          </a:p>
        </p:txBody>
      </p:sp>
      <p:sp>
        <p:nvSpPr>
          <p:cNvPr id="2151" name="Google Shape;2151;p2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252</a:t>
            </a:fld>
            <a:endParaRPr/>
          </a:p>
        </p:txBody>
      </p:sp>
      <p:sp>
        <p:nvSpPr>
          <p:cNvPr id="2152" name="Google Shape;2152;p264"/>
          <p:cNvSpPr txBox="1">
            <a:spLocks noGrp="1"/>
          </p:cNvSpPr>
          <p:nvPr>
            <p:ph type="body" idx="1"/>
          </p:nvPr>
        </p:nvSpPr>
        <p:spPr>
          <a:xfrm>
            <a:off x="4691675" y="1266325"/>
            <a:ext cx="42603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700" b="1">
                <a:solidFill>
                  <a:srgbClr val="7F0055"/>
                </a:solidFill>
                <a:latin typeface="Consolas"/>
                <a:ea typeface="Consolas"/>
                <a:cs typeface="Consolas"/>
                <a:sym typeface="Consolas"/>
              </a:rPr>
              <a:t>try</a:t>
            </a:r>
            <a:r>
              <a:rPr lang="en-GB"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700">
                <a:solidFill>
                  <a:srgbClr val="3F7F5F"/>
                </a:solidFill>
                <a:latin typeface="Consolas"/>
                <a:ea typeface="Consolas"/>
                <a:cs typeface="Consolas"/>
                <a:sym typeface="Consolas"/>
              </a:rPr>
              <a:t>// Block of code to try</a:t>
            </a:r>
            <a:endParaRPr sz="17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b="1">
                <a:solidFill>
                  <a:srgbClr val="7F0055"/>
                </a:solidFill>
                <a:latin typeface="Consolas"/>
                <a:ea typeface="Consolas"/>
                <a:cs typeface="Consolas"/>
                <a:sym typeface="Consolas"/>
              </a:rPr>
              <a:t>catch</a:t>
            </a:r>
            <a:r>
              <a:rPr lang="en-GB" sz="1700">
                <a:solidFill>
                  <a:srgbClr val="000000"/>
                </a:solidFill>
                <a:latin typeface="Consolas"/>
                <a:ea typeface="Consolas"/>
                <a:cs typeface="Consolas"/>
                <a:sym typeface="Consolas"/>
              </a:rPr>
              <a:t> (Exception </a:t>
            </a:r>
            <a:r>
              <a:rPr lang="en-GB" sz="1700">
                <a:solidFill>
                  <a:srgbClr val="6A3E3E"/>
                </a:solidFill>
                <a:latin typeface="Consolas"/>
                <a:ea typeface="Consolas"/>
                <a:cs typeface="Consolas"/>
                <a:sym typeface="Consolas"/>
              </a:rPr>
              <a:t>e</a:t>
            </a:r>
            <a:r>
              <a:rPr lang="en-GB"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700">
                <a:solidFill>
                  <a:srgbClr val="3F7F5F"/>
                </a:solidFill>
                <a:latin typeface="Consolas"/>
                <a:ea typeface="Consolas"/>
                <a:cs typeface="Consolas"/>
                <a:sym typeface="Consolas"/>
              </a:rPr>
              <a:t>// </a:t>
            </a:r>
            <a:r>
              <a:rPr lang="en-GB" sz="1700" b="1">
                <a:solidFill>
                  <a:srgbClr val="7F9FBF"/>
                </a:solidFill>
                <a:latin typeface="Consolas"/>
                <a:ea typeface="Consolas"/>
                <a:cs typeface="Consolas"/>
                <a:sym typeface="Consolas"/>
              </a:rPr>
              <a:t>TODO</a:t>
            </a:r>
            <a:r>
              <a:rPr lang="en-GB" sz="1700">
                <a:solidFill>
                  <a:srgbClr val="3F7F5F"/>
                </a:solidFill>
                <a:latin typeface="Consolas"/>
                <a:ea typeface="Consolas"/>
                <a:cs typeface="Consolas"/>
                <a:sym typeface="Consolas"/>
              </a:rPr>
              <a:t>: handle exception</a:t>
            </a:r>
            <a:endParaRPr sz="17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b="1">
                <a:solidFill>
                  <a:srgbClr val="7F0055"/>
                </a:solidFill>
                <a:latin typeface="Consolas"/>
                <a:ea typeface="Consolas"/>
                <a:cs typeface="Consolas"/>
                <a:sym typeface="Consolas"/>
              </a:rPr>
              <a:t>finally</a:t>
            </a:r>
            <a:r>
              <a:rPr lang="en-GB"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700">
                <a:solidFill>
                  <a:srgbClr val="3F7F5F"/>
                </a:solidFill>
                <a:latin typeface="Consolas"/>
                <a:ea typeface="Consolas"/>
                <a:cs typeface="Consolas"/>
                <a:sym typeface="Consolas"/>
              </a:rPr>
              <a:t>// </a:t>
            </a:r>
            <a:r>
              <a:rPr lang="en-GB" sz="1700" b="1">
                <a:solidFill>
                  <a:srgbClr val="7F9FBF"/>
                </a:solidFill>
                <a:latin typeface="Consolas"/>
                <a:ea typeface="Consolas"/>
                <a:cs typeface="Consolas"/>
                <a:sym typeface="Consolas"/>
              </a:rPr>
              <a:t>TODO</a:t>
            </a:r>
            <a:r>
              <a:rPr lang="en-GB" sz="1700">
                <a:solidFill>
                  <a:srgbClr val="3F7F5F"/>
                </a:solidFill>
                <a:latin typeface="Consolas"/>
                <a:ea typeface="Consolas"/>
                <a:cs typeface="Consolas"/>
                <a:sym typeface="Consolas"/>
              </a:rPr>
              <a:t>: handle finally clause</a:t>
            </a:r>
            <a:endParaRPr sz="17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a:t>
            </a:r>
            <a:endParaRPr sz="1700">
              <a:solidFill>
                <a:srgbClr val="000000"/>
              </a:solidFill>
              <a:latin typeface="Consolas"/>
              <a:ea typeface="Consolas"/>
              <a:cs typeface="Consolas"/>
              <a:sym typeface="Consolas"/>
            </a:endParaRPr>
          </a:p>
          <a:p>
            <a:pPr marL="0" lvl="0" indent="0" algn="just" rtl="0">
              <a:spcBef>
                <a:spcPts val="0"/>
              </a:spcBef>
              <a:spcAft>
                <a:spcPts val="1200"/>
              </a:spcAft>
              <a:buNone/>
            </a:pPr>
            <a:endParaRPr sz="1700" b="1">
              <a:solidFill>
                <a:srgbClr val="7F0055"/>
              </a:solidFill>
              <a:latin typeface="Consolas"/>
              <a:ea typeface="Consolas"/>
              <a:cs typeface="Consolas"/>
              <a:sym typeface="Consolas"/>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2157" name="Google Shape;2157;p2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try-with-resources Statement</a:t>
            </a:r>
            <a:endParaRPr/>
          </a:p>
        </p:txBody>
      </p:sp>
      <p:sp>
        <p:nvSpPr>
          <p:cNvPr id="2158" name="Google Shape;2158;p265"/>
          <p:cNvSpPr txBox="1">
            <a:spLocks noGrp="1"/>
          </p:cNvSpPr>
          <p:nvPr>
            <p:ph type="body" idx="1"/>
          </p:nvPr>
        </p:nvSpPr>
        <p:spPr>
          <a:xfrm>
            <a:off x="311700" y="1266325"/>
            <a:ext cx="8520600" cy="17070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In many situations, we want that some part of our code should be executed regardless of whether some exceptions occurred or not. For example: if we open a file in the try, no matter if an exception occurs or not, we have to close it. Here, try-with-resources comes in handy.</a:t>
            </a:r>
            <a:endParaRPr/>
          </a:p>
        </p:txBody>
      </p:sp>
      <p:sp>
        <p:nvSpPr>
          <p:cNvPr id="2159" name="Google Shape;2159;p2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253</a:t>
            </a:fld>
            <a:endParaRPr/>
          </a:p>
        </p:txBody>
      </p:sp>
      <p:sp>
        <p:nvSpPr>
          <p:cNvPr id="2160" name="Google Shape;2160;p265"/>
          <p:cNvSpPr txBox="1">
            <a:spLocks noGrp="1"/>
          </p:cNvSpPr>
          <p:nvPr>
            <p:ph type="body" idx="1"/>
          </p:nvPr>
        </p:nvSpPr>
        <p:spPr>
          <a:xfrm>
            <a:off x="405125" y="2853800"/>
            <a:ext cx="8616000" cy="1924200"/>
          </a:xfrm>
          <a:prstGeom prst="rect">
            <a:avLst/>
          </a:prstGeom>
        </p:spPr>
        <p:txBody>
          <a:bodyPr spcFirstLastPara="1" wrap="square" lIns="91425" tIns="91425" rIns="91425" bIns="91425" anchor="t" anchorCtr="0">
            <a:normAutofit lnSpcReduction="10000"/>
          </a:bodyPr>
          <a:lstStyle/>
          <a:p>
            <a:pPr marL="25400" lvl="0" indent="431800" algn="l" rtl="0">
              <a:spcBef>
                <a:spcPts val="0"/>
              </a:spcBef>
              <a:spcAft>
                <a:spcPts val="0"/>
              </a:spcAft>
              <a:buNone/>
            </a:pPr>
            <a:r>
              <a:rPr lang="en-GB" b="1">
                <a:solidFill>
                  <a:srgbClr val="7F0055"/>
                </a:solidFill>
                <a:latin typeface="Consolas"/>
                <a:ea typeface="Consolas"/>
                <a:cs typeface="Consolas"/>
                <a:sym typeface="Consolas"/>
              </a:rPr>
              <a:t>try</a:t>
            </a:r>
            <a:r>
              <a:rPr lang="en-GB">
                <a:solidFill>
                  <a:srgbClr val="000000"/>
                </a:solidFill>
                <a:latin typeface="Consolas"/>
                <a:ea typeface="Consolas"/>
                <a:cs typeface="Consolas"/>
                <a:sym typeface="Consolas"/>
              </a:rPr>
              <a:t> (Scanner </a:t>
            </a:r>
            <a:r>
              <a:rPr lang="en-GB">
                <a:solidFill>
                  <a:srgbClr val="6A3E3E"/>
                </a:solidFill>
                <a:latin typeface="Consolas"/>
                <a:ea typeface="Consolas"/>
                <a:cs typeface="Consolas"/>
                <a:sym typeface="Consolas"/>
              </a:rPr>
              <a:t>sc</a:t>
            </a:r>
            <a:r>
              <a:rPr lang="en-GB">
                <a:solidFill>
                  <a:srgbClr val="000000"/>
                </a:solidFill>
                <a:latin typeface="Consolas"/>
                <a:ea typeface="Consolas"/>
                <a:cs typeface="Consolas"/>
                <a:sym typeface="Consolas"/>
              </a:rPr>
              <a:t> = </a:t>
            </a:r>
            <a:r>
              <a:rPr lang="en-GB" b="1">
                <a:solidFill>
                  <a:srgbClr val="7F0055"/>
                </a:solidFill>
                <a:latin typeface="Consolas"/>
                <a:ea typeface="Consolas"/>
                <a:cs typeface="Consolas"/>
                <a:sym typeface="Consolas"/>
              </a:rPr>
              <a:t>new</a:t>
            </a:r>
            <a:r>
              <a:rPr lang="en-GB">
                <a:solidFill>
                  <a:srgbClr val="000000"/>
                </a:solidFill>
                <a:latin typeface="Consolas"/>
                <a:ea typeface="Consolas"/>
                <a:cs typeface="Consolas"/>
                <a:sym typeface="Consolas"/>
              </a:rPr>
              <a:t> Scanner(System.</a:t>
            </a:r>
            <a:r>
              <a:rPr lang="en-GB" b="1" i="1">
                <a:solidFill>
                  <a:srgbClr val="0000C0"/>
                </a:solidFill>
                <a:latin typeface="Consolas"/>
                <a:ea typeface="Consolas"/>
                <a:cs typeface="Consolas"/>
                <a:sym typeface="Consolas"/>
              </a:rPr>
              <a:t>in</a:t>
            </a: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r>
              <a:rPr lang="en-GB">
                <a:solidFill>
                  <a:srgbClr val="3F7F5F"/>
                </a:solidFill>
                <a:latin typeface="Consolas"/>
                <a:ea typeface="Consolas"/>
                <a:cs typeface="Consolas"/>
                <a:sym typeface="Consolas"/>
              </a:rPr>
              <a:t>// Block of code to try</a:t>
            </a:r>
            <a:endParaRPr>
              <a:solidFill>
                <a:srgbClr val="3F7F5F"/>
              </a:solidFill>
              <a:latin typeface="Consolas"/>
              <a:ea typeface="Consolas"/>
              <a:cs typeface="Consolas"/>
              <a:sym typeface="Consolas"/>
            </a:endParaRPr>
          </a:p>
          <a:p>
            <a:pPr marL="25400" lvl="0" indent="431800" algn="l" rtl="0">
              <a:spcBef>
                <a:spcPts val="0"/>
              </a:spcBef>
              <a:spcAft>
                <a:spcPts val="0"/>
              </a:spcAft>
              <a:buNone/>
            </a:pP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catch</a:t>
            </a:r>
            <a:r>
              <a:rPr lang="en-GB">
                <a:solidFill>
                  <a:srgbClr val="000000"/>
                </a:solidFill>
                <a:latin typeface="Consolas"/>
                <a:ea typeface="Consolas"/>
                <a:cs typeface="Consolas"/>
                <a:sym typeface="Consolas"/>
              </a:rPr>
              <a:t> (Exception </a:t>
            </a:r>
            <a:r>
              <a:rPr lang="en-GB">
                <a:solidFill>
                  <a:srgbClr val="6A3E3E"/>
                </a:solidFill>
                <a:latin typeface="Consolas"/>
                <a:ea typeface="Consolas"/>
                <a:cs typeface="Consolas"/>
                <a:sym typeface="Consolas"/>
              </a:rPr>
              <a:t>e</a:t>
            </a: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r>
              <a:rPr lang="en-GB">
                <a:solidFill>
                  <a:srgbClr val="3F7F5F"/>
                </a:solidFill>
                <a:latin typeface="Consolas"/>
                <a:ea typeface="Consolas"/>
                <a:cs typeface="Consolas"/>
                <a:sym typeface="Consolas"/>
              </a:rPr>
              <a:t>// </a:t>
            </a:r>
            <a:r>
              <a:rPr lang="en-GB" b="1">
                <a:solidFill>
                  <a:srgbClr val="7F9FBF"/>
                </a:solidFill>
                <a:latin typeface="Consolas"/>
                <a:ea typeface="Consolas"/>
                <a:cs typeface="Consolas"/>
                <a:sym typeface="Consolas"/>
              </a:rPr>
              <a:t>TODO</a:t>
            </a:r>
            <a:r>
              <a:rPr lang="en-GB">
                <a:solidFill>
                  <a:srgbClr val="3F7F5F"/>
                </a:solidFill>
                <a:latin typeface="Consolas"/>
                <a:ea typeface="Consolas"/>
                <a:cs typeface="Consolas"/>
                <a:sym typeface="Consolas"/>
              </a:rPr>
              <a:t>: handle exception</a:t>
            </a:r>
            <a:endParaRPr>
              <a:solidFill>
                <a:srgbClr val="3F7F5F"/>
              </a:solidFill>
              <a:latin typeface="Consolas"/>
              <a:ea typeface="Consolas"/>
              <a:cs typeface="Consolas"/>
              <a:sym typeface="Consolas"/>
            </a:endParaRPr>
          </a:p>
          <a:p>
            <a:pPr marL="25400" lvl="0" indent="431800" algn="l" rtl="0">
              <a:spcBef>
                <a:spcPts val="0"/>
              </a:spcBef>
              <a:spcAft>
                <a:spcPts val="0"/>
              </a:spcAft>
              <a:buNone/>
            </a:pP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lvl="0" indent="0" algn="just" rtl="0">
              <a:spcBef>
                <a:spcPts val="0"/>
              </a:spcBef>
              <a:spcAft>
                <a:spcPts val="1200"/>
              </a:spcAft>
              <a:buNone/>
            </a:pPr>
            <a:endParaRPr sz="160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Shape 2164"/>
        <p:cNvGrpSpPr/>
        <p:nvPr/>
      </p:nvGrpSpPr>
      <p:grpSpPr>
        <a:xfrm>
          <a:off x="0" y="0"/>
          <a:ext cx="0" cy="0"/>
          <a:chOff x="0" y="0"/>
          <a:chExt cx="0" cy="0"/>
        </a:xfrm>
      </p:grpSpPr>
      <p:sp>
        <p:nvSpPr>
          <p:cNvPr id="2165" name="Google Shape;2165;p2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throws</a:t>
            </a:r>
            <a:r>
              <a:rPr lang="en-GB"/>
              <a:t> keyword</a:t>
            </a:r>
            <a:endParaRPr/>
          </a:p>
        </p:txBody>
      </p:sp>
      <p:sp>
        <p:nvSpPr>
          <p:cNvPr id="2166" name="Google Shape;2166;p2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throws is a keyword in Java which is used in the signature of method to indicate that this method might throw one of the listed type exceptions. The caller to these methods has to handle the exception using a try-catch block.</a:t>
            </a:r>
            <a:endParaRPr/>
          </a:p>
          <a:p>
            <a:pPr marL="457200" lvl="0" indent="457200" algn="just" rtl="0">
              <a:spcBef>
                <a:spcPts val="1200"/>
              </a:spcBef>
              <a:spcAft>
                <a:spcPts val="0"/>
              </a:spcAft>
              <a:buNone/>
            </a:pPr>
            <a:r>
              <a:rPr lang="en-GB" b="1">
                <a:solidFill>
                  <a:srgbClr val="7F0055"/>
                </a:solidFill>
                <a:highlight>
                  <a:srgbClr val="FFFFFF"/>
                </a:highlight>
                <a:latin typeface="Consolas"/>
                <a:ea typeface="Consolas"/>
                <a:cs typeface="Consolas"/>
                <a:sym typeface="Consolas"/>
              </a:rPr>
              <a:t>void</a:t>
            </a:r>
            <a:r>
              <a:rPr lang="en-GB">
                <a:solidFill>
                  <a:srgbClr val="000000"/>
                </a:solidFill>
                <a:highlight>
                  <a:srgbClr val="FFFFFF"/>
                </a:highlight>
                <a:latin typeface="Consolas"/>
                <a:ea typeface="Consolas"/>
                <a:cs typeface="Consolas"/>
                <a:sym typeface="Consolas"/>
              </a:rPr>
              <a:t> print() </a:t>
            </a:r>
            <a:r>
              <a:rPr lang="en-GB" b="1">
                <a:solidFill>
                  <a:srgbClr val="7F0055"/>
                </a:solidFill>
                <a:highlight>
                  <a:srgbClr val="FFFFFF"/>
                </a:highlight>
                <a:latin typeface="Consolas"/>
                <a:ea typeface="Consolas"/>
                <a:cs typeface="Consolas"/>
                <a:sym typeface="Consolas"/>
              </a:rPr>
              <a:t>throws</a:t>
            </a:r>
            <a:r>
              <a:rPr lang="en-GB">
                <a:solidFill>
                  <a:srgbClr val="000000"/>
                </a:solidFill>
                <a:highlight>
                  <a:srgbClr val="FFFFFF"/>
                </a:highlight>
                <a:latin typeface="Consolas"/>
                <a:ea typeface="Consolas"/>
                <a:cs typeface="Consolas"/>
                <a:sym typeface="Consolas"/>
              </a:rPr>
              <a:t> IOException, </a:t>
            </a:r>
            <a:endParaRPr>
              <a:solidFill>
                <a:srgbClr val="000000"/>
              </a:solidFill>
              <a:highlight>
                <a:srgbClr val="FFFFFF"/>
              </a:highlight>
              <a:latin typeface="Consolas"/>
              <a:ea typeface="Consolas"/>
              <a:cs typeface="Consolas"/>
              <a:sym typeface="Consolas"/>
            </a:endParaRPr>
          </a:p>
          <a:p>
            <a:pPr marL="457200" lvl="0" indent="-342900" algn="just" rtl="0">
              <a:spcBef>
                <a:spcPts val="1200"/>
              </a:spcBef>
              <a:spcAft>
                <a:spcPts val="0"/>
              </a:spcAft>
              <a:buSzPts val="1800"/>
              <a:buChar char="●"/>
            </a:pPr>
            <a:r>
              <a:rPr lang="en-GB">
                <a:highlight>
                  <a:srgbClr val="FFFFFF"/>
                </a:highlight>
              </a:rPr>
              <a:t>To prevent this compile time error we can handle the exception in two ways:</a:t>
            </a:r>
            <a:endParaRPr>
              <a:highlight>
                <a:srgbClr val="FFFFFF"/>
              </a:highlight>
            </a:endParaRPr>
          </a:p>
          <a:p>
            <a:pPr marL="1371600" lvl="1" indent="-317500" algn="just" rtl="0">
              <a:spcBef>
                <a:spcPts val="0"/>
              </a:spcBef>
              <a:spcAft>
                <a:spcPts val="0"/>
              </a:spcAft>
              <a:buSzPts val="1400"/>
              <a:buFont typeface="Consolas"/>
              <a:buChar char="○"/>
            </a:pPr>
            <a:r>
              <a:rPr lang="en-GB">
                <a:highlight>
                  <a:srgbClr val="FFFFFF"/>
                </a:highlight>
                <a:latin typeface="Consolas"/>
                <a:ea typeface="Consolas"/>
                <a:cs typeface="Consolas"/>
                <a:sym typeface="Consolas"/>
              </a:rPr>
              <a:t>By using try catch</a:t>
            </a:r>
            <a:endParaRPr>
              <a:highlight>
                <a:srgbClr val="FFFFFF"/>
              </a:highlight>
              <a:latin typeface="Consolas"/>
              <a:ea typeface="Consolas"/>
              <a:cs typeface="Consolas"/>
              <a:sym typeface="Consolas"/>
            </a:endParaRPr>
          </a:p>
          <a:p>
            <a:pPr marL="1371600" lvl="1" indent="-317500" algn="just" rtl="0">
              <a:spcBef>
                <a:spcPts val="0"/>
              </a:spcBef>
              <a:spcAft>
                <a:spcPts val="0"/>
              </a:spcAft>
              <a:buSzPts val="1400"/>
              <a:buFont typeface="Consolas"/>
              <a:buChar char="○"/>
            </a:pPr>
            <a:r>
              <a:rPr lang="en-GB">
                <a:highlight>
                  <a:srgbClr val="FFFFFF"/>
                </a:highlight>
                <a:latin typeface="Consolas"/>
                <a:ea typeface="Consolas"/>
                <a:cs typeface="Consolas"/>
                <a:sym typeface="Consolas"/>
              </a:rPr>
              <a:t>By using throws keyword</a:t>
            </a:r>
            <a:endParaRPr>
              <a:highlight>
                <a:srgbClr val="FFFFFF"/>
              </a:highlight>
              <a:latin typeface="Consolas"/>
              <a:ea typeface="Consolas"/>
              <a:cs typeface="Consolas"/>
              <a:sym typeface="Consolas"/>
            </a:endParaRPr>
          </a:p>
        </p:txBody>
      </p:sp>
      <p:sp>
        <p:nvSpPr>
          <p:cNvPr id="2167" name="Google Shape;2167;p2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254</a:t>
            </a:fld>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Shape 2171"/>
        <p:cNvGrpSpPr/>
        <p:nvPr/>
      </p:nvGrpSpPr>
      <p:grpSpPr>
        <a:xfrm>
          <a:off x="0" y="0"/>
          <a:ext cx="0" cy="0"/>
          <a:chOff x="0" y="0"/>
          <a:chExt cx="0" cy="0"/>
        </a:xfrm>
      </p:grpSpPr>
      <p:sp>
        <p:nvSpPr>
          <p:cNvPr id="2172" name="Google Shape;2172;p2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throws</a:t>
            </a:r>
            <a:r>
              <a:rPr lang="en-GB"/>
              <a:t> keyword</a:t>
            </a:r>
            <a:endParaRPr/>
          </a:p>
        </p:txBody>
      </p:sp>
      <p:sp>
        <p:nvSpPr>
          <p:cNvPr id="2173" name="Google Shape;2173;p26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lnSpc>
                <a:spcPct val="115000"/>
              </a:lnSpc>
              <a:spcBef>
                <a:spcPts val="1000"/>
              </a:spcBef>
              <a:spcAft>
                <a:spcPts val="0"/>
              </a:spcAft>
              <a:buSzPts val="1800"/>
              <a:buChar char="●"/>
            </a:pPr>
            <a:r>
              <a:rPr lang="en-GB" i="1">
                <a:latin typeface="Consolas"/>
                <a:ea typeface="Consolas"/>
                <a:cs typeface="Consolas"/>
                <a:sym typeface="Consolas"/>
              </a:rPr>
              <a:t>throws</a:t>
            </a:r>
            <a:r>
              <a:rPr lang="en-GB"/>
              <a:t> keyword is required only for checked exception and usage of </a:t>
            </a:r>
            <a:r>
              <a:rPr lang="en-GB" i="1">
                <a:latin typeface="Consolas"/>
                <a:ea typeface="Consolas"/>
                <a:cs typeface="Consolas"/>
                <a:sym typeface="Consolas"/>
              </a:rPr>
              <a:t>throws</a:t>
            </a:r>
            <a:r>
              <a:rPr lang="en-GB"/>
              <a:t> keyword for unchecked exception is meaningless.</a:t>
            </a:r>
            <a:endParaRPr/>
          </a:p>
          <a:p>
            <a:pPr marL="457200" lvl="0" indent="-342900" algn="just" rtl="0">
              <a:lnSpc>
                <a:spcPct val="115000"/>
              </a:lnSpc>
              <a:spcBef>
                <a:spcPts val="1200"/>
              </a:spcBef>
              <a:spcAft>
                <a:spcPts val="0"/>
              </a:spcAft>
              <a:buSzPts val="1800"/>
              <a:buChar char="●"/>
            </a:pPr>
            <a:r>
              <a:rPr lang="en-GB" i="1">
                <a:latin typeface="Consolas"/>
                <a:ea typeface="Consolas"/>
                <a:cs typeface="Consolas"/>
                <a:sym typeface="Consolas"/>
              </a:rPr>
              <a:t>throws</a:t>
            </a:r>
            <a:r>
              <a:rPr lang="en-GB"/>
              <a:t> keyword is required only to convince compiler and usage of </a:t>
            </a:r>
            <a:r>
              <a:rPr lang="en-GB" i="1">
                <a:latin typeface="Consolas"/>
                <a:ea typeface="Consolas"/>
                <a:cs typeface="Consolas"/>
                <a:sym typeface="Consolas"/>
              </a:rPr>
              <a:t>throws</a:t>
            </a:r>
            <a:r>
              <a:rPr lang="en-GB"/>
              <a:t> keyword does not prevent abnormal termination of program.</a:t>
            </a:r>
            <a:endParaRPr/>
          </a:p>
          <a:p>
            <a:pPr marL="457200" lvl="0" indent="-342900" algn="just" rtl="0">
              <a:lnSpc>
                <a:spcPct val="115000"/>
              </a:lnSpc>
              <a:spcBef>
                <a:spcPts val="1000"/>
              </a:spcBef>
              <a:spcAft>
                <a:spcPts val="1200"/>
              </a:spcAft>
              <a:buSzPts val="1800"/>
              <a:buChar char="●"/>
            </a:pPr>
            <a:r>
              <a:rPr lang="en-GB"/>
              <a:t>By the help of </a:t>
            </a:r>
            <a:r>
              <a:rPr lang="en-GB" i="1">
                <a:latin typeface="Consolas"/>
                <a:ea typeface="Consolas"/>
                <a:cs typeface="Consolas"/>
                <a:sym typeface="Consolas"/>
              </a:rPr>
              <a:t>throws</a:t>
            </a:r>
            <a:r>
              <a:rPr lang="en-GB"/>
              <a:t> keyword we can provide information to the caller of the method about the exception.</a:t>
            </a:r>
            <a:endParaRPr/>
          </a:p>
        </p:txBody>
      </p:sp>
      <p:sp>
        <p:nvSpPr>
          <p:cNvPr id="2174" name="Google Shape;2174;p2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255</a:t>
            </a:fld>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2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throw</a:t>
            </a:r>
            <a:r>
              <a:rPr lang="en-GB"/>
              <a:t> keyword</a:t>
            </a:r>
            <a:endParaRPr/>
          </a:p>
        </p:txBody>
      </p:sp>
      <p:sp>
        <p:nvSpPr>
          <p:cNvPr id="2180" name="Google Shape;2180;p26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lnSpc>
                <a:spcPct val="95000"/>
              </a:lnSpc>
              <a:spcBef>
                <a:spcPts val="0"/>
              </a:spcBef>
              <a:spcAft>
                <a:spcPts val="0"/>
              </a:spcAft>
              <a:buSzPts val="770"/>
              <a:buNone/>
            </a:pPr>
            <a:r>
              <a:rPr lang="en-GB" b="1">
                <a:solidFill>
                  <a:srgbClr val="7F0055"/>
                </a:solidFill>
                <a:latin typeface="Consolas"/>
                <a:ea typeface="Consolas"/>
                <a:cs typeface="Consolas"/>
                <a:sym typeface="Consolas"/>
              </a:rPr>
              <a:t>private</a:t>
            </a: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static</a:t>
            </a: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void</a:t>
            </a:r>
            <a:r>
              <a:rPr lang="en-GB">
                <a:solidFill>
                  <a:srgbClr val="000000"/>
                </a:solidFill>
                <a:latin typeface="Consolas"/>
                <a:ea typeface="Consolas"/>
                <a:cs typeface="Consolas"/>
                <a:sym typeface="Consolas"/>
              </a:rPr>
              <a:t> fun() </a:t>
            </a:r>
            <a:r>
              <a:rPr lang="en-GB" b="1">
                <a:solidFill>
                  <a:srgbClr val="7F0055"/>
                </a:solidFill>
                <a:latin typeface="Consolas"/>
                <a:ea typeface="Consolas"/>
                <a:cs typeface="Consolas"/>
                <a:sym typeface="Consolas"/>
              </a:rPr>
              <a:t>throws</a:t>
            </a:r>
            <a:r>
              <a:rPr lang="en-GB">
                <a:solidFill>
                  <a:srgbClr val="000000"/>
                </a:solidFill>
                <a:latin typeface="Consolas"/>
                <a:ea typeface="Consolas"/>
                <a:cs typeface="Consolas"/>
                <a:sym typeface="Consolas"/>
              </a:rPr>
              <a:t> IllegalAccessException {</a:t>
            </a:r>
            <a:endParaRPr>
              <a:solidFill>
                <a:srgbClr val="000000"/>
              </a:solidFill>
              <a:latin typeface="Consolas"/>
              <a:ea typeface="Consolas"/>
              <a:cs typeface="Consolas"/>
              <a:sym typeface="Consolas"/>
            </a:endParaRPr>
          </a:p>
          <a:p>
            <a:pPr marL="0" lvl="0" indent="45720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.println(</a:t>
            </a:r>
            <a:r>
              <a:rPr lang="en-GB">
                <a:solidFill>
                  <a:srgbClr val="2A00FF"/>
                </a:solidFill>
                <a:latin typeface="Consolas"/>
                <a:ea typeface="Consolas"/>
                <a:cs typeface="Consolas"/>
                <a:sym typeface="Consolas"/>
              </a:rPr>
              <a:t>"Inside fun()"</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throw</a:t>
            </a: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new</a:t>
            </a:r>
            <a:r>
              <a:rPr lang="en-GB">
                <a:solidFill>
                  <a:srgbClr val="000000"/>
                </a:solidFill>
                <a:latin typeface="Consolas"/>
                <a:ea typeface="Consolas"/>
                <a:cs typeface="Consolas"/>
                <a:sym typeface="Consolas"/>
              </a:rPr>
              <a:t> IllegalAccessException();</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0" lvl="0" indent="0" algn="l" rtl="0">
              <a:lnSpc>
                <a:spcPct val="95000"/>
              </a:lnSpc>
              <a:spcBef>
                <a:spcPts val="0"/>
              </a:spcBef>
              <a:spcAft>
                <a:spcPts val="0"/>
              </a:spcAft>
              <a:buSzPts val="770"/>
              <a:buNone/>
            </a:pPr>
            <a:r>
              <a:rPr lang="en-GB" b="1">
                <a:solidFill>
                  <a:srgbClr val="7F0055"/>
                </a:solidFill>
                <a:latin typeface="Consolas"/>
                <a:ea typeface="Consolas"/>
                <a:cs typeface="Consolas"/>
                <a:sym typeface="Consolas"/>
              </a:rPr>
              <a:t>public</a:t>
            </a: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static</a:t>
            </a: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void</a:t>
            </a:r>
            <a:r>
              <a:rPr lang="en-GB">
                <a:solidFill>
                  <a:srgbClr val="000000"/>
                </a:solidFill>
                <a:latin typeface="Consolas"/>
                <a:ea typeface="Consolas"/>
                <a:cs typeface="Consolas"/>
                <a:sym typeface="Consolas"/>
              </a:rPr>
              <a:t> main(String[] </a:t>
            </a:r>
            <a:r>
              <a:rPr lang="en-GB">
                <a:solidFill>
                  <a:srgbClr val="6A3E3E"/>
                </a:solidFill>
                <a:latin typeface="Consolas"/>
                <a:ea typeface="Consolas"/>
                <a:cs typeface="Consolas"/>
                <a:sym typeface="Consolas"/>
              </a:rPr>
              <a:t>args</a:t>
            </a: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431800" algn="l" rtl="0">
              <a:lnSpc>
                <a:spcPct val="95000"/>
              </a:lnSpc>
              <a:spcBef>
                <a:spcPts val="0"/>
              </a:spcBef>
              <a:spcAft>
                <a:spcPts val="0"/>
              </a:spcAft>
              <a:buSzPts val="770"/>
              <a:buNone/>
            </a:pPr>
            <a:r>
              <a:rPr lang="en-GB" b="1">
                <a:solidFill>
                  <a:srgbClr val="7F0055"/>
                </a:solidFill>
                <a:latin typeface="Consolas"/>
                <a:ea typeface="Consolas"/>
                <a:cs typeface="Consolas"/>
                <a:sym typeface="Consolas"/>
              </a:rPr>
              <a:t>try</a:t>
            </a: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		</a:t>
            </a:r>
            <a:r>
              <a:rPr lang="en-GB" i="1">
                <a:solidFill>
                  <a:srgbClr val="000000"/>
                </a:solidFill>
                <a:latin typeface="Consolas"/>
                <a:ea typeface="Consolas"/>
                <a:cs typeface="Consolas"/>
                <a:sym typeface="Consolas"/>
              </a:rPr>
              <a:t>fun</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	} </a:t>
            </a:r>
            <a:r>
              <a:rPr lang="en-GB" b="1">
                <a:solidFill>
                  <a:srgbClr val="7F0055"/>
                </a:solidFill>
                <a:latin typeface="Consolas"/>
                <a:ea typeface="Consolas"/>
                <a:cs typeface="Consolas"/>
                <a:sym typeface="Consolas"/>
              </a:rPr>
              <a:t>catch</a:t>
            </a:r>
            <a:r>
              <a:rPr lang="en-GB">
                <a:solidFill>
                  <a:srgbClr val="000000"/>
                </a:solidFill>
                <a:latin typeface="Consolas"/>
                <a:ea typeface="Consolas"/>
                <a:cs typeface="Consolas"/>
                <a:sym typeface="Consolas"/>
              </a:rPr>
              <a:t> (IllegalAccessException </a:t>
            </a:r>
            <a:r>
              <a:rPr lang="en-GB">
                <a:solidFill>
                  <a:srgbClr val="6A3E3E"/>
                </a:solidFill>
                <a:latin typeface="Consolas"/>
                <a:ea typeface="Consolas"/>
                <a:cs typeface="Consolas"/>
                <a:sym typeface="Consolas"/>
              </a:rPr>
              <a:t>e</a:t>
            </a: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		</a:t>
            </a:r>
            <a:r>
              <a:rPr lang="en-GB">
                <a:solidFill>
                  <a:srgbClr val="6A3E3E"/>
                </a:solidFill>
                <a:latin typeface="Consolas"/>
                <a:ea typeface="Consolas"/>
                <a:cs typeface="Consolas"/>
                <a:sym typeface="Consolas"/>
              </a:rPr>
              <a:t>e</a:t>
            </a:r>
            <a:r>
              <a:rPr lang="en-GB">
                <a:solidFill>
                  <a:srgbClr val="000000"/>
                </a:solidFill>
                <a:latin typeface="Consolas"/>
                <a:ea typeface="Consolas"/>
                <a:cs typeface="Consolas"/>
                <a:sym typeface="Consolas"/>
              </a:rPr>
              <a:t>.printStackTrace();</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lvl="0" indent="0" algn="just" rtl="0">
              <a:lnSpc>
                <a:spcPct val="95000"/>
              </a:lnSpc>
              <a:spcBef>
                <a:spcPts val="1000"/>
              </a:spcBef>
              <a:spcAft>
                <a:spcPts val="1200"/>
              </a:spcAft>
              <a:buSzPts val="770"/>
              <a:buNone/>
            </a:pPr>
            <a:endParaRPr>
              <a:latin typeface="Consolas"/>
              <a:ea typeface="Consolas"/>
              <a:cs typeface="Consolas"/>
              <a:sym typeface="Consolas"/>
            </a:endParaRPr>
          </a:p>
        </p:txBody>
      </p:sp>
      <p:sp>
        <p:nvSpPr>
          <p:cNvPr id="2181" name="Google Shape;2181;p2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256</a:t>
            </a:fld>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Shape 2185"/>
        <p:cNvGrpSpPr/>
        <p:nvPr/>
      </p:nvGrpSpPr>
      <p:grpSpPr>
        <a:xfrm>
          <a:off x="0" y="0"/>
          <a:ext cx="0" cy="0"/>
          <a:chOff x="0" y="0"/>
          <a:chExt cx="0" cy="0"/>
        </a:xfrm>
      </p:grpSpPr>
      <p:sp>
        <p:nvSpPr>
          <p:cNvPr id="2186" name="Google Shape;2186;p26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throw</a:t>
            </a:r>
            <a:r>
              <a:rPr lang="en-GB"/>
              <a:t> vs </a:t>
            </a:r>
            <a:r>
              <a:rPr lang="en-GB">
                <a:latin typeface="Consolas"/>
                <a:ea typeface="Consolas"/>
                <a:cs typeface="Consolas"/>
                <a:sym typeface="Consolas"/>
              </a:rPr>
              <a:t>throws</a:t>
            </a:r>
            <a:endParaRPr>
              <a:latin typeface="Consolas"/>
              <a:ea typeface="Consolas"/>
              <a:cs typeface="Consolas"/>
              <a:sym typeface="Consolas"/>
            </a:endParaRPr>
          </a:p>
        </p:txBody>
      </p:sp>
      <p:sp>
        <p:nvSpPr>
          <p:cNvPr id="2187" name="Google Shape;2187;p2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257</a:t>
            </a:fld>
            <a:endParaRPr/>
          </a:p>
        </p:txBody>
      </p:sp>
      <p:graphicFrame>
        <p:nvGraphicFramePr>
          <p:cNvPr id="2188" name="Google Shape;2188;p269"/>
          <p:cNvGraphicFramePr/>
          <p:nvPr/>
        </p:nvGraphicFramePr>
        <p:xfrm>
          <a:off x="449450" y="1152425"/>
          <a:ext cx="3000000" cy="3000000"/>
        </p:xfrm>
        <a:graphic>
          <a:graphicData uri="http://schemas.openxmlformats.org/drawingml/2006/table">
            <a:tbl>
              <a:tblPr>
                <a:noFill/>
                <a:tableStyleId>{4C4B8031-E66A-4E46-8405-7B656A99451E}</a:tableStyleId>
              </a:tblPr>
              <a:tblGrid>
                <a:gridCol w="4122550">
                  <a:extLst>
                    <a:ext uri="{9D8B030D-6E8A-4147-A177-3AD203B41FA5}">
                      <a16:colId xmlns:a16="http://schemas.microsoft.com/office/drawing/2014/main" val="20000"/>
                    </a:ext>
                  </a:extLst>
                </a:gridCol>
                <a:gridCol w="4122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throw</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throws</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Java throw keyword is used throw an exception explicitly in the code, inside the function or the block of code</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Java throws keyword is used in the method signature to declare an exception which might be thrown by the function while the execution of the code</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Using throws keyword, we can declare both checked and unchecked exceptions</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However, the throws keyword can be used to propagate checked exceptions only.</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The throw keyword is followed by an instance of Exception to be thrown</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The throws keyword is followed by class names of Exceptions to be thrown.</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throw is used within the method.</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throws is used with the method signature</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We are allowed to throw only one exception at a time i.e. we cannot throw multiple exceptions.</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sz="1300">
                          <a:solidFill>
                            <a:schemeClr val="dk2"/>
                          </a:solidFill>
                          <a:latin typeface="Open Sans"/>
                          <a:ea typeface="Open Sans"/>
                          <a:cs typeface="Open Sans"/>
                          <a:sym typeface="Open Sans"/>
                        </a:rPr>
                        <a:t>We can declare multiple exceptions using throws keyword that can be thrown by the method. For example, main() throws IOException, SQLException</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Shape 2192"/>
        <p:cNvGrpSpPr/>
        <p:nvPr/>
      </p:nvGrpSpPr>
      <p:grpSpPr>
        <a:xfrm>
          <a:off x="0" y="0"/>
          <a:ext cx="0" cy="0"/>
          <a:chOff x="0" y="0"/>
          <a:chExt cx="0" cy="0"/>
        </a:xfrm>
      </p:grpSpPr>
      <p:sp>
        <p:nvSpPr>
          <p:cNvPr id="2193" name="Google Shape;2193;p27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User Defined Exception</a:t>
            </a:r>
            <a:endParaRPr/>
          </a:p>
        </p:txBody>
      </p:sp>
      <p:sp>
        <p:nvSpPr>
          <p:cNvPr id="2194" name="Google Shape;2194;p27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Sometimes, the built-in exceptions in Java are not able to describe a certain situation. In such cases, users can also create exceptions, which are called ‘user-defined Exceptions</a:t>
            </a:r>
            <a:endParaRPr/>
          </a:p>
          <a:p>
            <a:pPr marL="457200" lvl="0" indent="-342900" algn="just" rtl="0">
              <a:spcBef>
                <a:spcPts val="0"/>
              </a:spcBef>
              <a:spcAft>
                <a:spcPts val="0"/>
              </a:spcAft>
              <a:buSzPts val="1800"/>
              <a:buChar char="●"/>
            </a:pPr>
            <a:r>
              <a:rPr lang="en-GB"/>
              <a:t>The advantages of Exception Handling in Java are as follows:</a:t>
            </a:r>
            <a:endParaRPr/>
          </a:p>
          <a:p>
            <a:pPr marL="914400" lvl="1" indent="-317500" algn="just" rtl="0">
              <a:spcBef>
                <a:spcPts val="0"/>
              </a:spcBef>
              <a:spcAft>
                <a:spcPts val="0"/>
              </a:spcAft>
              <a:buSzPts val="1400"/>
              <a:buAutoNum type="alphaLcPeriod"/>
            </a:pPr>
            <a:r>
              <a:rPr lang="en-GB"/>
              <a:t>Provision to Complete Program Execution</a:t>
            </a:r>
            <a:endParaRPr/>
          </a:p>
          <a:p>
            <a:pPr marL="914400" lvl="1" indent="-317500" algn="just" rtl="0">
              <a:spcBef>
                <a:spcPts val="0"/>
              </a:spcBef>
              <a:spcAft>
                <a:spcPts val="0"/>
              </a:spcAft>
              <a:buSzPts val="1400"/>
              <a:buAutoNum type="alphaLcPeriod"/>
            </a:pPr>
            <a:r>
              <a:rPr lang="en-GB"/>
              <a:t>Easy Identification of Program Code and Error-Handling Code</a:t>
            </a:r>
            <a:endParaRPr/>
          </a:p>
          <a:p>
            <a:pPr marL="914400" lvl="1" indent="-317500" algn="just" rtl="0">
              <a:spcBef>
                <a:spcPts val="0"/>
              </a:spcBef>
              <a:spcAft>
                <a:spcPts val="0"/>
              </a:spcAft>
              <a:buSzPts val="1400"/>
              <a:buAutoNum type="alphaLcPeriod"/>
            </a:pPr>
            <a:r>
              <a:rPr lang="en-GB"/>
              <a:t>Propagation of Errors</a:t>
            </a:r>
            <a:endParaRPr/>
          </a:p>
          <a:p>
            <a:pPr marL="914400" lvl="1" indent="-317500" algn="just" rtl="0">
              <a:spcBef>
                <a:spcPts val="0"/>
              </a:spcBef>
              <a:spcAft>
                <a:spcPts val="0"/>
              </a:spcAft>
              <a:buSzPts val="1400"/>
              <a:buAutoNum type="alphaLcPeriod"/>
            </a:pPr>
            <a:r>
              <a:rPr lang="en-GB"/>
              <a:t>Meaningful Error Reporting</a:t>
            </a:r>
            <a:endParaRPr/>
          </a:p>
          <a:p>
            <a:pPr marL="914400" lvl="1" indent="-317500" algn="just" rtl="0">
              <a:spcBef>
                <a:spcPts val="0"/>
              </a:spcBef>
              <a:spcAft>
                <a:spcPts val="0"/>
              </a:spcAft>
              <a:buSzPts val="1400"/>
              <a:buAutoNum type="alphaLcPeriod"/>
            </a:pPr>
            <a:r>
              <a:rPr lang="en-GB"/>
              <a:t>Identifying Error Types</a:t>
            </a:r>
            <a:endParaRPr/>
          </a:p>
          <a:p>
            <a:pPr marL="457200" lvl="0" indent="-342900" algn="just" rtl="0">
              <a:spcBef>
                <a:spcPts val="0"/>
              </a:spcBef>
              <a:spcAft>
                <a:spcPts val="0"/>
              </a:spcAft>
              <a:buSzPts val="1800"/>
              <a:buChar char="●"/>
            </a:pPr>
            <a:r>
              <a:rPr lang="en-GB"/>
              <a:t>In order to create a custom exception, we need to extend the Exception class that belongs to java.lang package</a:t>
            </a:r>
            <a:endParaRPr/>
          </a:p>
        </p:txBody>
      </p:sp>
      <p:sp>
        <p:nvSpPr>
          <p:cNvPr id="2195" name="Google Shape;2195;p2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258</a:t>
            </a:fld>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27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User Defined Exception</a:t>
            </a:r>
            <a:endParaRPr/>
          </a:p>
          <a:p>
            <a:pPr marL="0" lvl="0" indent="0" algn="l" rtl="0">
              <a:spcBef>
                <a:spcPts val="0"/>
              </a:spcBef>
              <a:spcAft>
                <a:spcPts val="0"/>
              </a:spcAft>
              <a:buNone/>
            </a:pPr>
            <a:endParaRPr/>
          </a:p>
        </p:txBody>
      </p:sp>
      <p:sp>
        <p:nvSpPr>
          <p:cNvPr id="2201" name="Google Shape;2201;p27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lnSpc>
                <a:spcPct val="105000"/>
              </a:lnSpc>
              <a:spcBef>
                <a:spcPts val="0"/>
              </a:spcBef>
              <a:spcAft>
                <a:spcPts val="0"/>
              </a:spcAft>
              <a:buSzPts val="605"/>
              <a:buNone/>
            </a:pPr>
            <a:r>
              <a:rPr lang="en-GB" sz="1500" b="1">
                <a:solidFill>
                  <a:srgbClr val="7F0055"/>
                </a:solidFill>
                <a:latin typeface="Consolas"/>
                <a:ea typeface="Consolas"/>
                <a:cs typeface="Consolas"/>
                <a:sym typeface="Consolas"/>
              </a:rPr>
              <a:t>class</a:t>
            </a:r>
            <a:r>
              <a:rPr lang="en-GB" sz="1500">
                <a:solidFill>
                  <a:srgbClr val="000000"/>
                </a:solidFill>
                <a:latin typeface="Consolas"/>
                <a:ea typeface="Consolas"/>
                <a:cs typeface="Consolas"/>
                <a:sym typeface="Consolas"/>
              </a:rPr>
              <a:t> MyException </a:t>
            </a:r>
            <a:r>
              <a:rPr lang="en-GB" sz="1500" b="1">
                <a:solidFill>
                  <a:srgbClr val="7F0055"/>
                </a:solidFill>
                <a:latin typeface="Consolas"/>
                <a:ea typeface="Consolas"/>
                <a:cs typeface="Consolas"/>
                <a:sym typeface="Consolas"/>
              </a:rPr>
              <a:t>extends</a:t>
            </a:r>
            <a:r>
              <a:rPr lang="en-GB" sz="1500">
                <a:solidFill>
                  <a:srgbClr val="000000"/>
                </a:solidFill>
                <a:latin typeface="Consolas"/>
                <a:ea typeface="Consolas"/>
                <a:cs typeface="Consolas"/>
                <a:sym typeface="Consolas"/>
              </a:rPr>
              <a:t> Exception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public</a:t>
            </a:r>
            <a:r>
              <a:rPr lang="en-GB" sz="1500">
                <a:solidFill>
                  <a:srgbClr val="000000"/>
                </a:solidFill>
                <a:latin typeface="Consolas"/>
                <a:ea typeface="Consolas"/>
                <a:cs typeface="Consolas"/>
                <a:sym typeface="Consolas"/>
              </a:rPr>
              <a:t> MyException(String </a:t>
            </a:r>
            <a:r>
              <a:rPr lang="en-GB" sz="1500">
                <a:solidFill>
                  <a:srgbClr val="6A3E3E"/>
                </a:solidFill>
                <a:latin typeface="Consolas"/>
                <a:ea typeface="Consolas"/>
                <a:cs typeface="Consolas"/>
                <a:sym typeface="Consolas"/>
              </a:rPr>
              <a:t>s</a:t>
            </a: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super</a:t>
            </a:r>
            <a:r>
              <a:rPr lang="en-GB" sz="1500">
                <a:solidFill>
                  <a:srgbClr val="000000"/>
                </a:solidFill>
                <a:latin typeface="Consolas"/>
                <a:ea typeface="Consolas"/>
                <a:cs typeface="Consolas"/>
                <a:sym typeface="Consolas"/>
              </a:rPr>
              <a:t>(</a:t>
            </a:r>
            <a:r>
              <a:rPr lang="en-GB" sz="1500">
                <a:solidFill>
                  <a:srgbClr val="6A3E3E"/>
                </a:solidFill>
                <a:latin typeface="Consolas"/>
                <a:ea typeface="Consolas"/>
                <a:cs typeface="Consolas"/>
                <a:sym typeface="Consolas"/>
              </a:rPr>
              <a:t>s</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b="1">
                <a:solidFill>
                  <a:srgbClr val="7F0055"/>
                </a:solidFill>
                <a:latin typeface="Consolas"/>
                <a:ea typeface="Consolas"/>
                <a:cs typeface="Consolas"/>
                <a:sym typeface="Consolas"/>
              </a:rPr>
              <a:t>public</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class</a:t>
            </a:r>
            <a:r>
              <a:rPr lang="en-GB" sz="1500">
                <a:solidFill>
                  <a:srgbClr val="000000"/>
                </a:solidFill>
                <a:latin typeface="Consolas"/>
                <a:ea typeface="Consolas"/>
                <a:cs typeface="Consolas"/>
                <a:sym typeface="Consolas"/>
              </a:rPr>
              <a:t> HelloWorld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public</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static</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void</a:t>
            </a:r>
            <a:r>
              <a:rPr lang="en-GB" sz="1500">
                <a:solidFill>
                  <a:srgbClr val="000000"/>
                </a:solidFill>
                <a:latin typeface="Consolas"/>
                <a:ea typeface="Consolas"/>
                <a:cs typeface="Consolas"/>
                <a:sym typeface="Consolas"/>
              </a:rPr>
              <a:t> main(String[] </a:t>
            </a:r>
            <a:r>
              <a:rPr lang="en-GB" sz="1500">
                <a:solidFill>
                  <a:srgbClr val="6A3E3E"/>
                </a:solidFill>
                <a:latin typeface="Consolas"/>
                <a:ea typeface="Consolas"/>
                <a:cs typeface="Consolas"/>
                <a:sym typeface="Consolas"/>
              </a:rPr>
              <a:t>args</a:t>
            </a: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try</a:t>
            </a: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throw</a:t>
            </a: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new</a:t>
            </a:r>
            <a:r>
              <a:rPr lang="en-GB" sz="1500">
                <a:solidFill>
                  <a:srgbClr val="000000"/>
                </a:solidFill>
                <a:latin typeface="Consolas"/>
                <a:ea typeface="Consolas"/>
                <a:cs typeface="Consolas"/>
                <a:sym typeface="Consolas"/>
              </a:rPr>
              <a:t> MyException(</a:t>
            </a:r>
            <a:r>
              <a:rPr lang="en-GB" sz="1500">
                <a:solidFill>
                  <a:srgbClr val="2A00FF"/>
                </a:solidFill>
                <a:latin typeface="Consolas"/>
                <a:ea typeface="Consolas"/>
                <a:cs typeface="Consolas"/>
                <a:sym typeface="Consolas"/>
              </a:rPr>
              <a:t>"User Defined Exception"</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 </a:t>
            </a:r>
            <a:r>
              <a:rPr lang="en-GB" sz="1500" b="1">
                <a:solidFill>
                  <a:srgbClr val="7F0055"/>
                </a:solidFill>
                <a:latin typeface="Consolas"/>
                <a:ea typeface="Consolas"/>
                <a:cs typeface="Consolas"/>
                <a:sym typeface="Consolas"/>
              </a:rPr>
              <a:t>catch</a:t>
            </a:r>
            <a:r>
              <a:rPr lang="en-GB" sz="1500">
                <a:solidFill>
                  <a:srgbClr val="000000"/>
                </a:solidFill>
                <a:latin typeface="Consolas"/>
                <a:ea typeface="Consolas"/>
                <a:cs typeface="Consolas"/>
                <a:sym typeface="Consolas"/>
              </a:rPr>
              <a:t> (MyException </a:t>
            </a:r>
            <a:r>
              <a:rPr lang="en-GB" sz="1500">
                <a:solidFill>
                  <a:srgbClr val="6A3E3E"/>
                </a:solidFill>
                <a:latin typeface="Consolas"/>
                <a:ea typeface="Consolas"/>
                <a:cs typeface="Consolas"/>
                <a:sym typeface="Consolas"/>
              </a:rPr>
              <a:t>e</a:t>
            </a: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System.</a:t>
            </a:r>
            <a:r>
              <a:rPr lang="en-GB" sz="1500" b="1" i="1">
                <a:solidFill>
                  <a:srgbClr val="0000C0"/>
                </a:solidFill>
                <a:latin typeface="Consolas"/>
                <a:ea typeface="Consolas"/>
                <a:cs typeface="Consolas"/>
                <a:sym typeface="Consolas"/>
              </a:rPr>
              <a:t>out</a:t>
            </a:r>
            <a:r>
              <a:rPr lang="en-GB" sz="1500">
                <a:solidFill>
                  <a:srgbClr val="000000"/>
                </a:solidFill>
                <a:latin typeface="Consolas"/>
                <a:ea typeface="Consolas"/>
                <a:cs typeface="Consolas"/>
                <a:sym typeface="Consolas"/>
              </a:rPr>
              <a:t>.println(</a:t>
            </a:r>
            <a:r>
              <a:rPr lang="en-GB" sz="1500">
                <a:solidFill>
                  <a:srgbClr val="6A3E3E"/>
                </a:solidFill>
                <a:latin typeface="Consolas"/>
                <a:ea typeface="Consolas"/>
                <a:cs typeface="Consolas"/>
                <a:sym typeface="Consolas"/>
              </a:rPr>
              <a:t>e</a:t>
            </a:r>
            <a:r>
              <a:rPr lang="en-GB" sz="1500">
                <a:solidFill>
                  <a:srgbClr val="000000"/>
                </a:solidFill>
                <a:latin typeface="Consolas"/>
                <a:ea typeface="Consolas"/>
                <a:cs typeface="Consolas"/>
                <a:sym typeface="Consolas"/>
              </a:rPr>
              <a:t>.getMessage());</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lnSpc>
                <a:spcPct val="105000"/>
              </a:lnSpc>
              <a:spcBef>
                <a:spcPts val="0"/>
              </a:spcBef>
              <a:spcAft>
                <a:spcPts val="0"/>
              </a:spcAft>
              <a:buSzPts val="605"/>
              <a:buNone/>
            </a:pP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0" lvl="0" indent="0" algn="l" rtl="0">
              <a:lnSpc>
                <a:spcPct val="105000"/>
              </a:lnSpc>
              <a:spcBef>
                <a:spcPts val="0"/>
              </a:spcBef>
              <a:spcAft>
                <a:spcPts val="1200"/>
              </a:spcAft>
              <a:buSzPts val="605"/>
              <a:buNone/>
            </a:pPr>
            <a:endParaRPr sz="1500"/>
          </a:p>
        </p:txBody>
      </p:sp>
      <p:sp>
        <p:nvSpPr>
          <p:cNvPr id="2202" name="Google Shape;2202;p2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259</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a:t>
            </a:fld>
            <a:endParaRPr/>
          </a:p>
        </p:txBody>
      </p:sp>
      <p:pic>
        <p:nvPicPr>
          <p:cNvPr id="282" name="Google Shape;282;p38"/>
          <p:cNvPicPr preferRelativeResize="0"/>
          <p:nvPr/>
        </p:nvPicPr>
        <p:blipFill>
          <a:blip r:embed="rId3">
            <a:alphaModFix/>
          </a:blip>
          <a:stretch>
            <a:fillRect/>
          </a:stretch>
        </p:blipFill>
        <p:spPr>
          <a:xfrm>
            <a:off x="1743075" y="409575"/>
            <a:ext cx="5657850" cy="4324350"/>
          </a:xfrm>
          <a:prstGeom prst="rect">
            <a:avLst/>
          </a:prstGeom>
          <a:noFill/>
          <a:ln>
            <a:noFill/>
          </a:ln>
        </p:spPr>
      </p:pic>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Shape 2206"/>
        <p:cNvGrpSpPr/>
        <p:nvPr/>
      </p:nvGrpSpPr>
      <p:grpSpPr>
        <a:xfrm>
          <a:off x="0" y="0"/>
          <a:ext cx="0" cy="0"/>
          <a:chOff x="0" y="0"/>
          <a:chExt cx="0" cy="0"/>
        </a:xfrm>
      </p:grpSpPr>
      <p:sp>
        <p:nvSpPr>
          <p:cNvPr id="2207" name="Google Shape;2207;p27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to print Exception Information</a:t>
            </a:r>
            <a:endParaRPr/>
          </a:p>
        </p:txBody>
      </p:sp>
      <p:sp>
        <p:nvSpPr>
          <p:cNvPr id="2208" name="Google Shape;2208;p27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AutoNum type="arabicPeriod"/>
            </a:pPr>
            <a:r>
              <a:rPr lang="en-GB"/>
              <a:t>printStackTrace()</a:t>
            </a:r>
            <a:endParaRPr/>
          </a:p>
          <a:p>
            <a:pPr marL="914400" lvl="1" indent="-317500" algn="just" rtl="0">
              <a:spcBef>
                <a:spcPts val="0"/>
              </a:spcBef>
              <a:spcAft>
                <a:spcPts val="0"/>
              </a:spcAft>
              <a:buSzPts val="1400"/>
              <a:buChar char="○"/>
            </a:pPr>
            <a:r>
              <a:rPr lang="en-GB"/>
              <a:t>This method prints exception information in the format of Name of the exception: description of the exception, stack.</a:t>
            </a:r>
            <a:endParaRPr/>
          </a:p>
          <a:p>
            <a:pPr marL="914400" lvl="1" indent="-317500" algn="just" rtl="0">
              <a:spcBef>
                <a:spcPts val="0"/>
              </a:spcBef>
              <a:spcAft>
                <a:spcPts val="0"/>
              </a:spcAft>
              <a:buSzPts val="1400"/>
              <a:buChar char="○"/>
            </a:pPr>
            <a:r>
              <a:rPr lang="en-GB"/>
              <a:t>Ex. java.lang.ArithmeticException: / by zero at ABC.main(File.java:10)</a:t>
            </a:r>
            <a:endParaRPr/>
          </a:p>
          <a:p>
            <a:pPr marL="457200" lvl="0" indent="-342900" algn="just" rtl="0">
              <a:spcBef>
                <a:spcPts val="0"/>
              </a:spcBef>
              <a:spcAft>
                <a:spcPts val="0"/>
              </a:spcAft>
              <a:buSzPts val="1800"/>
              <a:buAutoNum type="arabicPeriod"/>
            </a:pPr>
            <a:r>
              <a:rPr lang="en-GB"/>
              <a:t>toString()</a:t>
            </a:r>
            <a:endParaRPr/>
          </a:p>
          <a:p>
            <a:pPr marL="914400" lvl="1" indent="-317500" algn="just" rtl="0">
              <a:spcBef>
                <a:spcPts val="0"/>
              </a:spcBef>
              <a:spcAft>
                <a:spcPts val="0"/>
              </a:spcAft>
              <a:buSzPts val="1400"/>
              <a:buChar char="○"/>
            </a:pPr>
            <a:r>
              <a:rPr lang="en-GB"/>
              <a:t>This method prints exception information in the format of Name of the exception: description of the exception.</a:t>
            </a:r>
            <a:endParaRPr/>
          </a:p>
          <a:p>
            <a:pPr marL="914400" lvl="1" indent="-317500" algn="just" rtl="0">
              <a:spcBef>
                <a:spcPts val="0"/>
              </a:spcBef>
              <a:spcAft>
                <a:spcPts val="0"/>
              </a:spcAft>
              <a:buSzPts val="1400"/>
              <a:buChar char="○"/>
            </a:pPr>
            <a:r>
              <a:rPr lang="en-GB"/>
              <a:t>ex . java.lang.ArithmeticException: / by zero</a:t>
            </a:r>
            <a:endParaRPr/>
          </a:p>
          <a:p>
            <a:pPr marL="457200" lvl="0" indent="-342900" algn="just" rtl="0">
              <a:spcBef>
                <a:spcPts val="0"/>
              </a:spcBef>
              <a:spcAft>
                <a:spcPts val="0"/>
              </a:spcAft>
              <a:buSzPts val="1800"/>
              <a:buAutoNum type="arabicPeriod"/>
            </a:pPr>
            <a:r>
              <a:rPr lang="en-GB"/>
              <a:t>getMessage()</a:t>
            </a:r>
            <a:endParaRPr/>
          </a:p>
          <a:p>
            <a:pPr marL="914400" lvl="1" indent="-317500" algn="just" rtl="0">
              <a:spcBef>
                <a:spcPts val="0"/>
              </a:spcBef>
              <a:spcAft>
                <a:spcPts val="0"/>
              </a:spcAft>
              <a:buSzPts val="1400"/>
              <a:buChar char="○"/>
            </a:pPr>
            <a:r>
              <a:rPr lang="en-GB"/>
              <a:t>This method prints only the description of the exception.</a:t>
            </a:r>
            <a:endParaRPr/>
          </a:p>
          <a:p>
            <a:pPr marL="914400" lvl="1" indent="-317500" algn="just" rtl="0">
              <a:spcBef>
                <a:spcPts val="0"/>
              </a:spcBef>
              <a:spcAft>
                <a:spcPts val="0"/>
              </a:spcAft>
              <a:buSzPts val="1400"/>
              <a:buChar char="○"/>
            </a:pPr>
            <a:r>
              <a:rPr lang="en-GB"/>
              <a:t>Example: / by zero</a:t>
            </a:r>
            <a:endParaRPr/>
          </a:p>
        </p:txBody>
      </p:sp>
      <p:sp>
        <p:nvSpPr>
          <p:cNvPr id="2209" name="Google Shape;2209;p2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260</a:t>
            </a:fld>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Shape 2213"/>
        <p:cNvGrpSpPr/>
        <p:nvPr/>
      </p:nvGrpSpPr>
      <p:grpSpPr>
        <a:xfrm>
          <a:off x="0" y="0"/>
          <a:ext cx="0" cy="0"/>
          <a:chOff x="0" y="0"/>
          <a:chExt cx="0" cy="0"/>
        </a:xfrm>
      </p:grpSpPr>
      <p:sp>
        <p:nvSpPr>
          <p:cNvPr id="2214" name="Google Shape;2214;p27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Java IO</a:t>
            </a:r>
            <a:endParaRPr/>
          </a:p>
        </p:txBody>
      </p:sp>
      <p:sp>
        <p:nvSpPr>
          <p:cNvPr id="2215" name="Google Shape;2215;p2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261</a:t>
            </a:fld>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Shape 2219"/>
        <p:cNvGrpSpPr/>
        <p:nvPr/>
      </p:nvGrpSpPr>
      <p:grpSpPr>
        <a:xfrm>
          <a:off x="0" y="0"/>
          <a:ext cx="0" cy="0"/>
          <a:chOff x="0" y="0"/>
          <a:chExt cx="0" cy="0"/>
        </a:xfrm>
      </p:grpSpPr>
      <p:sp>
        <p:nvSpPr>
          <p:cNvPr id="2220" name="Google Shape;2220;p274"/>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File Class</a:t>
            </a:r>
            <a:endParaRPr/>
          </a:p>
        </p:txBody>
      </p:sp>
      <p:sp>
        <p:nvSpPr>
          <p:cNvPr id="2221" name="Google Shape;2221;p2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262</a:t>
            </a:fld>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Shape 2225"/>
        <p:cNvGrpSpPr/>
        <p:nvPr/>
      </p:nvGrpSpPr>
      <p:grpSpPr>
        <a:xfrm>
          <a:off x="0" y="0"/>
          <a:ext cx="0" cy="0"/>
          <a:chOff x="0" y="0"/>
          <a:chExt cx="0" cy="0"/>
        </a:xfrm>
      </p:grpSpPr>
      <p:sp>
        <p:nvSpPr>
          <p:cNvPr id="2226" name="Google Shape;2226;p27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File Class</a:t>
            </a:r>
            <a:endParaRPr/>
          </a:p>
        </p:txBody>
      </p:sp>
      <p:sp>
        <p:nvSpPr>
          <p:cNvPr id="2227" name="Google Shape;2227;p27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File class in Java is an abstract representation of file and directory path names.</a:t>
            </a:r>
            <a:endParaRPr/>
          </a:p>
          <a:p>
            <a:pPr marL="457200" lvl="0" indent="-342900" algn="just" rtl="0">
              <a:spcBef>
                <a:spcPts val="0"/>
              </a:spcBef>
              <a:spcAft>
                <a:spcPts val="0"/>
              </a:spcAft>
              <a:buSzPts val="1800"/>
              <a:buChar char="●"/>
            </a:pPr>
            <a:r>
              <a:rPr lang="en-GB"/>
              <a:t>It contains variables and methods required for the creation, reading, updating, and deletion of files and directories.</a:t>
            </a:r>
            <a:endParaRPr/>
          </a:p>
          <a:p>
            <a:pPr marL="457200" lvl="0" indent="-342900" algn="just" rtl="0">
              <a:spcBef>
                <a:spcPts val="0"/>
              </a:spcBef>
              <a:spcAft>
                <a:spcPts val="0"/>
              </a:spcAft>
              <a:buSzPts val="1800"/>
              <a:buChar char="●"/>
            </a:pPr>
            <a:r>
              <a:rPr lang="en-GB"/>
              <a:t>File class present in </a:t>
            </a:r>
            <a:r>
              <a:rPr lang="en-GB" i="1"/>
              <a:t>java.io</a:t>
            </a:r>
            <a:r>
              <a:rPr lang="en-GB"/>
              <a:t> package.</a:t>
            </a:r>
            <a:endParaRPr/>
          </a:p>
          <a:p>
            <a:pPr marL="457200" lvl="0" indent="-342900" algn="just" rtl="0">
              <a:spcBef>
                <a:spcPts val="0"/>
              </a:spcBef>
              <a:spcAft>
                <a:spcPts val="0"/>
              </a:spcAft>
              <a:buSzPts val="1800"/>
              <a:buChar char="●"/>
            </a:pPr>
            <a:r>
              <a:rPr lang="en-GB"/>
              <a:t>File object is created by passing in a string that represents the name of a file.</a:t>
            </a:r>
            <a:endParaRPr/>
          </a:p>
          <a:p>
            <a:pPr marL="457200" lvl="0" indent="457200" algn="just" rtl="0">
              <a:spcBef>
                <a:spcPts val="1200"/>
              </a:spcBef>
              <a:spcAft>
                <a:spcPts val="1200"/>
              </a:spcAft>
              <a:buNone/>
            </a:pPr>
            <a:r>
              <a:rPr lang="en-GB">
                <a:solidFill>
                  <a:srgbClr val="000000"/>
                </a:solidFill>
                <a:latin typeface="Consolas"/>
                <a:ea typeface="Consolas"/>
                <a:cs typeface="Consolas"/>
                <a:sym typeface="Consolas"/>
              </a:rPr>
              <a:t>File </a:t>
            </a:r>
            <a:r>
              <a:rPr lang="en-GB">
                <a:solidFill>
                  <a:srgbClr val="6A3E3E"/>
                </a:solidFill>
                <a:highlight>
                  <a:srgbClr val="FFFFFF"/>
                </a:highlight>
                <a:latin typeface="Consolas"/>
                <a:ea typeface="Consolas"/>
                <a:cs typeface="Consolas"/>
                <a:sym typeface="Consolas"/>
              </a:rPr>
              <a:t>file</a:t>
            </a:r>
            <a:r>
              <a:rPr lang="en-GB">
                <a:solidFill>
                  <a:srgbClr val="000000"/>
                </a:solidFill>
                <a:highlight>
                  <a:srgbClr val="FFFFFF"/>
                </a:highlight>
                <a:latin typeface="Consolas"/>
                <a:ea typeface="Consolas"/>
                <a:cs typeface="Consolas"/>
                <a:sym typeface="Consolas"/>
              </a:rPr>
              <a:t> = </a:t>
            </a:r>
            <a:r>
              <a:rPr lang="en-GB" b="1">
                <a:solidFill>
                  <a:srgbClr val="7F0055"/>
                </a:solidFill>
                <a:highlight>
                  <a:srgbClr val="FFFFFF"/>
                </a:highlight>
                <a:latin typeface="Consolas"/>
                <a:ea typeface="Consolas"/>
                <a:cs typeface="Consolas"/>
                <a:sym typeface="Consolas"/>
              </a:rPr>
              <a:t>new</a:t>
            </a:r>
            <a:r>
              <a:rPr lang="en-GB">
                <a:solidFill>
                  <a:srgbClr val="000000"/>
                </a:solidFill>
                <a:highlight>
                  <a:srgbClr val="FFFFFF"/>
                </a:highlight>
                <a:latin typeface="Consolas"/>
                <a:ea typeface="Consolas"/>
                <a:cs typeface="Consolas"/>
                <a:sym typeface="Consolas"/>
              </a:rPr>
              <a:t> </a:t>
            </a:r>
            <a:r>
              <a:rPr lang="en-GB">
                <a:solidFill>
                  <a:srgbClr val="000000"/>
                </a:solidFill>
                <a:latin typeface="Consolas"/>
                <a:ea typeface="Consolas"/>
                <a:cs typeface="Consolas"/>
                <a:sym typeface="Consolas"/>
              </a:rPr>
              <a:t>File</a:t>
            </a:r>
            <a:r>
              <a:rPr lang="en-GB">
                <a:solidFill>
                  <a:srgbClr val="000000"/>
                </a:solidFill>
                <a:highlight>
                  <a:srgbClr val="FFFFFF"/>
                </a:highlight>
                <a:latin typeface="Consolas"/>
                <a:ea typeface="Consolas"/>
                <a:cs typeface="Consolas"/>
                <a:sym typeface="Consolas"/>
              </a:rPr>
              <a:t>(</a:t>
            </a:r>
            <a:r>
              <a:rPr lang="en-GB">
                <a:solidFill>
                  <a:srgbClr val="2A00FF"/>
                </a:solidFill>
                <a:highlight>
                  <a:srgbClr val="FFFFFF"/>
                </a:highlight>
                <a:latin typeface="Consolas"/>
                <a:ea typeface="Consolas"/>
                <a:cs typeface="Consolas"/>
                <a:sym typeface="Consolas"/>
              </a:rPr>
              <a:t>"welcome.txt"</a:t>
            </a:r>
            <a:r>
              <a:rPr lang="en-GB">
                <a:solidFill>
                  <a:srgbClr val="000000"/>
                </a:solidFill>
                <a:highlight>
                  <a:srgbClr val="FFFFFF"/>
                </a:highlight>
                <a:latin typeface="Consolas"/>
                <a:ea typeface="Consolas"/>
                <a:cs typeface="Consolas"/>
                <a:sym typeface="Consolas"/>
              </a:rPr>
              <a:t>);</a:t>
            </a:r>
            <a:endParaRPr/>
          </a:p>
        </p:txBody>
      </p:sp>
      <p:sp>
        <p:nvSpPr>
          <p:cNvPr id="2228" name="Google Shape;2228;p2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263</a:t>
            </a:fld>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Shape 2232"/>
        <p:cNvGrpSpPr/>
        <p:nvPr/>
      </p:nvGrpSpPr>
      <p:grpSpPr>
        <a:xfrm>
          <a:off x="0" y="0"/>
          <a:ext cx="0" cy="0"/>
          <a:chOff x="0" y="0"/>
          <a:chExt cx="0" cy="0"/>
        </a:xfrm>
      </p:grpSpPr>
      <p:sp>
        <p:nvSpPr>
          <p:cNvPr id="2233" name="Google Shape;2233;p27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Fields of File Class</a:t>
            </a:r>
            <a:endParaRPr/>
          </a:p>
        </p:txBody>
      </p:sp>
      <p:sp>
        <p:nvSpPr>
          <p:cNvPr id="2234" name="Google Shape;2234;p2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264</a:t>
            </a:fld>
            <a:endParaRPr/>
          </a:p>
        </p:txBody>
      </p:sp>
      <p:graphicFrame>
        <p:nvGraphicFramePr>
          <p:cNvPr id="2235" name="Google Shape;2235;p276"/>
          <p:cNvGraphicFramePr/>
          <p:nvPr/>
        </p:nvGraphicFramePr>
        <p:xfrm>
          <a:off x="311700" y="1381025"/>
          <a:ext cx="3000000" cy="3000000"/>
        </p:xfrm>
        <a:graphic>
          <a:graphicData uri="http://schemas.openxmlformats.org/drawingml/2006/table">
            <a:tbl>
              <a:tblPr>
                <a:noFill/>
                <a:tableStyleId>{4C4B8031-E66A-4E46-8405-7B656A99451E}</a:tableStyleId>
              </a:tblPr>
              <a:tblGrid>
                <a:gridCol w="916600">
                  <a:extLst>
                    <a:ext uri="{9D8B030D-6E8A-4147-A177-3AD203B41FA5}">
                      <a16:colId xmlns:a16="http://schemas.microsoft.com/office/drawing/2014/main" val="20000"/>
                    </a:ext>
                  </a:extLst>
                </a:gridCol>
                <a:gridCol w="1036050">
                  <a:extLst>
                    <a:ext uri="{9D8B030D-6E8A-4147-A177-3AD203B41FA5}">
                      <a16:colId xmlns:a16="http://schemas.microsoft.com/office/drawing/2014/main" val="20001"/>
                    </a:ext>
                  </a:extLst>
                </a:gridCol>
                <a:gridCol w="1778025">
                  <a:extLst>
                    <a:ext uri="{9D8B030D-6E8A-4147-A177-3AD203B41FA5}">
                      <a16:colId xmlns:a16="http://schemas.microsoft.com/office/drawing/2014/main" val="20002"/>
                    </a:ext>
                  </a:extLst>
                </a:gridCol>
                <a:gridCol w="4789925">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Modifier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Type</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Field</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Description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static</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String</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pathSeparator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system-dependent path-separator character, represented as a string for convenience.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static</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char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pathSeparatorChar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system-dependent path-separator character.</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static</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String</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separator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system-dependent default name-separator character, represented as a string for convenience.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static</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char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separatorChar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system-dependent default name-separator character.</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Shape 2239"/>
        <p:cNvGrpSpPr/>
        <p:nvPr/>
      </p:nvGrpSpPr>
      <p:grpSpPr>
        <a:xfrm>
          <a:off x="0" y="0"/>
          <a:ext cx="0" cy="0"/>
          <a:chOff x="0" y="0"/>
          <a:chExt cx="0" cy="0"/>
        </a:xfrm>
      </p:grpSpPr>
      <p:sp>
        <p:nvSpPr>
          <p:cNvPr id="2240" name="Google Shape;2240;p277"/>
          <p:cNvSpPr txBox="1">
            <a:spLocks noGrp="1"/>
          </p:cNvSpPr>
          <p:nvPr>
            <p:ph type="title"/>
          </p:nvPr>
        </p:nvSpPr>
        <p:spPr>
          <a:xfrm>
            <a:off x="343150" y="451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File Class</a:t>
            </a:r>
            <a:endParaRPr/>
          </a:p>
        </p:txBody>
      </p:sp>
      <p:sp>
        <p:nvSpPr>
          <p:cNvPr id="2241" name="Google Shape;2241;p277"/>
          <p:cNvSpPr txBox="1">
            <a:spLocks noGrp="1"/>
          </p:cNvSpPr>
          <p:nvPr>
            <p:ph type="sldNum" idx="12"/>
          </p:nvPr>
        </p:nvSpPr>
        <p:spPr>
          <a:xfrm>
            <a:off x="8503908" y="46695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265</a:t>
            </a:fld>
            <a:endParaRPr/>
          </a:p>
        </p:txBody>
      </p:sp>
      <p:graphicFrame>
        <p:nvGraphicFramePr>
          <p:cNvPr id="2242" name="Google Shape;2242;p277"/>
          <p:cNvGraphicFramePr/>
          <p:nvPr/>
        </p:nvGraphicFramePr>
        <p:xfrm>
          <a:off x="343150" y="1234925"/>
          <a:ext cx="3000000" cy="3000000"/>
        </p:xfrm>
        <a:graphic>
          <a:graphicData uri="http://schemas.openxmlformats.org/drawingml/2006/table">
            <a:tbl>
              <a:tblPr>
                <a:noFill/>
                <a:tableStyleId>{4C4B8031-E66A-4E46-8405-7B656A99451E}</a:tableStyleId>
              </a:tblPr>
              <a:tblGrid>
                <a:gridCol w="1650350">
                  <a:extLst>
                    <a:ext uri="{9D8B030D-6E8A-4147-A177-3AD203B41FA5}">
                      <a16:colId xmlns:a16="http://schemas.microsoft.com/office/drawing/2014/main" val="20000"/>
                    </a:ext>
                  </a:extLst>
                </a:gridCol>
                <a:gridCol w="65104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Method</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Description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canRead()</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Determines whether a file is readable or not.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canwrite()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Determines a file is writeable or not.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createNewFile()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Generates a new file with no content. If the abstract file path does not exist, the method returns true, and a new file is created. If the filename already exists, it returns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exists()</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Determines if the abstract filename denotes an existing file or directory. If the abstract file path exists, the method returns true; otherwise, it returns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delete()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Deletes the file or directory denoted by the abstract pathname. The method returns true if the file or directory deleted successfully, otherwise returns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Shape 2246"/>
        <p:cNvGrpSpPr/>
        <p:nvPr/>
      </p:nvGrpSpPr>
      <p:grpSpPr>
        <a:xfrm>
          <a:off x="0" y="0"/>
          <a:ext cx="0" cy="0"/>
          <a:chOff x="0" y="0"/>
          <a:chExt cx="0" cy="0"/>
        </a:xfrm>
      </p:grpSpPr>
      <p:sp>
        <p:nvSpPr>
          <p:cNvPr id="2247" name="Google Shape;2247;p278"/>
          <p:cNvSpPr txBox="1">
            <a:spLocks noGrp="1"/>
          </p:cNvSpPr>
          <p:nvPr>
            <p:ph type="title"/>
          </p:nvPr>
        </p:nvSpPr>
        <p:spPr>
          <a:xfrm>
            <a:off x="343150" y="451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File Class</a:t>
            </a:r>
            <a:endParaRPr/>
          </a:p>
        </p:txBody>
      </p:sp>
      <p:sp>
        <p:nvSpPr>
          <p:cNvPr id="2248" name="Google Shape;2248;p278"/>
          <p:cNvSpPr txBox="1">
            <a:spLocks noGrp="1"/>
          </p:cNvSpPr>
          <p:nvPr>
            <p:ph type="sldNum" idx="12"/>
          </p:nvPr>
        </p:nvSpPr>
        <p:spPr>
          <a:xfrm>
            <a:off x="8503908" y="46695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266</a:t>
            </a:fld>
            <a:endParaRPr/>
          </a:p>
        </p:txBody>
      </p:sp>
      <p:graphicFrame>
        <p:nvGraphicFramePr>
          <p:cNvPr id="2249" name="Google Shape;2249;p278"/>
          <p:cNvGraphicFramePr/>
          <p:nvPr/>
        </p:nvGraphicFramePr>
        <p:xfrm>
          <a:off x="343150" y="1234925"/>
          <a:ext cx="3000000" cy="3000000"/>
        </p:xfrm>
        <a:graphic>
          <a:graphicData uri="http://schemas.openxmlformats.org/drawingml/2006/table">
            <a:tbl>
              <a:tblPr>
                <a:noFill/>
                <a:tableStyleId>{4C4B8031-E66A-4E46-8405-7B656A99451E}</a:tableStyleId>
              </a:tblPr>
              <a:tblGrid>
                <a:gridCol w="1977325">
                  <a:extLst>
                    <a:ext uri="{9D8B030D-6E8A-4147-A177-3AD203B41FA5}">
                      <a16:colId xmlns:a16="http://schemas.microsoft.com/office/drawing/2014/main" val="20000"/>
                    </a:ext>
                  </a:extLst>
                </a:gridCol>
                <a:gridCol w="61834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Method</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Description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getName()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The Name of the specified file object is returned by this function. A null string is returned if the abstract path does not have a name.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getAbsolutePath()</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The absolute pathname of the specified file object is returned by this method. If the file object's pathname is absolute, it just returns the current file object's path.</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length()</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The length of the file specified by this abstract pathname was length is returned by this function. If the file does not exist or an exception occurs, the function returns a long value that indicates the number of bits, otherwise it returns 0L (long type).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list()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Returns lists the names of files and folders in a given directory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Shape 2253"/>
        <p:cNvGrpSpPr/>
        <p:nvPr/>
      </p:nvGrpSpPr>
      <p:grpSpPr>
        <a:xfrm>
          <a:off x="0" y="0"/>
          <a:ext cx="0" cy="0"/>
          <a:chOff x="0" y="0"/>
          <a:chExt cx="0" cy="0"/>
        </a:xfrm>
      </p:grpSpPr>
      <p:sp>
        <p:nvSpPr>
          <p:cNvPr id="2254" name="Google Shape;2254;p279"/>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Java Directories</a:t>
            </a:r>
            <a:endParaRPr/>
          </a:p>
        </p:txBody>
      </p:sp>
      <p:sp>
        <p:nvSpPr>
          <p:cNvPr id="2255" name="Google Shape;2255;p2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267</a:t>
            </a:fld>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Shape 2259"/>
        <p:cNvGrpSpPr/>
        <p:nvPr/>
      </p:nvGrpSpPr>
      <p:grpSpPr>
        <a:xfrm>
          <a:off x="0" y="0"/>
          <a:ext cx="0" cy="0"/>
          <a:chOff x="0" y="0"/>
          <a:chExt cx="0" cy="0"/>
        </a:xfrm>
      </p:grpSpPr>
      <p:sp>
        <p:nvSpPr>
          <p:cNvPr id="2260" name="Google Shape;2260;p28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Directories</a:t>
            </a:r>
            <a:endParaRPr/>
          </a:p>
        </p:txBody>
      </p:sp>
      <p:sp>
        <p:nvSpPr>
          <p:cNvPr id="2261" name="Google Shape;2261;p280"/>
          <p:cNvSpPr txBox="1">
            <a:spLocks noGrp="1"/>
          </p:cNvSpPr>
          <p:nvPr>
            <p:ph type="body" idx="1"/>
          </p:nvPr>
        </p:nvSpPr>
        <p:spPr>
          <a:xfrm>
            <a:off x="311700" y="1266325"/>
            <a:ext cx="8520600" cy="807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Create and modify directory Java has different methods for creating new directories and modifying the old ones.</a:t>
            </a:r>
            <a:endParaRPr/>
          </a:p>
        </p:txBody>
      </p:sp>
      <p:sp>
        <p:nvSpPr>
          <p:cNvPr id="2262" name="Google Shape;2262;p2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268</a:t>
            </a:fld>
            <a:endParaRPr/>
          </a:p>
        </p:txBody>
      </p:sp>
      <p:graphicFrame>
        <p:nvGraphicFramePr>
          <p:cNvPr id="2263" name="Google Shape;2263;p280"/>
          <p:cNvGraphicFramePr/>
          <p:nvPr/>
        </p:nvGraphicFramePr>
        <p:xfrm>
          <a:off x="343150" y="2149325"/>
          <a:ext cx="3000000" cy="3000000"/>
        </p:xfrm>
        <a:graphic>
          <a:graphicData uri="http://schemas.openxmlformats.org/drawingml/2006/table">
            <a:tbl>
              <a:tblPr>
                <a:noFill/>
                <a:tableStyleId>{4C4B8031-E66A-4E46-8405-7B656A99451E}</a:tableStyleId>
              </a:tblPr>
              <a:tblGrid>
                <a:gridCol w="1977325">
                  <a:extLst>
                    <a:ext uri="{9D8B030D-6E8A-4147-A177-3AD203B41FA5}">
                      <a16:colId xmlns:a16="http://schemas.microsoft.com/office/drawing/2014/main" val="20000"/>
                    </a:ext>
                  </a:extLst>
                </a:gridCol>
                <a:gridCol w="61834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Method</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Description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mkdir()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Creates a new directory using the abstract pathname as its name. Returns true if a directory is created, otherwise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mkdirs()</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Creates a new directory specified by the abstract pathname, along with all of the abstract pathname non-existent parent directories. Returns true, if a directory is created, otherwise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setReadOnly()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Restricts access to the given file or directory to read activities only.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delete()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This method deletes file or directory given by abstract pathname.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2268" name="Google Shape;2268;p28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Directories</a:t>
            </a:r>
            <a:endParaRPr/>
          </a:p>
        </p:txBody>
      </p:sp>
      <p:sp>
        <p:nvSpPr>
          <p:cNvPr id="2269" name="Google Shape;2269;p2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269</a:t>
            </a:fld>
            <a:endParaRPr/>
          </a:p>
        </p:txBody>
      </p:sp>
      <p:graphicFrame>
        <p:nvGraphicFramePr>
          <p:cNvPr id="2270" name="Google Shape;2270;p281"/>
          <p:cNvGraphicFramePr/>
          <p:nvPr/>
        </p:nvGraphicFramePr>
        <p:xfrm>
          <a:off x="343150" y="1234925"/>
          <a:ext cx="3000000" cy="3000000"/>
        </p:xfrm>
        <a:graphic>
          <a:graphicData uri="http://schemas.openxmlformats.org/drawingml/2006/table">
            <a:tbl>
              <a:tblPr>
                <a:noFill/>
                <a:tableStyleId>{4C4B8031-E66A-4E46-8405-7B656A99451E}</a:tableStyleId>
              </a:tblPr>
              <a:tblGrid>
                <a:gridCol w="1977325">
                  <a:extLst>
                    <a:ext uri="{9D8B030D-6E8A-4147-A177-3AD203B41FA5}">
                      <a16:colId xmlns:a16="http://schemas.microsoft.com/office/drawing/2014/main" val="20000"/>
                    </a:ext>
                  </a:extLst>
                </a:gridCol>
                <a:gridCol w="618342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Method</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Description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renameTo()</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Renames a File abstract pathname to a specific pathname. Returns true if the file is renamed, otherwise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renameTo()</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Renames a File abstract pathname to a specific pathname. Returns true if the file is renamed, otherwise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createNewFile()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a:solidFill>
                            <a:schemeClr val="dk2"/>
                          </a:solidFill>
                          <a:latin typeface="Open Sans"/>
                          <a:ea typeface="Open Sans"/>
                          <a:cs typeface="Open Sans"/>
                          <a:sym typeface="Open Sans"/>
                        </a:rPr>
                        <a:t>Generates a new file with no content. Returns true,if the abstract file path does not exist and a new file is created. If the filename already exists, it returns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a:t>
            </a:fld>
            <a:endParaRPr/>
          </a:p>
        </p:txBody>
      </p:sp>
      <p:pic>
        <p:nvPicPr>
          <p:cNvPr id="288" name="Google Shape;288;p39"/>
          <p:cNvPicPr preferRelativeResize="0"/>
          <p:nvPr/>
        </p:nvPicPr>
        <p:blipFill>
          <a:blip r:embed="rId3">
            <a:alphaModFix/>
          </a:blip>
          <a:stretch>
            <a:fillRect/>
          </a:stretch>
        </p:blipFill>
        <p:spPr>
          <a:xfrm>
            <a:off x="1743075" y="409575"/>
            <a:ext cx="5657850" cy="4324350"/>
          </a:xfrm>
          <a:prstGeom prst="rect">
            <a:avLst/>
          </a:prstGeom>
          <a:noFill/>
          <a:ln>
            <a:noFill/>
          </a:ln>
        </p:spPr>
      </p:pic>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Shape 2274"/>
        <p:cNvGrpSpPr/>
        <p:nvPr/>
      </p:nvGrpSpPr>
      <p:grpSpPr>
        <a:xfrm>
          <a:off x="0" y="0"/>
          <a:ext cx="0" cy="0"/>
          <a:chOff x="0" y="0"/>
          <a:chExt cx="0" cy="0"/>
        </a:xfrm>
      </p:grpSpPr>
      <p:sp>
        <p:nvSpPr>
          <p:cNvPr id="2275" name="Google Shape;2275;p28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 - Create a file</a:t>
            </a:r>
            <a:endParaRPr/>
          </a:p>
        </p:txBody>
      </p:sp>
      <p:sp>
        <p:nvSpPr>
          <p:cNvPr id="2276" name="Google Shape;2276;p28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2200" b="1">
                <a:solidFill>
                  <a:srgbClr val="7F0055"/>
                </a:solidFill>
                <a:highlight>
                  <a:srgbClr val="FFFFFF"/>
                </a:highlight>
                <a:latin typeface="Consolas"/>
                <a:ea typeface="Consolas"/>
                <a:cs typeface="Consolas"/>
                <a:sym typeface="Consolas"/>
              </a:rPr>
              <a:t>try</a:t>
            </a:r>
            <a:r>
              <a:rPr lang="en-GB" sz="2200">
                <a:solidFill>
                  <a:srgbClr val="000000"/>
                </a:solidFill>
                <a:highlight>
                  <a:srgbClr val="FFFFFF"/>
                </a:highlight>
                <a:latin typeface="Consolas"/>
                <a:ea typeface="Consolas"/>
                <a:cs typeface="Consolas"/>
                <a:sym typeface="Consolas"/>
              </a:rPr>
              <a:t> {</a:t>
            </a:r>
            <a:endParaRPr sz="22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		File </a:t>
            </a:r>
            <a:r>
              <a:rPr lang="en-GB" sz="2200">
                <a:solidFill>
                  <a:srgbClr val="6A3E3E"/>
                </a:solidFill>
                <a:highlight>
                  <a:srgbClr val="FFFFFF"/>
                </a:highlight>
                <a:latin typeface="Consolas"/>
                <a:ea typeface="Consolas"/>
                <a:cs typeface="Consolas"/>
                <a:sym typeface="Consolas"/>
              </a:rPr>
              <a:t>file</a:t>
            </a:r>
            <a:r>
              <a:rPr lang="en-GB" sz="2200">
                <a:solidFill>
                  <a:srgbClr val="000000"/>
                </a:solidFill>
                <a:highlight>
                  <a:srgbClr val="FFFFFF"/>
                </a:highlight>
                <a:latin typeface="Consolas"/>
                <a:ea typeface="Consolas"/>
                <a:cs typeface="Consolas"/>
                <a:sym typeface="Consolas"/>
              </a:rPr>
              <a:t> = </a:t>
            </a:r>
            <a:r>
              <a:rPr lang="en-GB" sz="2200" b="1">
                <a:solidFill>
                  <a:srgbClr val="7F0055"/>
                </a:solidFill>
                <a:highlight>
                  <a:srgbClr val="FFFFFF"/>
                </a:highlight>
                <a:latin typeface="Consolas"/>
                <a:ea typeface="Consolas"/>
                <a:cs typeface="Consolas"/>
                <a:sym typeface="Consolas"/>
              </a:rPr>
              <a:t>new</a:t>
            </a:r>
            <a:r>
              <a:rPr lang="en-GB" sz="2200">
                <a:solidFill>
                  <a:srgbClr val="000000"/>
                </a:solidFill>
                <a:highlight>
                  <a:srgbClr val="FFFFFF"/>
                </a:highlight>
                <a:latin typeface="Consolas"/>
                <a:ea typeface="Consolas"/>
                <a:cs typeface="Consolas"/>
                <a:sym typeface="Consolas"/>
              </a:rPr>
              <a:t> File(</a:t>
            </a:r>
            <a:r>
              <a:rPr lang="en-GB" sz="2200">
                <a:solidFill>
                  <a:srgbClr val="2A00FF"/>
                </a:solidFill>
                <a:highlight>
                  <a:srgbClr val="FFFFFF"/>
                </a:highlight>
                <a:latin typeface="Consolas"/>
                <a:ea typeface="Consolas"/>
                <a:cs typeface="Consolas"/>
                <a:sym typeface="Consolas"/>
              </a:rPr>
              <a:t>"welcome.txt"</a:t>
            </a:r>
            <a:r>
              <a:rPr lang="en-GB" sz="2200">
                <a:solidFill>
                  <a:srgbClr val="000000"/>
                </a:solidFill>
                <a:highlight>
                  <a:srgbClr val="FFFFFF"/>
                </a:highlight>
                <a:latin typeface="Consolas"/>
                <a:ea typeface="Consolas"/>
                <a:cs typeface="Consolas"/>
                <a:sym typeface="Consolas"/>
              </a:rPr>
              <a:t>);</a:t>
            </a:r>
            <a:endParaRPr sz="22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		</a:t>
            </a:r>
            <a:r>
              <a:rPr lang="en-GB" sz="2200">
                <a:solidFill>
                  <a:srgbClr val="6A3E3E"/>
                </a:solidFill>
                <a:highlight>
                  <a:srgbClr val="FFFFFF"/>
                </a:highlight>
                <a:latin typeface="Consolas"/>
                <a:ea typeface="Consolas"/>
                <a:cs typeface="Consolas"/>
                <a:sym typeface="Consolas"/>
              </a:rPr>
              <a:t>file</a:t>
            </a:r>
            <a:r>
              <a:rPr lang="en-GB" sz="2200">
                <a:solidFill>
                  <a:srgbClr val="000000"/>
                </a:solidFill>
                <a:highlight>
                  <a:srgbClr val="FFFFFF"/>
                </a:highlight>
                <a:latin typeface="Consolas"/>
                <a:ea typeface="Consolas"/>
                <a:cs typeface="Consolas"/>
                <a:sym typeface="Consolas"/>
              </a:rPr>
              <a:t>.createNewFile();</a:t>
            </a:r>
            <a:endParaRPr sz="22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 </a:t>
            </a:r>
            <a:r>
              <a:rPr lang="en-GB" sz="2200" b="1">
                <a:solidFill>
                  <a:srgbClr val="7F0055"/>
                </a:solidFill>
                <a:highlight>
                  <a:srgbClr val="FFFFFF"/>
                </a:highlight>
                <a:latin typeface="Consolas"/>
                <a:ea typeface="Consolas"/>
                <a:cs typeface="Consolas"/>
                <a:sym typeface="Consolas"/>
              </a:rPr>
              <a:t>catch</a:t>
            </a:r>
            <a:r>
              <a:rPr lang="en-GB" sz="2200">
                <a:solidFill>
                  <a:srgbClr val="000000"/>
                </a:solidFill>
                <a:highlight>
                  <a:srgbClr val="FFFFFF"/>
                </a:highlight>
                <a:latin typeface="Consolas"/>
                <a:ea typeface="Consolas"/>
                <a:cs typeface="Consolas"/>
                <a:sym typeface="Consolas"/>
              </a:rPr>
              <a:t> (IOException </a:t>
            </a:r>
            <a:r>
              <a:rPr lang="en-GB" sz="2200">
                <a:solidFill>
                  <a:srgbClr val="6A3E3E"/>
                </a:solidFill>
                <a:highlight>
                  <a:srgbClr val="FFFFFF"/>
                </a:highlight>
                <a:latin typeface="Consolas"/>
                <a:ea typeface="Consolas"/>
                <a:cs typeface="Consolas"/>
                <a:sym typeface="Consolas"/>
              </a:rPr>
              <a:t>e</a:t>
            </a:r>
            <a:r>
              <a:rPr lang="en-GB" sz="2200">
                <a:solidFill>
                  <a:srgbClr val="000000"/>
                </a:solidFill>
                <a:highlight>
                  <a:srgbClr val="FFFFFF"/>
                </a:highlight>
                <a:latin typeface="Consolas"/>
                <a:ea typeface="Consolas"/>
                <a:cs typeface="Consolas"/>
                <a:sym typeface="Consolas"/>
              </a:rPr>
              <a:t>) {</a:t>
            </a:r>
            <a:endParaRPr sz="2200">
              <a:solidFill>
                <a:srgbClr val="000000"/>
              </a:solidFill>
              <a:highlight>
                <a:srgbClr val="FFFFFF"/>
              </a:highlight>
              <a:latin typeface="Consolas"/>
              <a:ea typeface="Consolas"/>
              <a:cs typeface="Consolas"/>
              <a:sym typeface="Consolas"/>
            </a:endParaRPr>
          </a:p>
          <a:p>
            <a:pPr marL="25400" lvl="0" indent="43180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	</a:t>
            </a:r>
            <a:r>
              <a:rPr lang="en-GB" sz="2200">
                <a:solidFill>
                  <a:srgbClr val="6A3E3E"/>
                </a:solidFill>
                <a:highlight>
                  <a:srgbClr val="FFFFFF"/>
                </a:highlight>
                <a:latin typeface="Consolas"/>
                <a:ea typeface="Consolas"/>
                <a:cs typeface="Consolas"/>
                <a:sym typeface="Consolas"/>
              </a:rPr>
              <a:t>e</a:t>
            </a:r>
            <a:r>
              <a:rPr lang="en-GB" sz="2200">
                <a:solidFill>
                  <a:srgbClr val="000000"/>
                </a:solidFill>
                <a:highlight>
                  <a:srgbClr val="FFFFFF"/>
                </a:highlight>
                <a:latin typeface="Consolas"/>
                <a:ea typeface="Consolas"/>
                <a:cs typeface="Consolas"/>
                <a:sym typeface="Consolas"/>
              </a:rPr>
              <a:t>.printStackTrace();</a:t>
            </a:r>
            <a:endParaRPr sz="2200">
              <a:solidFill>
                <a:srgbClr val="000000"/>
              </a:solidFill>
              <a:highlight>
                <a:srgbClr val="FFFFFF"/>
              </a:highlight>
              <a:latin typeface="Consolas"/>
              <a:ea typeface="Consolas"/>
              <a:cs typeface="Consolas"/>
              <a:sym typeface="Consolas"/>
            </a:endParaRPr>
          </a:p>
          <a:p>
            <a:pPr marL="0" lvl="0" indent="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a:t>
            </a:r>
            <a:endParaRPr sz="2200">
              <a:solidFill>
                <a:srgbClr val="000000"/>
              </a:solidFill>
              <a:highlight>
                <a:srgbClr val="FFFFFF"/>
              </a:highlight>
              <a:latin typeface="Consolas"/>
              <a:ea typeface="Consolas"/>
              <a:cs typeface="Consolas"/>
              <a:sym typeface="Consolas"/>
            </a:endParaRPr>
          </a:p>
          <a:p>
            <a:pPr marL="0" lvl="0" indent="0" algn="l" rtl="0">
              <a:spcBef>
                <a:spcPts val="0"/>
              </a:spcBef>
              <a:spcAft>
                <a:spcPts val="1200"/>
              </a:spcAft>
              <a:buNone/>
            </a:pPr>
            <a:endParaRPr/>
          </a:p>
        </p:txBody>
      </p:sp>
      <p:sp>
        <p:nvSpPr>
          <p:cNvPr id="2277" name="Google Shape;2277;p2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270</a:t>
            </a:fld>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sp>
        <p:nvSpPr>
          <p:cNvPr id="2282" name="Google Shape;2282;p28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 - Delete a file</a:t>
            </a:r>
            <a:endParaRPr/>
          </a:p>
        </p:txBody>
      </p:sp>
      <p:sp>
        <p:nvSpPr>
          <p:cNvPr id="2283" name="Google Shape;2283;p28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5400" lvl="0" indent="431800" algn="l" rtl="0">
              <a:spcBef>
                <a:spcPts val="0"/>
              </a:spcBef>
              <a:spcAft>
                <a:spcPts val="0"/>
              </a:spcAft>
              <a:buNone/>
            </a:pPr>
            <a:r>
              <a:rPr lang="en-GB" sz="2200">
                <a:solidFill>
                  <a:srgbClr val="000000"/>
                </a:solidFill>
                <a:latin typeface="Consolas"/>
                <a:ea typeface="Consolas"/>
                <a:cs typeface="Consolas"/>
                <a:sym typeface="Consolas"/>
              </a:rPr>
              <a:t>File </a:t>
            </a:r>
            <a:r>
              <a:rPr lang="en-GB" sz="2200">
                <a:solidFill>
                  <a:srgbClr val="6A3E3E"/>
                </a:solidFill>
                <a:latin typeface="Consolas"/>
                <a:ea typeface="Consolas"/>
                <a:cs typeface="Consolas"/>
                <a:sym typeface="Consolas"/>
              </a:rPr>
              <a:t>file</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File(</a:t>
            </a:r>
            <a:r>
              <a:rPr lang="en-GB" sz="2200">
                <a:solidFill>
                  <a:srgbClr val="2A00FF"/>
                </a:solidFill>
                <a:latin typeface="Consolas"/>
                <a:ea typeface="Consolas"/>
                <a:cs typeface="Consolas"/>
                <a:sym typeface="Consolas"/>
              </a:rPr>
              <a:t>"welcome.txt"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a:solidFill>
                  <a:srgbClr val="6A3E3E"/>
                </a:solidFill>
                <a:latin typeface="Consolas"/>
                <a:ea typeface="Consolas"/>
                <a:cs typeface="Consolas"/>
                <a:sym typeface="Consolas"/>
              </a:rPr>
              <a:t>file</a:t>
            </a:r>
            <a:r>
              <a:rPr lang="en-GB" sz="2200">
                <a:solidFill>
                  <a:srgbClr val="000000"/>
                </a:solidFill>
                <a:latin typeface="Consolas"/>
                <a:ea typeface="Consolas"/>
                <a:cs typeface="Consolas"/>
                <a:sym typeface="Consolas"/>
              </a:rPr>
              <a:t>.delete();</a:t>
            </a:r>
            <a:endParaRPr sz="2200">
              <a:solidFill>
                <a:srgbClr val="000000"/>
              </a:solidFill>
              <a:latin typeface="Consolas"/>
              <a:ea typeface="Consolas"/>
              <a:cs typeface="Consolas"/>
              <a:sym typeface="Consolas"/>
            </a:endParaRPr>
          </a:p>
          <a:p>
            <a:pPr marL="0" lvl="0" indent="0" algn="l" rtl="0">
              <a:spcBef>
                <a:spcPts val="0"/>
              </a:spcBef>
              <a:spcAft>
                <a:spcPts val="1200"/>
              </a:spcAft>
              <a:buNone/>
            </a:pPr>
            <a:endParaRPr sz="2200" b="1">
              <a:solidFill>
                <a:srgbClr val="7F0055"/>
              </a:solidFill>
              <a:latin typeface="Consolas"/>
              <a:ea typeface="Consolas"/>
              <a:cs typeface="Consolas"/>
              <a:sym typeface="Consolas"/>
            </a:endParaRPr>
          </a:p>
        </p:txBody>
      </p:sp>
      <p:sp>
        <p:nvSpPr>
          <p:cNvPr id="2284" name="Google Shape;2284;p2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271</a:t>
            </a:fld>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Shape 2288"/>
        <p:cNvGrpSpPr/>
        <p:nvPr/>
      </p:nvGrpSpPr>
      <p:grpSpPr>
        <a:xfrm>
          <a:off x="0" y="0"/>
          <a:ext cx="0" cy="0"/>
          <a:chOff x="0" y="0"/>
          <a:chExt cx="0" cy="0"/>
        </a:xfrm>
      </p:grpSpPr>
      <p:sp>
        <p:nvSpPr>
          <p:cNvPr id="2289" name="Google Shape;2289;p284"/>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Byte Stream</a:t>
            </a:r>
            <a:endParaRPr/>
          </a:p>
        </p:txBody>
      </p:sp>
      <p:sp>
        <p:nvSpPr>
          <p:cNvPr id="2290" name="Google Shape;2290;p2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272</a:t>
            </a:fld>
            <a:endParaRPr>
              <a:solidFill>
                <a:schemeClr val="dk2"/>
              </a:solidFill>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Shape 2294"/>
        <p:cNvGrpSpPr/>
        <p:nvPr/>
      </p:nvGrpSpPr>
      <p:grpSpPr>
        <a:xfrm>
          <a:off x="0" y="0"/>
          <a:ext cx="0" cy="0"/>
          <a:chOff x="0" y="0"/>
          <a:chExt cx="0" cy="0"/>
        </a:xfrm>
      </p:grpSpPr>
      <p:sp>
        <p:nvSpPr>
          <p:cNvPr id="2295" name="Google Shape;2295;p28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ByteStream</a:t>
            </a:r>
            <a:endParaRPr/>
          </a:p>
        </p:txBody>
      </p:sp>
      <p:sp>
        <p:nvSpPr>
          <p:cNvPr id="2296" name="Google Shape;2296;p2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273</a:t>
            </a:fld>
            <a:endParaRPr>
              <a:solidFill>
                <a:schemeClr val="dk2"/>
              </a:solidFill>
            </a:endParaRPr>
          </a:p>
        </p:txBody>
      </p:sp>
      <p:sp>
        <p:nvSpPr>
          <p:cNvPr id="2297" name="Google Shape;2297;p28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This is used to process data byte by byte (8 bits).</a:t>
            </a:r>
            <a:endParaRPr/>
          </a:p>
          <a:p>
            <a:pPr marL="457200" lvl="0" indent="-342900" algn="just" rtl="0">
              <a:spcBef>
                <a:spcPts val="0"/>
              </a:spcBef>
              <a:spcAft>
                <a:spcPts val="0"/>
              </a:spcAft>
              <a:buSzPts val="1800"/>
              <a:buChar char="●"/>
            </a:pPr>
            <a:r>
              <a:rPr lang="en-GB"/>
              <a:t>Though it has many classes, the </a:t>
            </a:r>
            <a:r>
              <a:rPr lang="en-GB" i="1">
                <a:latin typeface="Consolas"/>
                <a:ea typeface="Consolas"/>
                <a:cs typeface="Consolas"/>
                <a:sym typeface="Consolas"/>
              </a:rPr>
              <a:t>FileInputStream</a:t>
            </a:r>
            <a:r>
              <a:rPr lang="en-GB"/>
              <a:t> and the </a:t>
            </a:r>
            <a:r>
              <a:rPr lang="en-GB" i="1">
                <a:latin typeface="Consolas"/>
                <a:ea typeface="Consolas"/>
                <a:cs typeface="Consolas"/>
                <a:sym typeface="Consolas"/>
              </a:rPr>
              <a:t>FileOutputStream</a:t>
            </a:r>
            <a:r>
              <a:rPr lang="en-GB"/>
              <a:t> are the most popular ones.</a:t>
            </a:r>
            <a:endParaRPr/>
          </a:p>
          <a:p>
            <a:pPr marL="457200" lvl="0" indent="-342900" algn="just" rtl="0">
              <a:spcBef>
                <a:spcPts val="0"/>
              </a:spcBef>
              <a:spcAft>
                <a:spcPts val="0"/>
              </a:spcAft>
              <a:buSzPts val="1800"/>
              <a:buChar char="●"/>
            </a:pPr>
            <a:r>
              <a:rPr lang="en-GB"/>
              <a:t>The </a:t>
            </a:r>
            <a:r>
              <a:rPr lang="en-GB" i="1">
                <a:latin typeface="Consolas"/>
                <a:ea typeface="Consolas"/>
                <a:cs typeface="Consolas"/>
                <a:sym typeface="Consolas"/>
              </a:rPr>
              <a:t>FileInputStream</a:t>
            </a:r>
            <a:r>
              <a:rPr lang="en-GB"/>
              <a:t> is used to read from the source and </a:t>
            </a:r>
            <a:r>
              <a:rPr lang="en-GB" i="1">
                <a:latin typeface="Consolas"/>
                <a:ea typeface="Consolas"/>
                <a:cs typeface="Consolas"/>
                <a:sym typeface="Consolas"/>
              </a:rPr>
              <a:t>FileOutputStream</a:t>
            </a:r>
            <a:r>
              <a:rPr lang="en-GB"/>
              <a:t> is used to write to the destination.</a:t>
            </a:r>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Shape 2301"/>
        <p:cNvGrpSpPr/>
        <p:nvPr/>
      </p:nvGrpSpPr>
      <p:grpSpPr>
        <a:xfrm>
          <a:off x="0" y="0"/>
          <a:ext cx="0" cy="0"/>
          <a:chOff x="0" y="0"/>
          <a:chExt cx="0" cy="0"/>
        </a:xfrm>
      </p:grpSpPr>
      <p:sp>
        <p:nvSpPr>
          <p:cNvPr id="2302" name="Google Shape;2302;p28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ByteStream</a:t>
            </a:r>
            <a:endParaRPr/>
          </a:p>
        </p:txBody>
      </p:sp>
      <p:sp>
        <p:nvSpPr>
          <p:cNvPr id="2303" name="Google Shape;2303;p2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274</a:t>
            </a:fld>
            <a:endParaRPr/>
          </a:p>
        </p:txBody>
      </p:sp>
      <p:graphicFrame>
        <p:nvGraphicFramePr>
          <p:cNvPr id="2304" name="Google Shape;2304;p286"/>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2330875">
                  <a:extLst>
                    <a:ext uri="{9D8B030D-6E8A-4147-A177-3AD203B41FA5}">
                      <a16:colId xmlns:a16="http://schemas.microsoft.com/office/drawing/2014/main" val="20000"/>
                    </a:ext>
                  </a:extLst>
                </a:gridCol>
                <a:gridCol w="5969200">
                  <a:extLst>
                    <a:ext uri="{9D8B030D-6E8A-4147-A177-3AD203B41FA5}">
                      <a16:colId xmlns:a16="http://schemas.microsoft.com/office/drawing/2014/main" val="20001"/>
                    </a:ext>
                  </a:extLst>
                </a:gridCol>
              </a:tblGrid>
              <a:tr h="401575">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Stream Class</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Descriptor</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BufferedInputStream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for Buffered Input Stream.</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DataInputStream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contains method for reading java standard data types.</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FileInputStream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This is used to reads from a file</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InputStream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This is an abstract class that describes stream input.</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PrintStream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This contains the most used print() and println() method</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BufferedOutputStream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This is used for Buffered Output Stream.</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DataOutputStream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This contains method for writing java standard data types.</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FileOutputStream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This is used to write to a file.</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8"/>
                  </a:ext>
                </a:extLst>
              </a:tr>
              <a:tr h="371875">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OutputStream</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This is an abstract class that describe stream output.</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Shape 2308"/>
        <p:cNvGrpSpPr/>
        <p:nvPr/>
      </p:nvGrpSpPr>
      <p:grpSpPr>
        <a:xfrm>
          <a:off x="0" y="0"/>
          <a:ext cx="0" cy="0"/>
          <a:chOff x="0" y="0"/>
          <a:chExt cx="0" cy="0"/>
        </a:xfrm>
      </p:grpSpPr>
      <p:sp>
        <p:nvSpPr>
          <p:cNvPr id="2309" name="Google Shape;2309;p28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ByteStream</a:t>
            </a:r>
            <a:endParaRPr/>
          </a:p>
        </p:txBody>
      </p:sp>
      <p:sp>
        <p:nvSpPr>
          <p:cNvPr id="2310" name="Google Shape;2310;p287"/>
          <p:cNvSpPr txBox="1">
            <a:spLocks noGrp="1"/>
          </p:cNvSpPr>
          <p:nvPr>
            <p:ph type="body" idx="1"/>
          </p:nvPr>
        </p:nvSpPr>
        <p:spPr>
          <a:xfrm>
            <a:off x="311700" y="1266325"/>
            <a:ext cx="4671000" cy="33969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GB"/>
              <a:t>Programs use byte streams to perform input and output of 8-bit bytes.</a:t>
            </a:r>
            <a:endParaRPr/>
          </a:p>
          <a:p>
            <a:pPr marL="457200" lvl="0" indent="-342900" algn="just" rtl="0">
              <a:spcBef>
                <a:spcPts val="0"/>
              </a:spcBef>
              <a:spcAft>
                <a:spcPts val="0"/>
              </a:spcAft>
              <a:buSzPts val="1800"/>
              <a:buChar char="●"/>
            </a:pPr>
            <a:r>
              <a:rPr lang="en-GB"/>
              <a:t>All byte stream classes are descended from InputStream and OutputStream.</a:t>
            </a:r>
            <a:endParaRPr/>
          </a:p>
          <a:p>
            <a:pPr marL="457200" lvl="0" indent="-342900" algn="just" rtl="0">
              <a:spcBef>
                <a:spcPts val="0"/>
              </a:spcBef>
              <a:spcAft>
                <a:spcPts val="0"/>
              </a:spcAft>
              <a:buSzPts val="1800"/>
              <a:buChar char="●"/>
            </a:pPr>
            <a:r>
              <a:rPr lang="en-GB"/>
              <a:t>There are many byte stream classes. To demonstrate how byte streams work, our focus is on the file I/O byte streams, </a:t>
            </a:r>
            <a:r>
              <a:rPr lang="en-GB" i="1"/>
              <a:t>FileInputStream</a:t>
            </a:r>
            <a:r>
              <a:rPr lang="en-GB"/>
              <a:t> and </a:t>
            </a:r>
            <a:r>
              <a:rPr lang="en-GB" i="1"/>
              <a:t>FileOutputStream</a:t>
            </a:r>
            <a:r>
              <a:rPr lang="en-GB"/>
              <a:t>.</a:t>
            </a:r>
            <a:endParaRPr/>
          </a:p>
        </p:txBody>
      </p:sp>
      <p:sp>
        <p:nvSpPr>
          <p:cNvPr id="2311" name="Google Shape;2311;p2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275</a:t>
            </a:fld>
            <a:endParaRPr/>
          </a:p>
        </p:txBody>
      </p:sp>
      <p:pic>
        <p:nvPicPr>
          <p:cNvPr id="2312" name="Google Shape;2312;p287"/>
          <p:cNvPicPr preferRelativeResize="0"/>
          <p:nvPr/>
        </p:nvPicPr>
        <p:blipFill>
          <a:blip r:embed="rId3">
            <a:alphaModFix/>
          </a:blip>
          <a:stretch>
            <a:fillRect/>
          </a:stretch>
        </p:blipFill>
        <p:spPr>
          <a:xfrm>
            <a:off x="5199550" y="1468887"/>
            <a:ext cx="3272900" cy="2941475"/>
          </a:xfrm>
          <a:prstGeom prst="rect">
            <a:avLst/>
          </a:prstGeom>
          <a:noFill/>
          <a:ln>
            <a:noFill/>
          </a:ln>
        </p:spPr>
      </p:pic>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Shape 2316"/>
        <p:cNvGrpSpPr/>
        <p:nvPr/>
      </p:nvGrpSpPr>
      <p:grpSpPr>
        <a:xfrm>
          <a:off x="0" y="0"/>
          <a:ext cx="0" cy="0"/>
          <a:chOff x="0" y="0"/>
          <a:chExt cx="0" cy="0"/>
        </a:xfrm>
      </p:grpSpPr>
      <p:sp>
        <p:nvSpPr>
          <p:cNvPr id="2317" name="Google Shape;2317;p28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FileOutputStream methods</a:t>
            </a:r>
            <a:endParaRPr/>
          </a:p>
        </p:txBody>
      </p:sp>
      <p:sp>
        <p:nvSpPr>
          <p:cNvPr id="2318" name="Google Shape;2318;p2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276</a:t>
            </a:fld>
            <a:endParaRPr/>
          </a:p>
        </p:txBody>
      </p:sp>
      <p:graphicFrame>
        <p:nvGraphicFramePr>
          <p:cNvPr id="2319" name="Google Shape;2319;p288"/>
          <p:cNvGraphicFramePr/>
          <p:nvPr/>
        </p:nvGraphicFramePr>
        <p:xfrm>
          <a:off x="311700" y="2600225"/>
          <a:ext cx="3000000" cy="3000000"/>
        </p:xfrm>
        <a:graphic>
          <a:graphicData uri="http://schemas.openxmlformats.org/drawingml/2006/table">
            <a:tbl>
              <a:tblPr>
                <a:noFill/>
                <a:tableStyleId>{4C4B8031-E66A-4E46-8405-7B656A99451E}</a:tableStyleId>
              </a:tblPr>
              <a:tblGrid>
                <a:gridCol w="2782650">
                  <a:extLst>
                    <a:ext uri="{9D8B030D-6E8A-4147-A177-3AD203B41FA5}">
                      <a16:colId xmlns:a16="http://schemas.microsoft.com/office/drawing/2014/main" val="20000"/>
                    </a:ext>
                  </a:extLst>
                </a:gridCol>
                <a:gridCol w="57379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void close()</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closes the file output stream.</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write(int b)</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to write the specified byte to the file output stream.</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write(byte[] arr)</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to write data in bytes of arr[] to file output stream.</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write(byte[] ary, int off, int len)</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is used to write the number of bytes equal to length to the output stream from an array starting from the position start.</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2320" name="Google Shape;2320;p288"/>
          <p:cNvSpPr txBox="1">
            <a:spLocks noGrp="1"/>
          </p:cNvSpPr>
          <p:nvPr>
            <p:ph type="body" idx="1"/>
          </p:nvPr>
        </p:nvSpPr>
        <p:spPr>
          <a:xfrm>
            <a:off x="311700" y="1266325"/>
            <a:ext cx="8520600" cy="12213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None/>
            </a:pPr>
            <a:r>
              <a:rPr lang="en-GB"/>
              <a:t>FileOutputStream is an output stream for writing data/streams of raw bytes to file or storing data to file.</a:t>
            </a:r>
            <a:endParaRPr/>
          </a:p>
          <a:p>
            <a:pPr marL="0" lvl="0" indent="0" algn="just" rtl="0">
              <a:spcBef>
                <a:spcPts val="1200"/>
              </a:spcBef>
              <a:spcAft>
                <a:spcPts val="1200"/>
              </a:spcAft>
              <a:buNone/>
            </a:pPr>
            <a:r>
              <a:rPr lang="en-GB"/>
              <a:t>For writing byte-oriented and character-oriented data, we can use FileOutputStream but for writing character-oriented data, FileWriter is more preferred.</a:t>
            </a:r>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Shape 2324"/>
        <p:cNvGrpSpPr/>
        <p:nvPr/>
      </p:nvGrpSpPr>
      <p:grpSpPr>
        <a:xfrm>
          <a:off x="0" y="0"/>
          <a:ext cx="0" cy="0"/>
          <a:chOff x="0" y="0"/>
          <a:chExt cx="0" cy="0"/>
        </a:xfrm>
      </p:grpSpPr>
      <p:sp>
        <p:nvSpPr>
          <p:cNvPr id="2325" name="Google Shape;2325;p28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FileInputStream methods</a:t>
            </a:r>
            <a:endParaRPr/>
          </a:p>
        </p:txBody>
      </p:sp>
      <p:sp>
        <p:nvSpPr>
          <p:cNvPr id="2326" name="Google Shape;2326;p2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277</a:t>
            </a:fld>
            <a:endParaRPr/>
          </a:p>
        </p:txBody>
      </p:sp>
      <p:graphicFrame>
        <p:nvGraphicFramePr>
          <p:cNvPr id="2327" name="Google Shape;2327;p289"/>
          <p:cNvGraphicFramePr/>
          <p:nvPr/>
        </p:nvGraphicFramePr>
        <p:xfrm>
          <a:off x="311700" y="2600225"/>
          <a:ext cx="3000000" cy="3000000"/>
        </p:xfrm>
        <a:graphic>
          <a:graphicData uri="http://schemas.openxmlformats.org/drawingml/2006/table">
            <a:tbl>
              <a:tblPr>
                <a:noFill/>
                <a:tableStyleId>{4C4B8031-E66A-4E46-8405-7B656A99451E}</a:tableStyleId>
              </a:tblPr>
              <a:tblGrid>
                <a:gridCol w="1858325">
                  <a:extLst>
                    <a:ext uri="{9D8B030D-6E8A-4147-A177-3AD203B41FA5}">
                      <a16:colId xmlns:a16="http://schemas.microsoft.com/office/drawing/2014/main" val="20000"/>
                    </a:ext>
                  </a:extLst>
                </a:gridCol>
                <a:gridCol w="66622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just" rtl="0">
                        <a:spcBef>
                          <a:spcPts val="0"/>
                        </a:spcBef>
                        <a:spcAft>
                          <a:spcPts val="0"/>
                        </a:spcAft>
                        <a:buNone/>
                      </a:pPr>
                      <a:r>
                        <a:rPr lang="en-GB" sz="1300">
                          <a:solidFill>
                            <a:schemeClr val="dk2"/>
                          </a:solidFill>
                          <a:latin typeface="Consolas"/>
                          <a:ea typeface="Consolas"/>
                          <a:cs typeface="Consolas"/>
                          <a:sym typeface="Consolas"/>
                        </a:rPr>
                        <a:t>close()</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Closes this file input stream and releases any system resources associated with it</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read()</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Reads a byte of data from this input stream</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read(byte[] b)</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Reads up to b.length bytes of data from this input stream into an array of bytes.</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read(byte[] b, int off, int len)</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Reads up to len bytes of data from this input stream into an array of bytes.</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2328" name="Google Shape;2328;p289"/>
          <p:cNvSpPr txBox="1">
            <a:spLocks noGrp="1"/>
          </p:cNvSpPr>
          <p:nvPr>
            <p:ph type="body" idx="1"/>
          </p:nvPr>
        </p:nvSpPr>
        <p:spPr>
          <a:xfrm>
            <a:off x="311700" y="1266325"/>
            <a:ext cx="8520600" cy="12213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a:t>A FileInputStream obtains input bytes from a file in a file system.</a:t>
            </a:r>
            <a:endParaRPr/>
          </a:p>
          <a:p>
            <a:pPr marL="0" lvl="0" indent="0" algn="just" rtl="0">
              <a:spcBef>
                <a:spcPts val="1200"/>
              </a:spcBef>
              <a:spcAft>
                <a:spcPts val="1200"/>
              </a:spcAft>
              <a:buNone/>
            </a:pPr>
            <a:r>
              <a:rPr lang="en-GB"/>
              <a:t>FileInputStream is meant for reading streams of raw bytes such as image data.</a:t>
            </a:r>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Shape 2332"/>
        <p:cNvGrpSpPr/>
        <p:nvPr/>
      </p:nvGrpSpPr>
      <p:grpSpPr>
        <a:xfrm>
          <a:off x="0" y="0"/>
          <a:ext cx="0" cy="0"/>
          <a:chOff x="0" y="0"/>
          <a:chExt cx="0" cy="0"/>
        </a:xfrm>
      </p:grpSpPr>
      <p:sp>
        <p:nvSpPr>
          <p:cNvPr id="2333" name="Google Shape;2333;p29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 - Write to File</a:t>
            </a:r>
            <a:endParaRPr/>
          </a:p>
        </p:txBody>
      </p:sp>
      <p:sp>
        <p:nvSpPr>
          <p:cNvPr id="2334" name="Google Shape;2334;p290"/>
          <p:cNvSpPr txBox="1">
            <a:spLocks noGrp="1"/>
          </p:cNvSpPr>
          <p:nvPr>
            <p:ph type="body" idx="1"/>
          </p:nvPr>
        </p:nvSpPr>
        <p:spPr>
          <a:xfrm>
            <a:off x="311700" y="1266325"/>
            <a:ext cx="8160600" cy="3302700"/>
          </a:xfrm>
          <a:prstGeom prst="rect">
            <a:avLst/>
          </a:prstGeom>
        </p:spPr>
        <p:txBody>
          <a:bodyPr spcFirstLastPara="1" wrap="square" lIns="91425" tIns="91425" rIns="91425" bIns="91425" anchor="t" anchorCtr="0">
            <a:normAutofit/>
          </a:bodyPr>
          <a:lstStyle/>
          <a:p>
            <a:pPr marL="25400" lvl="0" indent="0" algn="l" rtl="0">
              <a:lnSpc>
                <a:spcPct val="95000"/>
              </a:lnSpc>
              <a:spcBef>
                <a:spcPts val="0"/>
              </a:spcBef>
              <a:spcAft>
                <a:spcPts val="0"/>
              </a:spcAft>
              <a:buSzPts val="1018"/>
              <a:buNone/>
            </a:pPr>
            <a:r>
              <a:rPr lang="en-GB" sz="1635" b="1">
                <a:solidFill>
                  <a:srgbClr val="7F0055"/>
                </a:solidFill>
                <a:latin typeface="Consolas"/>
                <a:ea typeface="Consolas"/>
                <a:cs typeface="Consolas"/>
                <a:sym typeface="Consolas"/>
              </a:rPr>
              <a:t>try</a:t>
            </a:r>
            <a:r>
              <a:rPr lang="en-GB" sz="1635">
                <a:solidFill>
                  <a:srgbClr val="000000"/>
                </a:solidFill>
                <a:latin typeface="Consolas"/>
                <a:ea typeface="Consolas"/>
                <a:cs typeface="Consolas"/>
                <a:sym typeface="Consolas"/>
              </a:rPr>
              <a:t> (FileOutputStream </a:t>
            </a:r>
            <a:r>
              <a:rPr lang="en-GB" sz="1635">
                <a:solidFill>
                  <a:srgbClr val="6A3E3E"/>
                </a:solidFill>
                <a:latin typeface="Consolas"/>
                <a:ea typeface="Consolas"/>
                <a:cs typeface="Consolas"/>
                <a:sym typeface="Consolas"/>
              </a:rPr>
              <a:t>fout</a:t>
            </a:r>
            <a:r>
              <a:rPr lang="en-GB" sz="1635">
                <a:solidFill>
                  <a:srgbClr val="000000"/>
                </a:solidFill>
                <a:latin typeface="Consolas"/>
                <a:ea typeface="Consolas"/>
                <a:cs typeface="Consolas"/>
                <a:sym typeface="Consolas"/>
              </a:rPr>
              <a:t> = </a:t>
            </a:r>
            <a:r>
              <a:rPr lang="en-GB" sz="1635" b="1">
                <a:solidFill>
                  <a:srgbClr val="7F0055"/>
                </a:solidFill>
                <a:latin typeface="Consolas"/>
                <a:ea typeface="Consolas"/>
                <a:cs typeface="Consolas"/>
                <a:sym typeface="Consolas"/>
              </a:rPr>
              <a:t>new</a:t>
            </a:r>
            <a:r>
              <a:rPr lang="en-GB" sz="1635">
                <a:solidFill>
                  <a:srgbClr val="000000"/>
                </a:solidFill>
                <a:latin typeface="Consolas"/>
                <a:ea typeface="Consolas"/>
                <a:cs typeface="Consolas"/>
                <a:sym typeface="Consolas"/>
              </a:rPr>
              <a:t> FileOutputStream(</a:t>
            </a:r>
            <a:r>
              <a:rPr lang="en-GB" sz="1635">
                <a:solidFill>
                  <a:srgbClr val="2A00FF"/>
                </a:solidFill>
                <a:latin typeface="Consolas"/>
                <a:ea typeface="Consolas"/>
                <a:cs typeface="Consolas"/>
                <a:sym typeface="Consolas"/>
              </a:rPr>
              <a:t>"welcome.txt"</a:t>
            </a:r>
            <a:r>
              <a:rPr lang="en-GB" sz="1635">
                <a:solidFill>
                  <a:srgbClr val="000000"/>
                </a:solidFill>
                <a:latin typeface="Consolas"/>
                <a:ea typeface="Consolas"/>
                <a:cs typeface="Consolas"/>
                <a:sym typeface="Consolas"/>
              </a:rPr>
              <a:t>);) {</a:t>
            </a:r>
            <a:endParaRPr sz="1635">
              <a:solidFill>
                <a:srgbClr val="000000"/>
              </a:solidFill>
              <a:latin typeface="Consolas"/>
              <a:ea typeface="Consolas"/>
              <a:cs typeface="Consolas"/>
              <a:sym typeface="Consolas"/>
            </a:endParaRPr>
          </a:p>
          <a:p>
            <a:pPr marL="25400" lvl="0" indent="431800" algn="l" rtl="0">
              <a:lnSpc>
                <a:spcPct val="95000"/>
              </a:lnSpc>
              <a:spcBef>
                <a:spcPts val="0"/>
              </a:spcBef>
              <a:spcAft>
                <a:spcPts val="0"/>
              </a:spcAft>
              <a:buSzPts val="1018"/>
              <a:buNone/>
            </a:pPr>
            <a:r>
              <a:rPr lang="en-GB" sz="1635">
                <a:solidFill>
                  <a:srgbClr val="000000"/>
                </a:solidFill>
                <a:latin typeface="Consolas"/>
                <a:ea typeface="Consolas"/>
                <a:cs typeface="Consolas"/>
                <a:sym typeface="Consolas"/>
              </a:rPr>
              <a:t>String </a:t>
            </a:r>
            <a:r>
              <a:rPr lang="en-GB" sz="1635">
                <a:solidFill>
                  <a:srgbClr val="6A3E3E"/>
                </a:solidFill>
                <a:latin typeface="Consolas"/>
                <a:ea typeface="Consolas"/>
                <a:cs typeface="Consolas"/>
                <a:sym typeface="Consolas"/>
              </a:rPr>
              <a:t>str</a:t>
            </a:r>
            <a:r>
              <a:rPr lang="en-GB" sz="1635">
                <a:solidFill>
                  <a:srgbClr val="000000"/>
                </a:solidFill>
                <a:latin typeface="Consolas"/>
                <a:ea typeface="Consolas"/>
                <a:cs typeface="Consolas"/>
                <a:sym typeface="Consolas"/>
              </a:rPr>
              <a:t> = </a:t>
            </a:r>
            <a:r>
              <a:rPr lang="en-GB" sz="1635">
                <a:solidFill>
                  <a:srgbClr val="2A00FF"/>
                </a:solidFill>
                <a:latin typeface="Consolas"/>
                <a:ea typeface="Consolas"/>
                <a:cs typeface="Consolas"/>
                <a:sym typeface="Consolas"/>
              </a:rPr>
              <a:t>"Hello Java"</a:t>
            </a:r>
            <a:r>
              <a:rPr lang="en-GB" sz="1635">
                <a:solidFill>
                  <a:srgbClr val="000000"/>
                </a:solidFill>
                <a:latin typeface="Consolas"/>
                <a:ea typeface="Consolas"/>
                <a:cs typeface="Consolas"/>
                <a:sym typeface="Consolas"/>
              </a:rPr>
              <a:t>;</a:t>
            </a:r>
            <a:endParaRPr sz="1635">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1018"/>
              <a:buNone/>
            </a:pPr>
            <a:r>
              <a:rPr lang="en-GB" sz="1635">
                <a:solidFill>
                  <a:srgbClr val="000000"/>
                </a:solidFill>
                <a:latin typeface="Consolas"/>
                <a:ea typeface="Consolas"/>
                <a:cs typeface="Consolas"/>
                <a:sym typeface="Consolas"/>
              </a:rPr>
              <a:t>	</a:t>
            </a:r>
            <a:r>
              <a:rPr lang="en-GB" sz="1635">
                <a:solidFill>
                  <a:srgbClr val="6A3E3E"/>
                </a:solidFill>
                <a:latin typeface="Consolas"/>
                <a:ea typeface="Consolas"/>
                <a:cs typeface="Consolas"/>
                <a:sym typeface="Consolas"/>
              </a:rPr>
              <a:t>fout</a:t>
            </a:r>
            <a:r>
              <a:rPr lang="en-GB" sz="1635">
                <a:solidFill>
                  <a:srgbClr val="000000"/>
                </a:solidFill>
                <a:latin typeface="Consolas"/>
                <a:ea typeface="Consolas"/>
                <a:cs typeface="Consolas"/>
                <a:sym typeface="Consolas"/>
              </a:rPr>
              <a:t>.write(</a:t>
            </a:r>
            <a:r>
              <a:rPr lang="en-GB" sz="1635">
                <a:solidFill>
                  <a:srgbClr val="6A3E3E"/>
                </a:solidFill>
                <a:latin typeface="Consolas"/>
                <a:ea typeface="Consolas"/>
                <a:cs typeface="Consolas"/>
                <a:sym typeface="Consolas"/>
              </a:rPr>
              <a:t>str</a:t>
            </a:r>
            <a:r>
              <a:rPr lang="en-GB" sz="1635">
                <a:solidFill>
                  <a:srgbClr val="000000"/>
                </a:solidFill>
                <a:latin typeface="Consolas"/>
                <a:ea typeface="Consolas"/>
                <a:cs typeface="Consolas"/>
                <a:sym typeface="Consolas"/>
              </a:rPr>
              <a:t>.getBytes());</a:t>
            </a:r>
            <a:endParaRPr sz="1635">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1018"/>
              <a:buNone/>
            </a:pPr>
            <a:r>
              <a:rPr lang="en-GB" sz="1635">
                <a:solidFill>
                  <a:srgbClr val="000000"/>
                </a:solidFill>
                <a:latin typeface="Consolas"/>
                <a:ea typeface="Consolas"/>
                <a:cs typeface="Consolas"/>
                <a:sym typeface="Consolas"/>
              </a:rPr>
              <a:t>} </a:t>
            </a:r>
            <a:r>
              <a:rPr lang="en-GB" sz="1635" b="1">
                <a:solidFill>
                  <a:srgbClr val="7F0055"/>
                </a:solidFill>
                <a:latin typeface="Consolas"/>
                <a:ea typeface="Consolas"/>
                <a:cs typeface="Consolas"/>
                <a:sym typeface="Consolas"/>
              </a:rPr>
              <a:t>catch</a:t>
            </a:r>
            <a:r>
              <a:rPr lang="en-GB" sz="1635">
                <a:solidFill>
                  <a:srgbClr val="000000"/>
                </a:solidFill>
                <a:latin typeface="Consolas"/>
                <a:ea typeface="Consolas"/>
                <a:cs typeface="Consolas"/>
                <a:sym typeface="Consolas"/>
              </a:rPr>
              <a:t> (FileNotFoundException </a:t>
            </a:r>
            <a:r>
              <a:rPr lang="en-GB" sz="1635">
                <a:solidFill>
                  <a:srgbClr val="6A3E3E"/>
                </a:solidFill>
                <a:latin typeface="Consolas"/>
                <a:ea typeface="Consolas"/>
                <a:cs typeface="Consolas"/>
                <a:sym typeface="Consolas"/>
              </a:rPr>
              <a:t>e</a:t>
            </a:r>
            <a:r>
              <a:rPr lang="en-GB" sz="1635">
                <a:solidFill>
                  <a:srgbClr val="000000"/>
                </a:solidFill>
                <a:latin typeface="Consolas"/>
                <a:ea typeface="Consolas"/>
                <a:cs typeface="Consolas"/>
                <a:sym typeface="Consolas"/>
              </a:rPr>
              <a:t>) {</a:t>
            </a:r>
            <a:endParaRPr sz="1635">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1018"/>
              <a:buNone/>
            </a:pPr>
            <a:r>
              <a:rPr lang="en-GB" sz="1635">
                <a:solidFill>
                  <a:srgbClr val="000000"/>
                </a:solidFill>
                <a:latin typeface="Consolas"/>
                <a:ea typeface="Consolas"/>
                <a:cs typeface="Consolas"/>
                <a:sym typeface="Consolas"/>
              </a:rPr>
              <a:t>	</a:t>
            </a:r>
            <a:r>
              <a:rPr lang="en-GB" sz="1635">
                <a:solidFill>
                  <a:srgbClr val="6A3E3E"/>
                </a:solidFill>
                <a:latin typeface="Consolas"/>
                <a:ea typeface="Consolas"/>
                <a:cs typeface="Consolas"/>
                <a:sym typeface="Consolas"/>
              </a:rPr>
              <a:t>e</a:t>
            </a:r>
            <a:r>
              <a:rPr lang="en-GB" sz="1635">
                <a:solidFill>
                  <a:srgbClr val="000000"/>
                </a:solidFill>
                <a:latin typeface="Consolas"/>
                <a:ea typeface="Consolas"/>
                <a:cs typeface="Consolas"/>
                <a:sym typeface="Consolas"/>
              </a:rPr>
              <a:t>.printStackTrace();</a:t>
            </a:r>
            <a:endParaRPr sz="1635">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1018"/>
              <a:buNone/>
            </a:pPr>
            <a:r>
              <a:rPr lang="en-GB" sz="1635">
                <a:solidFill>
                  <a:srgbClr val="000000"/>
                </a:solidFill>
                <a:latin typeface="Consolas"/>
                <a:ea typeface="Consolas"/>
                <a:cs typeface="Consolas"/>
                <a:sym typeface="Consolas"/>
              </a:rPr>
              <a:t>} </a:t>
            </a:r>
            <a:r>
              <a:rPr lang="en-GB" sz="1635" b="1">
                <a:solidFill>
                  <a:srgbClr val="7F0055"/>
                </a:solidFill>
                <a:latin typeface="Consolas"/>
                <a:ea typeface="Consolas"/>
                <a:cs typeface="Consolas"/>
                <a:sym typeface="Consolas"/>
              </a:rPr>
              <a:t>catch</a:t>
            </a:r>
            <a:r>
              <a:rPr lang="en-GB" sz="1635">
                <a:solidFill>
                  <a:srgbClr val="000000"/>
                </a:solidFill>
                <a:latin typeface="Consolas"/>
                <a:ea typeface="Consolas"/>
                <a:cs typeface="Consolas"/>
                <a:sym typeface="Consolas"/>
              </a:rPr>
              <a:t> (IOException </a:t>
            </a:r>
            <a:r>
              <a:rPr lang="en-GB" sz="1635">
                <a:solidFill>
                  <a:srgbClr val="6A3E3E"/>
                </a:solidFill>
                <a:latin typeface="Consolas"/>
                <a:ea typeface="Consolas"/>
                <a:cs typeface="Consolas"/>
                <a:sym typeface="Consolas"/>
              </a:rPr>
              <a:t>e</a:t>
            </a:r>
            <a:r>
              <a:rPr lang="en-GB" sz="1635">
                <a:solidFill>
                  <a:srgbClr val="000000"/>
                </a:solidFill>
                <a:latin typeface="Consolas"/>
                <a:ea typeface="Consolas"/>
                <a:cs typeface="Consolas"/>
                <a:sym typeface="Consolas"/>
              </a:rPr>
              <a:t>) {</a:t>
            </a:r>
            <a:endParaRPr sz="1635">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1018"/>
              <a:buNone/>
            </a:pPr>
            <a:r>
              <a:rPr lang="en-GB" sz="1635">
                <a:solidFill>
                  <a:srgbClr val="000000"/>
                </a:solidFill>
                <a:latin typeface="Consolas"/>
                <a:ea typeface="Consolas"/>
                <a:cs typeface="Consolas"/>
                <a:sym typeface="Consolas"/>
              </a:rPr>
              <a:t>	</a:t>
            </a:r>
            <a:r>
              <a:rPr lang="en-GB" sz="1635">
                <a:solidFill>
                  <a:srgbClr val="6A3E3E"/>
                </a:solidFill>
                <a:latin typeface="Consolas"/>
                <a:ea typeface="Consolas"/>
                <a:cs typeface="Consolas"/>
                <a:sym typeface="Consolas"/>
              </a:rPr>
              <a:t>e</a:t>
            </a:r>
            <a:r>
              <a:rPr lang="en-GB" sz="1635">
                <a:solidFill>
                  <a:srgbClr val="000000"/>
                </a:solidFill>
                <a:latin typeface="Consolas"/>
                <a:ea typeface="Consolas"/>
                <a:cs typeface="Consolas"/>
                <a:sym typeface="Consolas"/>
              </a:rPr>
              <a:t>.printStackTrace();</a:t>
            </a:r>
            <a:endParaRPr sz="1635">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1018"/>
              <a:buNone/>
            </a:pPr>
            <a:r>
              <a:rPr lang="en-GB" sz="1635">
                <a:solidFill>
                  <a:srgbClr val="000000"/>
                </a:solidFill>
                <a:latin typeface="Consolas"/>
                <a:ea typeface="Consolas"/>
                <a:cs typeface="Consolas"/>
                <a:sym typeface="Consolas"/>
              </a:rPr>
              <a:t>}</a:t>
            </a:r>
            <a:endParaRPr sz="1635">
              <a:solidFill>
                <a:srgbClr val="000000"/>
              </a:solidFill>
              <a:latin typeface="Consolas"/>
              <a:ea typeface="Consolas"/>
              <a:cs typeface="Consolas"/>
              <a:sym typeface="Consolas"/>
            </a:endParaRPr>
          </a:p>
          <a:p>
            <a:pPr marL="0" lvl="0" indent="0" algn="l" rtl="0">
              <a:lnSpc>
                <a:spcPct val="95000"/>
              </a:lnSpc>
              <a:spcBef>
                <a:spcPts val="0"/>
              </a:spcBef>
              <a:spcAft>
                <a:spcPts val="1200"/>
              </a:spcAft>
              <a:buSzPts val="1018"/>
              <a:buNone/>
            </a:pPr>
            <a:endParaRPr sz="1265"/>
          </a:p>
        </p:txBody>
      </p:sp>
      <p:sp>
        <p:nvSpPr>
          <p:cNvPr id="2335" name="Google Shape;2335;p2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278</a:t>
            </a:fld>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Shape 2339"/>
        <p:cNvGrpSpPr/>
        <p:nvPr/>
      </p:nvGrpSpPr>
      <p:grpSpPr>
        <a:xfrm>
          <a:off x="0" y="0"/>
          <a:ext cx="0" cy="0"/>
          <a:chOff x="0" y="0"/>
          <a:chExt cx="0" cy="0"/>
        </a:xfrm>
      </p:grpSpPr>
      <p:sp>
        <p:nvSpPr>
          <p:cNvPr id="2340" name="Google Shape;2340;p29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 - Read from File</a:t>
            </a:r>
            <a:endParaRPr/>
          </a:p>
        </p:txBody>
      </p:sp>
      <p:sp>
        <p:nvSpPr>
          <p:cNvPr id="2341" name="Google Shape;2341;p29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10000"/>
          </a:bodyPr>
          <a:lstStyle/>
          <a:p>
            <a:pPr marL="25400" lvl="0" indent="0" algn="l" rtl="0">
              <a:spcBef>
                <a:spcPts val="0"/>
              </a:spcBef>
              <a:spcAft>
                <a:spcPts val="0"/>
              </a:spcAft>
              <a:buNone/>
            </a:pPr>
            <a:r>
              <a:rPr lang="en-GB" sz="2200" b="1">
                <a:solidFill>
                  <a:srgbClr val="7F0055"/>
                </a:solidFill>
                <a:latin typeface="Consolas"/>
                <a:ea typeface="Consolas"/>
                <a:cs typeface="Consolas"/>
                <a:sym typeface="Consolas"/>
              </a:rPr>
              <a:t>try</a:t>
            </a:r>
            <a:r>
              <a:rPr lang="en-GB" sz="2200">
                <a:solidFill>
                  <a:srgbClr val="000000"/>
                </a:solidFill>
                <a:latin typeface="Consolas"/>
                <a:ea typeface="Consolas"/>
                <a:cs typeface="Consolas"/>
                <a:sym typeface="Consolas"/>
              </a:rPr>
              <a:t> (FileInputStream </a:t>
            </a:r>
            <a:r>
              <a:rPr lang="en-GB" sz="2200">
                <a:solidFill>
                  <a:srgbClr val="6A3E3E"/>
                </a:solidFill>
                <a:latin typeface="Consolas"/>
                <a:ea typeface="Consolas"/>
                <a:cs typeface="Consolas"/>
                <a:sym typeface="Consolas"/>
              </a:rPr>
              <a:t>fin</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FileInputStream(</a:t>
            </a:r>
            <a:r>
              <a:rPr lang="en-GB" sz="2200">
                <a:solidFill>
                  <a:srgbClr val="2A00FF"/>
                </a:solidFill>
                <a:latin typeface="Consolas"/>
                <a:ea typeface="Consolas"/>
                <a:cs typeface="Consolas"/>
                <a:sym typeface="Consolas"/>
              </a:rPr>
              <a:t>"welcome.txt"</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b="1">
                <a:solidFill>
                  <a:srgbClr val="7F0055"/>
                </a:solidFill>
                <a:latin typeface="Consolas"/>
                <a:ea typeface="Consolas"/>
                <a:cs typeface="Consolas"/>
                <a:sym typeface="Consolas"/>
              </a:rPr>
              <a:t>int</a:t>
            </a: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i</a:t>
            </a:r>
            <a:r>
              <a:rPr lang="en-GB" sz="2200">
                <a:solidFill>
                  <a:srgbClr val="000000"/>
                </a:solidFill>
                <a:latin typeface="Consolas"/>
                <a:ea typeface="Consolas"/>
                <a:cs typeface="Consolas"/>
                <a:sym typeface="Consolas"/>
              </a:rPr>
              <a:t> = 0;</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while</a:t>
            </a: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i</a:t>
            </a:r>
            <a:r>
              <a:rPr lang="en-GB" sz="2200">
                <a:solidFill>
                  <a:srgbClr val="000000"/>
                </a:solidFill>
                <a:latin typeface="Consolas"/>
                <a:ea typeface="Consolas"/>
                <a:cs typeface="Consolas"/>
                <a:sym typeface="Consolas"/>
              </a:rPr>
              <a:t> = </a:t>
            </a:r>
            <a:r>
              <a:rPr lang="en-GB" sz="2200">
                <a:solidFill>
                  <a:srgbClr val="6A3E3E"/>
                </a:solidFill>
                <a:latin typeface="Consolas"/>
                <a:ea typeface="Consolas"/>
                <a:cs typeface="Consolas"/>
                <a:sym typeface="Consolas"/>
              </a:rPr>
              <a:t>fin</a:t>
            </a:r>
            <a:r>
              <a:rPr lang="en-GB" sz="2200">
                <a:solidFill>
                  <a:srgbClr val="000000"/>
                </a:solidFill>
                <a:latin typeface="Consolas"/>
                <a:ea typeface="Consolas"/>
                <a:cs typeface="Consolas"/>
                <a:sym typeface="Consolas"/>
              </a:rPr>
              <a:t>.read()) != -1)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b="1">
                <a:solidFill>
                  <a:srgbClr val="7F0055"/>
                </a:solidFill>
                <a:latin typeface="Consolas"/>
                <a:ea typeface="Consolas"/>
                <a:cs typeface="Consolas"/>
                <a:sym typeface="Consolas"/>
              </a:rPr>
              <a:t>char</a:t>
            </a: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i</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catch</a:t>
            </a:r>
            <a:r>
              <a:rPr lang="en-GB" sz="2200">
                <a:solidFill>
                  <a:srgbClr val="000000"/>
                </a:solidFill>
                <a:latin typeface="Consolas"/>
                <a:ea typeface="Consolas"/>
                <a:cs typeface="Consolas"/>
                <a:sym typeface="Consolas"/>
              </a:rPr>
              <a:t> (FileNotFoundException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.printStackTrace();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catch</a:t>
            </a:r>
            <a:r>
              <a:rPr lang="en-GB" sz="2200">
                <a:solidFill>
                  <a:srgbClr val="000000"/>
                </a:solidFill>
                <a:latin typeface="Consolas"/>
                <a:ea typeface="Consolas"/>
                <a:cs typeface="Consolas"/>
                <a:sym typeface="Consolas"/>
              </a:rPr>
              <a:t> (IOException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.printStackTrace();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l" rtl="0">
              <a:spcBef>
                <a:spcPts val="0"/>
              </a:spcBef>
              <a:spcAft>
                <a:spcPts val="1200"/>
              </a:spcAft>
              <a:buNone/>
            </a:pPr>
            <a:endParaRPr/>
          </a:p>
        </p:txBody>
      </p:sp>
      <p:sp>
        <p:nvSpPr>
          <p:cNvPr id="2342" name="Google Shape;2342;p2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279</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a:t>
            </a:fld>
            <a:endParaRPr/>
          </a:p>
        </p:txBody>
      </p:sp>
      <p:pic>
        <p:nvPicPr>
          <p:cNvPr id="294" name="Google Shape;294;p40"/>
          <p:cNvPicPr preferRelativeResize="0"/>
          <p:nvPr/>
        </p:nvPicPr>
        <p:blipFill>
          <a:blip r:embed="rId3">
            <a:alphaModFix/>
          </a:blip>
          <a:stretch>
            <a:fillRect/>
          </a:stretch>
        </p:blipFill>
        <p:spPr>
          <a:xfrm>
            <a:off x="488171" y="327274"/>
            <a:ext cx="8167659" cy="4488953"/>
          </a:xfrm>
          <a:prstGeom prst="rect">
            <a:avLst/>
          </a:prstGeom>
          <a:noFill/>
          <a:ln>
            <a:noFill/>
          </a:ln>
        </p:spPr>
      </p:pic>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Shape 2346"/>
        <p:cNvGrpSpPr/>
        <p:nvPr/>
      </p:nvGrpSpPr>
      <p:grpSpPr>
        <a:xfrm>
          <a:off x="0" y="0"/>
          <a:ext cx="0" cy="0"/>
          <a:chOff x="0" y="0"/>
          <a:chExt cx="0" cy="0"/>
        </a:xfrm>
      </p:grpSpPr>
      <p:sp>
        <p:nvSpPr>
          <p:cNvPr id="2347" name="Google Shape;2347;p292"/>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Character Stream</a:t>
            </a:r>
            <a:endParaRPr/>
          </a:p>
        </p:txBody>
      </p:sp>
      <p:sp>
        <p:nvSpPr>
          <p:cNvPr id="2348" name="Google Shape;2348;p2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280</a:t>
            </a:fld>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3" name="Google Shape;2353;p29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CharacterStream</a:t>
            </a:r>
            <a:endParaRPr/>
          </a:p>
        </p:txBody>
      </p:sp>
      <p:sp>
        <p:nvSpPr>
          <p:cNvPr id="2354" name="Google Shape;2354;p2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281</a:t>
            </a:fld>
            <a:endParaRPr/>
          </a:p>
        </p:txBody>
      </p:sp>
      <p:sp>
        <p:nvSpPr>
          <p:cNvPr id="2355" name="Google Shape;2355;p29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Character stream automatically allows us to read/write data character by character.</a:t>
            </a:r>
            <a:endParaRPr/>
          </a:p>
          <a:p>
            <a:pPr marL="457200" lvl="0" indent="-342900" algn="just" rtl="0">
              <a:spcBef>
                <a:spcPts val="0"/>
              </a:spcBef>
              <a:spcAft>
                <a:spcPts val="0"/>
              </a:spcAft>
              <a:buSzPts val="1800"/>
              <a:buChar char="●"/>
            </a:pPr>
            <a:r>
              <a:rPr lang="en-GB"/>
              <a:t>Though it has many classes, the </a:t>
            </a:r>
            <a:r>
              <a:rPr lang="en-GB" i="1"/>
              <a:t>FileReader</a:t>
            </a:r>
            <a:r>
              <a:rPr lang="en-GB"/>
              <a:t> and the </a:t>
            </a:r>
            <a:r>
              <a:rPr lang="en-GB" i="1"/>
              <a:t>FileWriter</a:t>
            </a:r>
            <a:r>
              <a:rPr lang="en-GB"/>
              <a:t> are the most popular ones. </a:t>
            </a:r>
            <a:endParaRPr/>
          </a:p>
          <a:p>
            <a:pPr marL="457200" lvl="0" indent="-342900" algn="just" rtl="0">
              <a:spcBef>
                <a:spcPts val="0"/>
              </a:spcBef>
              <a:spcAft>
                <a:spcPts val="0"/>
              </a:spcAft>
              <a:buSzPts val="1800"/>
              <a:buChar char="●"/>
            </a:pPr>
            <a:r>
              <a:rPr lang="en-GB" i="1"/>
              <a:t>FileReader</a:t>
            </a:r>
            <a:r>
              <a:rPr lang="en-GB"/>
              <a:t> and </a:t>
            </a:r>
            <a:r>
              <a:rPr lang="en-GB" i="1"/>
              <a:t>FileWriter</a:t>
            </a:r>
            <a:r>
              <a:rPr lang="en-GB"/>
              <a:t> are character streams used to read from the source and write to the destination respectively.</a:t>
            </a:r>
            <a:endParaRP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Shape 2359"/>
        <p:cNvGrpSpPr/>
        <p:nvPr/>
      </p:nvGrpSpPr>
      <p:grpSpPr>
        <a:xfrm>
          <a:off x="0" y="0"/>
          <a:ext cx="0" cy="0"/>
          <a:chOff x="0" y="0"/>
          <a:chExt cx="0" cy="0"/>
        </a:xfrm>
      </p:grpSpPr>
      <p:sp>
        <p:nvSpPr>
          <p:cNvPr id="2360" name="Google Shape;2360;p29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CharacterStream</a:t>
            </a:r>
            <a:endParaRPr/>
          </a:p>
        </p:txBody>
      </p:sp>
      <p:sp>
        <p:nvSpPr>
          <p:cNvPr id="2361" name="Google Shape;2361;p2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282</a:t>
            </a:fld>
            <a:endParaRPr/>
          </a:p>
        </p:txBody>
      </p:sp>
      <p:graphicFrame>
        <p:nvGraphicFramePr>
          <p:cNvPr id="2362" name="Google Shape;2362;p294"/>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2330875">
                  <a:extLst>
                    <a:ext uri="{9D8B030D-6E8A-4147-A177-3AD203B41FA5}">
                      <a16:colId xmlns:a16="http://schemas.microsoft.com/office/drawing/2014/main" val="20000"/>
                    </a:ext>
                  </a:extLst>
                </a:gridCol>
                <a:gridCol w="5969200">
                  <a:extLst>
                    <a:ext uri="{9D8B030D-6E8A-4147-A177-3AD203B41FA5}">
                      <a16:colId xmlns:a16="http://schemas.microsoft.com/office/drawing/2014/main" val="20001"/>
                    </a:ext>
                  </a:extLst>
                </a:gridCol>
              </a:tblGrid>
              <a:tr h="401575">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Stream Class</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Descriptor</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BufferedReader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It is used to handle buffered input stream.</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FileReader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is an input stream that reads from file.</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InputStreamReader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input stream is used to translate byte to character.</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OutputStreamReader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output stream is used to translate character to byte.</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Reader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is an abstract class that define character stream input.</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PrintWriter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contains the most used print() and println() method</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Writer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is an abstract class that define character stream output.</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BufferedWriter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is used to handle buffered output stream.</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8"/>
                  </a:ext>
                </a:extLst>
              </a:tr>
              <a:tr h="371875">
                <a:tc>
                  <a:txBody>
                    <a:bodyPr/>
                    <a:lstStyle/>
                    <a:p>
                      <a:pPr marL="0" lvl="0" indent="0" algn="just" rtl="0">
                        <a:spcBef>
                          <a:spcPts val="0"/>
                        </a:spcBef>
                        <a:spcAft>
                          <a:spcPts val="0"/>
                        </a:spcAft>
                        <a:buNone/>
                      </a:pPr>
                      <a:r>
                        <a:rPr lang="en-GB" sz="1200">
                          <a:solidFill>
                            <a:schemeClr val="dk2"/>
                          </a:solidFill>
                          <a:latin typeface="Consolas"/>
                          <a:ea typeface="Consolas"/>
                          <a:cs typeface="Consolas"/>
                          <a:sym typeface="Consolas"/>
                        </a:rPr>
                        <a:t>FileWriter</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200">
                          <a:solidFill>
                            <a:schemeClr val="dk2"/>
                          </a:solidFill>
                          <a:latin typeface="Open Sans"/>
                          <a:ea typeface="Open Sans"/>
                          <a:cs typeface="Open Sans"/>
                          <a:sym typeface="Open Sans"/>
                        </a:rPr>
                        <a:t>This is used to output stream that writes to file.</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9"/>
                  </a:ext>
                </a:extLst>
              </a:tr>
            </a:tbl>
          </a:graphicData>
        </a:graphic>
      </p:graphicFrame>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Shape 2366"/>
        <p:cNvGrpSpPr/>
        <p:nvPr/>
      </p:nvGrpSpPr>
      <p:grpSpPr>
        <a:xfrm>
          <a:off x="0" y="0"/>
          <a:ext cx="0" cy="0"/>
          <a:chOff x="0" y="0"/>
          <a:chExt cx="0" cy="0"/>
        </a:xfrm>
      </p:grpSpPr>
      <p:sp>
        <p:nvSpPr>
          <p:cNvPr id="2367" name="Google Shape;2367;p29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CharacterStream</a:t>
            </a:r>
            <a:endParaRPr/>
          </a:p>
        </p:txBody>
      </p:sp>
      <p:sp>
        <p:nvSpPr>
          <p:cNvPr id="2368" name="Google Shape;2368;p29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Java platform stores character values using Unicode conventions. Character stream I/O automatically translates this internal format to and from the local character set.</a:t>
            </a:r>
            <a:endParaRPr/>
          </a:p>
          <a:p>
            <a:pPr marL="457200" lvl="0" indent="-342900" algn="just" rtl="0">
              <a:spcBef>
                <a:spcPts val="0"/>
              </a:spcBef>
              <a:spcAft>
                <a:spcPts val="0"/>
              </a:spcAft>
              <a:buSzPts val="1800"/>
              <a:buChar char="●"/>
            </a:pPr>
            <a:r>
              <a:rPr lang="en-GB"/>
              <a:t>All character stream classes are descended from Reader and Writer. As with byte streams, there are character stream classes that specialize in file I/O: FileReader and FileWriter.</a:t>
            </a:r>
            <a:endParaRPr/>
          </a:p>
          <a:p>
            <a:pPr marL="457200" lvl="0" indent="-342900" algn="just" rtl="0">
              <a:spcBef>
                <a:spcPts val="0"/>
              </a:spcBef>
              <a:spcAft>
                <a:spcPts val="0"/>
              </a:spcAft>
              <a:buSzPts val="1800"/>
              <a:buChar char="●"/>
            </a:pPr>
            <a:r>
              <a:rPr lang="en-GB"/>
              <a:t>character stream handles translation between characters and bytes. FileReader, for example, uses FileInputStream, while FileWriter uses FileOutputStream.</a:t>
            </a:r>
            <a:endParaRPr/>
          </a:p>
        </p:txBody>
      </p:sp>
      <p:sp>
        <p:nvSpPr>
          <p:cNvPr id="2369" name="Google Shape;2369;p2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283</a:t>
            </a:fld>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Shape 2373"/>
        <p:cNvGrpSpPr/>
        <p:nvPr/>
      </p:nvGrpSpPr>
      <p:grpSpPr>
        <a:xfrm>
          <a:off x="0" y="0"/>
          <a:ext cx="0" cy="0"/>
          <a:chOff x="0" y="0"/>
          <a:chExt cx="0" cy="0"/>
        </a:xfrm>
      </p:grpSpPr>
      <p:sp>
        <p:nvSpPr>
          <p:cNvPr id="2374" name="Google Shape;2374;p29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FileReader</a:t>
            </a:r>
            <a:endParaRPr/>
          </a:p>
        </p:txBody>
      </p:sp>
      <p:sp>
        <p:nvSpPr>
          <p:cNvPr id="2375" name="Google Shape;2375;p296"/>
          <p:cNvSpPr txBox="1">
            <a:spLocks noGrp="1"/>
          </p:cNvSpPr>
          <p:nvPr>
            <p:ph type="body" idx="1"/>
          </p:nvPr>
        </p:nvSpPr>
        <p:spPr>
          <a:xfrm>
            <a:off x="311700" y="1266325"/>
            <a:ext cx="8520600" cy="11787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Reads text from character files using a default buffer size. Decoding from bytes to characters uses either a specified charset or the platform's default charset.</a:t>
            </a:r>
            <a:endParaRPr/>
          </a:p>
        </p:txBody>
      </p:sp>
      <p:sp>
        <p:nvSpPr>
          <p:cNvPr id="2376" name="Google Shape;2376;p2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284</a:t>
            </a:fld>
            <a:endParaRPr/>
          </a:p>
        </p:txBody>
      </p:sp>
      <p:graphicFrame>
        <p:nvGraphicFramePr>
          <p:cNvPr id="2377" name="Google Shape;2377;p296"/>
          <p:cNvGraphicFramePr/>
          <p:nvPr/>
        </p:nvGraphicFramePr>
        <p:xfrm>
          <a:off x="311700" y="2445025"/>
          <a:ext cx="3000000" cy="3000000"/>
        </p:xfrm>
        <a:graphic>
          <a:graphicData uri="http://schemas.openxmlformats.org/drawingml/2006/table">
            <a:tbl>
              <a:tblPr>
                <a:noFill/>
                <a:tableStyleId>{4C4B8031-E66A-4E46-8405-7B656A99451E}</a:tableStyleId>
              </a:tblPr>
              <a:tblGrid>
                <a:gridCol w="2122425">
                  <a:extLst>
                    <a:ext uri="{9D8B030D-6E8A-4147-A177-3AD203B41FA5}">
                      <a16:colId xmlns:a16="http://schemas.microsoft.com/office/drawing/2014/main" val="20000"/>
                    </a:ext>
                  </a:extLst>
                </a:gridCol>
                <a:gridCol w="6398175">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read()</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The read() method reads and passes a single character or -1 if the stream is ended.</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read(char[] charBuffer, int offset, int length)</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reads a stream of characters and stores them in the given Character Buffer. Offset is the position at which it starts reading and Length is the total number of characters to be read. It passes plenty of characters read or -1 if the stream is ended.</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close()</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closes the stream and releases the system resources associated with it.</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29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FileWriter</a:t>
            </a:r>
            <a:endParaRPr/>
          </a:p>
        </p:txBody>
      </p:sp>
      <p:sp>
        <p:nvSpPr>
          <p:cNvPr id="2383" name="Google Shape;2383;p297"/>
          <p:cNvSpPr txBox="1">
            <a:spLocks noGrp="1"/>
          </p:cNvSpPr>
          <p:nvPr>
            <p:ph type="body" idx="1"/>
          </p:nvPr>
        </p:nvSpPr>
        <p:spPr>
          <a:xfrm>
            <a:off x="311700" y="1266325"/>
            <a:ext cx="8520600" cy="8205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Writes text to character files using a default buffer size. The FileWriter is meant for writing streams of characters.</a:t>
            </a:r>
            <a:endParaRPr/>
          </a:p>
        </p:txBody>
      </p:sp>
      <p:sp>
        <p:nvSpPr>
          <p:cNvPr id="2384" name="Google Shape;2384;p2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285</a:t>
            </a:fld>
            <a:endParaRPr/>
          </a:p>
        </p:txBody>
      </p:sp>
      <p:graphicFrame>
        <p:nvGraphicFramePr>
          <p:cNvPr id="2385" name="Google Shape;2385;p297"/>
          <p:cNvGraphicFramePr/>
          <p:nvPr/>
        </p:nvGraphicFramePr>
        <p:xfrm>
          <a:off x="311700" y="2086825"/>
          <a:ext cx="3000000" cy="3000000"/>
        </p:xfrm>
        <a:graphic>
          <a:graphicData uri="http://schemas.openxmlformats.org/drawingml/2006/table">
            <a:tbl>
              <a:tblPr>
                <a:noFill/>
                <a:tableStyleId>{4C4B8031-E66A-4E46-8405-7B656A99451E}</a:tableStyleId>
              </a:tblPr>
              <a:tblGrid>
                <a:gridCol w="2606600">
                  <a:extLst>
                    <a:ext uri="{9D8B030D-6E8A-4147-A177-3AD203B41FA5}">
                      <a16:colId xmlns:a16="http://schemas.microsoft.com/office/drawing/2014/main" val="20000"/>
                    </a:ext>
                  </a:extLst>
                </a:gridCol>
                <a:gridCol w="59140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write(String text)</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to write the string into FileWriter.</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write(char c)</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to write the char into FileWriter.</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write(char[] c)</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to write a char array into FileWriter.</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flush()</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to flushes the data of FileWriter.</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300">
                          <a:solidFill>
                            <a:schemeClr val="dk2"/>
                          </a:solidFill>
                          <a:latin typeface="Consolas"/>
                          <a:ea typeface="Consolas"/>
                          <a:cs typeface="Consolas"/>
                          <a:sym typeface="Consolas"/>
                        </a:rPr>
                        <a:t>void close()</a:t>
                      </a:r>
                      <a:endParaRPr sz="1300">
                        <a:solidFill>
                          <a:schemeClr val="dk2"/>
                        </a:solidFill>
                        <a:latin typeface="Consolas"/>
                        <a:ea typeface="Consolas"/>
                        <a:cs typeface="Consolas"/>
                        <a:sym typeface="Consola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It is used to close the FileWriter.</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Shape 2389"/>
        <p:cNvGrpSpPr/>
        <p:nvPr/>
      </p:nvGrpSpPr>
      <p:grpSpPr>
        <a:xfrm>
          <a:off x="0" y="0"/>
          <a:ext cx="0" cy="0"/>
          <a:chOff x="0" y="0"/>
          <a:chExt cx="0" cy="0"/>
        </a:xfrm>
      </p:grpSpPr>
      <p:sp>
        <p:nvSpPr>
          <p:cNvPr id="2390" name="Google Shape;2390;p29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 - Write to File</a:t>
            </a:r>
            <a:endParaRPr/>
          </a:p>
        </p:txBody>
      </p:sp>
      <p:sp>
        <p:nvSpPr>
          <p:cNvPr id="2391" name="Google Shape;2391;p29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2200" b="1">
                <a:solidFill>
                  <a:srgbClr val="7F0055"/>
                </a:solidFill>
                <a:latin typeface="Consolas"/>
                <a:ea typeface="Consolas"/>
                <a:cs typeface="Consolas"/>
                <a:sym typeface="Consolas"/>
              </a:rPr>
              <a:t>try</a:t>
            </a:r>
            <a:r>
              <a:rPr lang="en-GB" sz="2200">
                <a:solidFill>
                  <a:srgbClr val="000000"/>
                </a:solidFill>
                <a:latin typeface="Consolas"/>
                <a:ea typeface="Consolas"/>
                <a:cs typeface="Consolas"/>
                <a:sym typeface="Consolas"/>
              </a:rPr>
              <a:t> (FileWriter </a:t>
            </a:r>
            <a:r>
              <a:rPr lang="en-GB" sz="2200">
                <a:solidFill>
                  <a:srgbClr val="6A3E3E"/>
                </a:solidFill>
                <a:latin typeface="Consolas"/>
                <a:ea typeface="Consolas"/>
                <a:cs typeface="Consolas"/>
                <a:sym typeface="Consolas"/>
              </a:rPr>
              <a:t>fw</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FileWriter(</a:t>
            </a:r>
            <a:r>
              <a:rPr lang="en-GB" sz="2200">
                <a:solidFill>
                  <a:srgbClr val="2A00FF"/>
                </a:solidFill>
                <a:latin typeface="Consolas"/>
                <a:ea typeface="Consolas"/>
                <a:cs typeface="Consolas"/>
                <a:sym typeface="Consolas"/>
              </a:rPr>
              <a:t>"welcome.txt"</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fw</a:t>
            </a:r>
            <a:r>
              <a:rPr lang="en-GB" sz="2200">
                <a:solidFill>
                  <a:srgbClr val="000000"/>
                </a:solidFill>
                <a:latin typeface="Consolas"/>
                <a:ea typeface="Consolas"/>
                <a:cs typeface="Consolas"/>
                <a:sym typeface="Consolas"/>
              </a:rPr>
              <a:t>.write(</a:t>
            </a:r>
            <a:r>
              <a:rPr lang="en-GB" sz="2200">
                <a:solidFill>
                  <a:srgbClr val="2A00FF"/>
                </a:solidFill>
                <a:latin typeface="Consolas"/>
                <a:ea typeface="Consolas"/>
                <a:cs typeface="Consolas"/>
                <a:sym typeface="Consolas"/>
              </a:rPr>
              <a:t>"Hello Java!!!"</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catch</a:t>
            </a:r>
            <a:r>
              <a:rPr lang="en-GB" sz="2200">
                <a:solidFill>
                  <a:srgbClr val="000000"/>
                </a:solidFill>
                <a:latin typeface="Consolas"/>
                <a:ea typeface="Consolas"/>
                <a:cs typeface="Consolas"/>
                <a:sym typeface="Consolas"/>
              </a:rPr>
              <a:t> (IOException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.printStackTrace();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l" rtl="0">
              <a:spcBef>
                <a:spcPts val="0"/>
              </a:spcBef>
              <a:spcAft>
                <a:spcPts val="1200"/>
              </a:spcAft>
              <a:buNone/>
            </a:pPr>
            <a:endParaRPr/>
          </a:p>
        </p:txBody>
      </p:sp>
      <p:sp>
        <p:nvSpPr>
          <p:cNvPr id="2392" name="Google Shape;2392;p2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286</a:t>
            </a:fld>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Shape 2396"/>
        <p:cNvGrpSpPr/>
        <p:nvPr/>
      </p:nvGrpSpPr>
      <p:grpSpPr>
        <a:xfrm>
          <a:off x="0" y="0"/>
          <a:ext cx="0" cy="0"/>
          <a:chOff x="0" y="0"/>
          <a:chExt cx="0" cy="0"/>
        </a:xfrm>
      </p:grpSpPr>
      <p:sp>
        <p:nvSpPr>
          <p:cNvPr id="2397" name="Google Shape;2397;p29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Demo - Read from File</a:t>
            </a:r>
            <a:endParaRPr/>
          </a:p>
        </p:txBody>
      </p:sp>
      <p:sp>
        <p:nvSpPr>
          <p:cNvPr id="2398" name="Google Shape;2398;p29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25400" lvl="0" indent="0" algn="l" rtl="0">
              <a:spcBef>
                <a:spcPts val="0"/>
              </a:spcBef>
              <a:spcAft>
                <a:spcPts val="0"/>
              </a:spcAft>
              <a:buNone/>
            </a:pPr>
            <a:r>
              <a:rPr lang="en-GB" sz="2200" b="1">
                <a:solidFill>
                  <a:srgbClr val="7F0055"/>
                </a:solidFill>
                <a:latin typeface="Consolas"/>
                <a:ea typeface="Consolas"/>
                <a:cs typeface="Consolas"/>
                <a:sym typeface="Consolas"/>
              </a:rPr>
              <a:t>try</a:t>
            </a:r>
            <a:r>
              <a:rPr lang="en-GB" sz="2200">
                <a:solidFill>
                  <a:srgbClr val="000000"/>
                </a:solidFill>
                <a:latin typeface="Consolas"/>
                <a:ea typeface="Consolas"/>
                <a:cs typeface="Consolas"/>
                <a:sym typeface="Consolas"/>
              </a:rPr>
              <a:t> (FileReader </a:t>
            </a:r>
            <a:r>
              <a:rPr lang="en-GB" sz="2200">
                <a:solidFill>
                  <a:srgbClr val="6A3E3E"/>
                </a:solidFill>
                <a:latin typeface="Consolas"/>
                <a:ea typeface="Consolas"/>
                <a:cs typeface="Consolas"/>
                <a:sym typeface="Consolas"/>
              </a:rPr>
              <a:t>fr</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FileReader(</a:t>
            </a:r>
            <a:r>
              <a:rPr lang="en-GB" sz="2200">
                <a:solidFill>
                  <a:srgbClr val="2A00FF"/>
                </a:solidFill>
                <a:latin typeface="Consolas"/>
                <a:ea typeface="Consolas"/>
                <a:cs typeface="Consolas"/>
                <a:sym typeface="Consolas"/>
              </a:rPr>
              <a:t>"welcome.txt"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Scanner </a:t>
            </a:r>
            <a:r>
              <a:rPr lang="en-GB" sz="2200">
                <a:solidFill>
                  <a:srgbClr val="6A3E3E"/>
                </a:solidFill>
                <a:latin typeface="Consolas"/>
                <a:ea typeface="Consolas"/>
                <a:cs typeface="Consolas"/>
                <a:sym typeface="Consolas"/>
              </a:rPr>
              <a:t>sc</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Scanner(</a:t>
            </a:r>
            <a:r>
              <a:rPr lang="en-GB" sz="2200">
                <a:solidFill>
                  <a:srgbClr val="6A3E3E"/>
                </a:solidFill>
                <a:latin typeface="Consolas"/>
                <a:ea typeface="Consolas"/>
                <a:cs typeface="Consolas"/>
                <a:sym typeface="Consolas"/>
              </a:rPr>
              <a:t>fr</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while</a:t>
            </a:r>
            <a:r>
              <a:rPr lang="en-GB" sz="2200">
                <a:solidFill>
                  <a:srgbClr val="000000"/>
                </a:solidFill>
                <a:latin typeface="Consolas"/>
                <a:ea typeface="Consolas"/>
                <a:cs typeface="Consolas"/>
                <a:sym typeface="Consolas"/>
              </a:rPr>
              <a:t>(</a:t>
            </a:r>
            <a:r>
              <a:rPr lang="en-GB" sz="2200">
                <a:solidFill>
                  <a:srgbClr val="6A3E3E"/>
                </a:solidFill>
                <a:latin typeface="Consolas"/>
                <a:ea typeface="Consolas"/>
                <a:cs typeface="Consolas"/>
                <a:sym typeface="Consolas"/>
              </a:rPr>
              <a:t>sc</a:t>
            </a:r>
            <a:r>
              <a:rPr lang="en-GB" sz="2200">
                <a:solidFill>
                  <a:srgbClr val="000000"/>
                </a:solidFill>
                <a:latin typeface="Consolas"/>
                <a:ea typeface="Consolas"/>
                <a:cs typeface="Consolas"/>
                <a:sym typeface="Consolas"/>
              </a:rPr>
              <a:t>.hasNextLine())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a:solidFill>
                  <a:srgbClr val="6A3E3E"/>
                </a:solidFill>
                <a:latin typeface="Consolas"/>
                <a:ea typeface="Consolas"/>
                <a:cs typeface="Consolas"/>
                <a:sym typeface="Consolas"/>
              </a:rPr>
              <a:t>sc</a:t>
            </a:r>
            <a:r>
              <a:rPr lang="en-GB" sz="2200">
                <a:solidFill>
                  <a:srgbClr val="000000"/>
                </a:solidFill>
                <a:latin typeface="Consolas"/>
                <a:ea typeface="Consolas"/>
                <a:cs typeface="Consolas"/>
                <a:sym typeface="Consolas"/>
              </a:rPr>
              <a:t>.nextLine());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catch</a:t>
            </a:r>
            <a:r>
              <a:rPr lang="en-GB" sz="2200">
                <a:solidFill>
                  <a:srgbClr val="000000"/>
                </a:solidFill>
                <a:latin typeface="Consolas"/>
                <a:ea typeface="Consolas"/>
                <a:cs typeface="Consolas"/>
                <a:sym typeface="Consolas"/>
              </a:rPr>
              <a:t> (IOException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.printStackTrace();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l" rtl="0">
              <a:spcBef>
                <a:spcPts val="0"/>
              </a:spcBef>
              <a:spcAft>
                <a:spcPts val="1200"/>
              </a:spcAft>
              <a:buNone/>
            </a:pPr>
            <a:endParaRPr sz="2200" b="1">
              <a:solidFill>
                <a:srgbClr val="7F0055"/>
              </a:solidFill>
              <a:latin typeface="Consolas"/>
              <a:ea typeface="Consolas"/>
              <a:cs typeface="Consolas"/>
              <a:sym typeface="Consolas"/>
            </a:endParaRPr>
          </a:p>
        </p:txBody>
      </p:sp>
      <p:sp>
        <p:nvSpPr>
          <p:cNvPr id="2399" name="Google Shape;2399;p2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287</a:t>
            </a:fld>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Shape 2403"/>
        <p:cNvGrpSpPr/>
        <p:nvPr/>
      </p:nvGrpSpPr>
      <p:grpSpPr>
        <a:xfrm>
          <a:off x="0" y="0"/>
          <a:ext cx="0" cy="0"/>
          <a:chOff x="0" y="0"/>
          <a:chExt cx="0" cy="0"/>
        </a:xfrm>
      </p:grpSpPr>
      <p:sp>
        <p:nvSpPr>
          <p:cNvPr id="2404" name="Google Shape;2404;p300"/>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Serialization &amp; Deserialization</a:t>
            </a:r>
            <a:endParaRPr/>
          </a:p>
        </p:txBody>
      </p:sp>
      <p:sp>
        <p:nvSpPr>
          <p:cNvPr id="2405" name="Google Shape;2405;p3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288</a:t>
            </a:fld>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30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Serialization &amp; Deserialization</a:t>
            </a:r>
            <a:endParaRPr/>
          </a:p>
        </p:txBody>
      </p:sp>
      <p:sp>
        <p:nvSpPr>
          <p:cNvPr id="2411" name="Google Shape;2411;p301"/>
          <p:cNvSpPr txBox="1">
            <a:spLocks noGrp="1"/>
          </p:cNvSpPr>
          <p:nvPr>
            <p:ph type="body" idx="1"/>
          </p:nvPr>
        </p:nvSpPr>
        <p:spPr>
          <a:xfrm>
            <a:off x="311700" y="1266325"/>
            <a:ext cx="5331300" cy="3302700"/>
          </a:xfrm>
          <a:prstGeom prst="rect">
            <a:avLst/>
          </a:prstGeom>
        </p:spPr>
        <p:txBody>
          <a:bodyPr spcFirstLastPara="1" wrap="square" lIns="91425" tIns="91425" rIns="91425" bIns="91425" anchor="t" anchorCtr="0">
            <a:normAutofit fontScale="92500" lnSpcReduction="10000"/>
          </a:bodyPr>
          <a:lstStyle/>
          <a:p>
            <a:pPr marL="457200" lvl="0" indent="-334327" algn="just" rtl="0">
              <a:spcBef>
                <a:spcPts val="0"/>
              </a:spcBef>
              <a:spcAft>
                <a:spcPts val="0"/>
              </a:spcAft>
              <a:buSzPct val="100000"/>
              <a:buChar char="●"/>
            </a:pPr>
            <a:r>
              <a:rPr lang="en-GB"/>
              <a:t>Serialization in Java is a mechanism of writing the state of an object into a byte-stream. It is mainly used in Hibernate, RMI, JPA, EJB and JMS technologies.</a:t>
            </a:r>
            <a:endParaRPr/>
          </a:p>
          <a:p>
            <a:pPr marL="457200" lvl="0" indent="-334327" algn="just" rtl="0">
              <a:spcBef>
                <a:spcPts val="0"/>
              </a:spcBef>
              <a:spcAft>
                <a:spcPts val="0"/>
              </a:spcAft>
              <a:buSzPct val="100000"/>
              <a:buChar char="●"/>
            </a:pPr>
            <a:r>
              <a:rPr lang="en-GB"/>
              <a:t>The reverse operation of serialization is called deserialization where byte-stream is converted into an object.</a:t>
            </a:r>
            <a:endParaRPr/>
          </a:p>
          <a:p>
            <a:pPr marL="457200" lvl="0" indent="-334327" algn="just" rtl="0">
              <a:spcBef>
                <a:spcPts val="0"/>
              </a:spcBef>
              <a:spcAft>
                <a:spcPts val="0"/>
              </a:spcAft>
              <a:buSzPct val="100000"/>
              <a:buChar char="●"/>
            </a:pPr>
            <a:r>
              <a:rPr lang="en-GB"/>
              <a:t>For serializing the object, we call the </a:t>
            </a:r>
            <a:r>
              <a:rPr lang="en-GB" i="1"/>
              <a:t>writeObject()</a:t>
            </a:r>
            <a:r>
              <a:rPr lang="en-GB"/>
              <a:t> method of </a:t>
            </a:r>
            <a:r>
              <a:rPr lang="en-GB" i="1"/>
              <a:t>ObjectOutputStream</a:t>
            </a:r>
            <a:r>
              <a:rPr lang="en-GB"/>
              <a:t> class, and for deserialization we call the </a:t>
            </a:r>
            <a:r>
              <a:rPr lang="en-GB" i="1"/>
              <a:t>readObject()</a:t>
            </a:r>
            <a:r>
              <a:rPr lang="en-GB"/>
              <a:t> method of </a:t>
            </a:r>
            <a:r>
              <a:rPr lang="en-GB" i="1"/>
              <a:t>ObjectInputStream</a:t>
            </a:r>
            <a:r>
              <a:rPr lang="en-GB"/>
              <a:t> class</a:t>
            </a:r>
            <a:endParaRPr/>
          </a:p>
        </p:txBody>
      </p:sp>
      <p:sp>
        <p:nvSpPr>
          <p:cNvPr id="2412" name="Google Shape;2412;p3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289</a:t>
            </a:fld>
            <a:endParaRPr/>
          </a:p>
        </p:txBody>
      </p:sp>
      <p:pic>
        <p:nvPicPr>
          <p:cNvPr id="2413" name="Google Shape;2413;p301"/>
          <p:cNvPicPr preferRelativeResize="0"/>
          <p:nvPr/>
        </p:nvPicPr>
        <p:blipFill>
          <a:blip r:embed="rId3">
            <a:alphaModFix/>
          </a:blip>
          <a:stretch>
            <a:fillRect/>
          </a:stretch>
        </p:blipFill>
        <p:spPr>
          <a:xfrm>
            <a:off x="5686796" y="1424338"/>
            <a:ext cx="3145500" cy="2294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a:t>
            </a:fld>
            <a:endParaRPr/>
          </a:p>
        </p:txBody>
      </p:sp>
      <p:pic>
        <p:nvPicPr>
          <p:cNvPr id="300" name="Google Shape;300;p41"/>
          <p:cNvPicPr preferRelativeResize="0"/>
          <p:nvPr/>
        </p:nvPicPr>
        <p:blipFill>
          <a:blip r:embed="rId3">
            <a:alphaModFix/>
          </a:blip>
          <a:stretch>
            <a:fillRect/>
          </a:stretch>
        </p:blipFill>
        <p:spPr>
          <a:xfrm>
            <a:off x="488171" y="327274"/>
            <a:ext cx="8167659" cy="4488953"/>
          </a:xfrm>
          <a:prstGeom prst="rect">
            <a:avLst/>
          </a:prstGeom>
          <a:noFill/>
          <a:ln>
            <a:noFill/>
          </a:ln>
        </p:spPr>
      </p:pic>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Shape 2417"/>
        <p:cNvGrpSpPr/>
        <p:nvPr/>
      </p:nvGrpSpPr>
      <p:grpSpPr>
        <a:xfrm>
          <a:off x="0" y="0"/>
          <a:ext cx="0" cy="0"/>
          <a:chOff x="0" y="0"/>
          <a:chExt cx="0" cy="0"/>
        </a:xfrm>
      </p:grpSpPr>
      <p:sp>
        <p:nvSpPr>
          <p:cNvPr id="2418" name="Google Shape;2418;p30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Serialization - Demo</a:t>
            </a:r>
            <a:endParaRPr/>
          </a:p>
        </p:txBody>
      </p:sp>
      <p:sp>
        <p:nvSpPr>
          <p:cNvPr id="2419" name="Google Shape;2419;p3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290</a:t>
            </a:fld>
            <a:endParaRPr/>
          </a:p>
        </p:txBody>
      </p:sp>
      <p:sp>
        <p:nvSpPr>
          <p:cNvPr id="2420" name="Google Shape;2420;p30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25400" lvl="0" indent="0" algn="l" rtl="0">
              <a:spcBef>
                <a:spcPts val="0"/>
              </a:spcBef>
              <a:spcAft>
                <a:spcPts val="0"/>
              </a:spcAft>
              <a:buNone/>
            </a:pPr>
            <a:r>
              <a:rPr lang="en-GB" sz="2200">
                <a:solidFill>
                  <a:srgbClr val="000000"/>
                </a:solidFill>
                <a:latin typeface="Consolas"/>
                <a:ea typeface="Consolas"/>
                <a:cs typeface="Consolas"/>
                <a:sym typeface="Consolas"/>
              </a:rPr>
              <a:t>Student </a:t>
            </a:r>
            <a:r>
              <a:rPr lang="en-GB" sz="2200">
                <a:solidFill>
                  <a:srgbClr val="6A3E3E"/>
                </a:solidFill>
                <a:latin typeface="Consolas"/>
                <a:ea typeface="Consolas"/>
                <a:cs typeface="Consolas"/>
                <a:sym typeface="Consolas"/>
              </a:rPr>
              <a:t>s1</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Student(101, </a:t>
            </a:r>
            <a:r>
              <a:rPr lang="en-GB" sz="2200">
                <a:solidFill>
                  <a:srgbClr val="2A00FF"/>
                </a:solidFill>
                <a:latin typeface="Consolas"/>
                <a:ea typeface="Consolas"/>
                <a:cs typeface="Consolas"/>
                <a:sym typeface="Consolas"/>
              </a:rPr>
              <a:t>"Akshay"</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b="1">
                <a:solidFill>
                  <a:srgbClr val="7F0055"/>
                </a:solidFill>
                <a:latin typeface="Consolas"/>
                <a:ea typeface="Consolas"/>
                <a:cs typeface="Consolas"/>
                <a:sym typeface="Consolas"/>
              </a:rPr>
              <a:t>try</a:t>
            </a:r>
            <a:r>
              <a:rPr lang="en-GB" sz="2200">
                <a:solidFill>
                  <a:srgbClr val="000000"/>
                </a:solidFill>
                <a:latin typeface="Consolas"/>
                <a:ea typeface="Consolas"/>
                <a:cs typeface="Consolas"/>
                <a:sym typeface="Consolas"/>
              </a:rPr>
              <a:t> (FileOutputStream </a:t>
            </a:r>
            <a:r>
              <a:rPr lang="en-GB" sz="2200">
                <a:solidFill>
                  <a:srgbClr val="6A3E3E"/>
                </a:solidFill>
                <a:latin typeface="Consolas"/>
                <a:ea typeface="Consolas"/>
                <a:cs typeface="Consolas"/>
                <a:sym typeface="Consolas"/>
              </a:rPr>
              <a:t>fout</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FileOutputStream(</a:t>
            </a:r>
            <a:r>
              <a:rPr lang="en-GB" sz="2200">
                <a:solidFill>
                  <a:srgbClr val="2A00FF"/>
                </a:solidFill>
                <a:latin typeface="Consolas"/>
                <a:ea typeface="Consolas"/>
                <a:cs typeface="Consolas"/>
                <a:sym typeface="Consolas"/>
              </a:rPr>
              <a:t>"file.txt"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ObjectOutputStream </a:t>
            </a:r>
            <a:r>
              <a:rPr lang="en-GB" sz="2200">
                <a:solidFill>
                  <a:srgbClr val="6A3E3E"/>
                </a:solidFill>
                <a:latin typeface="Consolas"/>
                <a:ea typeface="Consolas"/>
                <a:cs typeface="Consolas"/>
                <a:sym typeface="Consolas"/>
              </a:rPr>
              <a:t>out</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ObjectOutputStream(</a:t>
            </a:r>
            <a:r>
              <a:rPr lang="en-GB" sz="2200">
                <a:solidFill>
                  <a:srgbClr val="6A3E3E"/>
                </a:solidFill>
                <a:latin typeface="Consolas"/>
                <a:ea typeface="Consolas"/>
                <a:cs typeface="Consolas"/>
                <a:sym typeface="Consolas"/>
              </a:rPr>
              <a:t>fout</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a:solidFill>
                  <a:srgbClr val="6A3E3E"/>
                </a:solidFill>
                <a:latin typeface="Consolas"/>
                <a:ea typeface="Consolas"/>
                <a:cs typeface="Consolas"/>
                <a:sym typeface="Consolas"/>
              </a:rPr>
              <a:t>out</a:t>
            </a:r>
            <a:r>
              <a:rPr lang="en-GB" sz="2200">
                <a:solidFill>
                  <a:srgbClr val="000000"/>
                </a:solidFill>
                <a:latin typeface="Consolas"/>
                <a:ea typeface="Consolas"/>
                <a:cs typeface="Consolas"/>
                <a:sym typeface="Consolas"/>
              </a:rPr>
              <a:t>.writeObject(</a:t>
            </a:r>
            <a:r>
              <a:rPr lang="en-GB" sz="2200">
                <a:solidFill>
                  <a:srgbClr val="6A3E3E"/>
                </a:solidFill>
                <a:latin typeface="Consolas"/>
                <a:ea typeface="Consolas"/>
                <a:cs typeface="Consolas"/>
                <a:sym typeface="Consolas"/>
              </a:rPr>
              <a:t>s1</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out</a:t>
            </a:r>
            <a:r>
              <a:rPr lang="en-GB" sz="2200">
                <a:solidFill>
                  <a:srgbClr val="000000"/>
                </a:solidFill>
                <a:latin typeface="Consolas"/>
                <a:ea typeface="Consolas"/>
                <a:cs typeface="Consolas"/>
                <a:sym typeface="Consolas"/>
              </a:rPr>
              <a:t>.flush();</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out</a:t>
            </a:r>
            <a:r>
              <a:rPr lang="en-GB" sz="2200">
                <a:solidFill>
                  <a:srgbClr val="000000"/>
                </a:solidFill>
                <a:latin typeface="Consolas"/>
                <a:ea typeface="Consolas"/>
                <a:cs typeface="Consolas"/>
                <a:sym typeface="Consolas"/>
              </a:rPr>
              <a:t>.close();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a:solidFill>
                  <a:srgbClr val="2A00FF"/>
                </a:solidFill>
                <a:latin typeface="Consolas"/>
                <a:ea typeface="Consolas"/>
                <a:cs typeface="Consolas"/>
                <a:sym typeface="Consolas"/>
              </a:rPr>
              <a:t>"success"</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catch</a:t>
            </a:r>
            <a:r>
              <a:rPr lang="en-GB" sz="2200">
                <a:solidFill>
                  <a:srgbClr val="000000"/>
                </a:solidFill>
                <a:latin typeface="Consolas"/>
                <a:ea typeface="Consolas"/>
                <a:cs typeface="Consolas"/>
                <a:sym typeface="Consolas"/>
              </a:rPr>
              <a:t> (IOException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.printStackTrace();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l" rtl="0">
              <a:lnSpc>
                <a:spcPct val="95000"/>
              </a:lnSpc>
              <a:spcBef>
                <a:spcPts val="0"/>
              </a:spcBef>
              <a:spcAft>
                <a:spcPts val="1200"/>
              </a:spcAft>
              <a:buSzPct val="58645"/>
              <a:buNone/>
            </a:pPr>
            <a:endParaRPr sz="1735">
              <a:solidFill>
                <a:srgbClr val="000000"/>
              </a:solidFill>
              <a:latin typeface="Consolas"/>
              <a:ea typeface="Consolas"/>
              <a:cs typeface="Consolas"/>
              <a:sym typeface="Consolas"/>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Shape 2424"/>
        <p:cNvGrpSpPr/>
        <p:nvPr/>
      </p:nvGrpSpPr>
      <p:grpSpPr>
        <a:xfrm>
          <a:off x="0" y="0"/>
          <a:ext cx="0" cy="0"/>
          <a:chOff x="0" y="0"/>
          <a:chExt cx="0" cy="0"/>
        </a:xfrm>
      </p:grpSpPr>
      <p:sp>
        <p:nvSpPr>
          <p:cNvPr id="2425" name="Google Shape;2425;p30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Deserialization - Demo</a:t>
            </a:r>
            <a:endParaRPr/>
          </a:p>
        </p:txBody>
      </p:sp>
      <p:sp>
        <p:nvSpPr>
          <p:cNvPr id="2426" name="Google Shape;2426;p30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20000"/>
          </a:bodyPr>
          <a:lstStyle/>
          <a:p>
            <a:pPr marL="25400" lvl="0" indent="0" algn="l" rtl="0">
              <a:spcBef>
                <a:spcPts val="0"/>
              </a:spcBef>
              <a:spcAft>
                <a:spcPts val="0"/>
              </a:spcAft>
              <a:buNone/>
            </a:pPr>
            <a:r>
              <a:rPr lang="en-GB" sz="2200">
                <a:solidFill>
                  <a:srgbClr val="000000"/>
                </a:solidFill>
                <a:latin typeface="Consolas"/>
                <a:ea typeface="Consolas"/>
                <a:cs typeface="Consolas"/>
                <a:sym typeface="Consolas"/>
              </a:rPr>
              <a:t>ArrayList&lt;Student&gt; </a:t>
            </a:r>
            <a:r>
              <a:rPr lang="en-GB" sz="2200">
                <a:solidFill>
                  <a:srgbClr val="6A3E3E"/>
                </a:solidFill>
                <a:latin typeface="Consolas"/>
                <a:ea typeface="Consolas"/>
                <a:cs typeface="Consolas"/>
                <a:sym typeface="Consolas"/>
              </a:rPr>
              <a:t>objects</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ArrayList&lt;Student&gt;();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b="1">
                <a:solidFill>
                  <a:srgbClr val="7F0055"/>
                </a:solidFill>
                <a:latin typeface="Consolas"/>
                <a:ea typeface="Consolas"/>
                <a:cs typeface="Consolas"/>
                <a:sym typeface="Consolas"/>
              </a:rPr>
              <a:t>try</a:t>
            </a:r>
            <a:r>
              <a:rPr lang="en-GB" sz="2200">
                <a:solidFill>
                  <a:srgbClr val="000000"/>
                </a:solidFill>
                <a:latin typeface="Consolas"/>
                <a:ea typeface="Consolas"/>
                <a:cs typeface="Consolas"/>
                <a:sym typeface="Consolas"/>
              </a:rPr>
              <a:t> (FileInputStream </a:t>
            </a:r>
            <a:r>
              <a:rPr lang="en-GB" sz="2200">
                <a:solidFill>
                  <a:srgbClr val="6A3E3E"/>
                </a:solidFill>
                <a:latin typeface="Consolas"/>
                <a:ea typeface="Consolas"/>
                <a:cs typeface="Consolas"/>
                <a:sym typeface="Consolas"/>
              </a:rPr>
              <a:t>fis</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FileInputStream(</a:t>
            </a:r>
            <a:r>
              <a:rPr lang="en-GB" sz="2200">
                <a:solidFill>
                  <a:srgbClr val="2A00FF"/>
                </a:solidFill>
                <a:latin typeface="Consolas"/>
                <a:ea typeface="Consolas"/>
                <a:cs typeface="Consolas"/>
                <a:sym typeface="Consolas"/>
              </a:rPr>
              <a:t>"file.txt"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ObjectInputStream </a:t>
            </a:r>
            <a:r>
              <a:rPr lang="en-GB" sz="2200">
                <a:solidFill>
                  <a:srgbClr val="6A3E3E"/>
                </a:solidFill>
                <a:latin typeface="Consolas"/>
                <a:ea typeface="Consolas"/>
                <a:cs typeface="Consolas"/>
                <a:sym typeface="Consolas"/>
              </a:rPr>
              <a:t>in</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ObjectInputStream(</a:t>
            </a:r>
            <a:r>
              <a:rPr lang="en-GB" sz="2200">
                <a:solidFill>
                  <a:srgbClr val="6A3E3E"/>
                </a:solidFill>
                <a:latin typeface="Consolas"/>
                <a:ea typeface="Consolas"/>
                <a:cs typeface="Consolas"/>
                <a:sym typeface="Consolas"/>
              </a:rPr>
              <a:t>fis</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while</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true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Student </a:t>
            </a:r>
            <a:r>
              <a:rPr lang="en-GB" sz="2200">
                <a:solidFill>
                  <a:srgbClr val="6A3E3E"/>
                </a:solidFill>
                <a:latin typeface="Consolas"/>
                <a:ea typeface="Consolas"/>
                <a:cs typeface="Consolas"/>
                <a:sym typeface="Consolas"/>
              </a:rPr>
              <a:t>s</a:t>
            </a:r>
            <a:r>
              <a:rPr lang="en-GB" sz="2200">
                <a:solidFill>
                  <a:srgbClr val="000000"/>
                </a:solidFill>
                <a:latin typeface="Consolas"/>
                <a:ea typeface="Consolas"/>
                <a:cs typeface="Consolas"/>
                <a:sym typeface="Consolas"/>
              </a:rPr>
              <a:t> = (Student) </a:t>
            </a:r>
            <a:r>
              <a:rPr lang="en-GB" sz="2200">
                <a:solidFill>
                  <a:srgbClr val="6A3E3E"/>
                </a:solidFill>
                <a:latin typeface="Consolas"/>
                <a:ea typeface="Consolas"/>
                <a:cs typeface="Consolas"/>
                <a:sym typeface="Consolas"/>
              </a:rPr>
              <a:t>in</a:t>
            </a:r>
            <a:r>
              <a:rPr lang="en-GB" sz="2200">
                <a:solidFill>
                  <a:srgbClr val="000000"/>
                </a:solidFill>
                <a:latin typeface="Consolas"/>
                <a:ea typeface="Consolas"/>
                <a:cs typeface="Consolas"/>
                <a:sym typeface="Consolas"/>
              </a:rPr>
              <a:t>.readObject();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objects</a:t>
            </a:r>
            <a:r>
              <a:rPr lang="en-GB" sz="2200">
                <a:solidFill>
                  <a:srgbClr val="000000"/>
                </a:solidFill>
                <a:latin typeface="Consolas"/>
                <a:ea typeface="Consolas"/>
                <a:cs typeface="Consolas"/>
                <a:sym typeface="Consolas"/>
              </a:rPr>
              <a:t>.add(</a:t>
            </a:r>
            <a:r>
              <a:rPr lang="en-GB" sz="2200">
                <a:solidFill>
                  <a:srgbClr val="6A3E3E"/>
                </a:solidFill>
                <a:latin typeface="Consolas"/>
                <a:ea typeface="Consolas"/>
                <a:cs typeface="Consolas"/>
                <a:sym typeface="Consolas"/>
              </a:rPr>
              <a:t>s</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catch</a:t>
            </a:r>
            <a:r>
              <a:rPr lang="en-GB" sz="2200">
                <a:solidFill>
                  <a:srgbClr val="000000"/>
                </a:solidFill>
                <a:latin typeface="Consolas"/>
                <a:ea typeface="Consolas"/>
                <a:cs typeface="Consolas"/>
                <a:sym typeface="Consolas"/>
              </a:rPr>
              <a:t> (EOFException </a:t>
            </a:r>
            <a:r>
              <a:rPr lang="en-GB" sz="2200">
                <a:solidFill>
                  <a:srgbClr val="6A3E3E"/>
                </a:solidFill>
                <a:latin typeface="Consolas"/>
                <a:ea typeface="Consolas"/>
                <a:cs typeface="Consolas"/>
                <a:sym typeface="Consolas"/>
              </a:rPr>
              <a:t>eof</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catch</a:t>
            </a:r>
            <a:r>
              <a:rPr lang="en-GB" sz="2200">
                <a:solidFill>
                  <a:srgbClr val="000000"/>
                </a:solidFill>
                <a:latin typeface="Consolas"/>
                <a:ea typeface="Consolas"/>
                <a:cs typeface="Consolas"/>
                <a:sym typeface="Consolas"/>
              </a:rPr>
              <a:t> (IOException | ClassNotFoundException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e</a:t>
            </a:r>
            <a:r>
              <a:rPr lang="en-GB" sz="2200">
                <a:solidFill>
                  <a:srgbClr val="000000"/>
                </a:solidFill>
                <a:latin typeface="Consolas"/>
                <a:ea typeface="Consolas"/>
                <a:cs typeface="Consolas"/>
                <a:sym typeface="Consolas"/>
              </a:rPr>
              <a:t>.printStackTrace();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6A3E3E"/>
                </a:solidFill>
                <a:latin typeface="Consolas"/>
                <a:ea typeface="Consolas"/>
                <a:cs typeface="Consolas"/>
                <a:sym typeface="Consolas"/>
              </a:rPr>
              <a:t>objects</a:t>
            </a:r>
            <a:r>
              <a:rPr lang="en-GB" sz="2200">
                <a:solidFill>
                  <a:srgbClr val="000000"/>
                </a:solidFill>
                <a:latin typeface="Consolas"/>
                <a:ea typeface="Consolas"/>
                <a:cs typeface="Consolas"/>
                <a:sym typeface="Consolas"/>
              </a:rPr>
              <a:t>.forEach((</a:t>
            </a:r>
            <a:r>
              <a:rPr lang="en-GB" sz="2200">
                <a:solidFill>
                  <a:srgbClr val="6A3E3E"/>
                </a:solidFill>
                <a:latin typeface="Consolas"/>
                <a:ea typeface="Consolas"/>
                <a:cs typeface="Consolas"/>
                <a:sym typeface="Consolas"/>
              </a:rPr>
              <a:t>s</a:t>
            </a:r>
            <a:r>
              <a:rPr lang="en-GB" sz="2200">
                <a:solidFill>
                  <a:srgbClr val="000000"/>
                </a:solidFill>
                <a:latin typeface="Consolas"/>
                <a:ea typeface="Consolas"/>
                <a:cs typeface="Consolas"/>
                <a:sym typeface="Consolas"/>
              </a:rPr>
              <a:t>) -&gt; 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a:solidFill>
                  <a:srgbClr val="6A3E3E"/>
                </a:solidFill>
                <a:latin typeface="Consolas"/>
                <a:ea typeface="Consolas"/>
                <a:cs typeface="Consolas"/>
                <a:sym typeface="Consolas"/>
              </a:rPr>
              <a:t>s</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l" rtl="0">
              <a:lnSpc>
                <a:spcPct val="95000"/>
              </a:lnSpc>
              <a:spcBef>
                <a:spcPts val="0"/>
              </a:spcBef>
              <a:spcAft>
                <a:spcPts val="1200"/>
              </a:spcAft>
              <a:buSzPct val="46250"/>
              <a:buNone/>
            </a:pPr>
            <a:endParaRPr sz="2200" b="1">
              <a:solidFill>
                <a:srgbClr val="7F0055"/>
              </a:solidFill>
              <a:latin typeface="Consolas"/>
              <a:ea typeface="Consolas"/>
              <a:cs typeface="Consolas"/>
              <a:sym typeface="Consolas"/>
            </a:endParaRPr>
          </a:p>
        </p:txBody>
      </p:sp>
      <p:sp>
        <p:nvSpPr>
          <p:cNvPr id="2427" name="Google Shape;2427;p3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291</a:t>
            </a:fld>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Shape 2431"/>
        <p:cNvGrpSpPr/>
        <p:nvPr/>
      </p:nvGrpSpPr>
      <p:grpSpPr>
        <a:xfrm>
          <a:off x="0" y="0"/>
          <a:ext cx="0" cy="0"/>
          <a:chOff x="0" y="0"/>
          <a:chExt cx="0" cy="0"/>
        </a:xfrm>
      </p:grpSpPr>
      <p:sp>
        <p:nvSpPr>
          <p:cNvPr id="2432" name="Google Shape;2432;p304"/>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Generics</a:t>
            </a:r>
            <a:endParaRPr/>
          </a:p>
        </p:txBody>
      </p:sp>
      <p:sp>
        <p:nvSpPr>
          <p:cNvPr id="2433" name="Google Shape;2433;p3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292</a:t>
            </a:fld>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Shape 2437"/>
        <p:cNvGrpSpPr/>
        <p:nvPr/>
      </p:nvGrpSpPr>
      <p:grpSpPr>
        <a:xfrm>
          <a:off x="0" y="0"/>
          <a:ext cx="0" cy="0"/>
          <a:chOff x="0" y="0"/>
          <a:chExt cx="0" cy="0"/>
        </a:xfrm>
      </p:grpSpPr>
      <p:sp>
        <p:nvSpPr>
          <p:cNvPr id="2438" name="Google Shape;2438;p30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Generics?</a:t>
            </a:r>
            <a:endParaRPr/>
          </a:p>
        </p:txBody>
      </p:sp>
      <p:sp>
        <p:nvSpPr>
          <p:cNvPr id="2439" name="Google Shape;2439;p3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293</a:t>
            </a:fld>
            <a:endParaRPr>
              <a:solidFill>
                <a:schemeClr val="dk2"/>
              </a:solidFill>
            </a:endParaRPr>
          </a:p>
        </p:txBody>
      </p:sp>
      <p:sp>
        <p:nvSpPr>
          <p:cNvPr id="2440" name="Google Shape;2440;p305"/>
          <p:cNvSpPr txBox="1">
            <a:spLocks noGrp="1"/>
          </p:cNvSpPr>
          <p:nvPr>
            <p:ph type="body" idx="1"/>
          </p:nvPr>
        </p:nvSpPr>
        <p:spPr>
          <a:xfrm>
            <a:off x="373850" y="125647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Java generics are mainly used to impose type safety in programs. </a:t>
            </a:r>
            <a:endParaRPr/>
          </a:p>
          <a:p>
            <a:pPr marL="0" lvl="0" indent="0" algn="just" rtl="0">
              <a:spcBef>
                <a:spcPts val="1200"/>
              </a:spcBef>
              <a:spcAft>
                <a:spcPts val="0"/>
              </a:spcAft>
              <a:buNone/>
            </a:pPr>
            <a:r>
              <a:rPr lang="en-GB"/>
              <a:t>Type safety is when the compiler validates the datatype of constants, variables, and methods whether it is rightly assigned or not.</a:t>
            </a:r>
            <a:endParaRPr/>
          </a:p>
          <a:p>
            <a:pPr marL="0" lvl="0" indent="0" algn="just" rtl="0">
              <a:spcBef>
                <a:spcPts val="1200"/>
              </a:spcBef>
              <a:spcAft>
                <a:spcPts val="0"/>
              </a:spcAft>
              <a:buNone/>
            </a:pPr>
            <a:r>
              <a:rPr lang="en-GB"/>
              <a:t>For example, we cannot initialize a variable as an integer and assign a string value to it. </a:t>
            </a:r>
            <a:endParaRPr/>
          </a:p>
          <a:p>
            <a:pPr marL="0" lvl="0" indent="0" algn="just" rtl="0">
              <a:spcBef>
                <a:spcPts val="1200"/>
              </a:spcBef>
              <a:spcAft>
                <a:spcPts val="1200"/>
              </a:spcAft>
              <a:buNone/>
            </a:pPr>
            <a:r>
              <a:rPr lang="en-GB"/>
              <a:t>To avoid such mismatch between them, we can restrict the usage of a specific type of object only, like Integer, Float, etc. </a:t>
            </a:r>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Shape 2444"/>
        <p:cNvGrpSpPr/>
        <p:nvPr/>
      </p:nvGrpSpPr>
      <p:grpSpPr>
        <a:xfrm>
          <a:off x="0" y="0"/>
          <a:ext cx="0" cy="0"/>
          <a:chOff x="0" y="0"/>
          <a:chExt cx="0" cy="0"/>
        </a:xfrm>
      </p:grpSpPr>
      <p:sp>
        <p:nvSpPr>
          <p:cNvPr id="2445" name="Google Shape;2445;p30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Generics?</a:t>
            </a:r>
            <a:endParaRPr/>
          </a:p>
        </p:txBody>
      </p:sp>
      <p:sp>
        <p:nvSpPr>
          <p:cNvPr id="2446" name="Google Shape;2446;p3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294</a:t>
            </a:fld>
            <a:endParaRPr>
              <a:solidFill>
                <a:schemeClr val="dk2"/>
              </a:solidFill>
            </a:endParaRPr>
          </a:p>
        </p:txBody>
      </p:sp>
      <p:sp>
        <p:nvSpPr>
          <p:cNvPr id="2447" name="Google Shape;2447;p30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852"/>
              <a:buNone/>
            </a:pPr>
            <a:r>
              <a:rPr lang="en-GB" sz="1695"/>
              <a:t>We can initialize a List in two ways in Java.</a:t>
            </a:r>
            <a:endParaRPr sz="1695"/>
          </a:p>
          <a:p>
            <a:pPr marL="457200" lvl="0" indent="-336232" algn="just" rtl="0">
              <a:lnSpc>
                <a:spcPct val="95000"/>
              </a:lnSpc>
              <a:spcBef>
                <a:spcPts val="1200"/>
              </a:spcBef>
              <a:spcAft>
                <a:spcPts val="0"/>
              </a:spcAft>
              <a:buSzPts val="1695"/>
              <a:buAutoNum type="arabicPeriod"/>
            </a:pPr>
            <a:r>
              <a:rPr lang="en-GB" sz="1695"/>
              <a:t>By not specifying the datatype of the List</a:t>
            </a:r>
            <a:endParaRPr sz="1695"/>
          </a:p>
          <a:p>
            <a:pPr marL="457200" lvl="0" indent="0" algn="just" rtl="0">
              <a:lnSpc>
                <a:spcPct val="95000"/>
              </a:lnSpc>
              <a:spcBef>
                <a:spcPts val="1200"/>
              </a:spcBef>
              <a:spcAft>
                <a:spcPts val="0"/>
              </a:spcAft>
              <a:buSzPts val="852"/>
              <a:buNone/>
            </a:pPr>
            <a:r>
              <a:rPr lang="en-GB" sz="1695"/>
              <a:t>	</a:t>
            </a:r>
            <a:r>
              <a:rPr lang="en-GB" sz="1540">
                <a:solidFill>
                  <a:srgbClr val="000000"/>
                </a:solidFill>
                <a:latin typeface="Consolas"/>
                <a:ea typeface="Consolas"/>
                <a:cs typeface="Consolas"/>
                <a:sym typeface="Consolas"/>
              </a:rPr>
              <a:t>List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 = </a:t>
            </a:r>
            <a:r>
              <a:rPr lang="en-GB" sz="1540" b="1">
                <a:solidFill>
                  <a:srgbClr val="7F0055"/>
                </a:solidFill>
                <a:latin typeface="Consolas"/>
                <a:ea typeface="Consolas"/>
                <a:cs typeface="Consolas"/>
                <a:sym typeface="Consolas"/>
              </a:rPr>
              <a:t>new</a:t>
            </a:r>
            <a:r>
              <a:rPr lang="en-GB" sz="1540">
                <a:solidFill>
                  <a:srgbClr val="000000"/>
                </a:solidFill>
                <a:latin typeface="Consolas"/>
                <a:ea typeface="Consolas"/>
                <a:cs typeface="Consolas"/>
                <a:sym typeface="Consolas"/>
              </a:rPr>
              <a:t> ArrayList();</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852"/>
              <a:buNone/>
            </a:pPr>
            <a:r>
              <a:rPr lang="en-GB" sz="1540">
                <a:solidFill>
                  <a:srgbClr val="000000"/>
                </a:solidFill>
                <a:latin typeface="Consolas"/>
                <a:ea typeface="Consolas"/>
                <a:cs typeface="Consolas"/>
                <a:sym typeface="Consolas"/>
              </a:rPr>
              <a:t>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.add(</a:t>
            </a:r>
            <a:r>
              <a:rPr lang="en-GB" sz="1540">
                <a:solidFill>
                  <a:srgbClr val="2A00FF"/>
                </a:solidFill>
                <a:latin typeface="Consolas"/>
                <a:ea typeface="Consolas"/>
                <a:cs typeface="Consolas"/>
                <a:sym typeface="Consolas"/>
              </a:rPr>
              <a:t>"Java"</a:t>
            </a:r>
            <a:r>
              <a:rPr lang="en-GB" sz="1540">
                <a:solidFill>
                  <a:srgbClr val="000000"/>
                </a:solidFill>
                <a:latin typeface="Consolas"/>
                <a:ea typeface="Consolas"/>
                <a:cs typeface="Consolas"/>
                <a:sym typeface="Consolas"/>
              </a:rPr>
              <a:t>);</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852"/>
              <a:buNone/>
            </a:pPr>
            <a:r>
              <a:rPr lang="en-GB" sz="1540">
                <a:solidFill>
                  <a:srgbClr val="000000"/>
                </a:solidFill>
                <a:latin typeface="Consolas"/>
                <a:ea typeface="Consolas"/>
                <a:cs typeface="Consolas"/>
                <a:sym typeface="Consolas"/>
              </a:rPr>
              <a:t>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.add(1234);</a:t>
            </a:r>
            <a:endParaRPr sz="1540">
              <a:solidFill>
                <a:srgbClr val="000000"/>
              </a:solidFill>
              <a:latin typeface="Consolas"/>
              <a:ea typeface="Consolas"/>
              <a:cs typeface="Consolas"/>
              <a:sym typeface="Consolas"/>
            </a:endParaRPr>
          </a:p>
          <a:p>
            <a:pPr marL="482600" lvl="0" indent="0" algn="l" rtl="0">
              <a:lnSpc>
                <a:spcPct val="95000"/>
              </a:lnSpc>
              <a:spcBef>
                <a:spcPts val="1000"/>
              </a:spcBef>
              <a:spcAft>
                <a:spcPts val="0"/>
              </a:spcAft>
              <a:buSzPts val="852"/>
              <a:buNone/>
            </a:pPr>
            <a:r>
              <a:rPr lang="en-GB" sz="1656"/>
              <a:t>Note : 1234 is not a string. How do we make sure we add only Strings? Enter generics, the other way of initializing a List.</a:t>
            </a:r>
            <a:endParaRPr sz="1656"/>
          </a:p>
          <a:p>
            <a:pPr marL="457200" lvl="0" indent="-336232" algn="just" rtl="0">
              <a:lnSpc>
                <a:spcPct val="95000"/>
              </a:lnSpc>
              <a:spcBef>
                <a:spcPts val="1000"/>
              </a:spcBef>
              <a:spcAft>
                <a:spcPts val="0"/>
              </a:spcAft>
              <a:buSzPts val="1695"/>
              <a:buAutoNum type="arabicPeriod"/>
            </a:pPr>
            <a:r>
              <a:rPr lang="en-GB" sz="1695"/>
              <a:t>By using &lt;&gt;(angular brackets) to specify the data type</a:t>
            </a:r>
            <a:endParaRPr sz="1695"/>
          </a:p>
          <a:p>
            <a:pPr marL="482600" lvl="0" indent="431800" algn="l" rtl="0">
              <a:lnSpc>
                <a:spcPct val="95000"/>
              </a:lnSpc>
              <a:spcBef>
                <a:spcPts val="1200"/>
              </a:spcBef>
              <a:spcAft>
                <a:spcPts val="0"/>
              </a:spcAft>
              <a:buSzPts val="852"/>
              <a:buNone/>
            </a:pPr>
            <a:r>
              <a:rPr lang="en-GB" sz="1540">
                <a:solidFill>
                  <a:srgbClr val="000000"/>
                </a:solidFill>
                <a:latin typeface="Consolas"/>
                <a:ea typeface="Consolas"/>
                <a:cs typeface="Consolas"/>
                <a:sym typeface="Consolas"/>
              </a:rPr>
              <a:t>List&lt;String&gt;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 = </a:t>
            </a:r>
            <a:r>
              <a:rPr lang="en-GB" sz="1540" b="1">
                <a:solidFill>
                  <a:srgbClr val="7F0055"/>
                </a:solidFill>
                <a:latin typeface="Consolas"/>
                <a:ea typeface="Consolas"/>
                <a:cs typeface="Consolas"/>
                <a:sym typeface="Consolas"/>
              </a:rPr>
              <a:t>new</a:t>
            </a:r>
            <a:r>
              <a:rPr lang="en-GB" sz="1540">
                <a:solidFill>
                  <a:srgbClr val="000000"/>
                </a:solidFill>
                <a:latin typeface="Consolas"/>
                <a:ea typeface="Consolas"/>
                <a:cs typeface="Consolas"/>
                <a:sym typeface="Consolas"/>
              </a:rPr>
              <a:t> ArrayList&lt;String&gt;();</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852"/>
              <a:buNone/>
            </a:pPr>
            <a:r>
              <a:rPr lang="en-GB" sz="1540">
                <a:solidFill>
                  <a:srgbClr val="000000"/>
                </a:solidFill>
                <a:latin typeface="Consolas"/>
                <a:ea typeface="Consolas"/>
                <a:cs typeface="Consolas"/>
                <a:sym typeface="Consolas"/>
              </a:rPr>
              <a:t>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.add(</a:t>
            </a:r>
            <a:r>
              <a:rPr lang="en-GB" sz="1540">
                <a:solidFill>
                  <a:srgbClr val="2A00FF"/>
                </a:solidFill>
                <a:latin typeface="Consolas"/>
                <a:ea typeface="Consolas"/>
                <a:cs typeface="Consolas"/>
                <a:sym typeface="Consolas"/>
              </a:rPr>
              <a:t>"Java"</a:t>
            </a:r>
            <a:r>
              <a:rPr lang="en-GB" sz="1540">
                <a:solidFill>
                  <a:srgbClr val="000000"/>
                </a:solidFill>
                <a:latin typeface="Consolas"/>
                <a:ea typeface="Consolas"/>
                <a:cs typeface="Consolas"/>
                <a:sym typeface="Consolas"/>
              </a:rPr>
              <a:t>);</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852"/>
              <a:buNone/>
            </a:pPr>
            <a:r>
              <a:rPr lang="en-GB" sz="1540">
                <a:solidFill>
                  <a:srgbClr val="000000"/>
                </a:solidFill>
                <a:latin typeface="Consolas"/>
                <a:ea typeface="Consolas"/>
                <a:cs typeface="Consolas"/>
                <a:sym typeface="Consolas"/>
              </a:rPr>
              <a:t>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.add(</a:t>
            </a:r>
            <a:r>
              <a:rPr lang="en-GB" sz="1540">
                <a:solidFill>
                  <a:srgbClr val="2A00FF"/>
                </a:solidFill>
                <a:latin typeface="Consolas"/>
                <a:ea typeface="Consolas"/>
                <a:cs typeface="Consolas"/>
                <a:sym typeface="Consolas"/>
              </a:rPr>
              <a:t>"C++"</a:t>
            </a:r>
            <a:r>
              <a:rPr lang="en-GB" sz="1540">
                <a:solidFill>
                  <a:srgbClr val="000000"/>
                </a:solidFill>
                <a:latin typeface="Consolas"/>
                <a:ea typeface="Consolas"/>
                <a:cs typeface="Consolas"/>
                <a:sym typeface="Consolas"/>
              </a:rPr>
              <a:t>);</a:t>
            </a:r>
            <a:endParaRPr sz="1540">
              <a:solidFill>
                <a:srgbClr val="000000"/>
              </a:solidFill>
              <a:latin typeface="Consolas"/>
              <a:ea typeface="Consolas"/>
              <a:cs typeface="Consolas"/>
              <a:sym typeface="Consolas"/>
            </a:endParaRPr>
          </a:p>
          <a:p>
            <a:pPr marL="457200" lvl="0" indent="0" algn="just" rtl="0">
              <a:lnSpc>
                <a:spcPct val="95000"/>
              </a:lnSpc>
              <a:spcBef>
                <a:spcPts val="0"/>
              </a:spcBef>
              <a:spcAft>
                <a:spcPts val="1200"/>
              </a:spcAft>
              <a:buSzPts val="852"/>
              <a:buNone/>
            </a:pPr>
            <a:endParaRPr sz="1695"/>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sp>
        <p:nvSpPr>
          <p:cNvPr id="2452" name="Google Shape;2452;p30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Generics?</a:t>
            </a:r>
            <a:endParaRPr/>
          </a:p>
        </p:txBody>
      </p:sp>
      <p:sp>
        <p:nvSpPr>
          <p:cNvPr id="2453" name="Google Shape;2453;p3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295</a:t>
            </a:fld>
            <a:endParaRPr>
              <a:solidFill>
                <a:schemeClr val="dk2"/>
              </a:solidFill>
            </a:endParaRPr>
          </a:p>
        </p:txBody>
      </p:sp>
      <p:sp>
        <p:nvSpPr>
          <p:cNvPr id="2454" name="Google Shape;2454;p30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6232" algn="just" rtl="0">
              <a:lnSpc>
                <a:spcPct val="95000"/>
              </a:lnSpc>
              <a:spcBef>
                <a:spcPts val="0"/>
              </a:spcBef>
              <a:spcAft>
                <a:spcPts val="0"/>
              </a:spcAft>
              <a:buSzPts val="1695"/>
              <a:buChar char="●"/>
            </a:pPr>
            <a:r>
              <a:rPr lang="en-GB" sz="1695"/>
              <a:t>As you can see, '&lt;String&gt;” will make sure that we add only strings in the list and not any other datatype. </a:t>
            </a:r>
            <a:endParaRPr sz="1695"/>
          </a:p>
          <a:p>
            <a:pPr marL="457200" lvl="0" indent="-336232" algn="just" rtl="0">
              <a:lnSpc>
                <a:spcPct val="95000"/>
              </a:lnSpc>
              <a:spcBef>
                <a:spcPts val="0"/>
              </a:spcBef>
              <a:spcAft>
                <a:spcPts val="0"/>
              </a:spcAft>
              <a:buSzPts val="1695"/>
              <a:buChar char="●"/>
            </a:pPr>
            <a:r>
              <a:rPr lang="en-GB" sz="1695"/>
              <a:t>If we were to follow the first method, there is a risk of run-time exception when you try to iterate the list and retrieve your desserts but there is an Integer hiding in it.</a:t>
            </a:r>
            <a:endParaRPr sz="1695"/>
          </a:p>
          <a:p>
            <a:pPr marL="457200" lvl="0" indent="-336232" algn="just" rtl="0">
              <a:lnSpc>
                <a:spcPct val="95000"/>
              </a:lnSpc>
              <a:spcBef>
                <a:spcPts val="0"/>
              </a:spcBef>
              <a:spcAft>
                <a:spcPts val="0"/>
              </a:spcAft>
              <a:buSzPts val="1695"/>
              <a:buChar char="●"/>
            </a:pPr>
            <a:r>
              <a:rPr lang="en-GB" sz="1695"/>
              <a:t>Once we specify the datatype, we will not be able to add any other data type in the list. Doing so will throw compile time errors.</a:t>
            </a:r>
            <a:endParaRPr sz="1695"/>
          </a:p>
          <a:p>
            <a:pPr marL="482600" lvl="0" indent="431800" algn="l" rtl="0">
              <a:spcBef>
                <a:spcPts val="1200"/>
              </a:spcBef>
              <a:spcAft>
                <a:spcPts val="0"/>
              </a:spcAft>
              <a:buNone/>
            </a:pPr>
            <a:r>
              <a:rPr lang="en-GB" sz="1600" b="1">
                <a:solidFill>
                  <a:srgbClr val="7F0055"/>
                </a:solidFill>
                <a:latin typeface="Consolas"/>
                <a:ea typeface="Consolas"/>
                <a:cs typeface="Consolas"/>
                <a:sym typeface="Consolas"/>
              </a:rPr>
              <a:t>for</a:t>
            </a:r>
            <a:r>
              <a:rPr lang="en-GB" sz="1600">
                <a:solidFill>
                  <a:srgbClr val="000000"/>
                </a:solidFill>
                <a:latin typeface="Consolas"/>
                <a:ea typeface="Consolas"/>
                <a:cs typeface="Consolas"/>
                <a:sym typeface="Consolas"/>
              </a:rPr>
              <a:t> (Object </a:t>
            </a:r>
            <a:r>
              <a:rPr lang="en-GB" sz="1600">
                <a:solidFill>
                  <a:srgbClr val="6A3E3E"/>
                </a:solidFill>
                <a:latin typeface="Consolas"/>
                <a:ea typeface="Consolas"/>
                <a:cs typeface="Consolas"/>
                <a:sym typeface="Consolas"/>
              </a:rPr>
              <a:t>obj</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list</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String </a:t>
            </a:r>
            <a:r>
              <a:rPr lang="en-GB" sz="1600">
                <a:solidFill>
                  <a:srgbClr val="6A3E3E"/>
                </a:solidFill>
                <a:latin typeface="Consolas"/>
                <a:ea typeface="Consolas"/>
                <a:cs typeface="Consolas"/>
                <a:sym typeface="Consolas"/>
              </a:rPr>
              <a:t>item</a:t>
            </a:r>
            <a:r>
              <a:rPr lang="en-GB" sz="1600">
                <a:solidFill>
                  <a:srgbClr val="000000"/>
                </a:solidFill>
                <a:latin typeface="Consolas"/>
                <a:ea typeface="Consolas"/>
                <a:cs typeface="Consolas"/>
                <a:sym typeface="Consolas"/>
              </a:rPr>
              <a:t> = (String) </a:t>
            </a:r>
            <a:r>
              <a:rPr lang="en-GB" sz="1600">
                <a:solidFill>
                  <a:srgbClr val="6A3E3E"/>
                </a:solidFill>
                <a:latin typeface="Consolas"/>
                <a:ea typeface="Consolas"/>
                <a:cs typeface="Consolas"/>
                <a:sym typeface="Consolas"/>
              </a:rPr>
              <a:t>obj</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above line can result in ClassCastException</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if not type casted to String</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0" lvl="0" indent="0" algn="just" rtl="0">
              <a:lnSpc>
                <a:spcPct val="95000"/>
              </a:lnSpc>
              <a:spcBef>
                <a:spcPts val="0"/>
              </a:spcBef>
              <a:spcAft>
                <a:spcPts val="1200"/>
              </a:spcAft>
              <a:buNone/>
            </a:pPr>
            <a:endParaRPr sz="1695"/>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Shape 2458"/>
        <p:cNvGrpSpPr/>
        <p:nvPr/>
      </p:nvGrpSpPr>
      <p:grpSpPr>
        <a:xfrm>
          <a:off x="0" y="0"/>
          <a:ext cx="0" cy="0"/>
          <a:chOff x="0" y="0"/>
          <a:chExt cx="0" cy="0"/>
        </a:xfrm>
      </p:grpSpPr>
      <p:sp>
        <p:nvSpPr>
          <p:cNvPr id="2459" name="Google Shape;2459;p30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Syntax and Naming Convention</a:t>
            </a:r>
            <a:endParaRPr/>
          </a:p>
        </p:txBody>
      </p:sp>
      <p:sp>
        <p:nvSpPr>
          <p:cNvPr id="2460" name="Google Shape;2460;p30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Following a naming convention helps maintain uniformity in the codebase and facilitates easy readability. </a:t>
            </a:r>
            <a:endParaRPr/>
          </a:p>
          <a:p>
            <a:pPr marL="457200" lvl="0" indent="-342900" algn="just" rtl="0">
              <a:spcBef>
                <a:spcPts val="0"/>
              </a:spcBef>
              <a:spcAft>
                <a:spcPts val="0"/>
              </a:spcAft>
              <a:buSzPts val="1800"/>
              <a:buChar char="●"/>
            </a:pPr>
            <a:r>
              <a:rPr lang="en-GB"/>
              <a:t>The following are some of the extensively used naming conventions for generic parameters:</a:t>
            </a:r>
            <a:endParaRPr/>
          </a:p>
          <a:p>
            <a:pPr marL="914400" lvl="1" indent="-317500" algn="just" rtl="0">
              <a:spcBef>
                <a:spcPts val="0"/>
              </a:spcBef>
              <a:spcAft>
                <a:spcPts val="0"/>
              </a:spcAft>
              <a:buSzPts val="1400"/>
              <a:buChar char="○"/>
            </a:pPr>
            <a:r>
              <a:rPr lang="en-GB"/>
              <a:t>E – Element</a:t>
            </a:r>
            <a:endParaRPr/>
          </a:p>
          <a:p>
            <a:pPr marL="914400" lvl="1" indent="-317500" algn="just" rtl="0">
              <a:spcBef>
                <a:spcPts val="0"/>
              </a:spcBef>
              <a:spcAft>
                <a:spcPts val="0"/>
              </a:spcAft>
              <a:buSzPts val="1400"/>
              <a:buChar char="○"/>
            </a:pPr>
            <a:r>
              <a:rPr lang="en-GB"/>
              <a:t>K – Key (used in map)</a:t>
            </a:r>
            <a:endParaRPr/>
          </a:p>
          <a:p>
            <a:pPr marL="914400" lvl="1" indent="-317500" algn="just" rtl="0">
              <a:spcBef>
                <a:spcPts val="0"/>
              </a:spcBef>
              <a:spcAft>
                <a:spcPts val="0"/>
              </a:spcAft>
              <a:buSzPts val="1400"/>
              <a:buChar char="○"/>
            </a:pPr>
            <a:r>
              <a:rPr lang="en-GB"/>
              <a:t>N – Number</a:t>
            </a:r>
            <a:endParaRPr/>
          </a:p>
          <a:p>
            <a:pPr marL="914400" lvl="1" indent="-317500" algn="just" rtl="0">
              <a:spcBef>
                <a:spcPts val="0"/>
              </a:spcBef>
              <a:spcAft>
                <a:spcPts val="0"/>
              </a:spcAft>
              <a:buSzPts val="1400"/>
              <a:buChar char="○"/>
            </a:pPr>
            <a:r>
              <a:rPr lang="en-GB"/>
              <a:t>T – Parameter type</a:t>
            </a:r>
            <a:endParaRPr/>
          </a:p>
          <a:p>
            <a:pPr marL="914400" lvl="1" indent="-317500" algn="just" rtl="0">
              <a:spcBef>
                <a:spcPts val="0"/>
              </a:spcBef>
              <a:spcAft>
                <a:spcPts val="0"/>
              </a:spcAft>
              <a:buSzPts val="1400"/>
              <a:buChar char="○"/>
            </a:pPr>
            <a:r>
              <a:rPr lang="en-GB"/>
              <a:t>V – Value (used in map)</a:t>
            </a:r>
            <a:endParaRPr/>
          </a:p>
        </p:txBody>
      </p:sp>
      <p:sp>
        <p:nvSpPr>
          <p:cNvPr id="2461" name="Google Shape;2461;p3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296</a:t>
            </a:fld>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Shape 2465"/>
        <p:cNvGrpSpPr/>
        <p:nvPr/>
      </p:nvGrpSpPr>
      <p:grpSpPr>
        <a:xfrm>
          <a:off x="0" y="0"/>
          <a:ext cx="0" cy="0"/>
          <a:chOff x="0" y="0"/>
          <a:chExt cx="0" cy="0"/>
        </a:xfrm>
      </p:grpSpPr>
      <p:sp>
        <p:nvSpPr>
          <p:cNvPr id="2466" name="Google Shape;2466;p30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Generics in Map</a:t>
            </a:r>
            <a:endParaRPr/>
          </a:p>
        </p:txBody>
      </p:sp>
      <p:sp>
        <p:nvSpPr>
          <p:cNvPr id="2467" name="Google Shape;2467;p30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Generics are used most extensively in Map interfaces in Java to specify the type of parameter in the declaration of a Map.</a:t>
            </a:r>
            <a:endParaRPr/>
          </a:p>
          <a:p>
            <a:pPr marL="457200" lvl="0" indent="-342900" algn="just" rtl="0">
              <a:spcBef>
                <a:spcPts val="0"/>
              </a:spcBef>
              <a:spcAft>
                <a:spcPts val="0"/>
              </a:spcAft>
              <a:buSzPts val="1800"/>
              <a:buChar char="●"/>
            </a:pPr>
            <a:r>
              <a:rPr lang="en-GB"/>
              <a:t>Let us see an example of using generics in a HashMap and how to iterate it to retrieve values.</a:t>
            </a:r>
            <a:endParaRPr/>
          </a:p>
          <a:p>
            <a:pPr marL="25400" lvl="0" indent="431800" algn="l" rtl="0">
              <a:spcBef>
                <a:spcPts val="1200"/>
              </a:spcBef>
              <a:spcAft>
                <a:spcPts val="0"/>
              </a:spcAft>
              <a:buNone/>
            </a:pPr>
            <a:r>
              <a:rPr lang="en-GB" sz="1850">
                <a:solidFill>
                  <a:srgbClr val="000000"/>
                </a:solidFill>
                <a:latin typeface="Consolas"/>
                <a:ea typeface="Consolas"/>
                <a:cs typeface="Consolas"/>
                <a:sym typeface="Consolas"/>
              </a:rPr>
              <a:t>Map&lt;Integer, String&gt; </a:t>
            </a:r>
            <a:r>
              <a:rPr lang="en-GB" sz="1850">
                <a:solidFill>
                  <a:srgbClr val="6A3E3E"/>
                </a:solidFill>
                <a:latin typeface="Consolas"/>
                <a:ea typeface="Consolas"/>
                <a:cs typeface="Consolas"/>
                <a:sym typeface="Consolas"/>
              </a:rPr>
              <a:t>map</a:t>
            </a:r>
            <a:r>
              <a:rPr lang="en-GB" sz="1850">
                <a:solidFill>
                  <a:srgbClr val="000000"/>
                </a:solidFill>
                <a:latin typeface="Consolas"/>
                <a:ea typeface="Consolas"/>
                <a:cs typeface="Consolas"/>
                <a:sym typeface="Consolas"/>
              </a:rPr>
              <a:t> = </a:t>
            </a:r>
            <a:r>
              <a:rPr lang="en-GB" sz="1850" b="1">
                <a:solidFill>
                  <a:srgbClr val="7F0055"/>
                </a:solidFill>
                <a:latin typeface="Consolas"/>
                <a:ea typeface="Consolas"/>
                <a:cs typeface="Consolas"/>
                <a:sym typeface="Consolas"/>
              </a:rPr>
              <a:t>new</a:t>
            </a:r>
            <a:r>
              <a:rPr lang="en-GB" sz="1850">
                <a:solidFill>
                  <a:srgbClr val="000000"/>
                </a:solidFill>
                <a:latin typeface="Consolas"/>
                <a:ea typeface="Consolas"/>
                <a:cs typeface="Consolas"/>
                <a:sym typeface="Consolas"/>
              </a:rPr>
              <a:t> HashMap&lt;Integer, String&gt;();</a:t>
            </a:r>
            <a:endParaRPr sz="18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850">
                <a:solidFill>
                  <a:srgbClr val="000000"/>
                </a:solidFill>
                <a:latin typeface="Consolas"/>
                <a:ea typeface="Consolas"/>
                <a:cs typeface="Consolas"/>
                <a:sym typeface="Consolas"/>
              </a:rPr>
              <a:t>	</a:t>
            </a:r>
            <a:r>
              <a:rPr lang="en-GB" sz="1850">
                <a:solidFill>
                  <a:srgbClr val="6A3E3E"/>
                </a:solidFill>
                <a:latin typeface="Consolas"/>
                <a:ea typeface="Consolas"/>
                <a:cs typeface="Consolas"/>
                <a:sym typeface="Consolas"/>
              </a:rPr>
              <a:t>map</a:t>
            </a:r>
            <a:r>
              <a:rPr lang="en-GB" sz="1850">
                <a:solidFill>
                  <a:srgbClr val="000000"/>
                </a:solidFill>
                <a:latin typeface="Consolas"/>
                <a:ea typeface="Consolas"/>
                <a:cs typeface="Consolas"/>
                <a:sym typeface="Consolas"/>
              </a:rPr>
              <a:t>.put(1, </a:t>
            </a:r>
            <a:r>
              <a:rPr lang="en-GB" sz="1850">
                <a:solidFill>
                  <a:srgbClr val="2A00FF"/>
                </a:solidFill>
                <a:latin typeface="Consolas"/>
                <a:ea typeface="Consolas"/>
                <a:cs typeface="Consolas"/>
                <a:sym typeface="Consolas"/>
              </a:rPr>
              <a:t>"Value1"</a:t>
            </a:r>
            <a:r>
              <a:rPr lang="en-GB" sz="1850">
                <a:solidFill>
                  <a:srgbClr val="000000"/>
                </a:solidFill>
                <a:latin typeface="Consolas"/>
                <a:ea typeface="Consolas"/>
                <a:cs typeface="Consolas"/>
                <a:sym typeface="Consolas"/>
              </a:rPr>
              <a:t>);</a:t>
            </a:r>
            <a:endParaRPr sz="18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850">
                <a:solidFill>
                  <a:srgbClr val="000000"/>
                </a:solidFill>
                <a:latin typeface="Consolas"/>
                <a:ea typeface="Consolas"/>
                <a:cs typeface="Consolas"/>
                <a:sym typeface="Consolas"/>
              </a:rPr>
              <a:t>	Iterator&lt;String&gt; </a:t>
            </a:r>
            <a:r>
              <a:rPr lang="en-GB" sz="1850">
                <a:solidFill>
                  <a:srgbClr val="6A3E3E"/>
                </a:solidFill>
                <a:latin typeface="Consolas"/>
                <a:ea typeface="Consolas"/>
                <a:cs typeface="Consolas"/>
                <a:sym typeface="Consolas"/>
              </a:rPr>
              <a:t>itr</a:t>
            </a:r>
            <a:r>
              <a:rPr lang="en-GB" sz="1850">
                <a:solidFill>
                  <a:srgbClr val="000000"/>
                </a:solidFill>
                <a:latin typeface="Consolas"/>
                <a:ea typeface="Consolas"/>
                <a:cs typeface="Consolas"/>
                <a:sym typeface="Consolas"/>
              </a:rPr>
              <a:t> = </a:t>
            </a:r>
            <a:r>
              <a:rPr lang="en-GB" sz="1850">
                <a:solidFill>
                  <a:srgbClr val="6A3E3E"/>
                </a:solidFill>
                <a:latin typeface="Consolas"/>
                <a:ea typeface="Consolas"/>
                <a:cs typeface="Consolas"/>
                <a:sym typeface="Consolas"/>
              </a:rPr>
              <a:t>map</a:t>
            </a:r>
            <a:r>
              <a:rPr lang="en-GB" sz="1850">
                <a:solidFill>
                  <a:srgbClr val="000000"/>
                </a:solidFill>
                <a:latin typeface="Consolas"/>
                <a:ea typeface="Consolas"/>
                <a:cs typeface="Consolas"/>
                <a:sym typeface="Consolas"/>
              </a:rPr>
              <a:t>.values().iterator();</a:t>
            </a:r>
            <a:endParaRPr sz="18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850">
                <a:solidFill>
                  <a:srgbClr val="000000"/>
                </a:solidFill>
                <a:latin typeface="Consolas"/>
                <a:ea typeface="Consolas"/>
                <a:cs typeface="Consolas"/>
                <a:sym typeface="Consolas"/>
              </a:rPr>
              <a:t>	</a:t>
            </a:r>
            <a:r>
              <a:rPr lang="en-GB" sz="1850" b="1">
                <a:solidFill>
                  <a:srgbClr val="7F0055"/>
                </a:solidFill>
                <a:latin typeface="Consolas"/>
                <a:ea typeface="Consolas"/>
                <a:cs typeface="Consolas"/>
                <a:sym typeface="Consolas"/>
              </a:rPr>
              <a:t>while</a:t>
            </a:r>
            <a:r>
              <a:rPr lang="en-GB" sz="1850">
                <a:solidFill>
                  <a:srgbClr val="000000"/>
                </a:solidFill>
                <a:latin typeface="Consolas"/>
                <a:ea typeface="Consolas"/>
                <a:cs typeface="Consolas"/>
                <a:sym typeface="Consolas"/>
              </a:rPr>
              <a:t> (</a:t>
            </a:r>
            <a:r>
              <a:rPr lang="en-GB" sz="1850">
                <a:solidFill>
                  <a:srgbClr val="6A3E3E"/>
                </a:solidFill>
                <a:latin typeface="Consolas"/>
                <a:ea typeface="Consolas"/>
                <a:cs typeface="Consolas"/>
                <a:sym typeface="Consolas"/>
              </a:rPr>
              <a:t>itr</a:t>
            </a:r>
            <a:r>
              <a:rPr lang="en-GB" sz="1850">
                <a:solidFill>
                  <a:srgbClr val="000000"/>
                </a:solidFill>
                <a:latin typeface="Consolas"/>
                <a:ea typeface="Consolas"/>
                <a:cs typeface="Consolas"/>
                <a:sym typeface="Consolas"/>
              </a:rPr>
              <a:t>.hasNext()) {</a:t>
            </a:r>
            <a:endParaRPr sz="18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850">
                <a:solidFill>
                  <a:srgbClr val="000000"/>
                </a:solidFill>
                <a:latin typeface="Consolas"/>
                <a:ea typeface="Consolas"/>
                <a:cs typeface="Consolas"/>
                <a:sym typeface="Consolas"/>
              </a:rPr>
              <a:t>		System.</a:t>
            </a:r>
            <a:r>
              <a:rPr lang="en-GB" sz="1850" b="1" i="1">
                <a:solidFill>
                  <a:srgbClr val="0000C0"/>
                </a:solidFill>
                <a:latin typeface="Consolas"/>
                <a:ea typeface="Consolas"/>
                <a:cs typeface="Consolas"/>
                <a:sym typeface="Consolas"/>
              </a:rPr>
              <a:t>out</a:t>
            </a:r>
            <a:r>
              <a:rPr lang="en-GB" sz="1850">
                <a:solidFill>
                  <a:srgbClr val="000000"/>
                </a:solidFill>
                <a:latin typeface="Consolas"/>
                <a:ea typeface="Consolas"/>
                <a:cs typeface="Consolas"/>
                <a:sym typeface="Consolas"/>
              </a:rPr>
              <a:t>.println(</a:t>
            </a:r>
            <a:r>
              <a:rPr lang="en-GB" sz="1850">
                <a:solidFill>
                  <a:srgbClr val="6A3E3E"/>
                </a:solidFill>
                <a:latin typeface="Consolas"/>
                <a:ea typeface="Consolas"/>
                <a:cs typeface="Consolas"/>
                <a:sym typeface="Consolas"/>
              </a:rPr>
              <a:t>itr</a:t>
            </a:r>
            <a:r>
              <a:rPr lang="en-GB" sz="1850">
                <a:solidFill>
                  <a:srgbClr val="000000"/>
                </a:solidFill>
                <a:latin typeface="Consolas"/>
                <a:ea typeface="Consolas"/>
                <a:cs typeface="Consolas"/>
                <a:sym typeface="Consolas"/>
              </a:rPr>
              <a:t>.next());</a:t>
            </a:r>
            <a:endParaRPr sz="18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850">
                <a:solidFill>
                  <a:srgbClr val="000000"/>
                </a:solidFill>
                <a:latin typeface="Consolas"/>
                <a:ea typeface="Consolas"/>
                <a:cs typeface="Consolas"/>
                <a:sym typeface="Consolas"/>
              </a:rPr>
              <a:t>	}</a:t>
            </a:r>
            <a:endParaRPr sz="1850">
              <a:solidFill>
                <a:srgbClr val="000000"/>
              </a:solidFill>
              <a:latin typeface="Consolas"/>
              <a:ea typeface="Consolas"/>
              <a:cs typeface="Consolas"/>
              <a:sym typeface="Consolas"/>
            </a:endParaRPr>
          </a:p>
          <a:p>
            <a:pPr marL="457200" lvl="0" indent="0" algn="just" rtl="0">
              <a:spcBef>
                <a:spcPts val="0"/>
              </a:spcBef>
              <a:spcAft>
                <a:spcPts val="1200"/>
              </a:spcAft>
              <a:buNone/>
            </a:pPr>
            <a:endParaRPr/>
          </a:p>
        </p:txBody>
      </p:sp>
      <p:sp>
        <p:nvSpPr>
          <p:cNvPr id="2468" name="Google Shape;2468;p3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297</a:t>
            </a:fld>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31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Generics in Map</a:t>
            </a:r>
            <a:endParaRPr/>
          </a:p>
        </p:txBody>
      </p:sp>
      <p:sp>
        <p:nvSpPr>
          <p:cNvPr id="2474" name="Google Shape;2474;p31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In the above example, we can see that the HashMap, map stores a &lt;Key, Value&gt; pair consisting of Integer and String respectively. </a:t>
            </a:r>
            <a:endParaRPr/>
          </a:p>
          <a:p>
            <a:pPr marL="457200" lvl="0" indent="-342900" algn="just" rtl="0">
              <a:spcBef>
                <a:spcPts val="1000"/>
              </a:spcBef>
              <a:spcAft>
                <a:spcPts val="0"/>
              </a:spcAft>
              <a:buSzPts val="1800"/>
              <a:buChar char="●"/>
            </a:pPr>
            <a:r>
              <a:rPr lang="en-GB"/>
              <a:t>Here we have used generics to specify the data types for key and value being integer and string respectively.</a:t>
            </a:r>
            <a:endParaRPr b="1"/>
          </a:p>
          <a:p>
            <a:pPr marL="457200" lvl="0" indent="-342900" algn="just" rtl="0">
              <a:spcBef>
                <a:spcPts val="1000"/>
              </a:spcBef>
              <a:spcAft>
                <a:spcPts val="0"/>
              </a:spcAft>
              <a:buSzPts val="1800"/>
              <a:buChar char="●"/>
            </a:pPr>
            <a:r>
              <a:rPr lang="en-GB"/>
              <a:t>We can use the iterator object to retrieve values.</a:t>
            </a:r>
            <a:endParaRPr/>
          </a:p>
          <a:p>
            <a:pPr marL="457200" lvl="0" indent="-342900" algn="just" rtl="0">
              <a:spcBef>
                <a:spcPts val="1000"/>
              </a:spcBef>
              <a:spcAft>
                <a:spcPts val="1000"/>
              </a:spcAft>
              <a:buSzPts val="1800"/>
              <a:buChar char="●"/>
            </a:pPr>
            <a:r>
              <a:rPr lang="en-GB"/>
              <a:t>If we fail to mention the data types for key and value, it can result in a compile time error during iteration.</a:t>
            </a:r>
            <a:endParaRPr/>
          </a:p>
        </p:txBody>
      </p:sp>
      <p:sp>
        <p:nvSpPr>
          <p:cNvPr id="2475" name="Google Shape;2475;p3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298</a:t>
            </a:fld>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Shape 2479"/>
        <p:cNvGrpSpPr/>
        <p:nvPr/>
      </p:nvGrpSpPr>
      <p:grpSpPr>
        <a:xfrm>
          <a:off x="0" y="0"/>
          <a:ext cx="0" cy="0"/>
          <a:chOff x="0" y="0"/>
          <a:chExt cx="0" cy="0"/>
        </a:xfrm>
      </p:grpSpPr>
      <p:sp>
        <p:nvSpPr>
          <p:cNvPr id="2480" name="Google Shape;2480;p311"/>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Generic Class</a:t>
            </a:r>
            <a:endParaRPr/>
          </a:p>
        </p:txBody>
      </p:sp>
      <p:sp>
        <p:nvSpPr>
          <p:cNvPr id="2481" name="Google Shape;2481;p3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299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Introduction to Java</a:t>
            </a:r>
            <a:endParaRPr/>
          </a:p>
        </p:txBody>
      </p:sp>
      <p:sp>
        <p:nvSpPr>
          <p:cNvPr id="82" name="Google Shape;8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a:t>
            </a:fld>
            <a:endParaRPr/>
          </a:p>
        </p:txBody>
      </p:sp>
      <p:pic>
        <p:nvPicPr>
          <p:cNvPr id="306" name="Google Shape;306;p42"/>
          <p:cNvPicPr preferRelativeResize="0"/>
          <p:nvPr/>
        </p:nvPicPr>
        <p:blipFill>
          <a:blip r:embed="rId3">
            <a:alphaModFix/>
          </a:blip>
          <a:stretch>
            <a:fillRect/>
          </a:stretch>
        </p:blipFill>
        <p:spPr>
          <a:xfrm>
            <a:off x="1743075" y="409575"/>
            <a:ext cx="5657850" cy="4324350"/>
          </a:xfrm>
          <a:prstGeom prst="rect">
            <a:avLst/>
          </a:prstGeom>
          <a:noFill/>
          <a:ln>
            <a:noFill/>
          </a:ln>
        </p:spPr>
      </p:pic>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Shape 2485"/>
        <p:cNvGrpSpPr/>
        <p:nvPr/>
      </p:nvGrpSpPr>
      <p:grpSpPr>
        <a:xfrm>
          <a:off x="0" y="0"/>
          <a:ext cx="0" cy="0"/>
          <a:chOff x="0" y="0"/>
          <a:chExt cx="0" cy="0"/>
        </a:xfrm>
      </p:grpSpPr>
      <p:sp>
        <p:nvSpPr>
          <p:cNvPr id="2486" name="Google Shape;2486;p31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Class</a:t>
            </a:r>
            <a:endParaRPr/>
          </a:p>
        </p:txBody>
      </p:sp>
      <p:sp>
        <p:nvSpPr>
          <p:cNvPr id="2487" name="Google Shape;2487;p31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real use of generics in its true sense can be observed in its application of creating classes.</a:t>
            </a:r>
            <a:endParaRPr/>
          </a:p>
          <a:p>
            <a:pPr marL="457200" lvl="0" indent="-342900" algn="just" rtl="0">
              <a:spcBef>
                <a:spcPts val="1000"/>
              </a:spcBef>
              <a:spcAft>
                <a:spcPts val="0"/>
              </a:spcAft>
              <a:buSzPts val="1800"/>
              <a:buChar char="●"/>
            </a:pPr>
            <a:r>
              <a:rPr lang="en-GB"/>
              <a:t>We can create a single class without specifying the data type of its object, in other words, using a generic data type we can create multiple classes with different data types.</a:t>
            </a:r>
            <a:endParaRPr/>
          </a:p>
          <a:p>
            <a:pPr marL="457200" lvl="0" indent="-342900" algn="just" rtl="0">
              <a:spcBef>
                <a:spcPts val="1000"/>
              </a:spcBef>
              <a:spcAft>
                <a:spcPts val="1000"/>
              </a:spcAft>
              <a:buSzPts val="1800"/>
              <a:buChar char="●"/>
            </a:pPr>
            <a:r>
              <a:rPr lang="en-GB"/>
              <a:t>Consider the following two ways of setting and getting an item through a class:</a:t>
            </a:r>
            <a:endParaRPr/>
          </a:p>
        </p:txBody>
      </p:sp>
      <p:sp>
        <p:nvSpPr>
          <p:cNvPr id="2488" name="Google Shape;2488;p3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300</a:t>
            </a:fld>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Shape 2492"/>
        <p:cNvGrpSpPr/>
        <p:nvPr/>
      </p:nvGrpSpPr>
      <p:grpSpPr>
        <a:xfrm>
          <a:off x="0" y="0"/>
          <a:ext cx="0" cy="0"/>
          <a:chOff x="0" y="0"/>
          <a:chExt cx="0" cy="0"/>
        </a:xfrm>
      </p:grpSpPr>
      <p:sp>
        <p:nvSpPr>
          <p:cNvPr id="2493" name="Google Shape;2493;p31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Class</a:t>
            </a:r>
            <a:endParaRPr/>
          </a:p>
        </p:txBody>
      </p:sp>
      <p:sp>
        <p:nvSpPr>
          <p:cNvPr id="2494" name="Google Shape;2494;p313"/>
          <p:cNvSpPr txBox="1">
            <a:spLocks noGrp="1"/>
          </p:cNvSpPr>
          <p:nvPr>
            <p:ph type="body" idx="1"/>
          </p:nvPr>
        </p:nvSpPr>
        <p:spPr>
          <a:xfrm>
            <a:off x="311700" y="1266325"/>
            <a:ext cx="4260300" cy="3302700"/>
          </a:xfrm>
          <a:prstGeom prst="rect">
            <a:avLst/>
          </a:prstGeom>
          <a:ln>
            <a:noFill/>
          </a:ln>
        </p:spPr>
        <p:txBody>
          <a:bodyPr spcFirstLastPara="1" wrap="square" lIns="91425" tIns="91425" rIns="91425" bIns="91425" anchor="t" anchorCtr="0">
            <a:normAutofit/>
          </a:bodyPr>
          <a:lstStyle/>
          <a:p>
            <a:pPr marL="25400" lvl="0" indent="0" algn="l" rtl="0">
              <a:spcBef>
                <a:spcPts val="0"/>
              </a:spcBef>
              <a:spcAft>
                <a:spcPts val="0"/>
              </a:spcAft>
              <a:buNone/>
            </a:pPr>
            <a:r>
              <a:rPr lang="en-GB" sz="1400" b="1">
                <a:solidFill>
                  <a:srgbClr val="7F0055"/>
                </a:solidFill>
                <a:latin typeface="Consolas"/>
                <a:ea typeface="Consolas"/>
                <a:cs typeface="Consolas"/>
                <a:sym typeface="Consolas"/>
              </a:rPr>
              <a:t>class</a:t>
            </a:r>
            <a:r>
              <a:rPr lang="en-GB" sz="1400">
                <a:solidFill>
                  <a:srgbClr val="000000"/>
                </a:solidFill>
                <a:latin typeface="Consolas"/>
                <a:ea typeface="Consolas"/>
                <a:cs typeface="Consolas"/>
                <a:sym typeface="Consolas"/>
              </a:rPr>
              <a:t> SpecificClass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private</a:t>
            </a:r>
            <a:r>
              <a:rPr lang="en-GB" sz="1400">
                <a:solidFill>
                  <a:srgbClr val="000000"/>
                </a:solidFill>
                <a:latin typeface="Consolas"/>
                <a:ea typeface="Consolas"/>
                <a:cs typeface="Consolas"/>
                <a:sym typeface="Consolas"/>
              </a:rPr>
              <a:t> String </a:t>
            </a:r>
            <a:r>
              <a:rPr lang="en-GB" sz="1400">
                <a:solidFill>
                  <a:srgbClr val="0000C0"/>
                </a:solidFill>
                <a:latin typeface="Consolas"/>
                <a:ea typeface="Consolas"/>
                <a:cs typeface="Consolas"/>
                <a:sym typeface="Consolas"/>
              </a:rPr>
              <a:t>thing</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public</a:t>
            </a:r>
            <a:r>
              <a:rPr lang="en-GB" sz="1400">
                <a:solidFill>
                  <a:srgbClr val="000000"/>
                </a:solidFill>
                <a:latin typeface="Consolas"/>
                <a:ea typeface="Consolas"/>
                <a:cs typeface="Consolas"/>
                <a:sym typeface="Consolas"/>
              </a:rPr>
              <a:t> String getThing()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return</a:t>
            </a:r>
            <a:r>
              <a:rPr lang="en-GB" sz="1400">
                <a:solidFill>
                  <a:srgbClr val="000000"/>
                </a:solidFill>
                <a:latin typeface="Consolas"/>
                <a:ea typeface="Consolas"/>
                <a:cs typeface="Consolas"/>
                <a:sym typeface="Consolas"/>
              </a:rPr>
              <a:t> </a:t>
            </a:r>
            <a:r>
              <a:rPr lang="en-GB" sz="1400">
                <a:solidFill>
                  <a:srgbClr val="0000C0"/>
                </a:solidFill>
                <a:latin typeface="Consolas"/>
                <a:ea typeface="Consolas"/>
                <a:cs typeface="Consolas"/>
                <a:sym typeface="Consolas"/>
              </a:rPr>
              <a:t>thing</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public</a:t>
            </a: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void</a:t>
            </a:r>
            <a:r>
              <a:rPr lang="en-GB" sz="1400">
                <a:solidFill>
                  <a:srgbClr val="000000"/>
                </a:solidFill>
                <a:latin typeface="Consolas"/>
                <a:ea typeface="Consolas"/>
                <a:cs typeface="Consolas"/>
                <a:sym typeface="Consolas"/>
              </a:rPr>
              <a:t> setThing(String </a:t>
            </a:r>
            <a:r>
              <a:rPr lang="en-GB" sz="1400">
                <a:solidFill>
                  <a:srgbClr val="6A3E3E"/>
                </a:solidFill>
                <a:latin typeface="Consolas"/>
                <a:ea typeface="Consolas"/>
                <a:cs typeface="Consolas"/>
                <a:sym typeface="Consolas"/>
              </a:rPr>
              <a:t>thing</a:t>
            </a: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this</a:t>
            </a:r>
            <a:r>
              <a:rPr lang="en-GB" sz="1400">
                <a:solidFill>
                  <a:srgbClr val="000000"/>
                </a:solidFill>
                <a:latin typeface="Consolas"/>
                <a:ea typeface="Consolas"/>
                <a:cs typeface="Consolas"/>
                <a:sym typeface="Consolas"/>
              </a:rPr>
              <a:t>.</a:t>
            </a:r>
            <a:r>
              <a:rPr lang="en-GB" sz="1400">
                <a:solidFill>
                  <a:srgbClr val="0000C0"/>
                </a:solidFill>
                <a:latin typeface="Consolas"/>
                <a:ea typeface="Consolas"/>
                <a:cs typeface="Consolas"/>
                <a:sym typeface="Consolas"/>
              </a:rPr>
              <a:t>thing</a:t>
            </a:r>
            <a:r>
              <a:rPr lang="en-GB" sz="1400">
                <a:solidFill>
                  <a:srgbClr val="000000"/>
                </a:solidFill>
                <a:latin typeface="Consolas"/>
                <a:ea typeface="Consolas"/>
                <a:cs typeface="Consolas"/>
                <a:sym typeface="Consolas"/>
              </a:rPr>
              <a:t> = </a:t>
            </a:r>
            <a:r>
              <a:rPr lang="en-GB" sz="1400">
                <a:solidFill>
                  <a:srgbClr val="6A3E3E"/>
                </a:solidFill>
                <a:latin typeface="Consolas"/>
                <a:ea typeface="Consolas"/>
                <a:cs typeface="Consolas"/>
                <a:sym typeface="Consolas"/>
              </a:rPr>
              <a:t>thing</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0" lvl="0" indent="0" algn="just" rtl="0">
              <a:spcBef>
                <a:spcPts val="0"/>
              </a:spcBef>
              <a:spcAft>
                <a:spcPts val="1000"/>
              </a:spcAft>
              <a:buNone/>
            </a:pPr>
            <a:endParaRPr sz="1400"/>
          </a:p>
        </p:txBody>
      </p:sp>
      <p:sp>
        <p:nvSpPr>
          <p:cNvPr id="2495" name="Google Shape;2495;p3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301</a:t>
            </a:fld>
            <a:endParaRPr/>
          </a:p>
        </p:txBody>
      </p:sp>
      <p:sp>
        <p:nvSpPr>
          <p:cNvPr id="2496" name="Google Shape;2496;p313"/>
          <p:cNvSpPr txBox="1">
            <a:spLocks noGrp="1"/>
          </p:cNvSpPr>
          <p:nvPr>
            <p:ph type="body" idx="1"/>
          </p:nvPr>
        </p:nvSpPr>
        <p:spPr>
          <a:xfrm>
            <a:off x="4731200" y="1266325"/>
            <a:ext cx="37413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1400" b="1">
                <a:solidFill>
                  <a:srgbClr val="7F0055"/>
                </a:solidFill>
                <a:latin typeface="Consolas"/>
                <a:ea typeface="Consolas"/>
                <a:cs typeface="Consolas"/>
                <a:sym typeface="Consolas"/>
              </a:rPr>
              <a:t>class</a:t>
            </a:r>
            <a:r>
              <a:rPr lang="en-GB" sz="1400">
                <a:solidFill>
                  <a:srgbClr val="000000"/>
                </a:solidFill>
                <a:latin typeface="Consolas"/>
                <a:ea typeface="Consolas"/>
                <a:cs typeface="Consolas"/>
                <a:sym typeface="Consolas"/>
              </a:rPr>
              <a:t> GenericClass&lt;T&gt;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private</a:t>
            </a:r>
            <a:r>
              <a:rPr lang="en-GB" sz="1400">
                <a:solidFill>
                  <a:srgbClr val="000000"/>
                </a:solidFill>
                <a:latin typeface="Consolas"/>
                <a:ea typeface="Consolas"/>
                <a:cs typeface="Consolas"/>
                <a:sym typeface="Consolas"/>
              </a:rPr>
              <a:t> T </a:t>
            </a:r>
            <a:r>
              <a:rPr lang="en-GB" sz="1400">
                <a:solidFill>
                  <a:srgbClr val="0000C0"/>
                </a:solidFill>
                <a:latin typeface="Consolas"/>
                <a:ea typeface="Consolas"/>
                <a:cs typeface="Consolas"/>
                <a:sym typeface="Consolas"/>
              </a:rPr>
              <a:t>thing</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public</a:t>
            </a:r>
            <a:r>
              <a:rPr lang="en-GB" sz="1400">
                <a:solidFill>
                  <a:srgbClr val="000000"/>
                </a:solidFill>
                <a:latin typeface="Consolas"/>
                <a:ea typeface="Consolas"/>
                <a:cs typeface="Consolas"/>
                <a:sym typeface="Consolas"/>
              </a:rPr>
              <a:t> T getThing()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return</a:t>
            </a:r>
            <a:r>
              <a:rPr lang="en-GB" sz="1400">
                <a:solidFill>
                  <a:srgbClr val="000000"/>
                </a:solidFill>
                <a:latin typeface="Consolas"/>
                <a:ea typeface="Consolas"/>
                <a:cs typeface="Consolas"/>
                <a:sym typeface="Consolas"/>
              </a:rPr>
              <a:t> </a:t>
            </a:r>
            <a:r>
              <a:rPr lang="en-GB" sz="1400">
                <a:solidFill>
                  <a:srgbClr val="0000C0"/>
                </a:solidFill>
                <a:latin typeface="Consolas"/>
                <a:ea typeface="Consolas"/>
                <a:cs typeface="Consolas"/>
                <a:sym typeface="Consolas"/>
              </a:rPr>
              <a:t>thing</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public</a:t>
            </a: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void</a:t>
            </a:r>
            <a:r>
              <a:rPr lang="en-GB" sz="1400">
                <a:solidFill>
                  <a:srgbClr val="000000"/>
                </a:solidFill>
                <a:latin typeface="Consolas"/>
                <a:ea typeface="Consolas"/>
                <a:cs typeface="Consolas"/>
                <a:sym typeface="Consolas"/>
              </a:rPr>
              <a:t> setThing(T </a:t>
            </a:r>
            <a:r>
              <a:rPr lang="en-GB" sz="1400">
                <a:solidFill>
                  <a:srgbClr val="6A3E3E"/>
                </a:solidFill>
                <a:latin typeface="Consolas"/>
                <a:ea typeface="Consolas"/>
                <a:cs typeface="Consolas"/>
                <a:sym typeface="Consolas"/>
              </a:rPr>
              <a:t>thing</a:t>
            </a: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this</a:t>
            </a:r>
            <a:r>
              <a:rPr lang="en-GB" sz="1400">
                <a:solidFill>
                  <a:srgbClr val="000000"/>
                </a:solidFill>
                <a:latin typeface="Consolas"/>
                <a:ea typeface="Consolas"/>
                <a:cs typeface="Consolas"/>
                <a:sym typeface="Consolas"/>
              </a:rPr>
              <a:t>.</a:t>
            </a:r>
            <a:r>
              <a:rPr lang="en-GB" sz="1400">
                <a:solidFill>
                  <a:srgbClr val="0000C0"/>
                </a:solidFill>
                <a:latin typeface="Consolas"/>
                <a:ea typeface="Consolas"/>
                <a:cs typeface="Consolas"/>
                <a:sym typeface="Consolas"/>
              </a:rPr>
              <a:t>thing</a:t>
            </a:r>
            <a:r>
              <a:rPr lang="en-GB" sz="1400">
                <a:solidFill>
                  <a:srgbClr val="000000"/>
                </a:solidFill>
                <a:latin typeface="Consolas"/>
                <a:ea typeface="Consolas"/>
                <a:cs typeface="Consolas"/>
                <a:sym typeface="Consolas"/>
              </a:rPr>
              <a:t> = </a:t>
            </a:r>
            <a:r>
              <a:rPr lang="en-GB" sz="1400">
                <a:solidFill>
                  <a:srgbClr val="6A3E3E"/>
                </a:solidFill>
                <a:latin typeface="Consolas"/>
                <a:ea typeface="Consolas"/>
                <a:cs typeface="Consolas"/>
                <a:sym typeface="Consolas"/>
              </a:rPr>
              <a:t>thing</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0" lvl="0" indent="0" algn="just" rtl="0">
              <a:spcBef>
                <a:spcPts val="0"/>
              </a:spcBef>
              <a:spcAft>
                <a:spcPts val="1000"/>
              </a:spcAft>
              <a:buNone/>
            </a:pPr>
            <a:endParaRPr sz="140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Shape 2500"/>
        <p:cNvGrpSpPr/>
        <p:nvPr/>
      </p:nvGrpSpPr>
      <p:grpSpPr>
        <a:xfrm>
          <a:off x="0" y="0"/>
          <a:ext cx="0" cy="0"/>
          <a:chOff x="0" y="0"/>
          <a:chExt cx="0" cy="0"/>
        </a:xfrm>
      </p:grpSpPr>
      <p:sp>
        <p:nvSpPr>
          <p:cNvPr id="2501" name="Google Shape;2501;p3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Class</a:t>
            </a:r>
            <a:endParaRPr/>
          </a:p>
        </p:txBody>
      </p:sp>
      <p:sp>
        <p:nvSpPr>
          <p:cNvPr id="2502" name="Google Shape;2502;p314"/>
          <p:cNvSpPr txBox="1">
            <a:spLocks noGrp="1"/>
          </p:cNvSpPr>
          <p:nvPr>
            <p:ph type="body" idx="1"/>
          </p:nvPr>
        </p:nvSpPr>
        <p:spPr>
          <a:xfrm>
            <a:off x="311700" y="1266325"/>
            <a:ext cx="8520600" cy="3302700"/>
          </a:xfrm>
          <a:prstGeom prst="rect">
            <a:avLst/>
          </a:prstGeom>
          <a:ln>
            <a:noFill/>
          </a:ln>
        </p:spPr>
        <p:txBody>
          <a:bodyPr spcFirstLastPara="1" wrap="square" lIns="91425" tIns="91425" rIns="91425" bIns="91425" anchor="t" anchorCtr="0">
            <a:normAutofit/>
          </a:bodyPr>
          <a:lstStyle/>
          <a:p>
            <a:pPr marL="457200" lvl="0" indent="-330200" algn="just" rtl="0">
              <a:spcBef>
                <a:spcPts val="0"/>
              </a:spcBef>
              <a:spcAft>
                <a:spcPts val="0"/>
              </a:spcAft>
              <a:buSzPts val="1600"/>
              <a:buChar char="●"/>
            </a:pPr>
            <a:r>
              <a:rPr lang="en-GB" sz="1600"/>
              <a:t>On the left hand side, we can see a class that is used to get and set a string object. This cannot be used to set any other type to the "thing". It makes the code quite rigid and not reusable.</a:t>
            </a:r>
            <a:endParaRPr sz="1600"/>
          </a:p>
          <a:p>
            <a:pPr marL="457200" lvl="0" indent="-330200" algn="just" rtl="0">
              <a:spcBef>
                <a:spcPts val="1000"/>
              </a:spcBef>
              <a:spcAft>
                <a:spcPts val="0"/>
              </a:spcAft>
              <a:buSzPts val="1600"/>
              <a:buChar char="●"/>
            </a:pPr>
            <a:r>
              <a:rPr lang="en-GB" sz="1600"/>
              <a:t>Imagine if you had to create a new class for each kind of data type, it would be tedious. You would have to declare a new class for each kind of data type. On the other hand, the class on the right side is a generic class with a non specific data type as an argument.</a:t>
            </a:r>
            <a:endParaRPr sz="1600"/>
          </a:p>
          <a:p>
            <a:pPr marL="457200" lvl="0" indent="-330200" algn="just" rtl="0">
              <a:spcBef>
                <a:spcPts val="1000"/>
              </a:spcBef>
              <a:spcAft>
                <a:spcPts val="1000"/>
              </a:spcAft>
              <a:buSzPts val="1600"/>
              <a:buChar char="●"/>
            </a:pPr>
            <a:r>
              <a:rPr lang="en-GB" sz="1600"/>
              <a:t>You can reuse it to pass any kind of object. All you have to do is specify the data type in the class object and just pass the right data:</a:t>
            </a:r>
            <a:endParaRPr sz="1600"/>
          </a:p>
        </p:txBody>
      </p:sp>
      <p:sp>
        <p:nvSpPr>
          <p:cNvPr id="2503" name="Google Shape;2503;p3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302</a:t>
            </a:fld>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Shape 2507"/>
        <p:cNvGrpSpPr/>
        <p:nvPr/>
      </p:nvGrpSpPr>
      <p:grpSpPr>
        <a:xfrm>
          <a:off x="0" y="0"/>
          <a:ext cx="0" cy="0"/>
          <a:chOff x="0" y="0"/>
          <a:chExt cx="0" cy="0"/>
        </a:xfrm>
      </p:grpSpPr>
      <p:sp>
        <p:nvSpPr>
          <p:cNvPr id="2508" name="Google Shape;2508;p3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Class</a:t>
            </a:r>
            <a:endParaRPr/>
          </a:p>
        </p:txBody>
      </p:sp>
      <p:sp>
        <p:nvSpPr>
          <p:cNvPr id="2509" name="Google Shape;2509;p315"/>
          <p:cNvSpPr txBox="1">
            <a:spLocks noGrp="1"/>
          </p:cNvSpPr>
          <p:nvPr>
            <p:ph type="body" idx="1"/>
          </p:nvPr>
        </p:nvSpPr>
        <p:spPr>
          <a:xfrm>
            <a:off x="311700" y="1266325"/>
            <a:ext cx="8520600" cy="3302700"/>
          </a:xfrm>
          <a:prstGeom prst="rect">
            <a:avLst/>
          </a:prstGeom>
          <a:ln>
            <a:noFill/>
          </a:ln>
        </p:spPr>
        <p:txBody>
          <a:bodyPr spcFirstLastPara="1" wrap="square" lIns="91425" tIns="91425" rIns="91425" bIns="91425" anchor="t" anchorCtr="0">
            <a:normAutofit fontScale="85000" lnSpcReduction="10000"/>
          </a:bodyPr>
          <a:lstStyle/>
          <a:p>
            <a:pPr marL="25400" lvl="0" indent="0" algn="l" rtl="0">
              <a:spcBef>
                <a:spcPts val="0"/>
              </a:spcBef>
              <a:spcAft>
                <a:spcPts val="0"/>
              </a:spcAft>
              <a:buNone/>
            </a:pPr>
            <a:r>
              <a:rPr lang="en-GB" sz="2200" b="1">
                <a:solidFill>
                  <a:srgbClr val="7F0055"/>
                </a:solidFill>
                <a:latin typeface="Consolas"/>
                <a:ea typeface="Consolas"/>
                <a:cs typeface="Consolas"/>
                <a:sym typeface="Consolas"/>
              </a:rPr>
              <a:t>public</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static</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void</a:t>
            </a:r>
            <a:r>
              <a:rPr lang="en-GB" sz="2200">
                <a:solidFill>
                  <a:srgbClr val="000000"/>
                </a:solidFill>
                <a:latin typeface="Consolas"/>
                <a:ea typeface="Consolas"/>
                <a:cs typeface="Consolas"/>
                <a:sym typeface="Consolas"/>
              </a:rPr>
              <a:t> main(String[] </a:t>
            </a:r>
            <a:r>
              <a:rPr lang="en-GB" sz="2200">
                <a:solidFill>
                  <a:srgbClr val="6A3E3E"/>
                </a:solidFill>
                <a:latin typeface="Consolas"/>
                <a:ea typeface="Consolas"/>
                <a:cs typeface="Consolas"/>
                <a:sym typeface="Consolas"/>
              </a:rPr>
              <a:t>args</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3F7F5F"/>
                </a:solidFill>
                <a:latin typeface="Consolas"/>
                <a:ea typeface="Consolas"/>
                <a:cs typeface="Consolas"/>
                <a:sym typeface="Consolas"/>
              </a:rPr>
              <a:t>//Creating Generic class object with String as parameter</a:t>
            </a:r>
            <a:endParaRPr sz="2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GenericClass&lt;String&gt; </a:t>
            </a:r>
            <a:r>
              <a:rPr lang="en-GB" sz="2200">
                <a:solidFill>
                  <a:srgbClr val="6A3E3E"/>
                </a:solidFill>
                <a:latin typeface="Consolas"/>
                <a:ea typeface="Consolas"/>
                <a:cs typeface="Consolas"/>
                <a:sym typeface="Consolas"/>
              </a:rPr>
              <a:t>book</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GenericClass();</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book</a:t>
            </a:r>
            <a:r>
              <a:rPr lang="en-GB" sz="2200">
                <a:solidFill>
                  <a:srgbClr val="000000"/>
                </a:solidFill>
                <a:latin typeface="Consolas"/>
                <a:ea typeface="Consolas"/>
                <a:cs typeface="Consolas"/>
                <a:sym typeface="Consolas"/>
              </a:rPr>
              <a:t>.setThing(</a:t>
            </a:r>
            <a:r>
              <a:rPr lang="en-GB" sz="2200">
                <a:solidFill>
                  <a:srgbClr val="2A00FF"/>
                </a:solidFill>
                <a:latin typeface="Consolas"/>
                <a:ea typeface="Consolas"/>
                <a:cs typeface="Consolas"/>
                <a:sym typeface="Consolas"/>
              </a:rPr>
              <a:t>"Clean"</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3F7F5F"/>
                </a:solidFill>
                <a:latin typeface="Consolas"/>
                <a:ea typeface="Consolas"/>
                <a:cs typeface="Consolas"/>
                <a:sym typeface="Consolas"/>
              </a:rPr>
              <a:t>//Creating Generic class object with Integer as parameter</a:t>
            </a:r>
            <a:endParaRPr sz="2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GenericClass&lt;Integer&gt; </a:t>
            </a:r>
            <a:r>
              <a:rPr lang="en-GB" sz="2200">
                <a:solidFill>
                  <a:srgbClr val="6A3E3E"/>
                </a:solidFill>
                <a:latin typeface="Consolas"/>
                <a:ea typeface="Consolas"/>
                <a:cs typeface="Consolas"/>
                <a:sym typeface="Consolas"/>
              </a:rPr>
              <a:t>pricing</a:t>
            </a:r>
            <a:r>
              <a:rPr lang="en-GB" sz="2200">
                <a:solidFill>
                  <a:srgbClr val="000000"/>
                </a:solidFill>
                <a:latin typeface="Consolas"/>
                <a:ea typeface="Consolas"/>
                <a:cs typeface="Consolas"/>
                <a:sym typeface="Consolas"/>
              </a:rPr>
              <a:t> = </a:t>
            </a:r>
            <a:r>
              <a:rPr lang="en-GB" sz="2200" b="1">
                <a:solidFill>
                  <a:srgbClr val="7F0055"/>
                </a:solidFill>
                <a:latin typeface="Consolas"/>
                <a:ea typeface="Consolas"/>
                <a:cs typeface="Consolas"/>
                <a:sym typeface="Consolas"/>
              </a:rPr>
              <a:t>new</a:t>
            </a:r>
            <a:r>
              <a:rPr lang="en-GB" sz="2200">
                <a:solidFill>
                  <a:srgbClr val="000000"/>
                </a:solidFill>
                <a:latin typeface="Consolas"/>
                <a:ea typeface="Consolas"/>
                <a:cs typeface="Consolas"/>
                <a:sym typeface="Consolas"/>
              </a:rPr>
              <a:t> GenericClass();</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pricing</a:t>
            </a:r>
            <a:r>
              <a:rPr lang="en-GB" sz="2200">
                <a:solidFill>
                  <a:srgbClr val="000000"/>
                </a:solidFill>
                <a:latin typeface="Consolas"/>
                <a:ea typeface="Consolas"/>
                <a:cs typeface="Consolas"/>
                <a:sym typeface="Consolas"/>
              </a:rPr>
              <a:t>.setThing(150);</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just" rtl="0">
              <a:spcBef>
                <a:spcPts val="0"/>
              </a:spcBef>
              <a:spcAft>
                <a:spcPts val="1000"/>
              </a:spcAft>
              <a:buNone/>
            </a:pPr>
            <a:endParaRPr sz="1600"/>
          </a:p>
        </p:txBody>
      </p:sp>
      <p:sp>
        <p:nvSpPr>
          <p:cNvPr id="2510" name="Google Shape;2510;p3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303</a:t>
            </a:fld>
            <a:endParaRP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Shape 2514"/>
        <p:cNvGrpSpPr/>
        <p:nvPr/>
      </p:nvGrpSpPr>
      <p:grpSpPr>
        <a:xfrm>
          <a:off x="0" y="0"/>
          <a:ext cx="0" cy="0"/>
          <a:chOff x="0" y="0"/>
          <a:chExt cx="0" cy="0"/>
        </a:xfrm>
      </p:grpSpPr>
      <p:sp>
        <p:nvSpPr>
          <p:cNvPr id="2515" name="Google Shape;2515;p316"/>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Generic Interface</a:t>
            </a:r>
            <a:endParaRPr/>
          </a:p>
        </p:txBody>
      </p:sp>
      <p:sp>
        <p:nvSpPr>
          <p:cNvPr id="2516" name="Google Shape;2516;p3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304</a:t>
            </a:fld>
            <a:endParaRP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Shape 2520"/>
        <p:cNvGrpSpPr/>
        <p:nvPr/>
      </p:nvGrpSpPr>
      <p:grpSpPr>
        <a:xfrm>
          <a:off x="0" y="0"/>
          <a:ext cx="0" cy="0"/>
          <a:chOff x="0" y="0"/>
          <a:chExt cx="0" cy="0"/>
        </a:xfrm>
      </p:grpSpPr>
      <p:sp>
        <p:nvSpPr>
          <p:cNvPr id="2521" name="Google Shape;2521;p3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Interface</a:t>
            </a:r>
            <a:endParaRPr/>
          </a:p>
        </p:txBody>
      </p:sp>
      <p:sp>
        <p:nvSpPr>
          <p:cNvPr id="2522" name="Google Shape;2522;p3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305</a:t>
            </a:fld>
            <a:endParaRPr/>
          </a:p>
        </p:txBody>
      </p:sp>
      <p:sp>
        <p:nvSpPr>
          <p:cNvPr id="2523" name="Google Shape;2523;p317"/>
          <p:cNvSpPr txBox="1">
            <a:spLocks noGrp="1"/>
          </p:cNvSpPr>
          <p:nvPr>
            <p:ph type="body" idx="1"/>
          </p:nvPr>
        </p:nvSpPr>
        <p:spPr>
          <a:xfrm>
            <a:off x="311700" y="1266325"/>
            <a:ext cx="8520600" cy="17196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Generics can be used in interfaces as well. </a:t>
            </a:r>
            <a:endParaRPr/>
          </a:p>
          <a:p>
            <a:pPr marL="457200" lvl="0" indent="-342900" algn="just" rtl="0">
              <a:spcBef>
                <a:spcPts val="0"/>
              </a:spcBef>
              <a:spcAft>
                <a:spcPts val="0"/>
              </a:spcAft>
              <a:buSzPts val="1800"/>
              <a:buChar char="●"/>
            </a:pPr>
            <a:r>
              <a:rPr lang="en-GB"/>
              <a:t>The class implementing the interface can specify the type of parameter for the method.</a:t>
            </a:r>
            <a:endParaRPr/>
          </a:p>
          <a:p>
            <a:pPr marL="457200" lvl="0" indent="-342900" algn="just" rtl="0">
              <a:spcBef>
                <a:spcPts val="0"/>
              </a:spcBef>
              <a:spcAft>
                <a:spcPts val="0"/>
              </a:spcAft>
              <a:buSzPts val="1800"/>
              <a:buChar char="●"/>
            </a:pPr>
            <a:r>
              <a:rPr lang="en-GB"/>
              <a:t>The following code snippet shows an interface where </a:t>
            </a:r>
            <a:r>
              <a:rPr lang="en-GB" i="1"/>
              <a:t>&lt;T1, T2&gt;</a:t>
            </a:r>
            <a:r>
              <a:rPr lang="en-GB"/>
              <a:t> are the generic parameters to the interface.</a:t>
            </a:r>
            <a:endParaRPr/>
          </a:p>
        </p:txBody>
      </p:sp>
      <p:sp>
        <p:nvSpPr>
          <p:cNvPr id="2524" name="Google Shape;2524;p317"/>
          <p:cNvSpPr txBox="1">
            <a:spLocks noGrp="1"/>
          </p:cNvSpPr>
          <p:nvPr>
            <p:ph type="body" idx="1"/>
          </p:nvPr>
        </p:nvSpPr>
        <p:spPr>
          <a:xfrm>
            <a:off x="311700" y="3018925"/>
            <a:ext cx="8160900" cy="1719600"/>
          </a:xfrm>
          <a:prstGeom prst="rect">
            <a:avLst/>
          </a:prstGeom>
        </p:spPr>
        <p:txBody>
          <a:bodyPr spcFirstLastPara="1" wrap="square" lIns="91425" tIns="91425" rIns="91425" bIns="91425" anchor="t" anchorCtr="0">
            <a:normAutofit fontScale="77500" lnSpcReduction="20000"/>
          </a:bodyPr>
          <a:lstStyle/>
          <a:p>
            <a:pPr marL="482600" lvl="0" indent="431800" algn="l" rtl="0">
              <a:spcBef>
                <a:spcPts val="0"/>
              </a:spcBef>
              <a:spcAft>
                <a:spcPts val="0"/>
              </a:spcAft>
              <a:buNone/>
            </a:pPr>
            <a:r>
              <a:rPr lang="en-GB" sz="2200">
                <a:solidFill>
                  <a:srgbClr val="3F7F5F"/>
                </a:solidFill>
                <a:highlight>
                  <a:srgbClr val="FFFFFF"/>
                </a:highlight>
                <a:latin typeface="Consolas"/>
                <a:ea typeface="Consolas"/>
                <a:cs typeface="Consolas"/>
                <a:sym typeface="Consolas"/>
              </a:rPr>
              <a:t>// generic interface definition</a:t>
            </a:r>
            <a:endParaRPr sz="2200">
              <a:solidFill>
                <a:srgbClr val="3F7F5F"/>
              </a:solidFill>
              <a:highlight>
                <a:srgbClr val="FFFFFF"/>
              </a:highlight>
              <a:latin typeface="Consolas"/>
              <a:ea typeface="Consolas"/>
              <a:cs typeface="Consolas"/>
              <a:sym typeface="Consolas"/>
            </a:endParaRPr>
          </a:p>
          <a:p>
            <a:pPr marL="482600" lvl="0" indent="431800" algn="l" rtl="0">
              <a:spcBef>
                <a:spcPts val="0"/>
              </a:spcBef>
              <a:spcAft>
                <a:spcPts val="0"/>
              </a:spcAft>
              <a:buNone/>
            </a:pPr>
            <a:r>
              <a:rPr lang="en-GB" sz="2200" b="1">
                <a:solidFill>
                  <a:srgbClr val="7F0055"/>
                </a:solidFill>
                <a:highlight>
                  <a:srgbClr val="FFFFFF"/>
                </a:highlight>
                <a:latin typeface="Consolas"/>
                <a:ea typeface="Consolas"/>
                <a:cs typeface="Consolas"/>
                <a:sym typeface="Consolas"/>
              </a:rPr>
              <a:t>interface</a:t>
            </a:r>
            <a:r>
              <a:rPr lang="en-GB" sz="2200">
                <a:solidFill>
                  <a:srgbClr val="000000"/>
                </a:solidFill>
                <a:highlight>
                  <a:srgbClr val="FFFFFF"/>
                </a:highlight>
                <a:latin typeface="Consolas"/>
                <a:ea typeface="Consolas"/>
                <a:cs typeface="Consolas"/>
                <a:sym typeface="Consolas"/>
              </a:rPr>
              <a:t> DemoInterface&lt;T1, T2&gt; {</a:t>
            </a:r>
            <a:endParaRPr sz="22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			T2 doSomething(T1 </a:t>
            </a:r>
            <a:r>
              <a:rPr lang="en-GB" sz="2200">
                <a:solidFill>
                  <a:srgbClr val="6A3E3E"/>
                </a:solidFill>
                <a:highlight>
                  <a:srgbClr val="FFFFFF"/>
                </a:highlight>
                <a:latin typeface="Consolas"/>
                <a:ea typeface="Consolas"/>
                <a:cs typeface="Consolas"/>
                <a:sym typeface="Consolas"/>
              </a:rPr>
              <a:t>t</a:t>
            </a:r>
            <a:r>
              <a:rPr lang="en-GB" sz="2200">
                <a:solidFill>
                  <a:srgbClr val="000000"/>
                </a:solidFill>
                <a:highlight>
                  <a:srgbClr val="FFFFFF"/>
                </a:highlight>
                <a:latin typeface="Consolas"/>
                <a:ea typeface="Consolas"/>
                <a:cs typeface="Consolas"/>
                <a:sym typeface="Consolas"/>
              </a:rPr>
              <a:t>);</a:t>
            </a:r>
            <a:endParaRPr sz="22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			T2 doAnotherThing(T1 </a:t>
            </a:r>
            <a:r>
              <a:rPr lang="en-GB" sz="2200">
                <a:solidFill>
                  <a:srgbClr val="6A3E3E"/>
                </a:solidFill>
                <a:highlight>
                  <a:srgbClr val="FFFFFF"/>
                </a:highlight>
                <a:latin typeface="Consolas"/>
                <a:ea typeface="Consolas"/>
                <a:cs typeface="Consolas"/>
                <a:sym typeface="Consolas"/>
              </a:rPr>
              <a:t>t</a:t>
            </a:r>
            <a:r>
              <a:rPr lang="en-GB" sz="2200">
                <a:solidFill>
                  <a:srgbClr val="000000"/>
                </a:solidFill>
                <a:highlight>
                  <a:srgbClr val="FFFFFF"/>
                </a:highlight>
                <a:latin typeface="Consolas"/>
                <a:ea typeface="Consolas"/>
                <a:cs typeface="Consolas"/>
                <a:sym typeface="Consolas"/>
              </a:rPr>
              <a:t>);</a:t>
            </a:r>
            <a:endParaRPr sz="2200">
              <a:solidFill>
                <a:srgbClr val="000000"/>
              </a:solidFill>
              <a:highlight>
                <a:srgbClr val="FFFFFF"/>
              </a:highlight>
              <a:latin typeface="Consolas"/>
              <a:ea typeface="Consolas"/>
              <a:cs typeface="Consolas"/>
              <a:sym typeface="Consolas"/>
            </a:endParaRPr>
          </a:p>
          <a:p>
            <a:pPr marL="482600" lvl="0" indent="431800" algn="l" rtl="0">
              <a:spcBef>
                <a:spcPts val="0"/>
              </a:spcBef>
              <a:spcAft>
                <a:spcPts val="0"/>
              </a:spcAft>
              <a:buNone/>
            </a:pPr>
            <a:r>
              <a:rPr lang="en-GB" sz="2200">
                <a:solidFill>
                  <a:srgbClr val="000000"/>
                </a:solidFill>
                <a:highlight>
                  <a:srgbClr val="FFFFFF"/>
                </a:highlight>
                <a:latin typeface="Consolas"/>
                <a:ea typeface="Consolas"/>
                <a:cs typeface="Consolas"/>
                <a:sym typeface="Consolas"/>
              </a:rPr>
              <a:t>}</a:t>
            </a:r>
            <a:endParaRPr sz="2200">
              <a:solidFill>
                <a:srgbClr val="000000"/>
              </a:solidFill>
              <a:highlight>
                <a:srgbClr val="FFFFFF"/>
              </a:highlight>
              <a:latin typeface="Consolas"/>
              <a:ea typeface="Consolas"/>
              <a:cs typeface="Consolas"/>
              <a:sym typeface="Consolas"/>
            </a:endParaRPr>
          </a:p>
          <a:p>
            <a:pPr marL="0" lvl="0" indent="0" algn="just" rtl="0">
              <a:spcBef>
                <a:spcPts val="0"/>
              </a:spcBef>
              <a:spcAft>
                <a:spcPts val="1200"/>
              </a:spcAft>
              <a:buNone/>
            </a:pPr>
            <a:endParaRP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Shape 2528"/>
        <p:cNvGrpSpPr/>
        <p:nvPr/>
      </p:nvGrpSpPr>
      <p:grpSpPr>
        <a:xfrm>
          <a:off x="0" y="0"/>
          <a:ext cx="0" cy="0"/>
          <a:chOff x="0" y="0"/>
          <a:chExt cx="0" cy="0"/>
        </a:xfrm>
      </p:grpSpPr>
      <p:sp>
        <p:nvSpPr>
          <p:cNvPr id="2529" name="Google Shape;2529;p3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Interface</a:t>
            </a:r>
            <a:endParaRPr/>
          </a:p>
        </p:txBody>
      </p:sp>
      <p:sp>
        <p:nvSpPr>
          <p:cNvPr id="2530" name="Google Shape;2530;p3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306</a:t>
            </a:fld>
            <a:endParaRPr/>
          </a:p>
        </p:txBody>
      </p:sp>
      <p:sp>
        <p:nvSpPr>
          <p:cNvPr id="2531" name="Google Shape;2531;p3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20000"/>
          </a:bodyPr>
          <a:lstStyle/>
          <a:p>
            <a:pPr marL="25400" lvl="0" indent="0" algn="l" rtl="0">
              <a:spcBef>
                <a:spcPts val="0"/>
              </a:spcBef>
              <a:spcAft>
                <a:spcPts val="0"/>
              </a:spcAft>
              <a:buNone/>
            </a:pPr>
            <a:r>
              <a:rPr lang="en-GB" sz="2200">
                <a:solidFill>
                  <a:srgbClr val="3F7F5F"/>
                </a:solidFill>
                <a:latin typeface="Consolas"/>
                <a:ea typeface="Consolas"/>
                <a:cs typeface="Consolas"/>
                <a:sym typeface="Consolas"/>
              </a:rPr>
              <a:t>// class implementing generic interface</a:t>
            </a:r>
            <a:endParaRPr sz="2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2200" b="1">
                <a:solidFill>
                  <a:srgbClr val="7F0055"/>
                </a:solidFill>
                <a:latin typeface="Consolas"/>
                <a:ea typeface="Consolas"/>
                <a:cs typeface="Consolas"/>
                <a:sym typeface="Consolas"/>
              </a:rPr>
              <a:t>class</a:t>
            </a:r>
            <a:r>
              <a:rPr lang="en-GB" sz="2200">
                <a:solidFill>
                  <a:srgbClr val="000000"/>
                </a:solidFill>
                <a:latin typeface="Consolas"/>
                <a:ea typeface="Consolas"/>
                <a:cs typeface="Consolas"/>
                <a:sym typeface="Consolas"/>
              </a:rPr>
              <a:t> DemoClass </a:t>
            </a:r>
            <a:r>
              <a:rPr lang="en-GB" sz="2200" b="1">
                <a:solidFill>
                  <a:srgbClr val="7F0055"/>
                </a:solidFill>
                <a:latin typeface="Consolas"/>
                <a:ea typeface="Consolas"/>
                <a:cs typeface="Consolas"/>
                <a:sym typeface="Consolas"/>
              </a:rPr>
              <a:t>implements</a:t>
            </a:r>
            <a:r>
              <a:rPr lang="en-GB" sz="2200">
                <a:solidFill>
                  <a:srgbClr val="000000"/>
                </a:solidFill>
                <a:latin typeface="Consolas"/>
                <a:ea typeface="Consolas"/>
                <a:cs typeface="Consolas"/>
                <a:sym typeface="Consolas"/>
              </a:rPr>
              <a:t> DemoInterface&lt;String, Integer&gt;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46464"/>
                </a:solidFill>
                <a:latin typeface="Consolas"/>
                <a:ea typeface="Consolas"/>
                <a:cs typeface="Consolas"/>
                <a:sym typeface="Consolas"/>
              </a:rPr>
              <a:t>@Override</a:t>
            </a:r>
            <a:endParaRPr sz="2200">
              <a:solidFill>
                <a:srgbClr val="646464"/>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public</a:t>
            </a:r>
            <a:r>
              <a:rPr lang="en-GB" sz="2200">
                <a:solidFill>
                  <a:srgbClr val="000000"/>
                </a:solidFill>
                <a:latin typeface="Consolas"/>
                <a:ea typeface="Consolas"/>
                <a:cs typeface="Consolas"/>
                <a:sym typeface="Consolas"/>
              </a:rPr>
              <a:t> Integer doSomething(String </a:t>
            </a:r>
            <a:r>
              <a:rPr lang="en-GB" sz="2200">
                <a:solidFill>
                  <a:srgbClr val="6A3E3E"/>
                </a:solidFill>
                <a:latin typeface="Consolas"/>
                <a:ea typeface="Consolas"/>
                <a:cs typeface="Consolas"/>
                <a:sym typeface="Consolas"/>
              </a:rPr>
              <a:t>t</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3F7F5F"/>
                </a:solidFill>
                <a:latin typeface="Consolas"/>
                <a:ea typeface="Consolas"/>
                <a:cs typeface="Consolas"/>
                <a:sym typeface="Consolas"/>
              </a:rPr>
              <a:t>// </a:t>
            </a:r>
            <a:r>
              <a:rPr lang="en-GB" sz="2200" b="1">
                <a:solidFill>
                  <a:srgbClr val="7F9FBF"/>
                </a:solidFill>
                <a:latin typeface="Consolas"/>
                <a:ea typeface="Consolas"/>
                <a:cs typeface="Consolas"/>
                <a:sym typeface="Consolas"/>
              </a:rPr>
              <a:t>TODO</a:t>
            </a:r>
            <a:r>
              <a:rPr lang="en-GB" sz="2200">
                <a:solidFill>
                  <a:srgbClr val="3F7F5F"/>
                </a:solidFill>
                <a:latin typeface="Consolas"/>
                <a:ea typeface="Consolas"/>
                <a:cs typeface="Consolas"/>
                <a:sym typeface="Consolas"/>
              </a:rPr>
              <a:t> Auto-generated method stub</a:t>
            </a:r>
            <a:endParaRPr sz="2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return</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null</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646464"/>
                </a:solidFill>
                <a:latin typeface="Consolas"/>
                <a:ea typeface="Consolas"/>
                <a:cs typeface="Consolas"/>
                <a:sym typeface="Consolas"/>
              </a:rPr>
              <a:t>@Override</a:t>
            </a:r>
            <a:endParaRPr sz="2200">
              <a:solidFill>
                <a:srgbClr val="646464"/>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public</a:t>
            </a:r>
            <a:r>
              <a:rPr lang="en-GB" sz="2200">
                <a:solidFill>
                  <a:srgbClr val="000000"/>
                </a:solidFill>
                <a:latin typeface="Consolas"/>
                <a:ea typeface="Consolas"/>
                <a:cs typeface="Consolas"/>
                <a:sym typeface="Consolas"/>
              </a:rPr>
              <a:t> Integer doAnotherThing(String </a:t>
            </a:r>
            <a:r>
              <a:rPr lang="en-GB" sz="2200">
                <a:solidFill>
                  <a:srgbClr val="6A3E3E"/>
                </a:solidFill>
                <a:latin typeface="Consolas"/>
                <a:ea typeface="Consolas"/>
                <a:cs typeface="Consolas"/>
                <a:sym typeface="Consolas"/>
              </a:rPr>
              <a:t>t</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a:solidFill>
                  <a:srgbClr val="3F7F5F"/>
                </a:solidFill>
                <a:latin typeface="Consolas"/>
                <a:ea typeface="Consolas"/>
                <a:cs typeface="Consolas"/>
                <a:sym typeface="Consolas"/>
              </a:rPr>
              <a:t>// </a:t>
            </a:r>
            <a:r>
              <a:rPr lang="en-GB" sz="2200" b="1">
                <a:solidFill>
                  <a:srgbClr val="7F9FBF"/>
                </a:solidFill>
                <a:latin typeface="Consolas"/>
                <a:ea typeface="Consolas"/>
                <a:cs typeface="Consolas"/>
                <a:sym typeface="Consolas"/>
              </a:rPr>
              <a:t>TODO</a:t>
            </a:r>
            <a:r>
              <a:rPr lang="en-GB" sz="2200">
                <a:solidFill>
                  <a:srgbClr val="3F7F5F"/>
                </a:solidFill>
                <a:latin typeface="Consolas"/>
                <a:ea typeface="Consolas"/>
                <a:cs typeface="Consolas"/>
                <a:sym typeface="Consolas"/>
              </a:rPr>
              <a:t> Auto-generated method stub</a:t>
            </a:r>
            <a:endParaRPr sz="2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return</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null</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just" rtl="0">
              <a:spcBef>
                <a:spcPts val="0"/>
              </a:spcBef>
              <a:spcAft>
                <a:spcPts val="1200"/>
              </a:spcAft>
              <a:buNone/>
            </a:pPr>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Shape 2535"/>
        <p:cNvGrpSpPr/>
        <p:nvPr/>
      </p:nvGrpSpPr>
      <p:grpSpPr>
        <a:xfrm>
          <a:off x="0" y="0"/>
          <a:ext cx="0" cy="0"/>
          <a:chOff x="0" y="0"/>
          <a:chExt cx="0" cy="0"/>
        </a:xfrm>
      </p:grpSpPr>
      <p:sp>
        <p:nvSpPr>
          <p:cNvPr id="2536" name="Google Shape;2536;p3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Interface</a:t>
            </a:r>
            <a:endParaRPr/>
          </a:p>
        </p:txBody>
      </p:sp>
      <p:sp>
        <p:nvSpPr>
          <p:cNvPr id="2537" name="Google Shape;2537;p3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307</a:t>
            </a:fld>
            <a:endParaRPr/>
          </a:p>
        </p:txBody>
      </p:sp>
      <p:sp>
        <p:nvSpPr>
          <p:cNvPr id="2538" name="Google Shape;2538;p3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class </a:t>
            </a:r>
            <a:r>
              <a:rPr lang="en-GB" i="1"/>
              <a:t>DemoClass</a:t>
            </a:r>
            <a:r>
              <a:rPr lang="en-GB"/>
              <a:t> implements the interface </a:t>
            </a:r>
            <a:r>
              <a:rPr lang="en-GB" i="1"/>
              <a:t>DemoInterface</a:t>
            </a:r>
            <a:r>
              <a:rPr lang="en-GB"/>
              <a:t> by passing String and Integer corresponding to T1's and T2's data type respectively.</a:t>
            </a:r>
            <a:endParaRPr/>
          </a:p>
          <a:p>
            <a:pPr marL="457200" lvl="0" indent="-342900" algn="just" rtl="0">
              <a:spcBef>
                <a:spcPts val="1000"/>
              </a:spcBef>
              <a:spcAft>
                <a:spcPts val="1000"/>
              </a:spcAft>
              <a:buSzPts val="1800"/>
              <a:buChar char="●"/>
            </a:pPr>
            <a:r>
              <a:rPr lang="en-GB"/>
              <a:t>Similarly, any number of classes implementing the interface can use different data types like Integer , Float , Objects etc</a:t>
            </a:r>
            <a:endParaRP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Shape 2542"/>
        <p:cNvGrpSpPr/>
        <p:nvPr/>
      </p:nvGrpSpPr>
      <p:grpSpPr>
        <a:xfrm>
          <a:off x="0" y="0"/>
          <a:ext cx="0" cy="0"/>
          <a:chOff x="0" y="0"/>
          <a:chExt cx="0" cy="0"/>
        </a:xfrm>
      </p:grpSpPr>
      <p:sp>
        <p:nvSpPr>
          <p:cNvPr id="2543" name="Google Shape;2543;p320"/>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Generic Method</a:t>
            </a:r>
            <a:endParaRPr/>
          </a:p>
        </p:txBody>
      </p:sp>
      <p:sp>
        <p:nvSpPr>
          <p:cNvPr id="2544" name="Google Shape;2544;p3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308</a:t>
            </a:fld>
            <a:endParaRP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49" name="Google Shape;2549;p3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Method</a:t>
            </a:r>
            <a:endParaRPr/>
          </a:p>
        </p:txBody>
      </p:sp>
      <p:sp>
        <p:nvSpPr>
          <p:cNvPr id="2550" name="Google Shape;2550;p3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309</a:t>
            </a:fld>
            <a:endParaRPr/>
          </a:p>
        </p:txBody>
      </p:sp>
      <p:sp>
        <p:nvSpPr>
          <p:cNvPr id="2551" name="Google Shape;2551;p3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As the name suggests, the type can be passed through a method or constructor. </a:t>
            </a:r>
            <a:endParaRPr/>
          </a:p>
          <a:p>
            <a:pPr marL="457200" lvl="0" indent="-342900" algn="just" rtl="0">
              <a:spcBef>
                <a:spcPts val="1000"/>
              </a:spcBef>
              <a:spcAft>
                <a:spcPts val="0"/>
              </a:spcAft>
              <a:buSzPts val="1800"/>
              <a:buChar char="●"/>
            </a:pPr>
            <a:r>
              <a:rPr lang="en-GB"/>
              <a:t>We can declare a generic method that can be called with arguments of different types. </a:t>
            </a:r>
            <a:endParaRPr/>
          </a:p>
          <a:p>
            <a:pPr marL="457200" lvl="0" indent="-342900" algn="just" rtl="0">
              <a:spcBef>
                <a:spcPts val="1000"/>
              </a:spcBef>
              <a:spcAft>
                <a:spcPts val="0"/>
              </a:spcAft>
              <a:buSzPts val="1800"/>
              <a:buChar char="●"/>
            </a:pPr>
            <a:r>
              <a:rPr lang="en-GB"/>
              <a:t>Based on the type of parameter passed to the method, the compiler will handle the method call appropriately.</a:t>
            </a:r>
            <a:endParaRPr/>
          </a:p>
          <a:p>
            <a:pPr marL="457200" lvl="0" indent="-342900" algn="just" rtl="0">
              <a:spcBef>
                <a:spcPts val="1000"/>
              </a:spcBef>
              <a:spcAft>
                <a:spcPts val="1000"/>
              </a:spcAft>
              <a:buSzPts val="1800"/>
              <a:buChar char="●"/>
            </a:pPr>
            <a:r>
              <a:rPr lang="en-GB"/>
              <a:t>If we don't want the whole class to be parameterized, we can make only methods generic.</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a:t>
            </a:fld>
            <a:endParaRPr/>
          </a:p>
        </p:txBody>
      </p:sp>
      <p:sp>
        <p:nvSpPr>
          <p:cNvPr id="312" name="Google Shape;312;p4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Add to Environment Variables</a:t>
            </a:r>
            <a:endParaRPr sz="3200"/>
          </a:p>
        </p:txBody>
      </p:sp>
      <p:sp>
        <p:nvSpPr>
          <p:cNvPr id="313" name="Google Shape;313;p43"/>
          <p:cNvSpPr txBox="1">
            <a:spLocks noGrp="1"/>
          </p:cNvSpPr>
          <p:nvPr>
            <p:ph type="body" idx="1"/>
          </p:nvPr>
        </p:nvSpPr>
        <p:spPr>
          <a:xfrm>
            <a:off x="311700" y="1266325"/>
            <a:ext cx="32310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Open ‘View Advanced System Settings’. (To do that press windows key and type view advanced system settings).</a:t>
            </a:r>
            <a:endParaRPr sz="1800"/>
          </a:p>
        </p:txBody>
      </p:sp>
      <p:grpSp>
        <p:nvGrpSpPr>
          <p:cNvPr id="314" name="Google Shape;314;p43"/>
          <p:cNvGrpSpPr/>
          <p:nvPr/>
        </p:nvGrpSpPr>
        <p:grpSpPr>
          <a:xfrm>
            <a:off x="3853700" y="152400"/>
            <a:ext cx="4618759" cy="4838700"/>
            <a:chOff x="3853700" y="152400"/>
            <a:chExt cx="4618759" cy="4838700"/>
          </a:xfrm>
        </p:grpSpPr>
        <p:pic>
          <p:nvPicPr>
            <p:cNvPr id="315" name="Google Shape;315;p43"/>
            <p:cNvPicPr preferRelativeResize="0"/>
            <p:nvPr/>
          </p:nvPicPr>
          <p:blipFill>
            <a:blip r:embed="rId3">
              <a:alphaModFix/>
            </a:blip>
            <a:stretch>
              <a:fillRect/>
            </a:stretch>
          </p:blipFill>
          <p:spPr>
            <a:xfrm>
              <a:off x="3853700" y="152400"/>
              <a:ext cx="4618759" cy="4838700"/>
            </a:xfrm>
            <a:prstGeom prst="rect">
              <a:avLst/>
            </a:prstGeom>
            <a:noFill/>
            <a:ln>
              <a:noFill/>
            </a:ln>
          </p:spPr>
        </p:pic>
        <p:sp>
          <p:nvSpPr>
            <p:cNvPr id="316" name="Google Shape;316;p43"/>
            <p:cNvSpPr/>
            <p:nvPr/>
          </p:nvSpPr>
          <p:spPr>
            <a:xfrm>
              <a:off x="6552775" y="3994850"/>
              <a:ext cx="1741500" cy="393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Shape 2555"/>
        <p:cNvGrpSpPr/>
        <p:nvPr/>
      </p:nvGrpSpPr>
      <p:grpSpPr>
        <a:xfrm>
          <a:off x="0" y="0"/>
          <a:ext cx="0" cy="0"/>
          <a:chOff x="0" y="0"/>
          <a:chExt cx="0" cy="0"/>
        </a:xfrm>
      </p:grpSpPr>
      <p:sp>
        <p:nvSpPr>
          <p:cNvPr id="2556" name="Google Shape;2556;p3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Method</a:t>
            </a:r>
            <a:endParaRPr/>
          </a:p>
        </p:txBody>
      </p:sp>
      <p:sp>
        <p:nvSpPr>
          <p:cNvPr id="2557" name="Google Shape;2557;p3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310</a:t>
            </a:fld>
            <a:endParaRPr/>
          </a:p>
        </p:txBody>
      </p:sp>
      <p:sp>
        <p:nvSpPr>
          <p:cNvPr id="2558" name="Google Shape;2558;p3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25400" lvl="0" indent="0" algn="l" rtl="0">
              <a:spcBef>
                <a:spcPts val="0"/>
              </a:spcBef>
              <a:spcAft>
                <a:spcPts val="0"/>
              </a:spcAft>
              <a:buNone/>
            </a:pPr>
            <a:r>
              <a:rPr lang="en-GB" sz="2200" b="1">
                <a:solidFill>
                  <a:srgbClr val="7F0055"/>
                </a:solidFill>
                <a:latin typeface="Consolas"/>
                <a:ea typeface="Consolas"/>
                <a:cs typeface="Consolas"/>
                <a:sym typeface="Consolas"/>
              </a:rPr>
              <a:t>static</a:t>
            </a:r>
            <a:r>
              <a:rPr lang="en-GB" sz="2200">
                <a:solidFill>
                  <a:srgbClr val="000000"/>
                </a:solidFill>
                <a:latin typeface="Consolas"/>
                <a:ea typeface="Consolas"/>
                <a:cs typeface="Consolas"/>
                <a:sym typeface="Consolas"/>
              </a:rPr>
              <a:t> &lt;T&gt; </a:t>
            </a:r>
            <a:r>
              <a:rPr lang="en-GB" sz="2200" b="1">
                <a:solidFill>
                  <a:srgbClr val="7F0055"/>
                </a:solidFill>
                <a:latin typeface="Consolas"/>
                <a:ea typeface="Consolas"/>
                <a:cs typeface="Consolas"/>
                <a:sym typeface="Consolas"/>
              </a:rPr>
              <a:t>void</a:t>
            </a:r>
            <a:r>
              <a:rPr lang="en-GB" sz="2200">
                <a:solidFill>
                  <a:srgbClr val="000000"/>
                </a:solidFill>
                <a:latin typeface="Consolas"/>
                <a:ea typeface="Consolas"/>
                <a:cs typeface="Consolas"/>
                <a:sym typeface="Consolas"/>
              </a:rPr>
              <a:t> print(T </a:t>
            </a:r>
            <a:r>
              <a:rPr lang="en-GB" sz="2200">
                <a:solidFill>
                  <a:srgbClr val="6A3E3E"/>
                </a:solidFill>
                <a:latin typeface="Consolas"/>
                <a:ea typeface="Consolas"/>
                <a:cs typeface="Consolas"/>
                <a:sym typeface="Consolas"/>
              </a:rPr>
              <a:t>element</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a:solidFill>
                  <a:srgbClr val="000000"/>
                </a:solidFill>
                <a:latin typeface="Consolas"/>
                <a:ea typeface="Consolas"/>
                <a:cs typeface="Consolas"/>
                <a:sym typeface="Consolas"/>
              </a:rPr>
              <a:t>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a:solidFill>
                  <a:srgbClr val="6A3E3E"/>
                </a:solidFill>
                <a:latin typeface="Consolas"/>
                <a:ea typeface="Consolas"/>
                <a:cs typeface="Consolas"/>
                <a:sym typeface="Consolas"/>
              </a:rPr>
              <a:t>element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b="1">
                <a:solidFill>
                  <a:srgbClr val="7F0055"/>
                </a:solidFill>
                <a:latin typeface="Consolas"/>
                <a:ea typeface="Consolas"/>
                <a:cs typeface="Consolas"/>
                <a:sym typeface="Consolas"/>
              </a:rPr>
              <a:t>public</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static</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void</a:t>
            </a:r>
            <a:r>
              <a:rPr lang="en-GB" sz="2200">
                <a:solidFill>
                  <a:srgbClr val="000000"/>
                </a:solidFill>
                <a:latin typeface="Consolas"/>
                <a:ea typeface="Consolas"/>
                <a:cs typeface="Consolas"/>
                <a:sym typeface="Consolas"/>
              </a:rPr>
              <a:t> main(String[] </a:t>
            </a:r>
            <a:r>
              <a:rPr lang="en-GB" sz="2200">
                <a:solidFill>
                  <a:srgbClr val="6A3E3E"/>
                </a:solidFill>
                <a:latin typeface="Consolas"/>
                <a:ea typeface="Consolas"/>
                <a:cs typeface="Consolas"/>
                <a:sym typeface="Consolas"/>
              </a:rPr>
              <a:t>args</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200" i="1">
                <a:solidFill>
                  <a:srgbClr val="000000"/>
                </a:solidFill>
                <a:latin typeface="Consolas"/>
                <a:ea typeface="Consolas"/>
                <a:cs typeface="Consolas"/>
                <a:sym typeface="Consolas"/>
              </a:rPr>
              <a:t>print</a:t>
            </a:r>
            <a:r>
              <a:rPr lang="en-GB" sz="2200">
                <a:solidFill>
                  <a:srgbClr val="000000"/>
                </a:solidFill>
                <a:latin typeface="Consolas"/>
                <a:ea typeface="Consolas"/>
                <a:cs typeface="Consolas"/>
                <a:sym typeface="Consolas"/>
              </a:rPr>
              <a:t>(55);</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i="1">
                <a:solidFill>
                  <a:srgbClr val="000000"/>
                </a:solidFill>
                <a:latin typeface="Consolas"/>
                <a:ea typeface="Consolas"/>
                <a:cs typeface="Consolas"/>
                <a:sym typeface="Consolas"/>
              </a:rPr>
              <a:t>print</a:t>
            </a:r>
            <a:r>
              <a:rPr lang="en-GB" sz="2200">
                <a:solidFill>
                  <a:srgbClr val="000000"/>
                </a:solidFill>
                <a:latin typeface="Consolas"/>
                <a:ea typeface="Consolas"/>
                <a:cs typeface="Consolas"/>
                <a:sym typeface="Consolas"/>
              </a:rPr>
              <a:t>(</a:t>
            </a:r>
            <a:r>
              <a:rPr lang="en-GB" sz="2200">
                <a:solidFill>
                  <a:srgbClr val="2A00FF"/>
                </a:solidFill>
                <a:latin typeface="Consolas"/>
                <a:ea typeface="Consolas"/>
                <a:cs typeface="Consolas"/>
                <a:sym typeface="Consolas"/>
              </a:rPr>
              <a:t>"Hello Java!"</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just" rtl="0">
              <a:spcBef>
                <a:spcPts val="0"/>
              </a:spcBef>
              <a:spcAft>
                <a:spcPts val="1000"/>
              </a:spcAft>
              <a:buNone/>
            </a:pPr>
            <a:endParaRP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Shape 2562"/>
        <p:cNvGrpSpPr/>
        <p:nvPr/>
      </p:nvGrpSpPr>
      <p:grpSpPr>
        <a:xfrm>
          <a:off x="0" y="0"/>
          <a:ext cx="0" cy="0"/>
          <a:chOff x="0" y="0"/>
          <a:chExt cx="0" cy="0"/>
        </a:xfrm>
      </p:grpSpPr>
      <p:sp>
        <p:nvSpPr>
          <p:cNvPr id="2563" name="Google Shape;2563;p3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Generics and Inheritance</a:t>
            </a:r>
            <a:endParaRPr/>
          </a:p>
        </p:txBody>
      </p:sp>
      <p:sp>
        <p:nvSpPr>
          <p:cNvPr id="2564" name="Google Shape;2564;p3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1153" algn="just" rtl="0">
              <a:lnSpc>
                <a:spcPct val="95000"/>
              </a:lnSpc>
              <a:spcBef>
                <a:spcPts val="0"/>
              </a:spcBef>
              <a:spcAft>
                <a:spcPts val="0"/>
              </a:spcAft>
              <a:buSzPts val="1773"/>
              <a:buChar char="●"/>
            </a:pPr>
            <a:r>
              <a:rPr lang="en-GB" sz="1772"/>
              <a:t>There are some rules to be followed while making a generic type class as a subclass or superclass.</a:t>
            </a:r>
            <a:endParaRPr sz="1772"/>
          </a:p>
          <a:p>
            <a:pPr marL="457200" lvl="0" indent="-341153" algn="just" rtl="0">
              <a:lnSpc>
                <a:spcPct val="95000"/>
              </a:lnSpc>
              <a:spcBef>
                <a:spcPts val="1000"/>
              </a:spcBef>
              <a:spcAft>
                <a:spcPts val="0"/>
              </a:spcAft>
              <a:buSzPts val="1773"/>
              <a:buChar char="●"/>
            </a:pPr>
            <a:r>
              <a:rPr lang="en-GB" sz="1772"/>
              <a:t>A generic class can extend a non generic class.</a:t>
            </a:r>
            <a:endParaRPr sz="1772"/>
          </a:p>
          <a:p>
            <a:pPr marL="482600" lvl="0" indent="431800" algn="just" rtl="0">
              <a:lnSpc>
                <a:spcPct val="95000"/>
              </a:lnSpc>
              <a:spcBef>
                <a:spcPts val="1200"/>
              </a:spcBef>
              <a:spcAft>
                <a:spcPts val="0"/>
              </a:spcAft>
              <a:buSzPts val="935"/>
              <a:buNone/>
            </a:pPr>
            <a:r>
              <a:rPr lang="en-GB" sz="1687" b="1">
                <a:solidFill>
                  <a:srgbClr val="7F0055"/>
                </a:solidFill>
                <a:latin typeface="Consolas"/>
                <a:ea typeface="Consolas"/>
                <a:cs typeface="Consolas"/>
                <a:sym typeface="Consolas"/>
              </a:rPr>
              <a:t>class</a:t>
            </a:r>
            <a:r>
              <a:rPr lang="en-GB" sz="1687">
                <a:solidFill>
                  <a:srgbClr val="000000"/>
                </a:solidFill>
                <a:latin typeface="Consolas"/>
                <a:ea typeface="Consolas"/>
                <a:cs typeface="Consolas"/>
                <a:sym typeface="Consolas"/>
              </a:rPr>
              <a:t> NonGenericClass {</a:t>
            </a:r>
            <a:endParaRPr sz="1687">
              <a:solidFill>
                <a:srgbClr val="000000"/>
              </a:solidFill>
              <a:latin typeface="Consolas"/>
              <a:ea typeface="Consolas"/>
              <a:cs typeface="Consolas"/>
              <a:sym typeface="Consolas"/>
            </a:endParaRPr>
          </a:p>
          <a:p>
            <a:pPr marL="25400" lvl="0" indent="0" algn="just" rtl="0">
              <a:lnSpc>
                <a:spcPct val="95000"/>
              </a:lnSpc>
              <a:spcBef>
                <a:spcPts val="0"/>
              </a:spcBef>
              <a:spcAft>
                <a:spcPts val="0"/>
              </a:spcAft>
              <a:buSzPts val="935"/>
              <a:buNone/>
            </a:pPr>
            <a:r>
              <a:rPr lang="en-GB" sz="1687">
                <a:solidFill>
                  <a:srgbClr val="000000"/>
                </a:solidFill>
                <a:latin typeface="Consolas"/>
                <a:ea typeface="Consolas"/>
                <a:cs typeface="Consolas"/>
                <a:sym typeface="Consolas"/>
              </a:rPr>
              <a:t>			</a:t>
            </a:r>
            <a:r>
              <a:rPr lang="en-GB" sz="1687">
                <a:solidFill>
                  <a:srgbClr val="3F7F5F"/>
                </a:solidFill>
                <a:latin typeface="Consolas"/>
                <a:ea typeface="Consolas"/>
                <a:cs typeface="Consolas"/>
                <a:sym typeface="Consolas"/>
              </a:rPr>
              <a:t>// …</a:t>
            </a:r>
            <a:endParaRPr sz="1687">
              <a:solidFill>
                <a:srgbClr val="3F7F5F"/>
              </a:solidFill>
              <a:latin typeface="Consolas"/>
              <a:ea typeface="Consolas"/>
              <a:cs typeface="Consolas"/>
              <a:sym typeface="Consolas"/>
            </a:endParaRPr>
          </a:p>
          <a:p>
            <a:pPr marL="482600" lvl="0" indent="431800" algn="just" rtl="0">
              <a:lnSpc>
                <a:spcPct val="95000"/>
              </a:lnSpc>
              <a:spcBef>
                <a:spcPts val="0"/>
              </a:spcBef>
              <a:spcAft>
                <a:spcPts val="0"/>
              </a:spcAft>
              <a:buSzPts val="935"/>
              <a:buNone/>
            </a:pPr>
            <a:r>
              <a:rPr lang="en-GB" sz="1687">
                <a:solidFill>
                  <a:srgbClr val="000000"/>
                </a:solidFill>
                <a:latin typeface="Consolas"/>
                <a:ea typeface="Consolas"/>
                <a:cs typeface="Consolas"/>
                <a:sym typeface="Consolas"/>
              </a:rPr>
              <a:t>}</a:t>
            </a:r>
            <a:endParaRPr sz="1687">
              <a:solidFill>
                <a:srgbClr val="000000"/>
              </a:solidFill>
              <a:latin typeface="Consolas"/>
              <a:ea typeface="Consolas"/>
              <a:cs typeface="Consolas"/>
              <a:sym typeface="Consolas"/>
            </a:endParaRPr>
          </a:p>
          <a:p>
            <a:pPr marL="482600" lvl="0" indent="431800" algn="just" rtl="0">
              <a:lnSpc>
                <a:spcPct val="95000"/>
              </a:lnSpc>
              <a:spcBef>
                <a:spcPts val="0"/>
              </a:spcBef>
              <a:spcAft>
                <a:spcPts val="0"/>
              </a:spcAft>
              <a:buSzPts val="935"/>
              <a:buNone/>
            </a:pPr>
            <a:r>
              <a:rPr lang="en-GB" sz="1687" b="1">
                <a:solidFill>
                  <a:srgbClr val="7F0055"/>
                </a:solidFill>
                <a:latin typeface="Consolas"/>
                <a:ea typeface="Consolas"/>
                <a:cs typeface="Consolas"/>
                <a:sym typeface="Consolas"/>
              </a:rPr>
              <a:t>class</a:t>
            </a:r>
            <a:r>
              <a:rPr lang="en-GB" sz="1687">
                <a:solidFill>
                  <a:srgbClr val="000000"/>
                </a:solidFill>
                <a:latin typeface="Consolas"/>
                <a:ea typeface="Consolas"/>
                <a:cs typeface="Consolas"/>
                <a:sym typeface="Consolas"/>
              </a:rPr>
              <a:t> GenericClass&lt;T&gt; </a:t>
            </a:r>
            <a:r>
              <a:rPr lang="en-GB" sz="1687" b="1">
                <a:solidFill>
                  <a:srgbClr val="7F0055"/>
                </a:solidFill>
                <a:latin typeface="Consolas"/>
                <a:ea typeface="Consolas"/>
                <a:cs typeface="Consolas"/>
                <a:sym typeface="Consolas"/>
              </a:rPr>
              <a:t>extends</a:t>
            </a:r>
            <a:r>
              <a:rPr lang="en-GB" sz="1687">
                <a:solidFill>
                  <a:srgbClr val="000000"/>
                </a:solidFill>
                <a:latin typeface="Consolas"/>
                <a:ea typeface="Consolas"/>
                <a:cs typeface="Consolas"/>
                <a:sym typeface="Consolas"/>
              </a:rPr>
              <a:t> NonGenericClass {</a:t>
            </a:r>
            <a:endParaRPr sz="1687">
              <a:solidFill>
                <a:srgbClr val="000000"/>
              </a:solidFill>
              <a:latin typeface="Consolas"/>
              <a:ea typeface="Consolas"/>
              <a:cs typeface="Consolas"/>
              <a:sym typeface="Consolas"/>
            </a:endParaRPr>
          </a:p>
          <a:p>
            <a:pPr marL="25400" lvl="0" indent="0" algn="just" rtl="0">
              <a:lnSpc>
                <a:spcPct val="95000"/>
              </a:lnSpc>
              <a:spcBef>
                <a:spcPts val="0"/>
              </a:spcBef>
              <a:spcAft>
                <a:spcPts val="0"/>
              </a:spcAft>
              <a:buSzPts val="935"/>
              <a:buNone/>
            </a:pPr>
            <a:r>
              <a:rPr lang="en-GB" sz="1687">
                <a:solidFill>
                  <a:srgbClr val="000000"/>
                </a:solidFill>
                <a:latin typeface="Consolas"/>
                <a:ea typeface="Consolas"/>
                <a:cs typeface="Consolas"/>
                <a:sym typeface="Consolas"/>
              </a:rPr>
              <a:t>			</a:t>
            </a:r>
            <a:r>
              <a:rPr lang="en-GB" sz="1687">
                <a:solidFill>
                  <a:srgbClr val="3F7F5F"/>
                </a:solidFill>
                <a:latin typeface="Consolas"/>
                <a:ea typeface="Consolas"/>
                <a:cs typeface="Consolas"/>
                <a:sym typeface="Consolas"/>
              </a:rPr>
              <a:t>// generic class extending non-generic class</a:t>
            </a:r>
            <a:endParaRPr sz="1687">
              <a:solidFill>
                <a:srgbClr val="3F7F5F"/>
              </a:solidFill>
              <a:latin typeface="Consolas"/>
              <a:ea typeface="Consolas"/>
              <a:cs typeface="Consolas"/>
              <a:sym typeface="Consolas"/>
            </a:endParaRPr>
          </a:p>
          <a:p>
            <a:pPr marL="482600" lvl="0" indent="431800" algn="just" rtl="0">
              <a:lnSpc>
                <a:spcPct val="95000"/>
              </a:lnSpc>
              <a:spcBef>
                <a:spcPts val="0"/>
              </a:spcBef>
              <a:spcAft>
                <a:spcPts val="0"/>
              </a:spcAft>
              <a:buSzPts val="935"/>
              <a:buNone/>
            </a:pPr>
            <a:r>
              <a:rPr lang="en-GB" sz="1687">
                <a:solidFill>
                  <a:srgbClr val="000000"/>
                </a:solidFill>
                <a:latin typeface="Consolas"/>
                <a:ea typeface="Consolas"/>
                <a:cs typeface="Consolas"/>
                <a:sym typeface="Consolas"/>
              </a:rPr>
              <a:t>}</a:t>
            </a:r>
            <a:endParaRPr sz="1687">
              <a:solidFill>
                <a:srgbClr val="000000"/>
              </a:solidFill>
              <a:latin typeface="Consolas"/>
              <a:ea typeface="Consolas"/>
              <a:cs typeface="Consolas"/>
              <a:sym typeface="Consolas"/>
            </a:endParaRPr>
          </a:p>
          <a:p>
            <a:pPr marL="457200" lvl="0" indent="-341153" algn="just" rtl="0">
              <a:lnSpc>
                <a:spcPct val="95000"/>
              </a:lnSpc>
              <a:spcBef>
                <a:spcPts val="1000"/>
              </a:spcBef>
              <a:spcAft>
                <a:spcPts val="0"/>
              </a:spcAft>
              <a:buSzPts val="1773"/>
              <a:buChar char="●"/>
            </a:pPr>
            <a:r>
              <a:rPr lang="en-GB" sz="1772"/>
              <a:t>A generic class can extend other classes, provided it has the same type of parameter.</a:t>
            </a:r>
            <a:endParaRPr sz="1772"/>
          </a:p>
          <a:p>
            <a:pPr marL="457200" lvl="0" indent="0" algn="just" rtl="0">
              <a:lnSpc>
                <a:spcPct val="95000"/>
              </a:lnSpc>
              <a:spcBef>
                <a:spcPts val="0"/>
              </a:spcBef>
              <a:spcAft>
                <a:spcPts val="1200"/>
              </a:spcAft>
              <a:buSzPts val="935"/>
              <a:buNone/>
            </a:pPr>
            <a:endParaRPr sz="1729"/>
          </a:p>
        </p:txBody>
      </p:sp>
      <p:sp>
        <p:nvSpPr>
          <p:cNvPr id="2565" name="Google Shape;2565;p3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311</a:t>
            </a:fld>
            <a:endParaRP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2570" name="Google Shape;2570;p3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Generics and Inheritance</a:t>
            </a:r>
            <a:endParaRPr/>
          </a:p>
        </p:txBody>
      </p:sp>
      <p:sp>
        <p:nvSpPr>
          <p:cNvPr id="2571" name="Google Shape;2571;p3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genericSuperClass&lt;T&gt;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a:solidFill>
                  <a:srgbClr val="3F7F5F"/>
                </a:solidFill>
                <a:latin typeface="Consolas"/>
                <a:ea typeface="Consolas"/>
                <a:cs typeface="Consolas"/>
                <a:sym typeface="Consolas"/>
              </a:rPr>
              <a:t>//subclass with same type parameter</a:t>
            </a: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genericSubClass&lt;T&gt; </a:t>
            </a:r>
            <a:r>
              <a:rPr lang="en-GB" sz="1300" b="1">
                <a:solidFill>
                  <a:srgbClr val="7F0055"/>
                </a:solidFill>
                <a:latin typeface="Consolas"/>
                <a:ea typeface="Consolas"/>
                <a:cs typeface="Consolas"/>
                <a:sym typeface="Consolas"/>
              </a:rPr>
              <a:t>extends</a:t>
            </a:r>
            <a:r>
              <a:rPr lang="en-GB" sz="1300">
                <a:solidFill>
                  <a:srgbClr val="000000"/>
                </a:solidFill>
                <a:latin typeface="Consolas"/>
                <a:ea typeface="Consolas"/>
                <a:cs typeface="Consolas"/>
                <a:sym typeface="Consolas"/>
              </a:rPr>
              <a:t> GenericSuperClass&lt;T&gt;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a:solidFill>
                  <a:srgbClr val="3F7F5F"/>
                </a:solidFill>
                <a:latin typeface="Consolas"/>
                <a:ea typeface="Consolas"/>
                <a:cs typeface="Consolas"/>
                <a:sym typeface="Consolas"/>
              </a:rPr>
              <a:t>//subclass with two type parameters</a:t>
            </a: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genericSubClass&lt;T, V&gt; </a:t>
            </a:r>
            <a:r>
              <a:rPr lang="en-GB" sz="1300" b="1">
                <a:solidFill>
                  <a:srgbClr val="7F0055"/>
                </a:solidFill>
                <a:latin typeface="Consolas"/>
                <a:ea typeface="Consolas"/>
                <a:cs typeface="Consolas"/>
                <a:sym typeface="Consolas"/>
              </a:rPr>
              <a:t>extends</a:t>
            </a:r>
            <a:r>
              <a:rPr lang="en-GB" sz="1300">
                <a:solidFill>
                  <a:srgbClr val="000000"/>
                </a:solidFill>
                <a:latin typeface="Consolas"/>
                <a:ea typeface="Consolas"/>
                <a:cs typeface="Consolas"/>
                <a:sym typeface="Consolas"/>
              </a:rPr>
              <a:t> GenericSuperClass&lt;T&gt;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a:solidFill>
                  <a:srgbClr val="3F7F5F"/>
                </a:solidFill>
                <a:latin typeface="Consolas"/>
                <a:ea typeface="Consolas"/>
                <a:cs typeface="Consolas"/>
                <a:sym typeface="Consolas"/>
              </a:rPr>
              <a:t>//Compile time error due to the subclass having a different types of parameters</a:t>
            </a: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genericSubClass&lt;T1, T2&gt; </a:t>
            </a:r>
            <a:r>
              <a:rPr lang="en-GB" sz="1300" b="1">
                <a:solidFill>
                  <a:srgbClr val="7F0055"/>
                </a:solidFill>
                <a:latin typeface="Consolas"/>
                <a:ea typeface="Consolas"/>
                <a:cs typeface="Consolas"/>
                <a:sym typeface="Consolas"/>
              </a:rPr>
              <a:t>extends</a:t>
            </a:r>
            <a:r>
              <a:rPr lang="en-GB" sz="1300">
                <a:solidFill>
                  <a:srgbClr val="000000"/>
                </a:solidFill>
                <a:latin typeface="Consolas"/>
                <a:ea typeface="Consolas"/>
                <a:cs typeface="Consolas"/>
                <a:sym typeface="Consolas"/>
              </a:rPr>
              <a:t> GenericSuperClass&lt;T&gt;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just" rtl="0">
              <a:spcBef>
                <a:spcPts val="0"/>
              </a:spcBef>
              <a:spcAft>
                <a:spcPts val="0"/>
              </a:spcAft>
              <a:buNone/>
            </a:pPr>
            <a:r>
              <a:rPr lang="en-GB" sz="1300">
                <a:solidFill>
                  <a:srgbClr val="000000"/>
                </a:solidFill>
                <a:latin typeface="Consolas"/>
                <a:ea typeface="Consolas"/>
                <a:cs typeface="Consolas"/>
                <a:sym typeface="Consolas"/>
              </a:rPr>
              <a:t>Note : Non Generic classes cannot extend generic classes unless the generic class has predefined parameters.</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a:solidFill>
                <a:srgbClr val="000000"/>
              </a:solidFill>
              <a:latin typeface="Consolas"/>
              <a:ea typeface="Consolas"/>
              <a:cs typeface="Consolas"/>
              <a:sym typeface="Consolas"/>
            </a:endParaRPr>
          </a:p>
        </p:txBody>
      </p:sp>
      <p:sp>
        <p:nvSpPr>
          <p:cNvPr id="2572" name="Google Shape;2572;p3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312</a:t>
            </a:fld>
            <a:endParaRP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Shape 2576"/>
        <p:cNvGrpSpPr/>
        <p:nvPr/>
      </p:nvGrpSpPr>
      <p:grpSpPr>
        <a:xfrm>
          <a:off x="0" y="0"/>
          <a:ext cx="0" cy="0"/>
          <a:chOff x="0" y="0"/>
          <a:chExt cx="0" cy="0"/>
        </a:xfrm>
      </p:grpSpPr>
      <p:sp>
        <p:nvSpPr>
          <p:cNvPr id="2577" name="Google Shape;2577;p3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Generics and Inheritance</a:t>
            </a:r>
            <a:endParaRPr/>
          </a:p>
        </p:txBody>
      </p:sp>
      <p:sp>
        <p:nvSpPr>
          <p:cNvPr id="2578" name="Google Shape;2578;p325"/>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genericSuperClass&lt;T&gt;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a:solidFill>
                  <a:srgbClr val="3F7F5F"/>
                </a:solidFill>
                <a:latin typeface="Consolas"/>
                <a:ea typeface="Consolas"/>
                <a:cs typeface="Consolas"/>
                <a:sym typeface="Consolas"/>
              </a:rPr>
              <a:t>//Compile time error, the non generic class can't extend the generic class</a:t>
            </a:r>
            <a:endParaRPr sz="13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300" b="1">
                <a:solidFill>
                  <a:srgbClr val="7F0055"/>
                </a:solidFill>
                <a:latin typeface="Consolas"/>
                <a:ea typeface="Consolas"/>
                <a:cs typeface="Consolas"/>
                <a:sym typeface="Consolas"/>
              </a:rPr>
              <a:t>class</a:t>
            </a:r>
            <a:r>
              <a:rPr lang="en-GB" sz="1300">
                <a:solidFill>
                  <a:srgbClr val="000000"/>
                </a:solidFill>
                <a:latin typeface="Consolas"/>
                <a:ea typeface="Consolas"/>
                <a:cs typeface="Consolas"/>
                <a:sym typeface="Consolas"/>
              </a:rPr>
              <a:t> nonGenericClass </a:t>
            </a:r>
            <a:r>
              <a:rPr lang="en-GB" sz="1300" b="1">
                <a:solidFill>
                  <a:srgbClr val="7F0055"/>
                </a:solidFill>
                <a:latin typeface="Consolas"/>
                <a:ea typeface="Consolas"/>
                <a:cs typeface="Consolas"/>
                <a:sym typeface="Consolas"/>
              </a:rPr>
              <a:t>extends</a:t>
            </a:r>
            <a:r>
              <a:rPr lang="en-GB" sz="1300">
                <a:solidFill>
                  <a:srgbClr val="000000"/>
                </a:solidFill>
                <a:latin typeface="Consolas"/>
                <a:ea typeface="Consolas"/>
                <a:cs typeface="Consolas"/>
                <a:sym typeface="Consolas"/>
              </a:rPr>
              <a:t> genericSuperClass&lt;T&gt; {</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endParaRPr sz="1300">
              <a:solidFill>
                <a:srgbClr val="3F7F5F"/>
              </a:solidFill>
              <a:latin typeface="Consolas"/>
              <a:ea typeface="Consolas"/>
              <a:cs typeface="Consolas"/>
              <a:sym typeface="Consolas"/>
            </a:endParaRPr>
          </a:p>
          <a:p>
            <a:pPr marL="25400" lvl="0" indent="0" algn="l" rtl="0">
              <a:spcBef>
                <a:spcPts val="0"/>
              </a:spcBef>
              <a:spcAft>
                <a:spcPts val="0"/>
              </a:spcAft>
              <a:buNone/>
            </a:pPr>
            <a:endParaRPr sz="1300">
              <a:solidFill>
                <a:srgbClr val="3F7F5F"/>
              </a:solidFill>
              <a:latin typeface="Consolas"/>
              <a:ea typeface="Consolas"/>
              <a:cs typeface="Consolas"/>
              <a:sym typeface="Consolas"/>
            </a:endParaRPr>
          </a:p>
        </p:txBody>
      </p:sp>
      <p:sp>
        <p:nvSpPr>
          <p:cNvPr id="2579" name="Google Shape;2579;p3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313</a:t>
            </a:fld>
            <a:endParaRPr/>
          </a:p>
        </p:txBody>
      </p:sp>
      <p:sp>
        <p:nvSpPr>
          <p:cNvPr id="2580" name="Google Shape;2580;p325"/>
          <p:cNvSpPr txBox="1">
            <a:spLocks noGrp="1"/>
          </p:cNvSpPr>
          <p:nvPr>
            <p:ph type="body" idx="1"/>
          </p:nvPr>
        </p:nvSpPr>
        <p:spPr>
          <a:xfrm>
            <a:off x="4426500" y="1266325"/>
            <a:ext cx="43668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200">
                <a:solidFill>
                  <a:srgbClr val="3F7F5F"/>
                </a:solidFill>
                <a:latin typeface="Consolas"/>
                <a:ea typeface="Consolas"/>
                <a:cs typeface="Consolas"/>
                <a:sym typeface="Consolas"/>
              </a:rPr>
              <a:t>//Predefined class</a:t>
            </a:r>
            <a:endParaRPr sz="1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200" b="1">
                <a:solidFill>
                  <a:srgbClr val="7F0055"/>
                </a:solidFill>
                <a:latin typeface="Consolas"/>
                <a:ea typeface="Consolas"/>
                <a:cs typeface="Consolas"/>
                <a:sym typeface="Consolas"/>
              </a:rPr>
              <a:t>class</a:t>
            </a:r>
            <a:r>
              <a:rPr lang="en-GB" sz="1200">
                <a:solidFill>
                  <a:srgbClr val="000000"/>
                </a:solidFill>
                <a:latin typeface="Consolas"/>
                <a:ea typeface="Consolas"/>
                <a:cs typeface="Consolas"/>
                <a:sym typeface="Consolas"/>
              </a:rPr>
              <a:t> P {</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3F7F5F"/>
                </a:solidFill>
                <a:latin typeface="Consolas"/>
                <a:ea typeface="Consolas"/>
                <a:cs typeface="Consolas"/>
                <a:sym typeface="Consolas"/>
              </a:rPr>
              <a:t>//Generic class with predefined type P as parameter</a:t>
            </a:r>
            <a:endParaRPr sz="1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200" b="1">
                <a:solidFill>
                  <a:srgbClr val="7F0055"/>
                </a:solidFill>
                <a:latin typeface="Consolas"/>
                <a:ea typeface="Consolas"/>
                <a:cs typeface="Consolas"/>
                <a:sym typeface="Consolas"/>
              </a:rPr>
              <a:t>class</a:t>
            </a:r>
            <a:r>
              <a:rPr lang="en-GB" sz="1200">
                <a:solidFill>
                  <a:srgbClr val="000000"/>
                </a:solidFill>
                <a:latin typeface="Consolas"/>
                <a:ea typeface="Consolas"/>
                <a:cs typeface="Consolas"/>
                <a:sym typeface="Consolas"/>
              </a:rPr>
              <a:t> genericSuperClass&lt;P&gt; {</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3F7F5F"/>
                </a:solidFill>
                <a:latin typeface="Consolas"/>
                <a:ea typeface="Consolas"/>
                <a:cs typeface="Consolas"/>
                <a:sym typeface="Consolas"/>
              </a:rPr>
              <a:t>//Allowed</a:t>
            </a:r>
            <a:endParaRPr sz="12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200" b="1">
                <a:solidFill>
                  <a:srgbClr val="7F0055"/>
                </a:solidFill>
                <a:latin typeface="Consolas"/>
                <a:ea typeface="Consolas"/>
                <a:cs typeface="Consolas"/>
                <a:sym typeface="Consolas"/>
              </a:rPr>
              <a:t>class</a:t>
            </a:r>
            <a:r>
              <a:rPr lang="en-GB" sz="1200">
                <a:solidFill>
                  <a:srgbClr val="000000"/>
                </a:solidFill>
                <a:latin typeface="Consolas"/>
                <a:ea typeface="Consolas"/>
                <a:cs typeface="Consolas"/>
                <a:sym typeface="Consolas"/>
              </a:rPr>
              <a:t> nonGenericClass </a:t>
            </a:r>
            <a:r>
              <a:rPr lang="en-GB" sz="1200" b="1">
                <a:solidFill>
                  <a:srgbClr val="7F0055"/>
                </a:solidFill>
                <a:latin typeface="Consolas"/>
                <a:ea typeface="Consolas"/>
                <a:cs typeface="Consolas"/>
                <a:sym typeface="Consolas"/>
              </a:rPr>
              <a:t>extends</a:t>
            </a:r>
            <a:r>
              <a:rPr lang="en-GB" sz="1200">
                <a:solidFill>
                  <a:srgbClr val="000000"/>
                </a:solidFill>
                <a:latin typeface="Consolas"/>
                <a:ea typeface="Consolas"/>
                <a:cs typeface="Consolas"/>
                <a:sym typeface="Consolas"/>
              </a:rPr>
              <a:t> genericSuperClass&lt;P&gt; {</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endParaRPr sz="1200">
              <a:solidFill>
                <a:srgbClr val="3F7F5F"/>
              </a:solidFill>
              <a:latin typeface="Consolas"/>
              <a:ea typeface="Consolas"/>
              <a:cs typeface="Consolas"/>
              <a:sym typeface="Consolas"/>
            </a:endParaRP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Shape 2584"/>
        <p:cNvGrpSpPr/>
        <p:nvPr/>
      </p:nvGrpSpPr>
      <p:grpSpPr>
        <a:xfrm>
          <a:off x="0" y="0"/>
          <a:ext cx="0" cy="0"/>
          <a:chOff x="0" y="0"/>
          <a:chExt cx="0" cy="0"/>
        </a:xfrm>
      </p:grpSpPr>
      <p:sp>
        <p:nvSpPr>
          <p:cNvPr id="2585" name="Google Shape;2585;p3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Subtyping</a:t>
            </a:r>
            <a:endParaRPr/>
          </a:p>
        </p:txBody>
      </p:sp>
      <p:sp>
        <p:nvSpPr>
          <p:cNvPr id="2586" name="Google Shape;2586;p3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34327" algn="just" rtl="0">
              <a:spcBef>
                <a:spcPts val="0"/>
              </a:spcBef>
              <a:spcAft>
                <a:spcPts val="0"/>
              </a:spcAft>
              <a:buSzPct val="100000"/>
              <a:buChar char="●"/>
            </a:pPr>
            <a:r>
              <a:rPr lang="en-GB"/>
              <a:t>In object oriented programming languages, A is said to be a subtype of B if A extends or implements B.</a:t>
            </a:r>
            <a:endParaRPr/>
          </a:p>
          <a:p>
            <a:pPr marL="457200" lvl="0" indent="-334327" algn="just" rtl="0">
              <a:spcBef>
                <a:spcPts val="1000"/>
              </a:spcBef>
              <a:spcAft>
                <a:spcPts val="0"/>
              </a:spcAft>
              <a:buSzPct val="100000"/>
              <a:buChar char="●"/>
            </a:pPr>
            <a:r>
              <a:rPr lang="en-GB"/>
              <a:t>The bottom line is, subtyping is not allowed in parameterized types of generic.</a:t>
            </a:r>
            <a:endParaRPr/>
          </a:p>
          <a:p>
            <a:pPr marL="457200" lvl="0" indent="-334327" algn="just" rtl="0">
              <a:spcBef>
                <a:spcPts val="1000"/>
              </a:spcBef>
              <a:spcAft>
                <a:spcPts val="0"/>
              </a:spcAft>
              <a:buSzPct val="100000"/>
              <a:buChar char="●"/>
            </a:pPr>
            <a:r>
              <a:rPr lang="en-GB"/>
              <a:t>Let us understand what this means with an example.</a:t>
            </a:r>
            <a:endParaRPr/>
          </a:p>
          <a:p>
            <a:pPr marL="482600" lvl="0" indent="431800" algn="l" rtl="0">
              <a:spcBef>
                <a:spcPts val="1000"/>
              </a:spcBef>
              <a:spcAft>
                <a:spcPts val="0"/>
              </a:spcAft>
              <a:buNone/>
            </a:pPr>
            <a:r>
              <a:rPr lang="en-GB" sz="1700">
                <a:solidFill>
                  <a:srgbClr val="3F7F5F"/>
                </a:solidFill>
                <a:latin typeface="Consolas"/>
                <a:ea typeface="Consolas"/>
                <a:cs typeface="Consolas"/>
                <a:sym typeface="Consolas"/>
              </a:rPr>
              <a:t>//Allowed</a:t>
            </a:r>
            <a:endParaRPr sz="17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List&lt;Number&gt; </a:t>
            </a:r>
            <a:r>
              <a:rPr lang="en-GB" sz="1700">
                <a:solidFill>
                  <a:srgbClr val="6A3E3E"/>
                </a:solidFill>
                <a:latin typeface="Consolas"/>
                <a:ea typeface="Consolas"/>
                <a:cs typeface="Consolas"/>
                <a:sym typeface="Consolas"/>
              </a:rPr>
              <a:t>numbers</a:t>
            </a:r>
            <a:r>
              <a:rPr lang="en-GB" sz="1700">
                <a:solidFill>
                  <a:srgbClr val="000000"/>
                </a:solidFill>
                <a:latin typeface="Consolas"/>
                <a:ea typeface="Consolas"/>
                <a:cs typeface="Consolas"/>
                <a:sym typeface="Consolas"/>
              </a:rPr>
              <a:t> = </a:t>
            </a:r>
            <a:r>
              <a:rPr lang="en-GB" sz="1700" b="1">
                <a:solidFill>
                  <a:srgbClr val="7F0055"/>
                </a:solidFill>
                <a:latin typeface="Consolas"/>
                <a:ea typeface="Consolas"/>
                <a:cs typeface="Consolas"/>
                <a:sym typeface="Consolas"/>
              </a:rPr>
              <a:t>new</a:t>
            </a:r>
            <a:r>
              <a:rPr lang="en-GB" sz="1700">
                <a:solidFill>
                  <a:srgbClr val="000000"/>
                </a:solidFill>
                <a:latin typeface="Consolas"/>
                <a:ea typeface="Consolas"/>
                <a:cs typeface="Consolas"/>
                <a:sym typeface="Consolas"/>
              </a:rPr>
              <a:t> ArrayList&lt;Number&gt;();</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a:t>
            </a:r>
            <a:endParaRPr sz="17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a:t>
            </a:r>
            <a:r>
              <a:rPr lang="en-GB" sz="1700">
                <a:solidFill>
                  <a:srgbClr val="3F7F5F"/>
                </a:solidFill>
                <a:latin typeface="Consolas"/>
                <a:ea typeface="Consolas"/>
                <a:cs typeface="Consolas"/>
                <a:sym typeface="Consolas"/>
              </a:rPr>
              <a:t>//Not Allowed. Incompatible Type error</a:t>
            </a:r>
            <a:endParaRPr sz="17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700">
                <a:solidFill>
                  <a:srgbClr val="000000"/>
                </a:solidFill>
                <a:latin typeface="Consolas"/>
                <a:ea typeface="Consolas"/>
                <a:cs typeface="Consolas"/>
                <a:sym typeface="Consolas"/>
              </a:rPr>
              <a:t>		List&lt;Number&gt; </a:t>
            </a:r>
            <a:r>
              <a:rPr lang="en-GB" sz="1700">
                <a:solidFill>
                  <a:srgbClr val="6A3E3E"/>
                </a:solidFill>
                <a:latin typeface="Consolas"/>
                <a:ea typeface="Consolas"/>
                <a:cs typeface="Consolas"/>
                <a:sym typeface="Consolas"/>
              </a:rPr>
              <a:t>numbers</a:t>
            </a:r>
            <a:r>
              <a:rPr lang="en-GB" sz="1700">
                <a:solidFill>
                  <a:srgbClr val="000000"/>
                </a:solidFill>
                <a:latin typeface="Consolas"/>
                <a:ea typeface="Consolas"/>
                <a:cs typeface="Consolas"/>
                <a:sym typeface="Consolas"/>
              </a:rPr>
              <a:t> = </a:t>
            </a:r>
            <a:r>
              <a:rPr lang="en-GB" sz="1700" b="1">
                <a:solidFill>
                  <a:srgbClr val="7F0055"/>
                </a:solidFill>
                <a:latin typeface="Consolas"/>
                <a:ea typeface="Consolas"/>
                <a:cs typeface="Consolas"/>
                <a:sym typeface="Consolas"/>
              </a:rPr>
              <a:t>new</a:t>
            </a:r>
            <a:r>
              <a:rPr lang="en-GB" sz="1700">
                <a:solidFill>
                  <a:srgbClr val="000000"/>
                </a:solidFill>
                <a:latin typeface="Consolas"/>
                <a:ea typeface="Consolas"/>
                <a:cs typeface="Consolas"/>
                <a:sym typeface="Consolas"/>
              </a:rPr>
              <a:t> ArrayList&lt;Integer&gt;();</a:t>
            </a:r>
            <a:endParaRPr sz="1700">
              <a:solidFill>
                <a:srgbClr val="000000"/>
              </a:solidFill>
              <a:latin typeface="Consolas"/>
              <a:ea typeface="Consolas"/>
              <a:cs typeface="Consolas"/>
              <a:sym typeface="Consolas"/>
            </a:endParaRPr>
          </a:p>
          <a:p>
            <a:pPr marL="0" lvl="0" indent="0" algn="just" rtl="0">
              <a:spcBef>
                <a:spcPts val="0"/>
              </a:spcBef>
              <a:spcAft>
                <a:spcPts val="1200"/>
              </a:spcAft>
              <a:buNone/>
            </a:pPr>
            <a:endParaRPr/>
          </a:p>
        </p:txBody>
      </p:sp>
      <p:sp>
        <p:nvSpPr>
          <p:cNvPr id="2587" name="Google Shape;2587;p3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314</a:t>
            </a:fld>
            <a:endParaRP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Shape 2591"/>
        <p:cNvGrpSpPr/>
        <p:nvPr/>
      </p:nvGrpSpPr>
      <p:grpSpPr>
        <a:xfrm>
          <a:off x="0" y="0"/>
          <a:ext cx="0" cy="0"/>
          <a:chOff x="0" y="0"/>
          <a:chExt cx="0" cy="0"/>
        </a:xfrm>
      </p:grpSpPr>
      <p:sp>
        <p:nvSpPr>
          <p:cNvPr id="2592" name="Google Shape;2592;p3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Subtyping</a:t>
            </a:r>
            <a:endParaRPr/>
          </a:p>
        </p:txBody>
      </p:sp>
      <p:sp>
        <p:nvSpPr>
          <p:cNvPr id="2593" name="Google Shape;2593;p3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In the first kind of initialization, we can add </a:t>
            </a:r>
            <a:r>
              <a:rPr lang="en-GB" i="1"/>
              <a:t>Integers, Float, Double</a:t>
            </a:r>
            <a:r>
              <a:rPr lang="en-GB"/>
              <a:t> objects, or any sub-types of </a:t>
            </a:r>
            <a:r>
              <a:rPr lang="en-GB" i="1"/>
              <a:t>Number</a:t>
            </a:r>
            <a:r>
              <a:rPr lang="en-GB"/>
              <a:t> into the array numbers. However, we cannot initialize an array of type Numbers and assign it to an ArrayList with a subtype of </a:t>
            </a:r>
            <a:r>
              <a:rPr lang="en-GB" i="1"/>
              <a:t>Integer</a:t>
            </a:r>
            <a:r>
              <a:rPr lang="en-GB"/>
              <a:t> as a parameter.</a:t>
            </a:r>
            <a:endParaRPr/>
          </a:p>
          <a:p>
            <a:pPr marL="0" lvl="0" indent="0" algn="just" rtl="0">
              <a:spcBef>
                <a:spcPts val="1200"/>
              </a:spcBef>
              <a:spcAft>
                <a:spcPts val="1200"/>
              </a:spcAft>
              <a:buNone/>
            </a:pPr>
            <a:r>
              <a:rPr lang="en-GB"/>
              <a:t>When type arguments are different, generics of the same type are not compatible with each other. For example, as seen below, the </a:t>
            </a:r>
            <a:r>
              <a:rPr lang="en-GB" i="1"/>
              <a:t>List&lt;HimalayanCat&gt;</a:t>
            </a:r>
            <a:r>
              <a:rPr lang="en-GB"/>
              <a:t> is not a subtype of </a:t>
            </a:r>
            <a:r>
              <a:rPr lang="en-GB" i="1"/>
              <a:t>List&lt;Cat&gt;</a:t>
            </a:r>
            <a:r>
              <a:rPr lang="en-GB"/>
              <a:t>, even though </a:t>
            </a:r>
            <a:r>
              <a:rPr lang="en-GB" i="1"/>
              <a:t>HimalayanCat</a:t>
            </a:r>
            <a:r>
              <a:rPr lang="en-GB"/>
              <a:t> is a subtype of </a:t>
            </a:r>
            <a:r>
              <a:rPr lang="en-GB" i="1"/>
              <a:t>Cat</a:t>
            </a:r>
            <a:r>
              <a:rPr lang="en-GB"/>
              <a:t>. There is no relationship between these lists and </a:t>
            </a:r>
            <a:r>
              <a:rPr lang="en-GB" i="1"/>
              <a:t>List&lt;HimalayanCat&gt;</a:t>
            </a:r>
            <a:r>
              <a:rPr lang="en-GB"/>
              <a:t> is not assignable to </a:t>
            </a:r>
            <a:r>
              <a:rPr lang="en-GB" i="1"/>
              <a:t>List&lt;Cat&gt;</a:t>
            </a:r>
            <a:r>
              <a:rPr lang="en-GB"/>
              <a:t>.</a:t>
            </a:r>
            <a:endParaRPr/>
          </a:p>
        </p:txBody>
      </p:sp>
      <p:sp>
        <p:nvSpPr>
          <p:cNvPr id="2594" name="Google Shape;2594;p3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315</a:t>
            </a:fld>
            <a:endParaRP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Shape 2598"/>
        <p:cNvGrpSpPr/>
        <p:nvPr/>
      </p:nvGrpSpPr>
      <p:grpSpPr>
        <a:xfrm>
          <a:off x="0" y="0"/>
          <a:ext cx="0" cy="0"/>
          <a:chOff x="0" y="0"/>
          <a:chExt cx="0" cy="0"/>
        </a:xfrm>
      </p:grpSpPr>
      <p:sp>
        <p:nvSpPr>
          <p:cNvPr id="2599" name="Google Shape;2599;p3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 Subtyping</a:t>
            </a:r>
            <a:endParaRPr/>
          </a:p>
        </p:txBody>
      </p:sp>
      <p:sp>
        <p:nvSpPr>
          <p:cNvPr id="2600" name="Google Shape;2600;p3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lnSpc>
                <a:spcPct val="95000"/>
              </a:lnSpc>
              <a:spcBef>
                <a:spcPts val="0"/>
              </a:spcBef>
              <a:spcAft>
                <a:spcPts val="0"/>
              </a:spcAft>
              <a:buSzPts val="688"/>
              <a:buNone/>
            </a:pPr>
            <a:r>
              <a:rPr lang="en-GB" sz="1564" b="1">
                <a:solidFill>
                  <a:srgbClr val="7F0055"/>
                </a:solidFill>
                <a:latin typeface="Consolas"/>
                <a:ea typeface="Consolas"/>
                <a:cs typeface="Consolas"/>
                <a:sym typeface="Consolas"/>
              </a:rPr>
              <a:t>private</a:t>
            </a:r>
            <a:r>
              <a:rPr lang="en-GB" sz="1564">
                <a:solidFill>
                  <a:srgbClr val="000000"/>
                </a:solidFill>
                <a:latin typeface="Consolas"/>
                <a:ea typeface="Consolas"/>
                <a:cs typeface="Consolas"/>
                <a:sym typeface="Consolas"/>
              </a:rPr>
              <a:t> </a:t>
            </a:r>
            <a:r>
              <a:rPr lang="en-GB" sz="1564" b="1">
                <a:solidFill>
                  <a:srgbClr val="7F0055"/>
                </a:solidFill>
                <a:latin typeface="Consolas"/>
                <a:ea typeface="Consolas"/>
                <a:cs typeface="Consolas"/>
                <a:sym typeface="Consolas"/>
              </a:rPr>
              <a:t>static</a:t>
            </a:r>
            <a:r>
              <a:rPr lang="en-GB" sz="1564">
                <a:solidFill>
                  <a:srgbClr val="000000"/>
                </a:solidFill>
                <a:latin typeface="Consolas"/>
                <a:ea typeface="Consolas"/>
                <a:cs typeface="Consolas"/>
                <a:sym typeface="Consolas"/>
              </a:rPr>
              <a:t> </a:t>
            </a:r>
            <a:r>
              <a:rPr lang="en-GB" sz="1564" b="1">
                <a:solidFill>
                  <a:srgbClr val="7F0055"/>
                </a:solidFill>
                <a:latin typeface="Consolas"/>
                <a:ea typeface="Consolas"/>
                <a:cs typeface="Consolas"/>
                <a:sym typeface="Consolas"/>
              </a:rPr>
              <a:t>void</a:t>
            </a:r>
            <a:r>
              <a:rPr lang="en-GB" sz="1564">
                <a:solidFill>
                  <a:srgbClr val="000000"/>
                </a:solidFill>
                <a:latin typeface="Consolas"/>
                <a:ea typeface="Consolas"/>
                <a:cs typeface="Consolas"/>
                <a:sym typeface="Consolas"/>
              </a:rPr>
              <a:t> print(List&lt;Cat&gt; </a:t>
            </a:r>
            <a:r>
              <a:rPr lang="en-GB" sz="1564">
                <a:solidFill>
                  <a:srgbClr val="6A3E3E"/>
                </a:solidFill>
                <a:latin typeface="Consolas"/>
                <a:ea typeface="Consolas"/>
                <a:cs typeface="Consolas"/>
                <a:sym typeface="Consolas"/>
              </a:rPr>
              <a:t>c</a:t>
            </a:r>
            <a:r>
              <a:rPr lang="en-GB" sz="1564">
                <a:solidFill>
                  <a:srgbClr val="000000"/>
                </a:solidFill>
                <a:latin typeface="Consolas"/>
                <a:ea typeface="Consolas"/>
                <a:cs typeface="Consolas"/>
                <a:sym typeface="Consolas"/>
              </a:rPr>
              <a:t>) {</a:t>
            </a: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a:t>
            </a: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b="1">
                <a:solidFill>
                  <a:srgbClr val="7F0055"/>
                </a:solidFill>
                <a:latin typeface="Consolas"/>
                <a:ea typeface="Consolas"/>
                <a:cs typeface="Consolas"/>
                <a:sym typeface="Consolas"/>
              </a:rPr>
              <a:t>public</a:t>
            </a:r>
            <a:r>
              <a:rPr lang="en-GB" sz="1564">
                <a:solidFill>
                  <a:srgbClr val="000000"/>
                </a:solidFill>
                <a:latin typeface="Consolas"/>
                <a:ea typeface="Consolas"/>
                <a:cs typeface="Consolas"/>
                <a:sym typeface="Consolas"/>
              </a:rPr>
              <a:t> </a:t>
            </a:r>
            <a:r>
              <a:rPr lang="en-GB" sz="1564" b="1">
                <a:solidFill>
                  <a:srgbClr val="7F0055"/>
                </a:solidFill>
                <a:latin typeface="Consolas"/>
                <a:ea typeface="Consolas"/>
                <a:cs typeface="Consolas"/>
                <a:sym typeface="Consolas"/>
              </a:rPr>
              <a:t>static</a:t>
            </a:r>
            <a:r>
              <a:rPr lang="en-GB" sz="1564">
                <a:solidFill>
                  <a:srgbClr val="000000"/>
                </a:solidFill>
                <a:latin typeface="Consolas"/>
                <a:ea typeface="Consolas"/>
                <a:cs typeface="Consolas"/>
                <a:sym typeface="Consolas"/>
              </a:rPr>
              <a:t> </a:t>
            </a:r>
            <a:r>
              <a:rPr lang="en-GB" sz="1564" b="1">
                <a:solidFill>
                  <a:srgbClr val="7F0055"/>
                </a:solidFill>
                <a:latin typeface="Consolas"/>
                <a:ea typeface="Consolas"/>
                <a:cs typeface="Consolas"/>
                <a:sym typeface="Consolas"/>
              </a:rPr>
              <a:t>void</a:t>
            </a:r>
            <a:r>
              <a:rPr lang="en-GB" sz="1564">
                <a:solidFill>
                  <a:srgbClr val="000000"/>
                </a:solidFill>
                <a:latin typeface="Consolas"/>
                <a:ea typeface="Consolas"/>
                <a:cs typeface="Consolas"/>
                <a:sym typeface="Consolas"/>
              </a:rPr>
              <a:t> main(String[] </a:t>
            </a:r>
            <a:r>
              <a:rPr lang="en-GB" sz="1564">
                <a:solidFill>
                  <a:srgbClr val="6A3E3E"/>
                </a:solidFill>
                <a:latin typeface="Consolas"/>
                <a:ea typeface="Consolas"/>
                <a:cs typeface="Consolas"/>
                <a:sym typeface="Consolas"/>
              </a:rPr>
              <a:t>args</a:t>
            </a:r>
            <a:r>
              <a:rPr lang="en-GB" sz="1564">
                <a:solidFill>
                  <a:srgbClr val="000000"/>
                </a:solidFill>
                <a:latin typeface="Consolas"/>
                <a:ea typeface="Consolas"/>
                <a:cs typeface="Consolas"/>
                <a:sym typeface="Consolas"/>
              </a:rPr>
              <a:t>) {</a:t>
            </a:r>
            <a:endParaRPr sz="1564">
              <a:solidFill>
                <a:srgbClr val="000000"/>
              </a:solidFill>
              <a:latin typeface="Consolas"/>
              <a:ea typeface="Consolas"/>
              <a:cs typeface="Consolas"/>
              <a:sym typeface="Consolas"/>
            </a:endParaRPr>
          </a:p>
          <a:p>
            <a:pPr marL="25400" lvl="0" indent="43180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List&lt;Cat&gt; </a:t>
            </a:r>
            <a:r>
              <a:rPr lang="en-GB" sz="1564">
                <a:solidFill>
                  <a:srgbClr val="6A3E3E"/>
                </a:solidFill>
                <a:latin typeface="Consolas"/>
                <a:ea typeface="Consolas"/>
                <a:cs typeface="Consolas"/>
                <a:sym typeface="Consolas"/>
              </a:rPr>
              <a:t>cat</a:t>
            </a:r>
            <a:r>
              <a:rPr lang="en-GB" sz="1564">
                <a:solidFill>
                  <a:srgbClr val="000000"/>
                </a:solidFill>
                <a:latin typeface="Consolas"/>
                <a:ea typeface="Consolas"/>
                <a:cs typeface="Consolas"/>
                <a:sym typeface="Consolas"/>
              </a:rPr>
              <a:t> = </a:t>
            </a:r>
            <a:r>
              <a:rPr lang="en-GB" sz="1564" b="1">
                <a:solidFill>
                  <a:srgbClr val="7F0055"/>
                </a:solidFill>
                <a:latin typeface="Consolas"/>
                <a:ea typeface="Consolas"/>
                <a:cs typeface="Consolas"/>
                <a:sym typeface="Consolas"/>
              </a:rPr>
              <a:t>new</a:t>
            </a:r>
            <a:r>
              <a:rPr lang="en-GB" sz="1564">
                <a:solidFill>
                  <a:srgbClr val="000000"/>
                </a:solidFill>
                <a:latin typeface="Consolas"/>
                <a:ea typeface="Consolas"/>
                <a:cs typeface="Consolas"/>
                <a:sym typeface="Consolas"/>
              </a:rPr>
              <a:t> ArrayList&lt;&gt;();</a:t>
            </a: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	List&lt;HimalayanCat&gt; </a:t>
            </a:r>
            <a:r>
              <a:rPr lang="en-GB" sz="1564">
                <a:solidFill>
                  <a:srgbClr val="6A3E3E"/>
                </a:solidFill>
                <a:latin typeface="Consolas"/>
                <a:ea typeface="Consolas"/>
                <a:cs typeface="Consolas"/>
                <a:sym typeface="Consolas"/>
              </a:rPr>
              <a:t>hCat</a:t>
            </a:r>
            <a:r>
              <a:rPr lang="en-GB" sz="1564">
                <a:solidFill>
                  <a:srgbClr val="000000"/>
                </a:solidFill>
                <a:latin typeface="Consolas"/>
                <a:ea typeface="Consolas"/>
                <a:cs typeface="Consolas"/>
                <a:sym typeface="Consolas"/>
              </a:rPr>
              <a:t> = </a:t>
            </a:r>
            <a:r>
              <a:rPr lang="en-GB" sz="1564" b="1">
                <a:solidFill>
                  <a:srgbClr val="7F0055"/>
                </a:solidFill>
                <a:latin typeface="Consolas"/>
                <a:ea typeface="Consolas"/>
                <a:cs typeface="Consolas"/>
                <a:sym typeface="Consolas"/>
              </a:rPr>
              <a:t>new</a:t>
            </a:r>
            <a:r>
              <a:rPr lang="en-GB" sz="1564">
                <a:solidFill>
                  <a:srgbClr val="000000"/>
                </a:solidFill>
                <a:latin typeface="Consolas"/>
                <a:ea typeface="Consolas"/>
                <a:cs typeface="Consolas"/>
                <a:sym typeface="Consolas"/>
              </a:rPr>
              <a:t> ArrayList&lt;&gt;();</a:t>
            </a: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		</a:t>
            </a: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	</a:t>
            </a:r>
            <a:r>
              <a:rPr lang="en-GB" sz="1564" i="1">
                <a:solidFill>
                  <a:srgbClr val="000000"/>
                </a:solidFill>
                <a:latin typeface="Consolas"/>
                <a:ea typeface="Consolas"/>
                <a:cs typeface="Consolas"/>
                <a:sym typeface="Consolas"/>
              </a:rPr>
              <a:t>print</a:t>
            </a:r>
            <a:r>
              <a:rPr lang="en-GB" sz="1564">
                <a:solidFill>
                  <a:srgbClr val="000000"/>
                </a:solidFill>
                <a:latin typeface="Consolas"/>
                <a:ea typeface="Consolas"/>
                <a:cs typeface="Consolas"/>
                <a:sym typeface="Consolas"/>
              </a:rPr>
              <a:t>(</a:t>
            </a:r>
            <a:r>
              <a:rPr lang="en-GB" sz="1564">
                <a:solidFill>
                  <a:srgbClr val="6A3E3E"/>
                </a:solidFill>
                <a:latin typeface="Consolas"/>
                <a:ea typeface="Consolas"/>
                <a:cs typeface="Consolas"/>
                <a:sym typeface="Consolas"/>
              </a:rPr>
              <a:t>cat</a:t>
            </a:r>
            <a:r>
              <a:rPr lang="en-GB" sz="1564">
                <a:solidFill>
                  <a:srgbClr val="000000"/>
                </a:solidFill>
                <a:latin typeface="Consolas"/>
                <a:ea typeface="Consolas"/>
                <a:cs typeface="Consolas"/>
                <a:sym typeface="Consolas"/>
              </a:rPr>
              <a:t>);</a:t>
            </a: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	</a:t>
            </a:r>
            <a:endParaRPr sz="1564">
              <a:solidFill>
                <a:srgbClr val="000000"/>
              </a:solidFill>
              <a:latin typeface="Consolas"/>
              <a:ea typeface="Consolas"/>
              <a:cs typeface="Consolas"/>
              <a:sym typeface="Consolas"/>
            </a:endParaRPr>
          </a:p>
          <a:p>
            <a:pPr marL="25400" lvl="0" indent="431800" algn="l" rtl="0">
              <a:lnSpc>
                <a:spcPct val="95000"/>
              </a:lnSpc>
              <a:spcBef>
                <a:spcPts val="0"/>
              </a:spcBef>
              <a:spcAft>
                <a:spcPts val="0"/>
              </a:spcAft>
              <a:buSzPts val="688"/>
              <a:buNone/>
            </a:pPr>
            <a:r>
              <a:rPr lang="en-GB" sz="1564">
                <a:solidFill>
                  <a:srgbClr val="3F7F5F"/>
                </a:solidFill>
                <a:latin typeface="Consolas"/>
                <a:ea typeface="Consolas"/>
                <a:cs typeface="Consolas"/>
                <a:sym typeface="Consolas"/>
              </a:rPr>
              <a:t>// error while trying to pass list of the HimalayanCat</a:t>
            </a:r>
            <a:endParaRPr sz="1564">
              <a:solidFill>
                <a:srgbClr val="3F7F5F"/>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	</a:t>
            </a:r>
            <a:r>
              <a:rPr lang="en-GB" sz="1564">
                <a:solidFill>
                  <a:srgbClr val="3F7F5F"/>
                </a:solidFill>
                <a:latin typeface="Consolas"/>
                <a:ea typeface="Consolas"/>
                <a:cs typeface="Consolas"/>
                <a:sym typeface="Consolas"/>
              </a:rPr>
              <a:t>// into a method expecting List of type Cat</a:t>
            </a:r>
            <a:endParaRPr sz="1564">
              <a:solidFill>
                <a:srgbClr val="3F7F5F"/>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	</a:t>
            </a:r>
            <a:r>
              <a:rPr lang="en-GB" sz="1564" i="1">
                <a:solidFill>
                  <a:srgbClr val="000000"/>
                </a:solidFill>
                <a:latin typeface="Consolas"/>
                <a:ea typeface="Consolas"/>
                <a:cs typeface="Consolas"/>
                <a:sym typeface="Consolas"/>
              </a:rPr>
              <a:t>print</a:t>
            </a:r>
            <a:r>
              <a:rPr lang="en-GB" sz="1564">
                <a:solidFill>
                  <a:srgbClr val="000000"/>
                </a:solidFill>
                <a:latin typeface="Consolas"/>
                <a:ea typeface="Consolas"/>
                <a:cs typeface="Consolas"/>
                <a:sym typeface="Consolas"/>
              </a:rPr>
              <a:t>(</a:t>
            </a:r>
            <a:r>
              <a:rPr lang="en-GB" sz="1564">
                <a:solidFill>
                  <a:srgbClr val="6A3E3E"/>
                </a:solidFill>
                <a:latin typeface="Consolas"/>
                <a:ea typeface="Consolas"/>
                <a:cs typeface="Consolas"/>
                <a:sym typeface="Consolas"/>
              </a:rPr>
              <a:t>hCat</a:t>
            </a:r>
            <a:r>
              <a:rPr lang="en-GB" sz="1564">
                <a:solidFill>
                  <a:srgbClr val="000000"/>
                </a:solidFill>
                <a:latin typeface="Consolas"/>
                <a:ea typeface="Consolas"/>
                <a:cs typeface="Consolas"/>
                <a:sym typeface="Consolas"/>
              </a:rPr>
              <a:t>);</a:t>
            </a:r>
            <a:endParaRPr sz="1564">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688"/>
              <a:buNone/>
            </a:pPr>
            <a:r>
              <a:rPr lang="en-GB" sz="1564">
                <a:solidFill>
                  <a:srgbClr val="000000"/>
                </a:solidFill>
                <a:latin typeface="Consolas"/>
                <a:ea typeface="Consolas"/>
                <a:cs typeface="Consolas"/>
                <a:sym typeface="Consolas"/>
              </a:rPr>
              <a:t>}</a:t>
            </a:r>
            <a:endParaRPr sz="1564">
              <a:solidFill>
                <a:srgbClr val="000000"/>
              </a:solidFill>
              <a:latin typeface="Consolas"/>
              <a:ea typeface="Consolas"/>
              <a:cs typeface="Consolas"/>
              <a:sym typeface="Consolas"/>
            </a:endParaRPr>
          </a:p>
          <a:p>
            <a:pPr marL="0" lvl="0" indent="0" algn="l" rtl="0">
              <a:lnSpc>
                <a:spcPct val="95000"/>
              </a:lnSpc>
              <a:spcBef>
                <a:spcPts val="0"/>
              </a:spcBef>
              <a:spcAft>
                <a:spcPts val="1200"/>
              </a:spcAft>
              <a:buSzPts val="688"/>
              <a:buNone/>
            </a:pPr>
            <a:endParaRPr sz="1564">
              <a:solidFill>
                <a:srgbClr val="000000"/>
              </a:solidFill>
              <a:latin typeface="Consolas"/>
              <a:ea typeface="Consolas"/>
              <a:cs typeface="Consolas"/>
              <a:sym typeface="Consolas"/>
            </a:endParaRPr>
          </a:p>
        </p:txBody>
      </p:sp>
      <p:sp>
        <p:nvSpPr>
          <p:cNvPr id="2601" name="Google Shape;2601;p3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316</a:t>
            </a:fld>
            <a:endParaRP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Shape 2605"/>
        <p:cNvGrpSpPr/>
        <p:nvPr/>
      </p:nvGrpSpPr>
      <p:grpSpPr>
        <a:xfrm>
          <a:off x="0" y="0"/>
          <a:ext cx="0" cy="0"/>
          <a:chOff x="0" y="0"/>
          <a:chExt cx="0" cy="0"/>
        </a:xfrm>
      </p:grpSpPr>
      <p:sp>
        <p:nvSpPr>
          <p:cNvPr id="2606" name="Google Shape;2606;p329"/>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Wildcards</a:t>
            </a:r>
            <a:endParaRPr/>
          </a:p>
        </p:txBody>
      </p:sp>
      <p:sp>
        <p:nvSpPr>
          <p:cNvPr id="2607" name="Google Shape;2607;p3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317</a:t>
            </a:fld>
            <a:endParaRP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Shape 2611"/>
        <p:cNvGrpSpPr/>
        <p:nvPr/>
      </p:nvGrpSpPr>
      <p:grpSpPr>
        <a:xfrm>
          <a:off x="0" y="0"/>
          <a:ext cx="0" cy="0"/>
          <a:chOff x="0" y="0"/>
          <a:chExt cx="0" cy="0"/>
        </a:xfrm>
      </p:grpSpPr>
      <p:sp>
        <p:nvSpPr>
          <p:cNvPr id="2612" name="Google Shape;2612;p3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Generics with Wildcards</a:t>
            </a:r>
            <a:endParaRPr/>
          </a:p>
        </p:txBody>
      </p:sp>
      <p:sp>
        <p:nvSpPr>
          <p:cNvPr id="2613" name="Google Shape;2613;p3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Have you ever wondered how to represent an unknown type? </a:t>
            </a:r>
            <a:endParaRPr/>
          </a:p>
          <a:p>
            <a:pPr marL="457200" lvl="0" indent="-342900" algn="just" rtl="0">
              <a:spcBef>
                <a:spcPts val="0"/>
              </a:spcBef>
              <a:spcAft>
                <a:spcPts val="0"/>
              </a:spcAft>
              <a:buSzPts val="1800"/>
              <a:buChar char="●"/>
            </a:pPr>
            <a:r>
              <a:rPr lang="en-GB"/>
              <a:t>For example, you are defining a class or an interface and you don't know which type should be used. How would you handle this in Java? </a:t>
            </a:r>
            <a:endParaRPr/>
          </a:p>
          <a:p>
            <a:pPr marL="457200" lvl="0" indent="-342900" algn="just" rtl="0">
              <a:spcBef>
                <a:spcPts val="0"/>
              </a:spcBef>
              <a:spcAft>
                <a:spcPts val="0"/>
              </a:spcAft>
              <a:buSzPts val="1800"/>
              <a:buChar char="●"/>
            </a:pPr>
            <a:r>
              <a:rPr lang="en-GB"/>
              <a:t>In addition to this, different generic types are not compatible with each other. </a:t>
            </a:r>
            <a:endParaRPr/>
          </a:p>
          <a:p>
            <a:pPr marL="457200" lvl="0" indent="-342900" algn="just" rtl="0">
              <a:spcBef>
                <a:spcPts val="0"/>
              </a:spcBef>
              <a:spcAft>
                <a:spcPts val="0"/>
              </a:spcAft>
              <a:buSzPts val="1800"/>
              <a:buChar char="●"/>
            </a:pPr>
            <a:r>
              <a:rPr lang="en-GB"/>
              <a:t>How do we solve all those problems? </a:t>
            </a:r>
            <a:endParaRPr/>
          </a:p>
          <a:p>
            <a:pPr marL="457200" lvl="0" indent="-342900" algn="just" rtl="0">
              <a:spcBef>
                <a:spcPts val="0"/>
              </a:spcBef>
              <a:spcAft>
                <a:spcPts val="0"/>
              </a:spcAft>
              <a:buSzPts val="1800"/>
              <a:buChar char="●"/>
            </a:pPr>
            <a:r>
              <a:rPr lang="en-GB"/>
              <a:t>Enter wildcard. The “?” (question mark) is known as wildcard. </a:t>
            </a:r>
            <a:endParaRPr/>
          </a:p>
          <a:p>
            <a:pPr marL="457200" lvl="0" indent="-342900" algn="just" rtl="0">
              <a:spcBef>
                <a:spcPts val="0"/>
              </a:spcBef>
              <a:spcAft>
                <a:spcPts val="0"/>
              </a:spcAft>
              <a:buSzPts val="1800"/>
              <a:buChar char="●"/>
            </a:pPr>
            <a:r>
              <a:rPr lang="en-GB"/>
              <a:t>We can represent an initially unknown data type using this.</a:t>
            </a:r>
            <a:endParaRPr/>
          </a:p>
          <a:p>
            <a:pPr marL="457200" lvl="0" indent="-342900" algn="just" rtl="0">
              <a:spcBef>
                <a:spcPts val="0"/>
              </a:spcBef>
              <a:spcAft>
                <a:spcPts val="0"/>
              </a:spcAft>
              <a:buSzPts val="1800"/>
              <a:buChar char="●"/>
            </a:pPr>
            <a:r>
              <a:rPr lang="en-GB"/>
              <a:t>There are 3 kinds of wildcards:</a:t>
            </a:r>
            <a:endParaRPr/>
          </a:p>
          <a:p>
            <a:pPr marL="914400" lvl="1" indent="-317500" algn="just" rtl="0">
              <a:spcBef>
                <a:spcPts val="0"/>
              </a:spcBef>
              <a:spcAft>
                <a:spcPts val="0"/>
              </a:spcAft>
              <a:buSzPts val="1400"/>
              <a:buChar char="○"/>
            </a:pPr>
            <a:r>
              <a:rPr lang="en-GB"/>
              <a:t>Upper bounded Wildcards</a:t>
            </a:r>
            <a:endParaRPr/>
          </a:p>
          <a:p>
            <a:pPr marL="914400" lvl="1" indent="-317500" algn="just" rtl="0">
              <a:spcBef>
                <a:spcPts val="0"/>
              </a:spcBef>
              <a:spcAft>
                <a:spcPts val="0"/>
              </a:spcAft>
              <a:buSzPts val="1400"/>
              <a:buChar char="○"/>
            </a:pPr>
            <a:r>
              <a:rPr lang="en-GB"/>
              <a:t>Lower Bounded Wildcard</a:t>
            </a:r>
            <a:endParaRPr/>
          </a:p>
          <a:p>
            <a:pPr marL="914400" lvl="1" indent="-317500" algn="just" rtl="0">
              <a:spcBef>
                <a:spcPts val="0"/>
              </a:spcBef>
              <a:spcAft>
                <a:spcPts val="0"/>
              </a:spcAft>
              <a:buSzPts val="1400"/>
              <a:buChar char="○"/>
            </a:pPr>
            <a:r>
              <a:rPr lang="en-GB"/>
              <a:t>Unbounded Type</a:t>
            </a:r>
            <a:endParaRPr/>
          </a:p>
        </p:txBody>
      </p:sp>
      <p:sp>
        <p:nvSpPr>
          <p:cNvPr id="2614" name="Google Shape;2614;p3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318</a:t>
            </a:fld>
            <a:endParaRP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Shape 2618"/>
        <p:cNvGrpSpPr/>
        <p:nvPr/>
      </p:nvGrpSpPr>
      <p:grpSpPr>
        <a:xfrm>
          <a:off x="0" y="0"/>
          <a:ext cx="0" cy="0"/>
          <a:chOff x="0" y="0"/>
          <a:chExt cx="0" cy="0"/>
        </a:xfrm>
      </p:grpSpPr>
      <p:sp>
        <p:nvSpPr>
          <p:cNvPr id="2619" name="Google Shape;2619;p3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Upper-Bounded Wildcards</a:t>
            </a:r>
            <a:endParaRPr/>
          </a:p>
        </p:txBody>
      </p:sp>
      <p:sp>
        <p:nvSpPr>
          <p:cNvPr id="2620" name="Google Shape;2620;p3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0"/>
              </a:spcAft>
              <a:buNone/>
            </a:pPr>
            <a:r>
              <a:rPr lang="en-GB"/>
              <a:t>These kinds of wildcards are used when you are unsure about how an input data format is but you know what kind of data the user will enter. </a:t>
            </a:r>
            <a:endParaRPr/>
          </a:p>
          <a:p>
            <a:pPr marL="0" lvl="0" indent="0" algn="just" rtl="0">
              <a:spcBef>
                <a:spcPts val="1200"/>
              </a:spcBef>
              <a:spcAft>
                <a:spcPts val="0"/>
              </a:spcAft>
              <a:buNone/>
            </a:pPr>
            <a:r>
              <a:rPr lang="en-GB"/>
              <a:t>For example, you want to calculate the sum of a list but the list could be of type Double, Integer, Float and you should be able to handle all these conditions.</a:t>
            </a:r>
            <a:endParaRPr/>
          </a:p>
          <a:p>
            <a:pPr marL="0" lvl="0" indent="0" algn="just" rtl="0">
              <a:spcBef>
                <a:spcPts val="1200"/>
              </a:spcBef>
              <a:spcAft>
                <a:spcPts val="0"/>
              </a:spcAft>
              <a:buNone/>
            </a:pPr>
            <a:r>
              <a:rPr lang="en-GB"/>
              <a:t>This is where you use upper bound wildcards. They are used to relax the restriction of a variable type. </a:t>
            </a:r>
            <a:endParaRPr/>
          </a:p>
          <a:p>
            <a:pPr marL="0" lvl="0" indent="0" algn="just" rtl="0">
              <a:spcBef>
                <a:spcPts val="1200"/>
              </a:spcBef>
              <a:spcAft>
                <a:spcPts val="1200"/>
              </a:spcAft>
              <a:buNone/>
            </a:pPr>
            <a:r>
              <a:rPr lang="en-GB"/>
              <a:t>To declare an upper-bounded wildcards, use the wildcard character ‘?’, followed by the extends keyword, followed by its upper bound.</a:t>
            </a:r>
            <a:endParaRPr/>
          </a:p>
        </p:txBody>
      </p:sp>
      <p:sp>
        <p:nvSpPr>
          <p:cNvPr id="2621" name="Google Shape;2621;p3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319</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a:t>
            </a:fld>
            <a:endParaRPr/>
          </a:p>
        </p:txBody>
      </p:sp>
      <p:sp>
        <p:nvSpPr>
          <p:cNvPr id="322" name="Google Shape;322;p44"/>
          <p:cNvSpPr txBox="1">
            <a:spLocks noGrp="1"/>
          </p:cNvSpPr>
          <p:nvPr>
            <p:ph type="title"/>
          </p:nvPr>
        </p:nvSpPr>
        <p:spPr>
          <a:xfrm>
            <a:off x="311700" y="445025"/>
            <a:ext cx="37908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Add to Environment Variables</a:t>
            </a:r>
            <a:endParaRPr sz="3200"/>
          </a:p>
        </p:txBody>
      </p:sp>
      <p:sp>
        <p:nvSpPr>
          <p:cNvPr id="323" name="Google Shape;323;p44"/>
          <p:cNvSpPr txBox="1">
            <a:spLocks noGrp="1"/>
          </p:cNvSpPr>
          <p:nvPr>
            <p:ph type="body" idx="1"/>
          </p:nvPr>
        </p:nvSpPr>
        <p:spPr>
          <a:xfrm>
            <a:off x="311700" y="1652825"/>
            <a:ext cx="3627300" cy="2916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a:t>Click on path→ edit</a:t>
            </a:r>
            <a:endParaRPr sz="1800"/>
          </a:p>
        </p:txBody>
      </p:sp>
      <p:grpSp>
        <p:nvGrpSpPr>
          <p:cNvPr id="324" name="Google Shape;324;p44"/>
          <p:cNvGrpSpPr/>
          <p:nvPr/>
        </p:nvGrpSpPr>
        <p:grpSpPr>
          <a:xfrm>
            <a:off x="4205375" y="223650"/>
            <a:ext cx="4267075" cy="4696200"/>
            <a:chOff x="4205375" y="223650"/>
            <a:chExt cx="4267075" cy="4696200"/>
          </a:xfrm>
        </p:grpSpPr>
        <p:pic>
          <p:nvPicPr>
            <p:cNvPr id="325" name="Google Shape;325;p44"/>
            <p:cNvPicPr preferRelativeResize="0"/>
            <p:nvPr/>
          </p:nvPicPr>
          <p:blipFill>
            <a:blip r:embed="rId3">
              <a:alphaModFix/>
            </a:blip>
            <a:stretch>
              <a:fillRect/>
            </a:stretch>
          </p:blipFill>
          <p:spPr>
            <a:xfrm>
              <a:off x="4205375" y="223650"/>
              <a:ext cx="4267075" cy="4696200"/>
            </a:xfrm>
            <a:prstGeom prst="rect">
              <a:avLst/>
            </a:prstGeom>
            <a:noFill/>
            <a:ln>
              <a:noFill/>
            </a:ln>
          </p:spPr>
        </p:pic>
        <p:sp>
          <p:nvSpPr>
            <p:cNvPr id="326" name="Google Shape;326;p44"/>
            <p:cNvSpPr/>
            <p:nvPr/>
          </p:nvSpPr>
          <p:spPr>
            <a:xfrm>
              <a:off x="7002550" y="2161200"/>
              <a:ext cx="669000" cy="276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27" name="Google Shape;327;p44"/>
            <p:cNvSpPr/>
            <p:nvPr/>
          </p:nvSpPr>
          <p:spPr>
            <a:xfrm>
              <a:off x="4341025" y="1389600"/>
              <a:ext cx="669000" cy="2769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3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Upper-Bounded Wildcards</a:t>
            </a:r>
            <a:endParaRPr/>
          </a:p>
        </p:txBody>
      </p:sp>
      <p:sp>
        <p:nvSpPr>
          <p:cNvPr id="2627" name="Google Shape;2627;p3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431800" algn="l" rtl="0">
              <a:lnSpc>
                <a:spcPct val="95000"/>
              </a:lnSpc>
              <a:spcBef>
                <a:spcPts val="0"/>
              </a:spcBef>
              <a:spcAft>
                <a:spcPts val="0"/>
              </a:spcAft>
              <a:buSzPts val="770"/>
              <a:buNone/>
            </a:pPr>
            <a:r>
              <a:rPr lang="en-GB" sz="1540" b="1">
                <a:solidFill>
                  <a:srgbClr val="7F0055"/>
                </a:solidFill>
                <a:latin typeface="Consolas"/>
                <a:ea typeface="Consolas"/>
                <a:cs typeface="Consolas"/>
                <a:sym typeface="Consolas"/>
              </a:rPr>
              <a:t>private</a:t>
            </a: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static</a:t>
            </a: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double</a:t>
            </a:r>
            <a:r>
              <a:rPr lang="en-GB" sz="1540">
                <a:solidFill>
                  <a:srgbClr val="000000"/>
                </a:solidFill>
                <a:latin typeface="Consolas"/>
                <a:ea typeface="Consolas"/>
                <a:cs typeface="Consolas"/>
                <a:sym typeface="Consolas"/>
              </a:rPr>
              <a:t> sum(List&lt;? </a:t>
            </a:r>
            <a:r>
              <a:rPr lang="en-GB" sz="1540" b="1">
                <a:solidFill>
                  <a:srgbClr val="7F0055"/>
                </a:solidFill>
                <a:latin typeface="Consolas"/>
                <a:ea typeface="Consolas"/>
                <a:cs typeface="Consolas"/>
                <a:sym typeface="Consolas"/>
              </a:rPr>
              <a:t>extends</a:t>
            </a:r>
            <a:r>
              <a:rPr lang="en-GB" sz="1540">
                <a:solidFill>
                  <a:srgbClr val="000000"/>
                </a:solidFill>
                <a:latin typeface="Consolas"/>
                <a:ea typeface="Consolas"/>
                <a:cs typeface="Consolas"/>
                <a:sym typeface="Consolas"/>
              </a:rPr>
              <a:t> Number&gt;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 {</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double</a:t>
            </a:r>
            <a:r>
              <a:rPr lang="en-GB" sz="1540">
                <a:solidFill>
                  <a:srgbClr val="000000"/>
                </a:solidFill>
                <a:latin typeface="Consolas"/>
                <a:ea typeface="Consolas"/>
                <a:cs typeface="Consolas"/>
                <a:sym typeface="Consolas"/>
              </a:rPr>
              <a:t> </a:t>
            </a:r>
            <a:r>
              <a:rPr lang="en-GB" sz="1540">
                <a:solidFill>
                  <a:srgbClr val="6A3E3E"/>
                </a:solidFill>
                <a:latin typeface="Consolas"/>
                <a:ea typeface="Consolas"/>
                <a:cs typeface="Consolas"/>
                <a:sym typeface="Consolas"/>
              </a:rPr>
              <a:t>sum</a:t>
            </a:r>
            <a:r>
              <a:rPr lang="en-GB" sz="1540">
                <a:solidFill>
                  <a:srgbClr val="000000"/>
                </a:solidFill>
                <a:latin typeface="Consolas"/>
                <a:ea typeface="Consolas"/>
                <a:cs typeface="Consolas"/>
                <a:sym typeface="Consolas"/>
              </a:rPr>
              <a:t> = 0;</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for</a:t>
            </a:r>
            <a:r>
              <a:rPr lang="en-GB" sz="1540">
                <a:solidFill>
                  <a:srgbClr val="000000"/>
                </a:solidFill>
                <a:latin typeface="Consolas"/>
                <a:ea typeface="Consolas"/>
                <a:cs typeface="Consolas"/>
                <a:sym typeface="Consolas"/>
              </a:rPr>
              <a:t> (Number </a:t>
            </a:r>
            <a:r>
              <a:rPr lang="en-GB" sz="1540">
                <a:solidFill>
                  <a:srgbClr val="6A3E3E"/>
                </a:solidFill>
                <a:latin typeface="Consolas"/>
                <a:ea typeface="Consolas"/>
                <a:cs typeface="Consolas"/>
                <a:sym typeface="Consolas"/>
              </a:rPr>
              <a:t>itr</a:t>
            </a:r>
            <a:r>
              <a:rPr lang="en-GB" sz="1540">
                <a:solidFill>
                  <a:srgbClr val="000000"/>
                </a:solidFill>
                <a:latin typeface="Consolas"/>
                <a:ea typeface="Consolas"/>
                <a:cs typeface="Consolas"/>
                <a:sym typeface="Consolas"/>
              </a:rPr>
              <a:t> : </a:t>
            </a:r>
            <a:r>
              <a:rPr lang="en-GB" sz="1540">
                <a:solidFill>
                  <a:srgbClr val="6A3E3E"/>
                </a:solidFill>
                <a:latin typeface="Consolas"/>
                <a:ea typeface="Consolas"/>
                <a:cs typeface="Consolas"/>
                <a:sym typeface="Consolas"/>
              </a:rPr>
              <a:t>list</a:t>
            </a:r>
            <a:r>
              <a:rPr lang="en-GB" sz="1540">
                <a:solidFill>
                  <a:srgbClr val="000000"/>
                </a:solidFill>
                <a:latin typeface="Consolas"/>
                <a:ea typeface="Consolas"/>
                <a:cs typeface="Consolas"/>
                <a:sym typeface="Consolas"/>
              </a:rPr>
              <a:t>) {</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r>
              <a:rPr lang="en-GB" sz="1540">
                <a:solidFill>
                  <a:srgbClr val="6A3E3E"/>
                </a:solidFill>
                <a:latin typeface="Consolas"/>
                <a:ea typeface="Consolas"/>
                <a:cs typeface="Consolas"/>
                <a:sym typeface="Consolas"/>
              </a:rPr>
              <a:t>sum</a:t>
            </a:r>
            <a:r>
              <a:rPr lang="en-GB" sz="1540">
                <a:solidFill>
                  <a:srgbClr val="000000"/>
                </a:solidFill>
                <a:latin typeface="Consolas"/>
                <a:ea typeface="Consolas"/>
                <a:cs typeface="Consolas"/>
                <a:sym typeface="Consolas"/>
              </a:rPr>
              <a:t> += </a:t>
            </a:r>
            <a:r>
              <a:rPr lang="en-GB" sz="1540">
                <a:solidFill>
                  <a:srgbClr val="6A3E3E"/>
                </a:solidFill>
                <a:latin typeface="Consolas"/>
                <a:ea typeface="Consolas"/>
                <a:cs typeface="Consolas"/>
                <a:sym typeface="Consolas"/>
              </a:rPr>
              <a:t>itr</a:t>
            </a:r>
            <a:r>
              <a:rPr lang="en-GB" sz="1540">
                <a:solidFill>
                  <a:srgbClr val="000000"/>
                </a:solidFill>
                <a:latin typeface="Consolas"/>
                <a:ea typeface="Consolas"/>
                <a:cs typeface="Consolas"/>
                <a:sym typeface="Consolas"/>
              </a:rPr>
              <a:t>.doubleValue();</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return</a:t>
            </a:r>
            <a:r>
              <a:rPr lang="en-GB" sz="1540">
                <a:solidFill>
                  <a:srgbClr val="000000"/>
                </a:solidFill>
                <a:latin typeface="Consolas"/>
                <a:ea typeface="Consolas"/>
                <a:cs typeface="Consolas"/>
                <a:sym typeface="Consolas"/>
              </a:rPr>
              <a:t> </a:t>
            </a:r>
            <a:r>
              <a:rPr lang="en-GB" sz="1540">
                <a:solidFill>
                  <a:srgbClr val="6A3E3E"/>
                </a:solidFill>
                <a:latin typeface="Consolas"/>
                <a:ea typeface="Consolas"/>
                <a:cs typeface="Consolas"/>
                <a:sym typeface="Consolas"/>
              </a:rPr>
              <a:t>sum</a:t>
            </a:r>
            <a:r>
              <a:rPr lang="en-GB" sz="1540">
                <a:solidFill>
                  <a:srgbClr val="000000"/>
                </a:solidFill>
                <a:latin typeface="Consolas"/>
                <a:ea typeface="Consolas"/>
                <a:cs typeface="Consolas"/>
                <a:sym typeface="Consolas"/>
              </a:rPr>
              <a:t>;</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public</a:t>
            </a: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static</a:t>
            </a:r>
            <a:r>
              <a:rPr lang="en-GB" sz="1540">
                <a:solidFill>
                  <a:srgbClr val="000000"/>
                </a:solidFill>
                <a:latin typeface="Consolas"/>
                <a:ea typeface="Consolas"/>
                <a:cs typeface="Consolas"/>
                <a:sym typeface="Consolas"/>
              </a:rPr>
              <a:t> </a:t>
            </a:r>
            <a:r>
              <a:rPr lang="en-GB" sz="1540" b="1">
                <a:solidFill>
                  <a:srgbClr val="7F0055"/>
                </a:solidFill>
                <a:latin typeface="Consolas"/>
                <a:ea typeface="Consolas"/>
                <a:cs typeface="Consolas"/>
                <a:sym typeface="Consolas"/>
              </a:rPr>
              <a:t>void</a:t>
            </a:r>
            <a:r>
              <a:rPr lang="en-GB" sz="1540">
                <a:solidFill>
                  <a:srgbClr val="000000"/>
                </a:solidFill>
                <a:latin typeface="Consolas"/>
                <a:ea typeface="Consolas"/>
                <a:cs typeface="Consolas"/>
                <a:sym typeface="Consolas"/>
              </a:rPr>
              <a:t> main(String[] </a:t>
            </a:r>
            <a:r>
              <a:rPr lang="en-GB" sz="1540">
                <a:solidFill>
                  <a:srgbClr val="6A3E3E"/>
                </a:solidFill>
                <a:latin typeface="Consolas"/>
                <a:ea typeface="Consolas"/>
                <a:cs typeface="Consolas"/>
                <a:sym typeface="Consolas"/>
              </a:rPr>
              <a:t>args</a:t>
            </a:r>
            <a:r>
              <a:rPr lang="en-GB" sz="1540">
                <a:solidFill>
                  <a:srgbClr val="000000"/>
                </a:solidFill>
                <a:latin typeface="Consolas"/>
                <a:ea typeface="Consolas"/>
                <a:cs typeface="Consolas"/>
                <a:sym typeface="Consolas"/>
              </a:rPr>
              <a:t>) {</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List&lt;Integer&gt; </a:t>
            </a:r>
            <a:r>
              <a:rPr lang="en-GB" sz="1540">
                <a:solidFill>
                  <a:srgbClr val="6A3E3E"/>
                </a:solidFill>
                <a:latin typeface="Consolas"/>
                <a:ea typeface="Consolas"/>
                <a:cs typeface="Consolas"/>
                <a:sym typeface="Consolas"/>
              </a:rPr>
              <a:t>intList</a:t>
            </a:r>
            <a:r>
              <a:rPr lang="en-GB" sz="1540">
                <a:solidFill>
                  <a:srgbClr val="000000"/>
                </a:solidFill>
                <a:latin typeface="Consolas"/>
                <a:ea typeface="Consolas"/>
                <a:cs typeface="Consolas"/>
                <a:sym typeface="Consolas"/>
              </a:rPr>
              <a:t> = Arrays.</a:t>
            </a:r>
            <a:r>
              <a:rPr lang="en-GB" sz="1540" i="1">
                <a:solidFill>
                  <a:srgbClr val="000000"/>
                </a:solidFill>
                <a:latin typeface="Consolas"/>
                <a:ea typeface="Consolas"/>
                <a:cs typeface="Consolas"/>
                <a:sym typeface="Consolas"/>
              </a:rPr>
              <a:t>asList</a:t>
            </a:r>
            <a:r>
              <a:rPr lang="en-GB" sz="1540">
                <a:solidFill>
                  <a:srgbClr val="000000"/>
                </a:solidFill>
                <a:latin typeface="Consolas"/>
                <a:ea typeface="Consolas"/>
                <a:cs typeface="Consolas"/>
                <a:sym typeface="Consolas"/>
              </a:rPr>
              <a:t>(34, 76, 2, 1, 65);</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System.</a:t>
            </a:r>
            <a:r>
              <a:rPr lang="en-GB" sz="1540" b="1" i="1">
                <a:solidFill>
                  <a:srgbClr val="0000C0"/>
                </a:solidFill>
                <a:latin typeface="Consolas"/>
                <a:ea typeface="Consolas"/>
                <a:cs typeface="Consolas"/>
                <a:sym typeface="Consolas"/>
              </a:rPr>
              <a:t>out</a:t>
            </a:r>
            <a:r>
              <a:rPr lang="en-GB" sz="1540">
                <a:solidFill>
                  <a:srgbClr val="000000"/>
                </a:solidFill>
                <a:latin typeface="Consolas"/>
                <a:ea typeface="Consolas"/>
                <a:cs typeface="Consolas"/>
                <a:sym typeface="Consolas"/>
              </a:rPr>
              <a:t>.println(</a:t>
            </a:r>
            <a:r>
              <a:rPr lang="en-GB" sz="1540">
                <a:solidFill>
                  <a:srgbClr val="2A00FF"/>
                </a:solidFill>
                <a:latin typeface="Consolas"/>
                <a:ea typeface="Consolas"/>
                <a:cs typeface="Consolas"/>
                <a:sym typeface="Consolas"/>
              </a:rPr>
              <a:t>"Sum = "</a:t>
            </a:r>
            <a:r>
              <a:rPr lang="en-GB" sz="1540">
                <a:solidFill>
                  <a:srgbClr val="000000"/>
                </a:solidFill>
                <a:latin typeface="Consolas"/>
                <a:ea typeface="Consolas"/>
                <a:cs typeface="Consolas"/>
                <a:sym typeface="Consolas"/>
              </a:rPr>
              <a:t> + </a:t>
            </a:r>
            <a:r>
              <a:rPr lang="en-GB" sz="1540" i="1">
                <a:solidFill>
                  <a:srgbClr val="000000"/>
                </a:solidFill>
                <a:latin typeface="Consolas"/>
                <a:ea typeface="Consolas"/>
                <a:cs typeface="Consolas"/>
                <a:sym typeface="Consolas"/>
              </a:rPr>
              <a:t>sum</a:t>
            </a:r>
            <a:r>
              <a:rPr lang="en-GB" sz="1540">
                <a:solidFill>
                  <a:srgbClr val="000000"/>
                </a:solidFill>
                <a:latin typeface="Consolas"/>
                <a:ea typeface="Consolas"/>
                <a:cs typeface="Consolas"/>
                <a:sym typeface="Consolas"/>
              </a:rPr>
              <a:t>(</a:t>
            </a:r>
            <a:r>
              <a:rPr lang="en-GB" sz="1540">
                <a:solidFill>
                  <a:srgbClr val="6A3E3E"/>
                </a:solidFill>
                <a:latin typeface="Consolas"/>
                <a:ea typeface="Consolas"/>
                <a:cs typeface="Consolas"/>
                <a:sym typeface="Consolas"/>
              </a:rPr>
              <a:t>intList</a:t>
            </a:r>
            <a:r>
              <a:rPr lang="en-GB" sz="1540">
                <a:solidFill>
                  <a:srgbClr val="000000"/>
                </a:solidFill>
                <a:latin typeface="Consolas"/>
                <a:ea typeface="Consolas"/>
                <a:cs typeface="Consolas"/>
                <a:sym typeface="Consolas"/>
              </a:rPr>
              <a:t>));</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List&lt;Double&gt; </a:t>
            </a:r>
            <a:r>
              <a:rPr lang="en-GB" sz="1540">
                <a:solidFill>
                  <a:srgbClr val="6A3E3E"/>
                </a:solidFill>
                <a:latin typeface="Consolas"/>
                <a:ea typeface="Consolas"/>
                <a:cs typeface="Consolas"/>
                <a:sym typeface="Consolas"/>
              </a:rPr>
              <a:t>doubleList</a:t>
            </a:r>
            <a:r>
              <a:rPr lang="en-GB" sz="1540">
                <a:solidFill>
                  <a:srgbClr val="000000"/>
                </a:solidFill>
                <a:latin typeface="Consolas"/>
                <a:ea typeface="Consolas"/>
                <a:cs typeface="Consolas"/>
                <a:sym typeface="Consolas"/>
              </a:rPr>
              <a:t> = Arrays.</a:t>
            </a:r>
            <a:r>
              <a:rPr lang="en-GB" sz="1540" i="1">
                <a:solidFill>
                  <a:srgbClr val="000000"/>
                </a:solidFill>
                <a:latin typeface="Consolas"/>
                <a:ea typeface="Consolas"/>
                <a:cs typeface="Consolas"/>
                <a:sym typeface="Consolas"/>
              </a:rPr>
              <a:t>asList</a:t>
            </a:r>
            <a:r>
              <a:rPr lang="en-GB" sz="1540">
                <a:solidFill>
                  <a:srgbClr val="000000"/>
                </a:solidFill>
                <a:latin typeface="Consolas"/>
                <a:ea typeface="Consolas"/>
                <a:cs typeface="Consolas"/>
                <a:sym typeface="Consolas"/>
              </a:rPr>
              <a:t>(13.2, 57.4, 64.3, 23.6);</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System.</a:t>
            </a:r>
            <a:r>
              <a:rPr lang="en-GB" sz="1540" b="1" i="1">
                <a:solidFill>
                  <a:srgbClr val="0000C0"/>
                </a:solidFill>
                <a:latin typeface="Consolas"/>
                <a:ea typeface="Consolas"/>
                <a:cs typeface="Consolas"/>
                <a:sym typeface="Consolas"/>
              </a:rPr>
              <a:t>out</a:t>
            </a:r>
            <a:r>
              <a:rPr lang="en-GB" sz="1540">
                <a:solidFill>
                  <a:srgbClr val="000000"/>
                </a:solidFill>
                <a:latin typeface="Consolas"/>
                <a:ea typeface="Consolas"/>
                <a:cs typeface="Consolas"/>
                <a:sym typeface="Consolas"/>
              </a:rPr>
              <a:t>.println(</a:t>
            </a:r>
            <a:r>
              <a:rPr lang="en-GB" sz="1540">
                <a:solidFill>
                  <a:srgbClr val="2A00FF"/>
                </a:solidFill>
                <a:latin typeface="Consolas"/>
                <a:ea typeface="Consolas"/>
                <a:cs typeface="Consolas"/>
                <a:sym typeface="Consolas"/>
              </a:rPr>
              <a:t>"Sum = "</a:t>
            </a:r>
            <a:r>
              <a:rPr lang="en-GB" sz="1540">
                <a:solidFill>
                  <a:srgbClr val="000000"/>
                </a:solidFill>
                <a:latin typeface="Consolas"/>
                <a:ea typeface="Consolas"/>
                <a:cs typeface="Consolas"/>
                <a:sym typeface="Consolas"/>
              </a:rPr>
              <a:t> + </a:t>
            </a:r>
            <a:r>
              <a:rPr lang="en-GB" sz="1540" i="1">
                <a:solidFill>
                  <a:srgbClr val="000000"/>
                </a:solidFill>
                <a:latin typeface="Consolas"/>
                <a:ea typeface="Consolas"/>
                <a:cs typeface="Consolas"/>
                <a:sym typeface="Consolas"/>
              </a:rPr>
              <a:t>sum</a:t>
            </a:r>
            <a:r>
              <a:rPr lang="en-GB" sz="1540">
                <a:solidFill>
                  <a:srgbClr val="000000"/>
                </a:solidFill>
                <a:latin typeface="Consolas"/>
                <a:ea typeface="Consolas"/>
                <a:cs typeface="Consolas"/>
                <a:sym typeface="Consolas"/>
              </a:rPr>
              <a:t>(</a:t>
            </a:r>
            <a:r>
              <a:rPr lang="en-GB" sz="1540">
                <a:solidFill>
                  <a:srgbClr val="6A3E3E"/>
                </a:solidFill>
                <a:latin typeface="Consolas"/>
                <a:ea typeface="Consolas"/>
                <a:cs typeface="Consolas"/>
                <a:sym typeface="Consolas"/>
              </a:rPr>
              <a:t>doubleList</a:t>
            </a:r>
            <a:r>
              <a:rPr lang="en-GB" sz="1540">
                <a:solidFill>
                  <a:srgbClr val="000000"/>
                </a:solidFill>
                <a:latin typeface="Consolas"/>
                <a:ea typeface="Consolas"/>
                <a:cs typeface="Consolas"/>
                <a:sym typeface="Consolas"/>
              </a:rPr>
              <a:t>));</a:t>
            </a:r>
            <a:endParaRPr sz="154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770"/>
              <a:buNone/>
            </a:pPr>
            <a:r>
              <a:rPr lang="en-GB" sz="1540">
                <a:solidFill>
                  <a:srgbClr val="000000"/>
                </a:solidFill>
                <a:latin typeface="Consolas"/>
                <a:ea typeface="Consolas"/>
                <a:cs typeface="Consolas"/>
                <a:sym typeface="Consolas"/>
              </a:rPr>
              <a:t>	}</a:t>
            </a:r>
            <a:endParaRPr sz="1540">
              <a:solidFill>
                <a:srgbClr val="000000"/>
              </a:solidFill>
              <a:latin typeface="Consolas"/>
              <a:ea typeface="Consolas"/>
              <a:cs typeface="Consolas"/>
              <a:sym typeface="Consolas"/>
            </a:endParaRPr>
          </a:p>
          <a:p>
            <a:pPr marL="0" lvl="0" indent="0" algn="l" rtl="0">
              <a:lnSpc>
                <a:spcPct val="95000"/>
              </a:lnSpc>
              <a:spcBef>
                <a:spcPts val="0"/>
              </a:spcBef>
              <a:spcAft>
                <a:spcPts val="1200"/>
              </a:spcAft>
              <a:buSzPts val="770"/>
              <a:buNone/>
            </a:pPr>
            <a:endParaRPr sz="1260"/>
          </a:p>
        </p:txBody>
      </p:sp>
      <p:sp>
        <p:nvSpPr>
          <p:cNvPr id="2628" name="Google Shape;2628;p3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320</a:t>
            </a:fld>
            <a:endParaRP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Shape 2632"/>
        <p:cNvGrpSpPr/>
        <p:nvPr/>
      </p:nvGrpSpPr>
      <p:grpSpPr>
        <a:xfrm>
          <a:off x="0" y="0"/>
          <a:ext cx="0" cy="0"/>
          <a:chOff x="0" y="0"/>
          <a:chExt cx="0" cy="0"/>
        </a:xfrm>
      </p:grpSpPr>
      <p:sp>
        <p:nvSpPr>
          <p:cNvPr id="2633" name="Google Shape;2633;p3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Lower-Bounded Wildcards</a:t>
            </a:r>
            <a:endParaRPr/>
          </a:p>
        </p:txBody>
      </p:sp>
      <p:sp>
        <p:nvSpPr>
          <p:cNvPr id="2634" name="Google Shape;2634;p3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a:t>Imagine a situation where you want to expand the scope of a type. </a:t>
            </a:r>
            <a:endParaRPr/>
          </a:p>
          <a:p>
            <a:pPr marL="0" lvl="0" indent="0" algn="just" rtl="0">
              <a:spcBef>
                <a:spcPts val="1200"/>
              </a:spcBef>
              <a:spcAft>
                <a:spcPts val="0"/>
              </a:spcAft>
              <a:buNone/>
            </a:pPr>
            <a:r>
              <a:rPr lang="en-GB"/>
              <a:t>For example, you want to accept Integer but at the same time, you want to accept Number and Object too. How would you do this? Enter Lower bounded wildcard.</a:t>
            </a:r>
            <a:endParaRPr/>
          </a:p>
          <a:p>
            <a:pPr marL="0" lvl="0" indent="0" algn="just" rtl="0">
              <a:spcBef>
                <a:spcPts val="1200"/>
              </a:spcBef>
              <a:spcAft>
                <a:spcPts val="0"/>
              </a:spcAft>
              <a:buNone/>
            </a:pPr>
            <a:r>
              <a:rPr lang="en-GB"/>
              <a:t>These are used to widen the scope of a type of variable. Using this we can pass the lower bound and its supertypes. </a:t>
            </a:r>
            <a:endParaRPr/>
          </a:p>
          <a:p>
            <a:pPr marL="0" lvl="0" indent="0" algn="just" rtl="0">
              <a:spcBef>
                <a:spcPts val="1200"/>
              </a:spcBef>
              <a:spcAft>
                <a:spcPts val="1200"/>
              </a:spcAft>
              <a:buNone/>
            </a:pPr>
            <a:r>
              <a:rPr lang="en-GB"/>
              <a:t>The way we do this is again by using a ‘?’ operator followed by the super keyword and then the lower bound class.</a:t>
            </a:r>
            <a:endParaRPr/>
          </a:p>
        </p:txBody>
      </p:sp>
      <p:sp>
        <p:nvSpPr>
          <p:cNvPr id="2635" name="Google Shape;2635;p3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321</a:t>
            </a:fld>
            <a:endParaRP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3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Lower-Bounded Wildcards</a:t>
            </a:r>
            <a:endParaRPr/>
          </a:p>
          <a:p>
            <a:pPr marL="0" lvl="0" indent="0" algn="l" rtl="0">
              <a:spcBef>
                <a:spcPts val="0"/>
              </a:spcBef>
              <a:spcAft>
                <a:spcPts val="0"/>
              </a:spcAft>
              <a:buNone/>
            </a:pPr>
            <a:endParaRPr/>
          </a:p>
        </p:txBody>
      </p:sp>
      <p:sp>
        <p:nvSpPr>
          <p:cNvPr id="2641" name="Google Shape;2641;p334"/>
          <p:cNvSpPr txBox="1">
            <a:spLocks noGrp="1"/>
          </p:cNvSpPr>
          <p:nvPr>
            <p:ph type="body" idx="1"/>
          </p:nvPr>
        </p:nvSpPr>
        <p:spPr>
          <a:xfrm>
            <a:off x="311700" y="1266325"/>
            <a:ext cx="8520600" cy="2782200"/>
          </a:xfrm>
          <a:prstGeom prst="rect">
            <a:avLst/>
          </a:prstGeom>
        </p:spPr>
        <p:txBody>
          <a:bodyPr spcFirstLastPara="1" wrap="square" lIns="91425" tIns="91425" rIns="91425" bIns="91425" anchor="t" anchorCtr="0">
            <a:normAutofit fontScale="70000" lnSpcReduction="20000"/>
          </a:bodyPr>
          <a:lstStyle/>
          <a:p>
            <a:pPr marL="25400" lvl="0" indent="431800" algn="l" rtl="0">
              <a:spcBef>
                <a:spcPts val="0"/>
              </a:spcBef>
              <a:spcAft>
                <a:spcPts val="0"/>
              </a:spcAft>
              <a:buNone/>
            </a:pPr>
            <a:r>
              <a:rPr lang="en-GB" sz="2200" b="1">
                <a:solidFill>
                  <a:srgbClr val="7F0055"/>
                </a:solidFill>
                <a:latin typeface="Consolas"/>
                <a:ea typeface="Consolas"/>
                <a:cs typeface="Consolas"/>
                <a:sym typeface="Consolas"/>
              </a:rPr>
              <a:t>private</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static</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void</a:t>
            </a:r>
            <a:r>
              <a:rPr lang="en-GB" sz="2200">
                <a:solidFill>
                  <a:srgbClr val="000000"/>
                </a:solidFill>
                <a:latin typeface="Consolas"/>
                <a:ea typeface="Consolas"/>
                <a:cs typeface="Consolas"/>
                <a:sym typeface="Consolas"/>
              </a:rPr>
              <a:t> print(List&lt;? </a:t>
            </a:r>
            <a:r>
              <a:rPr lang="en-GB" sz="2200" b="1">
                <a:solidFill>
                  <a:srgbClr val="7F0055"/>
                </a:solidFill>
                <a:latin typeface="Consolas"/>
                <a:ea typeface="Consolas"/>
                <a:cs typeface="Consolas"/>
                <a:sym typeface="Consolas"/>
              </a:rPr>
              <a:t>super</a:t>
            </a:r>
            <a:r>
              <a:rPr lang="en-GB" sz="2200">
                <a:solidFill>
                  <a:srgbClr val="000000"/>
                </a:solidFill>
                <a:latin typeface="Consolas"/>
                <a:ea typeface="Consolas"/>
                <a:cs typeface="Consolas"/>
                <a:sym typeface="Consolas"/>
              </a:rPr>
              <a:t> Integer&gt; </a:t>
            </a:r>
            <a:r>
              <a:rPr lang="en-GB" sz="2200">
                <a:solidFill>
                  <a:srgbClr val="6A3E3E"/>
                </a:solidFill>
                <a:latin typeface="Consolas"/>
                <a:ea typeface="Consolas"/>
                <a:cs typeface="Consolas"/>
                <a:sym typeface="Consolas"/>
              </a:rPr>
              <a:t>list</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a:solidFill>
                  <a:srgbClr val="6A3E3E"/>
                </a:solidFill>
                <a:latin typeface="Consolas"/>
                <a:ea typeface="Consolas"/>
                <a:cs typeface="Consolas"/>
                <a:sym typeface="Consolas"/>
              </a:rPr>
              <a:t>list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public</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static</a:t>
            </a: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void</a:t>
            </a:r>
            <a:r>
              <a:rPr lang="en-GB" sz="2200">
                <a:solidFill>
                  <a:srgbClr val="000000"/>
                </a:solidFill>
                <a:latin typeface="Consolas"/>
                <a:ea typeface="Consolas"/>
                <a:cs typeface="Consolas"/>
                <a:sym typeface="Consolas"/>
              </a:rPr>
              <a:t> main(String[] </a:t>
            </a:r>
            <a:r>
              <a:rPr lang="en-GB" sz="2200">
                <a:solidFill>
                  <a:srgbClr val="6A3E3E"/>
                </a:solidFill>
                <a:latin typeface="Consolas"/>
                <a:ea typeface="Consolas"/>
                <a:cs typeface="Consolas"/>
                <a:sym typeface="Consolas"/>
              </a:rPr>
              <a:t>args</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List&lt;Integer&gt; </a:t>
            </a:r>
            <a:r>
              <a:rPr lang="en-GB" sz="2200">
                <a:solidFill>
                  <a:srgbClr val="6A3E3E"/>
                </a:solidFill>
                <a:latin typeface="Consolas"/>
                <a:ea typeface="Consolas"/>
                <a:cs typeface="Consolas"/>
                <a:sym typeface="Consolas"/>
              </a:rPr>
              <a:t>intList</a:t>
            </a:r>
            <a:r>
              <a:rPr lang="en-GB" sz="2200">
                <a:solidFill>
                  <a:srgbClr val="000000"/>
                </a:solidFill>
                <a:latin typeface="Consolas"/>
                <a:ea typeface="Consolas"/>
                <a:cs typeface="Consolas"/>
                <a:sym typeface="Consolas"/>
              </a:rPr>
              <a:t> = Arrays.</a:t>
            </a:r>
            <a:r>
              <a:rPr lang="en-GB" sz="2200" i="1">
                <a:solidFill>
                  <a:srgbClr val="000000"/>
                </a:solidFill>
                <a:latin typeface="Consolas"/>
                <a:ea typeface="Consolas"/>
                <a:cs typeface="Consolas"/>
                <a:sym typeface="Consolas"/>
              </a:rPr>
              <a:t>asList</a:t>
            </a:r>
            <a:r>
              <a:rPr lang="en-GB" sz="2200">
                <a:solidFill>
                  <a:srgbClr val="000000"/>
                </a:solidFill>
                <a:latin typeface="Consolas"/>
                <a:ea typeface="Consolas"/>
                <a:cs typeface="Consolas"/>
                <a:sym typeface="Consolas"/>
              </a:rPr>
              <a:t>(25, 45, 87, 96);</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i="1">
                <a:solidFill>
                  <a:srgbClr val="000000"/>
                </a:solidFill>
                <a:latin typeface="Consolas"/>
                <a:ea typeface="Consolas"/>
                <a:cs typeface="Consolas"/>
                <a:sym typeface="Consolas"/>
              </a:rPr>
              <a:t>print</a:t>
            </a:r>
            <a:r>
              <a:rPr lang="en-GB" sz="2200">
                <a:solidFill>
                  <a:srgbClr val="000000"/>
                </a:solidFill>
                <a:latin typeface="Consolas"/>
                <a:ea typeface="Consolas"/>
                <a:cs typeface="Consolas"/>
                <a:sym typeface="Consolas"/>
              </a:rPr>
              <a:t>(</a:t>
            </a:r>
            <a:r>
              <a:rPr lang="en-GB" sz="2200">
                <a:solidFill>
                  <a:srgbClr val="6A3E3E"/>
                </a:solidFill>
                <a:latin typeface="Consolas"/>
                <a:ea typeface="Consolas"/>
                <a:cs typeface="Consolas"/>
                <a:sym typeface="Consolas"/>
              </a:rPr>
              <a:t>intList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List&lt;Number&gt; </a:t>
            </a:r>
            <a:r>
              <a:rPr lang="en-GB" sz="2200">
                <a:solidFill>
                  <a:srgbClr val="6A3E3E"/>
                </a:solidFill>
                <a:latin typeface="Consolas"/>
                <a:ea typeface="Consolas"/>
                <a:cs typeface="Consolas"/>
                <a:sym typeface="Consolas"/>
              </a:rPr>
              <a:t>numberList</a:t>
            </a:r>
            <a:r>
              <a:rPr lang="en-GB" sz="2200">
                <a:solidFill>
                  <a:srgbClr val="000000"/>
                </a:solidFill>
                <a:latin typeface="Consolas"/>
                <a:ea typeface="Consolas"/>
                <a:cs typeface="Consolas"/>
                <a:sym typeface="Consolas"/>
              </a:rPr>
              <a:t> = Arrays.</a:t>
            </a:r>
            <a:r>
              <a:rPr lang="en-GB" sz="2200" i="1">
                <a:solidFill>
                  <a:srgbClr val="000000"/>
                </a:solidFill>
                <a:latin typeface="Consolas"/>
                <a:ea typeface="Consolas"/>
                <a:cs typeface="Consolas"/>
                <a:sym typeface="Consolas"/>
              </a:rPr>
              <a:t>asList</a:t>
            </a:r>
            <a:r>
              <a:rPr lang="en-GB" sz="2200">
                <a:solidFill>
                  <a:srgbClr val="000000"/>
                </a:solidFill>
                <a:latin typeface="Consolas"/>
                <a:ea typeface="Consolas"/>
                <a:cs typeface="Consolas"/>
                <a:sym typeface="Consolas"/>
              </a:rPr>
              <a:t>(10, 20, 30, 40);</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i="1">
                <a:solidFill>
                  <a:srgbClr val="000000"/>
                </a:solidFill>
                <a:latin typeface="Consolas"/>
                <a:ea typeface="Consolas"/>
                <a:cs typeface="Consolas"/>
                <a:sym typeface="Consolas"/>
              </a:rPr>
              <a:t>print</a:t>
            </a:r>
            <a:r>
              <a:rPr lang="en-GB" sz="2200">
                <a:solidFill>
                  <a:srgbClr val="000000"/>
                </a:solidFill>
                <a:latin typeface="Consolas"/>
                <a:ea typeface="Consolas"/>
                <a:cs typeface="Consolas"/>
                <a:sym typeface="Consolas"/>
              </a:rPr>
              <a:t>(</a:t>
            </a:r>
            <a:r>
              <a:rPr lang="en-GB" sz="2200">
                <a:solidFill>
                  <a:srgbClr val="6A3E3E"/>
                </a:solidFill>
                <a:latin typeface="Consolas"/>
                <a:ea typeface="Consolas"/>
                <a:cs typeface="Consolas"/>
                <a:sym typeface="Consolas"/>
              </a:rPr>
              <a:t>numberList</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endParaRPr/>
          </a:p>
        </p:txBody>
      </p:sp>
      <p:sp>
        <p:nvSpPr>
          <p:cNvPr id="2642" name="Google Shape;2642;p3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322</a:t>
            </a:fld>
            <a:endParaRPr/>
          </a:p>
        </p:txBody>
      </p:sp>
      <p:sp>
        <p:nvSpPr>
          <p:cNvPr id="2643" name="Google Shape;2643;p334"/>
          <p:cNvSpPr txBox="1">
            <a:spLocks noGrp="1"/>
          </p:cNvSpPr>
          <p:nvPr>
            <p:ph type="body" idx="1"/>
          </p:nvPr>
        </p:nvSpPr>
        <p:spPr>
          <a:xfrm>
            <a:off x="311700" y="3954200"/>
            <a:ext cx="8520600" cy="998700"/>
          </a:xfrm>
          <a:prstGeom prst="rect">
            <a:avLst/>
          </a:prstGeom>
        </p:spPr>
        <p:txBody>
          <a:bodyPr spcFirstLastPara="1" wrap="square" lIns="91425" tIns="91425" rIns="91425" bIns="91425" anchor="t" anchorCtr="0">
            <a:normAutofit fontScale="77500" lnSpcReduction="20000"/>
          </a:bodyPr>
          <a:lstStyle/>
          <a:p>
            <a:pPr marL="25400" lvl="0" indent="0" algn="just" rtl="0">
              <a:spcBef>
                <a:spcPts val="0"/>
              </a:spcBef>
              <a:spcAft>
                <a:spcPts val="0"/>
              </a:spcAft>
              <a:buNone/>
            </a:pPr>
            <a:r>
              <a:rPr lang="en-GB"/>
              <a:t>Here, we are just printing the list of elements that are passed in. But notice that we can pass Number and Integer both instead of just an Integer. However, if we pass Double it will throw an error as Double is not a superclass of Integer. When we use Lower bound you can only pass the class itself or its superclass objects.</a:t>
            </a:r>
            <a:endParaRP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Shape 2647"/>
        <p:cNvGrpSpPr/>
        <p:nvPr/>
      </p:nvGrpSpPr>
      <p:grpSpPr>
        <a:xfrm>
          <a:off x="0" y="0"/>
          <a:ext cx="0" cy="0"/>
          <a:chOff x="0" y="0"/>
          <a:chExt cx="0" cy="0"/>
        </a:xfrm>
      </p:grpSpPr>
      <p:sp>
        <p:nvSpPr>
          <p:cNvPr id="2648" name="Google Shape;2648;p3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Unbounded Type</a:t>
            </a:r>
            <a:endParaRPr/>
          </a:p>
        </p:txBody>
      </p:sp>
      <p:sp>
        <p:nvSpPr>
          <p:cNvPr id="2649" name="Google Shape;2649;p3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Let’s now see a situation where your operation has nothing to do with a type. </a:t>
            </a:r>
            <a:endParaRPr/>
          </a:p>
          <a:p>
            <a:pPr marL="457200" lvl="0" indent="-342900" algn="l" rtl="0">
              <a:spcBef>
                <a:spcPts val="0"/>
              </a:spcBef>
              <a:spcAft>
                <a:spcPts val="0"/>
              </a:spcAft>
              <a:buSzPts val="1800"/>
              <a:buChar char="●"/>
            </a:pPr>
            <a:r>
              <a:rPr lang="en-GB"/>
              <a:t>A quick example could be the example we saw earlier of printing a list.</a:t>
            </a:r>
            <a:endParaRPr/>
          </a:p>
          <a:p>
            <a:pPr marL="457200" lvl="0" indent="-342900" algn="l" rtl="0">
              <a:spcBef>
                <a:spcPts val="0"/>
              </a:spcBef>
              <a:spcAft>
                <a:spcPts val="0"/>
              </a:spcAft>
              <a:buSzPts val="1800"/>
              <a:buChar char="●"/>
            </a:pPr>
            <a:r>
              <a:rPr lang="en-GB"/>
              <a:t>Printing a list is a simple operation irrespective of the data type. </a:t>
            </a:r>
            <a:endParaRPr/>
          </a:p>
          <a:p>
            <a:pPr marL="457200" lvl="0" indent="-342900" algn="l" rtl="0">
              <a:spcBef>
                <a:spcPts val="0"/>
              </a:spcBef>
              <a:spcAft>
                <a:spcPts val="0"/>
              </a:spcAft>
              <a:buSzPts val="1800"/>
              <a:buChar char="●"/>
            </a:pPr>
            <a:r>
              <a:rPr lang="en-GB"/>
              <a:t>Broadly speaking, use this wildcard when the code inside the method is using the Object functionality but the code inside the method doesn’t depend on the data type of the parameter passed in. </a:t>
            </a:r>
            <a:endParaRPr/>
          </a:p>
          <a:p>
            <a:pPr marL="457200" lvl="0" indent="-342900" algn="l" rtl="0">
              <a:spcBef>
                <a:spcPts val="0"/>
              </a:spcBef>
              <a:spcAft>
                <a:spcPts val="0"/>
              </a:spcAft>
              <a:buSzPts val="1800"/>
              <a:buChar char="●"/>
            </a:pPr>
            <a:r>
              <a:rPr lang="en-GB"/>
              <a:t>The way to do this is just putting a ‘?’</a:t>
            </a:r>
            <a:endParaRPr/>
          </a:p>
        </p:txBody>
      </p:sp>
      <p:sp>
        <p:nvSpPr>
          <p:cNvPr id="2650" name="Google Shape;2650;p3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323</a:t>
            </a:fld>
            <a:endParaRP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sp>
        <p:nvSpPr>
          <p:cNvPr id="2655" name="Google Shape;2655;p3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Unbounded Type</a:t>
            </a:r>
            <a:endParaRPr/>
          </a:p>
        </p:txBody>
      </p:sp>
      <p:sp>
        <p:nvSpPr>
          <p:cNvPr id="2656" name="Google Shape;2656;p3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5400" lvl="0" indent="431800" algn="l" rtl="0">
              <a:lnSpc>
                <a:spcPct val="95000"/>
              </a:lnSpc>
              <a:spcBef>
                <a:spcPts val="0"/>
              </a:spcBef>
              <a:spcAft>
                <a:spcPts val="0"/>
              </a:spcAft>
              <a:buSzPts val="935"/>
              <a:buNone/>
            </a:pPr>
            <a:r>
              <a:rPr lang="en-GB" sz="1470" b="1">
                <a:solidFill>
                  <a:srgbClr val="7F0055"/>
                </a:solidFill>
                <a:latin typeface="Consolas"/>
                <a:ea typeface="Consolas"/>
                <a:cs typeface="Consolas"/>
                <a:sym typeface="Consolas"/>
              </a:rPr>
              <a:t>private</a:t>
            </a:r>
            <a:r>
              <a:rPr lang="en-GB" sz="1470">
                <a:solidFill>
                  <a:srgbClr val="000000"/>
                </a:solidFill>
                <a:latin typeface="Consolas"/>
                <a:ea typeface="Consolas"/>
                <a:cs typeface="Consolas"/>
                <a:sym typeface="Consolas"/>
              </a:rPr>
              <a:t> </a:t>
            </a:r>
            <a:r>
              <a:rPr lang="en-GB" sz="1470" b="1">
                <a:solidFill>
                  <a:srgbClr val="7F0055"/>
                </a:solidFill>
                <a:latin typeface="Consolas"/>
                <a:ea typeface="Consolas"/>
                <a:cs typeface="Consolas"/>
                <a:sym typeface="Consolas"/>
              </a:rPr>
              <a:t>static</a:t>
            </a:r>
            <a:r>
              <a:rPr lang="en-GB" sz="1470">
                <a:solidFill>
                  <a:srgbClr val="000000"/>
                </a:solidFill>
                <a:latin typeface="Consolas"/>
                <a:ea typeface="Consolas"/>
                <a:cs typeface="Consolas"/>
                <a:sym typeface="Consolas"/>
              </a:rPr>
              <a:t> </a:t>
            </a:r>
            <a:r>
              <a:rPr lang="en-GB" sz="1470" b="1">
                <a:solidFill>
                  <a:srgbClr val="7F0055"/>
                </a:solidFill>
                <a:latin typeface="Consolas"/>
                <a:ea typeface="Consolas"/>
                <a:cs typeface="Consolas"/>
                <a:sym typeface="Consolas"/>
              </a:rPr>
              <a:t>void</a:t>
            </a:r>
            <a:r>
              <a:rPr lang="en-GB" sz="1470">
                <a:solidFill>
                  <a:srgbClr val="000000"/>
                </a:solidFill>
                <a:latin typeface="Consolas"/>
                <a:ea typeface="Consolas"/>
                <a:cs typeface="Consolas"/>
                <a:sym typeface="Consolas"/>
              </a:rPr>
              <a:t> print(List&lt;?&gt; </a:t>
            </a:r>
            <a:r>
              <a:rPr lang="en-GB" sz="1470">
                <a:solidFill>
                  <a:srgbClr val="6A3E3E"/>
                </a:solidFill>
                <a:latin typeface="Consolas"/>
                <a:ea typeface="Consolas"/>
                <a:cs typeface="Consolas"/>
                <a:sym typeface="Consolas"/>
              </a:rPr>
              <a:t>list</a:t>
            </a:r>
            <a:r>
              <a:rPr lang="en-GB" sz="1470">
                <a:solidFill>
                  <a:srgbClr val="000000"/>
                </a:solidFill>
                <a:latin typeface="Consolas"/>
                <a:ea typeface="Consolas"/>
                <a:cs typeface="Consolas"/>
                <a:sym typeface="Consolas"/>
              </a:rPr>
              <a:t>) {</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System.</a:t>
            </a:r>
            <a:r>
              <a:rPr lang="en-GB" sz="1470" b="1" i="1">
                <a:solidFill>
                  <a:srgbClr val="0000C0"/>
                </a:solidFill>
                <a:latin typeface="Consolas"/>
                <a:ea typeface="Consolas"/>
                <a:cs typeface="Consolas"/>
                <a:sym typeface="Consolas"/>
              </a:rPr>
              <a:t>out</a:t>
            </a:r>
            <a:r>
              <a:rPr lang="en-GB" sz="1470">
                <a:solidFill>
                  <a:srgbClr val="000000"/>
                </a:solidFill>
                <a:latin typeface="Consolas"/>
                <a:ea typeface="Consolas"/>
                <a:cs typeface="Consolas"/>
                <a:sym typeface="Consolas"/>
              </a:rPr>
              <a:t>.println(</a:t>
            </a:r>
            <a:r>
              <a:rPr lang="en-GB" sz="1470">
                <a:solidFill>
                  <a:srgbClr val="6A3E3E"/>
                </a:solidFill>
                <a:latin typeface="Consolas"/>
                <a:ea typeface="Consolas"/>
                <a:cs typeface="Consolas"/>
                <a:sym typeface="Consolas"/>
              </a:rPr>
              <a:t>list</a:t>
            </a:r>
            <a:r>
              <a:rPr lang="en-GB" sz="1470">
                <a:solidFill>
                  <a:srgbClr val="000000"/>
                </a:solidFill>
                <a:latin typeface="Consolas"/>
                <a:ea typeface="Consolas"/>
                <a:cs typeface="Consolas"/>
                <a:sym typeface="Consolas"/>
              </a:rPr>
              <a:t>);</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a:t>
            </a:r>
            <a:r>
              <a:rPr lang="en-GB" sz="1470" b="1">
                <a:solidFill>
                  <a:srgbClr val="7F0055"/>
                </a:solidFill>
                <a:latin typeface="Consolas"/>
                <a:ea typeface="Consolas"/>
                <a:cs typeface="Consolas"/>
                <a:sym typeface="Consolas"/>
              </a:rPr>
              <a:t>public</a:t>
            </a:r>
            <a:r>
              <a:rPr lang="en-GB" sz="1470">
                <a:solidFill>
                  <a:srgbClr val="000000"/>
                </a:solidFill>
                <a:latin typeface="Consolas"/>
                <a:ea typeface="Consolas"/>
                <a:cs typeface="Consolas"/>
                <a:sym typeface="Consolas"/>
              </a:rPr>
              <a:t> </a:t>
            </a:r>
            <a:r>
              <a:rPr lang="en-GB" sz="1470" b="1">
                <a:solidFill>
                  <a:srgbClr val="7F0055"/>
                </a:solidFill>
                <a:latin typeface="Consolas"/>
                <a:ea typeface="Consolas"/>
                <a:cs typeface="Consolas"/>
                <a:sym typeface="Consolas"/>
              </a:rPr>
              <a:t>static</a:t>
            </a:r>
            <a:r>
              <a:rPr lang="en-GB" sz="1470">
                <a:solidFill>
                  <a:srgbClr val="000000"/>
                </a:solidFill>
                <a:latin typeface="Consolas"/>
                <a:ea typeface="Consolas"/>
                <a:cs typeface="Consolas"/>
                <a:sym typeface="Consolas"/>
              </a:rPr>
              <a:t> </a:t>
            </a:r>
            <a:r>
              <a:rPr lang="en-GB" sz="1470" b="1">
                <a:solidFill>
                  <a:srgbClr val="7F0055"/>
                </a:solidFill>
                <a:latin typeface="Consolas"/>
                <a:ea typeface="Consolas"/>
                <a:cs typeface="Consolas"/>
                <a:sym typeface="Consolas"/>
              </a:rPr>
              <a:t>void</a:t>
            </a:r>
            <a:r>
              <a:rPr lang="en-GB" sz="1470">
                <a:solidFill>
                  <a:srgbClr val="000000"/>
                </a:solidFill>
                <a:latin typeface="Consolas"/>
                <a:ea typeface="Consolas"/>
                <a:cs typeface="Consolas"/>
                <a:sym typeface="Consolas"/>
              </a:rPr>
              <a:t> main(String[] </a:t>
            </a:r>
            <a:r>
              <a:rPr lang="en-GB" sz="1470">
                <a:solidFill>
                  <a:srgbClr val="6A3E3E"/>
                </a:solidFill>
                <a:latin typeface="Consolas"/>
                <a:ea typeface="Consolas"/>
                <a:cs typeface="Consolas"/>
                <a:sym typeface="Consolas"/>
              </a:rPr>
              <a:t>args</a:t>
            </a:r>
            <a:r>
              <a:rPr lang="en-GB" sz="1470">
                <a:solidFill>
                  <a:srgbClr val="000000"/>
                </a:solidFill>
                <a:latin typeface="Consolas"/>
                <a:ea typeface="Consolas"/>
                <a:cs typeface="Consolas"/>
                <a:sym typeface="Consolas"/>
              </a:rPr>
              <a:t>) {</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List&lt;Integer&gt; </a:t>
            </a:r>
            <a:r>
              <a:rPr lang="en-GB" sz="1470">
                <a:solidFill>
                  <a:srgbClr val="6A3E3E"/>
                </a:solidFill>
                <a:latin typeface="Consolas"/>
                <a:ea typeface="Consolas"/>
                <a:cs typeface="Consolas"/>
                <a:sym typeface="Consolas"/>
              </a:rPr>
              <a:t>intList</a:t>
            </a:r>
            <a:r>
              <a:rPr lang="en-GB" sz="1470">
                <a:solidFill>
                  <a:srgbClr val="000000"/>
                </a:solidFill>
                <a:latin typeface="Consolas"/>
                <a:ea typeface="Consolas"/>
                <a:cs typeface="Consolas"/>
                <a:sym typeface="Consolas"/>
              </a:rPr>
              <a:t> = Arrays.</a:t>
            </a:r>
            <a:r>
              <a:rPr lang="en-GB" sz="1470" i="1">
                <a:solidFill>
                  <a:srgbClr val="000000"/>
                </a:solidFill>
                <a:latin typeface="Consolas"/>
                <a:ea typeface="Consolas"/>
                <a:cs typeface="Consolas"/>
                <a:sym typeface="Consolas"/>
              </a:rPr>
              <a:t>asList</a:t>
            </a:r>
            <a:r>
              <a:rPr lang="en-GB" sz="1470">
                <a:solidFill>
                  <a:srgbClr val="000000"/>
                </a:solidFill>
                <a:latin typeface="Consolas"/>
                <a:ea typeface="Consolas"/>
                <a:cs typeface="Consolas"/>
                <a:sym typeface="Consolas"/>
              </a:rPr>
              <a:t>(25, 45, 87, 96);</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a:t>
            </a:r>
            <a:r>
              <a:rPr lang="en-GB" sz="1470" i="1">
                <a:solidFill>
                  <a:srgbClr val="000000"/>
                </a:solidFill>
                <a:latin typeface="Consolas"/>
                <a:ea typeface="Consolas"/>
                <a:cs typeface="Consolas"/>
                <a:sym typeface="Consolas"/>
              </a:rPr>
              <a:t>print</a:t>
            </a:r>
            <a:r>
              <a:rPr lang="en-GB" sz="1470">
                <a:solidFill>
                  <a:srgbClr val="000000"/>
                </a:solidFill>
                <a:latin typeface="Consolas"/>
                <a:ea typeface="Consolas"/>
                <a:cs typeface="Consolas"/>
                <a:sym typeface="Consolas"/>
              </a:rPr>
              <a:t>(</a:t>
            </a:r>
            <a:r>
              <a:rPr lang="en-GB" sz="1470">
                <a:solidFill>
                  <a:srgbClr val="6A3E3E"/>
                </a:solidFill>
                <a:latin typeface="Consolas"/>
                <a:ea typeface="Consolas"/>
                <a:cs typeface="Consolas"/>
                <a:sym typeface="Consolas"/>
              </a:rPr>
              <a:t>intList</a:t>
            </a:r>
            <a:r>
              <a:rPr lang="en-GB" sz="1470">
                <a:solidFill>
                  <a:srgbClr val="000000"/>
                </a:solidFill>
                <a:latin typeface="Consolas"/>
                <a:ea typeface="Consolas"/>
                <a:cs typeface="Consolas"/>
                <a:sym typeface="Consolas"/>
              </a:rPr>
              <a:t>);</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List&lt;Double&gt; </a:t>
            </a:r>
            <a:r>
              <a:rPr lang="en-GB" sz="1470">
                <a:solidFill>
                  <a:srgbClr val="6A3E3E"/>
                </a:solidFill>
                <a:latin typeface="Consolas"/>
                <a:ea typeface="Consolas"/>
                <a:cs typeface="Consolas"/>
                <a:sym typeface="Consolas"/>
              </a:rPr>
              <a:t>numberList</a:t>
            </a:r>
            <a:r>
              <a:rPr lang="en-GB" sz="1470">
                <a:solidFill>
                  <a:srgbClr val="000000"/>
                </a:solidFill>
                <a:latin typeface="Consolas"/>
                <a:ea typeface="Consolas"/>
                <a:cs typeface="Consolas"/>
                <a:sym typeface="Consolas"/>
              </a:rPr>
              <a:t> = Arrays.</a:t>
            </a:r>
            <a:r>
              <a:rPr lang="en-GB" sz="1470" i="1">
                <a:solidFill>
                  <a:srgbClr val="000000"/>
                </a:solidFill>
                <a:latin typeface="Consolas"/>
                <a:ea typeface="Consolas"/>
                <a:cs typeface="Consolas"/>
                <a:sym typeface="Consolas"/>
              </a:rPr>
              <a:t>asList</a:t>
            </a:r>
            <a:r>
              <a:rPr lang="en-GB" sz="1470">
                <a:solidFill>
                  <a:srgbClr val="000000"/>
                </a:solidFill>
                <a:latin typeface="Consolas"/>
                <a:ea typeface="Consolas"/>
                <a:cs typeface="Consolas"/>
                <a:sym typeface="Consolas"/>
              </a:rPr>
              <a:t>(34.65, 54.12, 65.12, 76.98);</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a:t>
            </a:r>
            <a:r>
              <a:rPr lang="en-GB" sz="1470" i="1">
                <a:solidFill>
                  <a:srgbClr val="000000"/>
                </a:solidFill>
                <a:latin typeface="Consolas"/>
                <a:ea typeface="Consolas"/>
                <a:cs typeface="Consolas"/>
                <a:sym typeface="Consolas"/>
              </a:rPr>
              <a:t>print</a:t>
            </a:r>
            <a:r>
              <a:rPr lang="en-GB" sz="1470">
                <a:solidFill>
                  <a:srgbClr val="000000"/>
                </a:solidFill>
                <a:latin typeface="Consolas"/>
                <a:ea typeface="Consolas"/>
                <a:cs typeface="Consolas"/>
                <a:sym typeface="Consolas"/>
              </a:rPr>
              <a:t>(</a:t>
            </a:r>
            <a:r>
              <a:rPr lang="en-GB" sz="1470">
                <a:solidFill>
                  <a:srgbClr val="6A3E3E"/>
                </a:solidFill>
                <a:latin typeface="Consolas"/>
                <a:ea typeface="Consolas"/>
                <a:cs typeface="Consolas"/>
                <a:sym typeface="Consolas"/>
              </a:rPr>
              <a:t>numberList</a:t>
            </a:r>
            <a:r>
              <a:rPr lang="en-GB" sz="1470">
                <a:solidFill>
                  <a:srgbClr val="000000"/>
                </a:solidFill>
                <a:latin typeface="Consolas"/>
                <a:ea typeface="Consolas"/>
                <a:cs typeface="Consolas"/>
                <a:sym typeface="Consolas"/>
              </a:rPr>
              <a:t>);</a:t>
            </a:r>
            <a:endParaRPr sz="147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935"/>
              <a:buNone/>
            </a:pPr>
            <a:r>
              <a:rPr lang="en-GB" sz="1470">
                <a:solidFill>
                  <a:srgbClr val="000000"/>
                </a:solidFill>
                <a:latin typeface="Consolas"/>
                <a:ea typeface="Consolas"/>
                <a:cs typeface="Consolas"/>
                <a:sym typeface="Consolas"/>
              </a:rPr>
              <a:t>	}</a:t>
            </a:r>
            <a:endParaRPr sz="1470">
              <a:solidFill>
                <a:srgbClr val="000000"/>
              </a:solidFill>
              <a:latin typeface="Consolas"/>
              <a:ea typeface="Consolas"/>
              <a:cs typeface="Consolas"/>
              <a:sym typeface="Consolas"/>
            </a:endParaRPr>
          </a:p>
          <a:p>
            <a:pPr marL="0" lvl="0" indent="0" algn="l" rtl="0">
              <a:lnSpc>
                <a:spcPct val="95000"/>
              </a:lnSpc>
              <a:spcBef>
                <a:spcPts val="0"/>
              </a:spcBef>
              <a:spcAft>
                <a:spcPts val="1200"/>
              </a:spcAft>
              <a:buSzPts val="935"/>
              <a:buNone/>
            </a:pPr>
            <a:endParaRPr sz="1130"/>
          </a:p>
        </p:txBody>
      </p:sp>
      <p:sp>
        <p:nvSpPr>
          <p:cNvPr id="2657" name="Google Shape;2657;p3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324</a:t>
            </a:fld>
            <a:endParaRP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Shape 2661"/>
        <p:cNvGrpSpPr/>
        <p:nvPr/>
      </p:nvGrpSpPr>
      <p:grpSpPr>
        <a:xfrm>
          <a:off x="0" y="0"/>
          <a:ext cx="0" cy="0"/>
          <a:chOff x="0" y="0"/>
          <a:chExt cx="0" cy="0"/>
        </a:xfrm>
      </p:grpSpPr>
      <p:sp>
        <p:nvSpPr>
          <p:cNvPr id="2662" name="Google Shape;2662;p3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Generics and Primitive Data Types</a:t>
            </a:r>
            <a:endParaRPr/>
          </a:p>
        </p:txBody>
      </p:sp>
      <p:sp>
        <p:nvSpPr>
          <p:cNvPr id="2663" name="Google Shape;2663;p3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Generics cannot be used with primitive data types like int, double, float. </a:t>
            </a:r>
            <a:endParaRPr/>
          </a:p>
          <a:p>
            <a:pPr marL="457200" lvl="0" indent="-342900" algn="just" rtl="0">
              <a:spcBef>
                <a:spcPts val="0"/>
              </a:spcBef>
              <a:spcAft>
                <a:spcPts val="0"/>
              </a:spcAft>
              <a:buSzPts val="1800"/>
              <a:buChar char="●"/>
            </a:pPr>
            <a:r>
              <a:rPr lang="en-GB"/>
              <a:t>You can use the respective wrapper classes for the data types. </a:t>
            </a:r>
            <a:endParaRPr/>
          </a:p>
          <a:p>
            <a:pPr marL="457200" lvl="0" indent="-342900" algn="just" rtl="0">
              <a:spcBef>
                <a:spcPts val="0"/>
              </a:spcBef>
              <a:spcAft>
                <a:spcPts val="0"/>
              </a:spcAft>
              <a:buSzPts val="1800"/>
              <a:buChar char="●"/>
            </a:pPr>
            <a:r>
              <a:rPr lang="en-GB"/>
              <a:t>Wrapper classes are used to wrap a primitive value into a wrapper class object. Ex - Integer class for int primitive type.</a:t>
            </a:r>
            <a:endParaRPr/>
          </a:p>
          <a:p>
            <a:pPr marL="939800" lvl="0" indent="431800" algn="l" rtl="0">
              <a:spcBef>
                <a:spcPts val="1200"/>
              </a:spcBef>
              <a:spcAft>
                <a:spcPts val="0"/>
              </a:spcAft>
              <a:buNone/>
            </a:pPr>
            <a:r>
              <a:rPr lang="en-GB" sz="1600">
                <a:solidFill>
                  <a:srgbClr val="3F7F5F"/>
                </a:solidFill>
                <a:latin typeface="Consolas"/>
                <a:ea typeface="Consolas"/>
                <a:cs typeface="Consolas"/>
                <a:sym typeface="Consolas"/>
              </a:rPr>
              <a:t>// Not allowed</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List&lt;</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&gt; numbers = </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ArrayList&lt;&gt;();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endParaRPr sz="1600">
              <a:solidFill>
                <a:srgbClr val="000000"/>
              </a:solidFill>
              <a:latin typeface="Consolas"/>
              <a:ea typeface="Consolas"/>
              <a:cs typeface="Consolas"/>
              <a:sym typeface="Consolas"/>
            </a:endParaRPr>
          </a:p>
          <a:p>
            <a:pPr marL="939800" lvl="0" indent="431800" algn="l" rtl="0">
              <a:spcBef>
                <a:spcPts val="0"/>
              </a:spcBef>
              <a:spcAft>
                <a:spcPts val="0"/>
              </a:spcAft>
              <a:buNone/>
            </a:pPr>
            <a:r>
              <a:rPr lang="en-GB" sz="1600">
                <a:solidFill>
                  <a:srgbClr val="3F7F5F"/>
                </a:solidFill>
                <a:latin typeface="Consolas"/>
                <a:ea typeface="Consolas"/>
                <a:cs typeface="Consolas"/>
                <a:sym typeface="Consolas"/>
              </a:rPr>
              <a:t>// Allowed</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List&lt;Integer&gt; </a:t>
            </a:r>
            <a:r>
              <a:rPr lang="en-GB" sz="1600">
                <a:solidFill>
                  <a:srgbClr val="6A3E3E"/>
                </a:solidFill>
                <a:latin typeface="Consolas"/>
                <a:ea typeface="Consolas"/>
                <a:cs typeface="Consolas"/>
                <a:sym typeface="Consolas"/>
              </a:rPr>
              <a:t>numbers</a:t>
            </a: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new</a:t>
            </a:r>
            <a:r>
              <a:rPr lang="en-GB" sz="1600">
                <a:solidFill>
                  <a:srgbClr val="000000"/>
                </a:solidFill>
                <a:latin typeface="Consolas"/>
                <a:ea typeface="Consolas"/>
                <a:cs typeface="Consolas"/>
                <a:sym typeface="Consolas"/>
              </a:rPr>
              <a:t> ArrayList&lt;&gt;();</a:t>
            </a:r>
            <a:endParaRPr sz="1600"/>
          </a:p>
        </p:txBody>
      </p:sp>
      <p:sp>
        <p:nvSpPr>
          <p:cNvPr id="2664" name="Google Shape;2664;p3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325</a:t>
            </a:fld>
            <a:endParaRP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Shape 2668"/>
        <p:cNvGrpSpPr/>
        <p:nvPr/>
      </p:nvGrpSpPr>
      <p:grpSpPr>
        <a:xfrm>
          <a:off x="0" y="0"/>
          <a:ext cx="0" cy="0"/>
          <a:chOff x="0" y="0"/>
          <a:chExt cx="0" cy="0"/>
        </a:xfrm>
      </p:grpSpPr>
      <p:sp>
        <p:nvSpPr>
          <p:cNvPr id="2669" name="Google Shape;2669;p3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Generics</a:t>
            </a:r>
            <a:endParaRPr/>
          </a:p>
        </p:txBody>
      </p:sp>
      <p:sp>
        <p:nvSpPr>
          <p:cNvPr id="2670" name="Google Shape;2670;p3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0" lvl="0" indent="0" algn="just" rtl="0">
              <a:lnSpc>
                <a:spcPct val="105000"/>
              </a:lnSpc>
              <a:spcBef>
                <a:spcPts val="0"/>
              </a:spcBef>
              <a:spcAft>
                <a:spcPts val="0"/>
              </a:spcAft>
              <a:buSzPts val="605"/>
              <a:buNone/>
            </a:pPr>
            <a:r>
              <a:rPr lang="en-GB" sz="1290" b="1"/>
              <a:t>Code Reusability</a:t>
            </a:r>
            <a:endParaRPr sz="1290" b="1"/>
          </a:p>
          <a:p>
            <a:pPr marL="457200" lvl="0" indent="-310515" algn="just" rtl="0">
              <a:lnSpc>
                <a:spcPct val="105000"/>
              </a:lnSpc>
              <a:spcBef>
                <a:spcPts val="0"/>
              </a:spcBef>
              <a:spcAft>
                <a:spcPts val="0"/>
              </a:spcAft>
              <a:buSzPts val="1290"/>
              <a:buChar char="●"/>
            </a:pPr>
            <a:r>
              <a:rPr lang="en-GB" sz="1290"/>
              <a:t>As we have seen from multiple instances above, we can use generics to create a single class, methods, interface for multiple types. </a:t>
            </a:r>
            <a:endParaRPr sz="1290"/>
          </a:p>
          <a:p>
            <a:pPr marL="457200" lvl="0" indent="-310515" algn="just" rtl="0">
              <a:lnSpc>
                <a:spcPct val="105000"/>
              </a:lnSpc>
              <a:spcBef>
                <a:spcPts val="0"/>
              </a:spcBef>
              <a:spcAft>
                <a:spcPts val="0"/>
              </a:spcAft>
              <a:buSzPts val="1290"/>
              <a:buChar char="●"/>
            </a:pPr>
            <a:r>
              <a:rPr lang="en-GB" sz="1290"/>
              <a:t>This is essentially using the same piece of code to cater to multiple scenarios without code duplication.</a:t>
            </a:r>
            <a:endParaRPr sz="1290"/>
          </a:p>
          <a:p>
            <a:pPr marL="0" lvl="0" indent="0" algn="just" rtl="0">
              <a:lnSpc>
                <a:spcPct val="105000"/>
              </a:lnSpc>
              <a:spcBef>
                <a:spcPts val="1200"/>
              </a:spcBef>
              <a:spcAft>
                <a:spcPts val="0"/>
              </a:spcAft>
              <a:buSzPts val="605"/>
              <a:buNone/>
            </a:pPr>
            <a:r>
              <a:rPr lang="en-GB" sz="1290" b="1"/>
              <a:t>Type Safety</a:t>
            </a:r>
            <a:endParaRPr sz="1290" b="1"/>
          </a:p>
          <a:p>
            <a:pPr marL="457200" lvl="0" indent="-310515" algn="just" rtl="0">
              <a:lnSpc>
                <a:spcPct val="105000"/>
              </a:lnSpc>
              <a:spcBef>
                <a:spcPts val="0"/>
              </a:spcBef>
              <a:spcAft>
                <a:spcPts val="0"/>
              </a:spcAft>
              <a:buSzPts val="1290"/>
              <a:buChar char="●"/>
            </a:pPr>
            <a:r>
              <a:rPr lang="en-GB" sz="1290"/>
              <a:t>The very need for generics arose from trying to avoid type mismatch exceptions.</a:t>
            </a:r>
            <a:endParaRPr sz="1290"/>
          </a:p>
          <a:p>
            <a:pPr marL="457200" lvl="0" indent="-310515" algn="just" rtl="0">
              <a:lnSpc>
                <a:spcPct val="105000"/>
              </a:lnSpc>
              <a:spcBef>
                <a:spcPts val="0"/>
              </a:spcBef>
              <a:spcAft>
                <a:spcPts val="0"/>
              </a:spcAft>
              <a:buSzPts val="1290"/>
              <a:buChar char="●"/>
            </a:pPr>
            <a:r>
              <a:rPr lang="en-GB" sz="1290"/>
              <a:t>Type safety is the crux of generics by abstracting the data type.</a:t>
            </a:r>
            <a:endParaRPr sz="1290"/>
          </a:p>
          <a:p>
            <a:pPr marL="0" lvl="0" indent="0" algn="just" rtl="0">
              <a:lnSpc>
                <a:spcPct val="105000"/>
              </a:lnSpc>
              <a:spcBef>
                <a:spcPts val="1200"/>
              </a:spcBef>
              <a:spcAft>
                <a:spcPts val="0"/>
              </a:spcAft>
              <a:buNone/>
            </a:pPr>
            <a:r>
              <a:rPr lang="en-GB" sz="1290" b="1"/>
              <a:t>Individual Type Casting is not Needed</a:t>
            </a:r>
            <a:endParaRPr sz="1290" b="1"/>
          </a:p>
          <a:p>
            <a:pPr marL="457200" lvl="0" indent="-310515" algn="just" rtl="0">
              <a:lnSpc>
                <a:spcPct val="105000"/>
              </a:lnSpc>
              <a:spcBef>
                <a:spcPts val="0"/>
              </a:spcBef>
              <a:spcAft>
                <a:spcPts val="0"/>
              </a:spcAft>
              <a:buSzPts val="1290"/>
              <a:buChar char="●"/>
            </a:pPr>
            <a:r>
              <a:rPr lang="en-GB" sz="1290"/>
              <a:t>Typecasting is not needed each time we create a new instance of a class. </a:t>
            </a:r>
            <a:endParaRPr sz="1290"/>
          </a:p>
          <a:p>
            <a:pPr marL="0" lvl="0" indent="0" algn="just" rtl="0">
              <a:lnSpc>
                <a:spcPct val="105000"/>
              </a:lnSpc>
              <a:spcBef>
                <a:spcPts val="1200"/>
              </a:spcBef>
              <a:spcAft>
                <a:spcPts val="0"/>
              </a:spcAft>
              <a:buSzPts val="605"/>
              <a:buNone/>
            </a:pPr>
            <a:r>
              <a:rPr lang="en-GB" sz="1290" b="1"/>
              <a:t>Compile time Type Checking</a:t>
            </a:r>
            <a:endParaRPr sz="1290" b="1"/>
          </a:p>
          <a:p>
            <a:pPr marL="457200" lvl="0" indent="-310515" algn="just" rtl="0">
              <a:lnSpc>
                <a:spcPct val="105000"/>
              </a:lnSpc>
              <a:spcBef>
                <a:spcPts val="0"/>
              </a:spcBef>
              <a:spcAft>
                <a:spcPts val="0"/>
              </a:spcAft>
              <a:buSzPts val="1290"/>
              <a:buChar char="●"/>
            </a:pPr>
            <a:r>
              <a:rPr lang="en-GB" sz="1290"/>
              <a:t>Using generics allows us to save time by reducing debugging during run time. </a:t>
            </a:r>
            <a:endParaRPr sz="1290"/>
          </a:p>
          <a:p>
            <a:pPr marL="457200" lvl="0" indent="-310515" algn="just" rtl="0">
              <a:lnSpc>
                <a:spcPct val="105000"/>
              </a:lnSpc>
              <a:spcBef>
                <a:spcPts val="0"/>
              </a:spcBef>
              <a:spcAft>
                <a:spcPts val="0"/>
              </a:spcAft>
              <a:buSzPts val="1290"/>
              <a:buChar char="●"/>
            </a:pPr>
            <a:r>
              <a:rPr lang="en-GB" sz="1290"/>
              <a:t>If there is a type mismatch between the declared variable and the type of the value passed, then the compiler throws an error even before the code is executed.</a:t>
            </a:r>
            <a:endParaRPr sz="1290"/>
          </a:p>
          <a:p>
            <a:pPr marL="457200" lvl="0" indent="-310515" algn="just" rtl="0">
              <a:lnSpc>
                <a:spcPct val="105000"/>
              </a:lnSpc>
              <a:spcBef>
                <a:spcPts val="0"/>
              </a:spcBef>
              <a:spcAft>
                <a:spcPts val="0"/>
              </a:spcAft>
              <a:buSzPts val="1290"/>
              <a:buChar char="●"/>
            </a:pPr>
            <a:r>
              <a:rPr lang="en-GB" sz="1290"/>
              <a:t>Used with Collections, the most extensive use case for generics is with the many Collections available in Java.</a:t>
            </a:r>
            <a:endParaRPr sz="1290"/>
          </a:p>
        </p:txBody>
      </p:sp>
      <p:sp>
        <p:nvSpPr>
          <p:cNvPr id="2671" name="Google Shape;2671;p3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326</a:t>
            </a:fld>
            <a:endParaRP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Shape 2675"/>
        <p:cNvGrpSpPr/>
        <p:nvPr/>
      </p:nvGrpSpPr>
      <p:grpSpPr>
        <a:xfrm>
          <a:off x="0" y="0"/>
          <a:ext cx="0" cy="0"/>
          <a:chOff x="0" y="0"/>
          <a:chExt cx="0" cy="0"/>
        </a:xfrm>
      </p:grpSpPr>
      <p:sp>
        <p:nvSpPr>
          <p:cNvPr id="2676" name="Google Shape;2676;p3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You cannot create the static type of generic.</a:t>
            </a:r>
            <a:endParaRPr/>
          </a:p>
          <a:p>
            <a:pPr marL="457200" lvl="0" indent="-342900" algn="just" rtl="0">
              <a:spcBef>
                <a:spcPts val="0"/>
              </a:spcBef>
              <a:spcAft>
                <a:spcPts val="0"/>
              </a:spcAft>
              <a:buSzPts val="1800"/>
              <a:buChar char="●"/>
            </a:pPr>
            <a:r>
              <a:rPr lang="en-GB"/>
              <a:t>You cannot create instance of T.</a:t>
            </a:r>
            <a:endParaRPr/>
          </a:p>
          <a:p>
            <a:pPr marL="457200" lvl="0" indent="-342900" algn="just" rtl="0">
              <a:spcBef>
                <a:spcPts val="0"/>
              </a:spcBef>
              <a:spcAft>
                <a:spcPts val="0"/>
              </a:spcAft>
              <a:buSzPts val="1800"/>
              <a:buChar char="●"/>
            </a:pPr>
            <a:r>
              <a:rPr lang="en-GB"/>
              <a:t>Generics are not compatible with primitive in declarations (Instead we need to use the wrapper classes for those respective types).</a:t>
            </a:r>
            <a:endParaRPr/>
          </a:p>
          <a:p>
            <a:pPr marL="457200" lvl="0" indent="-342900" algn="just" rtl="0">
              <a:spcBef>
                <a:spcPts val="0"/>
              </a:spcBef>
              <a:spcAft>
                <a:spcPts val="0"/>
              </a:spcAft>
              <a:buSzPts val="1800"/>
              <a:buChar char="●"/>
            </a:pPr>
            <a:r>
              <a:rPr lang="en-GB"/>
              <a:t>You can’t create generic exception class. A generic class cannot extend Throwable class directly or indirectly.</a:t>
            </a:r>
            <a:endParaRPr/>
          </a:p>
        </p:txBody>
      </p:sp>
      <p:sp>
        <p:nvSpPr>
          <p:cNvPr id="2677" name="Google Shape;2677;p3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not Allowed in Generics</a:t>
            </a:r>
            <a:endParaRPr/>
          </a:p>
        </p:txBody>
      </p:sp>
      <p:sp>
        <p:nvSpPr>
          <p:cNvPr id="2678" name="Google Shape;2678;p3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327</a:t>
            </a:fld>
            <a:endParaRP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Shape 2682"/>
        <p:cNvGrpSpPr/>
        <p:nvPr/>
      </p:nvGrpSpPr>
      <p:grpSpPr>
        <a:xfrm>
          <a:off x="0" y="0"/>
          <a:ext cx="0" cy="0"/>
          <a:chOff x="0" y="0"/>
          <a:chExt cx="0" cy="0"/>
        </a:xfrm>
      </p:grpSpPr>
      <p:sp>
        <p:nvSpPr>
          <p:cNvPr id="2683" name="Google Shape;2683;p340"/>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Collection Framework</a:t>
            </a:r>
            <a:endParaRPr/>
          </a:p>
        </p:txBody>
      </p:sp>
      <p:sp>
        <p:nvSpPr>
          <p:cNvPr id="2684" name="Google Shape;2684;p3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328</a:t>
            </a:fld>
            <a:endParaRP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Shape 2688"/>
        <p:cNvGrpSpPr/>
        <p:nvPr/>
      </p:nvGrpSpPr>
      <p:grpSpPr>
        <a:xfrm>
          <a:off x="0" y="0"/>
          <a:ext cx="0" cy="0"/>
          <a:chOff x="0" y="0"/>
          <a:chExt cx="0" cy="0"/>
        </a:xfrm>
      </p:grpSpPr>
      <p:sp>
        <p:nvSpPr>
          <p:cNvPr id="2689" name="Google Shape;2689;p34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Collection Framework</a:t>
            </a:r>
            <a:endParaRPr/>
          </a:p>
        </p:txBody>
      </p:sp>
      <p:sp>
        <p:nvSpPr>
          <p:cNvPr id="2690" name="Google Shape;2690;p3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329</a:t>
            </a:fld>
            <a:endParaRPr>
              <a:solidFill>
                <a:schemeClr val="dk2"/>
              </a:solidFill>
            </a:endParaRPr>
          </a:p>
        </p:txBody>
      </p:sp>
      <p:sp>
        <p:nvSpPr>
          <p:cNvPr id="2691" name="Google Shape;2691;p34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Collection in Java is a framework that provides an architecture to store and manipulate the group of objects.</a:t>
            </a:r>
            <a:endParaRPr/>
          </a:p>
          <a:p>
            <a:pPr marL="457200" lvl="0" indent="-342900" algn="just" rtl="0">
              <a:spcBef>
                <a:spcPts val="0"/>
              </a:spcBef>
              <a:spcAft>
                <a:spcPts val="0"/>
              </a:spcAft>
              <a:buSzPts val="1800"/>
              <a:buChar char="●"/>
            </a:pPr>
            <a:r>
              <a:rPr lang="en-GB"/>
              <a:t>Java Collections can achieve all the operations that you perform on a data such as searching, sorting, insertion, manipulation, and deletion.</a:t>
            </a:r>
            <a:endParaRPr/>
          </a:p>
          <a:p>
            <a:pPr marL="457200" lvl="0" indent="-342900" algn="just" rtl="0">
              <a:spcBef>
                <a:spcPts val="0"/>
              </a:spcBef>
              <a:spcAft>
                <a:spcPts val="0"/>
              </a:spcAft>
              <a:buSzPts val="1800"/>
              <a:buChar char="●"/>
            </a:pPr>
            <a:r>
              <a:rPr lang="en-GB"/>
              <a:t>The java.util package contains the powerful tool of Collections Framework.</a:t>
            </a:r>
            <a:endParaRPr/>
          </a:p>
          <a:p>
            <a:pPr marL="457200" lvl="0" indent="-342900" algn="just" rtl="0">
              <a:spcBef>
                <a:spcPts val="0"/>
              </a:spcBef>
              <a:spcAft>
                <a:spcPts val="0"/>
              </a:spcAft>
              <a:buSzPts val="1800"/>
              <a:buChar char="●"/>
            </a:pPr>
            <a:r>
              <a:rPr lang="en-GB"/>
              <a:t>The Collection framework has:</a:t>
            </a:r>
            <a:endParaRPr/>
          </a:p>
          <a:p>
            <a:pPr marL="914400" lvl="1" indent="-317500" algn="just" rtl="0">
              <a:spcBef>
                <a:spcPts val="0"/>
              </a:spcBef>
              <a:spcAft>
                <a:spcPts val="0"/>
              </a:spcAft>
              <a:buSzPts val="1400"/>
              <a:buChar char="○"/>
            </a:pPr>
            <a:r>
              <a:rPr lang="en-GB"/>
              <a:t>Interfaces and its implementations, i.e., classes</a:t>
            </a:r>
            <a:endParaRPr/>
          </a:p>
          <a:p>
            <a:pPr marL="914400" lvl="1" indent="-317500" algn="just" rtl="0">
              <a:spcBef>
                <a:spcPts val="0"/>
              </a:spcBef>
              <a:spcAft>
                <a:spcPts val="0"/>
              </a:spcAft>
              <a:buSzPts val="1400"/>
              <a:buChar char="○"/>
            </a:pPr>
            <a:r>
              <a:rPr lang="en-GB"/>
              <a:t>Algorithms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a:t>
            </a:fld>
            <a:endParaRPr/>
          </a:p>
        </p:txBody>
      </p:sp>
      <p:sp>
        <p:nvSpPr>
          <p:cNvPr id="333" name="Google Shape;333;p45"/>
          <p:cNvSpPr txBox="1">
            <a:spLocks noGrp="1"/>
          </p:cNvSpPr>
          <p:nvPr>
            <p:ph type="title"/>
          </p:nvPr>
        </p:nvSpPr>
        <p:spPr>
          <a:xfrm>
            <a:off x="311700" y="445025"/>
            <a:ext cx="34701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t>Add to Environment Variables</a:t>
            </a:r>
            <a:endParaRPr sz="3200"/>
          </a:p>
        </p:txBody>
      </p:sp>
      <p:sp>
        <p:nvSpPr>
          <p:cNvPr id="334" name="Google Shape;334;p45"/>
          <p:cNvSpPr txBox="1">
            <a:spLocks noGrp="1"/>
          </p:cNvSpPr>
          <p:nvPr>
            <p:ph type="body" idx="1"/>
          </p:nvPr>
        </p:nvSpPr>
        <p:spPr>
          <a:xfrm>
            <a:off x="311700" y="1621375"/>
            <a:ext cx="3394500" cy="2947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800"/>
              <a:t>Add path to the JDK bin directory</a:t>
            </a:r>
            <a:endParaRPr sz="1800"/>
          </a:p>
          <a:p>
            <a:pPr marL="457200" lvl="0" indent="-342900" algn="l" rtl="0">
              <a:spcBef>
                <a:spcPts val="0"/>
              </a:spcBef>
              <a:spcAft>
                <a:spcPts val="0"/>
              </a:spcAft>
              <a:buSzPts val="1800"/>
              <a:buChar char="●"/>
            </a:pPr>
            <a:r>
              <a:rPr lang="en-GB" sz="1800"/>
              <a:t>C:\Program Files\Java\jdk-17\bin</a:t>
            </a:r>
            <a:endParaRPr sz="1800"/>
          </a:p>
        </p:txBody>
      </p:sp>
      <p:grpSp>
        <p:nvGrpSpPr>
          <p:cNvPr id="335" name="Google Shape;335;p45"/>
          <p:cNvGrpSpPr/>
          <p:nvPr/>
        </p:nvGrpSpPr>
        <p:grpSpPr>
          <a:xfrm>
            <a:off x="3925800" y="152400"/>
            <a:ext cx="4386894" cy="4838701"/>
            <a:chOff x="3925800" y="152400"/>
            <a:chExt cx="4386894" cy="4838701"/>
          </a:xfrm>
        </p:grpSpPr>
        <p:pic>
          <p:nvPicPr>
            <p:cNvPr id="336" name="Google Shape;336;p45"/>
            <p:cNvPicPr preferRelativeResize="0"/>
            <p:nvPr/>
          </p:nvPicPr>
          <p:blipFill>
            <a:blip r:embed="rId3">
              <a:alphaModFix/>
            </a:blip>
            <a:stretch>
              <a:fillRect/>
            </a:stretch>
          </p:blipFill>
          <p:spPr>
            <a:xfrm>
              <a:off x="3925800" y="152400"/>
              <a:ext cx="4386894" cy="4838701"/>
            </a:xfrm>
            <a:prstGeom prst="rect">
              <a:avLst/>
            </a:prstGeom>
            <a:noFill/>
            <a:ln>
              <a:noFill/>
            </a:ln>
          </p:spPr>
        </p:pic>
        <p:sp>
          <p:nvSpPr>
            <p:cNvPr id="337" name="Google Shape;337;p45"/>
            <p:cNvSpPr/>
            <p:nvPr/>
          </p:nvSpPr>
          <p:spPr>
            <a:xfrm>
              <a:off x="4096350" y="1492300"/>
              <a:ext cx="1695300" cy="2076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Shape 2695"/>
        <p:cNvGrpSpPr/>
        <p:nvPr/>
      </p:nvGrpSpPr>
      <p:grpSpPr>
        <a:xfrm>
          <a:off x="0" y="0"/>
          <a:ext cx="0" cy="0"/>
          <a:chOff x="0" y="0"/>
          <a:chExt cx="0" cy="0"/>
        </a:xfrm>
      </p:grpSpPr>
      <p:sp>
        <p:nvSpPr>
          <p:cNvPr id="2696" name="Google Shape;2696;p342"/>
          <p:cNvSpPr txBox="1">
            <a:spLocks noGrp="1"/>
          </p:cNvSpPr>
          <p:nvPr>
            <p:ph type="title"/>
          </p:nvPr>
        </p:nvSpPr>
        <p:spPr>
          <a:xfrm>
            <a:off x="311700" y="445025"/>
            <a:ext cx="33882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Collection Framework</a:t>
            </a:r>
            <a:endParaRPr/>
          </a:p>
        </p:txBody>
      </p:sp>
      <p:sp>
        <p:nvSpPr>
          <p:cNvPr id="2697" name="Google Shape;2697;p3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330</a:t>
            </a:fld>
            <a:endParaRPr/>
          </a:p>
        </p:txBody>
      </p:sp>
      <p:grpSp>
        <p:nvGrpSpPr>
          <p:cNvPr id="2698" name="Google Shape;2698;p342"/>
          <p:cNvGrpSpPr/>
          <p:nvPr/>
        </p:nvGrpSpPr>
        <p:grpSpPr>
          <a:xfrm>
            <a:off x="959200" y="498075"/>
            <a:ext cx="7805250" cy="4291400"/>
            <a:chOff x="883000" y="269475"/>
            <a:chExt cx="7805250" cy="4291400"/>
          </a:xfrm>
        </p:grpSpPr>
        <p:grpSp>
          <p:nvGrpSpPr>
            <p:cNvPr id="2699" name="Google Shape;2699;p342"/>
            <p:cNvGrpSpPr/>
            <p:nvPr/>
          </p:nvGrpSpPr>
          <p:grpSpPr>
            <a:xfrm>
              <a:off x="883000" y="269475"/>
              <a:ext cx="7805250" cy="4291400"/>
              <a:chOff x="883000" y="269475"/>
              <a:chExt cx="7805250" cy="4291400"/>
            </a:xfrm>
          </p:grpSpPr>
          <p:grpSp>
            <p:nvGrpSpPr>
              <p:cNvPr id="2700" name="Google Shape;2700;p342"/>
              <p:cNvGrpSpPr/>
              <p:nvPr/>
            </p:nvGrpSpPr>
            <p:grpSpPr>
              <a:xfrm>
                <a:off x="1162550" y="269475"/>
                <a:ext cx="7426300" cy="4291400"/>
                <a:chOff x="1162550" y="269475"/>
                <a:chExt cx="7426300" cy="4291400"/>
              </a:xfrm>
            </p:grpSpPr>
            <p:sp>
              <p:nvSpPr>
                <p:cNvPr id="2701" name="Google Shape;2701;p342"/>
                <p:cNvSpPr/>
                <p:nvPr/>
              </p:nvSpPr>
              <p:spPr>
                <a:xfrm>
                  <a:off x="3659275" y="269475"/>
                  <a:ext cx="1169400" cy="446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Iterable</a:t>
                  </a:r>
                  <a:endParaRPr>
                    <a:solidFill>
                      <a:schemeClr val="lt1"/>
                    </a:solidFill>
                    <a:latin typeface="Open Sans"/>
                    <a:ea typeface="Open Sans"/>
                    <a:cs typeface="Open Sans"/>
                    <a:sym typeface="Open Sans"/>
                  </a:endParaRPr>
                </a:p>
              </p:txBody>
            </p:sp>
            <p:sp>
              <p:nvSpPr>
                <p:cNvPr id="2702" name="Google Shape;2702;p342"/>
                <p:cNvSpPr/>
                <p:nvPr/>
              </p:nvSpPr>
              <p:spPr>
                <a:xfrm>
                  <a:off x="3659275" y="1025500"/>
                  <a:ext cx="1169400" cy="446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Collection</a:t>
                  </a:r>
                  <a:endParaRPr>
                    <a:solidFill>
                      <a:schemeClr val="lt1"/>
                    </a:solidFill>
                    <a:latin typeface="Open Sans"/>
                    <a:ea typeface="Open Sans"/>
                    <a:cs typeface="Open Sans"/>
                    <a:sym typeface="Open Sans"/>
                  </a:endParaRPr>
                </a:p>
              </p:txBody>
            </p:sp>
            <p:sp>
              <p:nvSpPr>
                <p:cNvPr id="2703" name="Google Shape;2703;p342"/>
                <p:cNvSpPr/>
                <p:nvPr/>
              </p:nvSpPr>
              <p:spPr>
                <a:xfrm>
                  <a:off x="3659275" y="1789513"/>
                  <a:ext cx="1169400" cy="446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Queue</a:t>
                  </a:r>
                  <a:endParaRPr>
                    <a:solidFill>
                      <a:schemeClr val="lt1"/>
                    </a:solidFill>
                    <a:latin typeface="Open Sans"/>
                    <a:ea typeface="Open Sans"/>
                    <a:cs typeface="Open Sans"/>
                    <a:sym typeface="Open Sans"/>
                  </a:endParaRPr>
                </a:p>
              </p:txBody>
            </p:sp>
            <p:sp>
              <p:nvSpPr>
                <p:cNvPr id="2704" name="Google Shape;2704;p342"/>
                <p:cNvSpPr/>
                <p:nvPr/>
              </p:nvSpPr>
              <p:spPr>
                <a:xfrm>
                  <a:off x="1162550" y="1781525"/>
                  <a:ext cx="1169400" cy="446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List</a:t>
                  </a:r>
                  <a:endParaRPr>
                    <a:solidFill>
                      <a:schemeClr val="lt1"/>
                    </a:solidFill>
                    <a:latin typeface="Open Sans"/>
                    <a:ea typeface="Open Sans"/>
                    <a:cs typeface="Open Sans"/>
                    <a:sym typeface="Open Sans"/>
                  </a:endParaRPr>
                </a:p>
              </p:txBody>
            </p:sp>
            <p:sp>
              <p:nvSpPr>
                <p:cNvPr id="2705" name="Google Shape;2705;p342"/>
                <p:cNvSpPr/>
                <p:nvPr/>
              </p:nvSpPr>
              <p:spPr>
                <a:xfrm>
                  <a:off x="6276100" y="1781525"/>
                  <a:ext cx="1169400" cy="4464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Set</a:t>
                  </a:r>
                  <a:endParaRPr>
                    <a:solidFill>
                      <a:schemeClr val="lt1"/>
                    </a:solidFill>
                    <a:latin typeface="Open Sans"/>
                    <a:ea typeface="Open Sans"/>
                    <a:cs typeface="Open Sans"/>
                    <a:sym typeface="Open Sans"/>
                  </a:endParaRPr>
                </a:p>
              </p:txBody>
            </p:sp>
            <p:sp>
              <p:nvSpPr>
                <p:cNvPr id="2706" name="Google Shape;2706;p342"/>
                <p:cNvSpPr/>
                <p:nvPr/>
              </p:nvSpPr>
              <p:spPr>
                <a:xfrm>
                  <a:off x="1873050" y="2531275"/>
                  <a:ext cx="11196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ArrayList</a:t>
                  </a:r>
                  <a:endParaRPr>
                    <a:solidFill>
                      <a:schemeClr val="lt1"/>
                    </a:solidFill>
                    <a:latin typeface="Open Sans"/>
                    <a:ea typeface="Open Sans"/>
                    <a:cs typeface="Open Sans"/>
                    <a:sym typeface="Open Sans"/>
                  </a:endParaRPr>
                </a:p>
              </p:txBody>
            </p:sp>
            <p:sp>
              <p:nvSpPr>
                <p:cNvPr id="2707" name="Google Shape;2707;p342"/>
                <p:cNvSpPr/>
                <p:nvPr/>
              </p:nvSpPr>
              <p:spPr>
                <a:xfrm>
                  <a:off x="1873050" y="3048375"/>
                  <a:ext cx="11196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LinkedList</a:t>
                  </a:r>
                  <a:endParaRPr>
                    <a:solidFill>
                      <a:schemeClr val="lt1"/>
                    </a:solidFill>
                    <a:latin typeface="Open Sans"/>
                    <a:ea typeface="Open Sans"/>
                    <a:cs typeface="Open Sans"/>
                    <a:sym typeface="Open Sans"/>
                  </a:endParaRPr>
                </a:p>
              </p:txBody>
            </p:sp>
            <p:sp>
              <p:nvSpPr>
                <p:cNvPr id="2708" name="Google Shape;2708;p342"/>
                <p:cNvSpPr/>
                <p:nvPr/>
              </p:nvSpPr>
              <p:spPr>
                <a:xfrm>
                  <a:off x="1873050" y="3565475"/>
                  <a:ext cx="11196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Vector</a:t>
                  </a:r>
                  <a:endParaRPr>
                    <a:solidFill>
                      <a:schemeClr val="lt1"/>
                    </a:solidFill>
                    <a:latin typeface="Open Sans"/>
                    <a:ea typeface="Open Sans"/>
                    <a:cs typeface="Open Sans"/>
                    <a:sym typeface="Open Sans"/>
                  </a:endParaRPr>
                </a:p>
              </p:txBody>
            </p:sp>
            <p:sp>
              <p:nvSpPr>
                <p:cNvPr id="2709" name="Google Shape;2709;p342"/>
                <p:cNvSpPr/>
                <p:nvPr/>
              </p:nvSpPr>
              <p:spPr>
                <a:xfrm>
                  <a:off x="1873050" y="4151725"/>
                  <a:ext cx="11196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Stack</a:t>
                  </a:r>
                  <a:endParaRPr>
                    <a:solidFill>
                      <a:schemeClr val="lt1"/>
                    </a:solidFill>
                    <a:latin typeface="Open Sans"/>
                    <a:ea typeface="Open Sans"/>
                    <a:cs typeface="Open Sans"/>
                    <a:sym typeface="Open Sans"/>
                  </a:endParaRPr>
                </a:p>
              </p:txBody>
            </p:sp>
            <p:cxnSp>
              <p:nvCxnSpPr>
                <p:cNvPr id="2710" name="Google Shape;2710;p342"/>
                <p:cNvCxnSpPr>
                  <a:stCxn id="2709" idx="0"/>
                  <a:endCxn id="2708" idx="2"/>
                </p:cNvCxnSpPr>
                <p:nvPr/>
              </p:nvCxnSpPr>
              <p:spPr>
                <a:xfrm rot="10800000">
                  <a:off x="2432850" y="3932125"/>
                  <a:ext cx="0" cy="219600"/>
                </a:xfrm>
                <a:prstGeom prst="straightConnector1">
                  <a:avLst/>
                </a:prstGeom>
                <a:noFill/>
                <a:ln w="9525" cap="flat" cmpd="sng">
                  <a:solidFill>
                    <a:schemeClr val="dk2"/>
                  </a:solidFill>
                  <a:prstDash val="solid"/>
                  <a:round/>
                  <a:headEnd type="none" w="med" len="med"/>
                  <a:tailEnd type="triangle" w="med" len="med"/>
                </a:ln>
              </p:spPr>
            </p:cxnSp>
            <p:sp>
              <p:nvSpPr>
                <p:cNvPr id="2711" name="Google Shape;2711;p342"/>
                <p:cNvSpPr/>
                <p:nvPr/>
              </p:nvSpPr>
              <p:spPr>
                <a:xfrm>
                  <a:off x="4727000" y="2302675"/>
                  <a:ext cx="14388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PriorityQueue</a:t>
                  </a:r>
                  <a:endParaRPr>
                    <a:solidFill>
                      <a:schemeClr val="lt1"/>
                    </a:solidFill>
                    <a:latin typeface="Open Sans"/>
                    <a:ea typeface="Open Sans"/>
                    <a:cs typeface="Open Sans"/>
                    <a:sym typeface="Open Sans"/>
                  </a:endParaRPr>
                </a:p>
              </p:txBody>
            </p:sp>
            <p:sp>
              <p:nvSpPr>
                <p:cNvPr id="2712" name="Google Shape;2712;p342"/>
                <p:cNvSpPr/>
                <p:nvPr/>
              </p:nvSpPr>
              <p:spPr>
                <a:xfrm>
                  <a:off x="3473175" y="3565475"/>
                  <a:ext cx="12063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ArrayDeque</a:t>
                  </a:r>
                  <a:endParaRPr>
                    <a:solidFill>
                      <a:schemeClr val="lt1"/>
                    </a:solidFill>
                    <a:latin typeface="Open Sans"/>
                    <a:ea typeface="Open Sans"/>
                    <a:cs typeface="Open Sans"/>
                    <a:sym typeface="Open Sans"/>
                  </a:endParaRPr>
                </a:p>
              </p:txBody>
            </p:sp>
            <p:sp>
              <p:nvSpPr>
                <p:cNvPr id="2713" name="Google Shape;2713;p342"/>
                <p:cNvSpPr/>
                <p:nvPr/>
              </p:nvSpPr>
              <p:spPr>
                <a:xfrm>
                  <a:off x="3473175" y="2713400"/>
                  <a:ext cx="1206300" cy="366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Deque</a:t>
                  </a:r>
                  <a:endParaRPr>
                    <a:solidFill>
                      <a:schemeClr val="lt1"/>
                    </a:solidFill>
                    <a:latin typeface="Open Sans"/>
                    <a:ea typeface="Open Sans"/>
                    <a:cs typeface="Open Sans"/>
                    <a:sym typeface="Open Sans"/>
                  </a:endParaRPr>
                </a:p>
              </p:txBody>
            </p:sp>
            <p:sp>
              <p:nvSpPr>
                <p:cNvPr id="2714" name="Google Shape;2714;p342"/>
                <p:cNvSpPr/>
                <p:nvPr/>
              </p:nvSpPr>
              <p:spPr>
                <a:xfrm>
                  <a:off x="7048050" y="2531275"/>
                  <a:ext cx="15408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HashSet</a:t>
                  </a:r>
                  <a:endParaRPr>
                    <a:solidFill>
                      <a:schemeClr val="lt1"/>
                    </a:solidFill>
                    <a:latin typeface="Open Sans"/>
                    <a:ea typeface="Open Sans"/>
                    <a:cs typeface="Open Sans"/>
                    <a:sym typeface="Open Sans"/>
                  </a:endParaRPr>
                </a:p>
              </p:txBody>
            </p:sp>
            <p:sp>
              <p:nvSpPr>
                <p:cNvPr id="2715" name="Google Shape;2715;p342"/>
                <p:cNvSpPr/>
                <p:nvPr/>
              </p:nvSpPr>
              <p:spPr>
                <a:xfrm>
                  <a:off x="7048050" y="3048375"/>
                  <a:ext cx="15408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LinkedHashSet</a:t>
                  </a:r>
                  <a:endParaRPr>
                    <a:solidFill>
                      <a:schemeClr val="lt1"/>
                    </a:solidFill>
                    <a:latin typeface="Open Sans"/>
                    <a:ea typeface="Open Sans"/>
                    <a:cs typeface="Open Sans"/>
                    <a:sym typeface="Open Sans"/>
                  </a:endParaRPr>
                </a:p>
              </p:txBody>
            </p:sp>
            <p:sp>
              <p:nvSpPr>
                <p:cNvPr id="2716" name="Google Shape;2716;p342"/>
                <p:cNvSpPr/>
                <p:nvPr/>
              </p:nvSpPr>
              <p:spPr>
                <a:xfrm>
                  <a:off x="5904700" y="4194275"/>
                  <a:ext cx="15408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TreeSet</a:t>
                  </a:r>
                  <a:endParaRPr>
                    <a:solidFill>
                      <a:schemeClr val="lt1"/>
                    </a:solidFill>
                    <a:latin typeface="Open Sans"/>
                    <a:ea typeface="Open Sans"/>
                    <a:cs typeface="Open Sans"/>
                    <a:sym typeface="Open Sans"/>
                  </a:endParaRPr>
                </a:p>
              </p:txBody>
            </p:sp>
            <p:sp>
              <p:nvSpPr>
                <p:cNvPr id="2717" name="Google Shape;2717;p342"/>
                <p:cNvSpPr/>
                <p:nvPr/>
              </p:nvSpPr>
              <p:spPr>
                <a:xfrm>
                  <a:off x="6071950" y="3500900"/>
                  <a:ext cx="1206300" cy="366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SortedSet</a:t>
                  </a:r>
                  <a:endParaRPr>
                    <a:solidFill>
                      <a:schemeClr val="lt1"/>
                    </a:solidFill>
                    <a:latin typeface="Open Sans"/>
                    <a:ea typeface="Open Sans"/>
                    <a:cs typeface="Open Sans"/>
                    <a:sym typeface="Open Sans"/>
                  </a:endParaRPr>
                </a:p>
              </p:txBody>
            </p:sp>
          </p:grpSp>
          <p:cxnSp>
            <p:nvCxnSpPr>
              <p:cNvPr id="2718" name="Google Shape;2718;p342"/>
              <p:cNvCxnSpPr>
                <a:stCxn id="2708" idx="1"/>
                <a:endCxn id="2704" idx="2"/>
              </p:cNvCxnSpPr>
              <p:nvPr/>
            </p:nvCxnSpPr>
            <p:spPr>
              <a:xfrm rot="10800000">
                <a:off x="1747350" y="2228075"/>
                <a:ext cx="125700" cy="1520700"/>
              </a:xfrm>
              <a:prstGeom prst="bentConnector2">
                <a:avLst/>
              </a:prstGeom>
              <a:noFill/>
              <a:ln w="9525" cap="flat" cmpd="sng">
                <a:solidFill>
                  <a:schemeClr val="dk2"/>
                </a:solidFill>
                <a:prstDash val="lgDash"/>
                <a:round/>
                <a:headEnd type="none" w="med" len="med"/>
                <a:tailEnd type="triangle" w="med" len="med"/>
              </a:ln>
            </p:spPr>
          </p:cxnSp>
          <p:cxnSp>
            <p:nvCxnSpPr>
              <p:cNvPr id="2719" name="Google Shape;2719;p342"/>
              <p:cNvCxnSpPr>
                <a:stCxn id="2707" idx="1"/>
                <a:endCxn id="2704" idx="2"/>
              </p:cNvCxnSpPr>
              <p:nvPr/>
            </p:nvCxnSpPr>
            <p:spPr>
              <a:xfrm rot="10800000">
                <a:off x="1747350" y="2227875"/>
                <a:ext cx="125700" cy="1003800"/>
              </a:xfrm>
              <a:prstGeom prst="bentConnector2">
                <a:avLst/>
              </a:prstGeom>
              <a:noFill/>
              <a:ln w="9525" cap="flat" cmpd="sng">
                <a:solidFill>
                  <a:schemeClr val="dk2"/>
                </a:solidFill>
                <a:prstDash val="lgDash"/>
                <a:round/>
                <a:headEnd type="none" w="med" len="med"/>
                <a:tailEnd type="triangle" w="med" len="med"/>
              </a:ln>
            </p:spPr>
          </p:cxnSp>
          <p:cxnSp>
            <p:nvCxnSpPr>
              <p:cNvPr id="2720" name="Google Shape;2720;p342"/>
              <p:cNvCxnSpPr>
                <a:stCxn id="2706" idx="1"/>
                <a:endCxn id="2704" idx="2"/>
              </p:cNvCxnSpPr>
              <p:nvPr/>
            </p:nvCxnSpPr>
            <p:spPr>
              <a:xfrm rot="10800000">
                <a:off x="1747350" y="2227975"/>
                <a:ext cx="125700" cy="486600"/>
              </a:xfrm>
              <a:prstGeom prst="bentConnector2">
                <a:avLst/>
              </a:prstGeom>
              <a:noFill/>
              <a:ln w="9525" cap="flat" cmpd="sng">
                <a:solidFill>
                  <a:schemeClr val="dk2"/>
                </a:solidFill>
                <a:prstDash val="lgDash"/>
                <a:round/>
                <a:headEnd type="none" w="med" len="med"/>
                <a:tailEnd type="triangle" w="med" len="med"/>
              </a:ln>
            </p:spPr>
          </p:cxnSp>
          <p:cxnSp>
            <p:nvCxnSpPr>
              <p:cNvPr id="2721" name="Google Shape;2721;p342"/>
              <p:cNvCxnSpPr>
                <a:stCxn id="2713" idx="0"/>
              </p:cNvCxnSpPr>
              <p:nvPr/>
            </p:nvCxnSpPr>
            <p:spPr>
              <a:xfrm rot="10800000" flipH="1">
                <a:off x="4076325" y="2243900"/>
                <a:ext cx="900" cy="469500"/>
              </a:xfrm>
              <a:prstGeom prst="straightConnector1">
                <a:avLst/>
              </a:prstGeom>
              <a:noFill/>
              <a:ln w="9525" cap="flat" cmpd="sng">
                <a:solidFill>
                  <a:schemeClr val="dk2"/>
                </a:solidFill>
                <a:prstDash val="solid"/>
                <a:round/>
                <a:headEnd type="none" w="med" len="med"/>
                <a:tailEnd type="triangle" w="med" len="med"/>
              </a:ln>
            </p:spPr>
          </p:cxnSp>
          <p:cxnSp>
            <p:nvCxnSpPr>
              <p:cNvPr id="2722" name="Google Shape;2722;p342"/>
              <p:cNvCxnSpPr/>
              <p:nvPr/>
            </p:nvCxnSpPr>
            <p:spPr>
              <a:xfrm rot="-5400000" flipH="1">
                <a:off x="883000" y="275775"/>
                <a:ext cx="600" cy="600"/>
              </a:xfrm>
              <a:prstGeom prst="bentConnector3">
                <a:avLst>
                  <a:gd name="adj1" fmla="val 50000"/>
                </a:avLst>
              </a:prstGeom>
              <a:noFill/>
              <a:ln w="9525" cap="flat" cmpd="sng">
                <a:solidFill>
                  <a:schemeClr val="dk2"/>
                </a:solidFill>
                <a:prstDash val="lgDash"/>
                <a:round/>
                <a:headEnd type="none" w="med" len="med"/>
                <a:tailEnd type="none" w="med" len="med"/>
              </a:ln>
            </p:spPr>
          </p:cxnSp>
          <p:cxnSp>
            <p:nvCxnSpPr>
              <p:cNvPr id="2723" name="Google Shape;2723;p342"/>
              <p:cNvCxnSpPr>
                <a:stCxn id="2711" idx="1"/>
                <a:endCxn id="2703" idx="2"/>
              </p:cNvCxnSpPr>
              <p:nvPr/>
            </p:nvCxnSpPr>
            <p:spPr>
              <a:xfrm rot="10800000">
                <a:off x="4244000" y="2235775"/>
                <a:ext cx="483000" cy="250200"/>
              </a:xfrm>
              <a:prstGeom prst="bentConnector2">
                <a:avLst/>
              </a:prstGeom>
              <a:noFill/>
              <a:ln w="9525" cap="flat" cmpd="sng">
                <a:solidFill>
                  <a:schemeClr val="dk2"/>
                </a:solidFill>
                <a:prstDash val="lgDash"/>
                <a:round/>
                <a:headEnd type="none" w="med" len="med"/>
                <a:tailEnd type="triangle" w="med" len="med"/>
              </a:ln>
            </p:spPr>
          </p:cxnSp>
          <p:cxnSp>
            <p:nvCxnSpPr>
              <p:cNvPr id="2724" name="Google Shape;2724;p342"/>
              <p:cNvCxnSpPr>
                <a:stCxn id="2707" idx="3"/>
                <a:endCxn id="2713" idx="2"/>
              </p:cNvCxnSpPr>
              <p:nvPr/>
            </p:nvCxnSpPr>
            <p:spPr>
              <a:xfrm rot="10800000" flipH="1">
                <a:off x="2992650" y="3079875"/>
                <a:ext cx="1083600" cy="151800"/>
              </a:xfrm>
              <a:prstGeom prst="bentConnector2">
                <a:avLst/>
              </a:prstGeom>
              <a:noFill/>
              <a:ln w="9525" cap="flat" cmpd="sng">
                <a:solidFill>
                  <a:schemeClr val="dk2"/>
                </a:solidFill>
                <a:prstDash val="lgDash"/>
                <a:round/>
                <a:headEnd type="none" w="med" len="med"/>
                <a:tailEnd type="triangle" w="med" len="med"/>
              </a:ln>
            </p:spPr>
          </p:cxnSp>
          <p:cxnSp>
            <p:nvCxnSpPr>
              <p:cNvPr id="2725" name="Google Shape;2725;p342"/>
              <p:cNvCxnSpPr>
                <a:stCxn id="2712" idx="0"/>
                <a:endCxn id="2713" idx="2"/>
              </p:cNvCxnSpPr>
              <p:nvPr/>
            </p:nvCxnSpPr>
            <p:spPr>
              <a:xfrm rot="-5400000">
                <a:off x="3833925" y="3322475"/>
                <a:ext cx="485400" cy="600"/>
              </a:xfrm>
              <a:prstGeom prst="bentConnector3">
                <a:avLst>
                  <a:gd name="adj1" fmla="val 50008"/>
                </a:avLst>
              </a:prstGeom>
              <a:noFill/>
              <a:ln w="9525" cap="flat" cmpd="sng">
                <a:solidFill>
                  <a:schemeClr val="dk2"/>
                </a:solidFill>
                <a:prstDash val="lgDash"/>
                <a:round/>
                <a:headEnd type="none" w="med" len="med"/>
                <a:tailEnd type="triangle" w="med" len="med"/>
              </a:ln>
            </p:spPr>
          </p:cxnSp>
          <p:cxnSp>
            <p:nvCxnSpPr>
              <p:cNvPr id="2726" name="Google Shape;2726;p342"/>
              <p:cNvCxnSpPr>
                <a:stCxn id="2716" idx="0"/>
                <a:endCxn id="2717" idx="2"/>
              </p:cNvCxnSpPr>
              <p:nvPr/>
            </p:nvCxnSpPr>
            <p:spPr>
              <a:xfrm rot="-5400000">
                <a:off x="6512050" y="4030625"/>
                <a:ext cx="326700" cy="600"/>
              </a:xfrm>
              <a:prstGeom prst="bentConnector3">
                <a:avLst>
                  <a:gd name="adj1" fmla="val 50011"/>
                </a:avLst>
              </a:prstGeom>
              <a:noFill/>
              <a:ln w="9525" cap="flat" cmpd="sng">
                <a:solidFill>
                  <a:schemeClr val="dk2"/>
                </a:solidFill>
                <a:prstDash val="lgDash"/>
                <a:round/>
                <a:headEnd type="none" w="med" len="med"/>
                <a:tailEnd type="triangle" w="med" len="med"/>
              </a:ln>
            </p:spPr>
          </p:cxnSp>
          <p:cxnSp>
            <p:nvCxnSpPr>
              <p:cNvPr id="2727" name="Google Shape;2727;p342"/>
              <p:cNvCxnSpPr>
                <a:stCxn id="2714" idx="1"/>
                <a:endCxn id="2705" idx="2"/>
              </p:cNvCxnSpPr>
              <p:nvPr/>
            </p:nvCxnSpPr>
            <p:spPr>
              <a:xfrm rot="10800000">
                <a:off x="6860850" y="2227975"/>
                <a:ext cx="187200" cy="486600"/>
              </a:xfrm>
              <a:prstGeom prst="bentConnector2">
                <a:avLst/>
              </a:prstGeom>
              <a:noFill/>
              <a:ln w="9525" cap="flat" cmpd="sng">
                <a:solidFill>
                  <a:schemeClr val="dk2"/>
                </a:solidFill>
                <a:prstDash val="lgDash"/>
                <a:round/>
                <a:headEnd type="none" w="med" len="med"/>
                <a:tailEnd type="triangle" w="med" len="med"/>
              </a:ln>
            </p:spPr>
          </p:cxnSp>
          <p:cxnSp>
            <p:nvCxnSpPr>
              <p:cNvPr id="2728" name="Google Shape;2728;p342"/>
              <p:cNvCxnSpPr>
                <a:stCxn id="2715" idx="1"/>
                <a:endCxn id="2705" idx="2"/>
              </p:cNvCxnSpPr>
              <p:nvPr/>
            </p:nvCxnSpPr>
            <p:spPr>
              <a:xfrm rot="10800000">
                <a:off x="6860850" y="2227875"/>
                <a:ext cx="187200" cy="1003800"/>
              </a:xfrm>
              <a:prstGeom prst="bentConnector2">
                <a:avLst/>
              </a:prstGeom>
              <a:noFill/>
              <a:ln w="9525" cap="flat" cmpd="sng">
                <a:solidFill>
                  <a:schemeClr val="dk2"/>
                </a:solidFill>
                <a:prstDash val="lgDash"/>
                <a:round/>
                <a:headEnd type="none" w="med" len="med"/>
                <a:tailEnd type="triangle" w="med" len="med"/>
              </a:ln>
            </p:spPr>
          </p:cxnSp>
          <p:cxnSp>
            <p:nvCxnSpPr>
              <p:cNvPr id="2729" name="Google Shape;2729;p342"/>
              <p:cNvCxnSpPr/>
              <p:nvPr/>
            </p:nvCxnSpPr>
            <p:spPr>
              <a:xfrm rot="10800000" flipH="1">
                <a:off x="6675100" y="2243900"/>
                <a:ext cx="5400" cy="1257000"/>
              </a:xfrm>
              <a:prstGeom prst="straightConnector1">
                <a:avLst/>
              </a:prstGeom>
              <a:noFill/>
              <a:ln w="9525" cap="flat" cmpd="sng">
                <a:solidFill>
                  <a:schemeClr val="dk2"/>
                </a:solidFill>
                <a:prstDash val="solid"/>
                <a:round/>
                <a:headEnd type="none" w="med" len="med"/>
                <a:tailEnd type="triangle" w="med" len="med"/>
              </a:ln>
            </p:spPr>
          </p:cxnSp>
          <p:sp>
            <p:nvSpPr>
              <p:cNvPr id="2730" name="Google Shape;2730;p342"/>
              <p:cNvSpPr/>
              <p:nvPr/>
            </p:nvSpPr>
            <p:spPr>
              <a:xfrm>
                <a:off x="7481950" y="276375"/>
                <a:ext cx="1206300" cy="366600"/>
              </a:xfrm>
              <a:prstGeom prst="rect">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Interface</a:t>
                </a:r>
                <a:endParaRPr>
                  <a:solidFill>
                    <a:schemeClr val="lt1"/>
                  </a:solidFill>
                  <a:latin typeface="Open Sans"/>
                  <a:ea typeface="Open Sans"/>
                  <a:cs typeface="Open Sans"/>
                  <a:sym typeface="Open Sans"/>
                </a:endParaRPr>
              </a:p>
            </p:txBody>
          </p:sp>
          <p:sp>
            <p:nvSpPr>
              <p:cNvPr id="2731" name="Google Shape;2731;p342"/>
              <p:cNvSpPr/>
              <p:nvPr/>
            </p:nvSpPr>
            <p:spPr>
              <a:xfrm>
                <a:off x="7481950" y="705450"/>
                <a:ext cx="1206300" cy="3666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Open Sans"/>
                    <a:ea typeface="Open Sans"/>
                    <a:cs typeface="Open Sans"/>
                    <a:sym typeface="Open Sans"/>
                  </a:rPr>
                  <a:t>Class</a:t>
                </a:r>
                <a:endParaRPr>
                  <a:solidFill>
                    <a:schemeClr val="lt1"/>
                  </a:solidFill>
                  <a:latin typeface="Open Sans"/>
                  <a:ea typeface="Open Sans"/>
                  <a:cs typeface="Open Sans"/>
                  <a:sym typeface="Open Sans"/>
                </a:endParaRPr>
              </a:p>
            </p:txBody>
          </p:sp>
        </p:grpSp>
        <p:cxnSp>
          <p:nvCxnSpPr>
            <p:cNvPr id="2732" name="Google Shape;2732;p342"/>
            <p:cNvCxnSpPr>
              <a:stCxn id="2704" idx="0"/>
              <a:endCxn id="2702" idx="2"/>
            </p:cNvCxnSpPr>
            <p:nvPr/>
          </p:nvCxnSpPr>
          <p:spPr>
            <a:xfrm rot="-5400000">
              <a:off x="2840750" y="378425"/>
              <a:ext cx="309600" cy="2496600"/>
            </a:xfrm>
            <a:prstGeom prst="bentConnector3">
              <a:avLst>
                <a:gd name="adj1" fmla="val 50004"/>
              </a:avLst>
            </a:prstGeom>
            <a:noFill/>
            <a:ln w="9525" cap="flat" cmpd="sng">
              <a:solidFill>
                <a:schemeClr val="dk2"/>
              </a:solidFill>
              <a:prstDash val="solid"/>
              <a:round/>
              <a:headEnd type="none" w="med" len="med"/>
              <a:tailEnd type="triangle" w="med" len="med"/>
            </a:ln>
          </p:spPr>
        </p:cxnSp>
        <p:cxnSp>
          <p:nvCxnSpPr>
            <p:cNvPr id="2733" name="Google Shape;2733;p342"/>
            <p:cNvCxnSpPr>
              <a:stCxn id="2705" idx="0"/>
              <a:endCxn id="2702" idx="2"/>
            </p:cNvCxnSpPr>
            <p:nvPr/>
          </p:nvCxnSpPr>
          <p:spPr>
            <a:xfrm rot="5400000" flipH="1">
              <a:off x="5397550" y="318275"/>
              <a:ext cx="309600" cy="2616900"/>
            </a:xfrm>
            <a:prstGeom prst="bentConnector3">
              <a:avLst>
                <a:gd name="adj1" fmla="val 50004"/>
              </a:avLst>
            </a:prstGeom>
            <a:noFill/>
            <a:ln w="9525" cap="flat" cmpd="sng">
              <a:solidFill>
                <a:schemeClr val="dk2"/>
              </a:solidFill>
              <a:prstDash val="solid"/>
              <a:round/>
              <a:headEnd type="none" w="med" len="med"/>
              <a:tailEnd type="triangle" w="med" len="med"/>
            </a:ln>
          </p:spPr>
        </p:cxnSp>
        <p:cxnSp>
          <p:nvCxnSpPr>
            <p:cNvPr id="2734" name="Google Shape;2734;p342"/>
            <p:cNvCxnSpPr>
              <a:stCxn id="2703" idx="0"/>
              <a:endCxn id="2702" idx="2"/>
            </p:cNvCxnSpPr>
            <p:nvPr/>
          </p:nvCxnSpPr>
          <p:spPr>
            <a:xfrm rot="10800000">
              <a:off x="4243975" y="1471813"/>
              <a:ext cx="0" cy="317700"/>
            </a:xfrm>
            <a:prstGeom prst="straightConnector1">
              <a:avLst/>
            </a:prstGeom>
            <a:noFill/>
            <a:ln w="9525" cap="flat" cmpd="sng">
              <a:solidFill>
                <a:schemeClr val="dk2"/>
              </a:solidFill>
              <a:prstDash val="solid"/>
              <a:round/>
              <a:headEnd type="none" w="med" len="med"/>
              <a:tailEnd type="triangle" w="med" len="med"/>
            </a:ln>
          </p:spPr>
        </p:cxnSp>
        <p:cxnSp>
          <p:nvCxnSpPr>
            <p:cNvPr id="2735" name="Google Shape;2735;p342"/>
            <p:cNvCxnSpPr>
              <a:stCxn id="2702" idx="0"/>
              <a:endCxn id="2701" idx="2"/>
            </p:cNvCxnSpPr>
            <p:nvPr/>
          </p:nvCxnSpPr>
          <p:spPr>
            <a:xfrm rot="10800000">
              <a:off x="4243975" y="715900"/>
              <a:ext cx="0" cy="3096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Shape 2739"/>
        <p:cNvGrpSpPr/>
        <p:nvPr/>
      </p:nvGrpSpPr>
      <p:grpSpPr>
        <a:xfrm>
          <a:off x="0" y="0"/>
          <a:ext cx="0" cy="0"/>
          <a:chOff x="0" y="0"/>
          <a:chExt cx="0" cy="0"/>
        </a:xfrm>
      </p:grpSpPr>
      <p:sp>
        <p:nvSpPr>
          <p:cNvPr id="2740" name="Google Shape;2740;p34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Collection Interface</a:t>
            </a:r>
            <a:endParaRPr/>
          </a:p>
        </p:txBody>
      </p:sp>
      <p:sp>
        <p:nvSpPr>
          <p:cNvPr id="2741" name="Google Shape;2741;p3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331</a:t>
            </a:fld>
            <a:endParaRP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Shape 2745"/>
        <p:cNvGrpSpPr/>
        <p:nvPr/>
      </p:nvGrpSpPr>
      <p:grpSpPr>
        <a:xfrm>
          <a:off x="0" y="0"/>
          <a:ext cx="0" cy="0"/>
          <a:chOff x="0" y="0"/>
          <a:chExt cx="0" cy="0"/>
        </a:xfrm>
      </p:grpSpPr>
      <p:sp>
        <p:nvSpPr>
          <p:cNvPr id="2746" name="Google Shape;2746;p34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Collection Interface</a:t>
            </a:r>
            <a:endParaRPr/>
          </a:p>
        </p:txBody>
      </p:sp>
      <p:sp>
        <p:nvSpPr>
          <p:cNvPr id="2747" name="Google Shape;2747;p34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Collection Interface is the root or the foundation on which the Collections Framework is built.</a:t>
            </a:r>
            <a:endParaRPr/>
          </a:p>
          <a:p>
            <a:pPr marL="457200" lvl="0" indent="-342900" algn="just" rtl="0">
              <a:spcBef>
                <a:spcPts val="0"/>
              </a:spcBef>
              <a:spcAft>
                <a:spcPts val="0"/>
              </a:spcAft>
              <a:buSzPts val="1800"/>
              <a:buChar char="●"/>
            </a:pPr>
            <a:r>
              <a:rPr lang="en-GB"/>
              <a:t>It is a general interface that has the declaration: </a:t>
            </a:r>
            <a:endParaRPr/>
          </a:p>
          <a:p>
            <a:pPr marL="457200" lvl="0" indent="457200" algn="just" rtl="0">
              <a:spcBef>
                <a:spcPts val="1200"/>
              </a:spcBef>
              <a:spcAft>
                <a:spcPts val="0"/>
              </a:spcAft>
              <a:buNone/>
            </a:pPr>
            <a:r>
              <a:rPr lang="en-GB" i="1">
                <a:latin typeface="Consolas"/>
                <a:ea typeface="Consolas"/>
                <a:cs typeface="Consolas"/>
                <a:sym typeface="Consolas"/>
              </a:rPr>
              <a:t>interface Collection&lt;E&gt;</a:t>
            </a:r>
            <a:r>
              <a:rPr lang="en-GB"/>
              <a:t> </a:t>
            </a:r>
            <a:endParaRPr/>
          </a:p>
          <a:p>
            <a:pPr marL="457200" lvl="0" indent="-342900" algn="just" rtl="0">
              <a:spcBef>
                <a:spcPts val="1200"/>
              </a:spcBef>
              <a:spcAft>
                <a:spcPts val="0"/>
              </a:spcAft>
              <a:buSzPts val="1800"/>
              <a:buChar char="●"/>
            </a:pPr>
            <a:r>
              <a:rPr lang="en-GB"/>
              <a:t>Here, E is the type of object that the collection will hold.</a:t>
            </a:r>
            <a:endParaRPr/>
          </a:p>
          <a:p>
            <a:pPr marL="457200" lvl="0" indent="-342900" algn="just" rtl="0">
              <a:spcBef>
                <a:spcPts val="0"/>
              </a:spcBef>
              <a:spcAft>
                <a:spcPts val="0"/>
              </a:spcAft>
              <a:buSzPts val="1800"/>
              <a:buChar char="●"/>
            </a:pPr>
            <a:r>
              <a:rPr lang="en-GB"/>
              <a:t>It provides the basic operations like adding, removing, clearing the elements in a collection, checking whether the collection is empty etc.</a:t>
            </a:r>
            <a:endParaRPr/>
          </a:p>
          <a:p>
            <a:pPr marL="457200" lvl="0" indent="-342900" algn="just" rtl="0">
              <a:spcBef>
                <a:spcPts val="0"/>
              </a:spcBef>
              <a:spcAft>
                <a:spcPts val="0"/>
              </a:spcAft>
              <a:buSzPts val="1800"/>
              <a:buChar char="●"/>
            </a:pPr>
            <a:r>
              <a:rPr lang="en-GB"/>
              <a:t>List, Queue and Set are the components that extend the Collection Interface.</a:t>
            </a:r>
            <a:endParaRPr/>
          </a:p>
        </p:txBody>
      </p:sp>
      <p:sp>
        <p:nvSpPr>
          <p:cNvPr id="2748" name="Google Shape;2748;p3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332</a:t>
            </a:fld>
            <a:endParaRP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Shape 2752"/>
        <p:cNvGrpSpPr/>
        <p:nvPr/>
      </p:nvGrpSpPr>
      <p:grpSpPr>
        <a:xfrm>
          <a:off x="0" y="0"/>
          <a:ext cx="0" cy="0"/>
          <a:chOff x="0" y="0"/>
          <a:chExt cx="0" cy="0"/>
        </a:xfrm>
      </p:grpSpPr>
      <p:sp>
        <p:nvSpPr>
          <p:cNvPr id="2753" name="Google Shape;2753;p34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 of Collection Interface</a:t>
            </a:r>
            <a:endParaRPr/>
          </a:p>
        </p:txBody>
      </p:sp>
      <p:sp>
        <p:nvSpPr>
          <p:cNvPr id="2754" name="Google Shape;2754;p3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333</a:t>
            </a:fld>
            <a:endParaRPr/>
          </a:p>
        </p:txBody>
      </p:sp>
      <p:graphicFrame>
        <p:nvGraphicFramePr>
          <p:cNvPr id="2755" name="Google Shape;2755;p345"/>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030850">
                  <a:extLst>
                    <a:ext uri="{9D8B030D-6E8A-4147-A177-3AD203B41FA5}">
                      <a16:colId xmlns:a16="http://schemas.microsoft.com/office/drawing/2014/main" val="20000"/>
                    </a:ext>
                  </a:extLst>
                </a:gridCol>
                <a:gridCol w="44584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add(E 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insert an element in this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addAll(Collection&lt;? extends E&gt;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insert the specified collection elements in the invoking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remove(Object element)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delete an element from the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removeAll(Collection&lt;?&gt;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delete all the elements of the specified collection from the invoking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default boolean removeIf(Predicate&lt;? super E&gt; filter)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delete all the elements of the collection that satisfy the specified predicate.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retainAll(Collection&lt;?&gt;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delete all the elements of invoking collection except the specified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Shape 2759"/>
        <p:cNvGrpSpPr/>
        <p:nvPr/>
      </p:nvGrpSpPr>
      <p:grpSpPr>
        <a:xfrm>
          <a:off x="0" y="0"/>
          <a:ext cx="0" cy="0"/>
          <a:chOff x="0" y="0"/>
          <a:chExt cx="0" cy="0"/>
        </a:xfrm>
      </p:grpSpPr>
      <p:sp>
        <p:nvSpPr>
          <p:cNvPr id="2760" name="Google Shape;2760;p3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 of Collection Interface</a:t>
            </a:r>
            <a:endParaRPr/>
          </a:p>
        </p:txBody>
      </p:sp>
      <p:sp>
        <p:nvSpPr>
          <p:cNvPr id="2761" name="Google Shape;2761;p3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334</a:t>
            </a:fld>
            <a:endParaRPr/>
          </a:p>
        </p:txBody>
      </p:sp>
      <p:graphicFrame>
        <p:nvGraphicFramePr>
          <p:cNvPr id="2762" name="Google Shape;2762;p346"/>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030850">
                  <a:extLst>
                    <a:ext uri="{9D8B030D-6E8A-4147-A177-3AD203B41FA5}">
                      <a16:colId xmlns:a16="http://schemas.microsoft.com/office/drawing/2014/main" val="20000"/>
                    </a:ext>
                  </a:extLst>
                </a:gridCol>
                <a:gridCol w="44584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int size()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returns the total number of elements in the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void clear()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removes the total number of elements from the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contains(Object element)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search an element.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containsAll(Collection&lt;?&gt;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search the specified collection in the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Iterator iterator()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returns an iterator.</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Object[] toArray()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converts collection into array.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Shape 2766"/>
        <p:cNvGrpSpPr/>
        <p:nvPr/>
      </p:nvGrpSpPr>
      <p:grpSpPr>
        <a:xfrm>
          <a:off x="0" y="0"/>
          <a:ext cx="0" cy="0"/>
          <a:chOff x="0" y="0"/>
          <a:chExt cx="0" cy="0"/>
        </a:xfrm>
      </p:grpSpPr>
      <p:sp>
        <p:nvSpPr>
          <p:cNvPr id="2767" name="Google Shape;2767;p34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 of Collection Interface</a:t>
            </a:r>
            <a:endParaRPr/>
          </a:p>
        </p:txBody>
      </p:sp>
      <p:sp>
        <p:nvSpPr>
          <p:cNvPr id="2768" name="Google Shape;2768;p3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335</a:t>
            </a:fld>
            <a:endParaRPr/>
          </a:p>
        </p:txBody>
      </p:sp>
      <p:graphicFrame>
        <p:nvGraphicFramePr>
          <p:cNvPr id="2769" name="Google Shape;2769;p347"/>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030850">
                  <a:extLst>
                    <a:ext uri="{9D8B030D-6E8A-4147-A177-3AD203B41FA5}">
                      <a16:colId xmlns:a16="http://schemas.microsoft.com/office/drawing/2014/main" val="20000"/>
                    </a:ext>
                  </a:extLst>
                </a:gridCol>
                <a:gridCol w="44584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&lt;T&gt; T[] toArray(T[] a)</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converts collection into array. Here, the runtime type of the returned array is that of the specified array.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isEmpty()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checks if collection is empty.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boolean equals(Object element)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matches two collections.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public int hashCode()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returns the hash code number of the collection.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Shape 2773"/>
        <p:cNvGrpSpPr/>
        <p:nvPr/>
      </p:nvGrpSpPr>
      <p:grpSpPr>
        <a:xfrm>
          <a:off x="0" y="0"/>
          <a:ext cx="0" cy="0"/>
          <a:chOff x="0" y="0"/>
          <a:chExt cx="0" cy="0"/>
        </a:xfrm>
      </p:grpSpPr>
      <p:sp>
        <p:nvSpPr>
          <p:cNvPr id="2774" name="Google Shape;2774;p34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List Interface</a:t>
            </a:r>
            <a:endParaRPr/>
          </a:p>
        </p:txBody>
      </p:sp>
      <p:sp>
        <p:nvSpPr>
          <p:cNvPr id="2775" name="Google Shape;2775;p3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336</a:t>
            </a:fld>
            <a:endParaRP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Shape 2779"/>
        <p:cNvGrpSpPr/>
        <p:nvPr/>
      </p:nvGrpSpPr>
      <p:grpSpPr>
        <a:xfrm>
          <a:off x="0" y="0"/>
          <a:ext cx="0" cy="0"/>
          <a:chOff x="0" y="0"/>
          <a:chExt cx="0" cy="0"/>
        </a:xfrm>
      </p:grpSpPr>
      <p:sp>
        <p:nvSpPr>
          <p:cNvPr id="2780" name="Google Shape;2780;p3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List Interface</a:t>
            </a:r>
            <a:endParaRPr/>
          </a:p>
        </p:txBody>
      </p:sp>
      <p:sp>
        <p:nvSpPr>
          <p:cNvPr id="2781" name="Google Shape;2781;p3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This is a child interface of the collection interface.</a:t>
            </a:r>
            <a:endParaRPr/>
          </a:p>
          <a:p>
            <a:pPr marL="457200" lvl="0" indent="-342900" algn="just" rtl="0">
              <a:spcBef>
                <a:spcPts val="0"/>
              </a:spcBef>
              <a:spcAft>
                <a:spcPts val="0"/>
              </a:spcAft>
              <a:buSzPts val="1800"/>
              <a:buChar char="●"/>
            </a:pPr>
            <a:r>
              <a:rPr lang="en-GB"/>
              <a:t>This interface is dedicated to the data of the list type in which we can store all the ordered collection of the objects.</a:t>
            </a:r>
            <a:endParaRPr/>
          </a:p>
          <a:p>
            <a:pPr marL="457200" lvl="0" indent="-342900" algn="just" rtl="0">
              <a:spcBef>
                <a:spcPts val="0"/>
              </a:spcBef>
              <a:spcAft>
                <a:spcPts val="0"/>
              </a:spcAft>
              <a:buSzPts val="1800"/>
              <a:buChar char="●"/>
            </a:pPr>
            <a:r>
              <a:rPr lang="en-GB"/>
              <a:t>This also allows duplicate data to be present in it.</a:t>
            </a:r>
            <a:endParaRPr/>
          </a:p>
        </p:txBody>
      </p:sp>
      <p:sp>
        <p:nvSpPr>
          <p:cNvPr id="2782" name="Google Shape;2782;p3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337</a:t>
            </a:fld>
            <a:endParaRP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Shape 2786"/>
        <p:cNvGrpSpPr/>
        <p:nvPr/>
      </p:nvGrpSpPr>
      <p:grpSpPr>
        <a:xfrm>
          <a:off x="0" y="0"/>
          <a:ext cx="0" cy="0"/>
          <a:chOff x="0" y="0"/>
          <a:chExt cx="0" cy="0"/>
        </a:xfrm>
      </p:grpSpPr>
      <p:sp>
        <p:nvSpPr>
          <p:cNvPr id="2787" name="Google Shape;2787;p3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ArrayList</a:t>
            </a:r>
            <a:endParaRPr/>
          </a:p>
        </p:txBody>
      </p:sp>
      <p:sp>
        <p:nvSpPr>
          <p:cNvPr id="2788" name="Google Shape;2788;p3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ArrayList provides us with dynamic arrays in Java.</a:t>
            </a:r>
            <a:endParaRPr/>
          </a:p>
          <a:p>
            <a:pPr marL="457200" lvl="0" indent="-342900" algn="just" rtl="0">
              <a:spcBef>
                <a:spcPts val="0"/>
              </a:spcBef>
              <a:spcAft>
                <a:spcPts val="0"/>
              </a:spcAft>
              <a:buSzPts val="1800"/>
              <a:buChar char="●"/>
            </a:pPr>
            <a:r>
              <a:rPr lang="en-GB"/>
              <a:t>Though, it may be slower than standard arrays but can be helpful in programs where lots of manipulation in the array is needed.</a:t>
            </a:r>
            <a:endParaRPr/>
          </a:p>
          <a:p>
            <a:pPr marL="457200" lvl="0" indent="-342900" algn="just" rtl="0">
              <a:spcBef>
                <a:spcPts val="0"/>
              </a:spcBef>
              <a:spcAft>
                <a:spcPts val="0"/>
              </a:spcAft>
              <a:buSzPts val="1800"/>
              <a:buChar char="●"/>
            </a:pPr>
            <a:r>
              <a:rPr lang="en-GB"/>
              <a:t>The size of an ArrayList is increased automatically if the collection grows or shrinks if the objects are removed from the collection.</a:t>
            </a:r>
            <a:endParaRPr/>
          </a:p>
          <a:p>
            <a:pPr marL="457200" lvl="0" indent="-342900" algn="just" rtl="0">
              <a:spcBef>
                <a:spcPts val="0"/>
              </a:spcBef>
              <a:spcAft>
                <a:spcPts val="0"/>
              </a:spcAft>
              <a:buSzPts val="1800"/>
              <a:buChar char="●"/>
            </a:pPr>
            <a:r>
              <a:rPr lang="en-GB"/>
              <a:t>It can contain duplicate elements.</a:t>
            </a:r>
            <a:endParaRPr/>
          </a:p>
          <a:p>
            <a:pPr marL="457200" lvl="0" indent="-342900" algn="just" rtl="0">
              <a:spcBef>
                <a:spcPts val="0"/>
              </a:spcBef>
              <a:spcAft>
                <a:spcPts val="0"/>
              </a:spcAft>
              <a:buSzPts val="1800"/>
              <a:buChar char="●"/>
            </a:pPr>
            <a:r>
              <a:rPr lang="en-GB"/>
              <a:t>Insertion order is maintained.</a:t>
            </a:r>
            <a:endParaRPr/>
          </a:p>
          <a:p>
            <a:pPr marL="457200" lvl="0" indent="-342900" algn="just" rtl="0">
              <a:spcBef>
                <a:spcPts val="0"/>
              </a:spcBef>
              <a:spcAft>
                <a:spcPts val="0"/>
              </a:spcAft>
              <a:buSzPts val="1800"/>
              <a:buChar char="●"/>
            </a:pPr>
            <a:r>
              <a:rPr lang="en-GB"/>
              <a:t>Manipulation of elements is little bit slower, because lot of shifting is needed.</a:t>
            </a:r>
            <a:endParaRPr/>
          </a:p>
          <a:p>
            <a:pPr marL="457200" lvl="0" indent="-342900" algn="just" rtl="0">
              <a:spcBef>
                <a:spcPts val="0"/>
              </a:spcBef>
              <a:spcAft>
                <a:spcPts val="0"/>
              </a:spcAft>
              <a:buSzPts val="1800"/>
              <a:buChar char="●"/>
            </a:pPr>
            <a:r>
              <a:rPr lang="en-GB"/>
              <a:t>It allows random access (works on index basis)</a:t>
            </a:r>
            <a:endParaRPr/>
          </a:p>
        </p:txBody>
      </p:sp>
      <p:sp>
        <p:nvSpPr>
          <p:cNvPr id="2789" name="Google Shape;2789;p3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338</a:t>
            </a:fld>
            <a:endParaRP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Shape 2793"/>
        <p:cNvGrpSpPr/>
        <p:nvPr/>
      </p:nvGrpSpPr>
      <p:grpSpPr>
        <a:xfrm>
          <a:off x="0" y="0"/>
          <a:ext cx="0" cy="0"/>
          <a:chOff x="0" y="0"/>
          <a:chExt cx="0" cy="0"/>
        </a:xfrm>
      </p:grpSpPr>
      <p:sp>
        <p:nvSpPr>
          <p:cNvPr id="2794" name="Google Shape;2794;p3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ArrayList</a:t>
            </a:r>
            <a:endParaRPr/>
          </a:p>
        </p:txBody>
      </p:sp>
      <p:sp>
        <p:nvSpPr>
          <p:cNvPr id="2795" name="Google Shape;2795;p3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Using add method</a:t>
            </a:r>
            <a:endParaRPr/>
          </a:p>
          <a:p>
            <a:pPr marL="482600" lvl="0" indent="431800" algn="l" rtl="0">
              <a:spcBef>
                <a:spcPts val="1200"/>
              </a:spcBef>
              <a:spcAft>
                <a:spcPts val="0"/>
              </a:spcAft>
              <a:buNone/>
            </a:pPr>
            <a:r>
              <a:rPr lang="en-GB" sz="1500">
                <a:solidFill>
                  <a:srgbClr val="000000"/>
                </a:solidFill>
                <a:latin typeface="Consolas"/>
                <a:ea typeface="Consolas"/>
                <a:cs typeface="Consolas"/>
                <a:sym typeface="Consolas"/>
              </a:rPr>
              <a:t>List&lt;String&gt; </a:t>
            </a:r>
            <a:r>
              <a:rPr lang="en-GB" sz="1500">
                <a:solidFill>
                  <a:srgbClr val="6A3E3E"/>
                </a:solidFill>
                <a:latin typeface="Consolas"/>
                <a:ea typeface="Consolas"/>
                <a:cs typeface="Consolas"/>
                <a:sym typeface="Consolas"/>
              </a:rPr>
              <a:t>list</a:t>
            </a:r>
            <a:r>
              <a:rPr lang="en-GB" sz="1500">
                <a:solidFill>
                  <a:srgbClr val="000000"/>
                </a:solidFill>
                <a:latin typeface="Consolas"/>
                <a:ea typeface="Consolas"/>
                <a:cs typeface="Consolas"/>
                <a:sym typeface="Consolas"/>
              </a:rPr>
              <a:t> = </a:t>
            </a:r>
            <a:r>
              <a:rPr lang="en-GB" sz="1500" b="1">
                <a:solidFill>
                  <a:srgbClr val="7F0055"/>
                </a:solidFill>
                <a:latin typeface="Consolas"/>
                <a:ea typeface="Consolas"/>
                <a:cs typeface="Consolas"/>
                <a:sym typeface="Consolas"/>
              </a:rPr>
              <a:t>new</a:t>
            </a:r>
            <a:r>
              <a:rPr lang="en-GB" sz="1500">
                <a:solidFill>
                  <a:srgbClr val="000000"/>
                </a:solidFill>
                <a:latin typeface="Consolas"/>
                <a:ea typeface="Consolas"/>
                <a:cs typeface="Consolas"/>
                <a:sym typeface="Consolas"/>
              </a:rPr>
              <a:t> ArrayList&lt;String&gt;();</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list</a:t>
            </a:r>
            <a:r>
              <a:rPr lang="en-GB" sz="1500">
                <a:solidFill>
                  <a:srgbClr val="000000"/>
                </a:solidFill>
                <a:latin typeface="Consolas"/>
                <a:ea typeface="Consolas"/>
                <a:cs typeface="Consolas"/>
                <a:sym typeface="Consolas"/>
              </a:rPr>
              <a:t>.add(</a:t>
            </a:r>
            <a:r>
              <a:rPr lang="en-GB" sz="1500">
                <a:solidFill>
                  <a:srgbClr val="2A00FF"/>
                </a:solidFill>
                <a:latin typeface="Consolas"/>
                <a:ea typeface="Consolas"/>
                <a:cs typeface="Consolas"/>
                <a:sym typeface="Consolas"/>
              </a:rPr>
              <a:t>"Java"</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list</a:t>
            </a:r>
            <a:r>
              <a:rPr lang="en-GB" sz="1500">
                <a:solidFill>
                  <a:srgbClr val="000000"/>
                </a:solidFill>
                <a:latin typeface="Consolas"/>
                <a:ea typeface="Consolas"/>
                <a:cs typeface="Consolas"/>
                <a:sym typeface="Consolas"/>
              </a:rPr>
              <a:t>.add(</a:t>
            </a:r>
            <a:r>
              <a:rPr lang="en-GB" sz="1500">
                <a:solidFill>
                  <a:srgbClr val="2A00FF"/>
                </a:solidFill>
                <a:latin typeface="Consolas"/>
                <a:ea typeface="Consolas"/>
                <a:cs typeface="Consolas"/>
                <a:sym typeface="Consolas"/>
              </a:rPr>
              <a:t>"C++"</a:t>
            </a:r>
            <a:r>
              <a:rPr lang="en-GB" sz="1500">
                <a:solidFill>
                  <a:srgbClr val="000000"/>
                </a:solidFill>
                <a:latin typeface="Consolas"/>
                <a:ea typeface="Consolas"/>
                <a:cs typeface="Consolas"/>
                <a:sym typeface="Consolas"/>
              </a:rPr>
              <a:t>);</a:t>
            </a:r>
            <a:endParaRPr sz="1500"/>
          </a:p>
          <a:p>
            <a:pPr marL="457200" lvl="0" indent="-342900" algn="l" rtl="0">
              <a:spcBef>
                <a:spcPts val="0"/>
              </a:spcBef>
              <a:spcAft>
                <a:spcPts val="0"/>
              </a:spcAft>
              <a:buSzPts val="1800"/>
              <a:buChar char="●"/>
            </a:pPr>
            <a:r>
              <a:rPr lang="en-GB"/>
              <a:t>Using asList()</a:t>
            </a:r>
            <a:endParaRPr/>
          </a:p>
          <a:p>
            <a:pPr marL="457200" lvl="0" indent="457200" algn="l" rtl="0">
              <a:spcBef>
                <a:spcPts val="1200"/>
              </a:spcBef>
              <a:spcAft>
                <a:spcPts val="0"/>
              </a:spcAft>
              <a:buNone/>
            </a:pPr>
            <a:r>
              <a:rPr lang="en-GB" sz="1500">
                <a:solidFill>
                  <a:srgbClr val="000000"/>
                </a:solidFill>
                <a:latin typeface="Consolas"/>
                <a:ea typeface="Consolas"/>
                <a:cs typeface="Consolas"/>
                <a:sym typeface="Consolas"/>
              </a:rPr>
              <a:t>List&lt;String&gt; </a:t>
            </a:r>
            <a:r>
              <a:rPr lang="en-GB" sz="1500">
                <a:solidFill>
                  <a:srgbClr val="6A3E3E"/>
                </a:solidFill>
                <a:latin typeface="Consolas"/>
                <a:ea typeface="Consolas"/>
                <a:cs typeface="Consolas"/>
                <a:sym typeface="Consolas"/>
              </a:rPr>
              <a:t>list</a:t>
            </a:r>
            <a:r>
              <a:rPr lang="en-GB" sz="1500">
                <a:solidFill>
                  <a:srgbClr val="000000"/>
                </a:solidFill>
                <a:latin typeface="Consolas"/>
                <a:ea typeface="Consolas"/>
                <a:cs typeface="Consolas"/>
                <a:sym typeface="Consolas"/>
              </a:rPr>
              <a:t> = </a:t>
            </a:r>
            <a:r>
              <a:rPr lang="en-GB" sz="1500" b="1">
                <a:solidFill>
                  <a:srgbClr val="7F0055"/>
                </a:solidFill>
                <a:latin typeface="Consolas"/>
                <a:ea typeface="Consolas"/>
                <a:cs typeface="Consolas"/>
                <a:sym typeface="Consolas"/>
              </a:rPr>
              <a:t>new</a:t>
            </a:r>
            <a:r>
              <a:rPr lang="en-GB" sz="1500">
                <a:solidFill>
                  <a:srgbClr val="000000"/>
                </a:solidFill>
                <a:latin typeface="Consolas"/>
                <a:ea typeface="Consolas"/>
                <a:cs typeface="Consolas"/>
                <a:sym typeface="Consolas"/>
              </a:rPr>
              <a:t> ArrayList&lt;String&gt;(Arrays.</a:t>
            </a:r>
            <a:r>
              <a:rPr lang="en-GB" sz="1500" i="1">
                <a:solidFill>
                  <a:srgbClr val="000000"/>
                </a:solidFill>
                <a:latin typeface="Consolas"/>
                <a:ea typeface="Consolas"/>
                <a:cs typeface="Consolas"/>
                <a:sym typeface="Consolas"/>
              </a:rPr>
              <a:t>asList</a:t>
            </a:r>
            <a:r>
              <a:rPr lang="en-GB" sz="1500">
                <a:solidFill>
                  <a:srgbClr val="000000"/>
                </a:solidFill>
                <a:latin typeface="Consolas"/>
                <a:ea typeface="Consolas"/>
                <a:cs typeface="Consolas"/>
                <a:sym typeface="Consolas"/>
              </a:rPr>
              <a:t>(</a:t>
            </a:r>
            <a:r>
              <a:rPr lang="en-GB" sz="1500">
                <a:solidFill>
                  <a:srgbClr val="2A00FF"/>
                </a:solidFill>
                <a:latin typeface="Consolas"/>
                <a:ea typeface="Consolas"/>
                <a:cs typeface="Consolas"/>
                <a:sym typeface="Consolas"/>
              </a:rPr>
              <a:t>"Java"</a:t>
            </a:r>
            <a:r>
              <a:rPr lang="en-GB" sz="1500">
                <a:solidFill>
                  <a:srgbClr val="000000"/>
                </a:solidFill>
                <a:latin typeface="Consolas"/>
                <a:ea typeface="Consolas"/>
                <a:cs typeface="Consolas"/>
                <a:sym typeface="Consolas"/>
              </a:rPr>
              <a:t>, </a:t>
            </a:r>
            <a:r>
              <a:rPr lang="en-GB" sz="1500">
                <a:solidFill>
                  <a:srgbClr val="2A00FF"/>
                </a:solidFill>
                <a:latin typeface="Consolas"/>
                <a:ea typeface="Consolas"/>
                <a:cs typeface="Consolas"/>
                <a:sym typeface="Consolas"/>
              </a:rPr>
              <a:t>"C++"</a:t>
            </a:r>
            <a:r>
              <a:rPr lang="en-GB" sz="1500">
                <a:solidFill>
                  <a:srgbClr val="000000"/>
                </a:solidFill>
                <a:latin typeface="Consolas"/>
                <a:ea typeface="Consolas"/>
                <a:cs typeface="Consolas"/>
                <a:sym typeface="Consolas"/>
              </a:rPr>
              <a:t>));</a:t>
            </a:r>
            <a:endParaRPr sz="1500"/>
          </a:p>
          <a:p>
            <a:pPr marL="457200" lvl="0" indent="-342900" algn="l" rtl="0">
              <a:spcBef>
                <a:spcPts val="1200"/>
              </a:spcBef>
              <a:spcAft>
                <a:spcPts val="0"/>
              </a:spcAft>
              <a:buSzPts val="1800"/>
              <a:buChar char="●"/>
            </a:pPr>
            <a:r>
              <a:rPr lang="en-GB"/>
              <a:t>Using list.of()</a:t>
            </a:r>
            <a:endParaRPr/>
          </a:p>
          <a:p>
            <a:pPr marL="457200" lvl="0" indent="0" algn="l" rtl="0">
              <a:spcBef>
                <a:spcPts val="1200"/>
              </a:spcBef>
              <a:spcAft>
                <a:spcPts val="1200"/>
              </a:spcAft>
              <a:buNone/>
            </a:pPr>
            <a:r>
              <a:rPr lang="en-GB"/>
              <a:t>	</a:t>
            </a:r>
            <a:r>
              <a:rPr lang="en-GB" sz="1400">
                <a:solidFill>
                  <a:srgbClr val="000000"/>
                </a:solidFill>
                <a:latin typeface="Consolas"/>
                <a:ea typeface="Consolas"/>
                <a:cs typeface="Consolas"/>
                <a:sym typeface="Consolas"/>
              </a:rPr>
              <a:t>List&lt;String&gt; </a:t>
            </a:r>
            <a:r>
              <a:rPr lang="en-GB" sz="1400">
                <a:solidFill>
                  <a:srgbClr val="6A3E3E"/>
                </a:solidFill>
                <a:latin typeface="Consolas"/>
                <a:ea typeface="Consolas"/>
                <a:cs typeface="Consolas"/>
                <a:sym typeface="Consolas"/>
              </a:rPr>
              <a:t>list</a:t>
            </a:r>
            <a:r>
              <a:rPr lang="en-GB" sz="1400">
                <a:solidFill>
                  <a:srgbClr val="000000"/>
                </a:solidFill>
                <a:latin typeface="Consolas"/>
                <a:ea typeface="Consolas"/>
                <a:cs typeface="Consolas"/>
                <a:sym typeface="Consolas"/>
              </a:rPr>
              <a:t> = </a:t>
            </a:r>
            <a:r>
              <a:rPr lang="en-GB" sz="1400" b="1">
                <a:solidFill>
                  <a:srgbClr val="7F0055"/>
                </a:solidFill>
                <a:latin typeface="Consolas"/>
                <a:ea typeface="Consolas"/>
                <a:cs typeface="Consolas"/>
                <a:sym typeface="Consolas"/>
              </a:rPr>
              <a:t>new</a:t>
            </a:r>
            <a:r>
              <a:rPr lang="en-GB" sz="1400">
                <a:solidFill>
                  <a:srgbClr val="000000"/>
                </a:solidFill>
                <a:latin typeface="Consolas"/>
                <a:ea typeface="Consolas"/>
                <a:cs typeface="Consolas"/>
                <a:sym typeface="Consolas"/>
              </a:rPr>
              <a:t> ArrayList&lt;String&gt;(List.</a:t>
            </a:r>
            <a:r>
              <a:rPr lang="en-GB" sz="1400" i="1">
                <a:solidFill>
                  <a:srgbClr val="000000"/>
                </a:solidFill>
                <a:latin typeface="Consolas"/>
                <a:ea typeface="Consolas"/>
                <a:cs typeface="Consolas"/>
                <a:sym typeface="Consolas"/>
              </a:rPr>
              <a:t>of</a:t>
            </a:r>
            <a:r>
              <a:rPr lang="en-GB" sz="1400">
                <a:solidFill>
                  <a:srgbClr val="000000"/>
                </a:solidFill>
                <a:latin typeface="Consolas"/>
                <a:ea typeface="Consolas"/>
                <a:cs typeface="Consolas"/>
                <a:sym typeface="Consolas"/>
              </a:rPr>
              <a:t>(</a:t>
            </a:r>
            <a:r>
              <a:rPr lang="en-GB" sz="1400">
                <a:solidFill>
                  <a:srgbClr val="2A00FF"/>
                </a:solidFill>
                <a:latin typeface="Consolas"/>
                <a:ea typeface="Consolas"/>
                <a:cs typeface="Consolas"/>
                <a:sym typeface="Consolas"/>
              </a:rPr>
              <a:t>"Java"</a:t>
            </a:r>
            <a:r>
              <a:rPr lang="en-GB" sz="1400">
                <a:solidFill>
                  <a:srgbClr val="000000"/>
                </a:solidFill>
                <a:latin typeface="Consolas"/>
                <a:ea typeface="Consolas"/>
                <a:cs typeface="Consolas"/>
                <a:sym typeface="Consolas"/>
              </a:rPr>
              <a:t>, </a:t>
            </a:r>
            <a:r>
              <a:rPr lang="en-GB" sz="1400">
                <a:solidFill>
                  <a:srgbClr val="2A00FF"/>
                </a:solidFill>
                <a:latin typeface="Consolas"/>
                <a:ea typeface="Consolas"/>
                <a:cs typeface="Consolas"/>
                <a:sym typeface="Consolas"/>
              </a:rPr>
              <a:t>"C++"</a:t>
            </a:r>
            <a:r>
              <a:rPr lang="en-GB" sz="1400">
                <a:solidFill>
                  <a:srgbClr val="000000"/>
                </a:solidFill>
                <a:latin typeface="Consolas"/>
                <a:ea typeface="Consolas"/>
                <a:cs typeface="Consolas"/>
                <a:sym typeface="Consolas"/>
              </a:rPr>
              <a:t>));</a:t>
            </a:r>
            <a:endParaRPr sz="1400"/>
          </a:p>
        </p:txBody>
      </p:sp>
      <p:sp>
        <p:nvSpPr>
          <p:cNvPr id="2796" name="Google Shape;2796;p3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339</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Verify Java Installation</a:t>
            </a:r>
            <a:endParaRPr/>
          </a:p>
        </p:txBody>
      </p:sp>
      <p:sp>
        <p:nvSpPr>
          <p:cNvPr id="343" name="Google Shape;343;p4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After installation, you should verify that Java is properly installed on your computer.</a:t>
            </a:r>
            <a:endParaRPr/>
          </a:p>
          <a:p>
            <a:pPr marL="457200" lvl="0" indent="-342900" algn="just" rtl="0">
              <a:spcBef>
                <a:spcPts val="0"/>
              </a:spcBef>
              <a:spcAft>
                <a:spcPts val="0"/>
              </a:spcAft>
              <a:buSzPts val="1800"/>
              <a:buChar char="●"/>
            </a:pPr>
            <a:r>
              <a:rPr lang="en-GB"/>
              <a:t>To do that, open the command prompt again and type ‘</a:t>
            </a:r>
            <a:r>
              <a:rPr lang="en-GB" i="1"/>
              <a:t>java -version</a:t>
            </a:r>
            <a:r>
              <a:rPr lang="en-GB"/>
              <a:t>’</a:t>
            </a:r>
            <a:endParaRPr/>
          </a:p>
          <a:p>
            <a:pPr marL="457200" lvl="0" indent="-342900" algn="just" rtl="0">
              <a:spcBef>
                <a:spcPts val="0"/>
              </a:spcBef>
              <a:spcAft>
                <a:spcPts val="0"/>
              </a:spcAft>
              <a:buSzPts val="1800"/>
              <a:buChar char="●"/>
            </a:pPr>
            <a:r>
              <a:rPr lang="en-GB"/>
              <a:t>If java is installed correctly, the version number will be displayed.</a:t>
            </a:r>
            <a:endParaRPr/>
          </a:p>
        </p:txBody>
      </p:sp>
      <p:sp>
        <p:nvSpPr>
          <p:cNvPr id="344" name="Google Shape;344;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a:t>
            </a:fld>
            <a:endParaRP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Shape 2800"/>
        <p:cNvGrpSpPr/>
        <p:nvPr/>
      </p:nvGrpSpPr>
      <p:grpSpPr>
        <a:xfrm>
          <a:off x="0" y="0"/>
          <a:ext cx="0" cy="0"/>
          <a:chOff x="0" y="0"/>
          <a:chExt cx="0" cy="0"/>
        </a:xfrm>
      </p:grpSpPr>
      <p:sp>
        <p:nvSpPr>
          <p:cNvPr id="2801" name="Google Shape;2801;p35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ArrayList</a:t>
            </a:r>
            <a:endParaRPr/>
          </a:p>
        </p:txBody>
      </p:sp>
      <p:sp>
        <p:nvSpPr>
          <p:cNvPr id="2802" name="Google Shape;2802;p3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340</a:t>
            </a:fld>
            <a:endParaRPr/>
          </a:p>
        </p:txBody>
      </p:sp>
      <p:graphicFrame>
        <p:nvGraphicFramePr>
          <p:cNvPr id="2803" name="Google Shape;2803;p352"/>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2433750">
                  <a:extLst>
                    <a:ext uri="{9D8B030D-6E8A-4147-A177-3AD203B41FA5}">
                      <a16:colId xmlns:a16="http://schemas.microsoft.com/office/drawing/2014/main" val="20000"/>
                    </a:ext>
                  </a:extLst>
                </a:gridCol>
                <a:gridCol w="6055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length of the arraylist.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sort()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Sort the arraylist elements.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clone()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Creates a new arraylist with the same element, size, and capacity.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contains()</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Searches the arraylist for the specified element and returns a boolean result.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ensureCapacity()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Specifies the total element the arraylist can contain.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isEmpty()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Checks if the arraylist is empty.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indexOf()</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Searches a specified element in an arraylist and returns the index of the element.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Shape 2807"/>
        <p:cNvGrpSpPr/>
        <p:nvPr/>
      </p:nvGrpSpPr>
      <p:grpSpPr>
        <a:xfrm>
          <a:off x="0" y="0"/>
          <a:ext cx="0" cy="0"/>
          <a:chOff x="0" y="0"/>
          <a:chExt cx="0" cy="0"/>
        </a:xfrm>
      </p:grpSpPr>
      <p:sp>
        <p:nvSpPr>
          <p:cNvPr id="2808" name="Google Shape;2808;p3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LinkedList</a:t>
            </a:r>
            <a:endParaRPr/>
          </a:p>
        </p:txBody>
      </p:sp>
      <p:sp>
        <p:nvSpPr>
          <p:cNvPr id="2809" name="Google Shape;2809;p353"/>
          <p:cNvSpPr txBox="1">
            <a:spLocks noGrp="1"/>
          </p:cNvSpPr>
          <p:nvPr>
            <p:ph type="body" idx="1"/>
          </p:nvPr>
        </p:nvSpPr>
        <p:spPr>
          <a:xfrm>
            <a:off x="155900" y="1266325"/>
            <a:ext cx="8520600" cy="23796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Linked List is a linear data structure where the elements are called as nodes.</a:t>
            </a:r>
            <a:endParaRPr/>
          </a:p>
          <a:p>
            <a:pPr marL="457200" lvl="0" indent="-342900" algn="just" rtl="0">
              <a:spcBef>
                <a:spcPts val="0"/>
              </a:spcBef>
              <a:spcAft>
                <a:spcPts val="0"/>
              </a:spcAft>
              <a:buSzPts val="1800"/>
              <a:buChar char="●"/>
            </a:pPr>
            <a:r>
              <a:rPr lang="en-GB"/>
              <a:t>Here, each node has two fields- data and next. Data stores the actual piece of information and next points to the next node. 'Next' field is actually the address of the next node.</a:t>
            </a:r>
            <a:endParaRPr/>
          </a:p>
          <a:p>
            <a:pPr marL="457200" lvl="0" indent="-342900" algn="just" rtl="0">
              <a:spcBef>
                <a:spcPts val="0"/>
              </a:spcBef>
              <a:spcAft>
                <a:spcPts val="0"/>
              </a:spcAft>
              <a:buSzPts val="1800"/>
              <a:buChar char="●"/>
            </a:pPr>
            <a:r>
              <a:rPr lang="en-GB"/>
              <a:t>The LinkedList class extends the AbstractSequentialList and it also extends the List, Deque and Queue interface.</a:t>
            </a:r>
            <a:endParaRPr/>
          </a:p>
        </p:txBody>
      </p:sp>
      <p:sp>
        <p:nvSpPr>
          <p:cNvPr id="2810" name="Google Shape;2810;p3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341</a:t>
            </a:fld>
            <a:endParaRPr/>
          </a:p>
        </p:txBody>
      </p:sp>
      <p:grpSp>
        <p:nvGrpSpPr>
          <p:cNvPr id="2811" name="Google Shape;2811;p353"/>
          <p:cNvGrpSpPr/>
          <p:nvPr/>
        </p:nvGrpSpPr>
        <p:grpSpPr>
          <a:xfrm>
            <a:off x="793212" y="3619725"/>
            <a:ext cx="7557563" cy="1327825"/>
            <a:chOff x="1118925" y="3613450"/>
            <a:chExt cx="7557563" cy="1327825"/>
          </a:xfrm>
        </p:grpSpPr>
        <p:sp>
          <p:nvSpPr>
            <p:cNvPr id="2812" name="Google Shape;2812;p353"/>
            <p:cNvSpPr/>
            <p:nvPr/>
          </p:nvSpPr>
          <p:spPr>
            <a:xfrm>
              <a:off x="1134525" y="4098800"/>
              <a:ext cx="5487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A</a:t>
              </a:r>
              <a:endParaRPr>
                <a:latin typeface="Open Sans"/>
                <a:ea typeface="Open Sans"/>
                <a:cs typeface="Open Sans"/>
                <a:sym typeface="Open Sans"/>
              </a:endParaRPr>
            </a:p>
          </p:txBody>
        </p:sp>
        <p:sp>
          <p:nvSpPr>
            <p:cNvPr id="2813" name="Google Shape;2813;p353"/>
            <p:cNvSpPr/>
            <p:nvPr/>
          </p:nvSpPr>
          <p:spPr>
            <a:xfrm>
              <a:off x="1683225" y="4098800"/>
              <a:ext cx="2750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4" name="Google Shape;2814;p353"/>
            <p:cNvSpPr/>
            <p:nvPr/>
          </p:nvSpPr>
          <p:spPr>
            <a:xfrm>
              <a:off x="2538200" y="4098800"/>
              <a:ext cx="5487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B</a:t>
              </a:r>
              <a:endParaRPr>
                <a:latin typeface="Open Sans"/>
                <a:ea typeface="Open Sans"/>
                <a:cs typeface="Open Sans"/>
                <a:sym typeface="Open Sans"/>
              </a:endParaRPr>
            </a:p>
          </p:txBody>
        </p:sp>
        <p:sp>
          <p:nvSpPr>
            <p:cNvPr id="2815" name="Google Shape;2815;p353"/>
            <p:cNvSpPr/>
            <p:nvPr/>
          </p:nvSpPr>
          <p:spPr>
            <a:xfrm>
              <a:off x="3086900" y="4098800"/>
              <a:ext cx="2750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6" name="Google Shape;2816;p353"/>
            <p:cNvSpPr/>
            <p:nvPr/>
          </p:nvSpPr>
          <p:spPr>
            <a:xfrm>
              <a:off x="3941875" y="4098800"/>
              <a:ext cx="5487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a:t>
              </a:r>
              <a:endParaRPr>
                <a:latin typeface="Open Sans"/>
                <a:ea typeface="Open Sans"/>
                <a:cs typeface="Open Sans"/>
                <a:sym typeface="Open Sans"/>
              </a:endParaRPr>
            </a:p>
          </p:txBody>
        </p:sp>
        <p:sp>
          <p:nvSpPr>
            <p:cNvPr id="2817" name="Google Shape;2817;p353"/>
            <p:cNvSpPr/>
            <p:nvPr/>
          </p:nvSpPr>
          <p:spPr>
            <a:xfrm>
              <a:off x="4490575" y="4098800"/>
              <a:ext cx="2750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8" name="Google Shape;2818;p353"/>
            <p:cNvSpPr/>
            <p:nvPr/>
          </p:nvSpPr>
          <p:spPr>
            <a:xfrm>
              <a:off x="5345550" y="4098800"/>
              <a:ext cx="5487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a:t>
              </a:r>
              <a:endParaRPr>
                <a:latin typeface="Open Sans"/>
                <a:ea typeface="Open Sans"/>
                <a:cs typeface="Open Sans"/>
                <a:sym typeface="Open Sans"/>
              </a:endParaRPr>
            </a:p>
          </p:txBody>
        </p:sp>
        <p:sp>
          <p:nvSpPr>
            <p:cNvPr id="2819" name="Google Shape;2819;p353"/>
            <p:cNvSpPr/>
            <p:nvPr/>
          </p:nvSpPr>
          <p:spPr>
            <a:xfrm>
              <a:off x="5894250" y="4098800"/>
              <a:ext cx="2750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20" name="Google Shape;2820;p353"/>
            <p:cNvSpPr/>
            <p:nvPr/>
          </p:nvSpPr>
          <p:spPr>
            <a:xfrm>
              <a:off x="6749225" y="4098800"/>
              <a:ext cx="5487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E</a:t>
              </a:r>
              <a:endParaRPr>
                <a:latin typeface="Open Sans"/>
                <a:ea typeface="Open Sans"/>
                <a:cs typeface="Open Sans"/>
                <a:sym typeface="Open Sans"/>
              </a:endParaRPr>
            </a:p>
          </p:txBody>
        </p:sp>
        <p:sp>
          <p:nvSpPr>
            <p:cNvPr id="2821" name="Google Shape;2821;p353"/>
            <p:cNvSpPr/>
            <p:nvPr/>
          </p:nvSpPr>
          <p:spPr>
            <a:xfrm>
              <a:off x="7297925" y="4098800"/>
              <a:ext cx="275000" cy="4716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2822" name="Google Shape;2822;p353"/>
            <p:cNvCxnSpPr>
              <a:stCxn id="2813" idx="3"/>
              <a:endCxn id="2814" idx="1"/>
            </p:cNvCxnSpPr>
            <p:nvPr/>
          </p:nvCxnSpPr>
          <p:spPr>
            <a:xfrm>
              <a:off x="1958225" y="4334600"/>
              <a:ext cx="579900" cy="0"/>
            </a:xfrm>
            <a:prstGeom prst="straightConnector1">
              <a:avLst/>
            </a:prstGeom>
            <a:noFill/>
            <a:ln w="9525" cap="flat" cmpd="sng">
              <a:solidFill>
                <a:schemeClr val="dk2"/>
              </a:solidFill>
              <a:prstDash val="solid"/>
              <a:round/>
              <a:headEnd type="none" w="med" len="med"/>
              <a:tailEnd type="triangle" w="med" len="med"/>
            </a:ln>
          </p:spPr>
        </p:cxnSp>
        <p:cxnSp>
          <p:nvCxnSpPr>
            <p:cNvPr id="2823" name="Google Shape;2823;p353"/>
            <p:cNvCxnSpPr>
              <a:stCxn id="2815" idx="3"/>
              <a:endCxn id="2816" idx="1"/>
            </p:cNvCxnSpPr>
            <p:nvPr/>
          </p:nvCxnSpPr>
          <p:spPr>
            <a:xfrm>
              <a:off x="3361900" y="4334600"/>
              <a:ext cx="579900" cy="0"/>
            </a:xfrm>
            <a:prstGeom prst="straightConnector1">
              <a:avLst/>
            </a:prstGeom>
            <a:noFill/>
            <a:ln w="9525" cap="flat" cmpd="sng">
              <a:solidFill>
                <a:schemeClr val="dk2"/>
              </a:solidFill>
              <a:prstDash val="solid"/>
              <a:round/>
              <a:headEnd type="none" w="med" len="med"/>
              <a:tailEnd type="triangle" w="med" len="med"/>
            </a:ln>
          </p:spPr>
        </p:cxnSp>
        <p:cxnSp>
          <p:nvCxnSpPr>
            <p:cNvPr id="2824" name="Google Shape;2824;p353"/>
            <p:cNvCxnSpPr>
              <a:stCxn id="2817" idx="3"/>
              <a:endCxn id="2818" idx="1"/>
            </p:cNvCxnSpPr>
            <p:nvPr/>
          </p:nvCxnSpPr>
          <p:spPr>
            <a:xfrm>
              <a:off x="4765575" y="4334600"/>
              <a:ext cx="579900" cy="0"/>
            </a:xfrm>
            <a:prstGeom prst="straightConnector1">
              <a:avLst/>
            </a:prstGeom>
            <a:noFill/>
            <a:ln w="9525" cap="flat" cmpd="sng">
              <a:solidFill>
                <a:schemeClr val="dk2"/>
              </a:solidFill>
              <a:prstDash val="solid"/>
              <a:round/>
              <a:headEnd type="none" w="med" len="med"/>
              <a:tailEnd type="triangle" w="med" len="med"/>
            </a:ln>
          </p:spPr>
        </p:cxnSp>
        <p:cxnSp>
          <p:nvCxnSpPr>
            <p:cNvPr id="2825" name="Google Shape;2825;p353"/>
            <p:cNvCxnSpPr>
              <a:stCxn id="2819" idx="3"/>
              <a:endCxn id="2820" idx="1"/>
            </p:cNvCxnSpPr>
            <p:nvPr/>
          </p:nvCxnSpPr>
          <p:spPr>
            <a:xfrm>
              <a:off x="6169250" y="4334600"/>
              <a:ext cx="579900" cy="0"/>
            </a:xfrm>
            <a:prstGeom prst="straightConnector1">
              <a:avLst/>
            </a:prstGeom>
            <a:noFill/>
            <a:ln w="9525" cap="flat" cmpd="sng">
              <a:solidFill>
                <a:schemeClr val="dk2"/>
              </a:solidFill>
              <a:prstDash val="solid"/>
              <a:round/>
              <a:headEnd type="none" w="med" len="med"/>
              <a:tailEnd type="triangle" w="med" len="med"/>
            </a:ln>
          </p:spPr>
        </p:cxnSp>
        <p:cxnSp>
          <p:nvCxnSpPr>
            <p:cNvPr id="2826" name="Google Shape;2826;p353"/>
            <p:cNvCxnSpPr>
              <a:stCxn id="2821" idx="3"/>
            </p:cNvCxnSpPr>
            <p:nvPr/>
          </p:nvCxnSpPr>
          <p:spPr>
            <a:xfrm>
              <a:off x="7572925" y="4334600"/>
              <a:ext cx="295800" cy="0"/>
            </a:xfrm>
            <a:prstGeom prst="straightConnector1">
              <a:avLst/>
            </a:prstGeom>
            <a:noFill/>
            <a:ln w="9525" cap="flat" cmpd="sng">
              <a:solidFill>
                <a:schemeClr val="dk2"/>
              </a:solidFill>
              <a:prstDash val="solid"/>
              <a:round/>
              <a:headEnd type="none" w="med" len="med"/>
              <a:tailEnd type="triangle" w="med" len="med"/>
            </a:ln>
          </p:spPr>
        </p:cxnSp>
        <p:sp>
          <p:nvSpPr>
            <p:cNvPr id="2827" name="Google Shape;2827;p353"/>
            <p:cNvSpPr txBox="1"/>
            <p:nvPr/>
          </p:nvSpPr>
          <p:spPr>
            <a:xfrm>
              <a:off x="7877888" y="4098800"/>
              <a:ext cx="798600" cy="471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600">
                  <a:solidFill>
                    <a:schemeClr val="dk2"/>
                  </a:solidFill>
                  <a:latin typeface="Open Sans"/>
                  <a:ea typeface="Open Sans"/>
                  <a:cs typeface="Open Sans"/>
                  <a:sym typeface="Open Sans"/>
                </a:rPr>
                <a:t>NULL</a:t>
              </a:r>
              <a:endParaRPr sz="1600">
                <a:solidFill>
                  <a:schemeClr val="dk2"/>
                </a:solidFill>
                <a:latin typeface="Open Sans"/>
                <a:ea typeface="Open Sans"/>
                <a:cs typeface="Open Sans"/>
                <a:sym typeface="Open Sans"/>
              </a:endParaRPr>
            </a:p>
          </p:txBody>
        </p:sp>
        <p:sp>
          <p:nvSpPr>
            <p:cNvPr id="2828" name="Google Shape;2828;p353"/>
            <p:cNvSpPr txBox="1"/>
            <p:nvPr/>
          </p:nvSpPr>
          <p:spPr>
            <a:xfrm>
              <a:off x="1118925" y="4597775"/>
              <a:ext cx="579900" cy="3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Data</a:t>
              </a:r>
              <a:endParaRPr>
                <a:solidFill>
                  <a:schemeClr val="dk2"/>
                </a:solidFill>
                <a:latin typeface="Open Sans"/>
                <a:ea typeface="Open Sans"/>
                <a:cs typeface="Open Sans"/>
                <a:sym typeface="Open Sans"/>
              </a:endParaRPr>
            </a:p>
          </p:txBody>
        </p:sp>
        <p:sp>
          <p:nvSpPr>
            <p:cNvPr id="2829" name="Google Shape;2829;p353"/>
            <p:cNvSpPr txBox="1"/>
            <p:nvPr/>
          </p:nvSpPr>
          <p:spPr>
            <a:xfrm>
              <a:off x="1530775" y="4597775"/>
              <a:ext cx="579900" cy="3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Next</a:t>
              </a:r>
              <a:endParaRPr>
                <a:solidFill>
                  <a:schemeClr val="dk2"/>
                </a:solidFill>
                <a:latin typeface="Open Sans"/>
                <a:ea typeface="Open Sans"/>
                <a:cs typeface="Open Sans"/>
                <a:sym typeface="Open Sans"/>
              </a:endParaRPr>
            </a:p>
          </p:txBody>
        </p:sp>
        <p:sp>
          <p:nvSpPr>
            <p:cNvPr id="2830" name="Google Shape;2830;p353"/>
            <p:cNvSpPr txBox="1"/>
            <p:nvPr/>
          </p:nvSpPr>
          <p:spPr>
            <a:xfrm>
              <a:off x="1217575" y="3613450"/>
              <a:ext cx="701100" cy="34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Head</a:t>
              </a:r>
              <a:endParaRPr>
                <a:solidFill>
                  <a:schemeClr val="dk2"/>
                </a:solidFill>
                <a:latin typeface="Open Sans"/>
                <a:ea typeface="Open Sans"/>
                <a:cs typeface="Open Sans"/>
                <a:sym typeface="Open Sans"/>
              </a:endParaRPr>
            </a:p>
          </p:txBody>
        </p:sp>
        <p:cxnSp>
          <p:nvCxnSpPr>
            <p:cNvPr id="2831" name="Google Shape;2831;p353"/>
            <p:cNvCxnSpPr>
              <a:stCxn id="2830" idx="2"/>
              <a:endCxn id="2812" idx="0"/>
            </p:cNvCxnSpPr>
            <p:nvPr/>
          </p:nvCxnSpPr>
          <p:spPr>
            <a:xfrm flipH="1">
              <a:off x="1408825" y="3956950"/>
              <a:ext cx="159300" cy="1419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Shape 2835"/>
        <p:cNvGrpSpPr/>
        <p:nvPr/>
      </p:nvGrpSpPr>
      <p:grpSpPr>
        <a:xfrm>
          <a:off x="0" y="0"/>
          <a:ext cx="0" cy="0"/>
          <a:chOff x="0" y="0"/>
          <a:chExt cx="0" cy="0"/>
        </a:xfrm>
      </p:grpSpPr>
      <p:sp>
        <p:nvSpPr>
          <p:cNvPr id="2836" name="Google Shape;2836;p35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LinkedList</a:t>
            </a:r>
            <a:endParaRPr/>
          </a:p>
        </p:txBody>
      </p:sp>
      <p:sp>
        <p:nvSpPr>
          <p:cNvPr id="2837" name="Google Shape;2837;p35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LinkedList can contain duplicate elements.</a:t>
            </a:r>
            <a:endParaRPr/>
          </a:p>
          <a:p>
            <a:pPr marL="457200" lvl="0" indent="-342900" algn="just" rtl="0">
              <a:spcBef>
                <a:spcPts val="0"/>
              </a:spcBef>
              <a:spcAft>
                <a:spcPts val="0"/>
              </a:spcAft>
              <a:buSzPts val="1800"/>
              <a:buChar char="●"/>
            </a:pPr>
            <a:r>
              <a:rPr lang="en-GB"/>
              <a:t>It maintains insertion order of the elements.</a:t>
            </a:r>
            <a:endParaRPr/>
          </a:p>
          <a:p>
            <a:pPr marL="457200" lvl="0" indent="-342900" algn="just" rtl="0">
              <a:spcBef>
                <a:spcPts val="0"/>
              </a:spcBef>
              <a:spcAft>
                <a:spcPts val="0"/>
              </a:spcAft>
              <a:buSzPts val="1800"/>
              <a:buChar char="●"/>
            </a:pPr>
            <a:r>
              <a:rPr lang="en-GB"/>
              <a:t>Manipulation is faster as no shifting is needed.</a:t>
            </a:r>
            <a:endParaRPr/>
          </a:p>
          <a:p>
            <a:pPr marL="457200" lvl="0" indent="-342900" algn="just" rtl="0">
              <a:spcBef>
                <a:spcPts val="0"/>
              </a:spcBef>
              <a:spcAft>
                <a:spcPts val="0"/>
              </a:spcAft>
              <a:buSzPts val="1800"/>
              <a:buChar char="●"/>
            </a:pPr>
            <a:r>
              <a:rPr lang="en-GB"/>
              <a:t>It allows random access (works on index basis)</a:t>
            </a:r>
            <a:endParaRPr/>
          </a:p>
        </p:txBody>
      </p:sp>
      <p:sp>
        <p:nvSpPr>
          <p:cNvPr id="2838" name="Google Shape;2838;p3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342</a:t>
            </a:fld>
            <a:endParaRP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Shape 2842"/>
        <p:cNvGrpSpPr/>
        <p:nvPr/>
      </p:nvGrpSpPr>
      <p:grpSpPr>
        <a:xfrm>
          <a:off x="0" y="0"/>
          <a:ext cx="0" cy="0"/>
          <a:chOff x="0" y="0"/>
          <a:chExt cx="0" cy="0"/>
        </a:xfrm>
      </p:grpSpPr>
      <p:sp>
        <p:nvSpPr>
          <p:cNvPr id="2843" name="Google Shape;2843;p35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Vector</a:t>
            </a:r>
            <a:endParaRPr/>
          </a:p>
        </p:txBody>
      </p:sp>
      <p:sp>
        <p:nvSpPr>
          <p:cNvPr id="2844" name="Google Shape;2844;p35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 vector provides us with dynamic arrays in Java. Though, it may be slower than standard arrays but can be helpful in programs where lots of manipulation in the array is needed.</a:t>
            </a:r>
            <a:endParaRPr/>
          </a:p>
          <a:p>
            <a:pPr marL="457200" lvl="0" indent="-342900" algn="just" rtl="0">
              <a:spcBef>
                <a:spcPts val="0"/>
              </a:spcBef>
              <a:spcAft>
                <a:spcPts val="0"/>
              </a:spcAft>
              <a:buSzPts val="1800"/>
              <a:buChar char="●"/>
            </a:pPr>
            <a:r>
              <a:rPr lang="en-GB"/>
              <a:t>This is identical to ArrayList in terms of implementation.</a:t>
            </a:r>
            <a:endParaRPr/>
          </a:p>
          <a:p>
            <a:pPr marL="457200" lvl="0" indent="-342900" algn="just" rtl="0">
              <a:spcBef>
                <a:spcPts val="0"/>
              </a:spcBef>
              <a:spcAft>
                <a:spcPts val="0"/>
              </a:spcAft>
              <a:buSzPts val="1800"/>
              <a:buChar char="●"/>
            </a:pPr>
            <a:r>
              <a:rPr lang="en-GB"/>
              <a:t>However, the primary difference between a vector and an ArrayList is that a Vector is synchronized and an ArrayList is non-synchronized.</a:t>
            </a:r>
            <a:endParaRPr/>
          </a:p>
          <a:p>
            <a:pPr marL="457200" lvl="0" indent="-342900" algn="just" rtl="0">
              <a:spcBef>
                <a:spcPts val="0"/>
              </a:spcBef>
              <a:spcAft>
                <a:spcPts val="0"/>
              </a:spcAft>
              <a:buSzPts val="1800"/>
              <a:buChar char="●"/>
            </a:pPr>
            <a:r>
              <a:rPr lang="en-GB"/>
              <a:t>It can contain duplicate elements.</a:t>
            </a:r>
            <a:endParaRPr/>
          </a:p>
          <a:p>
            <a:pPr marL="457200" lvl="0" indent="-342900" algn="just" rtl="0">
              <a:spcBef>
                <a:spcPts val="0"/>
              </a:spcBef>
              <a:spcAft>
                <a:spcPts val="0"/>
              </a:spcAft>
              <a:buSzPts val="1800"/>
              <a:buChar char="●"/>
            </a:pPr>
            <a:r>
              <a:rPr lang="en-GB"/>
              <a:t>It maintains insertion order.</a:t>
            </a:r>
            <a:endParaRPr/>
          </a:p>
          <a:p>
            <a:pPr marL="457200" lvl="0" indent="-342900" algn="just" rtl="0">
              <a:spcBef>
                <a:spcPts val="0"/>
              </a:spcBef>
              <a:spcAft>
                <a:spcPts val="0"/>
              </a:spcAft>
              <a:buSzPts val="1800"/>
              <a:buChar char="●"/>
            </a:pPr>
            <a:r>
              <a:rPr lang="en-GB"/>
              <a:t>Manipulation is faster as no shifting is needed.</a:t>
            </a:r>
            <a:endParaRPr/>
          </a:p>
          <a:p>
            <a:pPr marL="457200" lvl="0" indent="-342900" algn="just" rtl="0">
              <a:spcBef>
                <a:spcPts val="0"/>
              </a:spcBef>
              <a:spcAft>
                <a:spcPts val="0"/>
              </a:spcAft>
              <a:buSzPts val="1800"/>
              <a:buChar char="●"/>
            </a:pPr>
            <a:r>
              <a:rPr lang="en-GB"/>
              <a:t>It allows random access (works on index basis)</a:t>
            </a:r>
            <a:endParaRPr/>
          </a:p>
        </p:txBody>
      </p:sp>
      <p:sp>
        <p:nvSpPr>
          <p:cNvPr id="2845" name="Google Shape;2845;p3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343</a:t>
            </a:fld>
            <a:endParaRP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Shape 2849"/>
        <p:cNvGrpSpPr/>
        <p:nvPr/>
      </p:nvGrpSpPr>
      <p:grpSpPr>
        <a:xfrm>
          <a:off x="0" y="0"/>
          <a:ext cx="0" cy="0"/>
          <a:chOff x="0" y="0"/>
          <a:chExt cx="0" cy="0"/>
        </a:xfrm>
      </p:grpSpPr>
      <p:sp>
        <p:nvSpPr>
          <p:cNvPr id="2850" name="Google Shape;2850;p35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Vector</a:t>
            </a:r>
            <a:endParaRPr/>
          </a:p>
        </p:txBody>
      </p:sp>
      <p:sp>
        <p:nvSpPr>
          <p:cNvPr id="2851" name="Google Shape;2851;p3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344</a:t>
            </a:fld>
            <a:endParaRPr/>
          </a:p>
        </p:txBody>
      </p:sp>
      <p:graphicFrame>
        <p:nvGraphicFramePr>
          <p:cNvPr id="2852" name="Google Shape;2852;p356"/>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2433750">
                  <a:extLst>
                    <a:ext uri="{9D8B030D-6E8A-4147-A177-3AD203B41FA5}">
                      <a16:colId xmlns:a16="http://schemas.microsoft.com/office/drawing/2014/main" val="20000"/>
                    </a:ext>
                  </a:extLst>
                </a:gridCol>
                <a:gridCol w="6055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add(element)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adds an element to vectors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add(index, element)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adds an element to the specified position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addAll(vector)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adds all elements of a vector to another vector</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get(index)</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an element specified by the index</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iterator()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an iterator object to sequentially access vector elements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remove(index)</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removes an element from specified position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removeAll()</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removes all the elements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clear()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removes all elements. It is more efficient than removeAll()</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Shape 2856"/>
        <p:cNvGrpSpPr/>
        <p:nvPr/>
      </p:nvGrpSpPr>
      <p:grpSpPr>
        <a:xfrm>
          <a:off x="0" y="0"/>
          <a:ext cx="0" cy="0"/>
          <a:chOff x="0" y="0"/>
          <a:chExt cx="0" cy="0"/>
        </a:xfrm>
      </p:grpSpPr>
      <p:sp>
        <p:nvSpPr>
          <p:cNvPr id="2857" name="Google Shape;2857;p35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Stack</a:t>
            </a:r>
            <a:endParaRPr/>
          </a:p>
        </p:txBody>
      </p:sp>
      <p:sp>
        <p:nvSpPr>
          <p:cNvPr id="2858" name="Google Shape;2858;p357"/>
          <p:cNvSpPr txBox="1">
            <a:spLocks noGrp="1"/>
          </p:cNvSpPr>
          <p:nvPr>
            <p:ph type="body" idx="1"/>
          </p:nvPr>
        </p:nvSpPr>
        <p:spPr>
          <a:xfrm>
            <a:off x="311700" y="1266325"/>
            <a:ext cx="8520600" cy="10581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a:t>In stack, elements are stored and accessed in Last In First Out manner. That is, elements are added to the top of the stack and removed from the top of the stack.</a:t>
            </a:r>
            <a:endParaRPr/>
          </a:p>
        </p:txBody>
      </p:sp>
      <p:sp>
        <p:nvSpPr>
          <p:cNvPr id="2859" name="Google Shape;2859;p3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345</a:t>
            </a:fld>
            <a:endParaRPr/>
          </a:p>
        </p:txBody>
      </p:sp>
      <p:graphicFrame>
        <p:nvGraphicFramePr>
          <p:cNvPr id="2860" name="Google Shape;2860;p357"/>
          <p:cNvGraphicFramePr/>
          <p:nvPr/>
        </p:nvGraphicFramePr>
        <p:xfrm>
          <a:off x="380875" y="2324350"/>
          <a:ext cx="3000000" cy="3000000"/>
        </p:xfrm>
        <a:graphic>
          <a:graphicData uri="http://schemas.openxmlformats.org/drawingml/2006/table">
            <a:tbl>
              <a:tblPr>
                <a:noFill/>
                <a:tableStyleId>{4C4B8031-E66A-4E46-8405-7B656A99451E}</a:tableStyleId>
              </a:tblPr>
              <a:tblGrid>
                <a:gridCol w="2433750">
                  <a:extLst>
                    <a:ext uri="{9D8B030D-6E8A-4147-A177-3AD203B41FA5}">
                      <a16:colId xmlns:a16="http://schemas.microsoft.com/office/drawing/2014/main" val="20000"/>
                    </a:ext>
                  </a:extLst>
                </a:gridCol>
                <a:gridCol w="6055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300" b="1">
                          <a:solidFill>
                            <a:schemeClr val="dk2"/>
                          </a:solidFill>
                          <a:latin typeface="Open Sans"/>
                          <a:ea typeface="Open Sans"/>
                          <a:cs typeface="Open Sans"/>
                          <a:sym typeface="Open Sans"/>
                        </a:rPr>
                        <a:t>Method</a:t>
                      </a:r>
                      <a:endParaRPr sz="13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300" b="1">
                          <a:solidFill>
                            <a:schemeClr val="dk2"/>
                          </a:solidFill>
                          <a:latin typeface="Open Sans"/>
                          <a:ea typeface="Open Sans"/>
                          <a:cs typeface="Open Sans"/>
                          <a:sym typeface="Open Sans"/>
                        </a:rPr>
                        <a:t>Description</a:t>
                      </a:r>
                      <a:endParaRPr sz="13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sz="1200">
                          <a:solidFill>
                            <a:schemeClr val="dk2"/>
                          </a:solidFill>
                          <a:latin typeface="Consolas"/>
                          <a:ea typeface="Consolas"/>
                          <a:cs typeface="Consolas"/>
                          <a:sym typeface="Consolas"/>
                        </a:rPr>
                        <a:t>empty()</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200">
                          <a:solidFill>
                            <a:schemeClr val="dk2"/>
                          </a:solidFill>
                          <a:latin typeface="Open Sans"/>
                          <a:ea typeface="Open Sans"/>
                          <a:cs typeface="Open Sans"/>
                          <a:sym typeface="Open Sans"/>
                        </a:rPr>
                        <a:t>The method checks the stack is empty or not.</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sz="1200">
                          <a:solidFill>
                            <a:schemeClr val="dk2"/>
                          </a:solidFill>
                          <a:latin typeface="Consolas"/>
                          <a:ea typeface="Consolas"/>
                          <a:cs typeface="Consolas"/>
                          <a:sym typeface="Consolas"/>
                        </a:rPr>
                        <a:t>push(E item)</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200">
                          <a:solidFill>
                            <a:schemeClr val="dk2"/>
                          </a:solidFill>
                          <a:latin typeface="Open Sans"/>
                          <a:ea typeface="Open Sans"/>
                          <a:cs typeface="Open Sans"/>
                          <a:sym typeface="Open Sans"/>
                        </a:rPr>
                        <a:t>The method pushes (insert) an element onto the top of the stack.</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sz="1200">
                          <a:solidFill>
                            <a:schemeClr val="dk2"/>
                          </a:solidFill>
                          <a:latin typeface="Consolas"/>
                          <a:ea typeface="Consolas"/>
                          <a:cs typeface="Consolas"/>
                          <a:sym typeface="Consolas"/>
                        </a:rPr>
                        <a:t>pop()</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200">
                          <a:solidFill>
                            <a:schemeClr val="dk2"/>
                          </a:solidFill>
                          <a:latin typeface="Open Sans"/>
                          <a:ea typeface="Open Sans"/>
                          <a:cs typeface="Open Sans"/>
                          <a:sym typeface="Open Sans"/>
                        </a:rPr>
                        <a:t>The method removes an element from the top of the stack and returns the same element as the value of that function.</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sz="1200">
                          <a:solidFill>
                            <a:schemeClr val="dk2"/>
                          </a:solidFill>
                          <a:latin typeface="Consolas"/>
                          <a:ea typeface="Consolas"/>
                          <a:cs typeface="Consolas"/>
                          <a:sym typeface="Consolas"/>
                        </a:rPr>
                        <a:t>peek()</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200">
                          <a:solidFill>
                            <a:schemeClr val="dk2"/>
                          </a:solidFill>
                          <a:latin typeface="Open Sans"/>
                          <a:ea typeface="Open Sans"/>
                          <a:cs typeface="Open Sans"/>
                          <a:sym typeface="Open Sans"/>
                        </a:rPr>
                        <a:t>The method looks at the top element of the stack without removing it.</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sz="1200">
                          <a:solidFill>
                            <a:schemeClr val="dk2"/>
                          </a:solidFill>
                          <a:latin typeface="Consolas"/>
                          <a:ea typeface="Consolas"/>
                          <a:cs typeface="Consolas"/>
                          <a:sym typeface="Consolas"/>
                        </a:rPr>
                        <a:t>search(Object o)</a:t>
                      </a:r>
                      <a:endParaRPr sz="1200">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sz="1200">
                          <a:solidFill>
                            <a:schemeClr val="dk2"/>
                          </a:solidFill>
                          <a:latin typeface="Open Sans"/>
                          <a:ea typeface="Open Sans"/>
                          <a:cs typeface="Open Sans"/>
                          <a:sym typeface="Open Sans"/>
                        </a:rPr>
                        <a:t>The method searches the specified object and returns the position of the object.</a:t>
                      </a:r>
                      <a:endParaRPr sz="12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Shape 2864"/>
        <p:cNvGrpSpPr/>
        <p:nvPr/>
      </p:nvGrpSpPr>
      <p:grpSpPr>
        <a:xfrm>
          <a:off x="0" y="0"/>
          <a:ext cx="0" cy="0"/>
          <a:chOff x="0" y="0"/>
          <a:chExt cx="0" cy="0"/>
        </a:xfrm>
      </p:grpSpPr>
      <p:sp>
        <p:nvSpPr>
          <p:cNvPr id="2865" name="Google Shape;2865;p35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Set</a:t>
            </a:r>
            <a:endParaRPr/>
          </a:p>
        </p:txBody>
      </p:sp>
      <p:sp>
        <p:nvSpPr>
          <p:cNvPr id="2866" name="Google Shape;2866;p3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346</a:t>
            </a:fld>
            <a:endParaRP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Shape 2870"/>
        <p:cNvGrpSpPr/>
        <p:nvPr/>
      </p:nvGrpSpPr>
      <p:grpSpPr>
        <a:xfrm>
          <a:off x="0" y="0"/>
          <a:ext cx="0" cy="0"/>
          <a:chOff x="0" y="0"/>
          <a:chExt cx="0" cy="0"/>
        </a:xfrm>
      </p:grpSpPr>
      <p:sp>
        <p:nvSpPr>
          <p:cNvPr id="2871" name="Google Shape;2871;p3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Set</a:t>
            </a:r>
            <a:endParaRPr/>
          </a:p>
        </p:txBody>
      </p:sp>
      <p:sp>
        <p:nvSpPr>
          <p:cNvPr id="2872" name="Google Shape;2872;p35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Set interface defines an unordered collection.</a:t>
            </a:r>
            <a:endParaRPr/>
          </a:p>
          <a:p>
            <a:pPr marL="457200" lvl="0" indent="-342900" algn="just" rtl="0">
              <a:spcBef>
                <a:spcPts val="0"/>
              </a:spcBef>
              <a:spcAft>
                <a:spcPts val="0"/>
              </a:spcAft>
              <a:buSzPts val="1800"/>
              <a:buChar char="●"/>
            </a:pPr>
            <a:r>
              <a:rPr lang="en-GB"/>
              <a:t>We cannot store duplicate values in this.</a:t>
            </a:r>
            <a:endParaRPr/>
          </a:p>
          <a:p>
            <a:pPr marL="457200" lvl="0" indent="-342900" algn="just" rtl="0">
              <a:spcBef>
                <a:spcPts val="0"/>
              </a:spcBef>
              <a:spcAft>
                <a:spcPts val="0"/>
              </a:spcAft>
              <a:buSzPts val="1800"/>
              <a:buChar char="●"/>
            </a:pPr>
            <a:r>
              <a:rPr lang="en-GB"/>
              <a:t>The Set Interface is implemented by popular classes like HashedSet, LinkedHashSet and TreeSet.</a:t>
            </a:r>
            <a:endParaRPr/>
          </a:p>
        </p:txBody>
      </p:sp>
      <p:sp>
        <p:nvSpPr>
          <p:cNvPr id="2873" name="Google Shape;2873;p3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347</a:t>
            </a:fld>
            <a:endParaRP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Shape 2877"/>
        <p:cNvGrpSpPr/>
        <p:nvPr/>
      </p:nvGrpSpPr>
      <p:grpSpPr>
        <a:xfrm>
          <a:off x="0" y="0"/>
          <a:ext cx="0" cy="0"/>
          <a:chOff x="0" y="0"/>
          <a:chExt cx="0" cy="0"/>
        </a:xfrm>
      </p:grpSpPr>
      <p:sp>
        <p:nvSpPr>
          <p:cNvPr id="2878" name="Google Shape;2878;p3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HashSet</a:t>
            </a:r>
            <a:endParaRPr/>
          </a:p>
        </p:txBody>
      </p:sp>
      <p:sp>
        <p:nvSpPr>
          <p:cNvPr id="2879" name="Google Shape;2879;p3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Contains unique values only</a:t>
            </a:r>
            <a:endParaRPr/>
          </a:p>
          <a:p>
            <a:pPr marL="457200" lvl="0" indent="-342900" algn="l" rtl="0">
              <a:spcBef>
                <a:spcPts val="0"/>
              </a:spcBef>
              <a:spcAft>
                <a:spcPts val="0"/>
              </a:spcAft>
              <a:buSzPts val="1800"/>
              <a:buChar char="●"/>
            </a:pPr>
            <a:r>
              <a:rPr lang="en-GB"/>
              <a:t>Doesn’t maintain insertion order</a:t>
            </a:r>
            <a:endParaRPr/>
          </a:p>
          <a:p>
            <a:pPr marL="457200" lvl="0" indent="-342900" algn="l" rtl="0">
              <a:spcBef>
                <a:spcPts val="0"/>
              </a:spcBef>
              <a:spcAft>
                <a:spcPts val="0"/>
              </a:spcAft>
              <a:buSzPts val="1800"/>
              <a:buChar char="●"/>
            </a:pPr>
            <a:r>
              <a:rPr lang="en-GB"/>
              <a:t>Best for search operations</a:t>
            </a:r>
            <a:endParaRPr/>
          </a:p>
          <a:p>
            <a:pPr marL="457200" lvl="0" indent="-342900" algn="l" rtl="0">
              <a:spcBef>
                <a:spcPts val="0"/>
              </a:spcBef>
              <a:spcAft>
                <a:spcPts val="0"/>
              </a:spcAft>
              <a:buSzPts val="1800"/>
              <a:buChar char="●"/>
            </a:pPr>
            <a:r>
              <a:rPr lang="en-GB"/>
              <a:t>Default capacity is 10 and load factor is 0.75</a:t>
            </a:r>
            <a:endParaRPr/>
          </a:p>
          <a:p>
            <a:pPr marL="457200" lvl="0" indent="-342900" algn="l" rtl="0">
              <a:spcBef>
                <a:spcPts val="0"/>
              </a:spcBef>
              <a:spcAft>
                <a:spcPts val="0"/>
              </a:spcAft>
              <a:buSzPts val="1800"/>
              <a:buFont typeface="Arial"/>
              <a:buChar char="●"/>
            </a:pPr>
            <a:r>
              <a:rPr lang="en-GB" b="1"/>
              <a:t>Union </a:t>
            </a:r>
            <a:r>
              <a:rPr lang="en-GB"/>
              <a:t>- adds all elements in one set → addAll()</a:t>
            </a:r>
            <a:endParaRPr b="1"/>
          </a:p>
          <a:p>
            <a:pPr marL="457200" lvl="0" indent="-342900" algn="l" rtl="0">
              <a:spcBef>
                <a:spcPts val="0"/>
              </a:spcBef>
              <a:spcAft>
                <a:spcPts val="0"/>
              </a:spcAft>
              <a:buSzPts val="1800"/>
              <a:buFont typeface="Arial"/>
              <a:buChar char="●"/>
            </a:pPr>
            <a:r>
              <a:rPr lang="en-GB" b="1"/>
              <a:t>Intersection </a:t>
            </a:r>
            <a:r>
              <a:rPr lang="en-GB"/>
              <a:t>- returns all common elements → retainAll()</a:t>
            </a:r>
            <a:endParaRPr/>
          </a:p>
          <a:p>
            <a:pPr marL="457200" lvl="0" indent="-342900" algn="l" rtl="0">
              <a:spcBef>
                <a:spcPts val="0"/>
              </a:spcBef>
              <a:spcAft>
                <a:spcPts val="0"/>
              </a:spcAft>
              <a:buSzPts val="1800"/>
              <a:buFont typeface="Arial"/>
              <a:buChar char="●"/>
            </a:pPr>
            <a:r>
              <a:rPr lang="en-GB" b="1"/>
              <a:t>Difference - </a:t>
            </a:r>
            <a:r>
              <a:rPr lang="en-GB"/>
              <a:t>removes common elements from first set → removeAll()</a:t>
            </a:r>
            <a:endParaRPr/>
          </a:p>
        </p:txBody>
      </p:sp>
      <p:sp>
        <p:nvSpPr>
          <p:cNvPr id="2880" name="Google Shape;2880;p3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348</a:t>
            </a:fld>
            <a:endParaRPr/>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Shape 2884"/>
        <p:cNvGrpSpPr/>
        <p:nvPr/>
      </p:nvGrpSpPr>
      <p:grpSpPr>
        <a:xfrm>
          <a:off x="0" y="0"/>
          <a:ext cx="0" cy="0"/>
          <a:chOff x="0" y="0"/>
          <a:chExt cx="0" cy="0"/>
        </a:xfrm>
      </p:grpSpPr>
      <p:sp>
        <p:nvSpPr>
          <p:cNvPr id="2885" name="Google Shape;2885;p3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LinkedHashSet</a:t>
            </a:r>
            <a:endParaRPr/>
          </a:p>
        </p:txBody>
      </p:sp>
      <p:sp>
        <p:nvSpPr>
          <p:cNvPr id="2886" name="Google Shape;2886;p3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Contains unique values only</a:t>
            </a:r>
            <a:endParaRPr/>
          </a:p>
          <a:p>
            <a:pPr marL="457200" lvl="0" indent="-342900" algn="l" rtl="0">
              <a:spcBef>
                <a:spcPts val="0"/>
              </a:spcBef>
              <a:spcAft>
                <a:spcPts val="0"/>
              </a:spcAft>
              <a:buSzPts val="1800"/>
              <a:buChar char="●"/>
            </a:pPr>
            <a:r>
              <a:rPr lang="en-GB"/>
              <a:t>Maintains insertion order</a:t>
            </a:r>
            <a:endParaRPr/>
          </a:p>
          <a:p>
            <a:pPr marL="457200" lvl="0" indent="-342900" algn="l" rtl="0">
              <a:spcBef>
                <a:spcPts val="0"/>
              </a:spcBef>
              <a:spcAft>
                <a:spcPts val="0"/>
              </a:spcAft>
              <a:buSzPts val="1800"/>
              <a:buChar char="●"/>
            </a:pPr>
            <a:r>
              <a:rPr lang="en-GB"/>
              <a:t>Best for search operations</a:t>
            </a:r>
            <a:endParaRPr/>
          </a:p>
          <a:p>
            <a:pPr marL="457200" lvl="0" indent="-342900" algn="l" rtl="0">
              <a:spcBef>
                <a:spcPts val="0"/>
              </a:spcBef>
              <a:spcAft>
                <a:spcPts val="0"/>
              </a:spcAft>
              <a:buSzPts val="1800"/>
              <a:buChar char="●"/>
            </a:pPr>
            <a:r>
              <a:rPr lang="en-GB"/>
              <a:t>Default capacity is 10 and load factor is 0.75</a:t>
            </a:r>
            <a:endParaRPr/>
          </a:p>
        </p:txBody>
      </p:sp>
      <p:sp>
        <p:nvSpPr>
          <p:cNvPr id="2887" name="Google Shape;2887;p3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349</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Installation on Linux</a:t>
            </a:r>
            <a:endParaRPr/>
          </a:p>
        </p:txBody>
      </p:sp>
      <p:sp>
        <p:nvSpPr>
          <p:cNvPr id="350" name="Google Shape;350;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35</a:t>
            </a:fld>
            <a:endParaRPr>
              <a:solidFill>
                <a:schemeClr val="dk2"/>
              </a:solidFill>
            </a:endParaRP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Shape 2891"/>
        <p:cNvGrpSpPr/>
        <p:nvPr/>
      </p:nvGrpSpPr>
      <p:grpSpPr>
        <a:xfrm>
          <a:off x="0" y="0"/>
          <a:ext cx="0" cy="0"/>
          <a:chOff x="0" y="0"/>
          <a:chExt cx="0" cy="0"/>
        </a:xfrm>
      </p:grpSpPr>
      <p:sp>
        <p:nvSpPr>
          <p:cNvPr id="2892" name="Google Shape;2892;p3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TreeSet</a:t>
            </a:r>
            <a:endParaRPr/>
          </a:p>
        </p:txBody>
      </p:sp>
      <p:sp>
        <p:nvSpPr>
          <p:cNvPr id="2893" name="Google Shape;2893;p36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Contains unique elements only</a:t>
            </a:r>
            <a:endParaRPr/>
          </a:p>
          <a:p>
            <a:pPr marL="457200" lvl="0" indent="-342900" algn="l" rtl="0">
              <a:spcBef>
                <a:spcPts val="0"/>
              </a:spcBef>
              <a:spcAft>
                <a:spcPts val="0"/>
              </a:spcAft>
              <a:buSzPts val="1800"/>
              <a:buChar char="●"/>
            </a:pPr>
            <a:r>
              <a:rPr lang="en-GB"/>
              <a:t>Null values are not allowed</a:t>
            </a:r>
            <a:endParaRPr/>
          </a:p>
          <a:p>
            <a:pPr marL="457200" lvl="0" indent="-342900" algn="l" rtl="0">
              <a:spcBef>
                <a:spcPts val="0"/>
              </a:spcBef>
              <a:spcAft>
                <a:spcPts val="0"/>
              </a:spcAft>
              <a:buSzPts val="1800"/>
              <a:buChar char="●"/>
            </a:pPr>
            <a:r>
              <a:rPr lang="en-GB"/>
              <a:t>Maintains ascending order</a:t>
            </a:r>
            <a:endParaRPr/>
          </a:p>
          <a:p>
            <a:pPr marL="0" lvl="0" indent="0" algn="l" rtl="0">
              <a:spcBef>
                <a:spcPts val="1200"/>
              </a:spcBef>
              <a:spcAft>
                <a:spcPts val="1200"/>
              </a:spcAft>
              <a:buNone/>
            </a:pPr>
            <a:endParaRPr/>
          </a:p>
        </p:txBody>
      </p:sp>
      <p:sp>
        <p:nvSpPr>
          <p:cNvPr id="2894" name="Google Shape;2894;p3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350</a:t>
            </a:fld>
            <a:endParaRP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Shape 2898"/>
        <p:cNvGrpSpPr/>
        <p:nvPr/>
      </p:nvGrpSpPr>
      <p:grpSpPr>
        <a:xfrm>
          <a:off x="0" y="0"/>
          <a:ext cx="0" cy="0"/>
          <a:chOff x="0" y="0"/>
          <a:chExt cx="0" cy="0"/>
        </a:xfrm>
      </p:grpSpPr>
      <p:sp>
        <p:nvSpPr>
          <p:cNvPr id="2899" name="Google Shape;2899;p36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Queue</a:t>
            </a:r>
            <a:endParaRPr/>
          </a:p>
        </p:txBody>
      </p:sp>
      <p:sp>
        <p:nvSpPr>
          <p:cNvPr id="2900" name="Google Shape;2900;p3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351</a:t>
            </a:fld>
            <a:endParaRP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3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Queue</a:t>
            </a:r>
            <a:endParaRPr/>
          </a:p>
        </p:txBody>
      </p:sp>
      <p:sp>
        <p:nvSpPr>
          <p:cNvPr id="2906" name="Google Shape;2906;p36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a:bodyPr>
          <a:lstStyle/>
          <a:p>
            <a:pPr marL="457200" lvl="0" indent="-341947" algn="just" rtl="0">
              <a:spcBef>
                <a:spcPts val="0"/>
              </a:spcBef>
              <a:spcAft>
                <a:spcPts val="0"/>
              </a:spcAft>
              <a:buSzPct val="100000"/>
              <a:buChar char="●"/>
            </a:pPr>
            <a:r>
              <a:rPr lang="en-GB" sz="2100"/>
              <a:t>In queues, elements are stored and accessed in First In, First Out manner. That is, elements are added from the behind and removed from the front.</a:t>
            </a:r>
            <a:endParaRPr sz="2100"/>
          </a:p>
          <a:p>
            <a:pPr marL="457200" lvl="0" indent="-341947" algn="just" rtl="0">
              <a:spcBef>
                <a:spcPts val="0"/>
              </a:spcBef>
              <a:spcAft>
                <a:spcPts val="0"/>
              </a:spcAft>
              <a:buSzPct val="100000"/>
              <a:buChar char="●"/>
            </a:pPr>
            <a:r>
              <a:rPr lang="en-GB" sz="2100"/>
              <a:t>LinkedList implementation of Queue</a:t>
            </a:r>
            <a:endParaRPr sz="2100"/>
          </a:p>
          <a:p>
            <a:pPr marL="914400" lvl="0" indent="0" algn="just" rtl="0">
              <a:spcBef>
                <a:spcPts val="1200"/>
              </a:spcBef>
              <a:spcAft>
                <a:spcPts val="0"/>
              </a:spcAft>
              <a:buNone/>
            </a:pPr>
            <a:r>
              <a:rPr lang="en-GB" sz="1700">
                <a:latin typeface="Consolas"/>
                <a:ea typeface="Consolas"/>
                <a:cs typeface="Consolas"/>
                <a:sym typeface="Consolas"/>
              </a:rPr>
              <a:t>Queue&lt;String&gt; animal1 = new LinkedList&lt;&gt;();</a:t>
            </a:r>
            <a:endParaRPr sz="1700">
              <a:latin typeface="Consolas"/>
              <a:ea typeface="Consolas"/>
              <a:cs typeface="Consolas"/>
              <a:sym typeface="Consolas"/>
            </a:endParaRPr>
          </a:p>
          <a:p>
            <a:pPr marL="457200" lvl="0" indent="-341947" algn="just" rtl="0">
              <a:spcBef>
                <a:spcPts val="1200"/>
              </a:spcBef>
              <a:spcAft>
                <a:spcPts val="0"/>
              </a:spcAft>
              <a:buSzPct val="100000"/>
              <a:buChar char="●"/>
            </a:pPr>
            <a:r>
              <a:rPr lang="en-GB" sz="2100"/>
              <a:t>Array implementation of Queue</a:t>
            </a:r>
            <a:endParaRPr sz="2100"/>
          </a:p>
          <a:p>
            <a:pPr marL="914400" lvl="0" indent="0" algn="just" rtl="0">
              <a:spcBef>
                <a:spcPts val="1200"/>
              </a:spcBef>
              <a:spcAft>
                <a:spcPts val="0"/>
              </a:spcAft>
              <a:buNone/>
            </a:pPr>
            <a:r>
              <a:rPr lang="en-GB" sz="1700">
                <a:latin typeface="Consolas"/>
                <a:ea typeface="Consolas"/>
                <a:cs typeface="Consolas"/>
                <a:sym typeface="Consolas"/>
              </a:rPr>
              <a:t>Queue&lt;String&gt; animal2 = new ArrayDeque&lt;&gt;();</a:t>
            </a:r>
            <a:endParaRPr sz="1700">
              <a:latin typeface="Consolas"/>
              <a:ea typeface="Consolas"/>
              <a:cs typeface="Consolas"/>
              <a:sym typeface="Consolas"/>
            </a:endParaRPr>
          </a:p>
          <a:p>
            <a:pPr marL="457200" lvl="0" indent="-341947" algn="just" rtl="0">
              <a:spcBef>
                <a:spcPts val="1200"/>
              </a:spcBef>
              <a:spcAft>
                <a:spcPts val="0"/>
              </a:spcAft>
              <a:buSzPct val="100000"/>
              <a:buChar char="●"/>
            </a:pPr>
            <a:r>
              <a:rPr lang="en-GB" sz="2100"/>
              <a:t>Priority Queue implementation of Queue</a:t>
            </a:r>
            <a:endParaRPr sz="2100"/>
          </a:p>
          <a:p>
            <a:pPr marL="914400" lvl="0" indent="0" algn="just" rtl="0">
              <a:spcBef>
                <a:spcPts val="1200"/>
              </a:spcBef>
              <a:spcAft>
                <a:spcPts val="1200"/>
              </a:spcAft>
              <a:buNone/>
            </a:pPr>
            <a:r>
              <a:rPr lang="en-GB" sz="1700">
                <a:latin typeface="Consolas"/>
                <a:ea typeface="Consolas"/>
                <a:cs typeface="Consolas"/>
                <a:sym typeface="Consolas"/>
              </a:rPr>
              <a:t>Queue&lt;String&gt; animal3 = new PriorityQueue&lt;&gt;();	</a:t>
            </a:r>
            <a:endParaRPr sz="1700">
              <a:latin typeface="Consolas"/>
              <a:ea typeface="Consolas"/>
              <a:cs typeface="Consolas"/>
              <a:sym typeface="Consolas"/>
            </a:endParaRPr>
          </a:p>
        </p:txBody>
      </p:sp>
      <p:sp>
        <p:nvSpPr>
          <p:cNvPr id="2907" name="Google Shape;2907;p3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352</a:t>
            </a:fld>
            <a:endParaRPr/>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Shape 2911"/>
        <p:cNvGrpSpPr/>
        <p:nvPr/>
      </p:nvGrpSpPr>
      <p:grpSpPr>
        <a:xfrm>
          <a:off x="0" y="0"/>
          <a:ext cx="0" cy="0"/>
          <a:chOff x="0" y="0"/>
          <a:chExt cx="0" cy="0"/>
        </a:xfrm>
      </p:grpSpPr>
      <p:sp>
        <p:nvSpPr>
          <p:cNvPr id="2912" name="Google Shape;2912;p3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Queue</a:t>
            </a:r>
            <a:endParaRPr/>
          </a:p>
        </p:txBody>
      </p:sp>
      <p:sp>
        <p:nvSpPr>
          <p:cNvPr id="2913" name="Google Shape;2913;p3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353</a:t>
            </a:fld>
            <a:endParaRPr/>
          </a:p>
        </p:txBody>
      </p:sp>
      <p:graphicFrame>
        <p:nvGraphicFramePr>
          <p:cNvPr id="2914" name="Google Shape;2914;p365"/>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1861550">
                  <a:extLst>
                    <a:ext uri="{9D8B030D-6E8A-4147-A177-3AD203B41FA5}">
                      <a16:colId xmlns:a16="http://schemas.microsoft.com/office/drawing/2014/main" val="20000"/>
                    </a:ext>
                  </a:extLst>
                </a:gridCol>
                <a:gridCol w="66277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add()</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Inserts the specified element into the queue. If the task is successful, add() returns true, </a:t>
                      </a:r>
                      <a:r>
                        <a:rPr lang="en-GB" b="1">
                          <a:solidFill>
                            <a:schemeClr val="dk2"/>
                          </a:solidFill>
                          <a:latin typeface="Open Sans"/>
                          <a:ea typeface="Open Sans"/>
                          <a:cs typeface="Open Sans"/>
                          <a:sym typeface="Open Sans"/>
                        </a:rPr>
                        <a:t>if not it throws an exception</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offer()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Inserts the specified element into the queue. If the task is successful, offer() returns true, </a:t>
                      </a:r>
                      <a:r>
                        <a:rPr lang="en-GB" b="1">
                          <a:solidFill>
                            <a:schemeClr val="dk2"/>
                          </a:solidFill>
                          <a:latin typeface="Open Sans"/>
                          <a:ea typeface="Open Sans"/>
                          <a:cs typeface="Open Sans"/>
                          <a:sym typeface="Open Sans"/>
                        </a:rPr>
                        <a:t>if not it returns false.</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element()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head of the queue. Throws an exception if the queue is empty.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peek()</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head of the queue. Returns null if the queue is empty.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remove()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and removes the head of the queue. Throws an exception if the queue is empty.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poll()</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and removes the head of the queue. Returns null if the queue is empty.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Shape 2918"/>
        <p:cNvGrpSpPr/>
        <p:nvPr/>
      </p:nvGrpSpPr>
      <p:grpSpPr>
        <a:xfrm>
          <a:off x="0" y="0"/>
          <a:ext cx="0" cy="0"/>
          <a:chOff x="0" y="0"/>
          <a:chExt cx="0" cy="0"/>
        </a:xfrm>
      </p:grpSpPr>
      <p:sp>
        <p:nvSpPr>
          <p:cNvPr id="2919" name="Google Shape;2919;p3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Priority Queue</a:t>
            </a:r>
            <a:endParaRPr/>
          </a:p>
        </p:txBody>
      </p:sp>
      <p:sp>
        <p:nvSpPr>
          <p:cNvPr id="2920" name="Google Shape;2920;p3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9250" algn="just" rtl="0">
              <a:lnSpc>
                <a:spcPct val="115000"/>
              </a:lnSpc>
              <a:spcBef>
                <a:spcPts val="0"/>
              </a:spcBef>
              <a:spcAft>
                <a:spcPts val="0"/>
              </a:spcAft>
              <a:buSzPts val="1900"/>
              <a:buChar char="●"/>
            </a:pPr>
            <a:r>
              <a:rPr lang="en-GB" sz="1900"/>
              <a:t>The PriorityQueue class extends AbstractQueue and implements the Queue Interface.</a:t>
            </a:r>
            <a:endParaRPr sz="1900"/>
          </a:p>
          <a:p>
            <a:pPr marL="457200" lvl="0" indent="-349250" algn="just" rtl="0">
              <a:lnSpc>
                <a:spcPct val="115000"/>
              </a:lnSpc>
              <a:spcBef>
                <a:spcPts val="0"/>
              </a:spcBef>
              <a:spcAft>
                <a:spcPts val="0"/>
              </a:spcAft>
              <a:buSzPts val="1900"/>
              <a:buChar char="●"/>
            </a:pPr>
            <a:r>
              <a:rPr lang="en-GB" sz="1900"/>
              <a:t>As the name suggests, they follow the principle of priority of the elements.</a:t>
            </a:r>
            <a:endParaRPr sz="1900"/>
          </a:p>
          <a:p>
            <a:pPr marL="457200" lvl="0" indent="-349250" algn="just" rtl="0">
              <a:lnSpc>
                <a:spcPct val="115000"/>
              </a:lnSpc>
              <a:spcBef>
                <a:spcPts val="0"/>
              </a:spcBef>
              <a:spcAft>
                <a:spcPts val="0"/>
              </a:spcAft>
              <a:buSzPts val="1900"/>
              <a:buChar char="●"/>
            </a:pPr>
            <a:r>
              <a:rPr lang="en-GB" sz="1900"/>
              <a:t>We know that we follow First-In,First-Out for queues, but at times, the elements needs to be processed in terms of their priority. This is where the PriorityQueue comes into play.</a:t>
            </a:r>
            <a:endParaRPr sz="1900"/>
          </a:p>
          <a:p>
            <a:pPr marL="457200" lvl="0" indent="-349250" algn="just" rtl="0">
              <a:lnSpc>
                <a:spcPct val="115000"/>
              </a:lnSpc>
              <a:spcBef>
                <a:spcPts val="0"/>
              </a:spcBef>
              <a:spcAft>
                <a:spcPts val="0"/>
              </a:spcAft>
              <a:buSzPts val="1900"/>
              <a:buChar char="●"/>
            </a:pPr>
            <a:r>
              <a:rPr lang="en-GB" sz="1900"/>
              <a:t>It does not allow null values to be stored inside it.</a:t>
            </a:r>
            <a:endParaRPr sz="1900"/>
          </a:p>
          <a:p>
            <a:pPr marL="457200" lvl="0" indent="-349250" algn="just" rtl="0">
              <a:lnSpc>
                <a:spcPct val="115000"/>
              </a:lnSpc>
              <a:spcBef>
                <a:spcPts val="0"/>
              </a:spcBef>
              <a:spcAft>
                <a:spcPts val="0"/>
              </a:spcAft>
              <a:buSzPts val="1900"/>
              <a:buChar char="●"/>
            </a:pPr>
            <a:r>
              <a:rPr lang="en-GB" sz="1900"/>
              <a:t>The add() method is used to add an element</a:t>
            </a:r>
            <a:endParaRPr sz="1900"/>
          </a:p>
          <a:p>
            <a:pPr marL="457200" lvl="0" indent="-349250" algn="just" rtl="0">
              <a:lnSpc>
                <a:spcPct val="115000"/>
              </a:lnSpc>
              <a:spcBef>
                <a:spcPts val="0"/>
              </a:spcBef>
              <a:spcAft>
                <a:spcPts val="0"/>
              </a:spcAft>
              <a:buSzPts val="1900"/>
              <a:buChar char="●"/>
            </a:pPr>
            <a:r>
              <a:rPr lang="en-GB" sz="1900"/>
              <a:t>The poll() method is used to remove the top-most element.</a:t>
            </a:r>
            <a:endParaRPr sz="1900"/>
          </a:p>
          <a:p>
            <a:pPr marL="457200" lvl="0" indent="-349250" algn="just" rtl="0">
              <a:lnSpc>
                <a:spcPct val="115000"/>
              </a:lnSpc>
              <a:spcBef>
                <a:spcPts val="0"/>
              </a:spcBef>
              <a:spcAft>
                <a:spcPts val="0"/>
              </a:spcAft>
              <a:buSzPts val="1900"/>
              <a:buChar char="●"/>
            </a:pPr>
            <a:r>
              <a:rPr lang="en-GB" sz="1900"/>
              <a:t>The peek() is used to display the top-most element.</a:t>
            </a:r>
            <a:endParaRPr sz="1900"/>
          </a:p>
        </p:txBody>
      </p:sp>
      <p:sp>
        <p:nvSpPr>
          <p:cNvPr id="2921" name="Google Shape;2921;p3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354</a:t>
            </a:fld>
            <a:endParaRP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Shape 2925"/>
        <p:cNvGrpSpPr/>
        <p:nvPr/>
      </p:nvGrpSpPr>
      <p:grpSpPr>
        <a:xfrm>
          <a:off x="0" y="0"/>
          <a:ext cx="0" cy="0"/>
          <a:chOff x="0" y="0"/>
          <a:chExt cx="0" cy="0"/>
        </a:xfrm>
      </p:grpSpPr>
      <p:sp>
        <p:nvSpPr>
          <p:cNvPr id="2926" name="Google Shape;2926;p3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Dequeue</a:t>
            </a:r>
            <a:endParaRPr/>
          </a:p>
        </p:txBody>
      </p:sp>
      <p:sp>
        <p:nvSpPr>
          <p:cNvPr id="2927" name="Google Shape;2927;p367"/>
          <p:cNvSpPr txBox="1">
            <a:spLocks noGrp="1"/>
          </p:cNvSpPr>
          <p:nvPr>
            <p:ph type="body" idx="1"/>
          </p:nvPr>
        </p:nvSpPr>
        <p:spPr>
          <a:xfrm>
            <a:off x="311700" y="1266325"/>
            <a:ext cx="8520600" cy="2480400"/>
          </a:xfrm>
          <a:prstGeom prst="rect">
            <a:avLst/>
          </a:prstGeom>
        </p:spPr>
        <p:txBody>
          <a:bodyPr spcFirstLastPara="1" wrap="square" lIns="91425" tIns="91425" rIns="91425" bIns="91425" anchor="t" anchorCtr="0">
            <a:normAutofit/>
          </a:bodyPr>
          <a:lstStyle/>
          <a:p>
            <a:pPr marL="457200" lvl="0" indent="-330200" algn="just" rtl="0">
              <a:spcBef>
                <a:spcPts val="0"/>
              </a:spcBef>
              <a:spcAft>
                <a:spcPts val="0"/>
              </a:spcAft>
              <a:buSzPts val="1600"/>
              <a:buChar char="●"/>
            </a:pPr>
            <a:r>
              <a:rPr lang="en-GB" sz="1600"/>
              <a:t>In a regular queue, elements are added from the rear and removed from the front. However, in a deque, we can insert and remove elements from both front and rear.</a:t>
            </a:r>
            <a:endParaRPr sz="1600"/>
          </a:p>
          <a:p>
            <a:pPr marL="457200" lvl="0" indent="-330200" algn="just" rtl="0">
              <a:spcBef>
                <a:spcPts val="0"/>
              </a:spcBef>
              <a:spcAft>
                <a:spcPts val="0"/>
              </a:spcAft>
              <a:buSzPts val="1600"/>
              <a:buChar char="●"/>
            </a:pPr>
            <a:r>
              <a:rPr lang="en-GB" sz="1600"/>
              <a:t>Array implementation of Deque </a:t>
            </a:r>
            <a:endParaRPr sz="1600"/>
          </a:p>
          <a:p>
            <a:pPr marL="914400" lvl="0" indent="0" algn="just" rtl="0">
              <a:spcBef>
                <a:spcPts val="1200"/>
              </a:spcBef>
              <a:spcAft>
                <a:spcPts val="0"/>
              </a:spcAft>
              <a:buNone/>
            </a:pPr>
            <a:r>
              <a:rPr lang="en-GB" sz="1600">
                <a:latin typeface="Consolas"/>
                <a:ea typeface="Consolas"/>
                <a:cs typeface="Consolas"/>
                <a:sym typeface="Consolas"/>
              </a:rPr>
              <a:t>Deque&lt;String&gt; queue = new ArrayDeque&lt;&gt;();</a:t>
            </a:r>
            <a:endParaRPr sz="1600">
              <a:latin typeface="Consolas"/>
              <a:ea typeface="Consolas"/>
              <a:cs typeface="Consolas"/>
              <a:sym typeface="Consolas"/>
            </a:endParaRPr>
          </a:p>
          <a:p>
            <a:pPr marL="457200" lvl="0" indent="-330200" algn="just" rtl="0">
              <a:spcBef>
                <a:spcPts val="1200"/>
              </a:spcBef>
              <a:spcAft>
                <a:spcPts val="0"/>
              </a:spcAft>
              <a:buSzPts val="1600"/>
              <a:buChar char="●"/>
            </a:pPr>
            <a:r>
              <a:rPr lang="en-GB" sz="1600"/>
              <a:t>LinkedList implementation of Deque </a:t>
            </a:r>
            <a:endParaRPr sz="1600"/>
          </a:p>
          <a:p>
            <a:pPr marL="914400" lvl="0" indent="0" algn="just" rtl="0">
              <a:spcBef>
                <a:spcPts val="1200"/>
              </a:spcBef>
              <a:spcAft>
                <a:spcPts val="1200"/>
              </a:spcAft>
              <a:buNone/>
            </a:pPr>
            <a:r>
              <a:rPr lang="en-GB" sz="1600">
                <a:latin typeface="Consolas"/>
                <a:ea typeface="Consolas"/>
                <a:cs typeface="Consolas"/>
                <a:sym typeface="Consolas"/>
              </a:rPr>
              <a:t>Deque&lt;String&gt; queue = new LinkedList&lt;&gt;();</a:t>
            </a:r>
            <a:endParaRPr sz="1600">
              <a:latin typeface="Consolas"/>
              <a:ea typeface="Consolas"/>
              <a:cs typeface="Consolas"/>
              <a:sym typeface="Consolas"/>
            </a:endParaRPr>
          </a:p>
        </p:txBody>
      </p:sp>
      <p:sp>
        <p:nvSpPr>
          <p:cNvPr id="2928" name="Google Shape;2928;p3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355</a:t>
            </a:fld>
            <a:endParaRPr/>
          </a:p>
        </p:txBody>
      </p:sp>
      <p:grpSp>
        <p:nvGrpSpPr>
          <p:cNvPr id="2929" name="Google Shape;2929;p367"/>
          <p:cNvGrpSpPr/>
          <p:nvPr/>
        </p:nvGrpSpPr>
        <p:grpSpPr>
          <a:xfrm>
            <a:off x="1106775" y="3775113"/>
            <a:ext cx="6934950" cy="1021709"/>
            <a:chOff x="1106775" y="3775113"/>
            <a:chExt cx="6934950" cy="1021709"/>
          </a:xfrm>
        </p:grpSpPr>
        <p:sp>
          <p:nvSpPr>
            <p:cNvPr id="2930" name="Google Shape;2930;p367"/>
            <p:cNvSpPr/>
            <p:nvPr/>
          </p:nvSpPr>
          <p:spPr>
            <a:xfrm>
              <a:off x="2867813" y="3860625"/>
              <a:ext cx="540000" cy="54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31" name="Google Shape;2931;p367"/>
            <p:cNvSpPr/>
            <p:nvPr/>
          </p:nvSpPr>
          <p:spPr>
            <a:xfrm>
              <a:off x="3441488" y="3860625"/>
              <a:ext cx="540000" cy="54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32" name="Google Shape;2932;p367"/>
            <p:cNvSpPr/>
            <p:nvPr/>
          </p:nvSpPr>
          <p:spPr>
            <a:xfrm>
              <a:off x="4015163" y="3860625"/>
              <a:ext cx="540000" cy="54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33" name="Google Shape;2933;p367"/>
            <p:cNvSpPr/>
            <p:nvPr/>
          </p:nvSpPr>
          <p:spPr>
            <a:xfrm>
              <a:off x="4588838" y="3860625"/>
              <a:ext cx="540000" cy="54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34" name="Google Shape;2934;p367"/>
            <p:cNvSpPr/>
            <p:nvPr/>
          </p:nvSpPr>
          <p:spPr>
            <a:xfrm>
              <a:off x="5162513" y="3860625"/>
              <a:ext cx="540000" cy="54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35" name="Google Shape;2935;p367"/>
            <p:cNvSpPr/>
            <p:nvPr/>
          </p:nvSpPr>
          <p:spPr>
            <a:xfrm>
              <a:off x="5736188" y="3860625"/>
              <a:ext cx="540000" cy="540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36" name="Google Shape;2936;p367"/>
            <p:cNvSpPr txBox="1"/>
            <p:nvPr/>
          </p:nvSpPr>
          <p:spPr>
            <a:xfrm>
              <a:off x="1117150" y="3781513"/>
              <a:ext cx="999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Addition</a:t>
              </a:r>
              <a:endParaRPr>
                <a:solidFill>
                  <a:schemeClr val="dk2"/>
                </a:solidFill>
                <a:latin typeface="Open Sans"/>
                <a:ea typeface="Open Sans"/>
                <a:cs typeface="Open Sans"/>
                <a:sym typeface="Open Sans"/>
              </a:endParaRPr>
            </a:p>
          </p:txBody>
        </p:sp>
        <p:sp>
          <p:nvSpPr>
            <p:cNvPr id="2937" name="Google Shape;2937;p367"/>
            <p:cNvSpPr txBox="1"/>
            <p:nvPr/>
          </p:nvSpPr>
          <p:spPr>
            <a:xfrm>
              <a:off x="1106775" y="4098925"/>
              <a:ext cx="999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Deletion</a:t>
              </a:r>
              <a:endParaRPr>
                <a:solidFill>
                  <a:schemeClr val="dk2"/>
                </a:solidFill>
                <a:latin typeface="Open Sans"/>
                <a:ea typeface="Open Sans"/>
                <a:cs typeface="Open Sans"/>
                <a:sym typeface="Open Sans"/>
              </a:endParaRPr>
            </a:p>
          </p:txBody>
        </p:sp>
        <p:cxnSp>
          <p:nvCxnSpPr>
            <p:cNvPr id="2938" name="Google Shape;2938;p367"/>
            <p:cNvCxnSpPr>
              <a:stCxn id="2936" idx="3"/>
            </p:cNvCxnSpPr>
            <p:nvPr/>
          </p:nvCxnSpPr>
          <p:spPr>
            <a:xfrm>
              <a:off x="2117050" y="3978313"/>
              <a:ext cx="740400" cy="13500"/>
            </a:xfrm>
            <a:prstGeom prst="straightConnector1">
              <a:avLst/>
            </a:prstGeom>
            <a:noFill/>
            <a:ln w="9525" cap="flat" cmpd="sng">
              <a:solidFill>
                <a:schemeClr val="dk2"/>
              </a:solidFill>
              <a:prstDash val="solid"/>
              <a:round/>
              <a:headEnd type="none" w="med" len="med"/>
              <a:tailEnd type="triangle" w="med" len="med"/>
            </a:ln>
          </p:spPr>
        </p:cxnSp>
        <p:cxnSp>
          <p:nvCxnSpPr>
            <p:cNvPr id="2939" name="Google Shape;2939;p367"/>
            <p:cNvCxnSpPr>
              <a:stCxn id="2937" idx="3"/>
            </p:cNvCxnSpPr>
            <p:nvPr/>
          </p:nvCxnSpPr>
          <p:spPr>
            <a:xfrm>
              <a:off x="2106675" y="4295725"/>
              <a:ext cx="738300" cy="0"/>
            </a:xfrm>
            <a:prstGeom prst="straightConnector1">
              <a:avLst/>
            </a:prstGeom>
            <a:noFill/>
            <a:ln w="9525" cap="flat" cmpd="sng">
              <a:solidFill>
                <a:schemeClr val="dk2"/>
              </a:solidFill>
              <a:prstDash val="solid"/>
              <a:round/>
              <a:headEnd type="triangle" w="med" len="med"/>
              <a:tailEnd type="none" w="med" len="med"/>
            </a:ln>
          </p:spPr>
        </p:cxnSp>
        <p:sp>
          <p:nvSpPr>
            <p:cNvPr id="2940" name="Google Shape;2940;p367"/>
            <p:cNvSpPr txBox="1"/>
            <p:nvPr/>
          </p:nvSpPr>
          <p:spPr>
            <a:xfrm>
              <a:off x="7041825" y="3775113"/>
              <a:ext cx="999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Addition</a:t>
              </a:r>
              <a:endParaRPr>
                <a:solidFill>
                  <a:schemeClr val="dk2"/>
                </a:solidFill>
                <a:latin typeface="Open Sans"/>
                <a:ea typeface="Open Sans"/>
                <a:cs typeface="Open Sans"/>
                <a:sym typeface="Open Sans"/>
              </a:endParaRPr>
            </a:p>
          </p:txBody>
        </p:sp>
        <p:sp>
          <p:nvSpPr>
            <p:cNvPr id="2941" name="Google Shape;2941;p367"/>
            <p:cNvSpPr txBox="1"/>
            <p:nvPr/>
          </p:nvSpPr>
          <p:spPr>
            <a:xfrm>
              <a:off x="7031450" y="4092525"/>
              <a:ext cx="9999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Deletion</a:t>
              </a:r>
              <a:endParaRPr>
                <a:solidFill>
                  <a:schemeClr val="dk2"/>
                </a:solidFill>
                <a:latin typeface="Open Sans"/>
                <a:ea typeface="Open Sans"/>
                <a:cs typeface="Open Sans"/>
                <a:sym typeface="Open Sans"/>
              </a:endParaRPr>
            </a:p>
          </p:txBody>
        </p:sp>
        <p:cxnSp>
          <p:nvCxnSpPr>
            <p:cNvPr id="2942" name="Google Shape;2942;p367"/>
            <p:cNvCxnSpPr>
              <a:endCxn id="2941" idx="1"/>
            </p:cNvCxnSpPr>
            <p:nvPr/>
          </p:nvCxnSpPr>
          <p:spPr>
            <a:xfrm rot="10800000" flipH="1">
              <a:off x="6309650" y="4289325"/>
              <a:ext cx="721800" cy="4500"/>
            </a:xfrm>
            <a:prstGeom prst="straightConnector1">
              <a:avLst/>
            </a:prstGeom>
            <a:noFill/>
            <a:ln w="9525" cap="flat" cmpd="sng">
              <a:solidFill>
                <a:schemeClr val="dk2"/>
              </a:solidFill>
              <a:prstDash val="solid"/>
              <a:round/>
              <a:headEnd type="none" w="med" len="med"/>
              <a:tailEnd type="triangle" w="med" len="med"/>
            </a:ln>
          </p:spPr>
        </p:cxnSp>
        <p:cxnSp>
          <p:nvCxnSpPr>
            <p:cNvPr id="2943" name="Google Shape;2943;p367"/>
            <p:cNvCxnSpPr>
              <a:endCxn id="2940" idx="1"/>
            </p:cNvCxnSpPr>
            <p:nvPr/>
          </p:nvCxnSpPr>
          <p:spPr>
            <a:xfrm>
              <a:off x="6289725" y="3971913"/>
              <a:ext cx="752100" cy="0"/>
            </a:xfrm>
            <a:prstGeom prst="straightConnector1">
              <a:avLst/>
            </a:prstGeom>
            <a:noFill/>
            <a:ln w="9525" cap="flat" cmpd="sng">
              <a:solidFill>
                <a:schemeClr val="dk2"/>
              </a:solidFill>
              <a:prstDash val="solid"/>
              <a:round/>
              <a:headEnd type="triangle" w="med" len="med"/>
              <a:tailEnd type="none" w="med" len="med"/>
            </a:ln>
          </p:spPr>
        </p:cxnSp>
        <p:sp>
          <p:nvSpPr>
            <p:cNvPr id="2944" name="Google Shape;2944;p367"/>
            <p:cNvSpPr txBox="1"/>
            <p:nvPr/>
          </p:nvSpPr>
          <p:spPr>
            <a:xfrm>
              <a:off x="2776925" y="4514521"/>
              <a:ext cx="7218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front</a:t>
              </a:r>
              <a:endParaRPr>
                <a:solidFill>
                  <a:schemeClr val="dk2"/>
                </a:solidFill>
                <a:latin typeface="Open Sans"/>
                <a:ea typeface="Open Sans"/>
                <a:cs typeface="Open Sans"/>
                <a:sym typeface="Open Sans"/>
              </a:endParaRPr>
            </a:p>
          </p:txBody>
        </p:sp>
        <p:sp>
          <p:nvSpPr>
            <p:cNvPr id="2945" name="Google Shape;2945;p367"/>
            <p:cNvSpPr txBox="1"/>
            <p:nvPr/>
          </p:nvSpPr>
          <p:spPr>
            <a:xfrm>
              <a:off x="5624688" y="4514521"/>
              <a:ext cx="721800" cy="28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rear</a:t>
              </a:r>
              <a:endParaRPr>
                <a:solidFill>
                  <a:schemeClr val="dk2"/>
                </a:solidFill>
                <a:latin typeface="Open Sans"/>
                <a:ea typeface="Open Sans"/>
                <a:cs typeface="Open Sans"/>
                <a:sym typeface="Open Sans"/>
              </a:endParaRPr>
            </a:p>
          </p:txBody>
        </p:sp>
      </p:gr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Shape 2949"/>
        <p:cNvGrpSpPr/>
        <p:nvPr/>
      </p:nvGrpSpPr>
      <p:grpSpPr>
        <a:xfrm>
          <a:off x="0" y="0"/>
          <a:ext cx="0" cy="0"/>
          <a:chOff x="0" y="0"/>
          <a:chExt cx="0" cy="0"/>
        </a:xfrm>
      </p:grpSpPr>
      <p:sp>
        <p:nvSpPr>
          <p:cNvPr id="2950" name="Google Shape;2950;p36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ArrayDeque</a:t>
            </a:r>
            <a:endParaRPr/>
          </a:p>
        </p:txBody>
      </p:sp>
      <p:sp>
        <p:nvSpPr>
          <p:cNvPr id="2951" name="Google Shape;2951;p36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ArrayDeque is a deque implementation in Java that belongs to the java.util package. It is the resizable array implementation of the Deque interface.</a:t>
            </a:r>
            <a:endParaRPr/>
          </a:p>
          <a:p>
            <a:pPr marL="457200" lvl="0" indent="-342900" algn="just" rtl="0">
              <a:spcBef>
                <a:spcPts val="0"/>
              </a:spcBef>
              <a:spcAft>
                <a:spcPts val="0"/>
              </a:spcAft>
              <a:buSzPts val="1800"/>
              <a:buChar char="●"/>
            </a:pPr>
            <a:r>
              <a:rPr lang="en-GB"/>
              <a:t>ArrayDeque doesn't have any capacity constraints and grows based on the requirement. null values cannot be stored in an ArrayDeque. The initial capacity of an ArrayDeque object is 16.</a:t>
            </a:r>
            <a:endParaRPr/>
          </a:p>
        </p:txBody>
      </p:sp>
      <p:sp>
        <p:nvSpPr>
          <p:cNvPr id="2952" name="Google Shape;2952;p3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356</a:t>
            </a:fld>
            <a:endParaRP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Shape 2956"/>
        <p:cNvGrpSpPr/>
        <p:nvPr/>
      </p:nvGrpSpPr>
      <p:grpSpPr>
        <a:xfrm>
          <a:off x="0" y="0"/>
          <a:ext cx="0" cy="0"/>
          <a:chOff x="0" y="0"/>
          <a:chExt cx="0" cy="0"/>
        </a:xfrm>
      </p:grpSpPr>
      <p:sp>
        <p:nvSpPr>
          <p:cNvPr id="2957" name="Google Shape;2957;p36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LinkedList Deque</a:t>
            </a:r>
            <a:endParaRPr/>
          </a:p>
        </p:txBody>
      </p:sp>
      <p:sp>
        <p:nvSpPr>
          <p:cNvPr id="2958" name="Google Shape;2958;p36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LinkedList is a deque implementation in Java that belongs to the java.util package. It uses a doubly linked list to store the elements. The elements are stored in nodes and linked together via pointers i.e the address of the next node will be stored in the previous node.</a:t>
            </a:r>
            <a:endParaRPr/>
          </a:p>
          <a:p>
            <a:pPr marL="457200" lvl="0" indent="-342900" algn="just" rtl="0">
              <a:spcBef>
                <a:spcPts val="0"/>
              </a:spcBef>
              <a:spcAft>
                <a:spcPts val="0"/>
              </a:spcAft>
              <a:buSzPts val="1800"/>
              <a:buChar char="●"/>
            </a:pPr>
            <a:r>
              <a:rPr lang="en-GB"/>
              <a:t>LinkedList doesn't require the size to be specified while creating. The size of the list is automatically increased or decreased when an element is added or removed respectively.</a:t>
            </a:r>
            <a:endParaRPr/>
          </a:p>
        </p:txBody>
      </p:sp>
      <p:sp>
        <p:nvSpPr>
          <p:cNvPr id="2959" name="Google Shape;2959;p3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357</a:t>
            </a:fld>
            <a:endParaRP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37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Dequeue</a:t>
            </a:r>
            <a:endParaRPr/>
          </a:p>
        </p:txBody>
      </p:sp>
      <p:sp>
        <p:nvSpPr>
          <p:cNvPr id="2965" name="Google Shape;2965;p37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None/>
            </a:pPr>
            <a:r>
              <a:rPr lang="en-GB"/>
              <a:t>Besides methods available in the Queue interface, the Deque interface also includes the following methods:</a:t>
            </a:r>
            <a:endParaRPr/>
          </a:p>
          <a:p>
            <a:pPr marL="457200" lvl="0" indent="-317182" algn="just" rtl="0">
              <a:spcBef>
                <a:spcPts val="1200"/>
              </a:spcBef>
              <a:spcAft>
                <a:spcPts val="0"/>
              </a:spcAft>
              <a:buSzPct val="100000"/>
              <a:buChar char="●"/>
            </a:pPr>
            <a:r>
              <a:rPr lang="en-GB" i="1">
                <a:latin typeface="Consolas"/>
                <a:ea typeface="Consolas"/>
                <a:cs typeface="Consolas"/>
                <a:sym typeface="Consolas"/>
              </a:rPr>
              <a:t>addFirst()</a:t>
            </a:r>
            <a:r>
              <a:rPr lang="en-GB"/>
              <a:t> - Adds the specified element at the beginning of the deque. Throws an exception if the deque is full.</a:t>
            </a:r>
            <a:endParaRPr/>
          </a:p>
          <a:p>
            <a:pPr marL="457200" lvl="0" indent="-317182" algn="just" rtl="0">
              <a:spcBef>
                <a:spcPts val="0"/>
              </a:spcBef>
              <a:spcAft>
                <a:spcPts val="0"/>
              </a:spcAft>
              <a:buSzPct val="100000"/>
              <a:buChar char="●"/>
            </a:pPr>
            <a:r>
              <a:rPr lang="en-GB" i="1">
                <a:latin typeface="Consolas"/>
                <a:ea typeface="Consolas"/>
                <a:cs typeface="Consolas"/>
                <a:sym typeface="Consolas"/>
              </a:rPr>
              <a:t>addLast()</a:t>
            </a:r>
            <a:r>
              <a:rPr lang="en-GB"/>
              <a:t> - Adds the specified element at the end of the deque. Throws an exception if the deque is full.</a:t>
            </a:r>
            <a:endParaRPr/>
          </a:p>
          <a:p>
            <a:pPr marL="457200" lvl="0" indent="-317182" algn="just" rtl="0">
              <a:spcBef>
                <a:spcPts val="0"/>
              </a:spcBef>
              <a:spcAft>
                <a:spcPts val="0"/>
              </a:spcAft>
              <a:buSzPct val="100000"/>
              <a:buChar char="●"/>
            </a:pPr>
            <a:r>
              <a:rPr lang="en-GB" i="1">
                <a:latin typeface="Consolas"/>
                <a:ea typeface="Consolas"/>
                <a:cs typeface="Consolas"/>
                <a:sym typeface="Consolas"/>
              </a:rPr>
              <a:t>offerFirst()</a:t>
            </a:r>
            <a:r>
              <a:rPr lang="en-GB"/>
              <a:t> - Adds the specified element at the beginning of the deque. Returns false if the deque is full.</a:t>
            </a:r>
            <a:endParaRPr/>
          </a:p>
          <a:p>
            <a:pPr marL="457200" lvl="0" indent="-317182" algn="just" rtl="0">
              <a:spcBef>
                <a:spcPts val="0"/>
              </a:spcBef>
              <a:spcAft>
                <a:spcPts val="0"/>
              </a:spcAft>
              <a:buSzPct val="100000"/>
              <a:buChar char="●"/>
            </a:pPr>
            <a:r>
              <a:rPr lang="en-GB" i="1">
                <a:latin typeface="Consolas"/>
                <a:ea typeface="Consolas"/>
                <a:cs typeface="Consolas"/>
                <a:sym typeface="Consolas"/>
              </a:rPr>
              <a:t>offerLast()</a:t>
            </a:r>
            <a:r>
              <a:rPr lang="en-GB"/>
              <a:t> - Adds the specified element at the end of the deque. Returns false if the deque is full.</a:t>
            </a:r>
            <a:endParaRPr/>
          </a:p>
          <a:p>
            <a:pPr marL="457200" lvl="0" indent="-317182" algn="just" rtl="0">
              <a:spcBef>
                <a:spcPts val="0"/>
              </a:spcBef>
              <a:spcAft>
                <a:spcPts val="0"/>
              </a:spcAft>
              <a:buSzPct val="100000"/>
              <a:buChar char="●"/>
            </a:pPr>
            <a:r>
              <a:rPr lang="en-GB" i="1">
                <a:latin typeface="Consolas"/>
                <a:ea typeface="Consolas"/>
                <a:cs typeface="Consolas"/>
                <a:sym typeface="Consolas"/>
              </a:rPr>
              <a:t>getFirst()</a:t>
            </a:r>
            <a:r>
              <a:rPr lang="en-GB"/>
              <a:t> - Returns the first element of the deque. Throws an exception if the deque is empty.</a:t>
            </a:r>
            <a:endParaRPr/>
          </a:p>
          <a:p>
            <a:pPr marL="457200" lvl="0" indent="-317182" algn="just" rtl="0">
              <a:spcBef>
                <a:spcPts val="0"/>
              </a:spcBef>
              <a:spcAft>
                <a:spcPts val="0"/>
              </a:spcAft>
              <a:buSzPct val="100000"/>
              <a:buChar char="●"/>
            </a:pPr>
            <a:r>
              <a:rPr lang="en-GB" i="1">
                <a:latin typeface="Consolas"/>
                <a:ea typeface="Consolas"/>
                <a:cs typeface="Consolas"/>
                <a:sym typeface="Consolas"/>
              </a:rPr>
              <a:t>getLast()</a:t>
            </a:r>
            <a:r>
              <a:rPr lang="en-GB"/>
              <a:t> - Returns the last element of the deque. Throws an exception if the deque is empty.</a:t>
            </a:r>
            <a:endParaRPr/>
          </a:p>
        </p:txBody>
      </p:sp>
      <p:sp>
        <p:nvSpPr>
          <p:cNvPr id="2966" name="Google Shape;2966;p3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358</a:t>
            </a:fld>
            <a:endParaRPr/>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Shape 2970"/>
        <p:cNvGrpSpPr/>
        <p:nvPr/>
      </p:nvGrpSpPr>
      <p:grpSpPr>
        <a:xfrm>
          <a:off x="0" y="0"/>
          <a:ext cx="0" cy="0"/>
          <a:chOff x="0" y="0"/>
          <a:chExt cx="0" cy="0"/>
        </a:xfrm>
      </p:grpSpPr>
      <p:sp>
        <p:nvSpPr>
          <p:cNvPr id="2971" name="Google Shape;2971;p37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Dequeue</a:t>
            </a:r>
            <a:endParaRPr/>
          </a:p>
        </p:txBody>
      </p:sp>
      <p:sp>
        <p:nvSpPr>
          <p:cNvPr id="2972" name="Google Shape;2972;p37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i="1">
                <a:latin typeface="Consolas"/>
                <a:ea typeface="Consolas"/>
                <a:cs typeface="Consolas"/>
                <a:sym typeface="Consolas"/>
              </a:rPr>
              <a:t>peekFirst()</a:t>
            </a:r>
            <a:r>
              <a:rPr lang="en-GB"/>
              <a:t> - Returns the first element of the deque. Returns null if the deque is empty.</a:t>
            </a:r>
            <a:endParaRPr/>
          </a:p>
          <a:p>
            <a:pPr marL="457200" lvl="0" indent="-334327" algn="just" rtl="0">
              <a:spcBef>
                <a:spcPts val="0"/>
              </a:spcBef>
              <a:spcAft>
                <a:spcPts val="0"/>
              </a:spcAft>
              <a:buSzPct val="100000"/>
              <a:buChar char="●"/>
            </a:pPr>
            <a:r>
              <a:rPr lang="en-GB" i="1">
                <a:latin typeface="Consolas"/>
                <a:ea typeface="Consolas"/>
                <a:cs typeface="Consolas"/>
                <a:sym typeface="Consolas"/>
              </a:rPr>
              <a:t>peekLast()</a:t>
            </a:r>
            <a:r>
              <a:rPr lang="en-GB"/>
              <a:t> - Returns the last element of the deque. Returns null if the deque is empty.</a:t>
            </a:r>
            <a:endParaRPr/>
          </a:p>
          <a:p>
            <a:pPr marL="457200" lvl="0" indent="-334327" algn="just" rtl="0">
              <a:spcBef>
                <a:spcPts val="0"/>
              </a:spcBef>
              <a:spcAft>
                <a:spcPts val="0"/>
              </a:spcAft>
              <a:buSzPct val="100000"/>
              <a:buChar char="●"/>
            </a:pPr>
            <a:r>
              <a:rPr lang="en-GB" i="1">
                <a:latin typeface="Consolas"/>
                <a:ea typeface="Consolas"/>
                <a:cs typeface="Consolas"/>
                <a:sym typeface="Consolas"/>
              </a:rPr>
              <a:t>removeFirst()</a:t>
            </a:r>
            <a:r>
              <a:rPr lang="en-GB"/>
              <a:t> - Returns and removes the first element of the deque. Throws an exception if the deque is empty.</a:t>
            </a:r>
            <a:endParaRPr/>
          </a:p>
          <a:p>
            <a:pPr marL="457200" lvl="0" indent="-334327" algn="just" rtl="0">
              <a:spcBef>
                <a:spcPts val="0"/>
              </a:spcBef>
              <a:spcAft>
                <a:spcPts val="0"/>
              </a:spcAft>
              <a:buSzPct val="100000"/>
              <a:buChar char="●"/>
            </a:pPr>
            <a:r>
              <a:rPr lang="en-GB" i="1">
                <a:latin typeface="Consolas"/>
                <a:ea typeface="Consolas"/>
                <a:cs typeface="Consolas"/>
                <a:sym typeface="Consolas"/>
              </a:rPr>
              <a:t>removeLast()</a:t>
            </a:r>
            <a:r>
              <a:rPr lang="en-GB"/>
              <a:t> - Returns and removes the last element of the deque. Throws an exception if the deque is empty.</a:t>
            </a:r>
            <a:endParaRPr/>
          </a:p>
          <a:p>
            <a:pPr marL="457200" lvl="0" indent="-334327" algn="just" rtl="0">
              <a:spcBef>
                <a:spcPts val="0"/>
              </a:spcBef>
              <a:spcAft>
                <a:spcPts val="0"/>
              </a:spcAft>
              <a:buSzPct val="100000"/>
              <a:buChar char="●"/>
            </a:pPr>
            <a:r>
              <a:rPr lang="en-GB" i="1">
                <a:latin typeface="Consolas"/>
                <a:ea typeface="Consolas"/>
                <a:cs typeface="Consolas"/>
                <a:sym typeface="Consolas"/>
              </a:rPr>
              <a:t>pollFirst()</a:t>
            </a:r>
            <a:r>
              <a:rPr lang="en-GB"/>
              <a:t> - Returns and removes the first element of the deque. Returns null if the deque is empty.</a:t>
            </a:r>
            <a:endParaRPr/>
          </a:p>
          <a:p>
            <a:pPr marL="457200" lvl="0" indent="-334327" algn="just" rtl="0">
              <a:spcBef>
                <a:spcPts val="0"/>
              </a:spcBef>
              <a:spcAft>
                <a:spcPts val="0"/>
              </a:spcAft>
              <a:buSzPct val="100000"/>
              <a:buChar char="●"/>
            </a:pPr>
            <a:r>
              <a:rPr lang="en-GB" i="1">
                <a:latin typeface="Consolas"/>
                <a:ea typeface="Consolas"/>
                <a:cs typeface="Consolas"/>
                <a:sym typeface="Consolas"/>
              </a:rPr>
              <a:t>pollLast()</a:t>
            </a:r>
            <a:r>
              <a:rPr lang="en-GB"/>
              <a:t> - Returns and removes the last element of the deque. Returns null if the deque is empty.</a:t>
            </a:r>
            <a:endParaRPr/>
          </a:p>
        </p:txBody>
      </p:sp>
      <p:sp>
        <p:nvSpPr>
          <p:cNvPr id="2973" name="Google Shape;2973;p3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359</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Prerequisite</a:t>
            </a:r>
            <a:endParaRPr/>
          </a:p>
        </p:txBody>
      </p:sp>
      <p:sp>
        <p:nvSpPr>
          <p:cNvPr id="356" name="Google Shape;35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36</a:t>
            </a:fld>
            <a:endParaRPr>
              <a:solidFill>
                <a:schemeClr val="dk2"/>
              </a:solidFill>
            </a:endParaRPr>
          </a:p>
        </p:txBody>
      </p:sp>
      <p:sp>
        <p:nvSpPr>
          <p:cNvPr id="357" name="Google Shape;357;p4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An user account with sudo privileges</a:t>
            </a:r>
            <a:endParaRPr/>
          </a:p>
          <a:p>
            <a:pPr marL="457200" lvl="0" indent="-342900" algn="l" rtl="0">
              <a:spcBef>
                <a:spcPts val="0"/>
              </a:spcBef>
              <a:spcAft>
                <a:spcPts val="0"/>
              </a:spcAft>
              <a:buSzPts val="1800"/>
              <a:buChar char="●"/>
            </a:pPr>
            <a:r>
              <a:rPr lang="en-GB"/>
              <a:t>Access to the command-line/terminal window</a:t>
            </a:r>
            <a:endParaRPr/>
          </a:p>
          <a:p>
            <a:pPr marL="457200" lvl="0" indent="-342900" algn="l" rtl="0">
              <a:spcBef>
                <a:spcPts val="0"/>
              </a:spcBef>
              <a:spcAft>
                <a:spcPts val="0"/>
              </a:spcAft>
              <a:buSzPts val="1800"/>
              <a:buChar char="●"/>
            </a:pPr>
            <a:r>
              <a:rPr lang="en-GB"/>
              <a:t>The </a:t>
            </a:r>
            <a:r>
              <a:rPr lang="en-GB" i="1"/>
              <a:t>yum</a:t>
            </a:r>
            <a:r>
              <a:rPr lang="en-GB"/>
              <a:t> package manager, included by default.</a:t>
            </a:r>
            <a:endParaRP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Shape 2977"/>
        <p:cNvGrpSpPr/>
        <p:nvPr/>
      </p:nvGrpSpPr>
      <p:grpSpPr>
        <a:xfrm>
          <a:off x="0" y="0"/>
          <a:ext cx="0" cy="0"/>
          <a:chOff x="0" y="0"/>
          <a:chExt cx="0" cy="0"/>
        </a:xfrm>
      </p:grpSpPr>
      <p:sp>
        <p:nvSpPr>
          <p:cNvPr id="2978" name="Google Shape;2978;p372"/>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Map</a:t>
            </a:r>
            <a:endParaRPr/>
          </a:p>
        </p:txBody>
      </p:sp>
      <p:sp>
        <p:nvSpPr>
          <p:cNvPr id="2979" name="Google Shape;2979;p3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360</a:t>
            </a:fld>
            <a:endParaRPr/>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sp>
        <p:nvSpPr>
          <p:cNvPr id="2984" name="Google Shape;2984;p37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Map</a:t>
            </a:r>
            <a:endParaRPr/>
          </a:p>
        </p:txBody>
      </p:sp>
      <p:sp>
        <p:nvSpPr>
          <p:cNvPr id="2985" name="Google Shape;2985;p373"/>
          <p:cNvSpPr txBox="1">
            <a:spLocks noGrp="1"/>
          </p:cNvSpPr>
          <p:nvPr>
            <p:ph type="body" idx="1"/>
          </p:nvPr>
        </p:nvSpPr>
        <p:spPr>
          <a:xfrm>
            <a:off x="311700" y="1266325"/>
            <a:ext cx="8520600" cy="9399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GB"/>
              <a:t>In Java, elements of Map are stored in key/value pairs. Keys are unique values associated with individual Values.</a:t>
            </a:r>
            <a:endParaRPr/>
          </a:p>
        </p:txBody>
      </p:sp>
      <p:sp>
        <p:nvSpPr>
          <p:cNvPr id="2986" name="Google Shape;2986;p3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361</a:t>
            </a:fld>
            <a:endParaRPr/>
          </a:p>
        </p:txBody>
      </p:sp>
      <p:sp>
        <p:nvSpPr>
          <p:cNvPr id="2987" name="Google Shape;2987;p373"/>
          <p:cNvSpPr/>
          <p:nvPr/>
        </p:nvSpPr>
        <p:spPr>
          <a:xfrm>
            <a:off x="4035000" y="2206225"/>
            <a:ext cx="951600" cy="44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Map</a:t>
            </a:r>
            <a:endParaRPr>
              <a:latin typeface="Open Sans"/>
              <a:ea typeface="Open Sans"/>
              <a:cs typeface="Open Sans"/>
              <a:sym typeface="Open Sans"/>
            </a:endParaRPr>
          </a:p>
        </p:txBody>
      </p:sp>
      <p:sp>
        <p:nvSpPr>
          <p:cNvPr id="2988" name="Google Shape;2988;p373"/>
          <p:cNvSpPr/>
          <p:nvPr/>
        </p:nvSpPr>
        <p:spPr>
          <a:xfrm>
            <a:off x="4035000" y="3132025"/>
            <a:ext cx="951600" cy="44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TreeMap</a:t>
            </a:r>
            <a:endParaRPr>
              <a:latin typeface="Open Sans"/>
              <a:ea typeface="Open Sans"/>
              <a:cs typeface="Open Sans"/>
              <a:sym typeface="Open Sans"/>
            </a:endParaRPr>
          </a:p>
        </p:txBody>
      </p:sp>
      <p:sp>
        <p:nvSpPr>
          <p:cNvPr id="2989" name="Google Shape;2989;p373"/>
          <p:cNvSpPr/>
          <p:nvPr/>
        </p:nvSpPr>
        <p:spPr>
          <a:xfrm>
            <a:off x="2518825" y="3132025"/>
            <a:ext cx="1074000" cy="44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HashMap</a:t>
            </a:r>
            <a:endParaRPr>
              <a:latin typeface="Open Sans"/>
              <a:ea typeface="Open Sans"/>
              <a:cs typeface="Open Sans"/>
              <a:sym typeface="Open Sans"/>
            </a:endParaRPr>
          </a:p>
        </p:txBody>
      </p:sp>
      <p:sp>
        <p:nvSpPr>
          <p:cNvPr id="2990" name="Google Shape;2990;p373"/>
          <p:cNvSpPr/>
          <p:nvPr/>
        </p:nvSpPr>
        <p:spPr>
          <a:xfrm>
            <a:off x="5428763" y="3102075"/>
            <a:ext cx="1547400" cy="44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LinkedHashMap</a:t>
            </a:r>
            <a:endParaRPr>
              <a:latin typeface="Open Sans"/>
              <a:ea typeface="Open Sans"/>
              <a:cs typeface="Open Sans"/>
              <a:sym typeface="Open Sans"/>
            </a:endParaRPr>
          </a:p>
        </p:txBody>
      </p:sp>
      <p:cxnSp>
        <p:nvCxnSpPr>
          <p:cNvPr id="2991" name="Google Shape;2991;p373"/>
          <p:cNvCxnSpPr>
            <a:stCxn id="2989" idx="0"/>
            <a:endCxn id="2987" idx="2"/>
          </p:cNvCxnSpPr>
          <p:nvPr/>
        </p:nvCxnSpPr>
        <p:spPr>
          <a:xfrm rot="-5400000">
            <a:off x="3540475" y="2161675"/>
            <a:ext cx="485700" cy="14550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2992" name="Google Shape;2992;p373"/>
          <p:cNvCxnSpPr>
            <a:stCxn id="2988" idx="0"/>
            <a:endCxn id="2987" idx="2"/>
          </p:cNvCxnSpPr>
          <p:nvPr/>
        </p:nvCxnSpPr>
        <p:spPr>
          <a:xfrm rot="-5400000">
            <a:off x="4268250" y="2888875"/>
            <a:ext cx="485700" cy="600"/>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2993" name="Google Shape;2993;p373"/>
          <p:cNvCxnSpPr>
            <a:stCxn id="2990" idx="0"/>
            <a:endCxn id="2987" idx="2"/>
          </p:cNvCxnSpPr>
          <p:nvPr/>
        </p:nvCxnSpPr>
        <p:spPr>
          <a:xfrm rot="5400000" flipH="1">
            <a:off x="5128763" y="2028375"/>
            <a:ext cx="455700" cy="1691700"/>
          </a:xfrm>
          <a:prstGeom prst="bentConnector3">
            <a:avLst>
              <a:gd name="adj1" fmla="val 4620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Shape 2997"/>
        <p:cNvGrpSpPr/>
        <p:nvPr/>
      </p:nvGrpSpPr>
      <p:grpSpPr>
        <a:xfrm>
          <a:off x="0" y="0"/>
          <a:ext cx="0" cy="0"/>
          <a:chOff x="0" y="0"/>
          <a:chExt cx="0" cy="0"/>
        </a:xfrm>
      </p:grpSpPr>
      <p:sp>
        <p:nvSpPr>
          <p:cNvPr id="2998" name="Google Shape;2998;p37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Map</a:t>
            </a:r>
            <a:endParaRPr/>
          </a:p>
        </p:txBody>
      </p:sp>
      <p:sp>
        <p:nvSpPr>
          <p:cNvPr id="2999" name="Google Shape;2999;p3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362</a:t>
            </a:fld>
            <a:endParaRPr/>
          </a:p>
        </p:txBody>
      </p:sp>
      <p:graphicFrame>
        <p:nvGraphicFramePr>
          <p:cNvPr id="3000" name="Google Shape;3000;p374"/>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3559300">
                  <a:extLst>
                    <a:ext uri="{9D8B030D-6E8A-4147-A177-3AD203B41FA5}">
                      <a16:colId xmlns:a16="http://schemas.microsoft.com/office/drawing/2014/main" val="20000"/>
                    </a:ext>
                  </a:extLst>
                </a:gridCol>
                <a:gridCol w="49300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 put(Object key, Object value)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insert an entry in the map.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void putAll(Map map)</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insert the specified map in the map.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 putIfAbsent(K key, V value)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inserts the specified value with the specified key in the map only if it is not already specified.</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 remove(Object key)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delete an entry for the specified key.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boolean remove(Object key, Object value)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removes the specified values with the associated specified keys from the map.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Set keySet()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returns the Set view containing all the keys.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Set&lt;Map.Entry&lt;K,V&gt;&gt; entrySet()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returns the Set view containing all the keys and values.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Shape 3004"/>
        <p:cNvGrpSpPr/>
        <p:nvPr/>
      </p:nvGrpSpPr>
      <p:grpSpPr>
        <a:xfrm>
          <a:off x="0" y="0"/>
          <a:ext cx="0" cy="0"/>
          <a:chOff x="0" y="0"/>
          <a:chExt cx="0" cy="0"/>
        </a:xfrm>
      </p:grpSpPr>
      <p:sp>
        <p:nvSpPr>
          <p:cNvPr id="3005" name="Google Shape;3005;p37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Map</a:t>
            </a:r>
            <a:endParaRPr/>
          </a:p>
        </p:txBody>
      </p:sp>
      <p:sp>
        <p:nvSpPr>
          <p:cNvPr id="3006" name="Google Shape;3006;p3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363</a:t>
            </a:fld>
            <a:endParaRPr/>
          </a:p>
        </p:txBody>
      </p:sp>
      <p:graphicFrame>
        <p:nvGraphicFramePr>
          <p:cNvPr id="3007" name="Google Shape;3007;p375"/>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3559300">
                  <a:extLst>
                    <a:ext uri="{9D8B030D-6E8A-4147-A177-3AD203B41FA5}">
                      <a16:colId xmlns:a16="http://schemas.microsoft.com/office/drawing/2014/main" val="20000"/>
                    </a:ext>
                  </a:extLst>
                </a:gridCol>
                <a:gridCol w="49300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void clear()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reset the map.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boolean containsValue(Object value)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This method returns true if some value equal to the value exists within the map, else return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boolean containsKey(Object key)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This method returns true if some key equal to the key exists within the map, else return false.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boolean equals(Object o)</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It is used to compare the specified Object with the Map.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int size()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This method returns the number of entries in the map.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V get(Object key)</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This method returns the object that contains the value associated with the key.</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37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Collection Overview</a:t>
            </a:r>
            <a:endParaRPr/>
          </a:p>
        </p:txBody>
      </p:sp>
      <p:sp>
        <p:nvSpPr>
          <p:cNvPr id="3013" name="Google Shape;3013;p3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364</a:t>
            </a:fld>
            <a:endParaRPr/>
          </a:p>
        </p:txBody>
      </p:sp>
      <p:graphicFrame>
        <p:nvGraphicFramePr>
          <p:cNvPr id="3014" name="Google Shape;3014;p376"/>
          <p:cNvGraphicFramePr/>
          <p:nvPr/>
        </p:nvGraphicFramePr>
        <p:xfrm>
          <a:off x="159938" y="1367888"/>
          <a:ext cx="3000000" cy="3000000"/>
        </p:xfrm>
        <a:graphic>
          <a:graphicData uri="http://schemas.openxmlformats.org/drawingml/2006/table">
            <a:tbl>
              <a:tblPr>
                <a:noFill/>
                <a:tableStyleId>{4C4B8031-E66A-4E46-8405-7B656A99451E}</a:tableStyleId>
              </a:tblPr>
              <a:tblGrid>
                <a:gridCol w="864325">
                  <a:extLst>
                    <a:ext uri="{9D8B030D-6E8A-4147-A177-3AD203B41FA5}">
                      <a16:colId xmlns:a16="http://schemas.microsoft.com/office/drawing/2014/main" val="20000"/>
                    </a:ext>
                  </a:extLst>
                </a:gridCol>
                <a:gridCol w="1989950">
                  <a:extLst>
                    <a:ext uri="{9D8B030D-6E8A-4147-A177-3AD203B41FA5}">
                      <a16:colId xmlns:a16="http://schemas.microsoft.com/office/drawing/2014/main" val="20001"/>
                    </a:ext>
                  </a:extLst>
                </a:gridCol>
                <a:gridCol w="1989950">
                  <a:extLst>
                    <a:ext uri="{9D8B030D-6E8A-4147-A177-3AD203B41FA5}">
                      <a16:colId xmlns:a16="http://schemas.microsoft.com/office/drawing/2014/main" val="20002"/>
                    </a:ext>
                  </a:extLst>
                </a:gridCol>
                <a:gridCol w="1989950">
                  <a:extLst>
                    <a:ext uri="{9D8B030D-6E8A-4147-A177-3AD203B41FA5}">
                      <a16:colId xmlns:a16="http://schemas.microsoft.com/office/drawing/2014/main" val="20003"/>
                    </a:ext>
                  </a:extLst>
                </a:gridCol>
                <a:gridCol w="1989950">
                  <a:extLst>
                    <a:ext uri="{9D8B030D-6E8A-4147-A177-3AD203B41FA5}">
                      <a16:colId xmlns:a16="http://schemas.microsoft.com/office/drawing/2014/main" val="20004"/>
                    </a:ext>
                  </a:extLst>
                </a:gridCol>
              </a:tblGrid>
              <a:tr h="381000">
                <a:tc>
                  <a:txBody>
                    <a:bodyPr/>
                    <a:lstStyle/>
                    <a:p>
                      <a:pPr marL="0" marR="3398" lvl="0" indent="0" algn="l" rtl="0">
                        <a:spcBef>
                          <a:spcPts val="0"/>
                        </a:spcBef>
                        <a:spcAft>
                          <a:spcPts val="0"/>
                        </a:spcAft>
                        <a:buNone/>
                      </a:pPr>
                      <a:endParaRPr>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Elements Ordered</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Allow Duplicates</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Elements added/removed in a certain order</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Allows Key/Values</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List</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 - Numbered Index</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Set</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Queue</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 - Placed Order</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Map</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 - Values only</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37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Collection Overview</a:t>
            </a:r>
            <a:endParaRPr/>
          </a:p>
        </p:txBody>
      </p:sp>
      <p:sp>
        <p:nvSpPr>
          <p:cNvPr id="3020" name="Google Shape;3020;p3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365</a:t>
            </a:fld>
            <a:endParaRPr/>
          </a:p>
        </p:txBody>
      </p:sp>
      <p:graphicFrame>
        <p:nvGraphicFramePr>
          <p:cNvPr id="3021" name="Google Shape;3021;p377"/>
          <p:cNvGraphicFramePr/>
          <p:nvPr/>
        </p:nvGraphicFramePr>
        <p:xfrm>
          <a:off x="654863" y="1338225"/>
          <a:ext cx="3000000" cy="3000000"/>
        </p:xfrm>
        <a:graphic>
          <a:graphicData uri="http://schemas.openxmlformats.org/drawingml/2006/table">
            <a:tbl>
              <a:tblPr>
                <a:noFill/>
                <a:tableStyleId>{4C4B8031-E66A-4E46-8405-7B656A99451E}</a:tableStyleId>
              </a:tblPr>
              <a:tblGrid>
                <a:gridCol w="1154925">
                  <a:extLst>
                    <a:ext uri="{9D8B030D-6E8A-4147-A177-3AD203B41FA5}">
                      <a16:colId xmlns:a16="http://schemas.microsoft.com/office/drawing/2014/main" val="20000"/>
                    </a:ext>
                  </a:extLst>
                </a:gridCol>
                <a:gridCol w="1212250">
                  <a:extLst>
                    <a:ext uri="{9D8B030D-6E8A-4147-A177-3AD203B41FA5}">
                      <a16:colId xmlns:a16="http://schemas.microsoft.com/office/drawing/2014/main" val="20001"/>
                    </a:ext>
                  </a:extLst>
                </a:gridCol>
                <a:gridCol w="1403025">
                  <a:extLst>
                    <a:ext uri="{9D8B030D-6E8A-4147-A177-3AD203B41FA5}">
                      <a16:colId xmlns:a16="http://schemas.microsoft.com/office/drawing/2014/main" val="20002"/>
                    </a:ext>
                  </a:extLst>
                </a:gridCol>
                <a:gridCol w="1403025">
                  <a:extLst>
                    <a:ext uri="{9D8B030D-6E8A-4147-A177-3AD203B41FA5}">
                      <a16:colId xmlns:a16="http://schemas.microsoft.com/office/drawing/2014/main" val="20003"/>
                    </a:ext>
                  </a:extLst>
                </a:gridCol>
                <a:gridCol w="1403025">
                  <a:extLst>
                    <a:ext uri="{9D8B030D-6E8A-4147-A177-3AD203B41FA5}">
                      <a16:colId xmlns:a16="http://schemas.microsoft.com/office/drawing/2014/main" val="20004"/>
                    </a:ext>
                  </a:extLst>
                </a:gridCol>
                <a:gridCol w="1403025">
                  <a:extLst>
                    <a:ext uri="{9D8B030D-6E8A-4147-A177-3AD203B41FA5}">
                      <a16:colId xmlns:a16="http://schemas.microsoft.com/office/drawing/2014/main" val="20005"/>
                    </a:ext>
                  </a:extLst>
                </a:gridCol>
              </a:tblGrid>
              <a:tr h="381000">
                <a:tc>
                  <a:txBody>
                    <a:bodyPr/>
                    <a:lstStyle/>
                    <a:p>
                      <a:pPr marL="0" marR="3398" lvl="0" indent="0" algn="l" rtl="0">
                        <a:spcBef>
                          <a:spcPts val="0"/>
                        </a:spcBef>
                        <a:spcAft>
                          <a:spcPts val="0"/>
                        </a:spcAft>
                        <a:buNone/>
                      </a:pPr>
                      <a:endParaRPr>
                        <a:solidFill>
                          <a:schemeClr val="dk2"/>
                        </a:solidFill>
                        <a:latin typeface="Open Sans"/>
                        <a:ea typeface="Open Sans"/>
                        <a:cs typeface="Open Sans"/>
                        <a:sym typeface="Open Sans"/>
                      </a:endParaRPr>
                    </a:p>
                  </a:txBody>
                  <a:tcPr marL="91425" marR="91425" marT="91425" marB="91425"/>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Parent Interface</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endParaRPr b="1">
                        <a:solidFill>
                          <a:schemeClr val="dk2"/>
                        </a:solidFill>
                        <a:latin typeface="Open Sans"/>
                        <a:ea typeface="Open Sans"/>
                        <a:cs typeface="Open Sans"/>
                        <a:sym typeface="Open Sans"/>
                      </a:endParaRPr>
                    </a:p>
                    <a:p>
                      <a:pPr marL="0" lvl="0" indent="0" algn="ctr" rtl="0">
                        <a:spcBef>
                          <a:spcPts val="0"/>
                        </a:spcBef>
                        <a:spcAft>
                          <a:spcPts val="0"/>
                        </a:spcAft>
                        <a:buNone/>
                      </a:pPr>
                      <a:r>
                        <a:rPr lang="en-GB" b="1">
                          <a:solidFill>
                            <a:schemeClr val="dk2"/>
                          </a:solidFill>
                          <a:latin typeface="Open Sans"/>
                          <a:ea typeface="Open Sans"/>
                          <a:cs typeface="Open Sans"/>
                          <a:sym typeface="Open Sans"/>
                        </a:rPr>
                        <a:t>Allows null?</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Elements Sorted?</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Uses hashCode?</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latin typeface="Open Sans"/>
                          <a:ea typeface="Open Sans"/>
                          <a:cs typeface="Open Sans"/>
                          <a:sym typeface="Open Sans"/>
                        </a:rPr>
                        <a:t>Uses compareTo?</a:t>
                      </a:r>
                      <a:endParaRPr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ArrayList</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List</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LinkedList</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List &amp; Queue</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HashSet</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Set</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TreeSet</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Set</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HashMap</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Map</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GB" b="1">
                          <a:solidFill>
                            <a:schemeClr val="dk2"/>
                          </a:solidFill>
                          <a:latin typeface="Open Sans"/>
                          <a:ea typeface="Open Sans"/>
                          <a:cs typeface="Open Sans"/>
                          <a:sym typeface="Open Sans"/>
                        </a:rPr>
                        <a:t>TreeMap</a:t>
                      </a:r>
                      <a:endParaRPr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Map</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No</a:t>
                      </a:r>
                      <a:endParaRPr>
                        <a:solidFill>
                          <a:schemeClr val="dk2"/>
                        </a:solidFill>
                        <a:latin typeface="Open Sans"/>
                        <a:ea typeface="Open Sans"/>
                        <a:cs typeface="Open Sans"/>
                        <a:sym typeface="Open San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Yes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Shape 3025"/>
        <p:cNvGrpSpPr/>
        <p:nvPr/>
      </p:nvGrpSpPr>
      <p:grpSpPr>
        <a:xfrm>
          <a:off x="0" y="0"/>
          <a:ext cx="0" cy="0"/>
          <a:chOff x="0" y="0"/>
          <a:chExt cx="0" cy="0"/>
        </a:xfrm>
      </p:grpSpPr>
      <p:sp>
        <p:nvSpPr>
          <p:cNvPr id="3026" name="Google Shape;3026;p37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Algorithms</a:t>
            </a:r>
            <a:endParaRPr/>
          </a:p>
        </p:txBody>
      </p:sp>
      <p:sp>
        <p:nvSpPr>
          <p:cNvPr id="3027" name="Google Shape;3027;p3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366</a:t>
            </a:fld>
            <a:endParaRP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Shape 3031"/>
        <p:cNvGrpSpPr/>
        <p:nvPr/>
      </p:nvGrpSpPr>
      <p:grpSpPr>
        <a:xfrm>
          <a:off x="0" y="0"/>
          <a:ext cx="0" cy="0"/>
          <a:chOff x="0" y="0"/>
          <a:chExt cx="0" cy="0"/>
        </a:xfrm>
      </p:grpSpPr>
      <p:sp>
        <p:nvSpPr>
          <p:cNvPr id="3032" name="Google Shape;3032;p37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Algorithms in Collection Framework</a:t>
            </a:r>
            <a:endParaRPr/>
          </a:p>
        </p:txBody>
      </p:sp>
      <p:sp>
        <p:nvSpPr>
          <p:cNvPr id="3033" name="Google Shape;3033;p3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367</a:t>
            </a:fld>
            <a:endParaRPr/>
          </a:p>
        </p:txBody>
      </p:sp>
      <p:sp>
        <p:nvSpPr>
          <p:cNvPr id="3034" name="Google Shape;3034;p37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collections framework provides several high-performance algorithms for manipulating collection elements.</a:t>
            </a:r>
            <a:endParaRPr/>
          </a:p>
          <a:p>
            <a:pPr marL="457200" lvl="0" indent="-342900" algn="just" rtl="0">
              <a:spcBef>
                <a:spcPts val="0"/>
              </a:spcBef>
              <a:spcAft>
                <a:spcPts val="0"/>
              </a:spcAft>
              <a:buSzPts val="1800"/>
              <a:buChar char="●"/>
            </a:pPr>
            <a:r>
              <a:rPr lang="en-GB"/>
              <a:t>These algorithms are implemented as static methods of class Collections.</a:t>
            </a:r>
            <a:endParaRPr/>
          </a:p>
          <a:p>
            <a:pPr marL="457200" lvl="0" indent="-342900" algn="just" rtl="0">
              <a:spcBef>
                <a:spcPts val="0"/>
              </a:spcBef>
              <a:spcAft>
                <a:spcPts val="0"/>
              </a:spcAft>
              <a:buSzPts val="1800"/>
              <a:buChar char="●"/>
            </a:pPr>
            <a:r>
              <a:rPr lang="en-GB"/>
              <a:t>Algorithms sort, binarySearch, reverse, shuffle, fill and copy operate on Lists.</a:t>
            </a:r>
            <a:endParaRPr/>
          </a:p>
          <a:p>
            <a:pPr marL="457200" lvl="0" indent="-342900" algn="just" rtl="0">
              <a:spcBef>
                <a:spcPts val="0"/>
              </a:spcBef>
              <a:spcAft>
                <a:spcPts val="0"/>
              </a:spcAft>
              <a:buSzPts val="1800"/>
              <a:buChar char="●"/>
            </a:pPr>
            <a:r>
              <a:rPr lang="en-GB"/>
              <a:t>Algorithms min, max, addAll, frequency and disjoint operate on Collections.</a:t>
            </a:r>
            <a:endParaRP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Shape 3038"/>
        <p:cNvGrpSpPr/>
        <p:nvPr/>
      </p:nvGrpSpPr>
      <p:grpSpPr>
        <a:xfrm>
          <a:off x="0" y="0"/>
          <a:ext cx="0" cy="0"/>
          <a:chOff x="0" y="0"/>
          <a:chExt cx="0" cy="0"/>
        </a:xfrm>
      </p:grpSpPr>
      <p:sp>
        <p:nvSpPr>
          <p:cNvPr id="3039" name="Google Shape;3039;p38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Algorithms</a:t>
            </a:r>
            <a:endParaRPr/>
          </a:p>
        </p:txBody>
      </p:sp>
      <p:sp>
        <p:nvSpPr>
          <p:cNvPr id="3040" name="Google Shape;3040;p3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368</a:t>
            </a:fld>
            <a:endParaRPr/>
          </a:p>
        </p:txBody>
      </p:sp>
      <p:graphicFrame>
        <p:nvGraphicFramePr>
          <p:cNvPr id="3041" name="Google Shape;3041;p380"/>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118950">
                  <a:extLst>
                    <a:ext uri="{9D8B030D-6E8A-4147-A177-3AD203B41FA5}">
                      <a16:colId xmlns:a16="http://schemas.microsoft.com/office/drawing/2014/main" val="20000"/>
                    </a:ext>
                  </a:extLst>
                </a:gridCol>
                <a:gridCol w="4370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int binarySearch(List list, Object value, Comparator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Searches for value in the list ordered according to c. Returns the position of value in list, or -1 if value is not found.</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int binarySearch(List list, Object value)</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Searches for value in the list. The list must be sorted. Returns the position of value in list, or -1 if value is not found.</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copy(List list1, List list2)</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Copies the elements of list2 to list1.</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Enumeration enumeration(Collection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an enumeration over c.</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fill(List list, Object obj)</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Assigns obj to each element of the list.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Shape 3045"/>
        <p:cNvGrpSpPr/>
        <p:nvPr/>
      </p:nvGrpSpPr>
      <p:grpSpPr>
        <a:xfrm>
          <a:off x="0" y="0"/>
          <a:ext cx="0" cy="0"/>
          <a:chOff x="0" y="0"/>
          <a:chExt cx="0" cy="0"/>
        </a:xfrm>
      </p:grpSpPr>
      <p:sp>
        <p:nvSpPr>
          <p:cNvPr id="3046" name="Google Shape;3046;p38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Algorithms</a:t>
            </a:r>
            <a:endParaRPr/>
          </a:p>
        </p:txBody>
      </p:sp>
      <p:sp>
        <p:nvSpPr>
          <p:cNvPr id="3047" name="Google Shape;3047;p3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369</a:t>
            </a:fld>
            <a:endParaRPr/>
          </a:p>
        </p:txBody>
      </p:sp>
      <p:graphicFrame>
        <p:nvGraphicFramePr>
          <p:cNvPr id="3048" name="Google Shape;3048;p381"/>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118950">
                  <a:extLst>
                    <a:ext uri="{9D8B030D-6E8A-4147-A177-3AD203B41FA5}">
                      <a16:colId xmlns:a16="http://schemas.microsoft.com/office/drawing/2014/main" val="20000"/>
                    </a:ext>
                  </a:extLst>
                </a:gridCol>
                <a:gridCol w="4370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int indexOfSubList(List list, List subList)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Searches list for the first occurrence of subList. Returns the index of the first match, or .1 if no match is found.</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int lastIndexOfSubList(List list, List subList)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Searches list for the last occurrence of subList. Returns the index of the last match, or .1 if no match is found.</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ArrayList list(Enumeration enum)</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an ArrayList that contains the elements of enum.</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Object max(Collection c, Comparator comp)</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maximum element in c as determined by comp.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Installation on CentOS</a:t>
            </a:r>
            <a:endParaRPr/>
          </a:p>
        </p:txBody>
      </p:sp>
      <p:sp>
        <p:nvSpPr>
          <p:cNvPr id="363" name="Google Shape;36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37</a:t>
            </a:fld>
            <a:endParaRPr>
              <a:solidFill>
                <a:schemeClr val="dk2"/>
              </a:solidFill>
            </a:endParaRPr>
          </a:p>
        </p:txBody>
      </p:sp>
      <p:sp>
        <p:nvSpPr>
          <p:cNvPr id="364" name="Google Shape;364;p4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Update the package repository to ensure you download the latest software.</a:t>
            </a:r>
            <a:endParaRPr/>
          </a:p>
          <a:p>
            <a:pPr marL="914400" lvl="0" indent="0" algn="just" rtl="0">
              <a:spcBef>
                <a:spcPts val="1200"/>
              </a:spcBef>
              <a:spcAft>
                <a:spcPts val="0"/>
              </a:spcAft>
              <a:buNone/>
            </a:pPr>
            <a:r>
              <a:rPr lang="en-GB" i="1">
                <a:latin typeface="Consolas"/>
                <a:ea typeface="Consolas"/>
                <a:cs typeface="Consolas"/>
                <a:sym typeface="Consolas"/>
              </a:rPr>
              <a:t>sudo yum update</a:t>
            </a:r>
            <a:endParaRPr i="1">
              <a:latin typeface="Consolas"/>
              <a:ea typeface="Consolas"/>
              <a:cs typeface="Consolas"/>
              <a:sym typeface="Consolas"/>
            </a:endParaRPr>
          </a:p>
          <a:p>
            <a:pPr marL="457200" lvl="0" indent="-342900" algn="just" rtl="0">
              <a:spcBef>
                <a:spcPts val="1200"/>
              </a:spcBef>
              <a:spcAft>
                <a:spcPts val="0"/>
              </a:spcAft>
              <a:buSzPts val="1800"/>
              <a:buChar char="●"/>
            </a:pPr>
            <a:r>
              <a:rPr lang="en-GB"/>
              <a:t>Then, install the JDK with the following command</a:t>
            </a:r>
            <a:endParaRPr/>
          </a:p>
          <a:p>
            <a:pPr marL="914400" lvl="0" indent="0" algn="just" rtl="0">
              <a:spcBef>
                <a:spcPts val="1200"/>
              </a:spcBef>
              <a:spcAft>
                <a:spcPts val="1200"/>
              </a:spcAft>
              <a:buNone/>
            </a:pPr>
            <a:r>
              <a:rPr lang="en-GB" i="1">
                <a:latin typeface="Consolas"/>
                <a:ea typeface="Consolas"/>
                <a:cs typeface="Consolas"/>
                <a:sym typeface="Consolas"/>
              </a:rPr>
              <a:t>sudo yum install java-11-openjdk-devel</a:t>
            </a:r>
            <a:endParaRPr i="1">
              <a:latin typeface="Consolas"/>
              <a:ea typeface="Consolas"/>
              <a:cs typeface="Consolas"/>
              <a:sym typeface="Consolas"/>
            </a:endParaRP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Shape 3052"/>
        <p:cNvGrpSpPr/>
        <p:nvPr/>
      </p:nvGrpSpPr>
      <p:grpSpPr>
        <a:xfrm>
          <a:off x="0" y="0"/>
          <a:ext cx="0" cy="0"/>
          <a:chOff x="0" y="0"/>
          <a:chExt cx="0" cy="0"/>
        </a:xfrm>
      </p:grpSpPr>
      <p:sp>
        <p:nvSpPr>
          <p:cNvPr id="3053" name="Google Shape;3053;p38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Algorithms</a:t>
            </a:r>
            <a:endParaRPr/>
          </a:p>
        </p:txBody>
      </p:sp>
      <p:sp>
        <p:nvSpPr>
          <p:cNvPr id="3054" name="Google Shape;3054;p3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370</a:t>
            </a:fld>
            <a:endParaRPr/>
          </a:p>
        </p:txBody>
      </p:sp>
      <p:graphicFrame>
        <p:nvGraphicFramePr>
          <p:cNvPr id="3055" name="Google Shape;3055;p382"/>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118950">
                  <a:extLst>
                    <a:ext uri="{9D8B030D-6E8A-4147-A177-3AD203B41FA5}">
                      <a16:colId xmlns:a16="http://schemas.microsoft.com/office/drawing/2014/main" val="20000"/>
                    </a:ext>
                  </a:extLst>
                </a:gridCol>
                <a:gridCol w="4370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Object max(Collection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maximum element in c as determined by natural ordering. The collection need not be sorted.</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Object min(Collection c, Comparator comp)</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minimum element in c as determined by comp. The collection need not be sorted.</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Object min(Collection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the minimum element in c as determined by natural ordering.</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List nCopies(int num, Object obj)</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num copies of obj contained in an immutable list. num must be greater than or equal to zero.</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reverse(List list)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Reverses the sequence in list.</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Shape 3059"/>
        <p:cNvGrpSpPr/>
        <p:nvPr/>
      </p:nvGrpSpPr>
      <p:grpSpPr>
        <a:xfrm>
          <a:off x="0" y="0"/>
          <a:ext cx="0" cy="0"/>
          <a:chOff x="0" y="0"/>
          <a:chExt cx="0" cy="0"/>
        </a:xfrm>
      </p:grpSpPr>
      <p:sp>
        <p:nvSpPr>
          <p:cNvPr id="3060" name="Google Shape;3060;p38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Algorithms</a:t>
            </a:r>
            <a:endParaRPr/>
          </a:p>
        </p:txBody>
      </p:sp>
      <p:sp>
        <p:nvSpPr>
          <p:cNvPr id="3061" name="Google Shape;3061;p3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371</a:t>
            </a:fld>
            <a:endParaRPr/>
          </a:p>
        </p:txBody>
      </p:sp>
      <p:graphicFrame>
        <p:nvGraphicFramePr>
          <p:cNvPr id="3062" name="Google Shape;3062;p383"/>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118950">
                  <a:extLst>
                    <a:ext uri="{9D8B030D-6E8A-4147-A177-3AD203B41FA5}">
                      <a16:colId xmlns:a16="http://schemas.microsoft.com/office/drawing/2014/main" val="20000"/>
                    </a:ext>
                  </a:extLst>
                </a:gridCol>
                <a:gridCol w="4370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boolean replaceAll(List list, Object old, Object new)</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Replaces all occurrences of old with new in the list. Returns true if at least one replacement occurred. Returns false, otherwise.</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Comparator reverseOrder()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 reverse comparator.</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rotate(List list, int n)</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Rotates list by n places to the right. To rotate left, use a negative value for n.</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shuffle(List list, Random r)</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Shuffles (i.e., randomizes) the elements in the list by using r as a source of random numbers.</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sort(List list, Comparator comp)</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Sorts the elements of list as determined by comp.</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Shape 3066"/>
        <p:cNvGrpSpPr/>
        <p:nvPr/>
      </p:nvGrpSpPr>
      <p:grpSpPr>
        <a:xfrm>
          <a:off x="0" y="0"/>
          <a:ext cx="0" cy="0"/>
          <a:chOff x="0" y="0"/>
          <a:chExt cx="0" cy="0"/>
        </a:xfrm>
      </p:grpSpPr>
      <p:sp>
        <p:nvSpPr>
          <p:cNvPr id="3067" name="Google Shape;3067;p38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 of Algorithms</a:t>
            </a:r>
            <a:endParaRPr/>
          </a:p>
        </p:txBody>
      </p:sp>
      <p:sp>
        <p:nvSpPr>
          <p:cNvPr id="3068" name="Google Shape;3068;p3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372</a:t>
            </a:fld>
            <a:endParaRPr/>
          </a:p>
        </p:txBody>
      </p:sp>
      <p:graphicFrame>
        <p:nvGraphicFramePr>
          <p:cNvPr id="3069" name="Google Shape;3069;p384"/>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118950">
                  <a:extLst>
                    <a:ext uri="{9D8B030D-6E8A-4147-A177-3AD203B41FA5}">
                      <a16:colId xmlns:a16="http://schemas.microsoft.com/office/drawing/2014/main" val="20000"/>
                    </a:ext>
                  </a:extLst>
                </a:gridCol>
                <a:gridCol w="4370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Method</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Description</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sort(List list)</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Sorts the elements of the list as determined by their natural ordering.</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void swap(List list, int idx1, int idx2)</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Exchanges the elements in the list at the indices specified by idx1 and idx2.</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GB">
                          <a:solidFill>
                            <a:schemeClr val="dk2"/>
                          </a:solidFill>
                          <a:latin typeface="Consolas"/>
                          <a:ea typeface="Consolas"/>
                          <a:cs typeface="Consolas"/>
                          <a:sym typeface="Consolas"/>
                        </a:rPr>
                        <a:t>static Collection unmodifiableCollection(Collection c)</a:t>
                      </a:r>
                      <a:endParaRPr>
                        <a:solidFill>
                          <a:schemeClr val="dk2"/>
                        </a:solidFill>
                        <a:latin typeface="Consolas"/>
                        <a:ea typeface="Consolas"/>
                        <a:cs typeface="Consolas"/>
                        <a:sym typeface="Consolas"/>
                      </a:endParaRPr>
                    </a:p>
                  </a:txBody>
                  <a:tcPr marL="91425" marR="91425" marT="91425" marB="91425" anchor="ctr"/>
                </a:tc>
                <a:tc>
                  <a:txBody>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Returns an unmodifiable collection backed by c.</a:t>
                      </a:r>
                      <a:endParaRPr>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Shape 3073"/>
        <p:cNvGrpSpPr/>
        <p:nvPr/>
      </p:nvGrpSpPr>
      <p:grpSpPr>
        <a:xfrm>
          <a:off x="0" y="0"/>
          <a:ext cx="0" cy="0"/>
          <a:chOff x="0" y="0"/>
          <a:chExt cx="0" cy="0"/>
        </a:xfrm>
      </p:grpSpPr>
      <p:sp>
        <p:nvSpPr>
          <p:cNvPr id="3074" name="Google Shape;3074;p385"/>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Comparable and Comparator</a:t>
            </a:r>
            <a:endParaRPr/>
          </a:p>
        </p:txBody>
      </p:sp>
      <p:sp>
        <p:nvSpPr>
          <p:cNvPr id="3075" name="Google Shape;3075;p3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373</a:t>
            </a:fld>
            <a:endParaRPr/>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Shape 3079"/>
        <p:cNvGrpSpPr/>
        <p:nvPr/>
      </p:nvGrpSpPr>
      <p:grpSpPr>
        <a:xfrm>
          <a:off x="0" y="0"/>
          <a:ext cx="0" cy="0"/>
          <a:chOff x="0" y="0"/>
          <a:chExt cx="0" cy="0"/>
        </a:xfrm>
      </p:grpSpPr>
      <p:sp>
        <p:nvSpPr>
          <p:cNvPr id="3080" name="Google Shape;3080;p38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Comparable Interface</a:t>
            </a:r>
            <a:endParaRPr/>
          </a:p>
        </p:txBody>
      </p:sp>
      <p:sp>
        <p:nvSpPr>
          <p:cNvPr id="3081" name="Google Shape;3081;p38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 comparable object is capable of comparing itself with another object. </a:t>
            </a:r>
            <a:endParaRPr/>
          </a:p>
          <a:p>
            <a:pPr marL="457200" lvl="0" indent="-342900" algn="just" rtl="0">
              <a:spcBef>
                <a:spcPts val="0"/>
              </a:spcBef>
              <a:spcAft>
                <a:spcPts val="0"/>
              </a:spcAft>
              <a:buSzPts val="1800"/>
              <a:buChar char="●"/>
            </a:pPr>
            <a:r>
              <a:rPr lang="en-GB"/>
              <a:t>The class itself must implements the java.lang.Comparable interface to compare its instances.</a:t>
            </a:r>
            <a:endParaRPr/>
          </a:p>
          <a:p>
            <a:pPr marL="457200" lvl="0" indent="-342900" algn="just" rtl="0">
              <a:spcBef>
                <a:spcPts val="0"/>
              </a:spcBef>
              <a:spcAft>
                <a:spcPts val="0"/>
              </a:spcAft>
              <a:buSzPts val="1800"/>
              <a:buChar char="●"/>
            </a:pPr>
            <a:r>
              <a:rPr lang="en-GB"/>
              <a:t>Ex. Consider a Movie class that has members like, rating, name, year. Suppose we wish to sort a list of Movies based on year of release. We can implement the Comparable interface with the Movie class, and we override the method compareTo() of Comparable interface.</a:t>
            </a:r>
            <a:endParaRPr/>
          </a:p>
        </p:txBody>
      </p:sp>
      <p:sp>
        <p:nvSpPr>
          <p:cNvPr id="3082" name="Google Shape;3082;p3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374</a:t>
            </a:fld>
            <a:endParaRPr/>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Shape 3086"/>
        <p:cNvGrpSpPr/>
        <p:nvPr/>
      </p:nvGrpSpPr>
      <p:grpSpPr>
        <a:xfrm>
          <a:off x="0" y="0"/>
          <a:ext cx="0" cy="0"/>
          <a:chOff x="0" y="0"/>
          <a:chExt cx="0" cy="0"/>
        </a:xfrm>
      </p:grpSpPr>
      <p:sp>
        <p:nvSpPr>
          <p:cNvPr id="3087" name="Google Shape;3087;p38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Comparator Interface</a:t>
            </a:r>
            <a:endParaRPr/>
          </a:p>
        </p:txBody>
      </p:sp>
      <p:sp>
        <p:nvSpPr>
          <p:cNvPr id="3088" name="Google Shape;3088;p38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Unlike Comparable, Comparator is external to the element type we are comparing. </a:t>
            </a:r>
            <a:endParaRPr/>
          </a:p>
          <a:p>
            <a:pPr marL="457200" lvl="0" indent="-342900" algn="just" rtl="0">
              <a:spcBef>
                <a:spcPts val="0"/>
              </a:spcBef>
              <a:spcAft>
                <a:spcPts val="0"/>
              </a:spcAft>
              <a:buSzPts val="1800"/>
              <a:buChar char="●"/>
            </a:pPr>
            <a:r>
              <a:rPr lang="en-GB"/>
              <a:t>It’s a separate class. </a:t>
            </a:r>
            <a:endParaRPr/>
          </a:p>
          <a:p>
            <a:pPr marL="457200" lvl="0" indent="-342900" algn="just" rtl="0">
              <a:spcBef>
                <a:spcPts val="0"/>
              </a:spcBef>
              <a:spcAft>
                <a:spcPts val="0"/>
              </a:spcAft>
              <a:buSzPts val="1800"/>
              <a:buChar char="●"/>
            </a:pPr>
            <a:r>
              <a:rPr lang="en-GB"/>
              <a:t>We create multiple separate classes (that implement Comparator) to compare by different members. </a:t>
            </a:r>
            <a:endParaRPr/>
          </a:p>
          <a:p>
            <a:pPr marL="457200" lvl="0" indent="-342900" algn="just" rtl="0">
              <a:spcBef>
                <a:spcPts val="0"/>
              </a:spcBef>
              <a:spcAft>
                <a:spcPts val="0"/>
              </a:spcAft>
              <a:buSzPts val="1800"/>
              <a:buChar char="●"/>
            </a:pPr>
            <a:r>
              <a:rPr lang="en-GB"/>
              <a:t>Collections class has a second sort() method and it takes Comparator. </a:t>
            </a:r>
            <a:endParaRPr/>
          </a:p>
          <a:p>
            <a:pPr marL="457200" lvl="0" indent="-342900" algn="just" rtl="0">
              <a:spcBef>
                <a:spcPts val="0"/>
              </a:spcBef>
              <a:spcAft>
                <a:spcPts val="0"/>
              </a:spcAft>
              <a:buSzPts val="1800"/>
              <a:buChar char="●"/>
            </a:pPr>
            <a:r>
              <a:rPr lang="en-GB"/>
              <a:t>The sort() method invokes the compare() to sort objects.</a:t>
            </a:r>
            <a:endParaRPr/>
          </a:p>
          <a:p>
            <a:pPr marL="457200" lvl="0" indent="-342900" algn="just" rtl="0">
              <a:spcBef>
                <a:spcPts val="0"/>
              </a:spcBef>
              <a:spcAft>
                <a:spcPts val="0"/>
              </a:spcAft>
              <a:buSzPts val="1800"/>
              <a:buChar char="●"/>
            </a:pPr>
            <a:r>
              <a:rPr lang="en-GB"/>
              <a:t>To compare objects:</a:t>
            </a:r>
            <a:endParaRPr/>
          </a:p>
          <a:p>
            <a:pPr marL="914400" lvl="1" indent="-317500" algn="just" rtl="0">
              <a:spcBef>
                <a:spcPts val="0"/>
              </a:spcBef>
              <a:spcAft>
                <a:spcPts val="0"/>
              </a:spcAft>
              <a:buSzPts val="1400"/>
              <a:buChar char="○"/>
            </a:pPr>
            <a:r>
              <a:rPr lang="en-GB"/>
              <a:t>Create a class that implements Comparator (and thus the compare() method that does the work previously done by compareTo()).</a:t>
            </a:r>
            <a:endParaRPr/>
          </a:p>
          <a:p>
            <a:pPr marL="914400" lvl="1" indent="-317500" algn="just" rtl="0">
              <a:spcBef>
                <a:spcPts val="0"/>
              </a:spcBef>
              <a:spcAft>
                <a:spcPts val="0"/>
              </a:spcAft>
              <a:buSzPts val="1400"/>
              <a:buChar char="○"/>
            </a:pPr>
            <a:r>
              <a:rPr lang="en-GB"/>
              <a:t>Make an instance of the Comparator class.</a:t>
            </a:r>
            <a:endParaRPr/>
          </a:p>
          <a:p>
            <a:pPr marL="914400" lvl="1" indent="-317500" algn="just" rtl="0">
              <a:spcBef>
                <a:spcPts val="0"/>
              </a:spcBef>
              <a:spcAft>
                <a:spcPts val="0"/>
              </a:spcAft>
              <a:buSzPts val="1400"/>
              <a:buChar char="○"/>
            </a:pPr>
            <a:r>
              <a:rPr lang="en-GB"/>
              <a:t>Call the overloaded sort() method, giving it both the list and the instance of the class that implements Comparator.</a:t>
            </a:r>
            <a:endParaRPr/>
          </a:p>
        </p:txBody>
      </p:sp>
      <p:sp>
        <p:nvSpPr>
          <p:cNvPr id="3089" name="Google Shape;3089;p3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375</a:t>
            </a:fld>
            <a:endParaRP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Shape 3093"/>
        <p:cNvGrpSpPr/>
        <p:nvPr/>
      </p:nvGrpSpPr>
      <p:grpSpPr>
        <a:xfrm>
          <a:off x="0" y="0"/>
          <a:ext cx="0" cy="0"/>
          <a:chOff x="0" y="0"/>
          <a:chExt cx="0" cy="0"/>
        </a:xfrm>
      </p:grpSpPr>
      <p:sp>
        <p:nvSpPr>
          <p:cNvPr id="3094" name="Google Shape;3094;p38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Comparable vs Comparator</a:t>
            </a:r>
            <a:endParaRPr/>
          </a:p>
        </p:txBody>
      </p:sp>
      <p:sp>
        <p:nvSpPr>
          <p:cNvPr id="3095" name="Google Shape;3095;p3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376</a:t>
            </a:fld>
            <a:endParaRPr/>
          </a:p>
        </p:txBody>
      </p:sp>
      <p:graphicFrame>
        <p:nvGraphicFramePr>
          <p:cNvPr id="3096" name="Google Shape;3096;p388"/>
          <p:cNvGraphicFramePr/>
          <p:nvPr/>
        </p:nvGraphicFramePr>
        <p:xfrm>
          <a:off x="311700" y="1152425"/>
          <a:ext cx="3000000" cy="3000000"/>
        </p:xfrm>
        <a:graphic>
          <a:graphicData uri="http://schemas.openxmlformats.org/drawingml/2006/table">
            <a:tbl>
              <a:tblPr>
                <a:noFill/>
                <a:tableStyleId>{4C4B8031-E66A-4E46-8405-7B656A99451E}</a:tableStyleId>
              </a:tblPr>
              <a:tblGrid>
                <a:gridCol w="4260300">
                  <a:extLst>
                    <a:ext uri="{9D8B030D-6E8A-4147-A177-3AD203B41FA5}">
                      <a16:colId xmlns:a16="http://schemas.microsoft.com/office/drawing/2014/main" val="20000"/>
                    </a:ext>
                  </a:extLst>
                </a:gridCol>
                <a:gridCol w="42603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Comparable</a:t>
                      </a:r>
                      <a:endParaRPr sz="1500" b="1">
                        <a:solidFill>
                          <a:schemeClr val="dk2"/>
                        </a:solidFill>
                        <a:latin typeface="Open Sans"/>
                        <a:ea typeface="Open Sans"/>
                        <a:cs typeface="Open Sans"/>
                        <a:sym typeface="Open Sans"/>
                      </a:endParaRPr>
                    </a:p>
                  </a:txBody>
                  <a:tcPr marL="91425" marR="91425" marT="91425" marB="91425" anchor="ctr"/>
                </a:tc>
                <a:tc>
                  <a:txBody>
                    <a:bodyPr/>
                    <a:lstStyle/>
                    <a:p>
                      <a:pPr marL="0" lvl="0" indent="0" algn="ctr" rtl="0">
                        <a:spcBef>
                          <a:spcPts val="0"/>
                        </a:spcBef>
                        <a:spcAft>
                          <a:spcPts val="0"/>
                        </a:spcAft>
                        <a:buNone/>
                      </a:pPr>
                      <a:r>
                        <a:rPr lang="en-GB" sz="1500" b="1">
                          <a:solidFill>
                            <a:schemeClr val="dk2"/>
                          </a:solidFill>
                          <a:latin typeface="Open Sans"/>
                          <a:ea typeface="Open Sans"/>
                          <a:cs typeface="Open Sans"/>
                          <a:sym typeface="Open Sans"/>
                        </a:rPr>
                        <a:t>Comparator</a:t>
                      </a:r>
                      <a:endParaRPr sz="1500" b="1">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Comparable provides a single sorting sequence. In other words, we can sort the collection on the basis of a single element such as id, name, and price</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The Comparator provides multiple sorting sequences. In other words, we can sort the collection on the basis of multiple elements such as id, name, and price etc.</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Comparable affects the original class, i.e., the actual class is modified.</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Comparator doesn't affect the original class, i.e., the actual class is not modified.</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Comparable provides compareTo() method to sort elements.</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Comparator provides compare() method to sort elements.</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3"/>
                  </a:ext>
                </a:extLst>
              </a:tr>
              <a:tr h="381000">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Comparable is present in java.lang package.</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A Comparator is present in the java.util package.</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4"/>
                  </a:ext>
                </a:extLst>
              </a:tr>
              <a:tr h="381000">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We can sort the list elements of Comparable type by Collections.sort(List) method.</a:t>
                      </a:r>
                      <a:endParaRPr sz="1300">
                        <a:solidFill>
                          <a:schemeClr val="dk2"/>
                        </a:solidFill>
                        <a:latin typeface="Open Sans"/>
                        <a:ea typeface="Open Sans"/>
                        <a:cs typeface="Open Sans"/>
                        <a:sym typeface="Open Sans"/>
                      </a:endParaRPr>
                    </a:p>
                  </a:txBody>
                  <a:tcPr marL="91425" marR="91425" marT="91425" marB="91425" anchor="ctr"/>
                </a:tc>
                <a:tc>
                  <a:txBody>
                    <a:bodyPr/>
                    <a:lstStyle/>
                    <a:p>
                      <a:pPr marL="0" lvl="0" indent="0" algn="just" rtl="0">
                        <a:spcBef>
                          <a:spcPts val="0"/>
                        </a:spcBef>
                        <a:spcAft>
                          <a:spcPts val="0"/>
                        </a:spcAft>
                        <a:buNone/>
                      </a:pPr>
                      <a:r>
                        <a:rPr lang="en-GB" sz="1300">
                          <a:solidFill>
                            <a:schemeClr val="dk2"/>
                          </a:solidFill>
                          <a:latin typeface="Open Sans"/>
                          <a:ea typeface="Open Sans"/>
                          <a:cs typeface="Open Sans"/>
                          <a:sym typeface="Open Sans"/>
                        </a:rPr>
                        <a:t>We can sort the list elements of Comparator type by Collections.sort(List, Comparator) method.</a:t>
                      </a:r>
                      <a:endParaRPr sz="1300">
                        <a:solidFill>
                          <a:schemeClr val="dk2"/>
                        </a:solidFill>
                        <a:latin typeface="Open Sans"/>
                        <a:ea typeface="Open Sans"/>
                        <a:cs typeface="Open Sans"/>
                        <a:sym typeface="Open Sans"/>
                      </a:endParaRPr>
                    </a:p>
                  </a:txBody>
                  <a:tcPr marL="91425" marR="91425" marT="91425" marB="914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Shape 3100"/>
        <p:cNvGrpSpPr/>
        <p:nvPr/>
      </p:nvGrpSpPr>
      <p:grpSpPr>
        <a:xfrm>
          <a:off x="0" y="0"/>
          <a:ext cx="0" cy="0"/>
          <a:chOff x="0" y="0"/>
          <a:chExt cx="0" cy="0"/>
        </a:xfrm>
      </p:grpSpPr>
      <p:sp>
        <p:nvSpPr>
          <p:cNvPr id="3101" name="Google Shape;3101;p389"/>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Iterator Interface</a:t>
            </a:r>
            <a:endParaRPr/>
          </a:p>
        </p:txBody>
      </p:sp>
      <p:sp>
        <p:nvSpPr>
          <p:cNvPr id="3102" name="Google Shape;3102;p3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377</a:t>
            </a:fld>
            <a:endParaRP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Shape 3106"/>
        <p:cNvGrpSpPr/>
        <p:nvPr/>
      </p:nvGrpSpPr>
      <p:grpSpPr>
        <a:xfrm>
          <a:off x="0" y="0"/>
          <a:ext cx="0" cy="0"/>
          <a:chOff x="0" y="0"/>
          <a:chExt cx="0" cy="0"/>
        </a:xfrm>
      </p:grpSpPr>
      <p:sp>
        <p:nvSpPr>
          <p:cNvPr id="3107" name="Google Shape;3107;p39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Iterator Interface</a:t>
            </a:r>
            <a:endParaRPr/>
          </a:p>
        </p:txBody>
      </p:sp>
      <p:sp>
        <p:nvSpPr>
          <p:cNvPr id="3108" name="Google Shape;3108;p39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Iterator is an object that can be used to loop through collections.</a:t>
            </a:r>
            <a:endParaRPr/>
          </a:p>
          <a:p>
            <a:pPr marL="457200" lvl="0" indent="-342900" algn="just" rtl="0">
              <a:spcBef>
                <a:spcPts val="0"/>
              </a:spcBef>
              <a:spcAft>
                <a:spcPts val="0"/>
              </a:spcAft>
              <a:buSzPts val="1800"/>
              <a:buChar char="●"/>
            </a:pPr>
            <a:r>
              <a:rPr lang="en-GB"/>
              <a:t>As the name suggests, it is used to iterate over the elements.</a:t>
            </a:r>
            <a:endParaRPr/>
          </a:p>
          <a:p>
            <a:pPr marL="457200" lvl="0" indent="-342900" algn="just" rtl="0">
              <a:spcBef>
                <a:spcPts val="0"/>
              </a:spcBef>
              <a:spcAft>
                <a:spcPts val="0"/>
              </a:spcAft>
              <a:buSzPts val="1800"/>
              <a:buChar char="●"/>
            </a:pPr>
            <a:r>
              <a:rPr lang="en-GB"/>
              <a:t>It is used to modify and iterate over the elements in a collection.</a:t>
            </a:r>
            <a:endParaRPr/>
          </a:p>
          <a:p>
            <a:pPr marL="457200" lvl="0" indent="-342900" algn="just" rtl="0">
              <a:spcBef>
                <a:spcPts val="0"/>
              </a:spcBef>
              <a:spcAft>
                <a:spcPts val="0"/>
              </a:spcAft>
              <a:buSzPts val="1800"/>
              <a:buChar char="●"/>
            </a:pPr>
            <a:r>
              <a:rPr lang="en-GB"/>
              <a:t>There are 3 methods in the Iterator interface : </a:t>
            </a:r>
            <a:endParaRPr/>
          </a:p>
          <a:p>
            <a:pPr marL="914400" lvl="1" indent="-317500" algn="just" rtl="0">
              <a:spcBef>
                <a:spcPts val="0"/>
              </a:spcBef>
              <a:spcAft>
                <a:spcPts val="0"/>
              </a:spcAft>
              <a:buSzPts val="1400"/>
              <a:buChar char="○"/>
            </a:pPr>
            <a:r>
              <a:rPr lang="en-GB" i="1">
                <a:latin typeface="Consolas"/>
                <a:ea typeface="Consolas"/>
                <a:cs typeface="Consolas"/>
                <a:sym typeface="Consolas"/>
              </a:rPr>
              <a:t>public Object next()</a:t>
            </a:r>
            <a:r>
              <a:rPr lang="en-GB"/>
              <a:t>- It returns the next element in the collection. It throws the exception of NoSuchElementException if there is no next element.</a:t>
            </a:r>
            <a:endParaRPr/>
          </a:p>
          <a:p>
            <a:pPr marL="914400" lvl="1" indent="-317500" algn="just" rtl="0">
              <a:spcBef>
                <a:spcPts val="0"/>
              </a:spcBef>
              <a:spcAft>
                <a:spcPts val="0"/>
              </a:spcAft>
              <a:buSzPts val="1400"/>
              <a:buChar char="○"/>
            </a:pPr>
            <a:r>
              <a:rPr lang="en-GB" i="1">
                <a:latin typeface="Consolas"/>
                <a:ea typeface="Consolas"/>
                <a:cs typeface="Consolas"/>
                <a:sym typeface="Consolas"/>
              </a:rPr>
              <a:t>public void remove()</a:t>
            </a:r>
            <a:r>
              <a:rPr lang="en-GB"/>
              <a:t>- It removes the current element from the collection.</a:t>
            </a:r>
            <a:endParaRPr/>
          </a:p>
          <a:p>
            <a:pPr marL="914400" lvl="1" indent="-317500" algn="just" rtl="0">
              <a:spcBef>
                <a:spcPts val="0"/>
              </a:spcBef>
              <a:spcAft>
                <a:spcPts val="0"/>
              </a:spcAft>
              <a:buSzPts val="1400"/>
              <a:buChar char="○"/>
            </a:pPr>
            <a:r>
              <a:rPr lang="en-GB" i="1">
                <a:latin typeface="Consolas"/>
                <a:ea typeface="Consolas"/>
                <a:cs typeface="Consolas"/>
                <a:sym typeface="Consolas"/>
              </a:rPr>
              <a:t>public boolean hasNext()</a:t>
            </a:r>
            <a:r>
              <a:rPr lang="en-GB"/>
              <a:t>- It returns true if there are more elements in the collection. Else, returns false.</a:t>
            </a:r>
            <a:endParaRPr/>
          </a:p>
        </p:txBody>
      </p:sp>
      <p:sp>
        <p:nvSpPr>
          <p:cNvPr id="3109" name="Google Shape;3109;p3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378</a:t>
            </a:fld>
            <a:endParaRPr/>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Shape 3113"/>
        <p:cNvGrpSpPr/>
        <p:nvPr/>
      </p:nvGrpSpPr>
      <p:grpSpPr>
        <a:xfrm>
          <a:off x="0" y="0"/>
          <a:ext cx="0" cy="0"/>
          <a:chOff x="0" y="0"/>
          <a:chExt cx="0" cy="0"/>
        </a:xfrm>
      </p:grpSpPr>
      <p:sp>
        <p:nvSpPr>
          <p:cNvPr id="3114" name="Google Shape;3114;p39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Iterable Interface</a:t>
            </a:r>
            <a:endParaRPr/>
          </a:p>
        </p:txBody>
      </p:sp>
      <p:sp>
        <p:nvSpPr>
          <p:cNvPr id="3115" name="Google Shape;3115;p39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a:t>There are three ways in which objects of Iterable can be iterated.</a:t>
            </a:r>
            <a:endParaRPr/>
          </a:p>
          <a:p>
            <a:pPr marL="457200" lvl="0" indent="-317182" algn="l" rtl="0">
              <a:spcBef>
                <a:spcPts val="1200"/>
              </a:spcBef>
              <a:spcAft>
                <a:spcPts val="0"/>
              </a:spcAft>
              <a:buSzPct val="100000"/>
              <a:buAutoNum type="arabicPeriod"/>
            </a:pPr>
            <a:r>
              <a:rPr lang="en-GB"/>
              <a:t>Using enhanced for loop(for-each loop)</a:t>
            </a:r>
            <a:endParaRPr/>
          </a:p>
          <a:p>
            <a:pPr marL="482600" lvl="0" indent="431800" algn="l" rtl="0">
              <a:spcBef>
                <a:spcPts val="1200"/>
              </a:spcBef>
              <a:spcAft>
                <a:spcPts val="0"/>
              </a:spcAft>
              <a:buNone/>
            </a:pPr>
            <a:r>
              <a:rPr lang="en-GB" sz="1400" b="1">
                <a:solidFill>
                  <a:srgbClr val="7F0055"/>
                </a:solidFill>
                <a:latin typeface="Consolas"/>
                <a:ea typeface="Consolas"/>
                <a:cs typeface="Consolas"/>
                <a:sym typeface="Consolas"/>
              </a:rPr>
              <a:t>for</a:t>
            </a:r>
            <a:r>
              <a:rPr lang="en-GB" sz="1400">
                <a:solidFill>
                  <a:srgbClr val="000000"/>
                </a:solidFill>
                <a:latin typeface="Consolas"/>
                <a:ea typeface="Consolas"/>
                <a:cs typeface="Consolas"/>
                <a:sym typeface="Consolas"/>
              </a:rPr>
              <a:t> (String </a:t>
            </a:r>
            <a:r>
              <a:rPr lang="en-GB" sz="1400">
                <a:solidFill>
                  <a:srgbClr val="6A3E3E"/>
                </a:solidFill>
                <a:latin typeface="Consolas"/>
                <a:ea typeface="Consolas"/>
                <a:cs typeface="Consolas"/>
                <a:sym typeface="Consolas"/>
              </a:rPr>
              <a:t>item</a:t>
            </a:r>
            <a:r>
              <a:rPr lang="en-GB" sz="1400">
                <a:solidFill>
                  <a:srgbClr val="000000"/>
                </a:solidFill>
                <a:latin typeface="Consolas"/>
                <a:ea typeface="Consolas"/>
                <a:cs typeface="Consolas"/>
                <a:sym typeface="Consolas"/>
              </a:rPr>
              <a:t> : </a:t>
            </a:r>
            <a:r>
              <a:rPr lang="en-GB" sz="1400">
                <a:solidFill>
                  <a:srgbClr val="6A3E3E"/>
                </a:solidFill>
                <a:latin typeface="Consolas"/>
                <a:ea typeface="Consolas"/>
                <a:cs typeface="Consolas"/>
                <a:sym typeface="Consolas"/>
              </a:rPr>
              <a:t>list</a:t>
            </a: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System.</a:t>
            </a:r>
            <a:r>
              <a:rPr lang="en-GB" sz="1400" b="1" i="1">
                <a:solidFill>
                  <a:srgbClr val="0000C0"/>
                </a:solidFill>
                <a:latin typeface="Consolas"/>
                <a:ea typeface="Consolas"/>
                <a:cs typeface="Consolas"/>
                <a:sym typeface="Consolas"/>
              </a:rPr>
              <a:t>out</a:t>
            </a:r>
            <a:r>
              <a:rPr lang="en-GB" sz="1400">
                <a:solidFill>
                  <a:srgbClr val="000000"/>
                </a:solidFill>
                <a:latin typeface="Consolas"/>
                <a:ea typeface="Consolas"/>
                <a:cs typeface="Consolas"/>
                <a:sym typeface="Consolas"/>
              </a:rPr>
              <a:t>.println(</a:t>
            </a:r>
            <a:r>
              <a:rPr lang="en-GB" sz="1400">
                <a:solidFill>
                  <a:srgbClr val="6A3E3E"/>
                </a:solidFill>
                <a:latin typeface="Consolas"/>
                <a:ea typeface="Consolas"/>
                <a:cs typeface="Consolas"/>
                <a:sym typeface="Consolas"/>
              </a:rPr>
              <a:t>item</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a:t>
            </a:r>
            <a:endParaRPr/>
          </a:p>
          <a:p>
            <a:pPr marL="457200" lvl="0" indent="-317182" algn="l" rtl="0">
              <a:spcBef>
                <a:spcPts val="0"/>
              </a:spcBef>
              <a:spcAft>
                <a:spcPts val="0"/>
              </a:spcAft>
              <a:buSzPct val="100000"/>
              <a:buAutoNum type="arabicPeriod"/>
            </a:pPr>
            <a:r>
              <a:rPr lang="en-GB"/>
              <a:t>Using Iterable forEach loop</a:t>
            </a:r>
            <a:endParaRPr/>
          </a:p>
          <a:p>
            <a:pPr marL="482600" lvl="0" indent="431800" algn="l" rtl="0">
              <a:spcBef>
                <a:spcPts val="1200"/>
              </a:spcBef>
              <a:spcAft>
                <a:spcPts val="0"/>
              </a:spcAft>
              <a:buNone/>
            </a:pPr>
            <a:r>
              <a:rPr lang="en-GB" sz="1350">
                <a:solidFill>
                  <a:srgbClr val="6A3E3E"/>
                </a:solidFill>
                <a:latin typeface="Consolas"/>
                <a:ea typeface="Consolas"/>
                <a:cs typeface="Consolas"/>
                <a:sym typeface="Consolas"/>
              </a:rPr>
              <a:t>list</a:t>
            </a:r>
            <a:r>
              <a:rPr lang="en-GB" sz="1350">
                <a:solidFill>
                  <a:srgbClr val="000000"/>
                </a:solidFill>
                <a:latin typeface="Consolas"/>
                <a:ea typeface="Consolas"/>
                <a:cs typeface="Consolas"/>
                <a:sym typeface="Consolas"/>
              </a:rPr>
              <a:t>.forEach((</a:t>
            </a:r>
            <a:r>
              <a:rPr lang="en-GB" sz="1350">
                <a:solidFill>
                  <a:srgbClr val="6A3E3E"/>
                </a:solidFill>
                <a:latin typeface="Consolas"/>
                <a:ea typeface="Consolas"/>
                <a:cs typeface="Consolas"/>
                <a:sym typeface="Consolas"/>
              </a:rPr>
              <a:t>item</a:t>
            </a:r>
            <a:r>
              <a:rPr lang="en-GB" sz="1350">
                <a:solidFill>
                  <a:srgbClr val="000000"/>
                </a:solidFill>
                <a:latin typeface="Consolas"/>
                <a:ea typeface="Consolas"/>
                <a:cs typeface="Consolas"/>
                <a:sym typeface="Consolas"/>
              </a:rPr>
              <a:t>) -&gt; {</a:t>
            </a:r>
            <a:endParaRPr sz="13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50">
                <a:solidFill>
                  <a:srgbClr val="000000"/>
                </a:solidFill>
                <a:latin typeface="Consolas"/>
                <a:ea typeface="Consolas"/>
                <a:cs typeface="Consolas"/>
                <a:sym typeface="Consolas"/>
              </a:rPr>
              <a:t>			System.</a:t>
            </a:r>
            <a:r>
              <a:rPr lang="en-GB" sz="1350" b="1" i="1">
                <a:solidFill>
                  <a:srgbClr val="0000C0"/>
                </a:solidFill>
                <a:latin typeface="Consolas"/>
                <a:ea typeface="Consolas"/>
                <a:cs typeface="Consolas"/>
                <a:sym typeface="Consolas"/>
              </a:rPr>
              <a:t>out</a:t>
            </a:r>
            <a:r>
              <a:rPr lang="en-GB" sz="1350">
                <a:solidFill>
                  <a:srgbClr val="000000"/>
                </a:solidFill>
                <a:latin typeface="Consolas"/>
                <a:ea typeface="Consolas"/>
                <a:cs typeface="Consolas"/>
                <a:sym typeface="Consolas"/>
              </a:rPr>
              <a:t>.println(</a:t>
            </a:r>
            <a:r>
              <a:rPr lang="en-GB" sz="1350">
                <a:solidFill>
                  <a:srgbClr val="6A3E3E"/>
                </a:solidFill>
                <a:latin typeface="Consolas"/>
                <a:ea typeface="Consolas"/>
                <a:cs typeface="Consolas"/>
                <a:sym typeface="Consolas"/>
              </a:rPr>
              <a:t>item</a:t>
            </a:r>
            <a:r>
              <a:rPr lang="en-GB" sz="1350">
                <a:solidFill>
                  <a:srgbClr val="000000"/>
                </a:solidFill>
                <a:latin typeface="Consolas"/>
                <a:ea typeface="Consolas"/>
                <a:cs typeface="Consolas"/>
                <a:sym typeface="Consolas"/>
              </a:rPr>
              <a:t>);</a:t>
            </a:r>
            <a:endParaRPr sz="13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50">
                <a:solidFill>
                  <a:srgbClr val="000000"/>
                </a:solidFill>
                <a:latin typeface="Consolas"/>
                <a:ea typeface="Consolas"/>
                <a:cs typeface="Consolas"/>
                <a:sym typeface="Consolas"/>
              </a:rPr>
              <a:t>		});</a:t>
            </a:r>
            <a:endParaRPr sz="1350">
              <a:solidFill>
                <a:srgbClr val="000000"/>
              </a:solidFill>
              <a:latin typeface="Consolas"/>
              <a:ea typeface="Consolas"/>
              <a:cs typeface="Consolas"/>
              <a:sym typeface="Consolas"/>
            </a:endParaRPr>
          </a:p>
          <a:p>
            <a:pPr marL="457200" lvl="0" indent="-317182" algn="l" rtl="0">
              <a:spcBef>
                <a:spcPts val="0"/>
              </a:spcBef>
              <a:spcAft>
                <a:spcPts val="0"/>
              </a:spcAft>
              <a:buSzPct val="100000"/>
              <a:buAutoNum type="arabicPeriod"/>
            </a:pPr>
            <a:r>
              <a:rPr lang="en-GB"/>
              <a:t>Using Iterator&lt;T&gt; interface</a:t>
            </a:r>
            <a:endParaRPr/>
          </a:p>
          <a:p>
            <a:pPr marL="482600" lvl="0" indent="431800" algn="l" rtl="0">
              <a:spcBef>
                <a:spcPts val="1200"/>
              </a:spcBef>
              <a:spcAft>
                <a:spcPts val="0"/>
              </a:spcAft>
              <a:buNone/>
            </a:pPr>
            <a:r>
              <a:rPr lang="en-GB" sz="1350">
                <a:solidFill>
                  <a:srgbClr val="000000"/>
                </a:solidFill>
                <a:latin typeface="Consolas"/>
                <a:ea typeface="Consolas"/>
                <a:cs typeface="Consolas"/>
                <a:sym typeface="Consolas"/>
              </a:rPr>
              <a:t>Iterator&lt;String&gt; </a:t>
            </a:r>
            <a:r>
              <a:rPr lang="en-GB" sz="1350">
                <a:solidFill>
                  <a:srgbClr val="6A3E3E"/>
                </a:solidFill>
                <a:latin typeface="Consolas"/>
                <a:ea typeface="Consolas"/>
                <a:cs typeface="Consolas"/>
                <a:sym typeface="Consolas"/>
              </a:rPr>
              <a:t>it</a:t>
            </a:r>
            <a:r>
              <a:rPr lang="en-GB" sz="1350">
                <a:solidFill>
                  <a:srgbClr val="000000"/>
                </a:solidFill>
                <a:latin typeface="Consolas"/>
                <a:ea typeface="Consolas"/>
                <a:cs typeface="Consolas"/>
                <a:sym typeface="Consolas"/>
              </a:rPr>
              <a:t> = </a:t>
            </a:r>
            <a:r>
              <a:rPr lang="en-GB" sz="1350">
                <a:solidFill>
                  <a:srgbClr val="6A3E3E"/>
                </a:solidFill>
                <a:latin typeface="Consolas"/>
                <a:ea typeface="Consolas"/>
                <a:cs typeface="Consolas"/>
                <a:sym typeface="Consolas"/>
              </a:rPr>
              <a:t>list</a:t>
            </a:r>
            <a:r>
              <a:rPr lang="en-GB" sz="1350">
                <a:solidFill>
                  <a:srgbClr val="000000"/>
                </a:solidFill>
                <a:latin typeface="Consolas"/>
                <a:ea typeface="Consolas"/>
                <a:cs typeface="Consolas"/>
                <a:sym typeface="Consolas"/>
              </a:rPr>
              <a:t>.iterator();</a:t>
            </a:r>
            <a:endParaRPr sz="13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50">
                <a:solidFill>
                  <a:srgbClr val="000000"/>
                </a:solidFill>
                <a:latin typeface="Consolas"/>
                <a:ea typeface="Consolas"/>
                <a:cs typeface="Consolas"/>
                <a:sym typeface="Consolas"/>
              </a:rPr>
              <a:t>		</a:t>
            </a:r>
            <a:r>
              <a:rPr lang="en-GB" sz="1350" b="1">
                <a:solidFill>
                  <a:srgbClr val="7F0055"/>
                </a:solidFill>
                <a:latin typeface="Consolas"/>
                <a:ea typeface="Consolas"/>
                <a:cs typeface="Consolas"/>
                <a:sym typeface="Consolas"/>
              </a:rPr>
              <a:t>while</a:t>
            </a:r>
            <a:r>
              <a:rPr lang="en-GB" sz="1350">
                <a:solidFill>
                  <a:srgbClr val="000000"/>
                </a:solidFill>
                <a:latin typeface="Consolas"/>
                <a:ea typeface="Consolas"/>
                <a:cs typeface="Consolas"/>
                <a:sym typeface="Consolas"/>
              </a:rPr>
              <a:t> (</a:t>
            </a:r>
            <a:r>
              <a:rPr lang="en-GB" sz="1350">
                <a:solidFill>
                  <a:srgbClr val="6A3E3E"/>
                </a:solidFill>
                <a:latin typeface="Consolas"/>
                <a:ea typeface="Consolas"/>
                <a:cs typeface="Consolas"/>
                <a:sym typeface="Consolas"/>
              </a:rPr>
              <a:t>it</a:t>
            </a:r>
            <a:r>
              <a:rPr lang="en-GB" sz="1350">
                <a:solidFill>
                  <a:srgbClr val="000000"/>
                </a:solidFill>
                <a:latin typeface="Consolas"/>
                <a:ea typeface="Consolas"/>
                <a:cs typeface="Consolas"/>
                <a:sym typeface="Consolas"/>
              </a:rPr>
              <a:t>.hasNext()) {</a:t>
            </a:r>
            <a:endParaRPr sz="13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50">
                <a:solidFill>
                  <a:srgbClr val="000000"/>
                </a:solidFill>
                <a:latin typeface="Consolas"/>
                <a:ea typeface="Consolas"/>
                <a:cs typeface="Consolas"/>
                <a:sym typeface="Consolas"/>
              </a:rPr>
              <a:t>			String </a:t>
            </a:r>
            <a:r>
              <a:rPr lang="en-GB" sz="1350">
                <a:solidFill>
                  <a:srgbClr val="6A3E3E"/>
                </a:solidFill>
                <a:latin typeface="Consolas"/>
                <a:ea typeface="Consolas"/>
                <a:cs typeface="Consolas"/>
                <a:sym typeface="Consolas"/>
              </a:rPr>
              <a:t>item</a:t>
            </a:r>
            <a:r>
              <a:rPr lang="en-GB" sz="1350">
                <a:solidFill>
                  <a:srgbClr val="000000"/>
                </a:solidFill>
                <a:latin typeface="Consolas"/>
                <a:ea typeface="Consolas"/>
                <a:cs typeface="Consolas"/>
                <a:sym typeface="Consolas"/>
              </a:rPr>
              <a:t> = </a:t>
            </a:r>
            <a:r>
              <a:rPr lang="en-GB" sz="1350">
                <a:solidFill>
                  <a:srgbClr val="6A3E3E"/>
                </a:solidFill>
                <a:latin typeface="Consolas"/>
                <a:ea typeface="Consolas"/>
                <a:cs typeface="Consolas"/>
                <a:sym typeface="Consolas"/>
              </a:rPr>
              <a:t>it</a:t>
            </a:r>
            <a:r>
              <a:rPr lang="en-GB" sz="1350">
                <a:solidFill>
                  <a:srgbClr val="000000"/>
                </a:solidFill>
                <a:latin typeface="Consolas"/>
                <a:ea typeface="Consolas"/>
                <a:cs typeface="Consolas"/>
                <a:sym typeface="Consolas"/>
              </a:rPr>
              <a:t>.next();</a:t>
            </a:r>
            <a:endParaRPr sz="13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50">
                <a:solidFill>
                  <a:srgbClr val="000000"/>
                </a:solidFill>
                <a:latin typeface="Consolas"/>
                <a:ea typeface="Consolas"/>
                <a:cs typeface="Consolas"/>
                <a:sym typeface="Consolas"/>
              </a:rPr>
              <a:t>			System.</a:t>
            </a:r>
            <a:r>
              <a:rPr lang="en-GB" sz="1350" b="1" i="1">
                <a:solidFill>
                  <a:srgbClr val="0000C0"/>
                </a:solidFill>
                <a:latin typeface="Consolas"/>
                <a:ea typeface="Consolas"/>
                <a:cs typeface="Consolas"/>
                <a:sym typeface="Consolas"/>
              </a:rPr>
              <a:t>out</a:t>
            </a:r>
            <a:r>
              <a:rPr lang="en-GB" sz="1350">
                <a:solidFill>
                  <a:srgbClr val="000000"/>
                </a:solidFill>
                <a:latin typeface="Consolas"/>
                <a:ea typeface="Consolas"/>
                <a:cs typeface="Consolas"/>
                <a:sym typeface="Consolas"/>
              </a:rPr>
              <a:t>.println(</a:t>
            </a:r>
            <a:r>
              <a:rPr lang="en-GB" sz="1350">
                <a:solidFill>
                  <a:srgbClr val="6A3E3E"/>
                </a:solidFill>
                <a:latin typeface="Consolas"/>
                <a:ea typeface="Consolas"/>
                <a:cs typeface="Consolas"/>
                <a:sym typeface="Consolas"/>
              </a:rPr>
              <a:t>item</a:t>
            </a:r>
            <a:r>
              <a:rPr lang="en-GB" sz="1350">
                <a:solidFill>
                  <a:srgbClr val="000000"/>
                </a:solidFill>
                <a:latin typeface="Consolas"/>
                <a:ea typeface="Consolas"/>
                <a:cs typeface="Consolas"/>
                <a:sym typeface="Consolas"/>
              </a:rPr>
              <a:t>);			</a:t>
            </a:r>
            <a:endParaRPr sz="135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50">
                <a:solidFill>
                  <a:srgbClr val="000000"/>
                </a:solidFill>
                <a:latin typeface="Consolas"/>
                <a:ea typeface="Consolas"/>
                <a:cs typeface="Consolas"/>
                <a:sym typeface="Consolas"/>
              </a:rPr>
              <a:t>		}</a:t>
            </a:r>
            <a:endParaRPr sz="1350"/>
          </a:p>
        </p:txBody>
      </p:sp>
      <p:sp>
        <p:nvSpPr>
          <p:cNvPr id="3116" name="Google Shape;3116;p3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379</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Local Install</a:t>
            </a:r>
            <a:endParaRPr/>
          </a:p>
        </p:txBody>
      </p:sp>
      <p:sp>
        <p:nvSpPr>
          <p:cNvPr id="370" name="Google Shape;37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38</a:t>
            </a:fld>
            <a:endParaRPr>
              <a:solidFill>
                <a:schemeClr val="dk2"/>
              </a:solidFill>
            </a:endParaRPr>
          </a:p>
        </p:txBody>
      </p:sp>
      <p:sp>
        <p:nvSpPr>
          <p:cNvPr id="371" name="Google Shape;371;p5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You have to download the .rpm package from the Java SE download page.</a:t>
            </a:r>
            <a:endParaRPr/>
          </a:p>
          <a:p>
            <a:pPr marL="457200" lvl="0" indent="-342900" algn="just" rtl="0">
              <a:spcBef>
                <a:spcPts val="0"/>
              </a:spcBef>
              <a:spcAft>
                <a:spcPts val="0"/>
              </a:spcAft>
              <a:buSzPts val="1800"/>
              <a:buChar char="●"/>
            </a:pPr>
            <a:r>
              <a:rPr lang="en-GB"/>
              <a:t>After downloading, you can install the package using following command.</a:t>
            </a:r>
            <a:endParaRPr/>
          </a:p>
          <a:p>
            <a:pPr marL="457200" lvl="0" indent="0" algn="just" rtl="0">
              <a:spcBef>
                <a:spcPts val="1200"/>
              </a:spcBef>
              <a:spcAft>
                <a:spcPts val="0"/>
              </a:spcAft>
              <a:buNone/>
            </a:pPr>
            <a:r>
              <a:rPr lang="en-GB"/>
              <a:t>	</a:t>
            </a:r>
            <a:r>
              <a:rPr lang="en-GB" i="1">
                <a:latin typeface="Consolas"/>
                <a:ea typeface="Consolas"/>
                <a:cs typeface="Consolas"/>
                <a:sym typeface="Consolas"/>
              </a:rPr>
              <a:t>Sudo yum localinstall jdk-VERSION-linux-x64.rpm</a:t>
            </a:r>
            <a:endParaRPr i="1">
              <a:latin typeface="Consolas"/>
              <a:ea typeface="Consolas"/>
              <a:cs typeface="Consolas"/>
              <a:sym typeface="Consolas"/>
            </a:endParaRPr>
          </a:p>
          <a:p>
            <a:pPr marL="457200" lvl="0" indent="-342900" algn="just" rtl="0">
              <a:spcBef>
                <a:spcPts val="1200"/>
              </a:spcBef>
              <a:spcAft>
                <a:spcPts val="0"/>
              </a:spcAft>
              <a:buSzPts val="1800"/>
              <a:buChar char="●"/>
            </a:pPr>
            <a:r>
              <a:rPr lang="en-GB"/>
              <a:t>Following command will confirm the installation</a:t>
            </a:r>
            <a:endParaRPr/>
          </a:p>
          <a:p>
            <a:pPr marL="0" lvl="0" indent="0" algn="just" rtl="0">
              <a:spcBef>
                <a:spcPts val="1200"/>
              </a:spcBef>
              <a:spcAft>
                <a:spcPts val="1200"/>
              </a:spcAft>
              <a:buNone/>
            </a:pPr>
            <a:r>
              <a:rPr lang="en-GB"/>
              <a:t>		</a:t>
            </a:r>
            <a:r>
              <a:rPr lang="en-GB" i="1">
                <a:latin typeface="Consolas"/>
                <a:ea typeface="Consolas"/>
                <a:cs typeface="Consolas"/>
                <a:sym typeface="Consolas"/>
              </a:rPr>
              <a:t>java -version</a:t>
            </a:r>
            <a:endParaRPr i="1">
              <a:latin typeface="Consolas"/>
              <a:ea typeface="Consolas"/>
              <a:cs typeface="Consolas"/>
              <a:sym typeface="Consolas"/>
            </a:endParaRPr>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Shape 3120"/>
        <p:cNvGrpSpPr/>
        <p:nvPr/>
      </p:nvGrpSpPr>
      <p:grpSpPr>
        <a:xfrm>
          <a:off x="0" y="0"/>
          <a:ext cx="0" cy="0"/>
          <a:chOff x="0" y="0"/>
          <a:chExt cx="0" cy="0"/>
        </a:xfrm>
      </p:grpSpPr>
      <p:sp>
        <p:nvSpPr>
          <p:cNvPr id="3121" name="Google Shape;3121;p39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JDBC</a:t>
            </a:r>
            <a:endParaRPr/>
          </a:p>
        </p:txBody>
      </p:sp>
      <p:sp>
        <p:nvSpPr>
          <p:cNvPr id="3122" name="Google Shape;3122;p3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380</a:t>
            </a:fld>
            <a:endParaRP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Shape 3126"/>
        <p:cNvGrpSpPr/>
        <p:nvPr/>
      </p:nvGrpSpPr>
      <p:grpSpPr>
        <a:xfrm>
          <a:off x="0" y="0"/>
          <a:ext cx="0" cy="0"/>
          <a:chOff x="0" y="0"/>
          <a:chExt cx="0" cy="0"/>
        </a:xfrm>
      </p:grpSpPr>
      <p:sp>
        <p:nvSpPr>
          <p:cNvPr id="3127" name="Google Shape;3127;p39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Overview</a:t>
            </a:r>
            <a:endParaRPr/>
          </a:p>
        </p:txBody>
      </p:sp>
      <p:sp>
        <p:nvSpPr>
          <p:cNvPr id="3128" name="Google Shape;3128;p3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381</a:t>
            </a:fld>
            <a:endParaRPr>
              <a:solidFill>
                <a:schemeClr val="dk2"/>
              </a:solidFill>
            </a:endParaRPr>
          </a:p>
        </p:txBody>
      </p:sp>
      <p:sp>
        <p:nvSpPr>
          <p:cNvPr id="3129" name="Google Shape;3129;p39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0"/>
              </a:spcAft>
              <a:buNone/>
            </a:pPr>
            <a:r>
              <a:rPr lang="en-GB"/>
              <a:t>JDBC stands for Java Database Connectivity is a Java API(Application Programming Interface) used to interact with databases. </a:t>
            </a:r>
            <a:endParaRPr/>
          </a:p>
          <a:p>
            <a:pPr marL="0" lvl="0" indent="0" algn="just" rtl="0">
              <a:spcBef>
                <a:spcPts val="1200"/>
              </a:spcBef>
              <a:spcAft>
                <a:spcPts val="0"/>
              </a:spcAft>
              <a:buNone/>
            </a:pPr>
            <a:r>
              <a:rPr lang="en-GB"/>
              <a:t>JDBC is a specification from Sun Microsystems and it is used by Java applications to communicate with relational databases.</a:t>
            </a:r>
            <a:endParaRPr/>
          </a:p>
          <a:p>
            <a:pPr marL="0" lvl="0" indent="0" algn="just" rtl="0">
              <a:spcBef>
                <a:spcPts val="1200"/>
              </a:spcBef>
              <a:spcAft>
                <a:spcPts val="0"/>
              </a:spcAft>
              <a:buNone/>
            </a:pPr>
            <a:r>
              <a:rPr lang="en-GB"/>
              <a:t>We can use JDBC to execute queries on various databases and perform operations like SELECT , INSERT , UPDATE and DELETE</a:t>
            </a:r>
            <a:endParaRPr/>
          </a:p>
          <a:p>
            <a:pPr marL="0" lvl="0" indent="0" algn="just" rtl="0">
              <a:spcBef>
                <a:spcPts val="1200"/>
              </a:spcBef>
              <a:spcAft>
                <a:spcPts val="0"/>
              </a:spcAft>
              <a:buNone/>
            </a:pPr>
            <a:r>
              <a:rPr lang="en-GB"/>
              <a:t>JDBC API helps Java applications interact with different databases like MSSQL, ORACLE, MYSQL, etc. </a:t>
            </a:r>
            <a:endParaRPr/>
          </a:p>
          <a:p>
            <a:pPr marL="0" lvl="0" indent="0" algn="just" rtl="0">
              <a:spcBef>
                <a:spcPts val="1200"/>
              </a:spcBef>
              <a:spcAft>
                <a:spcPts val="1200"/>
              </a:spcAft>
              <a:buNone/>
            </a:pPr>
            <a:r>
              <a:rPr lang="en-GB"/>
              <a:t>It consists of classes and interfaces of JDBC that allow the applications to access databases and send requests made by users to the specified database.</a:t>
            </a:r>
            <a:endParaRP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Shape 3133"/>
        <p:cNvGrpSpPr/>
        <p:nvPr/>
      </p:nvGrpSpPr>
      <p:grpSpPr>
        <a:xfrm>
          <a:off x="0" y="0"/>
          <a:ext cx="0" cy="0"/>
          <a:chOff x="0" y="0"/>
          <a:chExt cx="0" cy="0"/>
        </a:xfrm>
      </p:grpSpPr>
      <p:sp>
        <p:nvSpPr>
          <p:cNvPr id="3134" name="Google Shape;3134;p39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Purpose of JDBC</a:t>
            </a:r>
            <a:endParaRPr/>
          </a:p>
        </p:txBody>
      </p:sp>
      <p:sp>
        <p:nvSpPr>
          <p:cNvPr id="3135" name="Google Shape;3135;p39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en-GB"/>
              <a:t>Java programming language is used to develop enterprise applications. These applications are developed with intention of solving real life problems and need to interact with databases to store required data and perform operations on it. </a:t>
            </a:r>
            <a:endParaRPr/>
          </a:p>
          <a:p>
            <a:pPr marL="0" lvl="0" indent="0" algn="just" rtl="0">
              <a:spcBef>
                <a:spcPts val="1200"/>
              </a:spcBef>
              <a:spcAft>
                <a:spcPts val="0"/>
              </a:spcAft>
              <a:buNone/>
            </a:pPr>
            <a:r>
              <a:rPr lang="en-GB"/>
              <a:t>Hence, to interact with databases there is a need for efficient database connectivity, ODBC(Open Database Connectivity) driver is used for the same.</a:t>
            </a:r>
            <a:endParaRPr/>
          </a:p>
          <a:p>
            <a:pPr marL="0" lvl="0" indent="0" algn="just" rtl="0">
              <a:spcBef>
                <a:spcPts val="1200"/>
              </a:spcBef>
              <a:spcAft>
                <a:spcPts val="0"/>
              </a:spcAft>
              <a:buNone/>
            </a:pPr>
            <a:r>
              <a:rPr lang="en-GB"/>
              <a:t>ODBC is an API introduced by Microsoft and used to interact with databases. It can be used by only the windows platform and can be used for any language like C, C++, Java, etc. ODBC is procedural.</a:t>
            </a:r>
            <a:endParaRPr/>
          </a:p>
          <a:p>
            <a:pPr marL="0" lvl="0" indent="0" algn="just" rtl="0">
              <a:spcBef>
                <a:spcPts val="1200"/>
              </a:spcBef>
              <a:spcAft>
                <a:spcPts val="1200"/>
              </a:spcAft>
              <a:buNone/>
            </a:pPr>
            <a:r>
              <a:rPr lang="en-GB"/>
              <a:t>JDBC is an API with classes and interfaces used to interact with databases. It is used only for Java languages and can be used for any platform. JDBC is highly recommended for Java applications as there are no performance or platform dependency problems. </a:t>
            </a:r>
            <a:endParaRPr/>
          </a:p>
        </p:txBody>
      </p:sp>
      <p:sp>
        <p:nvSpPr>
          <p:cNvPr id="3136" name="Google Shape;3136;p3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382</a:t>
            </a:fld>
            <a:endParaRP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Shape 3140"/>
        <p:cNvGrpSpPr/>
        <p:nvPr/>
      </p:nvGrpSpPr>
      <p:grpSpPr>
        <a:xfrm>
          <a:off x="0" y="0"/>
          <a:ext cx="0" cy="0"/>
          <a:chOff x="0" y="0"/>
          <a:chExt cx="0" cy="0"/>
        </a:xfrm>
      </p:grpSpPr>
      <p:sp>
        <p:nvSpPr>
          <p:cNvPr id="3141" name="Google Shape;3141;p39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Components of JDBC</a:t>
            </a:r>
            <a:endParaRPr/>
          </a:p>
        </p:txBody>
      </p:sp>
      <p:sp>
        <p:nvSpPr>
          <p:cNvPr id="3142" name="Google Shape;3142;p39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0"/>
              </a:spcAft>
              <a:buNone/>
            </a:pPr>
            <a:r>
              <a:rPr lang="en-GB" b="1"/>
              <a:t>JDBC API</a:t>
            </a:r>
            <a:endParaRPr b="1"/>
          </a:p>
          <a:p>
            <a:pPr marL="0" lvl="0" indent="0" algn="just" rtl="0">
              <a:spcBef>
                <a:spcPts val="1200"/>
              </a:spcBef>
              <a:spcAft>
                <a:spcPts val="0"/>
              </a:spcAft>
              <a:buNone/>
            </a:pPr>
            <a:r>
              <a:rPr lang="en-GB"/>
              <a:t>JDBC API is a collection of various classes, methods, and interfaces for easy communication with a database.  JDBC API provides two different packages to connect with different databases.</a:t>
            </a:r>
            <a:endParaRPr/>
          </a:p>
          <a:p>
            <a:pPr marL="0" lvl="0" indent="0" algn="just" rtl="0">
              <a:spcBef>
                <a:spcPts val="1200"/>
              </a:spcBef>
              <a:spcAft>
                <a:spcPts val="0"/>
              </a:spcAft>
              <a:buNone/>
            </a:pPr>
            <a:r>
              <a:rPr lang="en-GB" b="1"/>
              <a:t>JDBC Driver Manager</a:t>
            </a:r>
            <a:endParaRPr b="1"/>
          </a:p>
          <a:p>
            <a:pPr marL="0" lvl="0" indent="0" algn="just" rtl="0">
              <a:spcBef>
                <a:spcPts val="1200"/>
              </a:spcBef>
              <a:spcAft>
                <a:spcPts val="0"/>
              </a:spcAft>
              <a:buNone/>
            </a:pPr>
            <a:r>
              <a:rPr lang="en-GB"/>
              <a:t>JDBC DriverManager is a class in JDBC API that loads a database specific driver in Java application and establishes a connection with a database. DriverManager makes a call to a specific database to process the user request.</a:t>
            </a:r>
            <a:endParaRPr/>
          </a:p>
          <a:p>
            <a:pPr marL="0" lvl="0" indent="0" algn="just" rtl="0">
              <a:spcBef>
                <a:spcPts val="1200"/>
              </a:spcBef>
              <a:spcAft>
                <a:spcPts val="0"/>
              </a:spcAft>
              <a:buNone/>
            </a:pPr>
            <a:r>
              <a:rPr lang="en-GB" b="1"/>
              <a:t>JDBC Test Suite</a:t>
            </a:r>
            <a:endParaRPr b="1"/>
          </a:p>
          <a:p>
            <a:pPr marL="0" lvl="0" indent="0" algn="just" rtl="0">
              <a:spcBef>
                <a:spcPts val="1200"/>
              </a:spcBef>
              <a:spcAft>
                <a:spcPts val="0"/>
              </a:spcAft>
              <a:buNone/>
            </a:pPr>
            <a:r>
              <a:rPr lang="en-GB"/>
              <a:t>JDBC Test Suite is used to test operations being performed on databases using JDBC drivers. JDBC Test Suite tests operations such as insertion, updating, and deletion.</a:t>
            </a:r>
            <a:endParaRPr/>
          </a:p>
          <a:p>
            <a:pPr marL="0" lvl="0" indent="0" algn="just" rtl="0">
              <a:spcBef>
                <a:spcPts val="1200"/>
              </a:spcBef>
              <a:spcAft>
                <a:spcPts val="1200"/>
              </a:spcAft>
              <a:buNone/>
            </a:pPr>
            <a:endParaRPr/>
          </a:p>
        </p:txBody>
      </p:sp>
      <p:sp>
        <p:nvSpPr>
          <p:cNvPr id="3143" name="Google Shape;3143;p3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383</a:t>
            </a:fld>
            <a:endParaRPr/>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Shape 3147"/>
        <p:cNvGrpSpPr/>
        <p:nvPr/>
      </p:nvGrpSpPr>
      <p:grpSpPr>
        <a:xfrm>
          <a:off x="0" y="0"/>
          <a:ext cx="0" cy="0"/>
          <a:chOff x="0" y="0"/>
          <a:chExt cx="0" cy="0"/>
        </a:xfrm>
      </p:grpSpPr>
      <p:sp>
        <p:nvSpPr>
          <p:cNvPr id="3148" name="Google Shape;3148;p39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en-GB" b="1"/>
              <a:t>JDBC ODBC Bridge Drivers:</a:t>
            </a:r>
            <a:endParaRPr b="1"/>
          </a:p>
          <a:p>
            <a:pPr marL="457200" lvl="0" indent="-325755" algn="just" rtl="0">
              <a:spcBef>
                <a:spcPts val="1200"/>
              </a:spcBef>
              <a:spcAft>
                <a:spcPts val="0"/>
              </a:spcAft>
              <a:buSzPct val="100000"/>
              <a:buChar char="●"/>
            </a:pPr>
            <a:r>
              <a:rPr lang="en-GB"/>
              <a:t>As the name suggests JDBC-ODBC Bridge Drivers are used to translate JDBC methods to ODBC function calls.  </a:t>
            </a:r>
            <a:endParaRPr/>
          </a:p>
          <a:p>
            <a:pPr marL="457200" lvl="0" indent="-325755" algn="just" rtl="0">
              <a:spcBef>
                <a:spcPts val="0"/>
              </a:spcBef>
              <a:spcAft>
                <a:spcPts val="0"/>
              </a:spcAft>
              <a:buSzPct val="100000"/>
              <a:buChar char="●"/>
            </a:pPr>
            <a:r>
              <a:rPr lang="en-GB"/>
              <a:t>JDBC-ODBC Bridge Drivers are used to connect database drivers to the database. </a:t>
            </a:r>
            <a:endParaRPr/>
          </a:p>
          <a:p>
            <a:pPr marL="457200" lvl="0" indent="-325755" algn="just" rtl="0">
              <a:spcBef>
                <a:spcPts val="0"/>
              </a:spcBef>
              <a:spcAft>
                <a:spcPts val="0"/>
              </a:spcAft>
              <a:buSzPct val="100000"/>
              <a:buChar char="●"/>
            </a:pPr>
            <a:r>
              <a:rPr lang="en-GB"/>
              <a:t>Even after using JDBC for Java Enterprise Applications, we need an ODBC connection for connecting with databases.</a:t>
            </a:r>
            <a:endParaRPr/>
          </a:p>
          <a:p>
            <a:pPr marL="457200" lvl="0" indent="-325755" algn="just" rtl="0">
              <a:spcBef>
                <a:spcPts val="0"/>
              </a:spcBef>
              <a:spcAft>
                <a:spcPts val="0"/>
              </a:spcAft>
              <a:buSzPct val="100000"/>
              <a:buChar char="●"/>
            </a:pPr>
            <a:r>
              <a:rPr lang="en-GB"/>
              <a:t>JDBC-ODBC Bridge Drivers are used to bridge the same gap between JDBC and ODBC drivers.</a:t>
            </a:r>
            <a:endParaRPr/>
          </a:p>
          <a:p>
            <a:pPr marL="457200" lvl="0" indent="-325755" algn="just" rtl="0">
              <a:spcBef>
                <a:spcPts val="0"/>
              </a:spcBef>
              <a:spcAft>
                <a:spcPts val="0"/>
              </a:spcAft>
              <a:buSzPct val="100000"/>
              <a:buChar char="●"/>
            </a:pPr>
            <a:r>
              <a:rPr lang="en-GB"/>
              <a:t>The bridge translates the object oriented JDBC method call to the procedural ODBC function call. </a:t>
            </a:r>
            <a:endParaRPr/>
          </a:p>
          <a:p>
            <a:pPr marL="457200" lvl="0" indent="-325755" algn="just" rtl="0">
              <a:spcBef>
                <a:spcPts val="0"/>
              </a:spcBef>
              <a:spcAft>
                <a:spcPts val="0"/>
              </a:spcAft>
              <a:buSzPct val="100000"/>
              <a:buChar char="●"/>
            </a:pPr>
            <a:r>
              <a:rPr lang="en-GB"/>
              <a:t>It makes use of the sun.jdbc.odbc package. </a:t>
            </a:r>
            <a:endParaRPr/>
          </a:p>
          <a:p>
            <a:pPr marL="457200" lvl="0" indent="-325755" algn="just" rtl="0">
              <a:spcBef>
                <a:spcPts val="0"/>
              </a:spcBef>
              <a:spcAft>
                <a:spcPts val="0"/>
              </a:spcAft>
              <a:buSzPct val="100000"/>
              <a:buChar char="●"/>
            </a:pPr>
            <a:r>
              <a:rPr lang="en-GB"/>
              <a:t>This package includes a native library to access ODBC characteristics.</a:t>
            </a:r>
            <a:endParaRPr/>
          </a:p>
        </p:txBody>
      </p:sp>
      <p:sp>
        <p:nvSpPr>
          <p:cNvPr id="3149" name="Google Shape;3149;p39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Components of JDBC</a:t>
            </a:r>
            <a:endParaRPr/>
          </a:p>
        </p:txBody>
      </p:sp>
      <p:sp>
        <p:nvSpPr>
          <p:cNvPr id="3150" name="Google Shape;3150;p3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384</a:t>
            </a:fld>
            <a:endParaRPr/>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Shape 3154"/>
        <p:cNvGrpSpPr/>
        <p:nvPr/>
      </p:nvGrpSpPr>
      <p:grpSpPr>
        <a:xfrm>
          <a:off x="0" y="0"/>
          <a:ext cx="0" cy="0"/>
          <a:chOff x="0" y="0"/>
          <a:chExt cx="0" cy="0"/>
        </a:xfrm>
      </p:grpSpPr>
      <p:sp>
        <p:nvSpPr>
          <p:cNvPr id="3155" name="Google Shape;3155;p39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Architecture of JDBC</a:t>
            </a:r>
            <a:endParaRPr/>
          </a:p>
        </p:txBody>
      </p:sp>
      <p:sp>
        <p:nvSpPr>
          <p:cNvPr id="3156" name="Google Shape;3156;p3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385</a:t>
            </a:fld>
            <a:endParaRPr/>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3161" name="Google Shape;3161;p39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of JDBC</a:t>
            </a:r>
            <a:endParaRPr/>
          </a:p>
        </p:txBody>
      </p:sp>
      <p:sp>
        <p:nvSpPr>
          <p:cNvPr id="3162" name="Google Shape;3162;p3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386</a:t>
            </a:fld>
            <a:endParaRPr/>
          </a:p>
        </p:txBody>
      </p:sp>
      <p:grpSp>
        <p:nvGrpSpPr>
          <p:cNvPr id="3163" name="Google Shape;3163;p398"/>
          <p:cNvGrpSpPr/>
          <p:nvPr/>
        </p:nvGrpSpPr>
        <p:grpSpPr>
          <a:xfrm>
            <a:off x="1836625" y="1294000"/>
            <a:ext cx="5825850" cy="3350400"/>
            <a:chOff x="1811475" y="989200"/>
            <a:chExt cx="5825850" cy="3350400"/>
          </a:xfrm>
        </p:grpSpPr>
        <p:cxnSp>
          <p:nvCxnSpPr>
            <p:cNvPr id="3164" name="Google Shape;3164;p398"/>
            <p:cNvCxnSpPr>
              <a:stCxn id="3165" idx="0"/>
              <a:endCxn id="3166" idx="2"/>
            </p:cNvCxnSpPr>
            <p:nvPr/>
          </p:nvCxnSpPr>
          <p:spPr>
            <a:xfrm rot="-5400000">
              <a:off x="4584000" y="1496000"/>
              <a:ext cx="281400" cy="600"/>
            </a:xfrm>
            <a:prstGeom prst="bentConnector3">
              <a:avLst>
                <a:gd name="adj1" fmla="val 50018"/>
              </a:avLst>
            </a:prstGeom>
            <a:noFill/>
            <a:ln w="9525" cap="flat" cmpd="sng">
              <a:solidFill>
                <a:schemeClr val="dk2"/>
              </a:solidFill>
              <a:prstDash val="solid"/>
              <a:miter lim="8000"/>
              <a:headEnd type="none" w="sm" len="sm"/>
              <a:tailEnd type="none" w="sm" len="sm"/>
            </a:ln>
          </p:spPr>
        </p:cxnSp>
        <p:cxnSp>
          <p:nvCxnSpPr>
            <p:cNvPr id="3167" name="Google Shape;3167;p398"/>
            <p:cNvCxnSpPr>
              <a:stCxn id="3168" idx="0"/>
              <a:endCxn id="3165" idx="2"/>
            </p:cNvCxnSpPr>
            <p:nvPr/>
          </p:nvCxnSpPr>
          <p:spPr>
            <a:xfrm rot="-5400000">
              <a:off x="4584000" y="2143800"/>
              <a:ext cx="281400" cy="600"/>
            </a:xfrm>
            <a:prstGeom prst="bentConnector3">
              <a:avLst>
                <a:gd name="adj1" fmla="val 50018"/>
              </a:avLst>
            </a:prstGeom>
            <a:noFill/>
            <a:ln w="9525" cap="flat" cmpd="sng">
              <a:solidFill>
                <a:schemeClr val="dk2"/>
              </a:solidFill>
              <a:prstDash val="solid"/>
              <a:miter lim="8000"/>
              <a:headEnd type="none" w="sm" len="sm"/>
              <a:tailEnd type="none" w="sm" len="sm"/>
            </a:ln>
          </p:spPr>
        </p:cxnSp>
        <p:sp>
          <p:nvSpPr>
            <p:cNvPr id="3166" name="Google Shape;3166;p398"/>
            <p:cNvSpPr txBox="1"/>
            <p:nvPr/>
          </p:nvSpPr>
          <p:spPr>
            <a:xfrm>
              <a:off x="3954150" y="989200"/>
              <a:ext cx="15405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Java Application</a:t>
              </a:r>
              <a:endParaRPr sz="1000">
                <a:solidFill>
                  <a:srgbClr val="3D3D3D"/>
                </a:solidFill>
                <a:latin typeface="Roboto"/>
                <a:ea typeface="Roboto"/>
                <a:cs typeface="Roboto"/>
                <a:sym typeface="Roboto"/>
              </a:endParaRPr>
            </a:p>
          </p:txBody>
        </p:sp>
        <p:sp>
          <p:nvSpPr>
            <p:cNvPr id="3165" name="Google Shape;3165;p398"/>
            <p:cNvSpPr txBox="1"/>
            <p:nvPr/>
          </p:nvSpPr>
          <p:spPr>
            <a:xfrm>
              <a:off x="3955350" y="1637000"/>
              <a:ext cx="15381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JDBC API</a:t>
              </a:r>
              <a:endParaRPr sz="1000">
                <a:solidFill>
                  <a:srgbClr val="3D3D3D"/>
                </a:solidFill>
                <a:latin typeface="Roboto"/>
                <a:ea typeface="Roboto"/>
                <a:cs typeface="Roboto"/>
                <a:sym typeface="Roboto"/>
              </a:endParaRPr>
            </a:p>
          </p:txBody>
        </p:sp>
        <p:sp>
          <p:nvSpPr>
            <p:cNvPr id="3168" name="Google Shape;3168;p398"/>
            <p:cNvSpPr txBox="1"/>
            <p:nvPr/>
          </p:nvSpPr>
          <p:spPr>
            <a:xfrm>
              <a:off x="3955350" y="2284800"/>
              <a:ext cx="15381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JDBC Driver Manager</a:t>
              </a:r>
              <a:endParaRPr sz="1000">
                <a:solidFill>
                  <a:srgbClr val="3D3D3D"/>
                </a:solidFill>
                <a:latin typeface="Roboto"/>
                <a:ea typeface="Roboto"/>
                <a:cs typeface="Roboto"/>
                <a:sym typeface="Roboto"/>
              </a:endParaRPr>
            </a:p>
          </p:txBody>
        </p:sp>
        <p:sp>
          <p:nvSpPr>
            <p:cNvPr id="3169" name="Google Shape;3169;p398"/>
            <p:cNvSpPr txBox="1"/>
            <p:nvPr/>
          </p:nvSpPr>
          <p:spPr>
            <a:xfrm>
              <a:off x="3954150" y="3298900"/>
              <a:ext cx="15405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JDBC Driver</a:t>
              </a:r>
              <a:endParaRPr sz="1000">
                <a:solidFill>
                  <a:srgbClr val="3D3D3D"/>
                </a:solidFill>
                <a:latin typeface="Roboto"/>
                <a:ea typeface="Roboto"/>
                <a:cs typeface="Roboto"/>
                <a:sym typeface="Roboto"/>
              </a:endParaRPr>
            </a:p>
          </p:txBody>
        </p:sp>
        <p:sp>
          <p:nvSpPr>
            <p:cNvPr id="3170" name="Google Shape;3170;p398"/>
            <p:cNvSpPr txBox="1"/>
            <p:nvPr/>
          </p:nvSpPr>
          <p:spPr>
            <a:xfrm>
              <a:off x="1811475" y="3298900"/>
              <a:ext cx="15405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JDBC Driver</a:t>
              </a:r>
              <a:endParaRPr sz="1000">
                <a:solidFill>
                  <a:srgbClr val="3D3D3D"/>
                </a:solidFill>
                <a:latin typeface="Roboto"/>
                <a:ea typeface="Roboto"/>
                <a:cs typeface="Roboto"/>
                <a:sym typeface="Roboto"/>
              </a:endParaRPr>
            </a:p>
          </p:txBody>
        </p:sp>
        <p:sp>
          <p:nvSpPr>
            <p:cNvPr id="3171" name="Google Shape;3171;p398"/>
            <p:cNvSpPr txBox="1"/>
            <p:nvPr/>
          </p:nvSpPr>
          <p:spPr>
            <a:xfrm>
              <a:off x="6096825" y="3298900"/>
              <a:ext cx="15405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JDBC Driver</a:t>
              </a:r>
              <a:endParaRPr sz="1000">
                <a:solidFill>
                  <a:srgbClr val="3D3D3D"/>
                </a:solidFill>
                <a:latin typeface="Roboto"/>
                <a:ea typeface="Roboto"/>
                <a:cs typeface="Roboto"/>
                <a:sym typeface="Roboto"/>
              </a:endParaRPr>
            </a:p>
          </p:txBody>
        </p:sp>
        <p:sp>
          <p:nvSpPr>
            <p:cNvPr id="3172" name="Google Shape;3172;p398"/>
            <p:cNvSpPr txBox="1"/>
            <p:nvPr/>
          </p:nvSpPr>
          <p:spPr>
            <a:xfrm>
              <a:off x="3954150" y="3973300"/>
              <a:ext cx="15405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MySQL</a:t>
              </a:r>
              <a:endParaRPr sz="1000">
                <a:solidFill>
                  <a:srgbClr val="3D3D3D"/>
                </a:solidFill>
                <a:latin typeface="Roboto"/>
                <a:ea typeface="Roboto"/>
                <a:cs typeface="Roboto"/>
                <a:sym typeface="Roboto"/>
              </a:endParaRPr>
            </a:p>
          </p:txBody>
        </p:sp>
        <p:sp>
          <p:nvSpPr>
            <p:cNvPr id="3173" name="Google Shape;3173;p398"/>
            <p:cNvSpPr txBox="1"/>
            <p:nvPr/>
          </p:nvSpPr>
          <p:spPr>
            <a:xfrm>
              <a:off x="1811475" y="3973300"/>
              <a:ext cx="15405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Oracle</a:t>
              </a:r>
              <a:endParaRPr sz="1000">
                <a:solidFill>
                  <a:srgbClr val="3D3D3D"/>
                </a:solidFill>
                <a:latin typeface="Roboto"/>
                <a:ea typeface="Roboto"/>
                <a:cs typeface="Roboto"/>
                <a:sym typeface="Roboto"/>
              </a:endParaRPr>
            </a:p>
          </p:txBody>
        </p:sp>
        <p:sp>
          <p:nvSpPr>
            <p:cNvPr id="3174" name="Google Shape;3174;p398"/>
            <p:cNvSpPr txBox="1"/>
            <p:nvPr/>
          </p:nvSpPr>
          <p:spPr>
            <a:xfrm>
              <a:off x="6096825" y="3973300"/>
              <a:ext cx="1540500" cy="366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3D3D3D"/>
                  </a:solidFill>
                  <a:latin typeface="Roboto"/>
                  <a:ea typeface="Roboto"/>
                  <a:cs typeface="Roboto"/>
                  <a:sym typeface="Roboto"/>
                </a:rPr>
                <a:t>SQL Server</a:t>
              </a:r>
              <a:endParaRPr sz="1000">
                <a:solidFill>
                  <a:srgbClr val="3D3D3D"/>
                </a:solidFill>
                <a:latin typeface="Roboto"/>
                <a:ea typeface="Roboto"/>
                <a:cs typeface="Roboto"/>
                <a:sym typeface="Roboto"/>
              </a:endParaRPr>
            </a:p>
          </p:txBody>
        </p:sp>
        <p:cxnSp>
          <p:nvCxnSpPr>
            <p:cNvPr id="3175" name="Google Shape;3175;p398"/>
            <p:cNvCxnSpPr>
              <a:stCxn id="3168" idx="2"/>
              <a:endCxn id="3169" idx="0"/>
            </p:cNvCxnSpPr>
            <p:nvPr/>
          </p:nvCxnSpPr>
          <p:spPr>
            <a:xfrm>
              <a:off x="4724400" y="2651100"/>
              <a:ext cx="0" cy="647700"/>
            </a:xfrm>
            <a:prstGeom prst="straightConnector1">
              <a:avLst/>
            </a:prstGeom>
            <a:noFill/>
            <a:ln w="9525" cap="flat" cmpd="sng">
              <a:solidFill>
                <a:schemeClr val="dk2"/>
              </a:solidFill>
              <a:prstDash val="solid"/>
              <a:round/>
              <a:headEnd type="none" w="med" len="med"/>
              <a:tailEnd type="none" w="med" len="med"/>
            </a:ln>
          </p:spPr>
        </p:cxnSp>
        <p:cxnSp>
          <p:nvCxnSpPr>
            <p:cNvPr id="3176" name="Google Shape;3176;p398"/>
            <p:cNvCxnSpPr>
              <a:stCxn id="3170" idx="2"/>
              <a:endCxn id="3173" idx="0"/>
            </p:cNvCxnSpPr>
            <p:nvPr/>
          </p:nvCxnSpPr>
          <p:spPr>
            <a:xfrm>
              <a:off x="2581725" y="3665200"/>
              <a:ext cx="0" cy="308100"/>
            </a:xfrm>
            <a:prstGeom prst="straightConnector1">
              <a:avLst/>
            </a:prstGeom>
            <a:noFill/>
            <a:ln w="9525" cap="flat" cmpd="sng">
              <a:solidFill>
                <a:schemeClr val="dk2"/>
              </a:solidFill>
              <a:prstDash val="solid"/>
              <a:round/>
              <a:headEnd type="none" w="med" len="med"/>
              <a:tailEnd type="none" w="med" len="med"/>
            </a:ln>
          </p:spPr>
        </p:cxnSp>
        <p:cxnSp>
          <p:nvCxnSpPr>
            <p:cNvPr id="3177" name="Google Shape;3177;p398"/>
            <p:cNvCxnSpPr>
              <a:stCxn id="3169" idx="2"/>
              <a:endCxn id="3172" idx="0"/>
            </p:cNvCxnSpPr>
            <p:nvPr/>
          </p:nvCxnSpPr>
          <p:spPr>
            <a:xfrm>
              <a:off x="4724400" y="3665200"/>
              <a:ext cx="0" cy="308100"/>
            </a:xfrm>
            <a:prstGeom prst="straightConnector1">
              <a:avLst/>
            </a:prstGeom>
            <a:noFill/>
            <a:ln w="9525" cap="flat" cmpd="sng">
              <a:solidFill>
                <a:schemeClr val="dk2"/>
              </a:solidFill>
              <a:prstDash val="solid"/>
              <a:round/>
              <a:headEnd type="none" w="med" len="med"/>
              <a:tailEnd type="none" w="med" len="med"/>
            </a:ln>
          </p:spPr>
        </p:cxnSp>
        <p:cxnSp>
          <p:nvCxnSpPr>
            <p:cNvPr id="3178" name="Google Shape;3178;p398"/>
            <p:cNvCxnSpPr>
              <a:stCxn id="3171" idx="2"/>
              <a:endCxn id="3174" idx="0"/>
            </p:cNvCxnSpPr>
            <p:nvPr/>
          </p:nvCxnSpPr>
          <p:spPr>
            <a:xfrm>
              <a:off x="6867075" y="3665200"/>
              <a:ext cx="0" cy="308100"/>
            </a:xfrm>
            <a:prstGeom prst="straightConnector1">
              <a:avLst/>
            </a:prstGeom>
            <a:noFill/>
            <a:ln w="9525" cap="flat" cmpd="sng">
              <a:solidFill>
                <a:schemeClr val="dk2"/>
              </a:solidFill>
              <a:prstDash val="solid"/>
              <a:round/>
              <a:headEnd type="none" w="med" len="med"/>
              <a:tailEnd type="none" w="med" len="med"/>
            </a:ln>
          </p:spPr>
        </p:cxnSp>
        <p:cxnSp>
          <p:nvCxnSpPr>
            <p:cNvPr id="3179" name="Google Shape;3179;p398"/>
            <p:cNvCxnSpPr>
              <a:stCxn id="3168" idx="2"/>
              <a:endCxn id="3170" idx="0"/>
            </p:cNvCxnSpPr>
            <p:nvPr/>
          </p:nvCxnSpPr>
          <p:spPr>
            <a:xfrm rot="5400000">
              <a:off x="3329250" y="1903650"/>
              <a:ext cx="647700" cy="2142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3180" name="Google Shape;3180;p398"/>
            <p:cNvCxnSpPr>
              <a:stCxn id="3168" idx="2"/>
              <a:endCxn id="3171" idx="0"/>
            </p:cNvCxnSpPr>
            <p:nvPr/>
          </p:nvCxnSpPr>
          <p:spPr>
            <a:xfrm rot="-5400000" flipH="1">
              <a:off x="5471850" y="1903650"/>
              <a:ext cx="647700" cy="2142600"/>
            </a:xfrm>
            <a:prstGeom prst="bentConnector3">
              <a:avLst>
                <a:gd name="adj1" fmla="val 50008"/>
              </a:avLst>
            </a:prstGeom>
            <a:noFill/>
            <a:ln w="9525" cap="flat" cmpd="sng">
              <a:solidFill>
                <a:schemeClr val="dk2"/>
              </a:solidFill>
              <a:prstDash val="solid"/>
              <a:round/>
              <a:headEnd type="none" w="med" len="med"/>
              <a:tailEnd type="none" w="med" len="med"/>
            </a:ln>
          </p:spPr>
        </p:cxnSp>
      </p:gr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5" name="Google Shape;3185;p39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of JDBC</a:t>
            </a:r>
            <a:endParaRPr/>
          </a:p>
        </p:txBody>
      </p:sp>
      <p:sp>
        <p:nvSpPr>
          <p:cNvPr id="3186" name="Google Shape;3186;p39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a:t>Application</a:t>
            </a:r>
            <a:endParaRPr b="1"/>
          </a:p>
          <a:p>
            <a:pPr marL="0" lvl="0" indent="0" algn="l" rtl="0">
              <a:spcBef>
                <a:spcPts val="1200"/>
              </a:spcBef>
              <a:spcAft>
                <a:spcPts val="0"/>
              </a:spcAft>
              <a:buNone/>
            </a:pPr>
            <a:r>
              <a:rPr lang="en-GB"/>
              <a:t>Applications in JDBC architecture are java applications like applets or servlet that communicates with databases.</a:t>
            </a:r>
            <a:endParaRPr/>
          </a:p>
          <a:p>
            <a:pPr marL="0" lvl="0" indent="0" algn="l" rtl="0">
              <a:spcBef>
                <a:spcPts val="1200"/>
              </a:spcBef>
              <a:spcAft>
                <a:spcPts val="0"/>
              </a:spcAft>
              <a:buNone/>
            </a:pPr>
            <a:r>
              <a:rPr lang="en-GB" b="1"/>
              <a:t>JDBC API</a:t>
            </a:r>
            <a:endParaRPr b="1"/>
          </a:p>
          <a:p>
            <a:pPr marL="0" lvl="0" indent="0" algn="l" rtl="0">
              <a:spcBef>
                <a:spcPts val="1200"/>
              </a:spcBef>
              <a:spcAft>
                <a:spcPts val="0"/>
              </a:spcAft>
              <a:buNone/>
            </a:pPr>
            <a:r>
              <a:rPr lang="en-GB"/>
              <a:t>The JDBC API is an Application Programming Interface used to create Databases . JDBC API uses classes and interfaces to connect with databases. Some of the important classes and interfaces defined in JDBC architecture in java are the DriverManager class, Connection Interface, etc.</a:t>
            </a:r>
            <a:endParaRPr/>
          </a:p>
          <a:p>
            <a:pPr marL="0" lvl="0" indent="0" algn="l" rtl="0">
              <a:spcBef>
                <a:spcPts val="1200"/>
              </a:spcBef>
              <a:spcAft>
                <a:spcPts val="0"/>
              </a:spcAft>
              <a:buNone/>
            </a:pPr>
            <a:r>
              <a:rPr lang="en-GB" b="1"/>
              <a:t>DriverManager</a:t>
            </a:r>
            <a:endParaRPr b="1"/>
          </a:p>
          <a:p>
            <a:pPr marL="0" lvl="0" indent="0" algn="l" rtl="0">
              <a:spcBef>
                <a:spcPts val="1200"/>
              </a:spcBef>
              <a:spcAft>
                <a:spcPts val="1200"/>
              </a:spcAft>
              <a:buNone/>
            </a:pPr>
            <a:r>
              <a:rPr lang="en-GB"/>
              <a:t>DriverManager class in the JDBC architecture is used to establish a connection between Java applications and databases. Using the getConnection method of this class a connection is established between the Java application and data sources.</a:t>
            </a:r>
            <a:endParaRPr/>
          </a:p>
        </p:txBody>
      </p:sp>
      <p:sp>
        <p:nvSpPr>
          <p:cNvPr id="3187" name="Google Shape;3187;p3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387</a:t>
            </a:fld>
            <a:endParaRPr/>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Shape 3191"/>
        <p:cNvGrpSpPr/>
        <p:nvPr/>
      </p:nvGrpSpPr>
      <p:grpSpPr>
        <a:xfrm>
          <a:off x="0" y="0"/>
          <a:ext cx="0" cy="0"/>
          <a:chOff x="0" y="0"/>
          <a:chExt cx="0" cy="0"/>
        </a:xfrm>
      </p:grpSpPr>
      <p:sp>
        <p:nvSpPr>
          <p:cNvPr id="3192" name="Google Shape;3192;p40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Architecture of JDBC</a:t>
            </a:r>
            <a:endParaRPr/>
          </a:p>
        </p:txBody>
      </p:sp>
      <p:sp>
        <p:nvSpPr>
          <p:cNvPr id="3193" name="Google Shape;3193;p40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b="1"/>
              <a:t>JDBC Drivers</a:t>
            </a:r>
            <a:endParaRPr b="1"/>
          </a:p>
          <a:p>
            <a:pPr marL="0" lvl="0" indent="0" algn="l" rtl="0">
              <a:spcBef>
                <a:spcPts val="1200"/>
              </a:spcBef>
              <a:spcAft>
                <a:spcPts val="0"/>
              </a:spcAft>
              <a:buNone/>
            </a:pPr>
            <a:r>
              <a:rPr lang="en-GB"/>
              <a:t>JDBC drivers are used to connecting with data sources. All databases like Oracle, MSSQL, MYSQL, etc. have their drivers, to connect with these databases we need to load their specific drivers. Class is a java class used to load drivers. Class.forName method is used to load drivers in JDBC architecture.</a:t>
            </a:r>
            <a:endParaRPr/>
          </a:p>
          <a:p>
            <a:pPr marL="0" lvl="0" indent="0" algn="l" rtl="0">
              <a:spcBef>
                <a:spcPts val="1200"/>
              </a:spcBef>
              <a:spcAft>
                <a:spcPts val="0"/>
              </a:spcAft>
              <a:buNone/>
            </a:pPr>
            <a:r>
              <a:rPr lang="en-GB" b="1"/>
              <a:t>Data Sources</a:t>
            </a:r>
            <a:endParaRPr b="1"/>
          </a:p>
          <a:p>
            <a:pPr marL="0" lvl="0" indent="0" algn="l" rtl="0">
              <a:spcBef>
                <a:spcPts val="1200"/>
              </a:spcBef>
              <a:spcAft>
                <a:spcPts val="1200"/>
              </a:spcAft>
              <a:buNone/>
            </a:pPr>
            <a:r>
              <a:rPr lang="en-GB"/>
              <a:t>Data Sources in the JDBC architecture are the databases that we can connect using this API. These are the sources where data is stored and used by Java applications. JDBC API helps to connect various databases like Oracle, MYSQL, MSSQL, PostgreSQL, etc.</a:t>
            </a:r>
            <a:endParaRPr/>
          </a:p>
        </p:txBody>
      </p:sp>
      <p:sp>
        <p:nvSpPr>
          <p:cNvPr id="3194" name="Google Shape;3194;p4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388</a:t>
            </a:fld>
            <a:endParaRP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Shape 3198"/>
        <p:cNvGrpSpPr/>
        <p:nvPr/>
      </p:nvGrpSpPr>
      <p:grpSpPr>
        <a:xfrm>
          <a:off x="0" y="0"/>
          <a:ext cx="0" cy="0"/>
          <a:chOff x="0" y="0"/>
          <a:chExt cx="0" cy="0"/>
        </a:xfrm>
      </p:grpSpPr>
      <p:sp>
        <p:nvSpPr>
          <p:cNvPr id="3199" name="Google Shape;3199;p40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JDBC Architecture</a:t>
            </a:r>
            <a:endParaRPr/>
          </a:p>
        </p:txBody>
      </p:sp>
      <p:sp>
        <p:nvSpPr>
          <p:cNvPr id="3200" name="Google Shape;3200;p401"/>
          <p:cNvSpPr txBox="1">
            <a:spLocks noGrp="1"/>
          </p:cNvSpPr>
          <p:nvPr>
            <p:ph type="body" idx="1"/>
          </p:nvPr>
        </p:nvSpPr>
        <p:spPr>
          <a:xfrm>
            <a:off x="311700" y="1266325"/>
            <a:ext cx="6167400" cy="33027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a:t>2 Tier Model</a:t>
            </a:r>
            <a:endParaRPr b="1"/>
          </a:p>
          <a:p>
            <a:pPr marL="457200" lvl="0" indent="-317182" algn="just" rtl="0">
              <a:spcBef>
                <a:spcPts val="1200"/>
              </a:spcBef>
              <a:spcAft>
                <a:spcPts val="0"/>
              </a:spcAft>
              <a:buSzPct val="100000"/>
              <a:buChar char="●"/>
            </a:pPr>
            <a:r>
              <a:rPr lang="en-GB"/>
              <a:t>2-tier JDBC architecture model is a basic model.</a:t>
            </a:r>
            <a:endParaRPr/>
          </a:p>
          <a:p>
            <a:pPr marL="457200" lvl="0" indent="-317182" algn="just" rtl="0">
              <a:spcBef>
                <a:spcPts val="0"/>
              </a:spcBef>
              <a:spcAft>
                <a:spcPts val="0"/>
              </a:spcAft>
              <a:buSzPct val="100000"/>
              <a:buChar char="●"/>
            </a:pPr>
            <a:r>
              <a:rPr lang="en-GB"/>
              <a:t>In this model, a java application communicates directly to the data sources.</a:t>
            </a:r>
            <a:endParaRPr/>
          </a:p>
          <a:p>
            <a:pPr marL="457200" lvl="0" indent="-317182" algn="just" rtl="0">
              <a:spcBef>
                <a:spcPts val="0"/>
              </a:spcBef>
              <a:spcAft>
                <a:spcPts val="0"/>
              </a:spcAft>
              <a:buSzPct val="100000"/>
              <a:buChar char="●"/>
            </a:pPr>
            <a:r>
              <a:rPr lang="en-GB"/>
              <a:t>JDBC driver is used to establish a connection between the application and the data source.</a:t>
            </a:r>
            <a:endParaRPr/>
          </a:p>
          <a:p>
            <a:pPr marL="457200" lvl="0" indent="-317182" algn="just" rtl="0">
              <a:spcBef>
                <a:spcPts val="0"/>
              </a:spcBef>
              <a:spcAft>
                <a:spcPts val="0"/>
              </a:spcAft>
              <a:buSzPct val="100000"/>
              <a:buChar char="●"/>
            </a:pPr>
            <a:r>
              <a:rPr lang="en-GB"/>
              <a:t>When an application needs to interact with a database, a query is directly executed on the data source and the output of the queries is sent back to the user in form of results.</a:t>
            </a:r>
            <a:endParaRPr/>
          </a:p>
          <a:p>
            <a:pPr marL="457200" lvl="0" indent="-317182" algn="just" rtl="0">
              <a:spcBef>
                <a:spcPts val="0"/>
              </a:spcBef>
              <a:spcAft>
                <a:spcPts val="0"/>
              </a:spcAft>
              <a:buSzPct val="100000"/>
              <a:buChar char="●"/>
            </a:pPr>
            <a:r>
              <a:rPr lang="en-GB"/>
              <a:t>In this model, the data source can be located on a different machine connected to the same network the user is connected to.</a:t>
            </a:r>
            <a:endParaRPr/>
          </a:p>
          <a:p>
            <a:pPr marL="457200" lvl="0" indent="-317182" algn="just" rtl="0">
              <a:spcBef>
                <a:spcPts val="0"/>
              </a:spcBef>
              <a:spcAft>
                <a:spcPts val="0"/>
              </a:spcAft>
              <a:buSzPct val="100000"/>
              <a:buChar char="●"/>
            </a:pPr>
            <a:r>
              <a:rPr lang="en-GB"/>
              <a:t>This model is also known as a client/server configuration. Here user’s machine acts as a client and the machine on which the database is located acts as a server.</a:t>
            </a:r>
            <a:endParaRPr/>
          </a:p>
        </p:txBody>
      </p:sp>
      <p:sp>
        <p:nvSpPr>
          <p:cNvPr id="3201" name="Google Shape;3201;p4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389</a:t>
            </a:fld>
            <a:endParaRPr/>
          </a:p>
        </p:txBody>
      </p:sp>
      <p:grpSp>
        <p:nvGrpSpPr>
          <p:cNvPr id="3202" name="Google Shape;3202;p401"/>
          <p:cNvGrpSpPr/>
          <p:nvPr/>
        </p:nvGrpSpPr>
        <p:grpSpPr>
          <a:xfrm>
            <a:off x="6560975" y="1457900"/>
            <a:ext cx="2408125" cy="2213308"/>
            <a:chOff x="6560975" y="1457900"/>
            <a:chExt cx="2408125" cy="2213308"/>
          </a:xfrm>
        </p:grpSpPr>
        <p:grpSp>
          <p:nvGrpSpPr>
            <p:cNvPr id="3203" name="Google Shape;3203;p401"/>
            <p:cNvGrpSpPr/>
            <p:nvPr/>
          </p:nvGrpSpPr>
          <p:grpSpPr>
            <a:xfrm>
              <a:off x="6560975" y="1457900"/>
              <a:ext cx="1339200" cy="2213308"/>
              <a:chOff x="6560975" y="1457900"/>
              <a:chExt cx="1339200" cy="2213308"/>
            </a:xfrm>
          </p:grpSpPr>
          <p:sp>
            <p:nvSpPr>
              <p:cNvPr id="3204" name="Google Shape;3204;p401"/>
              <p:cNvSpPr/>
              <p:nvPr/>
            </p:nvSpPr>
            <p:spPr>
              <a:xfrm>
                <a:off x="6560975" y="1457900"/>
                <a:ext cx="1339200" cy="53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Java Application</a:t>
                </a:r>
                <a:endParaRPr>
                  <a:latin typeface="Open Sans"/>
                  <a:ea typeface="Open Sans"/>
                  <a:cs typeface="Open Sans"/>
                  <a:sym typeface="Open Sans"/>
                </a:endParaRPr>
              </a:p>
            </p:txBody>
          </p:sp>
          <p:sp>
            <p:nvSpPr>
              <p:cNvPr id="3205" name="Google Shape;3205;p401"/>
              <p:cNvSpPr/>
              <p:nvPr/>
            </p:nvSpPr>
            <p:spPr>
              <a:xfrm>
                <a:off x="6560975" y="1995613"/>
                <a:ext cx="1339200" cy="53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JDBC</a:t>
                </a:r>
                <a:endParaRPr>
                  <a:latin typeface="Open Sans"/>
                  <a:ea typeface="Open Sans"/>
                  <a:cs typeface="Open Sans"/>
                  <a:sym typeface="Open Sans"/>
                </a:endParaRPr>
              </a:p>
            </p:txBody>
          </p:sp>
          <p:sp>
            <p:nvSpPr>
              <p:cNvPr id="3206" name="Google Shape;3206;p401"/>
              <p:cNvSpPr/>
              <p:nvPr/>
            </p:nvSpPr>
            <p:spPr>
              <a:xfrm>
                <a:off x="6560975" y="3133608"/>
                <a:ext cx="1339200" cy="53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DBMS</a:t>
                </a:r>
                <a:endParaRPr>
                  <a:latin typeface="Open Sans"/>
                  <a:ea typeface="Open Sans"/>
                  <a:cs typeface="Open Sans"/>
                  <a:sym typeface="Open Sans"/>
                </a:endParaRPr>
              </a:p>
            </p:txBody>
          </p:sp>
          <p:cxnSp>
            <p:nvCxnSpPr>
              <p:cNvPr id="3207" name="Google Shape;3207;p401"/>
              <p:cNvCxnSpPr>
                <a:stCxn id="3205" idx="2"/>
                <a:endCxn id="3206" idx="0"/>
              </p:cNvCxnSpPr>
              <p:nvPr/>
            </p:nvCxnSpPr>
            <p:spPr>
              <a:xfrm>
                <a:off x="7230575" y="2533213"/>
                <a:ext cx="0" cy="600300"/>
              </a:xfrm>
              <a:prstGeom prst="straightConnector1">
                <a:avLst/>
              </a:prstGeom>
              <a:noFill/>
              <a:ln w="9525" cap="flat" cmpd="sng">
                <a:solidFill>
                  <a:schemeClr val="dk2"/>
                </a:solidFill>
                <a:prstDash val="solid"/>
                <a:round/>
                <a:headEnd type="triangle" w="med" len="med"/>
                <a:tailEnd type="triangle" w="med" len="med"/>
              </a:ln>
            </p:spPr>
          </p:cxnSp>
        </p:grpSp>
        <p:sp>
          <p:nvSpPr>
            <p:cNvPr id="3208" name="Google Shape;3208;p401"/>
            <p:cNvSpPr txBox="1"/>
            <p:nvPr/>
          </p:nvSpPr>
          <p:spPr>
            <a:xfrm>
              <a:off x="7956900" y="1684275"/>
              <a:ext cx="955800" cy="6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Client Machine</a:t>
              </a:r>
              <a:endParaRPr>
                <a:solidFill>
                  <a:schemeClr val="dk2"/>
                </a:solidFill>
                <a:latin typeface="Open Sans"/>
                <a:ea typeface="Open Sans"/>
                <a:cs typeface="Open Sans"/>
                <a:sym typeface="Open Sans"/>
              </a:endParaRPr>
            </a:p>
          </p:txBody>
        </p:sp>
        <p:sp>
          <p:nvSpPr>
            <p:cNvPr id="3209" name="Google Shape;3209;p401"/>
            <p:cNvSpPr txBox="1"/>
            <p:nvPr/>
          </p:nvSpPr>
          <p:spPr>
            <a:xfrm>
              <a:off x="7956900" y="3042400"/>
              <a:ext cx="1012200" cy="6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Database Server</a:t>
              </a:r>
              <a:endParaRPr>
                <a:solidFill>
                  <a:schemeClr val="dk2"/>
                </a:solidFill>
                <a:latin typeface="Open Sans"/>
                <a:ea typeface="Open Sans"/>
                <a:cs typeface="Open Sans"/>
                <a:sym typeface="Open Sans"/>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Set Environment Variables</a:t>
            </a:r>
            <a:endParaRPr/>
          </a:p>
        </p:txBody>
      </p:sp>
      <p:sp>
        <p:nvSpPr>
          <p:cNvPr id="377" name="Google Shape;37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39</a:t>
            </a:fld>
            <a:endParaRPr>
              <a:solidFill>
                <a:schemeClr val="dk2"/>
              </a:solidFill>
            </a:endParaRPr>
          </a:p>
        </p:txBody>
      </p:sp>
      <p:sp>
        <p:nvSpPr>
          <p:cNvPr id="378" name="Google Shape;378;p5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First, locate where java is installed</a:t>
            </a:r>
            <a:endParaRPr/>
          </a:p>
          <a:p>
            <a:pPr marL="914400" lvl="0" indent="0" algn="just" rtl="0">
              <a:spcBef>
                <a:spcPts val="1200"/>
              </a:spcBef>
              <a:spcAft>
                <a:spcPts val="0"/>
              </a:spcAft>
              <a:buNone/>
            </a:pPr>
            <a:r>
              <a:rPr lang="en-GB">
                <a:latin typeface="Consolas"/>
                <a:ea typeface="Consolas"/>
                <a:cs typeface="Consolas"/>
                <a:sym typeface="Consolas"/>
              </a:rPr>
              <a:t>sudo update-alternatives --config java</a:t>
            </a:r>
            <a:endParaRPr>
              <a:latin typeface="Consolas"/>
              <a:ea typeface="Consolas"/>
              <a:cs typeface="Consolas"/>
              <a:sym typeface="Consolas"/>
            </a:endParaRPr>
          </a:p>
          <a:p>
            <a:pPr marL="457200" lvl="0" indent="-342900" algn="just" rtl="0">
              <a:spcBef>
                <a:spcPts val="1200"/>
              </a:spcBef>
              <a:spcAft>
                <a:spcPts val="0"/>
              </a:spcAft>
              <a:buSzPts val="1800"/>
              <a:buChar char="●"/>
            </a:pPr>
            <a:r>
              <a:rPr lang="en-GB"/>
              <a:t>Once you locate the path, copy the path.</a:t>
            </a:r>
            <a:endParaRPr/>
          </a:p>
          <a:p>
            <a:pPr marL="457200" lvl="0" indent="-342900" algn="just" rtl="0">
              <a:spcBef>
                <a:spcPts val="0"/>
              </a:spcBef>
              <a:spcAft>
                <a:spcPts val="0"/>
              </a:spcAft>
              <a:buSzPts val="1800"/>
              <a:buChar char="●"/>
            </a:pPr>
            <a:r>
              <a:rPr lang="en-GB"/>
              <a:t>Then open the </a:t>
            </a:r>
            <a:r>
              <a:rPr lang="en-GB" i="1"/>
              <a:t>.bash_profile</a:t>
            </a:r>
            <a:r>
              <a:rPr lang="en-GB"/>
              <a:t> with any text editor.</a:t>
            </a:r>
            <a:endParaRPr/>
          </a:p>
          <a:p>
            <a:pPr marL="457200" lvl="0" indent="-342900" algn="just" rtl="0">
              <a:spcBef>
                <a:spcPts val="0"/>
              </a:spcBef>
              <a:spcAft>
                <a:spcPts val="0"/>
              </a:spcAft>
              <a:buSzPts val="1800"/>
              <a:buChar char="●"/>
            </a:pPr>
            <a:r>
              <a:rPr lang="en-GB"/>
              <a:t>At the bottom of the file, add a line which specifies the location of JAVA_HOME in the following manner.</a:t>
            </a:r>
            <a:endParaRPr/>
          </a:p>
          <a:p>
            <a:pPr marL="0" lvl="0" indent="0" algn="ctr" rtl="0">
              <a:spcBef>
                <a:spcPts val="1200"/>
              </a:spcBef>
              <a:spcAft>
                <a:spcPts val="1200"/>
              </a:spcAft>
              <a:buNone/>
            </a:pPr>
            <a:r>
              <a:rPr lang="en-GB" sz="1600">
                <a:latin typeface="Consolas"/>
                <a:ea typeface="Consolas"/>
                <a:cs typeface="Consolas"/>
                <a:sym typeface="Consolas"/>
              </a:rPr>
              <a:t>JAVA_HOME=’/usr/lib/jvm/java-11-openjdk-11.0.3.7-0.el7_6.x86_64/bin/java’</a:t>
            </a:r>
            <a:endParaRPr sz="1600">
              <a:latin typeface="Consolas"/>
              <a:ea typeface="Consolas"/>
              <a:cs typeface="Consolas"/>
              <a:sym typeface="Consolas"/>
            </a:endParaRPr>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Shape 3213"/>
        <p:cNvGrpSpPr/>
        <p:nvPr/>
      </p:nvGrpSpPr>
      <p:grpSpPr>
        <a:xfrm>
          <a:off x="0" y="0"/>
          <a:ext cx="0" cy="0"/>
          <a:chOff x="0" y="0"/>
          <a:chExt cx="0" cy="0"/>
        </a:xfrm>
      </p:grpSpPr>
      <p:sp>
        <p:nvSpPr>
          <p:cNvPr id="3214" name="Google Shape;3214;p40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JDBC Architecture</a:t>
            </a:r>
            <a:endParaRPr/>
          </a:p>
        </p:txBody>
      </p:sp>
      <p:sp>
        <p:nvSpPr>
          <p:cNvPr id="3215" name="Google Shape;3215;p402"/>
          <p:cNvSpPr txBox="1">
            <a:spLocks noGrp="1"/>
          </p:cNvSpPr>
          <p:nvPr>
            <p:ph type="body" idx="1"/>
          </p:nvPr>
        </p:nvSpPr>
        <p:spPr>
          <a:xfrm>
            <a:off x="311700" y="1266325"/>
            <a:ext cx="6054300" cy="3302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GB" b="1"/>
              <a:t>3 Tier Model</a:t>
            </a:r>
            <a:endParaRPr b="1"/>
          </a:p>
          <a:p>
            <a:pPr marL="457200" lvl="0" indent="-325755" algn="just" rtl="0">
              <a:spcBef>
                <a:spcPts val="1200"/>
              </a:spcBef>
              <a:spcAft>
                <a:spcPts val="0"/>
              </a:spcAft>
              <a:buSzPct val="100000"/>
              <a:buChar char="●"/>
            </a:pPr>
            <a:r>
              <a:rPr lang="en-GB"/>
              <a:t>3-tier model is a complex and more secure model of JDBC architecture in Java.</a:t>
            </a:r>
            <a:endParaRPr/>
          </a:p>
          <a:p>
            <a:pPr marL="457200" lvl="0" indent="-325755" algn="just" rtl="0">
              <a:spcBef>
                <a:spcPts val="0"/>
              </a:spcBef>
              <a:spcAft>
                <a:spcPts val="0"/>
              </a:spcAft>
              <a:buSzPct val="100000"/>
              <a:buChar char="●"/>
            </a:pPr>
            <a:r>
              <a:rPr lang="en-GB"/>
              <a:t>In this model, the user queries are sent to the middle tier and then they are executed on the data source.</a:t>
            </a:r>
            <a:endParaRPr/>
          </a:p>
          <a:p>
            <a:pPr marL="457200" lvl="0" indent="-325755" algn="just" rtl="0">
              <a:spcBef>
                <a:spcPts val="0"/>
              </a:spcBef>
              <a:spcAft>
                <a:spcPts val="0"/>
              </a:spcAft>
              <a:buSzPct val="100000"/>
              <a:buChar char="●"/>
            </a:pPr>
            <a:r>
              <a:rPr lang="en-GB"/>
              <a:t>Here, the java application is considered as one tier connected to the data source (3rd tier) using middle-tier services.</a:t>
            </a:r>
            <a:endParaRPr/>
          </a:p>
          <a:p>
            <a:pPr marL="457200" lvl="0" indent="-325755" algn="just" rtl="0">
              <a:spcBef>
                <a:spcPts val="0"/>
              </a:spcBef>
              <a:spcAft>
                <a:spcPts val="0"/>
              </a:spcAft>
              <a:buSzPct val="100000"/>
              <a:buChar char="●"/>
            </a:pPr>
            <a:r>
              <a:rPr lang="en-GB"/>
              <a:t>In this model, the user queries are sent to the data source using middle-tier services, from where the commands are again sent to database for execution.</a:t>
            </a:r>
            <a:endParaRPr/>
          </a:p>
          <a:p>
            <a:pPr marL="457200" lvl="0" indent="-325755" algn="just" rtl="0">
              <a:spcBef>
                <a:spcPts val="0"/>
              </a:spcBef>
              <a:spcAft>
                <a:spcPts val="0"/>
              </a:spcAft>
              <a:buSzPct val="100000"/>
              <a:buChar char="●"/>
            </a:pPr>
            <a:r>
              <a:rPr lang="en-GB"/>
              <a:t>The results obtained on the database are again sent to the middle-tier and then to the user/application.</a:t>
            </a:r>
            <a:endParaRPr/>
          </a:p>
        </p:txBody>
      </p:sp>
      <p:sp>
        <p:nvSpPr>
          <p:cNvPr id="3216" name="Google Shape;3216;p4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390</a:t>
            </a:fld>
            <a:endParaRPr/>
          </a:p>
        </p:txBody>
      </p:sp>
      <p:grpSp>
        <p:nvGrpSpPr>
          <p:cNvPr id="3217" name="Google Shape;3217;p402"/>
          <p:cNvGrpSpPr/>
          <p:nvPr/>
        </p:nvGrpSpPr>
        <p:grpSpPr>
          <a:xfrm>
            <a:off x="6560975" y="1220725"/>
            <a:ext cx="2408125" cy="3441083"/>
            <a:chOff x="6560975" y="1220725"/>
            <a:chExt cx="2408125" cy="3441083"/>
          </a:xfrm>
        </p:grpSpPr>
        <p:grpSp>
          <p:nvGrpSpPr>
            <p:cNvPr id="3218" name="Google Shape;3218;p402"/>
            <p:cNvGrpSpPr/>
            <p:nvPr/>
          </p:nvGrpSpPr>
          <p:grpSpPr>
            <a:xfrm>
              <a:off x="6560975" y="2448500"/>
              <a:ext cx="2408125" cy="2213308"/>
              <a:chOff x="6560975" y="1457900"/>
              <a:chExt cx="2408125" cy="2213308"/>
            </a:xfrm>
          </p:grpSpPr>
          <p:grpSp>
            <p:nvGrpSpPr>
              <p:cNvPr id="3219" name="Google Shape;3219;p402"/>
              <p:cNvGrpSpPr/>
              <p:nvPr/>
            </p:nvGrpSpPr>
            <p:grpSpPr>
              <a:xfrm>
                <a:off x="6560975" y="1457900"/>
                <a:ext cx="1339200" cy="2213308"/>
                <a:chOff x="6560975" y="1457900"/>
                <a:chExt cx="1339200" cy="2213308"/>
              </a:xfrm>
            </p:grpSpPr>
            <p:sp>
              <p:nvSpPr>
                <p:cNvPr id="3220" name="Google Shape;3220;p402"/>
                <p:cNvSpPr/>
                <p:nvPr/>
              </p:nvSpPr>
              <p:spPr>
                <a:xfrm>
                  <a:off x="6560975" y="1457900"/>
                  <a:ext cx="1339200" cy="53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Application Server</a:t>
                  </a:r>
                  <a:endParaRPr>
                    <a:latin typeface="Open Sans"/>
                    <a:ea typeface="Open Sans"/>
                    <a:cs typeface="Open Sans"/>
                    <a:sym typeface="Open Sans"/>
                  </a:endParaRPr>
                </a:p>
              </p:txBody>
            </p:sp>
            <p:sp>
              <p:nvSpPr>
                <p:cNvPr id="3221" name="Google Shape;3221;p402"/>
                <p:cNvSpPr/>
                <p:nvPr/>
              </p:nvSpPr>
              <p:spPr>
                <a:xfrm>
                  <a:off x="6560975" y="1995613"/>
                  <a:ext cx="1339200" cy="53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JDBC</a:t>
                  </a:r>
                  <a:endParaRPr>
                    <a:latin typeface="Open Sans"/>
                    <a:ea typeface="Open Sans"/>
                    <a:cs typeface="Open Sans"/>
                    <a:sym typeface="Open Sans"/>
                  </a:endParaRPr>
                </a:p>
              </p:txBody>
            </p:sp>
            <p:sp>
              <p:nvSpPr>
                <p:cNvPr id="3222" name="Google Shape;3222;p402"/>
                <p:cNvSpPr/>
                <p:nvPr/>
              </p:nvSpPr>
              <p:spPr>
                <a:xfrm>
                  <a:off x="6560975" y="3133608"/>
                  <a:ext cx="1339200" cy="53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DBMS</a:t>
                  </a:r>
                  <a:endParaRPr>
                    <a:latin typeface="Open Sans"/>
                    <a:ea typeface="Open Sans"/>
                    <a:cs typeface="Open Sans"/>
                    <a:sym typeface="Open Sans"/>
                  </a:endParaRPr>
                </a:p>
              </p:txBody>
            </p:sp>
            <p:cxnSp>
              <p:nvCxnSpPr>
                <p:cNvPr id="3223" name="Google Shape;3223;p402"/>
                <p:cNvCxnSpPr>
                  <a:stCxn id="3221" idx="2"/>
                  <a:endCxn id="3222" idx="0"/>
                </p:cNvCxnSpPr>
                <p:nvPr/>
              </p:nvCxnSpPr>
              <p:spPr>
                <a:xfrm>
                  <a:off x="7230575" y="2533213"/>
                  <a:ext cx="0" cy="600300"/>
                </a:xfrm>
                <a:prstGeom prst="straightConnector1">
                  <a:avLst/>
                </a:prstGeom>
                <a:noFill/>
                <a:ln w="9525" cap="flat" cmpd="sng">
                  <a:solidFill>
                    <a:schemeClr val="dk2"/>
                  </a:solidFill>
                  <a:prstDash val="solid"/>
                  <a:round/>
                  <a:headEnd type="triangle" w="med" len="med"/>
                  <a:tailEnd type="triangle" w="med" len="med"/>
                </a:ln>
              </p:spPr>
            </p:cxnSp>
          </p:grpSp>
          <p:sp>
            <p:nvSpPr>
              <p:cNvPr id="3224" name="Google Shape;3224;p402"/>
              <p:cNvSpPr txBox="1"/>
              <p:nvPr/>
            </p:nvSpPr>
            <p:spPr>
              <a:xfrm>
                <a:off x="7956900" y="1684275"/>
                <a:ext cx="955800" cy="6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Server Machine</a:t>
                </a:r>
                <a:endParaRPr>
                  <a:solidFill>
                    <a:schemeClr val="dk2"/>
                  </a:solidFill>
                  <a:latin typeface="Open Sans"/>
                  <a:ea typeface="Open Sans"/>
                  <a:cs typeface="Open Sans"/>
                  <a:sym typeface="Open Sans"/>
                </a:endParaRPr>
              </a:p>
            </p:txBody>
          </p:sp>
          <p:sp>
            <p:nvSpPr>
              <p:cNvPr id="3225" name="Google Shape;3225;p402"/>
              <p:cNvSpPr txBox="1"/>
              <p:nvPr/>
            </p:nvSpPr>
            <p:spPr>
              <a:xfrm>
                <a:off x="7956900" y="3042400"/>
                <a:ext cx="1012200" cy="6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Database Server</a:t>
                </a:r>
                <a:endParaRPr>
                  <a:solidFill>
                    <a:schemeClr val="dk2"/>
                  </a:solidFill>
                  <a:latin typeface="Open Sans"/>
                  <a:ea typeface="Open Sans"/>
                  <a:cs typeface="Open Sans"/>
                  <a:sym typeface="Open Sans"/>
                </a:endParaRPr>
              </a:p>
            </p:txBody>
          </p:sp>
        </p:grpSp>
        <p:sp>
          <p:nvSpPr>
            <p:cNvPr id="3226" name="Google Shape;3226;p402"/>
            <p:cNvSpPr/>
            <p:nvPr/>
          </p:nvSpPr>
          <p:spPr>
            <a:xfrm>
              <a:off x="6560975" y="1266333"/>
              <a:ext cx="1339200" cy="53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Java Applet or HTML Server</a:t>
              </a:r>
              <a:endParaRPr>
                <a:latin typeface="Open Sans"/>
                <a:ea typeface="Open Sans"/>
                <a:cs typeface="Open Sans"/>
                <a:sym typeface="Open Sans"/>
              </a:endParaRPr>
            </a:p>
          </p:txBody>
        </p:sp>
        <p:cxnSp>
          <p:nvCxnSpPr>
            <p:cNvPr id="3227" name="Google Shape;3227;p402"/>
            <p:cNvCxnSpPr>
              <a:stCxn id="3226" idx="2"/>
              <a:endCxn id="3220" idx="0"/>
            </p:cNvCxnSpPr>
            <p:nvPr/>
          </p:nvCxnSpPr>
          <p:spPr>
            <a:xfrm>
              <a:off x="7230575" y="1803933"/>
              <a:ext cx="0" cy="644700"/>
            </a:xfrm>
            <a:prstGeom prst="straightConnector1">
              <a:avLst/>
            </a:prstGeom>
            <a:noFill/>
            <a:ln w="9525" cap="flat" cmpd="sng">
              <a:solidFill>
                <a:schemeClr val="dk2"/>
              </a:solidFill>
              <a:prstDash val="solid"/>
              <a:round/>
              <a:headEnd type="triangle" w="med" len="med"/>
              <a:tailEnd type="triangle" w="med" len="med"/>
            </a:ln>
          </p:spPr>
        </p:cxnSp>
        <p:sp>
          <p:nvSpPr>
            <p:cNvPr id="3228" name="Google Shape;3228;p402"/>
            <p:cNvSpPr txBox="1"/>
            <p:nvPr/>
          </p:nvSpPr>
          <p:spPr>
            <a:xfrm>
              <a:off x="7982050" y="1220725"/>
              <a:ext cx="955800" cy="62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2"/>
                  </a:solidFill>
                  <a:latin typeface="Open Sans"/>
                  <a:ea typeface="Open Sans"/>
                  <a:cs typeface="Open Sans"/>
                  <a:sym typeface="Open Sans"/>
                </a:rPr>
                <a:t>Client Machine (GUI)</a:t>
              </a:r>
              <a:endParaRPr>
                <a:solidFill>
                  <a:schemeClr val="dk2"/>
                </a:solidFill>
                <a:latin typeface="Open Sans"/>
                <a:ea typeface="Open Sans"/>
                <a:cs typeface="Open Sans"/>
                <a:sym typeface="Open Sans"/>
              </a:endParaRPr>
            </a:p>
          </p:txBody>
        </p:sp>
      </p:gr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Shape 3232"/>
        <p:cNvGrpSpPr/>
        <p:nvPr/>
      </p:nvGrpSpPr>
      <p:grpSpPr>
        <a:xfrm>
          <a:off x="0" y="0"/>
          <a:ext cx="0" cy="0"/>
          <a:chOff x="0" y="0"/>
          <a:chExt cx="0" cy="0"/>
        </a:xfrm>
      </p:grpSpPr>
      <p:sp>
        <p:nvSpPr>
          <p:cNvPr id="3233" name="Google Shape;3233;p40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Interfaces and Classes of JDBC API</a:t>
            </a:r>
            <a:endParaRPr/>
          </a:p>
        </p:txBody>
      </p:sp>
      <p:sp>
        <p:nvSpPr>
          <p:cNvPr id="3234" name="Google Shape;3234;p4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391</a:t>
            </a:fld>
            <a:endParaRP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Shape 3238"/>
        <p:cNvGrpSpPr/>
        <p:nvPr/>
      </p:nvGrpSpPr>
      <p:grpSpPr>
        <a:xfrm>
          <a:off x="0" y="0"/>
          <a:ext cx="0" cy="0"/>
          <a:chOff x="0" y="0"/>
          <a:chExt cx="0" cy="0"/>
        </a:xfrm>
      </p:grpSpPr>
      <p:sp>
        <p:nvSpPr>
          <p:cNvPr id="3239" name="Google Shape;3239;p40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Interfaces of JDBC API</a:t>
            </a:r>
            <a:endParaRPr/>
          </a:p>
        </p:txBody>
      </p:sp>
      <p:sp>
        <p:nvSpPr>
          <p:cNvPr id="3240" name="Google Shape;3240;p40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10000"/>
          </a:bodyPr>
          <a:lstStyle/>
          <a:p>
            <a:pPr marL="0" lvl="0" indent="0" algn="just" rtl="0">
              <a:spcBef>
                <a:spcPts val="0"/>
              </a:spcBef>
              <a:spcAft>
                <a:spcPts val="0"/>
              </a:spcAft>
              <a:buNone/>
            </a:pPr>
            <a:r>
              <a:rPr lang="en-GB" b="1"/>
              <a:t>Driver Interface</a:t>
            </a:r>
            <a:endParaRPr b="1"/>
          </a:p>
          <a:p>
            <a:pPr marL="0" lvl="0" indent="0" algn="just" rtl="0">
              <a:spcBef>
                <a:spcPts val="0"/>
              </a:spcBef>
              <a:spcAft>
                <a:spcPts val="0"/>
              </a:spcAft>
              <a:buNone/>
            </a:pPr>
            <a:r>
              <a:rPr lang="en-GB"/>
              <a:t>The JDBC driver interface provides implementation of the abstract classes such as </a:t>
            </a:r>
            <a:r>
              <a:rPr lang="en-GB" sz="1600" i="1">
                <a:latin typeface="Consolas"/>
                <a:ea typeface="Consolas"/>
                <a:cs typeface="Consolas"/>
                <a:sym typeface="Consolas"/>
              </a:rPr>
              <a:t>java.sql.connection, Statement, PreparedStatement, Driver</a:t>
            </a:r>
            <a:r>
              <a:rPr lang="en-GB"/>
              <a:t> etc provided by JDBC API.</a:t>
            </a:r>
            <a:endParaRPr/>
          </a:p>
          <a:p>
            <a:pPr marL="0" lvl="0" indent="0" algn="just" rtl="0">
              <a:spcBef>
                <a:spcPts val="1200"/>
              </a:spcBef>
              <a:spcAft>
                <a:spcPts val="0"/>
              </a:spcAft>
              <a:buNone/>
            </a:pPr>
            <a:r>
              <a:rPr lang="en-GB" b="1"/>
              <a:t>Connection Interface</a:t>
            </a:r>
            <a:endParaRPr b="1"/>
          </a:p>
          <a:p>
            <a:pPr marL="0" lvl="0" indent="0" algn="just" rtl="0">
              <a:spcBef>
                <a:spcPts val="0"/>
              </a:spcBef>
              <a:spcAft>
                <a:spcPts val="0"/>
              </a:spcAft>
              <a:buNone/>
            </a:pPr>
            <a:r>
              <a:rPr lang="en-GB"/>
              <a:t>The connection interface is used to create a connection with the database. </a:t>
            </a:r>
            <a:r>
              <a:rPr lang="en-GB" sz="1600" i="1">
                <a:latin typeface="Consolas"/>
                <a:ea typeface="Consolas"/>
                <a:cs typeface="Consolas"/>
                <a:sym typeface="Consolas"/>
              </a:rPr>
              <a:t>getConnection()</a:t>
            </a:r>
            <a:r>
              <a:rPr lang="en-GB"/>
              <a:t> method of </a:t>
            </a:r>
            <a:r>
              <a:rPr lang="en-GB" sz="1600" i="1">
                <a:latin typeface="Consolas"/>
                <a:ea typeface="Consolas"/>
                <a:cs typeface="Consolas"/>
                <a:sym typeface="Consolas"/>
              </a:rPr>
              <a:t>DriverManager</a:t>
            </a:r>
            <a:r>
              <a:rPr lang="en-GB"/>
              <a:t> class of the Connection interface is used to get a Connection object.</a:t>
            </a:r>
            <a:endParaRPr/>
          </a:p>
          <a:p>
            <a:pPr marL="0" lvl="0" indent="0" algn="just" rtl="0">
              <a:spcBef>
                <a:spcPts val="1200"/>
              </a:spcBef>
              <a:spcAft>
                <a:spcPts val="0"/>
              </a:spcAft>
              <a:buNone/>
            </a:pPr>
            <a:r>
              <a:rPr lang="en-GB" b="1"/>
              <a:t>Statement Interface</a:t>
            </a:r>
            <a:endParaRPr b="1"/>
          </a:p>
          <a:p>
            <a:pPr marL="0" lvl="0" indent="0" algn="just" rtl="0">
              <a:spcBef>
                <a:spcPts val="0"/>
              </a:spcBef>
              <a:spcAft>
                <a:spcPts val="1200"/>
              </a:spcAft>
              <a:buNone/>
            </a:pPr>
            <a:r>
              <a:rPr lang="en-GB"/>
              <a:t>The statement interface provides methods to execute SQL queries on the database. </a:t>
            </a:r>
            <a:r>
              <a:rPr lang="en-GB" sz="1600" i="1">
                <a:latin typeface="Consolas"/>
                <a:ea typeface="Consolas"/>
                <a:cs typeface="Consolas"/>
                <a:sym typeface="Consolas"/>
              </a:rPr>
              <a:t>executeQuery(), executeUpdate()</a:t>
            </a:r>
            <a:r>
              <a:rPr lang="en-GB"/>
              <a:t> methods of </a:t>
            </a:r>
            <a:r>
              <a:rPr lang="en-GB" sz="1600" i="1">
                <a:latin typeface="Consolas"/>
                <a:ea typeface="Consolas"/>
                <a:cs typeface="Consolas"/>
                <a:sym typeface="Consolas"/>
              </a:rPr>
              <a:t>Statement</a:t>
            </a:r>
            <a:r>
              <a:rPr lang="en-GB"/>
              <a:t> interface are used to run SQL queries on the database.</a:t>
            </a:r>
            <a:endParaRPr/>
          </a:p>
        </p:txBody>
      </p:sp>
      <p:sp>
        <p:nvSpPr>
          <p:cNvPr id="3241" name="Google Shape;3241;p4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392</a:t>
            </a:fld>
            <a:endParaRP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Shape 3245"/>
        <p:cNvGrpSpPr/>
        <p:nvPr/>
      </p:nvGrpSpPr>
      <p:grpSpPr>
        <a:xfrm>
          <a:off x="0" y="0"/>
          <a:ext cx="0" cy="0"/>
          <a:chOff x="0" y="0"/>
          <a:chExt cx="0" cy="0"/>
        </a:xfrm>
      </p:grpSpPr>
      <p:sp>
        <p:nvSpPr>
          <p:cNvPr id="3246" name="Google Shape;3246;p40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Interfaces of JDBC API</a:t>
            </a:r>
            <a:endParaRPr/>
          </a:p>
        </p:txBody>
      </p:sp>
      <p:sp>
        <p:nvSpPr>
          <p:cNvPr id="3247" name="Google Shape;3247;p40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0"/>
              </a:spcBef>
              <a:spcAft>
                <a:spcPts val="0"/>
              </a:spcAft>
              <a:buNone/>
            </a:pPr>
            <a:r>
              <a:rPr lang="en-GB" b="1"/>
              <a:t>ResultSet Interface</a:t>
            </a:r>
            <a:endParaRPr b="1"/>
          </a:p>
          <a:p>
            <a:pPr marL="0" lvl="0" indent="0" algn="just" rtl="0">
              <a:spcBef>
                <a:spcPts val="0"/>
              </a:spcBef>
              <a:spcAft>
                <a:spcPts val="0"/>
              </a:spcAft>
              <a:buNone/>
            </a:pPr>
            <a:r>
              <a:rPr lang="en-GB"/>
              <a:t>Resultset interface is used to store and display the result obtained by executing a SQL query on the database. </a:t>
            </a:r>
            <a:r>
              <a:rPr lang="en-GB" sz="1600" i="1">
                <a:latin typeface="Consolas"/>
                <a:ea typeface="Consolas"/>
                <a:cs typeface="Consolas"/>
                <a:sym typeface="Consolas"/>
              </a:rPr>
              <a:t>executeQuery()</a:t>
            </a:r>
            <a:r>
              <a:rPr lang="en-GB"/>
              <a:t> method of Statement interface returns a resultset object.</a:t>
            </a:r>
            <a:endParaRPr/>
          </a:p>
          <a:p>
            <a:pPr marL="0" lvl="0" indent="0" algn="just" rtl="0">
              <a:spcBef>
                <a:spcPts val="1200"/>
              </a:spcBef>
              <a:spcAft>
                <a:spcPts val="0"/>
              </a:spcAft>
              <a:buNone/>
            </a:pPr>
            <a:r>
              <a:rPr lang="en-GB" b="1"/>
              <a:t>RowSet Interface</a:t>
            </a:r>
            <a:endParaRPr b="1"/>
          </a:p>
          <a:p>
            <a:pPr marL="0" lvl="0" indent="0" algn="just" rtl="0">
              <a:spcBef>
                <a:spcPts val="0"/>
              </a:spcBef>
              <a:spcAft>
                <a:spcPts val="0"/>
              </a:spcAft>
              <a:buNone/>
            </a:pPr>
            <a:r>
              <a:rPr lang="en-GB"/>
              <a:t>RowSet interface is a component of Java Bean. It is a wrapper of ResultSet and is used to keep data in tabular form.</a:t>
            </a:r>
            <a:endParaRPr/>
          </a:p>
          <a:p>
            <a:pPr marL="0" lvl="0" indent="0" algn="just" rtl="0">
              <a:spcBef>
                <a:spcPts val="1200"/>
              </a:spcBef>
              <a:spcAft>
                <a:spcPts val="0"/>
              </a:spcAft>
              <a:buNone/>
            </a:pPr>
            <a:r>
              <a:rPr lang="en-GB" b="1"/>
              <a:t>ResultSetMetaData Interface</a:t>
            </a:r>
            <a:endParaRPr b="1"/>
          </a:p>
          <a:p>
            <a:pPr marL="0" lvl="0" indent="0" algn="just" rtl="0">
              <a:spcBef>
                <a:spcPts val="0"/>
              </a:spcBef>
              <a:spcAft>
                <a:spcPts val="0"/>
              </a:spcAft>
              <a:buNone/>
            </a:pPr>
            <a:r>
              <a:rPr lang="en-GB"/>
              <a:t>Metadata means data about data. ResultSetMetaData interface is used to get information about the resultset interface. The object of the ResultSetMetaData interface provides metadata of resultset like number of columns, column names, total records, etc.</a:t>
            </a:r>
            <a:endParaRPr/>
          </a:p>
          <a:p>
            <a:pPr marL="0" lvl="0" indent="0" algn="just" rtl="0">
              <a:spcBef>
                <a:spcPts val="1200"/>
              </a:spcBef>
              <a:spcAft>
                <a:spcPts val="0"/>
              </a:spcAft>
              <a:buNone/>
            </a:pPr>
            <a:r>
              <a:rPr lang="en-GB" b="1"/>
              <a:t>DatabaseMetaData Interface</a:t>
            </a:r>
            <a:endParaRPr b="1"/>
          </a:p>
          <a:p>
            <a:pPr marL="0" lvl="0" indent="0" algn="just" rtl="0">
              <a:spcBef>
                <a:spcPts val="0"/>
              </a:spcBef>
              <a:spcAft>
                <a:spcPts val="1200"/>
              </a:spcAft>
              <a:buNone/>
            </a:pPr>
            <a:r>
              <a:rPr lang="en-GB"/>
              <a:t>DatabaseMetaData interface is used to get information about the database vendor being used. It provides metadata like database product name, database product version, total tables/views in the database, the driver used to connect to the database, etc.</a:t>
            </a:r>
            <a:endParaRPr/>
          </a:p>
        </p:txBody>
      </p:sp>
      <p:sp>
        <p:nvSpPr>
          <p:cNvPr id="3248" name="Google Shape;3248;p4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393</a:t>
            </a:fld>
            <a:endParaRPr/>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Shape 3252"/>
        <p:cNvGrpSpPr/>
        <p:nvPr/>
      </p:nvGrpSpPr>
      <p:grpSpPr>
        <a:xfrm>
          <a:off x="0" y="0"/>
          <a:ext cx="0" cy="0"/>
          <a:chOff x="0" y="0"/>
          <a:chExt cx="0" cy="0"/>
        </a:xfrm>
      </p:grpSpPr>
      <p:sp>
        <p:nvSpPr>
          <p:cNvPr id="3253" name="Google Shape;3253;p40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Classes of JDBC API</a:t>
            </a:r>
            <a:endParaRPr/>
          </a:p>
        </p:txBody>
      </p:sp>
      <p:sp>
        <p:nvSpPr>
          <p:cNvPr id="3254" name="Google Shape;3254;p40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20000"/>
          </a:bodyPr>
          <a:lstStyle/>
          <a:p>
            <a:pPr marL="0" lvl="0" indent="0" algn="just" rtl="0">
              <a:spcBef>
                <a:spcPts val="0"/>
              </a:spcBef>
              <a:spcAft>
                <a:spcPts val="0"/>
              </a:spcAft>
              <a:buNone/>
            </a:pPr>
            <a:r>
              <a:rPr lang="en-GB" b="1"/>
              <a:t>DriverManager class</a:t>
            </a:r>
            <a:endParaRPr b="1"/>
          </a:p>
          <a:p>
            <a:pPr marL="0" lvl="0" indent="0" algn="just" rtl="0">
              <a:spcBef>
                <a:spcPts val="0"/>
              </a:spcBef>
              <a:spcAft>
                <a:spcPts val="0"/>
              </a:spcAft>
              <a:buNone/>
            </a:pPr>
            <a:r>
              <a:rPr lang="en-GB"/>
              <a:t>This class is a member of the </a:t>
            </a:r>
            <a:r>
              <a:rPr lang="en-GB" sz="1600" i="1">
                <a:latin typeface="Consolas"/>
                <a:ea typeface="Consolas"/>
                <a:cs typeface="Consolas"/>
                <a:sym typeface="Consolas"/>
              </a:rPr>
              <a:t>java.sql</a:t>
            </a:r>
            <a:r>
              <a:rPr lang="en-GB"/>
              <a:t> package. It is used to establish connection between the database and its driver.</a:t>
            </a:r>
            <a:endParaRPr/>
          </a:p>
          <a:p>
            <a:pPr marL="0" lvl="0" indent="0" algn="just" rtl="0">
              <a:spcBef>
                <a:spcPts val="1200"/>
              </a:spcBef>
              <a:spcAft>
                <a:spcPts val="0"/>
              </a:spcAft>
              <a:buNone/>
            </a:pPr>
            <a:r>
              <a:rPr lang="en-GB" b="1"/>
              <a:t>Blob class</a:t>
            </a:r>
            <a:endParaRPr b="1"/>
          </a:p>
          <a:p>
            <a:pPr marL="0" lvl="0" indent="0" algn="just" rtl="0">
              <a:spcBef>
                <a:spcPts val="0"/>
              </a:spcBef>
              <a:spcAft>
                <a:spcPts val="0"/>
              </a:spcAft>
              <a:buNone/>
            </a:pPr>
            <a:r>
              <a:rPr lang="en-GB" sz="1600" i="1">
                <a:latin typeface="Consolas"/>
                <a:ea typeface="Consolas"/>
                <a:cs typeface="Consolas"/>
                <a:sym typeface="Consolas"/>
              </a:rPr>
              <a:t>java.sql.Blob</a:t>
            </a:r>
            <a:r>
              <a:rPr lang="en-GB"/>
              <a:t> is a binary large object that can store large amounts of binary data, such as images or other types of files. Fields defined as TEXT also holds large amounts of data.</a:t>
            </a:r>
            <a:endParaRPr/>
          </a:p>
          <a:p>
            <a:pPr marL="0" lvl="0" indent="0" algn="just" rtl="0">
              <a:spcBef>
                <a:spcPts val="1200"/>
              </a:spcBef>
              <a:spcAft>
                <a:spcPts val="0"/>
              </a:spcAft>
              <a:buNone/>
            </a:pPr>
            <a:r>
              <a:rPr lang="en-GB" b="1"/>
              <a:t>Clob class</a:t>
            </a:r>
            <a:endParaRPr b="1"/>
          </a:p>
          <a:p>
            <a:pPr marL="0" lvl="0" indent="0" algn="just" rtl="0">
              <a:spcBef>
                <a:spcPts val="0"/>
              </a:spcBef>
              <a:spcAft>
                <a:spcPts val="0"/>
              </a:spcAft>
              <a:buNone/>
            </a:pPr>
            <a:r>
              <a:rPr lang="en-GB" sz="1750">
                <a:latin typeface="Consolas"/>
                <a:ea typeface="Consolas"/>
                <a:cs typeface="Consolas"/>
                <a:sym typeface="Consolas"/>
              </a:rPr>
              <a:t>The</a:t>
            </a:r>
            <a:r>
              <a:rPr lang="en-GB" sz="1600" i="1">
                <a:latin typeface="Consolas"/>
                <a:ea typeface="Consolas"/>
                <a:cs typeface="Consolas"/>
                <a:sym typeface="Consolas"/>
              </a:rPr>
              <a:t> java.sql.Clob</a:t>
            </a:r>
            <a:r>
              <a:rPr lang="en-GB"/>
              <a:t> interface of the JDBC API represents the CLOB datatype. Since the Clob object in JDBC is implemented using as SQL locator, it holds a logical pointer to the SQL CLOB (not the data).</a:t>
            </a:r>
            <a:endParaRPr/>
          </a:p>
          <a:p>
            <a:pPr marL="0" lvl="0" indent="0" algn="just" rtl="0">
              <a:spcBef>
                <a:spcPts val="1200"/>
              </a:spcBef>
              <a:spcAft>
                <a:spcPts val="0"/>
              </a:spcAft>
              <a:buNone/>
            </a:pPr>
            <a:r>
              <a:rPr lang="en-GB" b="1"/>
              <a:t>Types classes</a:t>
            </a:r>
            <a:endParaRPr b="1"/>
          </a:p>
          <a:p>
            <a:pPr marL="0" lvl="0" indent="0" algn="just" rtl="0">
              <a:spcBef>
                <a:spcPts val="0"/>
              </a:spcBef>
              <a:spcAft>
                <a:spcPts val="1200"/>
              </a:spcAft>
              <a:buNone/>
            </a:pPr>
            <a:r>
              <a:rPr lang="en-GB"/>
              <a:t>Types class define and store constants that are used to identify generic SQL types also known as JDBC types.</a:t>
            </a:r>
            <a:endParaRPr/>
          </a:p>
        </p:txBody>
      </p:sp>
      <p:sp>
        <p:nvSpPr>
          <p:cNvPr id="3255" name="Google Shape;3255;p4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394</a:t>
            </a:fld>
            <a:endParaRPr/>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Shape 3259"/>
        <p:cNvGrpSpPr/>
        <p:nvPr/>
      </p:nvGrpSpPr>
      <p:grpSpPr>
        <a:xfrm>
          <a:off x="0" y="0"/>
          <a:ext cx="0" cy="0"/>
          <a:chOff x="0" y="0"/>
          <a:chExt cx="0" cy="0"/>
        </a:xfrm>
      </p:grpSpPr>
      <p:sp>
        <p:nvSpPr>
          <p:cNvPr id="3260" name="Google Shape;3260;p407"/>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Working of JDBC</a:t>
            </a:r>
            <a:endParaRPr/>
          </a:p>
        </p:txBody>
      </p:sp>
      <p:sp>
        <p:nvSpPr>
          <p:cNvPr id="3261" name="Google Shape;3261;p4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395</a:t>
            </a:fld>
            <a:endParaRP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Shape 3265"/>
        <p:cNvGrpSpPr/>
        <p:nvPr/>
      </p:nvGrpSpPr>
      <p:grpSpPr>
        <a:xfrm>
          <a:off x="0" y="0"/>
          <a:ext cx="0" cy="0"/>
          <a:chOff x="0" y="0"/>
          <a:chExt cx="0" cy="0"/>
        </a:xfrm>
      </p:grpSpPr>
      <p:sp>
        <p:nvSpPr>
          <p:cNvPr id="3266" name="Google Shape;3266;p40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Working of JDBC</a:t>
            </a:r>
            <a:endParaRPr/>
          </a:p>
        </p:txBody>
      </p:sp>
      <p:sp>
        <p:nvSpPr>
          <p:cNvPr id="3267" name="Google Shape;3267;p40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Java applications needs to be programmed for interacting with data sources. </a:t>
            </a:r>
            <a:endParaRPr/>
          </a:p>
          <a:p>
            <a:pPr marL="457200" lvl="0" indent="-342900" algn="just" rtl="0">
              <a:spcBef>
                <a:spcPts val="0"/>
              </a:spcBef>
              <a:spcAft>
                <a:spcPts val="0"/>
              </a:spcAft>
              <a:buSzPts val="1800"/>
              <a:buChar char="●"/>
            </a:pPr>
            <a:r>
              <a:rPr lang="en-GB"/>
              <a:t>JDBC Drivers for specific databases are to be loaded in a java application for JDBC support which can be done dynamically at run time. </a:t>
            </a:r>
            <a:endParaRPr/>
          </a:p>
          <a:p>
            <a:pPr marL="457200" lvl="0" indent="-342900" algn="just" rtl="0">
              <a:spcBef>
                <a:spcPts val="0"/>
              </a:spcBef>
              <a:spcAft>
                <a:spcPts val="0"/>
              </a:spcAft>
              <a:buSzPts val="1800"/>
              <a:buChar char="●"/>
            </a:pPr>
            <a:r>
              <a:rPr lang="en-GB"/>
              <a:t>These JDBC drivers communicate with the respective data source.</a:t>
            </a:r>
            <a:endParaRPr/>
          </a:p>
        </p:txBody>
      </p:sp>
      <p:sp>
        <p:nvSpPr>
          <p:cNvPr id="3268" name="Google Shape;3268;p4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396</a:t>
            </a:fld>
            <a:endParaRP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Shape 3272"/>
        <p:cNvGrpSpPr/>
        <p:nvPr/>
      </p:nvGrpSpPr>
      <p:grpSpPr>
        <a:xfrm>
          <a:off x="0" y="0"/>
          <a:ext cx="0" cy="0"/>
          <a:chOff x="0" y="0"/>
          <a:chExt cx="0" cy="0"/>
        </a:xfrm>
      </p:grpSpPr>
      <p:sp>
        <p:nvSpPr>
          <p:cNvPr id="3273" name="Google Shape;3273;p40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Working of JDBC</a:t>
            </a:r>
            <a:endParaRPr/>
          </a:p>
        </p:txBody>
      </p:sp>
      <p:sp>
        <p:nvSpPr>
          <p:cNvPr id="3274" name="Google Shape;3274;p409"/>
          <p:cNvSpPr txBox="1">
            <a:spLocks noGrp="1"/>
          </p:cNvSpPr>
          <p:nvPr>
            <p:ph type="body" idx="1"/>
          </p:nvPr>
        </p:nvSpPr>
        <p:spPr>
          <a:xfrm>
            <a:off x="311700" y="1266325"/>
            <a:ext cx="8520600" cy="34863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GB"/>
              <a:t>Steps to connect a Java program using JDBC API.</a:t>
            </a:r>
            <a:endParaRPr/>
          </a:p>
          <a:p>
            <a:pPr marL="0" lvl="0" indent="0" algn="just" rtl="0">
              <a:spcBef>
                <a:spcPts val="1200"/>
              </a:spcBef>
              <a:spcAft>
                <a:spcPts val="0"/>
              </a:spcAft>
              <a:buNone/>
            </a:pPr>
            <a:r>
              <a:rPr lang="en-GB" b="1"/>
              <a:t>Load Driver </a:t>
            </a:r>
            <a:r>
              <a:rPr lang="en-GB"/>
              <a:t>: Load JDBC Driver for specific databases using </a:t>
            </a:r>
            <a:r>
              <a:rPr lang="en-GB" i="1">
                <a:latin typeface="Consolas"/>
                <a:ea typeface="Consolas"/>
                <a:cs typeface="Consolas"/>
                <a:sym typeface="Consolas"/>
              </a:rPr>
              <a:t>forName()</a:t>
            </a:r>
            <a:r>
              <a:rPr lang="en-GB"/>
              <a:t> method of class ‘</a:t>
            </a:r>
            <a:r>
              <a:rPr lang="en-GB" sz="1600" i="1">
                <a:latin typeface="Consolas"/>
                <a:ea typeface="Consolas"/>
                <a:cs typeface="Consolas"/>
                <a:sym typeface="Consolas"/>
              </a:rPr>
              <a:t>Class</a:t>
            </a:r>
            <a:r>
              <a:rPr lang="en-GB"/>
              <a:t>’.  </a:t>
            </a:r>
            <a:endParaRPr/>
          </a:p>
          <a:p>
            <a:pPr marL="457200" lvl="0" indent="457200" algn="just" rtl="0">
              <a:spcBef>
                <a:spcPts val="0"/>
              </a:spcBef>
              <a:spcAft>
                <a:spcPts val="0"/>
              </a:spcAft>
              <a:buNone/>
            </a:pPr>
            <a:r>
              <a:rPr lang="en-GB" sz="1500" i="1">
                <a:latin typeface="Consolas"/>
                <a:ea typeface="Consolas"/>
                <a:cs typeface="Consolas"/>
                <a:sym typeface="Consolas"/>
              </a:rPr>
              <a:t>Class.forName(“com.mysql.jdbc.Driver”);</a:t>
            </a:r>
            <a:endParaRPr sz="1500" i="1">
              <a:latin typeface="Consolas"/>
              <a:ea typeface="Consolas"/>
              <a:cs typeface="Consolas"/>
              <a:sym typeface="Consolas"/>
            </a:endParaRPr>
          </a:p>
          <a:p>
            <a:pPr marL="0" lvl="0" indent="0" algn="just" rtl="0">
              <a:spcBef>
                <a:spcPts val="1200"/>
              </a:spcBef>
              <a:spcAft>
                <a:spcPts val="0"/>
              </a:spcAft>
              <a:buNone/>
            </a:pPr>
            <a:r>
              <a:rPr lang="en-GB" b="1"/>
              <a:t>Create Connection</a:t>
            </a:r>
            <a:r>
              <a:rPr lang="en-GB"/>
              <a:t>: create a connection with a database using DriverManager class. Database credentials are to be passed while establishing the connection. </a:t>
            </a:r>
            <a:endParaRPr/>
          </a:p>
          <a:p>
            <a:pPr marL="457200" lvl="0" indent="457200" algn="just" rtl="0">
              <a:spcBef>
                <a:spcPts val="0"/>
              </a:spcBef>
              <a:spcAft>
                <a:spcPts val="0"/>
              </a:spcAft>
              <a:buNone/>
            </a:pPr>
            <a:r>
              <a:rPr lang="en-GB" sz="1500" i="1">
                <a:latin typeface="Consolas"/>
                <a:ea typeface="Consolas"/>
                <a:cs typeface="Consolas"/>
                <a:sym typeface="Consolas"/>
              </a:rPr>
              <a:t>Connection con = DriverManager.getConnection();</a:t>
            </a:r>
            <a:endParaRPr sz="1500" i="1">
              <a:latin typeface="Consolas"/>
              <a:ea typeface="Consolas"/>
              <a:cs typeface="Consolas"/>
              <a:sym typeface="Consolas"/>
            </a:endParaRPr>
          </a:p>
          <a:p>
            <a:pPr marL="0" lvl="0" indent="0" algn="just" rtl="0">
              <a:spcBef>
                <a:spcPts val="1000"/>
              </a:spcBef>
              <a:spcAft>
                <a:spcPts val="0"/>
              </a:spcAft>
              <a:buNone/>
            </a:pPr>
            <a:r>
              <a:rPr lang="en-GB" sz="1600" b="1"/>
              <a:t>Create Query</a:t>
            </a:r>
            <a:r>
              <a:rPr lang="en-GB" sz="1600"/>
              <a:t> : to manipulate the database we need to create a query using commands like INSERT, UPDATE, DELETE etc. These are created and stored in the string format.</a:t>
            </a:r>
            <a:endParaRPr sz="1600"/>
          </a:p>
          <a:p>
            <a:pPr marL="457200" lvl="0" indent="457200" algn="just" rtl="0">
              <a:spcBef>
                <a:spcPts val="0"/>
              </a:spcBef>
              <a:spcAft>
                <a:spcPts val="1000"/>
              </a:spcAft>
              <a:buNone/>
            </a:pPr>
            <a:r>
              <a:rPr lang="en-GB" sz="1500" i="1">
                <a:latin typeface="Consolas"/>
                <a:ea typeface="Consolas"/>
                <a:cs typeface="Consolas"/>
                <a:sym typeface="Consolas"/>
              </a:rPr>
              <a:t>String query = “INSERT INTO Student(name, rollNo) values (“ABC”, 25)”;</a:t>
            </a:r>
            <a:endParaRPr sz="1500"/>
          </a:p>
        </p:txBody>
      </p:sp>
      <p:sp>
        <p:nvSpPr>
          <p:cNvPr id="3275" name="Google Shape;3275;p4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397</a:t>
            </a:fld>
            <a:endParaRPr/>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Shape 3279"/>
        <p:cNvGrpSpPr/>
        <p:nvPr/>
      </p:nvGrpSpPr>
      <p:grpSpPr>
        <a:xfrm>
          <a:off x="0" y="0"/>
          <a:ext cx="0" cy="0"/>
          <a:chOff x="0" y="0"/>
          <a:chExt cx="0" cy="0"/>
        </a:xfrm>
      </p:grpSpPr>
      <p:sp>
        <p:nvSpPr>
          <p:cNvPr id="3280" name="Google Shape;3280;p41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Working of JDBC</a:t>
            </a:r>
            <a:endParaRPr/>
          </a:p>
        </p:txBody>
      </p:sp>
      <p:sp>
        <p:nvSpPr>
          <p:cNvPr id="3281" name="Google Shape;3281;p410"/>
          <p:cNvSpPr txBox="1">
            <a:spLocks noGrp="1"/>
          </p:cNvSpPr>
          <p:nvPr>
            <p:ph type="body" idx="1"/>
          </p:nvPr>
        </p:nvSpPr>
        <p:spPr>
          <a:xfrm>
            <a:off x="311700" y="1266325"/>
            <a:ext cx="8520600" cy="3486300"/>
          </a:xfrm>
          <a:prstGeom prst="rect">
            <a:avLst/>
          </a:prstGeom>
        </p:spPr>
        <p:txBody>
          <a:bodyPr spcFirstLastPara="1" wrap="square" lIns="91425" tIns="91425" rIns="91425" bIns="91425" anchor="t" anchorCtr="0">
            <a:normAutofit fontScale="77500" lnSpcReduction="10000"/>
          </a:bodyPr>
          <a:lstStyle/>
          <a:p>
            <a:pPr marL="0" lvl="0" indent="0" algn="just" rtl="0">
              <a:spcBef>
                <a:spcPts val="0"/>
              </a:spcBef>
              <a:spcAft>
                <a:spcPts val="0"/>
              </a:spcAft>
              <a:buNone/>
            </a:pPr>
            <a:r>
              <a:rPr lang="en-GB" b="1"/>
              <a:t>Create Statement </a:t>
            </a:r>
            <a:r>
              <a:rPr lang="en-GB"/>
              <a:t>: The query we have created is in the form of String. To perform the operations in the string on a database, we need to fire that query on the database. To achieve this, we need to convert a string object into SQL statement. This can be done using createStatement() and prepareStatement() methods</a:t>
            </a:r>
            <a:endParaRPr/>
          </a:p>
          <a:p>
            <a:pPr marL="457200" lvl="0" indent="457200" algn="just" rtl="0">
              <a:spcBef>
                <a:spcPts val="0"/>
              </a:spcBef>
              <a:spcAft>
                <a:spcPts val="0"/>
              </a:spcAft>
              <a:buNone/>
            </a:pPr>
            <a:r>
              <a:rPr lang="en-GB" sz="1500" i="1">
                <a:latin typeface="Consolas"/>
                <a:ea typeface="Consolas"/>
                <a:cs typeface="Consolas"/>
                <a:sym typeface="Consolas"/>
              </a:rPr>
              <a:t>Statement st = connection.prepareStatement();</a:t>
            </a:r>
            <a:endParaRPr sz="1500" i="1">
              <a:latin typeface="Consolas"/>
              <a:ea typeface="Consolas"/>
              <a:cs typeface="Consolas"/>
              <a:sym typeface="Consolas"/>
            </a:endParaRPr>
          </a:p>
          <a:p>
            <a:pPr marL="0" lvl="0" indent="0" algn="just" rtl="0">
              <a:spcBef>
                <a:spcPts val="1200"/>
              </a:spcBef>
              <a:spcAft>
                <a:spcPts val="0"/>
              </a:spcAft>
              <a:buNone/>
            </a:pPr>
            <a:r>
              <a:rPr lang="en-GB" b="1"/>
              <a:t>Execute Statement </a:t>
            </a:r>
            <a:r>
              <a:rPr lang="en-GB"/>
              <a:t>: To execute SQL statements on the database, we can use 2 methods depending on which type of query we are executing.</a:t>
            </a:r>
            <a:endParaRPr/>
          </a:p>
          <a:p>
            <a:pPr marL="914400" lvl="1" indent="-297497" algn="just" rtl="0">
              <a:spcBef>
                <a:spcPts val="0"/>
              </a:spcBef>
              <a:spcAft>
                <a:spcPts val="0"/>
              </a:spcAft>
              <a:buSzPct val="100000"/>
              <a:buAutoNum type="alphaLcPeriod"/>
            </a:pPr>
            <a:r>
              <a:rPr lang="en-GB"/>
              <a:t>executeUpdate() : this method is used to execute queries like insert, update, delete. </a:t>
            </a:r>
            <a:endParaRPr/>
          </a:p>
          <a:p>
            <a:pPr marL="1371600" lvl="0" indent="457200" algn="just" rtl="0">
              <a:spcBef>
                <a:spcPts val="0"/>
              </a:spcBef>
              <a:spcAft>
                <a:spcPts val="0"/>
              </a:spcAft>
              <a:buNone/>
            </a:pPr>
            <a:r>
              <a:rPr lang="en-GB" sz="1500" i="1">
                <a:latin typeface="Consolas"/>
                <a:ea typeface="Consolas"/>
                <a:cs typeface="Consolas"/>
                <a:sym typeface="Consolas"/>
              </a:rPr>
              <a:t>int result = st.executeUpdate(query);</a:t>
            </a:r>
            <a:endParaRPr/>
          </a:p>
          <a:p>
            <a:pPr marL="914400" lvl="1" indent="-297497" algn="just" rtl="0">
              <a:spcBef>
                <a:spcPts val="1000"/>
              </a:spcBef>
              <a:spcAft>
                <a:spcPts val="0"/>
              </a:spcAft>
              <a:buSzPct val="100000"/>
              <a:buAutoNum type="alphaLcPeriod"/>
            </a:pPr>
            <a:r>
              <a:rPr lang="en-GB"/>
              <a:t>executeQuery() : this method is used to execute queries used to display data from the database, such as select.</a:t>
            </a:r>
            <a:endParaRPr/>
          </a:p>
          <a:p>
            <a:pPr marL="1371600" lvl="0" indent="457200" algn="just" rtl="0">
              <a:spcBef>
                <a:spcPts val="0"/>
              </a:spcBef>
              <a:spcAft>
                <a:spcPts val="0"/>
              </a:spcAft>
              <a:buNone/>
            </a:pPr>
            <a:r>
              <a:rPr lang="en-GB" sz="1500" i="1">
                <a:latin typeface="Consolas"/>
                <a:ea typeface="Consolas"/>
                <a:cs typeface="Consolas"/>
                <a:sym typeface="Consolas"/>
              </a:rPr>
              <a:t>ResultSet rs = st.executeQuery(query);</a:t>
            </a:r>
            <a:endParaRPr sz="1500" i="1">
              <a:latin typeface="Consolas"/>
              <a:ea typeface="Consolas"/>
              <a:cs typeface="Consolas"/>
              <a:sym typeface="Consolas"/>
            </a:endParaRPr>
          </a:p>
          <a:p>
            <a:pPr marL="0" lvl="0" indent="0" algn="just" rtl="0">
              <a:spcBef>
                <a:spcPts val="1000"/>
              </a:spcBef>
              <a:spcAft>
                <a:spcPts val="0"/>
              </a:spcAft>
              <a:buNone/>
            </a:pPr>
            <a:r>
              <a:rPr lang="en-GB" sz="1600" b="1"/>
              <a:t>Closing Statement </a:t>
            </a:r>
            <a:r>
              <a:rPr lang="en-GB" sz="1600"/>
              <a:t> : After performing operations on the database, it is better to close every interface object to avoid further conflicts. </a:t>
            </a:r>
            <a:endParaRPr sz="1600"/>
          </a:p>
          <a:p>
            <a:pPr marL="457200" lvl="0" indent="457200" algn="just" rtl="0">
              <a:spcBef>
                <a:spcPts val="0"/>
              </a:spcBef>
              <a:spcAft>
                <a:spcPts val="1000"/>
              </a:spcAft>
              <a:buNone/>
            </a:pPr>
            <a:r>
              <a:rPr lang="en-GB" sz="1500" i="1">
                <a:latin typeface="Consolas"/>
                <a:ea typeface="Consolas"/>
                <a:cs typeface="Consolas"/>
                <a:sym typeface="Consolas"/>
              </a:rPr>
              <a:t>con.close()</a:t>
            </a:r>
            <a:endParaRPr sz="1500"/>
          </a:p>
        </p:txBody>
      </p:sp>
      <p:sp>
        <p:nvSpPr>
          <p:cNvPr id="3282" name="Google Shape;3282;p4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398</a:t>
            </a:fld>
            <a:endParaRPr/>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Shape 3286"/>
        <p:cNvGrpSpPr/>
        <p:nvPr/>
      </p:nvGrpSpPr>
      <p:grpSpPr>
        <a:xfrm>
          <a:off x="0" y="0"/>
          <a:ext cx="0" cy="0"/>
          <a:chOff x="0" y="0"/>
          <a:chExt cx="0" cy="0"/>
        </a:xfrm>
      </p:grpSpPr>
      <p:sp>
        <p:nvSpPr>
          <p:cNvPr id="3287" name="Google Shape;3287;p411"/>
          <p:cNvSpPr txBox="1">
            <a:spLocks noGrp="1"/>
          </p:cNvSpPr>
          <p:nvPr>
            <p:ph type="title"/>
          </p:nvPr>
        </p:nvSpPr>
        <p:spPr>
          <a:xfrm>
            <a:off x="311700" y="445025"/>
            <a:ext cx="16659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Insert</a:t>
            </a:r>
            <a:endParaRPr/>
          </a:p>
        </p:txBody>
      </p:sp>
      <p:sp>
        <p:nvSpPr>
          <p:cNvPr id="3288" name="Google Shape;3288;p411"/>
          <p:cNvSpPr txBox="1">
            <a:spLocks noGrp="1"/>
          </p:cNvSpPr>
          <p:nvPr>
            <p:ph type="body" idx="1"/>
          </p:nvPr>
        </p:nvSpPr>
        <p:spPr>
          <a:xfrm>
            <a:off x="1648150" y="248075"/>
            <a:ext cx="7184100" cy="4320900"/>
          </a:xfrm>
          <a:prstGeom prst="rect">
            <a:avLst/>
          </a:prstGeom>
        </p:spPr>
        <p:txBody>
          <a:bodyPr spcFirstLastPara="1" wrap="square" lIns="91425" tIns="91425" rIns="91425" bIns="91425" anchor="t" anchorCtr="0">
            <a:noAutofit/>
          </a:bodyPr>
          <a:lstStyle/>
          <a:p>
            <a:pPr marL="25400" lvl="0" indent="0" algn="l" rtl="0">
              <a:lnSpc>
                <a:spcPct val="95000"/>
              </a:lnSpc>
              <a:spcBef>
                <a:spcPts val="0"/>
              </a:spcBef>
              <a:spcAft>
                <a:spcPts val="0"/>
              </a:spcAft>
              <a:buSzPts val="523"/>
              <a:buNone/>
            </a:pPr>
            <a:r>
              <a:rPr lang="en-GB" sz="1100" b="1">
                <a:solidFill>
                  <a:srgbClr val="7F0055"/>
                </a:solidFill>
                <a:latin typeface="Consolas"/>
                <a:ea typeface="Consolas"/>
                <a:cs typeface="Consolas"/>
                <a:sym typeface="Consolas"/>
              </a:rPr>
              <a:t>public</a:t>
            </a: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static</a:t>
            </a: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void</a:t>
            </a:r>
            <a:r>
              <a:rPr lang="en-GB" sz="1100">
                <a:solidFill>
                  <a:srgbClr val="000000"/>
                </a:solidFill>
                <a:latin typeface="Consolas"/>
                <a:ea typeface="Consolas"/>
                <a:cs typeface="Consolas"/>
                <a:sym typeface="Consolas"/>
              </a:rPr>
              <a:t> main(String[] </a:t>
            </a:r>
            <a:r>
              <a:rPr lang="en-GB" sz="1100">
                <a:solidFill>
                  <a:srgbClr val="6A3E3E"/>
                </a:solidFill>
                <a:latin typeface="Consolas"/>
                <a:ea typeface="Consolas"/>
                <a:cs typeface="Consolas"/>
                <a:sym typeface="Consolas"/>
              </a:rPr>
              <a:t>args</a:t>
            </a: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43180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String </a:t>
            </a:r>
            <a:r>
              <a:rPr lang="en-GB" sz="1100">
                <a:solidFill>
                  <a:srgbClr val="6A3E3E"/>
                </a:solidFill>
                <a:latin typeface="Consolas"/>
                <a:ea typeface="Consolas"/>
                <a:cs typeface="Consolas"/>
                <a:sym typeface="Consolas"/>
              </a:rPr>
              <a:t>driver</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"com.mysql.cj.jdbc.Driver"</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url</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"jdbc:mysql://localhost:3306/lpu"</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username</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"root"</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password</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"root"</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try</a:t>
            </a: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3F7F5F"/>
                </a:solidFill>
                <a:latin typeface="Consolas"/>
                <a:ea typeface="Consolas"/>
                <a:cs typeface="Consolas"/>
                <a:sym typeface="Consolas"/>
              </a:rPr>
              <a:t>// step 1 : register the driver</a:t>
            </a:r>
            <a:endParaRPr sz="1100">
              <a:solidFill>
                <a:srgbClr val="3F7F5F"/>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Class.</a:t>
            </a:r>
            <a:r>
              <a:rPr lang="en-GB" sz="1100" i="1">
                <a:solidFill>
                  <a:srgbClr val="000000"/>
                </a:solidFill>
                <a:latin typeface="Consolas"/>
                <a:ea typeface="Consolas"/>
                <a:cs typeface="Consolas"/>
                <a:sym typeface="Consolas"/>
              </a:rPr>
              <a:t>forName</a:t>
            </a:r>
            <a:r>
              <a:rPr lang="en-GB" sz="1100">
                <a:solidFill>
                  <a:srgbClr val="000000"/>
                </a:solidFill>
                <a:latin typeface="Consolas"/>
                <a:ea typeface="Consolas"/>
                <a:cs typeface="Consolas"/>
                <a:sym typeface="Consolas"/>
              </a:rPr>
              <a:t>(</a:t>
            </a:r>
            <a:r>
              <a:rPr lang="en-GB" sz="1100">
                <a:solidFill>
                  <a:srgbClr val="6A3E3E"/>
                </a:solidFill>
                <a:latin typeface="Consolas"/>
                <a:ea typeface="Consolas"/>
                <a:cs typeface="Consolas"/>
                <a:sym typeface="Consolas"/>
              </a:rPr>
              <a:t>driver</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3F7F5F"/>
                </a:solidFill>
                <a:latin typeface="Consolas"/>
                <a:ea typeface="Consolas"/>
                <a:cs typeface="Consolas"/>
                <a:sym typeface="Consolas"/>
              </a:rPr>
              <a:t>// step 2 : establish the connection</a:t>
            </a:r>
            <a:endParaRPr sz="1100">
              <a:solidFill>
                <a:srgbClr val="3F7F5F"/>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Connection </a:t>
            </a:r>
            <a:r>
              <a:rPr lang="en-GB" sz="1100">
                <a:solidFill>
                  <a:srgbClr val="6A3E3E"/>
                </a:solidFill>
                <a:latin typeface="Consolas"/>
                <a:ea typeface="Consolas"/>
                <a:cs typeface="Consolas"/>
                <a:sym typeface="Consolas"/>
              </a:rPr>
              <a:t>connection</a:t>
            </a:r>
            <a:r>
              <a:rPr lang="en-GB" sz="1100">
                <a:solidFill>
                  <a:srgbClr val="000000"/>
                </a:solidFill>
                <a:latin typeface="Consolas"/>
                <a:ea typeface="Consolas"/>
                <a:cs typeface="Consolas"/>
                <a:sym typeface="Consolas"/>
              </a:rPr>
              <a:t> = DriverManager.</a:t>
            </a:r>
            <a:r>
              <a:rPr lang="en-GB" sz="1100" i="1">
                <a:solidFill>
                  <a:srgbClr val="000000"/>
                </a:solidFill>
                <a:latin typeface="Consolas"/>
                <a:ea typeface="Consolas"/>
                <a:cs typeface="Consolas"/>
                <a:sym typeface="Consolas"/>
              </a:rPr>
              <a:t>getConnection</a:t>
            </a:r>
            <a:r>
              <a:rPr lang="en-GB" sz="1100">
                <a:solidFill>
                  <a:srgbClr val="000000"/>
                </a:solidFill>
                <a:latin typeface="Consolas"/>
                <a:ea typeface="Consolas"/>
                <a:cs typeface="Consolas"/>
                <a:sym typeface="Consolas"/>
              </a:rPr>
              <a:t>(</a:t>
            </a:r>
            <a:r>
              <a:rPr lang="en-GB" sz="1100">
                <a:solidFill>
                  <a:srgbClr val="6A3E3E"/>
                </a:solidFill>
                <a:latin typeface="Consolas"/>
                <a:ea typeface="Consolas"/>
                <a:cs typeface="Consolas"/>
                <a:sym typeface="Consolas"/>
              </a:rPr>
              <a:t>url</a:t>
            </a: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username</a:t>
            </a: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password</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Statement </a:t>
            </a:r>
            <a:r>
              <a:rPr lang="en-GB" sz="1100">
                <a:solidFill>
                  <a:srgbClr val="6A3E3E"/>
                </a:solidFill>
                <a:latin typeface="Consolas"/>
                <a:ea typeface="Consolas"/>
                <a:cs typeface="Consolas"/>
                <a:sym typeface="Consolas"/>
              </a:rPr>
              <a:t>stat</a:t>
            </a:r>
            <a:r>
              <a:rPr lang="en-GB" sz="1100">
                <a:solidFill>
                  <a:srgbClr val="000000"/>
                </a:solidFill>
                <a:latin typeface="Consolas"/>
                <a:ea typeface="Consolas"/>
                <a:cs typeface="Consolas"/>
                <a:sym typeface="Consolas"/>
              </a:rPr>
              <a:t> = </a:t>
            </a:r>
            <a:r>
              <a:rPr lang="en-GB" sz="1100">
                <a:solidFill>
                  <a:srgbClr val="6A3E3E"/>
                </a:solidFill>
                <a:latin typeface="Consolas"/>
                <a:ea typeface="Consolas"/>
                <a:cs typeface="Consolas"/>
                <a:sym typeface="Consolas"/>
              </a:rPr>
              <a:t>connection</a:t>
            </a:r>
            <a:r>
              <a:rPr lang="en-GB" sz="1100">
                <a:solidFill>
                  <a:srgbClr val="000000"/>
                </a:solidFill>
                <a:latin typeface="Consolas"/>
                <a:ea typeface="Consolas"/>
                <a:cs typeface="Consolas"/>
                <a:sym typeface="Consolas"/>
              </a:rPr>
              <a:t>.createStatement();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3F7F5F"/>
                </a:solidFill>
                <a:latin typeface="Consolas"/>
                <a:ea typeface="Consolas"/>
                <a:cs typeface="Consolas"/>
                <a:sym typeface="Consolas"/>
              </a:rPr>
              <a:t>// step 3 : prepare a query</a:t>
            </a:r>
            <a:endParaRPr sz="1100">
              <a:solidFill>
                <a:srgbClr val="3F7F5F"/>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query</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"insert into employees values(102,'Vikas',987648.45)"</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3F7F5F"/>
                </a:solidFill>
                <a:latin typeface="Consolas"/>
                <a:ea typeface="Consolas"/>
                <a:cs typeface="Consolas"/>
                <a:sym typeface="Consolas"/>
              </a:rPr>
              <a:t>// step 4 : execute the query</a:t>
            </a:r>
            <a:endParaRPr sz="1100">
              <a:solidFill>
                <a:srgbClr val="3F7F5F"/>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int</a:t>
            </a: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result</a:t>
            </a:r>
            <a:r>
              <a:rPr lang="en-GB" sz="1100">
                <a:solidFill>
                  <a:srgbClr val="000000"/>
                </a:solidFill>
                <a:latin typeface="Consolas"/>
                <a:ea typeface="Consolas"/>
                <a:cs typeface="Consolas"/>
                <a:sym typeface="Consolas"/>
              </a:rPr>
              <a:t> = </a:t>
            </a:r>
            <a:r>
              <a:rPr lang="en-GB" sz="1100">
                <a:solidFill>
                  <a:srgbClr val="6A3E3E"/>
                </a:solidFill>
                <a:latin typeface="Consolas"/>
                <a:ea typeface="Consolas"/>
                <a:cs typeface="Consolas"/>
                <a:sym typeface="Consolas"/>
              </a:rPr>
              <a:t>stat</a:t>
            </a:r>
            <a:r>
              <a:rPr lang="en-GB" sz="1100">
                <a:solidFill>
                  <a:srgbClr val="000000"/>
                </a:solidFill>
                <a:latin typeface="Consolas"/>
                <a:ea typeface="Consolas"/>
                <a:cs typeface="Consolas"/>
                <a:sym typeface="Consolas"/>
              </a:rPr>
              <a:t>.executeUpdate(</a:t>
            </a:r>
            <a:r>
              <a:rPr lang="en-GB" sz="1100">
                <a:solidFill>
                  <a:srgbClr val="6A3E3E"/>
                </a:solidFill>
                <a:latin typeface="Consolas"/>
                <a:ea typeface="Consolas"/>
                <a:cs typeface="Consolas"/>
                <a:sym typeface="Consolas"/>
              </a:rPr>
              <a:t>query</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if</a:t>
            </a: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result</a:t>
            </a:r>
            <a:r>
              <a:rPr lang="en-GB" sz="1100">
                <a:solidFill>
                  <a:srgbClr val="000000"/>
                </a:solidFill>
                <a:latin typeface="Consolas"/>
                <a:ea typeface="Consolas"/>
                <a:cs typeface="Consolas"/>
                <a:sym typeface="Consolas"/>
              </a:rPr>
              <a:t> &gt; 0)</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System.</a:t>
            </a:r>
            <a:r>
              <a:rPr lang="en-GB" sz="1100" b="1" i="1">
                <a:solidFill>
                  <a:srgbClr val="0000C0"/>
                </a:solidFill>
                <a:latin typeface="Consolas"/>
                <a:ea typeface="Consolas"/>
                <a:cs typeface="Consolas"/>
                <a:sym typeface="Consolas"/>
              </a:rPr>
              <a:t>out</a:t>
            </a:r>
            <a:r>
              <a:rPr lang="en-GB" sz="1100">
                <a:solidFill>
                  <a:srgbClr val="000000"/>
                </a:solidFill>
                <a:latin typeface="Consolas"/>
                <a:ea typeface="Consolas"/>
                <a:cs typeface="Consolas"/>
                <a:sym typeface="Consolas"/>
              </a:rPr>
              <a:t>.println(</a:t>
            </a:r>
            <a:r>
              <a:rPr lang="en-GB" sz="1100">
                <a:solidFill>
                  <a:srgbClr val="2A00FF"/>
                </a:solidFill>
                <a:latin typeface="Consolas"/>
                <a:ea typeface="Consolas"/>
                <a:cs typeface="Consolas"/>
                <a:sym typeface="Consolas"/>
              </a:rPr>
              <a:t>"Added"</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else</a:t>
            </a:r>
            <a:endParaRPr sz="1100" b="1">
              <a:solidFill>
                <a:srgbClr val="7F0055"/>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System.</a:t>
            </a:r>
            <a:r>
              <a:rPr lang="en-GB" sz="1100" b="1" i="1">
                <a:solidFill>
                  <a:srgbClr val="0000C0"/>
                </a:solidFill>
                <a:latin typeface="Consolas"/>
                <a:ea typeface="Consolas"/>
                <a:cs typeface="Consolas"/>
                <a:sym typeface="Consolas"/>
              </a:rPr>
              <a:t>out</a:t>
            </a:r>
            <a:r>
              <a:rPr lang="en-GB" sz="1100">
                <a:solidFill>
                  <a:srgbClr val="000000"/>
                </a:solidFill>
                <a:latin typeface="Consolas"/>
                <a:ea typeface="Consolas"/>
                <a:cs typeface="Consolas"/>
                <a:sym typeface="Consolas"/>
              </a:rPr>
              <a:t>.println(</a:t>
            </a:r>
            <a:r>
              <a:rPr lang="en-GB" sz="1100">
                <a:solidFill>
                  <a:srgbClr val="2A00FF"/>
                </a:solidFill>
                <a:latin typeface="Consolas"/>
                <a:ea typeface="Consolas"/>
                <a:cs typeface="Consolas"/>
                <a:sym typeface="Consolas"/>
              </a:rPr>
              <a:t>"Failed"</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3F7F5F"/>
                </a:solidFill>
                <a:latin typeface="Consolas"/>
                <a:ea typeface="Consolas"/>
                <a:cs typeface="Consolas"/>
                <a:sym typeface="Consolas"/>
              </a:rPr>
              <a:t>// step 5 : close all resources</a:t>
            </a:r>
            <a:endParaRPr sz="1100">
              <a:solidFill>
                <a:srgbClr val="3F7F5F"/>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stat</a:t>
            </a:r>
            <a:r>
              <a:rPr lang="en-GB" sz="1100">
                <a:solidFill>
                  <a:srgbClr val="000000"/>
                </a:solidFill>
                <a:latin typeface="Consolas"/>
                <a:ea typeface="Consolas"/>
                <a:cs typeface="Consolas"/>
                <a:sym typeface="Consolas"/>
              </a:rPr>
              <a:t>.close();</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connection</a:t>
            </a:r>
            <a:r>
              <a:rPr lang="en-GB" sz="1100">
                <a:solidFill>
                  <a:srgbClr val="000000"/>
                </a:solidFill>
                <a:latin typeface="Consolas"/>
                <a:ea typeface="Consolas"/>
                <a:cs typeface="Consolas"/>
                <a:sym typeface="Consolas"/>
              </a:rPr>
              <a:t>.close();</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 </a:t>
            </a:r>
            <a:r>
              <a:rPr lang="en-GB" sz="1100" b="1">
                <a:solidFill>
                  <a:srgbClr val="7F0055"/>
                </a:solidFill>
                <a:latin typeface="Consolas"/>
                <a:ea typeface="Consolas"/>
                <a:cs typeface="Consolas"/>
                <a:sym typeface="Consolas"/>
              </a:rPr>
              <a:t>catch</a:t>
            </a:r>
            <a:r>
              <a:rPr lang="en-GB" sz="1100">
                <a:solidFill>
                  <a:srgbClr val="000000"/>
                </a:solidFill>
                <a:latin typeface="Consolas"/>
                <a:ea typeface="Consolas"/>
                <a:cs typeface="Consolas"/>
                <a:sym typeface="Consolas"/>
              </a:rPr>
              <a:t> (ClassNotFoundException | SQLException </a:t>
            </a:r>
            <a:r>
              <a:rPr lang="en-GB" sz="1100">
                <a:solidFill>
                  <a:srgbClr val="6A3E3E"/>
                </a:solidFill>
                <a:latin typeface="Consolas"/>
                <a:ea typeface="Consolas"/>
                <a:cs typeface="Consolas"/>
                <a:sym typeface="Consolas"/>
              </a:rPr>
              <a:t>e</a:t>
            </a: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e</a:t>
            </a:r>
            <a:r>
              <a:rPr lang="en-GB" sz="1100">
                <a:solidFill>
                  <a:srgbClr val="000000"/>
                </a:solidFill>
                <a:latin typeface="Consolas"/>
                <a:ea typeface="Consolas"/>
                <a:cs typeface="Consolas"/>
                <a:sym typeface="Consolas"/>
              </a:rPr>
              <a:t>.printStackTrace();</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r>
              <a:rPr lang="en-GB" sz="1100">
                <a:solidFill>
                  <a:srgbClr val="000000"/>
                </a:solidFill>
                <a:latin typeface="Consolas"/>
                <a:ea typeface="Consolas"/>
                <a:cs typeface="Consolas"/>
                <a:sym typeface="Consolas"/>
              </a:rPr>
              <a:t>}</a:t>
            </a:r>
            <a:endParaRPr sz="1100"/>
          </a:p>
        </p:txBody>
      </p:sp>
      <p:sp>
        <p:nvSpPr>
          <p:cNvPr id="3289" name="Google Shape;3289;p4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399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 to Java</a:t>
            </a:r>
            <a:endParaRPr/>
          </a:p>
        </p:txBody>
      </p:sp>
      <p:sp>
        <p:nvSpPr>
          <p:cNvPr id="88" name="Google Shape;88;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46075" algn="l" rtl="0">
              <a:spcBef>
                <a:spcPts val="0"/>
              </a:spcBef>
              <a:spcAft>
                <a:spcPts val="0"/>
              </a:spcAft>
              <a:buSzPct val="100000"/>
              <a:buChar char="●"/>
            </a:pPr>
            <a:r>
              <a:rPr lang="en-GB" sz="2000">
                <a:uFill>
                  <a:noFill/>
                </a:uFill>
                <a:hlinkClick r:id="rId3" action="ppaction://hlinksldjump"/>
              </a:rPr>
              <a:t>What is Java?</a:t>
            </a:r>
            <a:endParaRPr sz="2000"/>
          </a:p>
          <a:p>
            <a:pPr marL="457200" lvl="0" indent="-346075" algn="l" rtl="0">
              <a:spcBef>
                <a:spcPts val="0"/>
              </a:spcBef>
              <a:spcAft>
                <a:spcPts val="0"/>
              </a:spcAft>
              <a:buSzPct val="100000"/>
              <a:buChar char="●"/>
            </a:pPr>
            <a:r>
              <a:rPr lang="en-GB" sz="2000">
                <a:uFill>
                  <a:noFill/>
                </a:uFill>
                <a:hlinkClick r:id="rId4" action="ppaction://hlinksldjump"/>
              </a:rPr>
              <a:t>Features</a:t>
            </a:r>
            <a:endParaRPr sz="2000"/>
          </a:p>
          <a:p>
            <a:pPr marL="457200" lvl="0" indent="-346075" algn="l" rtl="0">
              <a:spcBef>
                <a:spcPts val="0"/>
              </a:spcBef>
              <a:spcAft>
                <a:spcPts val="0"/>
              </a:spcAft>
              <a:buSzPct val="100000"/>
              <a:buChar char="●"/>
            </a:pPr>
            <a:r>
              <a:rPr lang="en-GB" sz="2000">
                <a:uFill>
                  <a:noFill/>
                </a:uFill>
                <a:hlinkClick r:id="rId5" action="ppaction://hlinksldjump"/>
              </a:rPr>
              <a:t>Architecture</a:t>
            </a:r>
            <a:endParaRPr sz="2000"/>
          </a:p>
          <a:p>
            <a:pPr marL="457200" lvl="0" indent="-346075" algn="l" rtl="0">
              <a:spcBef>
                <a:spcPts val="0"/>
              </a:spcBef>
              <a:spcAft>
                <a:spcPts val="0"/>
              </a:spcAft>
              <a:buSzPct val="100000"/>
              <a:buChar char="●"/>
            </a:pPr>
            <a:r>
              <a:rPr lang="en-GB" sz="2000">
                <a:uFill>
                  <a:noFill/>
                </a:uFill>
                <a:hlinkClick r:id="rId6" action="ppaction://hlinksldjump"/>
              </a:rPr>
              <a:t>Java Applications</a:t>
            </a:r>
            <a:endParaRPr sz="2000"/>
          </a:p>
          <a:p>
            <a:pPr marL="457200" lvl="0" indent="-346075" algn="l" rtl="0">
              <a:spcBef>
                <a:spcPts val="0"/>
              </a:spcBef>
              <a:spcAft>
                <a:spcPts val="0"/>
              </a:spcAft>
              <a:buSzPct val="100000"/>
              <a:buChar char="●"/>
            </a:pPr>
            <a:r>
              <a:rPr lang="en-GB" sz="2000">
                <a:uFill>
                  <a:noFill/>
                </a:uFill>
                <a:hlinkClick r:id="rId7" action="ppaction://hlinksldjump"/>
              </a:rPr>
              <a:t>How Java program works?</a:t>
            </a:r>
            <a:endParaRPr sz="2000"/>
          </a:p>
          <a:p>
            <a:pPr marL="457200" lvl="0" indent="-346075" algn="l" rtl="0">
              <a:spcBef>
                <a:spcPts val="0"/>
              </a:spcBef>
              <a:spcAft>
                <a:spcPts val="0"/>
              </a:spcAft>
              <a:buSzPct val="100000"/>
              <a:buChar char="●"/>
            </a:pPr>
            <a:r>
              <a:rPr lang="en-GB" sz="2000">
                <a:uFill>
                  <a:noFill/>
                </a:uFill>
                <a:hlinkClick r:id="rId8" action="ppaction://hlinksldjump"/>
              </a:rPr>
              <a:t>Java Development Kit - JDK</a:t>
            </a:r>
            <a:endParaRPr sz="2000"/>
          </a:p>
          <a:p>
            <a:pPr marL="457200" lvl="0" indent="-346075" algn="l" rtl="0">
              <a:spcBef>
                <a:spcPts val="0"/>
              </a:spcBef>
              <a:spcAft>
                <a:spcPts val="0"/>
              </a:spcAft>
              <a:buSzPct val="100000"/>
              <a:buChar char="●"/>
            </a:pPr>
            <a:r>
              <a:rPr lang="en-GB" sz="2000">
                <a:uFill>
                  <a:noFill/>
                </a:uFill>
                <a:hlinkClick r:id="rId9" action="ppaction://hlinksldjump"/>
              </a:rPr>
              <a:t>Java Runtime Environment - JRE</a:t>
            </a:r>
            <a:endParaRPr sz="2000"/>
          </a:p>
          <a:p>
            <a:pPr marL="457200" lvl="0" indent="-346075" algn="l" rtl="0">
              <a:spcBef>
                <a:spcPts val="0"/>
              </a:spcBef>
              <a:spcAft>
                <a:spcPts val="0"/>
              </a:spcAft>
              <a:buSzPct val="100000"/>
              <a:buChar char="●"/>
            </a:pPr>
            <a:r>
              <a:rPr lang="en-GB" sz="2000">
                <a:uFill>
                  <a:noFill/>
                </a:uFill>
                <a:hlinkClick r:id="rId10" action="ppaction://hlinksldjump"/>
              </a:rPr>
              <a:t>Code Structure</a:t>
            </a:r>
            <a:endParaRPr sz="2000"/>
          </a:p>
          <a:p>
            <a:pPr marL="457200" lvl="0" indent="-346075" algn="l" rtl="0">
              <a:spcBef>
                <a:spcPts val="0"/>
              </a:spcBef>
              <a:spcAft>
                <a:spcPts val="0"/>
              </a:spcAft>
              <a:buSzPct val="100000"/>
              <a:buChar char="●"/>
            </a:pPr>
            <a:r>
              <a:rPr lang="en-GB" sz="2000">
                <a:uFill>
                  <a:noFill/>
                </a:uFill>
                <a:hlinkClick r:id="rId11" action="ppaction://hlinksldjump"/>
              </a:rPr>
              <a:t>Code Compilation</a:t>
            </a:r>
            <a:endParaRPr sz="2000"/>
          </a:p>
          <a:p>
            <a:pPr marL="457200" lvl="0" indent="-346075" algn="l" rtl="0">
              <a:spcBef>
                <a:spcPts val="0"/>
              </a:spcBef>
              <a:spcAft>
                <a:spcPts val="0"/>
              </a:spcAft>
              <a:buSzPct val="100000"/>
              <a:buChar char="●"/>
            </a:pPr>
            <a:r>
              <a:rPr lang="en-GB" sz="2000">
                <a:uFill>
                  <a:noFill/>
                </a:uFill>
                <a:hlinkClick r:id="rId12" action="ppaction://hlinksldjump"/>
              </a:rPr>
              <a:t>Byte Code Execution</a:t>
            </a:r>
            <a:endParaRPr sz="2000"/>
          </a:p>
          <a:p>
            <a:pPr marL="457200" lvl="0" indent="-346075" algn="l" rtl="0">
              <a:spcBef>
                <a:spcPts val="0"/>
              </a:spcBef>
              <a:spcAft>
                <a:spcPts val="0"/>
              </a:spcAft>
              <a:buSzPct val="100000"/>
              <a:buChar char="●"/>
            </a:pPr>
            <a:r>
              <a:rPr lang="en-GB" sz="2000">
                <a:uFill>
                  <a:noFill/>
                </a:uFill>
                <a:hlinkClick r:id="rId13" action="ppaction://hlinksldjump"/>
              </a:rPr>
              <a:t>Java Specifications</a:t>
            </a:r>
            <a:endParaRPr sz="2000"/>
          </a:p>
        </p:txBody>
      </p:sp>
      <p:sp>
        <p:nvSpPr>
          <p:cNvPr id="89" name="Google Shape;8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2"/>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IDE Installation</a:t>
            </a:r>
            <a:endParaRPr/>
          </a:p>
        </p:txBody>
      </p:sp>
      <p:sp>
        <p:nvSpPr>
          <p:cNvPr id="384" name="Google Shape;38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40</a:t>
            </a:fld>
            <a:endParaRPr/>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Shape 3293"/>
        <p:cNvGrpSpPr/>
        <p:nvPr/>
      </p:nvGrpSpPr>
      <p:grpSpPr>
        <a:xfrm>
          <a:off x="0" y="0"/>
          <a:ext cx="0" cy="0"/>
          <a:chOff x="0" y="0"/>
          <a:chExt cx="0" cy="0"/>
        </a:xfrm>
      </p:grpSpPr>
      <p:sp>
        <p:nvSpPr>
          <p:cNvPr id="3294" name="Google Shape;3294;p412"/>
          <p:cNvSpPr txBox="1">
            <a:spLocks noGrp="1"/>
          </p:cNvSpPr>
          <p:nvPr>
            <p:ph type="title"/>
          </p:nvPr>
        </p:nvSpPr>
        <p:spPr>
          <a:xfrm>
            <a:off x="311700" y="445025"/>
            <a:ext cx="16659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Read</a:t>
            </a:r>
            <a:endParaRPr/>
          </a:p>
        </p:txBody>
      </p:sp>
      <p:sp>
        <p:nvSpPr>
          <p:cNvPr id="3295" name="Google Shape;3295;p412"/>
          <p:cNvSpPr txBox="1">
            <a:spLocks noGrp="1"/>
          </p:cNvSpPr>
          <p:nvPr>
            <p:ph type="body" idx="1"/>
          </p:nvPr>
        </p:nvSpPr>
        <p:spPr>
          <a:xfrm>
            <a:off x="1648150" y="248075"/>
            <a:ext cx="7184100" cy="43209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100" b="1">
                <a:solidFill>
                  <a:srgbClr val="7F0055"/>
                </a:solidFill>
                <a:latin typeface="Consolas"/>
                <a:ea typeface="Consolas"/>
                <a:cs typeface="Consolas"/>
                <a:sym typeface="Consolas"/>
              </a:rPr>
              <a:t>public</a:t>
            </a: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static</a:t>
            </a: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void</a:t>
            </a:r>
            <a:r>
              <a:rPr lang="en-GB" sz="1100">
                <a:solidFill>
                  <a:srgbClr val="000000"/>
                </a:solidFill>
                <a:latin typeface="Consolas"/>
                <a:ea typeface="Consolas"/>
                <a:cs typeface="Consolas"/>
                <a:sym typeface="Consolas"/>
              </a:rPr>
              <a:t> main(String[] </a:t>
            </a:r>
            <a:r>
              <a:rPr lang="en-GB" sz="1100">
                <a:solidFill>
                  <a:srgbClr val="6A3E3E"/>
                </a:solidFill>
                <a:latin typeface="Consolas"/>
                <a:ea typeface="Consolas"/>
                <a:cs typeface="Consolas"/>
                <a:sym typeface="Consolas"/>
              </a:rPr>
              <a:t>args</a:t>
            </a: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driver</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"com.mysql.cj.jdbc.Driver"</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url</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"jdbc:mysql://localhost:3306/lpu"</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username</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"root"</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password</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"root"</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try</a:t>
            </a: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Class.</a:t>
            </a:r>
            <a:r>
              <a:rPr lang="en-GB" sz="1100" i="1">
                <a:solidFill>
                  <a:srgbClr val="000000"/>
                </a:solidFill>
                <a:latin typeface="Consolas"/>
                <a:ea typeface="Consolas"/>
                <a:cs typeface="Consolas"/>
                <a:sym typeface="Consolas"/>
              </a:rPr>
              <a:t>forName</a:t>
            </a:r>
            <a:r>
              <a:rPr lang="en-GB" sz="1100">
                <a:solidFill>
                  <a:srgbClr val="000000"/>
                </a:solidFill>
                <a:latin typeface="Consolas"/>
                <a:ea typeface="Consolas"/>
                <a:cs typeface="Consolas"/>
                <a:sym typeface="Consolas"/>
              </a:rPr>
              <a:t>(</a:t>
            </a:r>
            <a:r>
              <a:rPr lang="en-GB" sz="1100">
                <a:solidFill>
                  <a:srgbClr val="6A3E3E"/>
                </a:solidFill>
                <a:latin typeface="Consolas"/>
                <a:ea typeface="Consolas"/>
                <a:cs typeface="Consolas"/>
                <a:sym typeface="Consolas"/>
              </a:rPr>
              <a:t>driver</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Connection </a:t>
            </a:r>
            <a:r>
              <a:rPr lang="en-GB" sz="1100">
                <a:solidFill>
                  <a:srgbClr val="6A3E3E"/>
                </a:solidFill>
                <a:latin typeface="Consolas"/>
                <a:ea typeface="Consolas"/>
                <a:cs typeface="Consolas"/>
                <a:sym typeface="Consolas"/>
              </a:rPr>
              <a:t>con</a:t>
            </a:r>
            <a:r>
              <a:rPr lang="en-GB" sz="1100">
                <a:solidFill>
                  <a:srgbClr val="000000"/>
                </a:solidFill>
                <a:latin typeface="Consolas"/>
                <a:ea typeface="Consolas"/>
                <a:cs typeface="Consolas"/>
                <a:sym typeface="Consolas"/>
              </a:rPr>
              <a:t> = DriverManager.</a:t>
            </a:r>
            <a:r>
              <a:rPr lang="en-GB" sz="1100" i="1">
                <a:solidFill>
                  <a:srgbClr val="000000"/>
                </a:solidFill>
                <a:latin typeface="Consolas"/>
                <a:ea typeface="Consolas"/>
                <a:cs typeface="Consolas"/>
                <a:sym typeface="Consolas"/>
              </a:rPr>
              <a:t>getConnection</a:t>
            </a:r>
            <a:r>
              <a:rPr lang="en-GB" sz="1100">
                <a:solidFill>
                  <a:srgbClr val="000000"/>
                </a:solidFill>
                <a:latin typeface="Consolas"/>
                <a:ea typeface="Consolas"/>
                <a:cs typeface="Consolas"/>
                <a:sym typeface="Consolas"/>
              </a:rPr>
              <a:t>(</a:t>
            </a:r>
            <a:r>
              <a:rPr lang="en-GB" sz="1100">
                <a:solidFill>
                  <a:srgbClr val="6A3E3E"/>
                </a:solidFill>
                <a:latin typeface="Consolas"/>
                <a:ea typeface="Consolas"/>
                <a:cs typeface="Consolas"/>
                <a:sym typeface="Consolas"/>
              </a:rPr>
              <a:t>url</a:t>
            </a: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username</a:t>
            </a: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password</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Statement </a:t>
            </a:r>
            <a:r>
              <a:rPr lang="en-GB" sz="1100">
                <a:solidFill>
                  <a:srgbClr val="6A3E3E"/>
                </a:solidFill>
                <a:latin typeface="Consolas"/>
                <a:ea typeface="Consolas"/>
                <a:cs typeface="Consolas"/>
                <a:sym typeface="Consolas"/>
              </a:rPr>
              <a:t>stat</a:t>
            </a:r>
            <a:r>
              <a:rPr lang="en-GB" sz="1100">
                <a:solidFill>
                  <a:srgbClr val="000000"/>
                </a:solidFill>
                <a:latin typeface="Consolas"/>
                <a:ea typeface="Consolas"/>
                <a:cs typeface="Consolas"/>
                <a:sym typeface="Consolas"/>
              </a:rPr>
              <a:t> = </a:t>
            </a:r>
            <a:r>
              <a:rPr lang="en-GB" sz="1100">
                <a:solidFill>
                  <a:srgbClr val="6A3E3E"/>
                </a:solidFill>
                <a:latin typeface="Consolas"/>
                <a:ea typeface="Consolas"/>
                <a:cs typeface="Consolas"/>
                <a:sym typeface="Consolas"/>
              </a:rPr>
              <a:t>con</a:t>
            </a:r>
            <a:r>
              <a:rPr lang="en-GB" sz="1100">
                <a:solidFill>
                  <a:srgbClr val="000000"/>
                </a:solidFill>
                <a:latin typeface="Consolas"/>
                <a:ea typeface="Consolas"/>
                <a:cs typeface="Consolas"/>
                <a:sym typeface="Consolas"/>
              </a:rPr>
              <a:t>.createStatement();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String </a:t>
            </a:r>
            <a:r>
              <a:rPr lang="en-GB" sz="1100">
                <a:solidFill>
                  <a:srgbClr val="6A3E3E"/>
                </a:solidFill>
                <a:latin typeface="Consolas"/>
                <a:ea typeface="Consolas"/>
                <a:cs typeface="Consolas"/>
                <a:sym typeface="Consolas"/>
              </a:rPr>
              <a:t>query</a:t>
            </a:r>
            <a:r>
              <a:rPr lang="en-GB" sz="1100">
                <a:solidFill>
                  <a:srgbClr val="000000"/>
                </a:solidFill>
                <a:latin typeface="Consolas"/>
                <a:ea typeface="Consolas"/>
                <a:cs typeface="Consolas"/>
                <a:sym typeface="Consolas"/>
              </a:rPr>
              <a:t> = </a:t>
            </a:r>
            <a:r>
              <a:rPr lang="en-GB" sz="1100">
                <a:solidFill>
                  <a:srgbClr val="2A00FF"/>
                </a:solidFill>
                <a:latin typeface="Consolas"/>
                <a:ea typeface="Consolas"/>
                <a:cs typeface="Consolas"/>
                <a:sym typeface="Consolas"/>
              </a:rPr>
              <a:t>"select * from employees"</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ResultSet </a:t>
            </a:r>
            <a:r>
              <a:rPr lang="en-GB" sz="1100">
                <a:solidFill>
                  <a:srgbClr val="6A3E3E"/>
                </a:solidFill>
                <a:latin typeface="Consolas"/>
                <a:ea typeface="Consolas"/>
                <a:cs typeface="Consolas"/>
                <a:sym typeface="Consolas"/>
              </a:rPr>
              <a:t>rs</a:t>
            </a:r>
            <a:r>
              <a:rPr lang="en-GB" sz="1100">
                <a:solidFill>
                  <a:srgbClr val="000000"/>
                </a:solidFill>
                <a:latin typeface="Consolas"/>
                <a:ea typeface="Consolas"/>
                <a:cs typeface="Consolas"/>
                <a:sym typeface="Consolas"/>
              </a:rPr>
              <a:t> = </a:t>
            </a:r>
            <a:r>
              <a:rPr lang="en-GB" sz="1100">
                <a:solidFill>
                  <a:srgbClr val="6A3E3E"/>
                </a:solidFill>
                <a:latin typeface="Consolas"/>
                <a:ea typeface="Consolas"/>
                <a:cs typeface="Consolas"/>
                <a:sym typeface="Consolas"/>
              </a:rPr>
              <a:t>stat</a:t>
            </a:r>
            <a:r>
              <a:rPr lang="en-GB" sz="1100">
                <a:solidFill>
                  <a:srgbClr val="000000"/>
                </a:solidFill>
                <a:latin typeface="Consolas"/>
                <a:ea typeface="Consolas"/>
                <a:cs typeface="Consolas"/>
                <a:sym typeface="Consolas"/>
              </a:rPr>
              <a:t>.executeQuery(</a:t>
            </a:r>
            <a:r>
              <a:rPr lang="en-GB" sz="1100">
                <a:solidFill>
                  <a:srgbClr val="6A3E3E"/>
                </a:solidFill>
                <a:latin typeface="Consolas"/>
                <a:ea typeface="Consolas"/>
                <a:cs typeface="Consolas"/>
                <a:sym typeface="Consolas"/>
              </a:rPr>
              <a:t>query</a:t>
            </a:r>
            <a:r>
              <a:rPr lang="en-GB" sz="1100">
                <a:solidFill>
                  <a:srgbClr val="000000"/>
                </a:solidFill>
                <a:latin typeface="Consolas"/>
                <a:ea typeface="Consolas"/>
                <a:cs typeface="Consolas"/>
                <a:sym typeface="Consolas"/>
              </a:rPr>
              <a:t>);</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r>
              <a:rPr lang="en-GB" sz="1100" b="1">
                <a:solidFill>
                  <a:srgbClr val="7F0055"/>
                </a:solidFill>
                <a:latin typeface="Consolas"/>
                <a:ea typeface="Consolas"/>
                <a:cs typeface="Consolas"/>
                <a:sym typeface="Consolas"/>
              </a:rPr>
              <a:t>while</a:t>
            </a: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rs</a:t>
            </a:r>
            <a:r>
              <a:rPr lang="en-GB" sz="1100">
                <a:solidFill>
                  <a:srgbClr val="000000"/>
                </a:solidFill>
                <a:latin typeface="Consolas"/>
                <a:ea typeface="Consolas"/>
                <a:cs typeface="Consolas"/>
                <a:sym typeface="Consolas"/>
              </a:rPr>
              <a:t>.next()) {</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System.</a:t>
            </a:r>
            <a:r>
              <a:rPr lang="en-GB" sz="1100" b="1" i="1">
                <a:solidFill>
                  <a:srgbClr val="0000C0"/>
                </a:solidFill>
                <a:latin typeface="Consolas"/>
                <a:ea typeface="Consolas"/>
                <a:cs typeface="Consolas"/>
                <a:sym typeface="Consolas"/>
              </a:rPr>
              <a:t>out</a:t>
            </a:r>
            <a:r>
              <a:rPr lang="en-GB" sz="1100">
                <a:solidFill>
                  <a:srgbClr val="000000"/>
                </a:solidFill>
                <a:latin typeface="Consolas"/>
                <a:ea typeface="Consolas"/>
                <a:cs typeface="Consolas"/>
                <a:sym typeface="Consolas"/>
              </a:rPr>
              <a:t>.print(</a:t>
            </a:r>
            <a:r>
              <a:rPr lang="en-GB" sz="1100">
                <a:solidFill>
                  <a:srgbClr val="6A3E3E"/>
                </a:solidFill>
                <a:latin typeface="Consolas"/>
                <a:ea typeface="Consolas"/>
                <a:cs typeface="Consolas"/>
                <a:sym typeface="Consolas"/>
              </a:rPr>
              <a:t>rs</a:t>
            </a:r>
            <a:r>
              <a:rPr lang="en-GB" sz="1100">
                <a:solidFill>
                  <a:srgbClr val="000000"/>
                </a:solidFill>
                <a:latin typeface="Consolas"/>
                <a:ea typeface="Consolas"/>
                <a:cs typeface="Consolas"/>
                <a:sym typeface="Consolas"/>
              </a:rPr>
              <a:t>.getInt(1));</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System.</a:t>
            </a:r>
            <a:r>
              <a:rPr lang="en-GB" sz="1100" b="1" i="1">
                <a:solidFill>
                  <a:srgbClr val="0000C0"/>
                </a:solidFill>
                <a:latin typeface="Consolas"/>
                <a:ea typeface="Consolas"/>
                <a:cs typeface="Consolas"/>
                <a:sym typeface="Consolas"/>
              </a:rPr>
              <a:t>out</a:t>
            </a:r>
            <a:r>
              <a:rPr lang="en-GB" sz="1100">
                <a:solidFill>
                  <a:srgbClr val="000000"/>
                </a:solidFill>
                <a:latin typeface="Consolas"/>
                <a:ea typeface="Consolas"/>
                <a:cs typeface="Consolas"/>
                <a:sym typeface="Consolas"/>
              </a:rPr>
              <a:t>.print(</a:t>
            </a:r>
            <a:r>
              <a:rPr lang="en-GB" sz="1100">
                <a:solidFill>
                  <a:srgbClr val="2A00FF"/>
                </a:solidFill>
                <a:latin typeface="Consolas"/>
                <a:ea typeface="Consolas"/>
                <a:cs typeface="Consolas"/>
                <a:sym typeface="Consolas"/>
              </a:rPr>
              <a:t>", "</a:t>
            </a:r>
            <a:r>
              <a:rPr lang="en-GB" sz="1100">
                <a:solidFill>
                  <a:srgbClr val="000000"/>
                </a:solidFill>
                <a:latin typeface="Consolas"/>
                <a:ea typeface="Consolas"/>
                <a:cs typeface="Consolas"/>
                <a:sym typeface="Consolas"/>
              </a:rPr>
              <a:t> + </a:t>
            </a:r>
            <a:r>
              <a:rPr lang="en-GB" sz="1100">
                <a:solidFill>
                  <a:srgbClr val="6A3E3E"/>
                </a:solidFill>
                <a:latin typeface="Consolas"/>
                <a:ea typeface="Consolas"/>
                <a:cs typeface="Consolas"/>
                <a:sym typeface="Consolas"/>
              </a:rPr>
              <a:t>rs</a:t>
            </a:r>
            <a:r>
              <a:rPr lang="en-GB" sz="1100">
                <a:solidFill>
                  <a:srgbClr val="000000"/>
                </a:solidFill>
                <a:latin typeface="Consolas"/>
                <a:ea typeface="Consolas"/>
                <a:cs typeface="Consolas"/>
                <a:sym typeface="Consolas"/>
              </a:rPr>
              <a:t>.getString(2));</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System.</a:t>
            </a:r>
            <a:r>
              <a:rPr lang="en-GB" sz="1100" b="1" i="1">
                <a:solidFill>
                  <a:srgbClr val="0000C0"/>
                </a:solidFill>
                <a:latin typeface="Consolas"/>
                <a:ea typeface="Consolas"/>
                <a:cs typeface="Consolas"/>
                <a:sym typeface="Consolas"/>
              </a:rPr>
              <a:t>out</a:t>
            </a:r>
            <a:r>
              <a:rPr lang="en-GB" sz="1100">
                <a:solidFill>
                  <a:srgbClr val="000000"/>
                </a:solidFill>
                <a:latin typeface="Consolas"/>
                <a:ea typeface="Consolas"/>
                <a:cs typeface="Consolas"/>
                <a:sym typeface="Consolas"/>
              </a:rPr>
              <a:t>.println(</a:t>
            </a:r>
            <a:r>
              <a:rPr lang="en-GB" sz="1100">
                <a:solidFill>
                  <a:srgbClr val="2A00FF"/>
                </a:solidFill>
                <a:latin typeface="Consolas"/>
                <a:ea typeface="Consolas"/>
                <a:cs typeface="Consolas"/>
                <a:sym typeface="Consolas"/>
              </a:rPr>
              <a:t>", "</a:t>
            </a:r>
            <a:r>
              <a:rPr lang="en-GB" sz="1100">
                <a:solidFill>
                  <a:srgbClr val="000000"/>
                </a:solidFill>
                <a:latin typeface="Consolas"/>
                <a:ea typeface="Consolas"/>
                <a:cs typeface="Consolas"/>
                <a:sym typeface="Consolas"/>
              </a:rPr>
              <a:t> + </a:t>
            </a:r>
            <a:r>
              <a:rPr lang="en-GB" sz="1100">
                <a:solidFill>
                  <a:srgbClr val="6A3E3E"/>
                </a:solidFill>
                <a:latin typeface="Consolas"/>
                <a:ea typeface="Consolas"/>
                <a:cs typeface="Consolas"/>
                <a:sym typeface="Consolas"/>
              </a:rPr>
              <a:t>rs</a:t>
            </a:r>
            <a:r>
              <a:rPr lang="en-GB" sz="1100">
                <a:solidFill>
                  <a:srgbClr val="000000"/>
                </a:solidFill>
                <a:latin typeface="Consolas"/>
                <a:ea typeface="Consolas"/>
                <a:cs typeface="Consolas"/>
                <a:sym typeface="Consolas"/>
              </a:rPr>
              <a:t>.getDouble(3));</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stat</a:t>
            </a:r>
            <a:r>
              <a:rPr lang="en-GB" sz="1100">
                <a:solidFill>
                  <a:srgbClr val="000000"/>
                </a:solidFill>
                <a:latin typeface="Consolas"/>
                <a:ea typeface="Consolas"/>
                <a:cs typeface="Consolas"/>
                <a:sym typeface="Consolas"/>
              </a:rPr>
              <a:t>.close();</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con</a:t>
            </a:r>
            <a:r>
              <a:rPr lang="en-GB" sz="1100">
                <a:solidFill>
                  <a:srgbClr val="000000"/>
                </a:solidFill>
                <a:latin typeface="Consolas"/>
                <a:ea typeface="Consolas"/>
                <a:cs typeface="Consolas"/>
                <a:sym typeface="Consolas"/>
              </a:rPr>
              <a:t>.close();</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 </a:t>
            </a:r>
            <a:r>
              <a:rPr lang="en-GB" sz="1100" b="1">
                <a:solidFill>
                  <a:srgbClr val="7F0055"/>
                </a:solidFill>
                <a:latin typeface="Consolas"/>
                <a:ea typeface="Consolas"/>
                <a:cs typeface="Consolas"/>
                <a:sym typeface="Consolas"/>
              </a:rPr>
              <a:t>catch</a:t>
            </a:r>
            <a:r>
              <a:rPr lang="en-GB" sz="1100">
                <a:solidFill>
                  <a:srgbClr val="000000"/>
                </a:solidFill>
                <a:latin typeface="Consolas"/>
                <a:ea typeface="Consolas"/>
                <a:cs typeface="Consolas"/>
                <a:sym typeface="Consolas"/>
              </a:rPr>
              <a:t> (ClassNotFoundException | SQLException </a:t>
            </a:r>
            <a:r>
              <a:rPr lang="en-GB" sz="1100">
                <a:solidFill>
                  <a:srgbClr val="6A3E3E"/>
                </a:solidFill>
                <a:latin typeface="Consolas"/>
                <a:ea typeface="Consolas"/>
                <a:cs typeface="Consolas"/>
                <a:sym typeface="Consolas"/>
              </a:rPr>
              <a:t>e</a:t>
            </a: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r>
              <a:rPr lang="en-GB" sz="1100">
                <a:solidFill>
                  <a:srgbClr val="6A3E3E"/>
                </a:solidFill>
                <a:latin typeface="Consolas"/>
                <a:ea typeface="Consolas"/>
                <a:cs typeface="Consolas"/>
                <a:sym typeface="Consolas"/>
              </a:rPr>
              <a:t>e</a:t>
            </a:r>
            <a:r>
              <a:rPr lang="en-GB" sz="1100">
                <a:solidFill>
                  <a:srgbClr val="000000"/>
                </a:solidFill>
                <a:latin typeface="Consolas"/>
                <a:ea typeface="Consolas"/>
                <a:cs typeface="Consolas"/>
                <a:sym typeface="Consolas"/>
              </a:rPr>
              <a:t>.printStackTrace();</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100">
                <a:solidFill>
                  <a:srgbClr val="000000"/>
                </a:solidFill>
                <a:latin typeface="Consolas"/>
                <a:ea typeface="Consolas"/>
                <a:cs typeface="Consolas"/>
                <a:sym typeface="Consolas"/>
              </a:rPr>
              <a:t>	}</a:t>
            </a:r>
            <a:endParaRPr sz="11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endParaRPr sz="1100" b="1">
              <a:solidFill>
                <a:srgbClr val="7F0055"/>
              </a:solidFill>
              <a:latin typeface="Consolas"/>
              <a:ea typeface="Consolas"/>
              <a:cs typeface="Consolas"/>
              <a:sym typeface="Consolas"/>
            </a:endParaRPr>
          </a:p>
        </p:txBody>
      </p:sp>
      <p:sp>
        <p:nvSpPr>
          <p:cNvPr id="3296" name="Google Shape;3296;p4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400</a:t>
            </a:fld>
            <a:endParaRPr/>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Shape 3300"/>
        <p:cNvGrpSpPr/>
        <p:nvPr/>
      </p:nvGrpSpPr>
      <p:grpSpPr>
        <a:xfrm>
          <a:off x="0" y="0"/>
          <a:ext cx="0" cy="0"/>
          <a:chOff x="0" y="0"/>
          <a:chExt cx="0" cy="0"/>
        </a:xfrm>
      </p:grpSpPr>
      <p:sp>
        <p:nvSpPr>
          <p:cNvPr id="3301" name="Google Shape;3301;p413"/>
          <p:cNvSpPr txBox="1">
            <a:spLocks noGrp="1"/>
          </p:cNvSpPr>
          <p:nvPr>
            <p:ph type="title"/>
          </p:nvPr>
        </p:nvSpPr>
        <p:spPr>
          <a:xfrm>
            <a:off x="311700" y="445025"/>
            <a:ext cx="16659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Bulk Add</a:t>
            </a:r>
            <a:endParaRPr/>
          </a:p>
        </p:txBody>
      </p:sp>
      <p:sp>
        <p:nvSpPr>
          <p:cNvPr id="3302" name="Google Shape;3302;p413"/>
          <p:cNvSpPr txBox="1">
            <a:spLocks noGrp="1"/>
          </p:cNvSpPr>
          <p:nvPr>
            <p:ph type="body" idx="1"/>
          </p:nvPr>
        </p:nvSpPr>
        <p:spPr>
          <a:xfrm>
            <a:off x="1914450" y="248075"/>
            <a:ext cx="6917700" cy="43209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200" b="1">
                <a:solidFill>
                  <a:srgbClr val="7F0055"/>
                </a:solidFill>
                <a:latin typeface="Consolas"/>
                <a:ea typeface="Consolas"/>
                <a:cs typeface="Consolas"/>
                <a:sym typeface="Consolas"/>
              </a:rPr>
              <a:t>try</a:t>
            </a:r>
            <a:r>
              <a:rPr lang="en-GB"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200">
                <a:solidFill>
                  <a:srgbClr val="000000"/>
                </a:solidFill>
                <a:latin typeface="Consolas"/>
                <a:ea typeface="Consolas"/>
                <a:cs typeface="Consolas"/>
                <a:sym typeface="Consolas"/>
              </a:rPr>
              <a:t>Class.</a:t>
            </a:r>
            <a:r>
              <a:rPr lang="en-GB" sz="1200" i="1">
                <a:solidFill>
                  <a:srgbClr val="000000"/>
                </a:solidFill>
                <a:latin typeface="Consolas"/>
                <a:ea typeface="Consolas"/>
                <a:cs typeface="Consolas"/>
                <a:sym typeface="Consolas"/>
              </a:rPr>
              <a:t>forName</a:t>
            </a:r>
            <a:r>
              <a:rPr lang="en-GB" sz="1200">
                <a:solidFill>
                  <a:srgbClr val="000000"/>
                </a:solidFill>
                <a:latin typeface="Consolas"/>
                <a:ea typeface="Consolas"/>
                <a:cs typeface="Consolas"/>
                <a:sym typeface="Consolas"/>
              </a:rPr>
              <a:t>(</a:t>
            </a:r>
            <a:r>
              <a:rPr lang="en-GB" sz="1200">
                <a:solidFill>
                  <a:srgbClr val="6A3E3E"/>
                </a:solidFill>
                <a:latin typeface="Consolas"/>
                <a:ea typeface="Consolas"/>
                <a:cs typeface="Consolas"/>
                <a:sym typeface="Consolas"/>
              </a:rPr>
              <a:t>driver</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Connection </a:t>
            </a:r>
            <a:r>
              <a:rPr lang="en-GB" sz="1200">
                <a:solidFill>
                  <a:srgbClr val="6A3E3E"/>
                </a:solidFill>
                <a:latin typeface="Consolas"/>
                <a:ea typeface="Consolas"/>
                <a:cs typeface="Consolas"/>
                <a:sym typeface="Consolas"/>
              </a:rPr>
              <a:t>con</a:t>
            </a:r>
            <a:r>
              <a:rPr lang="en-GB" sz="1200">
                <a:solidFill>
                  <a:srgbClr val="000000"/>
                </a:solidFill>
                <a:latin typeface="Consolas"/>
                <a:ea typeface="Consolas"/>
                <a:cs typeface="Consolas"/>
                <a:sym typeface="Consolas"/>
              </a:rPr>
              <a:t> = DriverManager.</a:t>
            </a:r>
            <a:r>
              <a:rPr lang="en-GB" sz="1200" i="1">
                <a:solidFill>
                  <a:srgbClr val="000000"/>
                </a:solidFill>
                <a:latin typeface="Consolas"/>
                <a:ea typeface="Consolas"/>
                <a:cs typeface="Consolas"/>
                <a:sym typeface="Consolas"/>
              </a:rPr>
              <a:t>getConnection</a:t>
            </a:r>
            <a:r>
              <a:rPr lang="en-GB" sz="1200">
                <a:solidFill>
                  <a:srgbClr val="000000"/>
                </a:solidFill>
                <a:latin typeface="Consolas"/>
                <a:ea typeface="Consolas"/>
                <a:cs typeface="Consolas"/>
                <a:sym typeface="Consolas"/>
              </a:rPr>
              <a:t>(</a:t>
            </a:r>
            <a:r>
              <a:rPr lang="en-GB" sz="1200">
                <a:solidFill>
                  <a:srgbClr val="6A3E3E"/>
                </a:solidFill>
                <a:latin typeface="Consolas"/>
                <a:ea typeface="Consolas"/>
                <a:cs typeface="Consolas"/>
                <a:sym typeface="Consolas"/>
              </a:rPr>
              <a:t>url</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username</a:t>
            </a: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password</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Statement </a:t>
            </a:r>
            <a:r>
              <a:rPr lang="en-GB" sz="1200">
                <a:solidFill>
                  <a:srgbClr val="6A3E3E"/>
                </a:solidFill>
                <a:latin typeface="Consolas"/>
                <a:ea typeface="Consolas"/>
                <a:cs typeface="Consolas"/>
                <a:sym typeface="Consolas"/>
              </a:rPr>
              <a:t>stat</a:t>
            </a:r>
            <a:r>
              <a:rPr lang="en-GB" sz="1200">
                <a:solidFill>
                  <a:srgbClr val="000000"/>
                </a:solidFill>
                <a:latin typeface="Consolas"/>
                <a:ea typeface="Consolas"/>
                <a:cs typeface="Consolas"/>
                <a:sym typeface="Consolas"/>
              </a:rPr>
              <a:t> = </a:t>
            </a:r>
            <a:r>
              <a:rPr lang="en-GB" sz="1200">
                <a:solidFill>
                  <a:srgbClr val="6A3E3E"/>
                </a:solidFill>
                <a:latin typeface="Consolas"/>
                <a:ea typeface="Consolas"/>
                <a:cs typeface="Consolas"/>
                <a:sym typeface="Consolas"/>
              </a:rPr>
              <a:t>con</a:t>
            </a:r>
            <a:r>
              <a:rPr lang="en-GB" sz="1200">
                <a:solidFill>
                  <a:srgbClr val="000000"/>
                </a:solidFill>
                <a:latin typeface="Consolas"/>
                <a:ea typeface="Consolas"/>
                <a:cs typeface="Consolas"/>
                <a:sym typeface="Consolas"/>
              </a:rPr>
              <a:t>.createStatement();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String </a:t>
            </a:r>
            <a:r>
              <a:rPr lang="en-GB" sz="1200">
                <a:solidFill>
                  <a:srgbClr val="6A3E3E"/>
                </a:solidFill>
                <a:latin typeface="Consolas"/>
                <a:ea typeface="Consolas"/>
                <a:cs typeface="Consolas"/>
                <a:sym typeface="Consolas"/>
              </a:rPr>
              <a:t>q1</a:t>
            </a:r>
            <a:r>
              <a:rPr lang="en-GB" sz="1200">
                <a:solidFill>
                  <a:srgbClr val="000000"/>
                </a:solidFill>
                <a:latin typeface="Consolas"/>
                <a:ea typeface="Consolas"/>
                <a:cs typeface="Consolas"/>
                <a:sym typeface="Consolas"/>
              </a:rPr>
              <a:t> = </a:t>
            </a:r>
            <a:r>
              <a:rPr lang="en-GB" sz="1200">
                <a:solidFill>
                  <a:srgbClr val="2A00FF"/>
                </a:solidFill>
                <a:latin typeface="Consolas"/>
                <a:ea typeface="Consolas"/>
                <a:cs typeface="Consolas"/>
                <a:sym typeface="Consolas"/>
              </a:rPr>
              <a:t>"insert into employees (name, salary) values ('Narayana Patel', '98794.45')"</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String </a:t>
            </a:r>
            <a:r>
              <a:rPr lang="en-GB" sz="1200">
                <a:solidFill>
                  <a:srgbClr val="6A3E3E"/>
                </a:solidFill>
                <a:latin typeface="Consolas"/>
                <a:ea typeface="Consolas"/>
                <a:cs typeface="Consolas"/>
                <a:sym typeface="Consolas"/>
              </a:rPr>
              <a:t>q2</a:t>
            </a:r>
            <a:r>
              <a:rPr lang="en-GB" sz="1200">
                <a:solidFill>
                  <a:srgbClr val="000000"/>
                </a:solidFill>
                <a:latin typeface="Consolas"/>
                <a:ea typeface="Consolas"/>
                <a:cs typeface="Consolas"/>
                <a:sym typeface="Consolas"/>
              </a:rPr>
              <a:t> = </a:t>
            </a:r>
            <a:r>
              <a:rPr lang="en-GB" sz="1200">
                <a:solidFill>
                  <a:srgbClr val="2A00FF"/>
                </a:solidFill>
                <a:latin typeface="Consolas"/>
                <a:ea typeface="Consolas"/>
                <a:cs typeface="Consolas"/>
                <a:sym typeface="Consolas"/>
              </a:rPr>
              <a:t>"insert into employees (name, salary) values ('Shanti Das', '32557.68')"</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String </a:t>
            </a:r>
            <a:r>
              <a:rPr lang="en-GB" sz="1200">
                <a:solidFill>
                  <a:srgbClr val="6A3E3E"/>
                </a:solidFill>
                <a:latin typeface="Consolas"/>
                <a:ea typeface="Consolas"/>
                <a:cs typeface="Consolas"/>
                <a:sym typeface="Consolas"/>
              </a:rPr>
              <a:t>q3</a:t>
            </a:r>
            <a:r>
              <a:rPr lang="en-GB" sz="1200">
                <a:solidFill>
                  <a:srgbClr val="000000"/>
                </a:solidFill>
                <a:latin typeface="Consolas"/>
                <a:ea typeface="Consolas"/>
                <a:cs typeface="Consolas"/>
                <a:sym typeface="Consolas"/>
              </a:rPr>
              <a:t> = </a:t>
            </a:r>
            <a:r>
              <a:rPr lang="en-GB" sz="1200">
                <a:solidFill>
                  <a:srgbClr val="2A00FF"/>
                </a:solidFill>
                <a:latin typeface="Consolas"/>
                <a:ea typeface="Consolas"/>
                <a:cs typeface="Consolas"/>
                <a:sym typeface="Consolas"/>
              </a:rPr>
              <a:t>"insert into employees (name, salary) values ('Ravi Mishra', '687478.69')"</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stat</a:t>
            </a:r>
            <a:r>
              <a:rPr lang="en-GB" sz="1200">
                <a:solidFill>
                  <a:srgbClr val="000000"/>
                </a:solidFill>
                <a:latin typeface="Consolas"/>
                <a:ea typeface="Consolas"/>
                <a:cs typeface="Consolas"/>
                <a:sym typeface="Consolas"/>
              </a:rPr>
              <a:t>.addBatch(</a:t>
            </a:r>
            <a:r>
              <a:rPr lang="en-GB" sz="1200">
                <a:solidFill>
                  <a:srgbClr val="6A3E3E"/>
                </a:solidFill>
                <a:latin typeface="Consolas"/>
                <a:ea typeface="Consolas"/>
                <a:cs typeface="Consolas"/>
                <a:sym typeface="Consolas"/>
              </a:rPr>
              <a:t>q1</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stat</a:t>
            </a:r>
            <a:r>
              <a:rPr lang="en-GB" sz="1200">
                <a:solidFill>
                  <a:srgbClr val="000000"/>
                </a:solidFill>
                <a:latin typeface="Consolas"/>
                <a:ea typeface="Consolas"/>
                <a:cs typeface="Consolas"/>
                <a:sym typeface="Consolas"/>
              </a:rPr>
              <a:t>.addBatch(</a:t>
            </a:r>
            <a:r>
              <a:rPr lang="en-GB" sz="1200">
                <a:solidFill>
                  <a:srgbClr val="6A3E3E"/>
                </a:solidFill>
                <a:latin typeface="Consolas"/>
                <a:ea typeface="Consolas"/>
                <a:cs typeface="Consolas"/>
                <a:sym typeface="Consolas"/>
              </a:rPr>
              <a:t>q2</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stat</a:t>
            </a:r>
            <a:r>
              <a:rPr lang="en-GB" sz="1200">
                <a:solidFill>
                  <a:srgbClr val="000000"/>
                </a:solidFill>
                <a:latin typeface="Consolas"/>
                <a:ea typeface="Consolas"/>
                <a:cs typeface="Consolas"/>
                <a:sym typeface="Consolas"/>
              </a:rPr>
              <a:t>.addBatch(</a:t>
            </a:r>
            <a:r>
              <a:rPr lang="en-GB" sz="1200">
                <a:solidFill>
                  <a:srgbClr val="6A3E3E"/>
                </a:solidFill>
                <a:latin typeface="Consolas"/>
                <a:ea typeface="Consolas"/>
                <a:cs typeface="Consolas"/>
                <a:sym typeface="Consolas"/>
              </a:rPr>
              <a:t>q3</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200">
                <a:solidFill>
                  <a:srgbClr val="6A3E3E"/>
                </a:solidFill>
                <a:latin typeface="Consolas"/>
                <a:ea typeface="Consolas"/>
                <a:cs typeface="Consolas"/>
                <a:sym typeface="Consolas"/>
              </a:rPr>
              <a:t>stat</a:t>
            </a:r>
            <a:r>
              <a:rPr lang="en-GB" sz="1200">
                <a:solidFill>
                  <a:srgbClr val="000000"/>
                </a:solidFill>
                <a:latin typeface="Consolas"/>
                <a:ea typeface="Consolas"/>
                <a:cs typeface="Consolas"/>
                <a:sym typeface="Consolas"/>
              </a:rPr>
              <a:t>.executeBatch();</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System.</a:t>
            </a:r>
            <a:r>
              <a:rPr lang="en-GB" sz="1200" b="1" i="1">
                <a:solidFill>
                  <a:srgbClr val="0000C0"/>
                </a:solidFill>
                <a:latin typeface="Consolas"/>
                <a:ea typeface="Consolas"/>
                <a:cs typeface="Consolas"/>
                <a:sym typeface="Consolas"/>
              </a:rPr>
              <a:t>out</a:t>
            </a:r>
            <a:r>
              <a:rPr lang="en-GB" sz="1200">
                <a:solidFill>
                  <a:srgbClr val="000000"/>
                </a:solidFill>
                <a:latin typeface="Consolas"/>
                <a:ea typeface="Consolas"/>
                <a:cs typeface="Consolas"/>
                <a:sym typeface="Consolas"/>
              </a:rPr>
              <a:t>.println(</a:t>
            </a:r>
            <a:r>
              <a:rPr lang="en-GB" sz="1200">
                <a:solidFill>
                  <a:srgbClr val="2A00FF"/>
                </a:solidFill>
                <a:latin typeface="Consolas"/>
                <a:ea typeface="Consolas"/>
                <a:cs typeface="Consolas"/>
                <a:sym typeface="Consolas"/>
              </a:rPr>
              <a:t>"Added"</a:t>
            </a: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stat</a:t>
            </a:r>
            <a:r>
              <a:rPr lang="en-GB" sz="1200">
                <a:solidFill>
                  <a:srgbClr val="000000"/>
                </a:solidFill>
                <a:latin typeface="Consolas"/>
                <a:ea typeface="Consolas"/>
                <a:cs typeface="Consolas"/>
                <a:sym typeface="Consolas"/>
              </a:rPr>
              <a:t>.close();</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a:t>
            </a:r>
            <a:r>
              <a:rPr lang="en-GB" sz="1200">
                <a:solidFill>
                  <a:srgbClr val="6A3E3E"/>
                </a:solidFill>
                <a:latin typeface="Consolas"/>
                <a:ea typeface="Consolas"/>
                <a:cs typeface="Consolas"/>
                <a:sym typeface="Consolas"/>
              </a:rPr>
              <a:t>con</a:t>
            </a:r>
            <a:r>
              <a:rPr lang="en-GB" sz="1200">
                <a:solidFill>
                  <a:srgbClr val="000000"/>
                </a:solidFill>
                <a:latin typeface="Consolas"/>
                <a:ea typeface="Consolas"/>
                <a:cs typeface="Consolas"/>
                <a:sym typeface="Consolas"/>
              </a:rPr>
              <a:t>.close();</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 </a:t>
            </a:r>
            <a:r>
              <a:rPr lang="en-GB" sz="1200" b="1">
                <a:solidFill>
                  <a:srgbClr val="7F0055"/>
                </a:solidFill>
                <a:latin typeface="Consolas"/>
                <a:ea typeface="Consolas"/>
                <a:cs typeface="Consolas"/>
                <a:sym typeface="Consolas"/>
              </a:rPr>
              <a:t>catch</a:t>
            </a:r>
            <a:r>
              <a:rPr lang="en-GB" sz="1200">
                <a:solidFill>
                  <a:srgbClr val="000000"/>
                </a:solidFill>
                <a:latin typeface="Consolas"/>
                <a:ea typeface="Consolas"/>
                <a:cs typeface="Consolas"/>
                <a:sym typeface="Consolas"/>
              </a:rPr>
              <a:t> (ClassNotFoundException | SQLException </a:t>
            </a:r>
            <a:r>
              <a:rPr lang="en-GB" sz="1200">
                <a:solidFill>
                  <a:srgbClr val="6A3E3E"/>
                </a:solidFill>
                <a:latin typeface="Consolas"/>
                <a:ea typeface="Consolas"/>
                <a:cs typeface="Consolas"/>
                <a:sym typeface="Consolas"/>
              </a:rPr>
              <a:t>e</a:t>
            </a:r>
            <a:r>
              <a:rPr lang="en-GB" sz="1200">
                <a:solidFill>
                  <a:srgbClr val="000000"/>
                </a:solidFill>
                <a:latin typeface="Consolas"/>
                <a:ea typeface="Consolas"/>
                <a:cs typeface="Consolas"/>
                <a:sym typeface="Consolas"/>
              </a:rPr>
              <a:t>) {</a:t>
            </a:r>
            <a:endParaRPr sz="12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200">
                <a:solidFill>
                  <a:srgbClr val="6A3E3E"/>
                </a:solidFill>
                <a:latin typeface="Consolas"/>
                <a:ea typeface="Consolas"/>
                <a:cs typeface="Consolas"/>
                <a:sym typeface="Consolas"/>
              </a:rPr>
              <a:t>e</a:t>
            </a:r>
            <a:r>
              <a:rPr lang="en-GB" sz="1200">
                <a:solidFill>
                  <a:srgbClr val="000000"/>
                </a:solidFill>
                <a:latin typeface="Consolas"/>
                <a:ea typeface="Consolas"/>
                <a:cs typeface="Consolas"/>
                <a:sym typeface="Consolas"/>
              </a:rPr>
              <a:t>.printStackTrace();</a:t>
            </a:r>
            <a:endParaRPr sz="1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marL="25400" lvl="0" indent="0" algn="l" rtl="0">
              <a:lnSpc>
                <a:spcPct val="95000"/>
              </a:lnSpc>
              <a:spcBef>
                <a:spcPts val="0"/>
              </a:spcBef>
              <a:spcAft>
                <a:spcPts val="0"/>
              </a:spcAft>
              <a:buSzPts val="523"/>
              <a:buNone/>
            </a:pPr>
            <a:endParaRPr sz="1200" b="1">
              <a:solidFill>
                <a:srgbClr val="7F0055"/>
              </a:solidFill>
              <a:latin typeface="Consolas"/>
              <a:ea typeface="Consolas"/>
              <a:cs typeface="Consolas"/>
              <a:sym typeface="Consolas"/>
            </a:endParaRPr>
          </a:p>
        </p:txBody>
      </p:sp>
      <p:sp>
        <p:nvSpPr>
          <p:cNvPr id="3303" name="Google Shape;3303;p4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401</a:t>
            </a:fld>
            <a:endParaRP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sp>
        <p:nvSpPr>
          <p:cNvPr id="3308" name="Google Shape;3308;p4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Prepared Statement - Select</a:t>
            </a:r>
            <a:endParaRPr/>
          </a:p>
        </p:txBody>
      </p:sp>
      <p:sp>
        <p:nvSpPr>
          <p:cNvPr id="3309" name="Google Shape;3309;p4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402</a:t>
            </a:fld>
            <a:endParaRPr/>
          </a:p>
        </p:txBody>
      </p:sp>
      <p:sp>
        <p:nvSpPr>
          <p:cNvPr id="3310" name="Google Shape;3310;p4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1500">
                <a:solidFill>
                  <a:srgbClr val="000000"/>
                </a:solidFill>
                <a:latin typeface="Consolas"/>
                <a:ea typeface="Consolas"/>
                <a:cs typeface="Consolas"/>
                <a:sym typeface="Consolas"/>
              </a:rPr>
              <a:t>String </a:t>
            </a:r>
            <a:r>
              <a:rPr lang="en-GB" sz="1500">
                <a:solidFill>
                  <a:srgbClr val="6A3E3E"/>
                </a:solidFill>
                <a:latin typeface="Consolas"/>
                <a:ea typeface="Consolas"/>
                <a:cs typeface="Consolas"/>
                <a:sym typeface="Consolas"/>
              </a:rPr>
              <a:t>query</a:t>
            </a:r>
            <a:r>
              <a:rPr lang="en-GB" sz="1500">
                <a:solidFill>
                  <a:srgbClr val="000000"/>
                </a:solidFill>
                <a:latin typeface="Consolas"/>
                <a:ea typeface="Consolas"/>
                <a:cs typeface="Consolas"/>
                <a:sym typeface="Consolas"/>
              </a:rPr>
              <a:t> = </a:t>
            </a:r>
            <a:r>
              <a:rPr lang="en-GB" sz="1500">
                <a:solidFill>
                  <a:srgbClr val="2A00FF"/>
                </a:solidFill>
                <a:latin typeface="Consolas"/>
                <a:ea typeface="Consolas"/>
                <a:cs typeface="Consolas"/>
                <a:sym typeface="Consolas"/>
              </a:rPr>
              <a:t>"select * from employees where id=?"</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PreparedStatement </a:t>
            </a:r>
            <a:r>
              <a:rPr lang="en-GB" sz="1500">
                <a:solidFill>
                  <a:srgbClr val="6A3E3E"/>
                </a:solidFill>
                <a:latin typeface="Consolas"/>
                <a:ea typeface="Consolas"/>
                <a:cs typeface="Consolas"/>
                <a:sym typeface="Consolas"/>
              </a:rPr>
              <a:t>stat</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con</a:t>
            </a:r>
            <a:r>
              <a:rPr lang="en-GB" sz="1500">
                <a:solidFill>
                  <a:srgbClr val="000000"/>
                </a:solidFill>
                <a:latin typeface="Consolas"/>
                <a:ea typeface="Consolas"/>
                <a:cs typeface="Consolas"/>
                <a:sym typeface="Consolas"/>
              </a:rPr>
              <a:t>.prepareStatement(</a:t>
            </a:r>
            <a:r>
              <a:rPr lang="en-GB" sz="1500">
                <a:solidFill>
                  <a:srgbClr val="6A3E3E"/>
                </a:solidFill>
                <a:latin typeface="Consolas"/>
                <a:ea typeface="Consolas"/>
                <a:cs typeface="Consolas"/>
                <a:sym typeface="Consolas"/>
              </a:rPr>
              <a:t>query</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6A3E3E"/>
                </a:solidFill>
                <a:latin typeface="Consolas"/>
                <a:ea typeface="Consolas"/>
                <a:cs typeface="Consolas"/>
                <a:sym typeface="Consolas"/>
              </a:rPr>
              <a:t>stat</a:t>
            </a:r>
            <a:r>
              <a:rPr lang="en-GB" sz="1500">
                <a:solidFill>
                  <a:srgbClr val="000000"/>
                </a:solidFill>
                <a:latin typeface="Consolas"/>
                <a:ea typeface="Consolas"/>
                <a:cs typeface="Consolas"/>
                <a:sym typeface="Consolas"/>
              </a:rPr>
              <a:t>.setInt(1, 101);</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ResultSet </a:t>
            </a:r>
            <a:r>
              <a:rPr lang="en-GB" sz="1500">
                <a:solidFill>
                  <a:srgbClr val="6A3E3E"/>
                </a:solidFill>
                <a:latin typeface="Consolas"/>
                <a:ea typeface="Consolas"/>
                <a:cs typeface="Consolas"/>
                <a:sym typeface="Consolas"/>
              </a:rPr>
              <a:t>rs</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stat</a:t>
            </a:r>
            <a:r>
              <a:rPr lang="en-GB" sz="1500">
                <a:solidFill>
                  <a:srgbClr val="000000"/>
                </a:solidFill>
                <a:latin typeface="Consolas"/>
                <a:ea typeface="Consolas"/>
                <a:cs typeface="Consolas"/>
                <a:sym typeface="Consolas"/>
              </a:rPr>
              <a:t>.executeQuery();</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b="1">
                <a:solidFill>
                  <a:srgbClr val="7F0055"/>
                </a:solidFill>
                <a:latin typeface="Consolas"/>
                <a:ea typeface="Consolas"/>
                <a:cs typeface="Consolas"/>
                <a:sym typeface="Consolas"/>
              </a:rPr>
              <a:t>if</a:t>
            </a: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rs</a:t>
            </a:r>
            <a:r>
              <a:rPr lang="en-GB" sz="1500">
                <a:solidFill>
                  <a:srgbClr val="000000"/>
                </a:solidFill>
                <a:latin typeface="Consolas"/>
                <a:ea typeface="Consolas"/>
                <a:cs typeface="Consolas"/>
                <a:sym typeface="Consolas"/>
              </a:rPr>
              <a:t>.next()) {</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System.</a:t>
            </a:r>
            <a:r>
              <a:rPr lang="en-GB" sz="1500" b="1" i="1">
                <a:solidFill>
                  <a:srgbClr val="0000C0"/>
                </a:solidFill>
                <a:latin typeface="Consolas"/>
                <a:ea typeface="Consolas"/>
                <a:cs typeface="Consolas"/>
                <a:sym typeface="Consolas"/>
              </a:rPr>
              <a:t>out</a:t>
            </a:r>
            <a:r>
              <a:rPr lang="en-GB" sz="1500">
                <a:solidFill>
                  <a:srgbClr val="000000"/>
                </a:solidFill>
                <a:latin typeface="Consolas"/>
                <a:ea typeface="Consolas"/>
                <a:cs typeface="Consolas"/>
                <a:sym typeface="Consolas"/>
              </a:rPr>
              <a:t>.println(</a:t>
            </a:r>
            <a:r>
              <a:rPr lang="en-GB" sz="1500">
                <a:solidFill>
                  <a:srgbClr val="6A3E3E"/>
                </a:solidFill>
                <a:latin typeface="Consolas"/>
                <a:ea typeface="Consolas"/>
                <a:cs typeface="Consolas"/>
                <a:sym typeface="Consolas"/>
              </a:rPr>
              <a:t>rs</a:t>
            </a:r>
            <a:r>
              <a:rPr lang="en-GB" sz="1500">
                <a:solidFill>
                  <a:srgbClr val="000000"/>
                </a:solidFill>
                <a:latin typeface="Consolas"/>
                <a:ea typeface="Consolas"/>
                <a:cs typeface="Consolas"/>
                <a:sym typeface="Consolas"/>
              </a:rPr>
              <a:t>.getInt(1) + </a:t>
            </a:r>
            <a:r>
              <a:rPr lang="en-GB" sz="1500">
                <a:solidFill>
                  <a:srgbClr val="2A00FF"/>
                </a:solidFill>
                <a:latin typeface="Consolas"/>
                <a:ea typeface="Consolas"/>
                <a:cs typeface="Consolas"/>
                <a:sym typeface="Consolas"/>
              </a:rPr>
              <a:t>", "</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rs</a:t>
            </a:r>
            <a:r>
              <a:rPr lang="en-GB" sz="1500">
                <a:solidFill>
                  <a:srgbClr val="000000"/>
                </a:solidFill>
                <a:latin typeface="Consolas"/>
                <a:ea typeface="Consolas"/>
                <a:cs typeface="Consolas"/>
                <a:sym typeface="Consolas"/>
              </a:rPr>
              <a:t>.getString(2) + </a:t>
            </a:r>
            <a:r>
              <a:rPr lang="en-GB" sz="1500">
                <a:solidFill>
                  <a:srgbClr val="2A00FF"/>
                </a:solidFill>
                <a:latin typeface="Consolas"/>
                <a:ea typeface="Consolas"/>
                <a:cs typeface="Consolas"/>
                <a:sym typeface="Consolas"/>
              </a:rPr>
              <a:t>", "</a:t>
            </a:r>
            <a:r>
              <a:rPr lang="en-GB" sz="1500">
                <a:solidFill>
                  <a:srgbClr val="000000"/>
                </a:solidFill>
                <a:latin typeface="Consolas"/>
                <a:ea typeface="Consolas"/>
                <a:cs typeface="Consolas"/>
                <a:sym typeface="Consolas"/>
              </a:rPr>
              <a:t> + </a:t>
            </a:r>
            <a:r>
              <a:rPr lang="en-GB" sz="1500">
                <a:solidFill>
                  <a:srgbClr val="6A3E3E"/>
                </a:solidFill>
                <a:latin typeface="Consolas"/>
                <a:ea typeface="Consolas"/>
                <a:cs typeface="Consolas"/>
                <a:sym typeface="Consolas"/>
              </a:rPr>
              <a:t>rs</a:t>
            </a:r>
            <a:r>
              <a:rPr lang="en-GB" sz="1500">
                <a:solidFill>
                  <a:srgbClr val="000000"/>
                </a:solidFill>
                <a:latin typeface="Consolas"/>
                <a:ea typeface="Consolas"/>
                <a:cs typeface="Consolas"/>
                <a:sym typeface="Consolas"/>
              </a:rPr>
              <a:t>.getDouble(3));</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else</a:t>
            </a: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System.</a:t>
            </a:r>
            <a:r>
              <a:rPr lang="en-GB" sz="1500" b="1" i="1">
                <a:solidFill>
                  <a:srgbClr val="0000C0"/>
                </a:solidFill>
                <a:latin typeface="Consolas"/>
                <a:ea typeface="Consolas"/>
                <a:cs typeface="Consolas"/>
                <a:sym typeface="Consolas"/>
              </a:rPr>
              <a:t>out</a:t>
            </a:r>
            <a:r>
              <a:rPr lang="en-GB" sz="1500">
                <a:solidFill>
                  <a:srgbClr val="000000"/>
                </a:solidFill>
                <a:latin typeface="Consolas"/>
                <a:ea typeface="Consolas"/>
                <a:cs typeface="Consolas"/>
                <a:sym typeface="Consolas"/>
              </a:rPr>
              <a:t>.println(</a:t>
            </a:r>
            <a:r>
              <a:rPr lang="en-GB" sz="1500">
                <a:solidFill>
                  <a:srgbClr val="2A00FF"/>
                </a:solidFill>
                <a:latin typeface="Consolas"/>
                <a:ea typeface="Consolas"/>
                <a:cs typeface="Consolas"/>
                <a:sym typeface="Consolas"/>
              </a:rPr>
              <a:t>"Record Not Found!"</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0" lvl="0" indent="0" algn="l" rtl="0">
              <a:spcBef>
                <a:spcPts val="0"/>
              </a:spcBef>
              <a:spcAft>
                <a:spcPts val="1200"/>
              </a:spcAft>
              <a:buNone/>
            </a:pPr>
            <a:endParaRPr sz="150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Shape 3314"/>
        <p:cNvGrpSpPr/>
        <p:nvPr/>
      </p:nvGrpSpPr>
      <p:grpSpPr>
        <a:xfrm>
          <a:off x="0" y="0"/>
          <a:ext cx="0" cy="0"/>
          <a:chOff x="0" y="0"/>
          <a:chExt cx="0" cy="0"/>
        </a:xfrm>
      </p:grpSpPr>
      <p:sp>
        <p:nvSpPr>
          <p:cNvPr id="3315" name="Google Shape;3315;p4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Prepared Statement - Update</a:t>
            </a:r>
            <a:endParaRPr/>
          </a:p>
        </p:txBody>
      </p:sp>
      <p:sp>
        <p:nvSpPr>
          <p:cNvPr id="3316" name="Google Shape;3316;p4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403</a:t>
            </a:fld>
            <a:endParaRPr/>
          </a:p>
        </p:txBody>
      </p:sp>
      <p:sp>
        <p:nvSpPr>
          <p:cNvPr id="3317" name="Google Shape;3317;p4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0000" lnSpcReduction="10000"/>
          </a:bodyPr>
          <a:lstStyle/>
          <a:p>
            <a:pPr marL="25400" lvl="0" indent="0" algn="l" rtl="0">
              <a:spcBef>
                <a:spcPts val="0"/>
              </a:spcBef>
              <a:spcAft>
                <a:spcPts val="0"/>
              </a:spcAft>
              <a:buNone/>
            </a:pPr>
            <a:r>
              <a:rPr lang="en-GB" sz="2200">
                <a:solidFill>
                  <a:srgbClr val="000000"/>
                </a:solidFill>
                <a:latin typeface="Consolas"/>
                <a:ea typeface="Consolas"/>
                <a:cs typeface="Consolas"/>
                <a:sym typeface="Consolas"/>
              </a:rPr>
              <a:t>String </a:t>
            </a:r>
            <a:r>
              <a:rPr lang="en-GB" sz="2200">
                <a:solidFill>
                  <a:srgbClr val="6A3E3E"/>
                </a:solidFill>
                <a:latin typeface="Consolas"/>
                <a:ea typeface="Consolas"/>
                <a:cs typeface="Consolas"/>
                <a:sym typeface="Consolas"/>
              </a:rPr>
              <a:t>query</a:t>
            </a:r>
            <a:r>
              <a:rPr lang="en-GB" sz="2200">
                <a:solidFill>
                  <a:srgbClr val="000000"/>
                </a:solidFill>
                <a:latin typeface="Consolas"/>
                <a:ea typeface="Consolas"/>
                <a:cs typeface="Consolas"/>
                <a:sym typeface="Consolas"/>
              </a:rPr>
              <a:t> = </a:t>
            </a:r>
            <a:r>
              <a:rPr lang="en-GB" sz="2200">
                <a:solidFill>
                  <a:srgbClr val="2A00FF"/>
                </a:solidFill>
                <a:latin typeface="Consolas"/>
                <a:ea typeface="Consolas"/>
                <a:cs typeface="Consolas"/>
                <a:sym typeface="Consolas"/>
              </a:rPr>
              <a:t>"update employees set salary=? where id=?"</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PreparedStatement </a:t>
            </a:r>
            <a:r>
              <a:rPr lang="en-GB" sz="2200">
                <a:solidFill>
                  <a:srgbClr val="6A3E3E"/>
                </a:solidFill>
                <a:latin typeface="Consolas"/>
                <a:ea typeface="Consolas"/>
                <a:cs typeface="Consolas"/>
                <a:sym typeface="Consolas"/>
              </a:rPr>
              <a:t>stat</a:t>
            </a:r>
            <a:r>
              <a:rPr lang="en-GB" sz="2200">
                <a:solidFill>
                  <a:srgbClr val="000000"/>
                </a:solidFill>
                <a:latin typeface="Consolas"/>
                <a:ea typeface="Consolas"/>
                <a:cs typeface="Consolas"/>
                <a:sym typeface="Consolas"/>
              </a:rPr>
              <a:t> = </a:t>
            </a:r>
            <a:r>
              <a:rPr lang="en-GB" sz="2200">
                <a:solidFill>
                  <a:srgbClr val="6A3E3E"/>
                </a:solidFill>
                <a:latin typeface="Consolas"/>
                <a:ea typeface="Consolas"/>
                <a:cs typeface="Consolas"/>
                <a:sym typeface="Consolas"/>
              </a:rPr>
              <a:t>con</a:t>
            </a:r>
            <a:r>
              <a:rPr lang="en-GB" sz="2200">
                <a:solidFill>
                  <a:srgbClr val="000000"/>
                </a:solidFill>
                <a:latin typeface="Consolas"/>
                <a:ea typeface="Consolas"/>
                <a:cs typeface="Consolas"/>
                <a:sym typeface="Consolas"/>
              </a:rPr>
              <a:t>.prepareStatement(</a:t>
            </a:r>
            <a:r>
              <a:rPr lang="en-GB" sz="2200">
                <a:solidFill>
                  <a:srgbClr val="6A3E3E"/>
                </a:solidFill>
                <a:latin typeface="Consolas"/>
                <a:ea typeface="Consolas"/>
                <a:cs typeface="Consolas"/>
                <a:sym typeface="Consolas"/>
              </a:rPr>
              <a:t>query</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endParaRPr sz="2200">
              <a:solidFill>
                <a:srgbClr val="6A3E3E"/>
              </a:solidFill>
              <a:latin typeface="Consolas"/>
              <a:ea typeface="Consolas"/>
              <a:cs typeface="Consolas"/>
              <a:sym typeface="Consolas"/>
            </a:endParaRPr>
          </a:p>
          <a:p>
            <a:pPr marL="25400" lvl="0" indent="0" algn="l" rtl="0">
              <a:spcBef>
                <a:spcPts val="0"/>
              </a:spcBef>
              <a:spcAft>
                <a:spcPts val="0"/>
              </a:spcAft>
              <a:buNone/>
            </a:pPr>
            <a:r>
              <a:rPr lang="en-GB" sz="2200">
                <a:solidFill>
                  <a:srgbClr val="6A3E3E"/>
                </a:solidFill>
                <a:latin typeface="Consolas"/>
                <a:ea typeface="Consolas"/>
                <a:cs typeface="Consolas"/>
                <a:sym typeface="Consolas"/>
              </a:rPr>
              <a:t>stat</a:t>
            </a:r>
            <a:r>
              <a:rPr lang="en-GB" sz="2200">
                <a:solidFill>
                  <a:srgbClr val="000000"/>
                </a:solidFill>
                <a:latin typeface="Consolas"/>
                <a:ea typeface="Consolas"/>
                <a:cs typeface="Consolas"/>
                <a:sym typeface="Consolas"/>
              </a:rPr>
              <a:t>.setDouble(1, 554466.33);</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6A3E3E"/>
                </a:solidFill>
                <a:latin typeface="Consolas"/>
                <a:ea typeface="Consolas"/>
                <a:cs typeface="Consolas"/>
                <a:sym typeface="Consolas"/>
              </a:rPr>
              <a:t>stat</a:t>
            </a:r>
            <a:r>
              <a:rPr lang="en-GB" sz="2200">
                <a:solidFill>
                  <a:srgbClr val="000000"/>
                </a:solidFill>
                <a:latin typeface="Consolas"/>
                <a:ea typeface="Consolas"/>
                <a:cs typeface="Consolas"/>
                <a:sym typeface="Consolas"/>
              </a:rPr>
              <a:t>.setInt(2, 101);</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endParaRPr sz="2200" b="1">
              <a:solidFill>
                <a:srgbClr val="7F0055"/>
              </a:solidFill>
              <a:latin typeface="Consolas"/>
              <a:ea typeface="Consolas"/>
              <a:cs typeface="Consolas"/>
              <a:sym typeface="Consolas"/>
            </a:endParaRPr>
          </a:p>
          <a:p>
            <a:pPr marL="25400" lvl="0" indent="0" algn="l" rtl="0">
              <a:spcBef>
                <a:spcPts val="0"/>
              </a:spcBef>
              <a:spcAft>
                <a:spcPts val="0"/>
              </a:spcAft>
              <a:buNone/>
            </a:pPr>
            <a:r>
              <a:rPr lang="en-GB" sz="2200" b="1">
                <a:solidFill>
                  <a:srgbClr val="7F0055"/>
                </a:solidFill>
                <a:latin typeface="Consolas"/>
                <a:ea typeface="Consolas"/>
                <a:cs typeface="Consolas"/>
                <a:sym typeface="Consolas"/>
              </a:rPr>
              <a:t>int</a:t>
            </a: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rs</a:t>
            </a:r>
            <a:r>
              <a:rPr lang="en-GB" sz="2200">
                <a:solidFill>
                  <a:srgbClr val="000000"/>
                </a:solidFill>
                <a:latin typeface="Consolas"/>
                <a:ea typeface="Consolas"/>
                <a:cs typeface="Consolas"/>
                <a:sym typeface="Consolas"/>
              </a:rPr>
              <a:t> = </a:t>
            </a:r>
            <a:r>
              <a:rPr lang="en-GB" sz="2200">
                <a:solidFill>
                  <a:srgbClr val="6A3E3E"/>
                </a:solidFill>
                <a:latin typeface="Consolas"/>
                <a:ea typeface="Consolas"/>
                <a:cs typeface="Consolas"/>
                <a:sym typeface="Consolas"/>
              </a:rPr>
              <a:t>stat</a:t>
            </a:r>
            <a:r>
              <a:rPr lang="en-GB" sz="2200">
                <a:solidFill>
                  <a:srgbClr val="000000"/>
                </a:solidFill>
                <a:latin typeface="Consolas"/>
                <a:ea typeface="Consolas"/>
                <a:cs typeface="Consolas"/>
                <a:sym typeface="Consolas"/>
              </a:rPr>
              <a:t>.executeUpdate();</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b="1">
                <a:solidFill>
                  <a:srgbClr val="7F0055"/>
                </a:solidFill>
                <a:latin typeface="Consolas"/>
                <a:ea typeface="Consolas"/>
                <a:cs typeface="Consolas"/>
                <a:sym typeface="Consolas"/>
              </a:rPr>
              <a:t>if</a:t>
            </a:r>
            <a:r>
              <a:rPr lang="en-GB" sz="2200">
                <a:solidFill>
                  <a:srgbClr val="000000"/>
                </a:solidFill>
                <a:latin typeface="Consolas"/>
                <a:ea typeface="Consolas"/>
                <a:cs typeface="Consolas"/>
                <a:sym typeface="Consolas"/>
              </a:rPr>
              <a:t> (</a:t>
            </a:r>
            <a:r>
              <a:rPr lang="en-GB" sz="2200">
                <a:solidFill>
                  <a:srgbClr val="6A3E3E"/>
                </a:solidFill>
                <a:latin typeface="Consolas"/>
                <a:ea typeface="Consolas"/>
                <a:cs typeface="Consolas"/>
                <a:sym typeface="Consolas"/>
              </a:rPr>
              <a:t>rs</a:t>
            </a:r>
            <a:r>
              <a:rPr lang="en-GB" sz="2200">
                <a:solidFill>
                  <a:srgbClr val="000000"/>
                </a:solidFill>
                <a:latin typeface="Consolas"/>
                <a:ea typeface="Consolas"/>
                <a:cs typeface="Consolas"/>
                <a:sym typeface="Consolas"/>
              </a:rPr>
              <a:t> &gt; 0)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a:solidFill>
                  <a:srgbClr val="2A00FF"/>
                </a:solidFill>
                <a:latin typeface="Consolas"/>
                <a:ea typeface="Consolas"/>
                <a:cs typeface="Consolas"/>
                <a:sym typeface="Consolas"/>
              </a:rPr>
              <a:t>"Record updated"</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a:t>
            </a:r>
            <a:r>
              <a:rPr lang="en-GB" sz="2200" b="1">
                <a:solidFill>
                  <a:srgbClr val="7F0055"/>
                </a:solidFill>
                <a:latin typeface="Consolas"/>
                <a:ea typeface="Consolas"/>
                <a:cs typeface="Consolas"/>
                <a:sym typeface="Consolas"/>
              </a:rPr>
              <a:t>else</a:t>
            </a:r>
            <a:r>
              <a:rPr lang="en-GB" sz="2200">
                <a:solidFill>
                  <a:srgbClr val="000000"/>
                </a:solidFill>
                <a:latin typeface="Consolas"/>
                <a:ea typeface="Consolas"/>
                <a:cs typeface="Consolas"/>
                <a:sym typeface="Consolas"/>
              </a:rPr>
              <a:t> {</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	System.</a:t>
            </a:r>
            <a:r>
              <a:rPr lang="en-GB" sz="2200" b="1" i="1">
                <a:solidFill>
                  <a:srgbClr val="0000C0"/>
                </a:solidFill>
                <a:latin typeface="Consolas"/>
                <a:ea typeface="Consolas"/>
                <a:cs typeface="Consolas"/>
                <a:sym typeface="Consolas"/>
              </a:rPr>
              <a:t>out</a:t>
            </a:r>
            <a:r>
              <a:rPr lang="en-GB" sz="2200">
                <a:solidFill>
                  <a:srgbClr val="000000"/>
                </a:solidFill>
                <a:latin typeface="Consolas"/>
                <a:ea typeface="Consolas"/>
                <a:cs typeface="Consolas"/>
                <a:sym typeface="Consolas"/>
              </a:rPr>
              <a:t>.println(</a:t>
            </a:r>
            <a:r>
              <a:rPr lang="en-GB" sz="2200">
                <a:solidFill>
                  <a:srgbClr val="2A00FF"/>
                </a:solidFill>
                <a:latin typeface="Consolas"/>
                <a:ea typeface="Consolas"/>
                <a:cs typeface="Consolas"/>
                <a:sym typeface="Consolas"/>
              </a:rPr>
              <a:t>"Failed to update"</a:t>
            </a: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200">
                <a:solidFill>
                  <a:srgbClr val="000000"/>
                </a:solidFill>
                <a:latin typeface="Consolas"/>
                <a:ea typeface="Consolas"/>
                <a:cs typeface="Consolas"/>
                <a:sym typeface="Consolas"/>
              </a:rPr>
              <a:t>}</a:t>
            </a:r>
            <a:endParaRPr sz="2200">
              <a:solidFill>
                <a:srgbClr val="000000"/>
              </a:solidFill>
              <a:latin typeface="Consolas"/>
              <a:ea typeface="Consolas"/>
              <a:cs typeface="Consolas"/>
              <a:sym typeface="Consolas"/>
            </a:endParaRPr>
          </a:p>
          <a:p>
            <a:pPr marL="0" lvl="0" indent="0" algn="l" rtl="0">
              <a:spcBef>
                <a:spcPts val="0"/>
              </a:spcBef>
              <a:spcAft>
                <a:spcPts val="1200"/>
              </a:spcAft>
              <a:buNone/>
            </a:pPr>
            <a:endParaRPr sz="1500">
              <a:solidFill>
                <a:srgbClr val="000000"/>
              </a:solidFill>
              <a:latin typeface="Consolas"/>
              <a:ea typeface="Consolas"/>
              <a:cs typeface="Consolas"/>
              <a:sym typeface="Consolas"/>
            </a:endParaRPr>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Shape 3321"/>
        <p:cNvGrpSpPr/>
        <p:nvPr/>
      </p:nvGrpSpPr>
      <p:grpSpPr>
        <a:xfrm>
          <a:off x="0" y="0"/>
          <a:ext cx="0" cy="0"/>
          <a:chOff x="0" y="0"/>
          <a:chExt cx="0" cy="0"/>
        </a:xfrm>
      </p:grpSpPr>
      <p:sp>
        <p:nvSpPr>
          <p:cNvPr id="3322" name="Google Shape;3322;p416"/>
          <p:cNvSpPr txBox="1">
            <a:spLocks noGrp="1"/>
          </p:cNvSpPr>
          <p:nvPr>
            <p:ph type="title"/>
          </p:nvPr>
        </p:nvSpPr>
        <p:spPr>
          <a:xfrm>
            <a:off x="311700" y="1304850"/>
            <a:ext cx="8520600" cy="1538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THANK YOU</a:t>
            </a:r>
            <a:endParaRPr/>
          </a:p>
        </p:txBody>
      </p:sp>
      <p:sp>
        <p:nvSpPr>
          <p:cNvPr id="3323" name="Google Shape;3323;p4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404</a:t>
            </a:fld>
            <a:endParaRPr>
              <a:solidFill>
                <a:schemeClr val="dk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Eclipse</a:t>
            </a:r>
            <a:endParaRPr/>
          </a:p>
        </p:txBody>
      </p:sp>
      <p:sp>
        <p:nvSpPr>
          <p:cNvPr id="390" name="Google Shape;390;p5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9250" algn="just" rtl="0">
              <a:spcBef>
                <a:spcPts val="0"/>
              </a:spcBef>
              <a:spcAft>
                <a:spcPts val="0"/>
              </a:spcAft>
              <a:buSzPts val="1900"/>
              <a:buChar char="●"/>
            </a:pPr>
            <a:r>
              <a:rPr lang="en-GB" sz="1900" b="1">
                <a:solidFill>
                  <a:srgbClr val="202122"/>
                </a:solidFill>
                <a:highlight>
                  <a:srgbClr val="FFFFFF"/>
                </a:highlight>
              </a:rPr>
              <a:t>Eclipse</a:t>
            </a:r>
            <a:r>
              <a:rPr lang="en-GB" sz="1900">
                <a:solidFill>
                  <a:srgbClr val="202122"/>
                </a:solidFill>
                <a:highlight>
                  <a:srgbClr val="FFFFFF"/>
                </a:highlight>
              </a:rPr>
              <a:t> is an integrated development environment (IDE) used in computer programming</a:t>
            </a:r>
            <a:endParaRPr sz="1900"/>
          </a:p>
          <a:p>
            <a:pPr marL="457200" lvl="0" indent="-349250" algn="just" rtl="0">
              <a:spcBef>
                <a:spcPts val="0"/>
              </a:spcBef>
              <a:spcAft>
                <a:spcPts val="0"/>
              </a:spcAft>
              <a:buSzPts val="1900"/>
              <a:buChar char="●"/>
            </a:pPr>
            <a:r>
              <a:rPr lang="en-GB" sz="1900">
                <a:solidFill>
                  <a:srgbClr val="202122"/>
                </a:solidFill>
                <a:highlight>
                  <a:srgbClr val="FFFFFF"/>
                </a:highlight>
              </a:rPr>
              <a:t>Eclipse is written mostly in Java and its primary use is for developing Java applications, but it may also be used to develop applications in other programming languages via plug-ins, including C, </a:t>
            </a:r>
            <a:r>
              <a:rPr lang="en-GB" sz="1900">
                <a:solidFill>
                  <a:srgbClr val="3366CC"/>
                </a:solidFill>
                <a:highlight>
                  <a:srgbClr val="FFFFFF"/>
                </a:highlight>
                <a:uFill>
                  <a:noFill/>
                </a:uFill>
                <a:hlinkClick r:id="rId3">
                  <a:extLst>
                    <a:ext uri="{A12FA001-AC4F-418D-AE19-62706E023703}">
                      <ahyp:hlinkClr xmlns:ahyp="http://schemas.microsoft.com/office/drawing/2018/hyperlinkcolor" val="tx"/>
                    </a:ext>
                  </a:extLst>
                </a:hlinkClick>
              </a:rPr>
              <a:t>C</a:t>
            </a:r>
            <a:r>
              <a:rPr lang="en-GB" sz="1900">
                <a:highlight>
                  <a:srgbClr val="FFFFFF"/>
                </a:highlight>
              </a:rPr>
              <a:t>++,</a:t>
            </a:r>
            <a:r>
              <a:rPr lang="en-GB" sz="1900">
                <a:solidFill>
                  <a:srgbClr val="202122"/>
                </a:solidFill>
                <a:highlight>
                  <a:srgbClr val="FFFFFF"/>
                </a:highlight>
              </a:rPr>
              <a:t> C#, JavaScript, PHP, Python, R, Ruby</a:t>
            </a:r>
            <a:r>
              <a:rPr lang="en-GB" sz="1900">
                <a:solidFill>
                  <a:srgbClr val="202122"/>
                </a:solidFill>
              </a:rPr>
              <a:t> </a:t>
            </a:r>
            <a:r>
              <a:rPr lang="en-GB" sz="1900"/>
              <a:t>etc</a:t>
            </a:r>
            <a:endParaRPr sz="1900"/>
          </a:p>
          <a:p>
            <a:pPr marL="457200" lvl="0" indent="-349250" algn="just" rtl="0">
              <a:spcBef>
                <a:spcPts val="0"/>
              </a:spcBef>
              <a:spcAft>
                <a:spcPts val="0"/>
              </a:spcAft>
              <a:buSzPts val="1900"/>
              <a:buChar char="●"/>
            </a:pPr>
            <a:r>
              <a:rPr lang="en-GB" sz="1900" u="sng">
                <a:solidFill>
                  <a:schemeClr val="hlink"/>
                </a:solidFill>
                <a:hlinkClick r:id="rId4"/>
              </a:rPr>
              <a:t>https://www.eclipse.org/downloads/</a:t>
            </a:r>
            <a:endParaRPr sz="1900"/>
          </a:p>
        </p:txBody>
      </p:sp>
      <p:sp>
        <p:nvSpPr>
          <p:cNvPr id="391" name="Google Shape;39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42</a:t>
            </a:fld>
            <a:endParaRPr/>
          </a:p>
        </p:txBody>
      </p:sp>
      <p:grpSp>
        <p:nvGrpSpPr>
          <p:cNvPr id="397" name="Google Shape;397;p54"/>
          <p:cNvGrpSpPr/>
          <p:nvPr/>
        </p:nvGrpSpPr>
        <p:grpSpPr>
          <a:xfrm>
            <a:off x="0" y="473871"/>
            <a:ext cx="9144000" cy="4195758"/>
            <a:chOff x="0" y="473871"/>
            <a:chExt cx="9144000" cy="4195758"/>
          </a:xfrm>
        </p:grpSpPr>
        <p:pic>
          <p:nvPicPr>
            <p:cNvPr id="398" name="Google Shape;398;p54"/>
            <p:cNvPicPr preferRelativeResize="0"/>
            <p:nvPr/>
          </p:nvPicPr>
          <p:blipFill>
            <a:blip r:embed="rId3">
              <a:alphaModFix/>
            </a:blip>
            <a:stretch>
              <a:fillRect/>
            </a:stretch>
          </p:blipFill>
          <p:spPr>
            <a:xfrm>
              <a:off x="0" y="473871"/>
              <a:ext cx="9144000" cy="4195758"/>
            </a:xfrm>
            <a:prstGeom prst="rect">
              <a:avLst/>
            </a:prstGeom>
            <a:noFill/>
            <a:ln>
              <a:noFill/>
            </a:ln>
          </p:spPr>
        </p:pic>
        <p:sp>
          <p:nvSpPr>
            <p:cNvPr id="399" name="Google Shape;399;p54"/>
            <p:cNvSpPr/>
            <p:nvPr/>
          </p:nvSpPr>
          <p:spPr>
            <a:xfrm>
              <a:off x="1905175" y="3095300"/>
              <a:ext cx="1856700" cy="3936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43</a:t>
            </a:fld>
            <a:endParaRPr/>
          </a:p>
        </p:txBody>
      </p:sp>
      <p:grpSp>
        <p:nvGrpSpPr>
          <p:cNvPr id="405" name="Google Shape;405;p55"/>
          <p:cNvGrpSpPr/>
          <p:nvPr/>
        </p:nvGrpSpPr>
        <p:grpSpPr>
          <a:xfrm>
            <a:off x="2314881" y="152400"/>
            <a:ext cx="4514238" cy="4838699"/>
            <a:chOff x="2314881" y="152400"/>
            <a:chExt cx="4514238" cy="4838699"/>
          </a:xfrm>
        </p:grpSpPr>
        <p:pic>
          <p:nvPicPr>
            <p:cNvPr id="406" name="Google Shape;406;p55"/>
            <p:cNvPicPr preferRelativeResize="0"/>
            <p:nvPr/>
          </p:nvPicPr>
          <p:blipFill>
            <a:blip r:embed="rId3">
              <a:alphaModFix/>
            </a:blip>
            <a:stretch>
              <a:fillRect/>
            </a:stretch>
          </p:blipFill>
          <p:spPr>
            <a:xfrm>
              <a:off x="2314881" y="152400"/>
              <a:ext cx="4514238" cy="4838699"/>
            </a:xfrm>
            <a:prstGeom prst="rect">
              <a:avLst/>
            </a:prstGeom>
            <a:noFill/>
            <a:ln>
              <a:noFill/>
            </a:ln>
          </p:spPr>
        </p:pic>
        <p:sp>
          <p:nvSpPr>
            <p:cNvPr id="407" name="Google Shape;407;p55"/>
            <p:cNvSpPr/>
            <p:nvPr/>
          </p:nvSpPr>
          <p:spPr>
            <a:xfrm>
              <a:off x="2401075" y="938750"/>
              <a:ext cx="4244100" cy="8418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44</a:t>
            </a:fld>
            <a:endParaRPr/>
          </a:p>
        </p:txBody>
      </p:sp>
      <p:grpSp>
        <p:nvGrpSpPr>
          <p:cNvPr id="413" name="Google Shape;413;p56"/>
          <p:cNvGrpSpPr/>
          <p:nvPr/>
        </p:nvGrpSpPr>
        <p:grpSpPr>
          <a:xfrm>
            <a:off x="2172700" y="0"/>
            <a:ext cx="4798600" cy="5143499"/>
            <a:chOff x="2172700" y="0"/>
            <a:chExt cx="4798600" cy="5143499"/>
          </a:xfrm>
        </p:grpSpPr>
        <p:pic>
          <p:nvPicPr>
            <p:cNvPr id="414" name="Google Shape;414;p56"/>
            <p:cNvPicPr preferRelativeResize="0"/>
            <p:nvPr/>
          </p:nvPicPr>
          <p:blipFill>
            <a:blip r:embed="rId3">
              <a:alphaModFix/>
            </a:blip>
            <a:stretch>
              <a:fillRect/>
            </a:stretch>
          </p:blipFill>
          <p:spPr>
            <a:xfrm>
              <a:off x="2172700" y="0"/>
              <a:ext cx="4798600" cy="5143499"/>
            </a:xfrm>
            <a:prstGeom prst="rect">
              <a:avLst/>
            </a:prstGeom>
            <a:noFill/>
            <a:ln>
              <a:noFill/>
            </a:ln>
          </p:spPr>
        </p:pic>
        <p:sp>
          <p:nvSpPr>
            <p:cNvPr id="415" name="Google Shape;415;p56"/>
            <p:cNvSpPr/>
            <p:nvPr/>
          </p:nvSpPr>
          <p:spPr>
            <a:xfrm>
              <a:off x="3542800" y="3429775"/>
              <a:ext cx="2929200" cy="393600"/>
            </a:xfrm>
            <a:prstGeom prst="roundRect">
              <a:avLst>
                <a:gd name="adj" fmla="val 16667"/>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7"/>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Variables and Data Types</a:t>
            </a:r>
            <a:endParaRPr/>
          </a:p>
        </p:txBody>
      </p:sp>
      <p:sp>
        <p:nvSpPr>
          <p:cNvPr id="421" name="Google Shape;421;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45</a:t>
            </a:fld>
            <a:endParaRPr>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427" name="Google Shape;42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46</a:t>
            </a:fld>
            <a:endParaRPr>
              <a:solidFill>
                <a:schemeClr val="dk2"/>
              </a:solidFill>
            </a:endParaRPr>
          </a:p>
        </p:txBody>
      </p:sp>
      <p:sp>
        <p:nvSpPr>
          <p:cNvPr id="428" name="Google Shape;428;p5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Primitive Data Types</a:t>
            </a:r>
            <a:endParaRPr/>
          </a:p>
          <a:p>
            <a:pPr marL="457200" lvl="0" indent="-342900" algn="l" rtl="0">
              <a:spcBef>
                <a:spcPts val="0"/>
              </a:spcBef>
              <a:spcAft>
                <a:spcPts val="0"/>
              </a:spcAft>
              <a:buSzPts val="1800"/>
              <a:buChar char="●"/>
            </a:pPr>
            <a:r>
              <a:rPr lang="en-GB"/>
              <a:t>Range</a:t>
            </a:r>
            <a:endParaRPr/>
          </a:p>
          <a:p>
            <a:pPr marL="457200" lvl="0" indent="-342900" algn="l" rtl="0">
              <a:spcBef>
                <a:spcPts val="0"/>
              </a:spcBef>
              <a:spcAft>
                <a:spcPts val="0"/>
              </a:spcAft>
              <a:buSzPts val="1800"/>
              <a:buChar char="●"/>
            </a:pPr>
            <a:r>
              <a:rPr lang="en-GB"/>
              <a:t>Type Casting</a:t>
            </a:r>
            <a:endParaRPr/>
          </a:p>
          <a:p>
            <a:pPr marL="457200" lvl="0" indent="-342900" algn="l" rtl="0">
              <a:spcBef>
                <a:spcPts val="0"/>
              </a:spcBef>
              <a:spcAft>
                <a:spcPts val="0"/>
              </a:spcAft>
              <a:buSzPts val="1800"/>
              <a:buChar char="●"/>
            </a:pPr>
            <a:r>
              <a:rPr lang="en-GB"/>
              <a:t>Wrapper classes</a:t>
            </a:r>
            <a:endParaRPr/>
          </a:p>
          <a:p>
            <a:pPr marL="457200" lvl="0" indent="-342900" algn="l" rtl="0">
              <a:spcBef>
                <a:spcPts val="0"/>
              </a:spcBef>
              <a:spcAft>
                <a:spcPts val="0"/>
              </a:spcAft>
              <a:buSzPts val="1800"/>
              <a:buChar char="●"/>
            </a:pPr>
            <a:r>
              <a:rPr lang="en-GB"/>
              <a:t>Reading inputs from user : Scanner class</a:t>
            </a:r>
            <a:endParaRPr/>
          </a:p>
          <a:p>
            <a:pPr marL="457200" lvl="0" indent="-342900" algn="l" rtl="0">
              <a:spcBef>
                <a:spcPts val="0"/>
              </a:spcBef>
              <a:spcAft>
                <a:spcPts val="0"/>
              </a:spcAft>
              <a:buSzPts val="1800"/>
              <a:buChar char="●"/>
            </a:pPr>
            <a:r>
              <a:rPr lang="en-GB"/>
              <a:t>Java Methods</a:t>
            </a:r>
            <a:endParaRPr/>
          </a:p>
          <a:p>
            <a:pPr marL="457200" lvl="0" indent="-342900" algn="l" rtl="0">
              <a:spcBef>
                <a:spcPts val="0"/>
              </a:spcBef>
              <a:spcAft>
                <a:spcPts val="0"/>
              </a:spcAft>
              <a:buSzPts val="1800"/>
              <a:buChar char="●"/>
            </a:pPr>
            <a:r>
              <a:rPr lang="en-GB"/>
              <a:t>Pass by value and pass by reference</a:t>
            </a:r>
            <a:endParaRPr/>
          </a:p>
          <a:p>
            <a:pPr marL="457200" lvl="0" indent="-342900" algn="l" rtl="0">
              <a:spcBef>
                <a:spcPts val="0"/>
              </a:spcBef>
              <a:spcAft>
                <a:spcPts val="0"/>
              </a:spcAft>
              <a:buSzPts val="1800"/>
              <a:buChar char="●"/>
            </a:pPr>
            <a:r>
              <a:rPr lang="en-GB"/>
              <a:t>Method Overloading</a:t>
            </a:r>
            <a:endParaRPr/>
          </a:p>
          <a:p>
            <a:pPr marL="457200" lvl="0" indent="-342900" algn="l" rtl="0">
              <a:spcBef>
                <a:spcPts val="0"/>
              </a:spcBef>
              <a:spcAft>
                <a:spcPts val="0"/>
              </a:spcAft>
              <a:buSzPts val="1800"/>
              <a:buChar char="●"/>
            </a:pPr>
            <a:r>
              <a:rPr lang="en-GB"/>
              <a:t>Stack Memory and Heap Memory</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Primitive Data Types</a:t>
            </a:r>
            <a:endParaRPr/>
          </a:p>
        </p:txBody>
      </p:sp>
      <p:sp>
        <p:nvSpPr>
          <p:cNvPr id="434" name="Google Shape;434;p5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Primitive data types in java are predefined by the java language and named as the reserved keywords.</a:t>
            </a:r>
            <a:endParaRPr/>
          </a:p>
          <a:p>
            <a:pPr marL="457200" lvl="0" indent="-342900" algn="just" rtl="0">
              <a:spcBef>
                <a:spcPts val="0"/>
              </a:spcBef>
              <a:spcAft>
                <a:spcPts val="0"/>
              </a:spcAft>
              <a:buSzPts val="1800"/>
              <a:buChar char="●"/>
            </a:pPr>
            <a:r>
              <a:rPr lang="en-GB"/>
              <a:t>A primitive data type does not share a state with other primitive values.</a:t>
            </a:r>
            <a:endParaRPr/>
          </a:p>
          <a:p>
            <a:pPr marL="457200" lvl="0" indent="-342900" algn="just" rtl="0">
              <a:spcBef>
                <a:spcPts val="0"/>
              </a:spcBef>
              <a:spcAft>
                <a:spcPts val="0"/>
              </a:spcAft>
              <a:buSzPts val="1800"/>
              <a:buChar char="●"/>
            </a:pPr>
            <a:r>
              <a:rPr lang="en-GB"/>
              <a:t>Java is a strongly typed language, which means that every variable and expression has a specific type that is known at compile time.</a:t>
            </a:r>
            <a:endParaRPr/>
          </a:p>
          <a:p>
            <a:pPr marL="457200" lvl="0" indent="-342900" algn="just" rtl="0">
              <a:spcBef>
                <a:spcPts val="0"/>
              </a:spcBef>
              <a:spcAft>
                <a:spcPts val="0"/>
              </a:spcAft>
              <a:buSzPts val="1800"/>
              <a:buChar char="●"/>
            </a:pPr>
            <a:r>
              <a:rPr lang="en-GB"/>
              <a:t>In java, there are eight primitive data types that are used to store different kinds of values.</a:t>
            </a:r>
            <a:endParaRPr/>
          </a:p>
          <a:p>
            <a:pPr marL="457200" lvl="0" indent="-342900" algn="just" rtl="0">
              <a:spcBef>
                <a:spcPts val="0"/>
              </a:spcBef>
              <a:spcAft>
                <a:spcPts val="0"/>
              </a:spcAft>
              <a:buSzPts val="1800"/>
              <a:buChar char="●"/>
            </a:pPr>
            <a:r>
              <a:rPr lang="en-GB"/>
              <a:t>These data types are as follows : </a:t>
            </a:r>
            <a:endParaRPr/>
          </a:p>
          <a:p>
            <a:pPr marL="457200" lvl="0" indent="0" algn="just" rtl="0">
              <a:spcBef>
                <a:spcPts val="1200"/>
              </a:spcBef>
              <a:spcAft>
                <a:spcPts val="1200"/>
              </a:spcAft>
              <a:buNone/>
            </a:pPr>
            <a:endParaRPr/>
          </a:p>
        </p:txBody>
      </p:sp>
      <p:sp>
        <p:nvSpPr>
          <p:cNvPr id="435" name="Google Shape;435;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47</a:t>
            </a:fld>
            <a:endParaRPr/>
          </a:p>
        </p:txBody>
      </p:sp>
      <p:graphicFrame>
        <p:nvGraphicFramePr>
          <p:cNvPr id="436" name="Google Shape;436;p59"/>
          <p:cNvGraphicFramePr/>
          <p:nvPr/>
        </p:nvGraphicFramePr>
        <p:xfrm>
          <a:off x="1010150" y="4047500"/>
          <a:ext cx="7239000" cy="853380"/>
        </p:xfrm>
        <a:graphic>
          <a:graphicData uri="http://schemas.openxmlformats.org/drawingml/2006/table">
            <a:tbl>
              <a:tblPr>
                <a:noFill/>
                <a:tableStyleId>{4C4B8031-E66A-4E46-8405-7B656A99451E}</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ctr" rtl="0">
                        <a:spcBef>
                          <a:spcPts val="0"/>
                        </a:spcBef>
                        <a:spcAft>
                          <a:spcPts val="0"/>
                        </a:spcAft>
                        <a:buNone/>
                      </a:pPr>
                      <a:r>
                        <a:rPr lang="en-GB" sz="1600"/>
                        <a:t>byte</a:t>
                      </a:r>
                      <a:endParaRPr sz="1600"/>
                    </a:p>
                  </a:txBody>
                  <a:tcPr marL="91425" marR="91425" marT="91425" marB="91425" anchor="ctr"/>
                </a:tc>
                <a:tc>
                  <a:txBody>
                    <a:bodyPr/>
                    <a:lstStyle/>
                    <a:p>
                      <a:pPr marL="0" lvl="0" indent="0" algn="ctr" rtl="0">
                        <a:spcBef>
                          <a:spcPts val="0"/>
                        </a:spcBef>
                        <a:spcAft>
                          <a:spcPts val="0"/>
                        </a:spcAft>
                        <a:buNone/>
                      </a:pPr>
                      <a:r>
                        <a:rPr lang="en-GB" sz="1600"/>
                        <a:t>short</a:t>
                      </a:r>
                      <a:endParaRPr sz="1600"/>
                    </a:p>
                  </a:txBody>
                  <a:tcPr marL="91425" marR="91425" marT="91425" marB="91425" anchor="ctr"/>
                </a:tc>
                <a:tc>
                  <a:txBody>
                    <a:bodyPr/>
                    <a:lstStyle/>
                    <a:p>
                      <a:pPr marL="0" lvl="0" indent="0" algn="ctr" rtl="0">
                        <a:spcBef>
                          <a:spcPts val="0"/>
                        </a:spcBef>
                        <a:spcAft>
                          <a:spcPts val="0"/>
                        </a:spcAft>
                        <a:buNone/>
                      </a:pPr>
                      <a:r>
                        <a:rPr lang="en-GB" sz="1600"/>
                        <a:t>int</a:t>
                      </a:r>
                      <a:endParaRPr sz="1600"/>
                    </a:p>
                  </a:txBody>
                  <a:tcPr marL="91425" marR="91425" marT="91425" marB="91425" anchor="ctr"/>
                </a:tc>
                <a:tc>
                  <a:txBody>
                    <a:bodyPr/>
                    <a:lstStyle/>
                    <a:p>
                      <a:pPr marL="0" lvl="0" indent="0" algn="ctr" rtl="0">
                        <a:spcBef>
                          <a:spcPts val="0"/>
                        </a:spcBef>
                        <a:spcAft>
                          <a:spcPts val="0"/>
                        </a:spcAft>
                        <a:buNone/>
                      </a:pPr>
                      <a:r>
                        <a:rPr lang="en-GB" sz="1600"/>
                        <a:t>long</a:t>
                      </a:r>
                      <a:endParaRPr sz="1600"/>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600"/>
                        <a:t>float</a:t>
                      </a:r>
                      <a:endParaRPr sz="1600"/>
                    </a:p>
                  </a:txBody>
                  <a:tcPr marL="91425" marR="91425" marT="91425" marB="91425" anchor="ctr"/>
                </a:tc>
                <a:tc>
                  <a:txBody>
                    <a:bodyPr/>
                    <a:lstStyle/>
                    <a:p>
                      <a:pPr marL="0" lvl="0" indent="0" algn="ctr" rtl="0">
                        <a:spcBef>
                          <a:spcPts val="0"/>
                        </a:spcBef>
                        <a:spcAft>
                          <a:spcPts val="0"/>
                        </a:spcAft>
                        <a:buNone/>
                      </a:pPr>
                      <a:r>
                        <a:rPr lang="en-GB" sz="1600"/>
                        <a:t>double</a:t>
                      </a:r>
                      <a:endParaRPr sz="1600"/>
                    </a:p>
                  </a:txBody>
                  <a:tcPr marL="91425" marR="91425" marT="91425" marB="91425" anchor="ctr"/>
                </a:tc>
                <a:tc>
                  <a:txBody>
                    <a:bodyPr/>
                    <a:lstStyle/>
                    <a:p>
                      <a:pPr marL="0" lvl="0" indent="0" algn="ctr" rtl="0">
                        <a:spcBef>
                          <a:spcPts val="0"/>
                        </a:spcBef>
                        <a:spcAft>
                          <a:spcPts val="0"/>
                        </a:spcAft>
                        <a:buNone/>
                      </a:pPr>
                      <a:r>
                        <a:rPr lang="en-GB" sz="1600"/>
                        <a:t>boolean</a:t>
                      </a:r>
                      <a:endParaRPr sz="1600"/>
                    </a:p>
                  </a:txBody>
                  <a:tcPr marL="91425" marR="91425" marT="91425" marB="91425" anchor="ctr"/>
                </a:tc>
                <a:tc>
                  <a:txBody>
                    <a:bodyPr/>
                    <a:lstStyle/>
                    <a:p>
                      <a:pPr marL="0" lvl="0" indent="0" algn="ctr" rtl="0">
                        <a:spcBef>
                          <a:spcPts val="0"/>
                        </a:spcBef>
                        <a:spcAft>
                          <a:spcPts val="0"/>
                        </a:spcAft>
                        <a:buNone/>
                      </a:pPr>
                      <a:r>
                        <a:rPr lang="en-GB" sz="1600"/>
                        <a:t>char</a:t>
                      </a:r>
                      <a:endParaRPr sz="1600"/>
                    </a:p>
                  </a:txBody>
                  <a:tcPr marL="91425" marR="91425" marT="91425" marB="91425"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Types Range</a:t>
            </a:r>
            <a:endParaRPr/>
          </a:p>
        </p:txBody>
      </p:sp>
      <p:sp>
        <p:nvSpPr>
          <p:cNvPr id="442" name="Google Shape;442;p6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GB"/>
              <a:t>Each primitive data type has  a specific range of values that it can hold.</a:t>
            </a:r>
            <a:endParaRPr/>
          </a:p>
          <a:p>
            <a:pPr marL="457200" lvl="0" indent="-342900" algn="just" rtl="0">
              <a:spcBef>
                <a:spcPts val="0"/>
              </a:spcBef>
              <a:spcAft>
                <a:spcPts val="0"/>
              </a:spcAft>
              <a:buSzPts val="1800"/>
              <a:buChar char="●"/>
            </a:pPr>
            <a:r>
              <a:rPr lang="en-GB" b="1"/>
              <a:t>byte </a:t>
            </a:r>
            <a:r>
              <a:rPr lang="en-GB"/>
              <a:t>: This data type is used to store small integer values. It has range of -128 to 127.</a:t>
            </a:r>
            <a:endParaRPr/>
          </a:p>
          <a:p>
            <a:pPr marL="457200" lvl="0" indent="-342900" algn="just" rtl="0">
              <a:spcBef>
                <a:spcPts val="0"/>
              </a:spcBef>
              <a:spcAft>
                <a:spcPts val="0"/>
              </a:spcAft>
              <a:buSzPts val="1800"/>
              <a:buChar char="●"/>
            </a:pPr>
            <a:r>
              <a:rPr lang="en-GB" b="1"/>
              <a:t>short </a:t>
            </a:r>
            <a:r>
              <a:rPr lang="en-GB"/>
              <a:t>: This data type is used to store short integer values. It has a range of -32,768 to 32,767.</a:t>
            </a:r>
            <a:endParaRPr/>
          </a:p>
          <a:p>
            <a:pPr marL="457200" lvl="0" indent="-342900" algn="just" rtl="0">
              <a:spcBef>
                <a:spcPts val="0"/>
              </a:spcBef>
              <a:spcAft>
                <a:spcPts val="0"/>
              </a:spcAft>
              <a:buSzPts val="1800"/>
              <a:buChar char="●"/>
            </a:pPr>
            <a:r>
              <a:rPr lang="en-GB" b="1"/>
              <a:t>int</a:t>
            </a:r>
            <a:r>
              <a:rPr lang="en-GB"/>
              <a:t> : This data type is used to store integer values and it has range of -2,147,483,648 to 2,147,483,647.</a:t>
            </a:r>
            <a:endParaRPr/>
          </a:p>
          <a:p>
            <a:pPr marL="457200" lvl="0" indent="-342900" algn="just" rtl="0">
              <a:spcBef>
                <a:spcPts val="0"/>
              </a:spcBef>
              <a:spcAft>
                <a:spcPts val="0"/>
              </a:spcAft>
              <a:buSzPts val="1800"/>
              <a:buChar char="●"/>
            </a:pPr>
            <a:r>
              <a:rPr lang="en-GB" b="1"/>
              <a:t>long</a:t>
            </a:r>
            <a:r>
              <a:rPr lang="en-GB"/>
              <a:t> : This data type is used to store long integer values and it has range of -9,223,372,036,854,775,808 to 9,223,372,036,854,775,807.</a:t>
            </a:r>
            <a:endParaRPr/>
          </a:p>
          <a:p>
            <a:pPr marL="457200" lvl="0" indent="0" algn="just" rtl="0">
              <a:spcBef>
                <a:spcPts val="1200"/>
              </a:spcBef>
              <a:spcAft>
                <a:spcPts val="1200"/>
              </a:spcAft>
              <a:buNone/>
            </a:pPr>
            <a:r>
              <a:rPr lang="en-GB"/>
              <a:t>Underscore in Numeric Literals : </a:t>
            </a:r>
            <a:r>
              <a:rPr lang="en-GB" sz="1700" b="1">
                <a:solidFill>
                  <a:srgbClr val="7F0055"/>
                </a:solidFill>
                <a:latin typeface="Consolas"/>
                <a:ea typeface="Consolas"/>
                <a:cs typeface="Consolas"/>
                <a:sym typeface="Consolas"/>
              </a:rPr>
              <a:t>long</a:t>
            </a:r>
            <a:r>
              <a:rPr lang="en-GB" sz="1700">
                <a:solidFill>
                  <a:srgbClr val="000000"/>
                </a:solidFill>
                <a:latin typeface="Consolas"/>
                <a:ea typeface="Consolas"/>
                <a:cs typeface="Consolas"/>
                <a:sym typeface="Consolas"/>
              </a:rPr>
              <a:t> </a:t>
            </a:r>
            <a:r>
              <a:rPr lang="en-GB" sz="1700">
                <a:solidFill>
                  <a:srgbClr val="6A3E3E"/>
                </a:solidFill>
                <a:latin typeface="Consolas"/>
                <a:ea typeface="Consolas"/>
                <a:cs typeface="Consolas"/>
                <a:sym typeface="Consolas"/>
              </a:rPr>
              <a:t>number</a:t>
            </a:r>
            <a:r>
              <a:rPr lang="en-GB" sz="1700">
                <a:solidFill>
                  <a:srgbClr val="000000"/>
                </a:solidFill>
                <a:latin typeface="Consolas"/>
                <a:ea typeface="Consolas"/>
                <a:cs typeface="Consolas"/>
                <a:sym typeface="Consolas"/>
              </a:rPr>
              <a:t> = 10_00_000;</a:t>
            </a:r>
            <a:endParaRPr sz="1700"/>
          </a:p>
        </p:txBody>
      </p:sp>
      <p:sp>
        <p:nvSpPr>
          <p:cNvPr id="443" name="Google Shape;443;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Types Range</a:t>
            </a:r>
            <a:endParaRPr/>
          </a:p>
        </p:txBody>
      </p:sp>
      <p:sp>
        <p:nvSpPr>
          <p:cNvPr id="449" name="Google Shape;449;p6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b="1"/>
              <a:t>float : </a:t>
            </a:r>
            <a:r>
              <a:rPr lang="en-GB"/>
              <a:t>This data type is used to store decimal values with single precision. It has a range of approximately 3.4e-38 to 3.4e+38.</a:t>
            </a:r>
            <a:endParaRPr/>
          </a:p>
          <a:p>
            <a:pPr marL="457200" lvl="0" indent="-342900" algn="just" rtl="0">
              <a:spcBef>
                <a:spcPts val="0"/>
              </a:spcBef>
              <a:spcAft>
                <a:spcPts val="0"/>
              </a:spcAft>
              <a:buSzPts val="1800"/>
              <a:buChar char="●"/>
            </a:pPr>
            <a:r>
              <a:rPr lang="en-GB" b="1"/>
              <a:t>double : </a:t>
            </a:r>
            <a:r>
              <a:rPr lang="en-GB"/>
              <a:t>This data type is used to store decimal values with double precision. It has a range of approximately 1.7e-308 to 1.7e+308.</a:t>
            </a:r>
            <a:endParaRPr/>
          </a:p>
          <a:p>
            <a:pPr marL="457200" lvl="0" indent="-342900" algn="just" rtl="0">
              <a:spcBef>
                <a:spcPts val="0"/>
              </a:spcBef>
              <a:spcAft>
                <a:spcPts val="0"/>
              </a:spcAft>
              <a:buSzPts val="1800"/>
              <a:buChar char="●"/>
            </a:pPr>
            <a:r>
              <a:rPr lang="en-GB" b="1"/>
              <a:t>boolean :  </a:t>
            </a:r>
            <a:r>
              <a:rPr lang="en-GB"/>
              <a:t>This data type is used to store boolean values (</a:t>
            </a:r>
            <a:r>
              <a:rPr lang="en-GB" i="1"/>
              <a:t>i.e.</a:t>
            </a:r>
            <a:r>
              <a:rPr lang="en-GB"/>
              <a:t> true or false)</a:t>
            </a:r>
            <a:endParaRPr/>
          </a:p>
          <a:p>
            <a:pPr marL="457200" lvl="0" indent="-342900" algn="just" rtl="0">
              <a:spcBef>
                <a:spcPts val="0"/>
              </a:spcBef>
              <a:spcAft>
                <a:spcPts val="0"/>
              </a:spcAft>
              <a:buSzPts val="1800"/>
              <a:buChar char="●"/>
            </a:pPr>
            <a:r>
              <a:rPr lang="en-GB" b="1"/>
              <a:t>char : </a:t>
            </a:r>
            <a:r>
              <a:rPr lang="en-GB"/>
              <a:t>This data type is used to store a single character value. It has a range of 0 to 65,535.</a:t>
            </a:r>
            <a:endParaRPr/>
          </a:p>
          <a:p>
            <a:pPr marL="914400" lvl="1" indent="-342900" algn="l" rtl="0">
              <a:spcBef>
                <a:spcPts val="0"/>
              </a:spcBef>
              <a:spcAft>
                <a:spcPts val="0"/>
              </a:spcAft>
              <a:buSzPts val="1800"/>
              <a:buChar char="○"/>
            </a:pPr>
            <a:r>
              <a:rPr lang="en-GB" sz="1800" b="1">
                <a:solidFill>
                  <a:srgbClr val="7F0055"/>
                </a:solidFill>
                <a:latin typeface="Consolas"/>
                <a:ea typeface="Consolas"/>
                <a:cs typeface="Consolas"/>
                <a:sym typeface="Consolas"/>
              </a:rPr>
              <a:t>char</a:t>
            </a:r>
            <a:r>
              <a:rPr lang="en-GB" sz="1800">
                <a:solidFill>
                  <a:srgbClr val="000000"/>
                </a:solidFill>
                <a:latin typeface="Consolas"/>
                <a:ea typeface="Consolas"/>
                <a:cs typeface="Consolas"/>
                <a:sym typeface="Consolas"/>
              </a:rPr>
              <a:t> </a:t>
            </a:r>
            <a:r>
              <a:rPr lang="en-GB" sz="1800">
                <a:solidFill>
                  <a:srgbClr val="6A3E3E"/>
                </a:solidFill>
                <a:latin typeface="Consolas"/>
                <a:ea typeface="Consolas"/>
                <a:cs typeface="Consolas"/>
                <a:sym typeface="Consolas"/>
              </a:rPr>
              <a:t>a</a:t>
            </a:r>
            <a:r>
              <a:rPr lang="en-GB" sz="1800">
                <a:solidFill>
                  <a:srgbClr val="000000"/>
                </a:solidFill>
                <a:latin typeface="Consolas"/>
                <a:ea typeface="Consolas"/>
                <a:cs typeface="Consolas"/>
                <a:sym typeface="Consolas"/>
              </a:rPr>
              <a:t> = </a:t>
            </a:r>
            <a:r>
              <a:rPr lang="en-GB" sz="1800">
                <a:solidFill>
                  <a:srgbClr val="2A00FF"/>
                </a:solidFill>
                <a:latin typeface="Consolas"/>
                <a:ea typeface="Consolas"/>
                <a:cs typeface="Consolas"/>
                <a:sym typeface="Consolas"/>
              </a:rPr>
              <a:t>'a'</a:t>
            </a:r>
            <a:r>
              <a:rPr lang="en-GB" sz="1800">
                <a:solidFill>
                  <a:srgbClr val="000000"/>
                </a:solidFill>
                <a:latin typeface="Consolas"/>
                <a:ea typeface="Consolas"/>
                <a:cs typeface="Consolas"/>
                <a:sym typeface="Consolas"/>
              </a:rPr>
              <a:t>;			</a:t>
            </a:r>
            <a:r>
              <a:rPr lang="en-GB" sz="1800">
                <a:solidFill>
                  <a:srgbClr val="3F7F5F"/>
                </a:solidFill>
                <a:latin typeface="Consolas"/>
                <a:ea typeface="Consolas"/>
                <a:cs typeface="Consolas"/>
                <a:sym typeface="Consolas"/>
              </a:rPr>
              <a:t>// character</a:t>
            </a:r>
            <a:endParaRPr sz="1800">
              <a:solidFill>
                <a:srgbClr val="3F7F5F"/>
              </a:solidFill>
              <a:latin typeface="Consolas"/>
              <a:ea typeface="Consolas"/>
              <a:cs typeface="Consolas"/>
              <a:sym typeface="Consolas"/>
            </a:endParaRPr>
          </a:p>
          <a:p>
            <a:pPr marL="914400" lvl="1" indent="-342900" algn="l" rtl="0">
              <a:spcBef>
                <a:spcPts val="0"/>
              </a:spcBef>
              <a:spcAft>
                <a:spcPts val="0"/>
              </a:spcAft>
              <a:buSzPts val="1800"/>
              <a:buChar char="○"/>
            </a:pPr>
            <a:r>
              <a:rPr lang="en-GB" sz="1800" b="1">
                <a:solidFill>
                  <a:srgbClr val="7F0055"/>
                </a:solidFill>
                <a:latin typeface="Consolas"/>
                <a:ea typeface="Consolas"/>
                <a:cs typeface="Consolas"/>
                <a:sym typeface="Consolas"/>
              </a:rPr>
              <a:t>char</a:t>
            </a:r>
            <a:r>
              <a:rPr lang="en-GB" sz="1800">
                <a:solidFill>
                  <a:srgbClr val="000000"/>
                </a:solidFill>
                <a:latin typeface="Consolas"/>
                <a:ea typeface="Consolas"/>
                <a:cs typeface="Consolas"/>
                <a:sym typeface="Consolas"/>
              </a:rPr>
              <a:t> </a:t>
            </a:r>
            <a:r>
              <a:rPr lang="en-GB" sz="1800">
                <a:solidFill>
                  <a:srgbClr val="6A3E3E"/>
                </a:solidFill>
                <a:latin typeface="Consolas"/>
                <a:ea typeface="Consolas"/>
                <a:cs typeface="Consolas"/>
                <a:sym typeface="Consolas"/>
              </a:rPr>
              <a:t>a</a:t>
            </a:r>
            <a:r>
              <a:rPr lang="en-GB" sz="1800">
                <a:solidFill>
                  <a:srgbClr val="000000"/>
                </a:solidFill>
                <a:latin typeface="Consolas"/>
                <a:ea typeface="Consolas"/>
                <a:cs typeface="Consolas"/>
                <a:sym typeface="Consolas"/>
              </a:rPr>
              <a:t> = </a:t>
            </a:r>
            <a:r>
              <a:rPr lang="en-GB" sz="1800">
                <a:solidFill>
                  <a:srgbClr val="2A00FF"/>
                </a:solidFill>
                <a:latin typeface="Consolas"/>
                <a:ea typeface="Consolas"/>
                <a:cs typeface="Consolas"/>
                <a:sym typeface="Consolas"/>
              </a:rPr>
              <a:t>'\u0041'</a:t>
            </a:r>
            <a:r>
              <a:rPr lang="en-GB" sz="1800">
                <a:solidFill>
                  <a:srgbClr val="000000"/>
                </a:solidFill>
                <a:latin typeface="Consolas"/>
                <a:ea typeface="Consolas"/>
                <a:cs typeface="Consolas"/>
                <a:sym typeface="Consolas"/>
              </a:rPr>
              <a:t>;		</a:t>
            </a:r>
            <a:r>
              <a:rPr lang="en-GB" sz="1800">
                <a:solidFill>
                  <a:srgbClr val="3F7F5F"/>
                </a:solidFill>
                <a:latin typeface="Consolas"/>
                <a:ea typeface="Consolas"/>
                <a:cs typeface="Consolas"/>
                <a:sym typeface="Consolas"/>
              </a:rPr>
              <a:t>// unicode</a:t>
            </a:r>
            <a:endParaRPr sz="1800">
              <a:solidFill>
                <a:srgbClr val="3F7F5F"/>
              </a:solidFill>
              <a:latin typeface="Consolas"/>
              <a:ea typeface="Consolas"/>
              <a:cs typeface="Consolas"/>
              <a:sym typeface="Consolas"/>
            </a:endParaRPr>
          </a:p>
          <a:p>
            <a:pPr marL="914400" lvl="1" indent="-317500" algn="l" rtl="0">
              <a:spcBef>
                <a:spcPts val="0"/>
              </a:spcBef>
              <a:spcAft>
                <a:spcPts val="0"/>
              </a:spcAft>
              <a:buSzPts val="1400"/>
              <a:buChar char="○"/>
            </a:pPr>
            <a:r>
              <a:rPr lang="en-GB" sz="1800" b="1">
                <a:solidFill>
                  <a:srgbClr val="7F0055"/>
                </a:solidFill>
                <a:latin typeface="Consolas"/>
                <a:ea typeface="Consolas"/>
                <a:cs typeface="Consolas"/>
                <a:sym typeface="Consolas"/>
              </a:rPr>
              <a:t>char</a:t>
            </a:r>
            <a:r>
              <a:rPr lang="en-GB" sz="1800">
                <a:solidFill>
                  <a:srgbClr val="000000"/>
                </a:solidFill>
                <a:latin typeface="Consolas"/>
                <a:ea typeface="Consolas"/>
                <a:cs typeface="Consolas"/>
                <a:sym typeface="Consolas"/>
              </a:rPr>
              <a:t> </a:t>
            </a:r>
            <a:r>
              <a:rPr lang="en-GB" sz="1800">
                <a:solidFill>
                  <a:srgbClr val="6A3E3E"/>
                </a:solidFill>
                <a:latin typeface="Consolas"/>
                <a:ea typeface="Consolas"/>
                <a:cs typeface="Consolas"/>
                <a:sym typeface="Consolas"/>
              </a:rPr>
              <a:t>a</a:t>
            </a:r>
            <a:r>
              <a:rPr lang="en-GB" sz="1800">
                <a:solidFill>
                  <a:srgbClr val="000000"/>
                </a:solidFill>
                <a:latin typeface="Consolas"/>
                <a:ea typeface="Consolas"/>
                <a:cs typeface="Consolas"/>
                <a:sym typeface="Consolas"/>
              </a:rPr>
              <a:t> = 65;			</a:t>
            </a:r>
            <a:r>
              <a:rPr lang="en-GB" sz="1800">
                <a:solidFill>
                  <a:srgbClr val="3F7F5F"/>
                </a:solidFill>
                <a:latin typeface="Consolas"/>
                <a:ea typeface="Consolas"/>
                <a:cs typeface="Consolas"/>
                <a:sym typeface="Consolas"/>
              </a:rPr>
              <a:t>// ascii</a:t>
            </a:r>
            <a:r>
              <a:rPr lang="en-GB" sz="1800"/>
              <a:t>	</a:t>
            </a:r>
            <a:r>
              <a:rPr lang="en-GB"/>
              <a:t>	</a:t>
            </a:r>
            <a:endParaRPr/>
          </a:p>
        </p:txBody>
      </p:sp>
      <p:sp>
        <p:nvSpPr>
          <p:cNvPr id="450" name="Google Shape;4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Java?</a:t>
            </a:r>
            <a:endParaRPr/>
          </a:p>
        </p:txBody>
      </p:sp>
      <p:sp>
        <p:nvSpPr>
          <p:cNvPr id="95" name="Google Shape;95;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55600" algn="just" rtl="0">
              <a:spcBef>
                <a:spcPts val="0"/>
              </a:spcBef>
              <a:spcAft>
                <a:spcPts val="0"/>
              </a:spcAft>
              <a:buSzPts val="2000"/>
              <a:buChar char="●"/>
            </a:pPr>
            <a:r>
              <a:rPr lang="en-GB" sz="2000"/>
              <a:t>Java is </a:t>
            </a:r>
            <a:r>
              <a:rPr lang="en-GB" sz="2000" b="1"/>
              <a:t>Object Oriented</a:t>
            </a:r>
            <a:r>
              <a:rPr lang="en-GB" sz="2000"/>
              <a:t> </a:t>
            </a:r>
            <a:r>
              <a:rPr lang="en-GB" sz="2000" b="1"/>
              <a:t>programming language</a:t>
            </a:r>
            <a:r>
              <a:rPr lang="en-GB" sz="2000"/>
              <a:t> developed by </a:t>
            </a:r>
            <a:r>
              <a:rPr lang="en-GB" sz="2000" b="1"/>
              <a:t>Sun Microsystems </a:t>
            </a:r>
            <a:r>
              <a:rPr lang="en-GB" sz="2000"/>
              <a:t>(now </a:t>
            </a:r>
            <a:r>
              <a:rPr lang="en-GB" sz="2000" b="1"/>
              <a:t>owned by Oracle </a:t>
            </a:r>
            <a:r>
              <a:rPr lang="en-GB" sz="2000"/>
              <a:t>Corporation) in 1991 by </a:t>
            </a:r>
            <a:r>
              <a:rPr lang="en-GB" sz="2000" b="1"/>
              <a:t>James Gosling</a:t>
            </a:r>
            <a:r>
              <a:rPr lang="en-GB" sz="2000"/>
              <a:t>.</a:t>
            </a:r>
            <a:endParaRPr sz="2000"/>
          </a:p>
          <a:p>
            <a:pPr marL="457200" lvl="0" indent="-355600" algn="just" rtl="0">
              <a:spcBef>
                <a:spcPts val="0"/>
              </a:spcBef>
              <a:spcAft>
                <a:spcPts val="0"/>
              </a:spcAft>
              <a:buSzPts val="2000"/>
              <a:buChar char="●"/>
            </a:pPr>
            <a:r>
              <a:rPr lang="en-GB" sz="2000"/>
              <a:t>Java is designed to be a </a:t>
            </a:r>
            <a:r>
              <a:rPr lang="en-GB" sz="2000" b="1"/>
              <a:t>platform independent</a:t>
            </a:r>
            <a:r>
              <a:rPr lang="en-GB" sz="2000"/>
              <a:t> (meaning java code can be run on any operating system without need of any modifications).</a:t>
            </a:r>
            <a:endParaRPr sz="2000"/>
          </a:p>
          <a:p>
            <a:pPr marL="457200" lvl="0" indent="-355600" algn="just" rtl="0">
              <a:spcBef>
                <a:spcPts val="0"/>
              </a:spcBef>
              <a:spcAft>
                <a:spcPts val="0"/>
              </a:spcAft>
              <a:buSzPts val="2000"/>
              <a:buChar char="●"/>
            </a:pPr>
            <a:r>
              <a:rPr lang="en-GB" sz="2000"/>
              <a:t>Initially it was named as ‘Oak’ and later in 1995 it was renamed to ‘Java’</a:t>
            </a:r>
            <a:endParaRPr sz="2000"/>
          </a:p>
        </p:txBody>
      </p:sp>
      <p:sp>
        <p:nvSpPr>
          <p:cNvPr id="96" name="Google Shape;9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 Casting</a:t>
            </a:r>
            <a:endParaRPr/>
          </a:p>
        </p:txBody>
      </p:sp>
      <p:sp>
        <p:nvSpPr>
          <p:cNvPr id="456" name="Google Shape;456;p6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Type casting is a process of converting one data type into another.</a:t>
            </a:r>
            <a:endParaRPr/>
          </a:p>
          <a:p>
            <a:pPr marL="457200" lvl="0" indent="-342900" algn="just" rtl="0">
              <a:spcBef>
                <a:spcPts val="0"/>
              </a:spcBef>
              <a:spcAft>
                <a:spcPts val="0"/>
              </a:spcAft>
              <a:buSzPts val="1800"/>
              <a:buChar char="●"/>
            </a:pPr>
            <a:r>
              <a:rPr lang="en-GB"/>
              <a:t>In Java, there are two types of type casting : implicit and explicit.</a:t>
            </a:r>
            <a:endParaRPr/>
          </a:p>
          <a:p>
            <a:pPr marL="457200" lvl="0" indent="-342900" algn="just" rtl="0">
              <a:spcBef>
                <a:spcPts val="0"/>
              </a:spcBef>
              <a:spcAft>
                <a:spcPts val="0"/>
              </a:spcAft>
              <a:buSzPts val="1800"/>
              <a:buChar char="●"/>
            </a:pPr>
            <a:r>
              <a:rPr lang="en-GB"/>
              <a:t>Implicit casting </a:t>
            </a:r>
            <a:endParaRPr/>
          </a:p>
          <a:p>
            <a:pPr marL="914400" lvl="1" indent="-317500" algn="just" rtl="0">
              <a:spcBef>
                <a:spcPts val="0"/>
              </a:spcBef>
              <a:spcAft>
                <a:spcPts val="0"/>
              </a:spcAft>
              <a:buSzPts val="1400"/>
              <a:buChar char="○"/>
            </a:pPr>
            <a:r>
              <a:rPr lang="en-GB"/>
              <a:t>is done automatically by the compiler</a:t>
            </a:r>
            <a:endParaRPr/>
          </a:p>
          <a:p>
            <a:pPr marL="914400" lvl="1" indent="-317500" algn="just" rtl="0">
              <a:spcBef>
                <a:spcPts val="0"/>
              </a:spcBef>
              <a:spcAft>
                <a:spcPts val="0"/>
              </a:spcAft>
              <a:buSzPts val="1400"/>
              <a:buChar char="○"/>
            </a:pPr>
            <a:r>
              <a:rPr lang="en-GB"/>
              <a:t>Smaller primitive can </a:t>
            </a:r>
            <a:r>
              <a:rPr lang="en-GB" b="1"/>
              <a:t>automatically</a:t>
            </a:r>
            <a:r>
              <a:rPr lang="en-GB"/>
              <a:t> fit into larger primitive</a:t>
            </a:r>
            <a:endParaRPr/>
          </a:p>
          <a:p>
            <a:pPr marL="914400" lvl="1" indent="-317500" algn="just" rtl="0">
              <a:spcBef>
                <a:spcPts val="0"/>
              </a:spcBef>
              <a:spcAft>
                <a:spcPts val="0"/>
              </a:spcAft>
              <a:buSzPts val="1400"/>
              <a:buChar char="○"/>
            </a:pPr>
            <a:r>
              <a:rPr lang="en-GB"/>
              <a:t>Also known as widening</a:t>
            </a:r>
            <a:endParaRPr/>
          </a:p>
          <a:p>
            <a:pPr marL="457200" lvl="0" indent="-342900" algn="just" rtl="0">
              <a:spcBef>
                <a:spcPts val="0"/>
              </a:spcBef>
              <a:spcAft>
                <a:spcPts val="0"/>
              </a:spcAft>
              <a:buSzPts val="1800"/>
              <a:buChar char="●"/>
            </a:pPr>
            <a:r>
              <a:rPr lang="en-GB"/>
              <a:t>Explicit casting </a:t>
            </a:r>
            <a:endParaRPr/>
          </a:p>
          <a:p>
            <a:pPr marL="914400" lvl="1" indent="-317500" algn="just" rtl="0">
              <a:spcBef>
                <a:spcPts val="0"/>
              </a:spcBef>
              <a:spcAft>
                <a:spcPts val="0"/>
              </a:spcAft>
              <a:buSzPts val="1400"/>
              <a:buChar char="○"/>
            </a:pPr>
            <a:r>
              <a:rPr lang="en-GB"/>
              <a:t>requires the programmer to explicitly cast the data type.</a:t>
            </a:r>
            <a:endParaRPr/>
          </a:p>
          <a:p>
            <a:pPr marL="914400" lvl="1" indent="-317500" algn="just" rtl="0">
              <a:spcBef>
                <a:spcPts val="0"/>
              </a:spcBef>
              <a:spcAft>
                <a:spcPts val="0"/>
              </a:spcAft>
              <a:buSzPts val="1400"/>
              <a:buChar char="○"/>
            </a:pPr>
            <a:r>
              <a:rPr lang="en-GB"/>
              <a:t>Converting larger primitive to smaller primitive</a:t>
            </a:r>
            <a:endParaRPr/>
          </a:p>
          <a:p>
            <a:pPr marL="914400" lvl="1" indent="-317500" algn="just" rtl="0">
              <a:spcBef>
                <a:spcPts val="0"/>
              </a:spcBef>
              <a:spcAft>
                <a:spcPts val="0"/>
              </a:spcAft>
              <a:buSzPts val="1400"/>
              <a:buChar char="○"/>
            </a:pPr>
            <a:r>
              <a:rPr lang="en-GB"/>
              <a:t>Also known as narrowing</a:t>
            </a:r>
            <a:endParaRPr/>
          </a:p>
          <a:p>
            <a:pPr marL="457200" lvl="0" indent="-342900" algn="just" rtl="0">
              <a:spcBef>
                <a:spcPts val="0"/>
              </a:spcBef>
              <a:spcAft>
                <a:spcPts val="0"/>
              </a:spcAft>
              <a:buSzPts val="1800"/>
              <a:buChar char="●"/>
            </a:pPr>
            <a:r>
              <a:rPr lang="en-GB"/>
              <a:t>Syntax : </a:t>
            </a:r>
            <a:r>
              <a:rPr lang="en-GB">
                <a:latin typeface="Consolas"/>
                <a:ea typeface="Consolas"/>
                <a:cs typeface="Consolas"/>
                <a:sym typeface="Consolas"/>
              </a:rPr>
              <a:t>(target_data_type) value_to_be_casted</a:t>
            </a:r>
            <a:endParaRPr/>
          </a:p>
        </p:txBody>
      </p:sp>
      <p:sp>
        <p:nvSpPr>
          <p:cNvPr id="457" name="Google Shape;457;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Number System</a:t>
            </a:r>
            <a:endParaRPr/>
          </a:p>
        </p:txBody>
      </p:sp>
      <p:sp>
        <p:nvSpPr>
          <p:cNvPr id="463" name="Google Shape;463;p6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a:t>Decimal</a:t>
            </a:r>
            <a:endParaRPr/>
          </a:p>
          <a:p>
            <a:pPr marL="914400" lvl="1" indent="-317500" algn="l" rtl="0">
              <a:spcBef>
                <a:spcPts val="0"/>
              </a:spcBef>
              <a:spcAft>
                <a:spcPts val="0"/>
              </a:spcAft>
              <a:buSzPts val="1400"/>
              <a:buChar char="○"/>
            </a:pPr>
            <a:r>
              <a:rPr lang="en-GB"/>
              <a:t>Base 10  representation (0 - 9)</a:t>
            </a:r>
            <a:endParaRPr/>
          </a:p>
          <a:p>
            <a:pPr marL="914400" lvl="1" indent="-317500" algn="l" rtl="0">
              <a:spcBef>
                <a:spcPts val="0"/>
              </a:spcBef>
              <a:spcAft>
                <a:spcPts val="0"/>
              </a:spcAft>
              <a:buSzPts val="1400"/>
              <a:buChar char="○"/>
            </a:pPr>
            <a:r>
              <a:rPr lang="en-GB"/>
              <a:t>Example : 123, 5746</a:t>
            </a:r>
            <a:endParaRPr/>
          </a:p>
          <a:p>
            <a:pPr marL="457200" lvl="0" indent="-342900" algn="l" rtl="0">
              <a:spcBef>
                <a:spcPts val="0"/>
              </a:spcBef>
              <a:spcAft>
                <a:spcPts val="0"/>
              </a:spcAft>
              <a:buSzPts val="1800"/>
              <a:buChar char="●"/>
            </a:pPr>
            <a:r>
              <a:rPr lang="en-GB"/>
              <a:t>Binary </a:t>
            </a:r>
            <a:endParaRPr/>
          </a:p>
          <a:p>
            <a:pPr marL="914400" lvl="1" indent="-317500" algn="l" rtl="0">
              <a:spcBef>
                <a:spcPts val="0"/>
              </a:spcBef>
              <a:spcAft>
                <a:spcPts val="0"/>
              </a:spcAft>
              <a:buSzPts val="1400"/>
              <a:buChar char="○"/>
            </a:pPr>
            <a:r>
              <a:rPr lang="en-GB"/>
              <a:t>Base 2 representation (0 and 1)</a:t>
            </a:r>
            <a:endParaRPr/>
          </a:p>
          <a:p>
            <a:pPr marL="914400" lvl="1" indent="-317500" algn="l" rtl="0">
              <a:spcBef>
                <a:spcPts val="0"/>
              </a:spcBef>
              <a:spcAft>
                <a:spcPts val="0"/>
              </a:spcAft>
              <a:buSzPts val="1400"/>
              <a:buChar char="○"/>
            </a:pPr>
            <a:r>
              <a:rPr lang="en-GB"/>
              <a:t>Example : 1010, 1101, 0b101</a:t>
            </a:r>
            <a:endParaRPr/>
          </a:p>
          <a:p>
            <a:pPr marL="457200" lvl="0" indent="-342900" algn="l" rtl="0">
              <a:spcBef>
                <a:spcPts val="0"/>
              </a:spcBef>
              <a:spcAft>
                <a:spcPts val="0"/>
              </a:spcAft>
              <a:buSzPts val="1800"/>
              <a:buChar char="●"/>
            </a:pPr>
            <a:r>
              <a:rPr lang="en-GB"/>
              <a:t>Octal</a:t>
            </a:r>
            <a:endParaRPr/>
          </a:p>
          <a:p>
            <a:pPr marL="914400" lvl="1" indent="-317500" algn="l" rtl="0">
              <a:spcBef>
                <a:spcPts val="0"/>
              </a:spcBef>
              <a:spcAft>
                <a:spcPts val="0"/>
              </a:spcAft>
              <a:buSzPts val="1400"/>
              <a:buChar char="○"/>
            </a:pPr>
            <a:r>
              <a:rPr lang="en-GB"/>
              <a:t>Base 8 representation (0 - 7)</a:t>
            </a:r>
            <a:endParaRPr/>
          </a:p>
          <a:p>
            <a:pPr marL="914400" lvl="1" indent="-317500" algn="l" rtl="0">
              <a:spcBef>
                <a:spcPts val="0"/>
              </a:spcBef>
              <a:spcAft>
                <a:spcPts val="0"/>
              </a:spcAft>
              <a:buSzPts val="1400"/>
              <a:buChar char="○"/>
            </a:pPr>
            <a:r>
              <a:rPr lang="en-GB"/>
              <a:t>Example : 753, 157, 016</a:t>
            </a:r>
            <a:endParaRPr/>
          </a:p>
          <a:p>
            <a:pPr marL="457200" lvl="0" indent="-342900" algn="l" rtl="0">
              <a:spcBef>
                <a:spcPts val="0"/>
              </a:spcBef>
              <a:spcAft>
                <a:spcPts val="0"/>
              </a:spcAft>
              <a:buSzPts val="1800"/>
              <a:buChar char="●"/>
            </a:pPr>
            <a:r>
              <a:rPr lang="en-GB"/>
              <a:t>Hexadecimal</a:t>
            </a:r>
            <a:endParaRPr/>
          </a:p>
          <a:p>
            <a:pPr marL="914400" lvl="1" indent="-317500" algn="l" rtl="0">
              <a:spcBef>
                <a:spcPts val="0"/>
              </a:spcBef>
              <a:spcAft>
                <a:spcPts val="0"/>
              </a:spcAft>
              <a:buSzPts val="1400"/>
              <a:buChar char="○"/>
            </a:pPr>
            <a:r>
              <a:rPr lang="en-GB"/>
              <a:t>Base 16 representation (0 - 9, A - F)</a:t>
            </a:r>
            <a:endParaRPr/>
          </a:p>
          <a:p>
            <a:pPr marL="914400" lvl="1" indent="-317500" algn="l" rtl="0">
              <a:spcBef>
                <a:spcPts val="0"/>
              </a:spcBef>
              <a:spcAft>
                <a:spcPts val="0"/>
              </a:spcAft>
              <a:buSzPts val="1400"/>
              <a:buChar char="○"/>
            </a:pPr>
            <a:r>
              <a:rPr lang="en-GB"/>
              <a:t>Example : 1A, FF, 23D, 0x23F</a:t>
            </a:r>
            <a:endParaRPr/>
          </a:p>
        </p:txBody>
      </p:sp>
      <p:sp>
        <p:nvSpPr>
          <p:cNvPr id="464" name="Google Shape;464;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Scientific Notation</a:t>
            </a:r>
            <a:endParaRPr/>
          </a:p>
        </p:txBody>
      </p:sp>
      <p:sp>
        <p:nvSpPr>
          <p:cNvPr id="470" name="Google Shape;470;p6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1,23,00,000 </a:t>
            </a:r>
            <a:endParaRPr/>
          </a:p>
          <a:p>
            <a:pPr marL="0" lvl="0" indent="457200" algn="l" rtl="0">
              <a:spcBef>
                <a:spcPts val="1200"/>
              </a:spcBef>
              <a:spcAft>
                <a:spcPts val="0"/>
              </a:spcAft>
              <a:buNone/>
            </a:pPr>
            <a:r>
              <a:rPr lang="en-GB"/>
              <a:t>→ 1.23 x 10</a:t>
            </a:r>
            <a:r>
              <a:rPr lang="en-GB" baseline="30000"/>
              <a:t>7</a:t>
            </a:r>
            <a:r>
              <a:rPr lang="en-GB"/>
              <a:t> </a:t>
            </a:r>
            <a:endParaRPr/>
          </a:p>
          <a:p>
            <a:pPr marL="457200" lvl="0" indent="457200" algn="l" rtl="0">
              <a:spcBef>
                <a:spcPts val="1200"/>
              </a:spcBef>
              <a:spcAft>
                <a:spcPts val="0"/>
              </a:spcAft>
              <a:buNone/>
            </a:pPr>
            <a:r>
              <a:rPr lang="en-GB"/>
              <a:t>→ 1.23e7</a:t>
            </a:r>
            <a:endParaRPr/>
          </a:p>
          <a:p>
            <a:pPr marL="0" lvl="0" indent="0" algn="l" rtl="0">
              <a:spcBef>
                <a:spcPts val="1200"/>
              </a:spcBef>
              <a:spcAft>
                <a:spcPts val="0"/>
              </a:spcAft>
              <a:buNone/>
            </a:pPr>
            <a:endParaRPr/>
          </a:p>
          <a:p>
            <a:pPr marL="0" lvl="0" indent="0" algn="l" rtl="0">
              <a:spcBef>
                <a:spcPts val="1200"/>
              </a:spcBef>
              <a:spcAft>
                <a:spcPts val="0"/>
              </a:spcAft>
              <a:buNone/>
            </a:pPr>
            <a:r>
              <a:rPr lang="en-GB"/>
              <a:t>0.003 </a:t>
            </a:r>
            <a:endParaRPr/>
          </a:p>
          <a:p>
            <a:pPr marL="0" lvl="0" indent="457200" algn="l" rtl="0">
              <a:spcBef>
                <a:spcPts val="1200"/>
              </a:spcBef>
              <a:spcAft>
                <a:spcPts val="0"/>
              </a:spcAft>
              <a:buNone/>
            </a:pPr>
            <a:r>
              <a:rPr lang="en-GB"/>
              <a:t>→ 3 x 10</a:t>
            </a:r>
            <a:r>
              <a:rPr lang="en-GB" baseline="30000"/>
              <a:t>-3</a:t>
            </a:r>
            <a:r>
              <a:rPr lang="en-GB"/>
              <a:t> </a:t>
            </a:r>
            <a:endParaRPr/>
          </a:p>
          <a:p>
            <a:pPr marL="914400" lvl="0" indent="457200" algn="l" rtl="0">
              <a:spcBef>
                <a:spcPts val="1200"/>
              </a:spcBef>
              <a:spcAft>
                <a:spcPts val="1200"/>
              </a:spcAft>
              <a:buNone/>
            </a:pPr>
            <a:r>
              <a:rPr lang="en-GB"/>
              <a:t>→ 3.0e-3f</a:t>
            </a:r>
            <a:endParaRPr/>
          </a:p>
        </p:txBody>
      </p:sp>
      <p:sp>
        <p:nvSpPr>
          <p:cNvPr id="471" name="Google Shape;471;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Naming Convention</a:t>
            </a:r>
            <a:endParaRPr/>
          </a:p>
        </p:txBody>
      </p:sp>
      <p:sp>
        <p:nvSpPr>
          <p:cNvPr id="477" name="Google Shape;477;p6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b="1"/>
              <a:t>camalCase </a:t>
            </a:r>
            <a:r>
              <a:rPr lang="en-GB"/>
              <a:t>– methods and variables</a:t>
            </a:r>
            <a:endParaRPr/>
          </a:p>
          <a:p>
            <a:pPr marL="457200" lvl="0" indent="-342900" algn="l" rtl="0">
              <a:spcBef>
                <a:spcPts val="0"/>
              </a:spcBef>
              <a:spcAft>
                <a:spcPts val="0"/>
              </a:spcAft>
              <a:buSzPts val="1800"/>
              <a:buChar char="●"/>
            </a:pPr>
            <a:r>
              <a:rPr lang="en-GB" b="1"/>
              <a:t>PascalCase </a:t>
            </a:r>
            <a:r>
              <a:rPr lang="en-GB"/>
              <a:t>– classes and interfaces</a:t>
            </a:r>
            <a:endParaRPr/>
          </a:p>
          <a:p>
            <a:pPr marL="457200" lvl="0" indent="-342900" algn="l" rtl="0">
              <a:spcBef>
                <a:spcPts val="0"/>
              </a:spcBef>
              <a:spcAft>
                <a:spcPts val="0"/>
              </a:spcAft>
              <a:buSzPts val="1800"/>
              <a:buChar char="●"/>
            </a:pPr>
            <a:r>
              <a:rPr lang="en-GB" b="1"/>
              <a:t>UPPERCASE </a:t>
            </a:r>
            <a:r>
              <a:rPr lang="en-GB"/>
              <a:t>– constants</a:t>
            </a:r>
            <a:endParaRPr/>
          </a:p>
          <a:p>
            <a:pPr marL="457200" lvl="0" indent="-342900" algn="l" rtl="0">
              <a:spcBef>
                <a:spcPts val="0"/>
              </a:spcBef>
              <a:spcAft>
                <a:spcPts val="0"/>
              </a:spcAft>
              <a:buSzPts val="1800"/>
              <a:buChar char="●"/>
            </a:pPr>
            <a:r>
              <a:rPr lang="en-GB" b="1"/>
              <a:t>flatcase </a:t>
            </a:r>
            <a:r>
              <a:rPr lang="en-GB"/>
              <a:t>– packages</a:t>
            </a:r>
            <a:endParaRPr/>
          </a:p>
        </p:txBody>
      </p:sp>
      <p:sp>
        <p:nvSpPr>
          <p:cNvPr id="478" name="Google Shape;478;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Wrapper Classes</a:t>
            </a:r>
            <a:endParaRPr/>
          </a:p>
        </p:txBody>
      </p:sp>
      <p:sp>
        <p:nvSpPr>
          <p:cNvPr id="484" name="Google Shape;484;p6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61950" algn="just" rtl="0">
              <a:spcBef>
                <a:spcPts val="0"/>
              </a:spcBef>
              <a:spcAft>
                <a:spcPts val="0"/>
              </a:spcAft>
              <a:buSzPts val="2100"/>
              <a:buChar char="●"/>
            </a:pPr>
            <a:r>
              <a:rPr lang="en-GB" sz="2100"/>
              <a:t>A wrapper class in Java is a class that wraps (encapsulates) a primitive data type, such as int or double, into an object.</a:t>
            </a:r>
            <a:endParaRPr sz="2100"/>
          </a:p>
          <a:p>
            <a:pPr marL="457200" lvl="0" indent="-361950" algn="just" rtl="0">
              <a:spcBef>
                <a:spcPts val="0"/>
              </a:spcBef>
              <a:spcAft>
                <a:spcPts val="0"/>
              </a:spcAft>
              <a:buSzPts val="2100"/>
              <a:buChar char="●"/>
            </a:pPr>
            <a:r>
              <a:rPr lang="en-GB" sz="2100"/>
              <a:t>This allows the primitive data type tobe used in places where an object is expected, such as collections or method arguments </a:t>
            </a:r>
            <a:endParaRPr sz="2100"/>
          </a:p>
          <a:p>
            <a:pPr marL="457200" lvl="0" indent="-361950" algn="just" rtl="0">
              <a:spcBef>
                <a:spcPts val="0"/>
              </a:spcBef>
              <a:spcAft>
                <a:spcPts val="0"/>
              </a:spcAft>
              <a:buSzPts val="2100"/>
              <a:buChar char="●"/>
            </a:pPr>
            <a:r>
              <a:rPr lang="en-GB" sz="2100"/>
              <a:t>The wrapper classes are part of the java.lang package, and each wrapper class has a corresponding primitive data type.</a:t>
            </a:r>
            <a:endParaRPr sz="2100"/>
          </a:p>
        </p:txBody>
      </p:sp>
      <p:sp>
        <p:nvSpPr>
          <p:cNvPr id="485" name="Google Shape;485;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Wrapper Classes</a:t>
            </a:r>
            <a:endParaRPr/>
          </a:p>
        </p:txBody>
      </p:sp>
      <p:sp>
        <p:nvSpPr>
          <p:cNvPr id="491" name="Google Shape;491;p6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Integer i = new Integer(10);	// wrapping int value 10 into an integer object</a:t>
            </a:r>
            <a:endParaRPr/>
          </a:p>
          <a:p>
            <a:pPr marL="0" lvl="0" indent="0" algn="l" rtl="0">
              <a:spcBef>
                <a:spcPts val="1200"/>
              </a:spcBef>
              <a:spcAft>
                <a:spcPts val="0"/>
              </a:spcAft>
              <a:buNone/>
            </a:pPr>
            <a:r>
              <a:rPr lang="en-GB"/>
              <a:t>System.out.println(i.intValue());	// output : 10</a:t>
            </a:r>
            <a:endParaRPr/>
          </a:p>
          <a:p>
            <a:pPr marL="0" lvl="0" indent="0" algn="l" rtl="0">
              <a:spcBef>
                <a:spcPts val="1200"/>
              </a:spcBef>
              <a:spcAft>
                <a:spcPts val="0"/>
              </a:spcAft>
              <a:buNone/>
            </a:pPr>
            <a:endParaRPr/>
          </a:p>
          <a:p>
            <a:pPr marL="0" lvl="0" indent="0" algn="l" rtl="0">
              <a:spcBef>
                <a:spcPts val="1200"/>
              </a:spcBef>
              <a:spcAft>
                <a:spcPts val="0"/>
              </a:spcAft>
              <a:buNone/>
            </a:pPr>
            <a:r>
              <a:rPr lang="en-GB"/>
              <a:t>Double d = new Double(3.14); // wrapping double value into Double object</a:t>
            </a:r>
            <a:endParaRPr/>
          </a:p>
          <a:p>
            <a:pPr marL="0" lvl="0" indent="0" algn="l" rtl="0">
              <a:spcBef>
                <a:spcPts val="1200"/>
              </a:spcBef>
              <a:spcAft>
                <a:spcPts val="1200"/>
              </a:spcAft>
              <a:buNone/>
            </a:pPr>
            <a:r>
              <a:rPr lang="en-GB"/>
              <a:t>System.out.println(d.doubleValue());	// output : 3.14</a:t>
            </a:r>
            <a:endParaRPr/>
          </a:p>
        </p:txBody>
      </p:sp>
      <p:sp>
        <p:nvSpPr>
          <p:cNvPr id="492" name="Google Shape;492;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Take inputs from User : Scanner class</a:t>
            </a:r>
            <a:endParaRPr/>
          </a:p>
        </p:txBody>
      </p:sp>
      <p:sp>
        <p:nvSpPr>
          <p:cNvPr id="498" name="Google Shape;498;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56</a:t>
            </a:fld>
            <a:endParaRPr>
              <a:solidFill>
                <a:schemeClr val="dk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Scanner class</a:t>
            </a:r>
            <a:endParaRPr/>
          </a:p>
        </p:txBody>
      </p:sp>
      <p:sp>
        <p:nvSpPr>
          <p:cNvPr id="504" name="Google Shape;504;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57</a:t>
            </a:fld>
            <a:endParaRPr>
              <a:solidFill>
                <a:schemeClr val="dk2"/>
              </a:solidFill>
            </a:endParaRPr>
          </a:p>
        </p:txBody>
      </p:sp>
      <p:sp>
        <p:nvSpPr>
          <p:cNvPr id="505" name="Google Shape;505;p6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scanner class is a built-in class in Java that allows us to read inputs from users.</a:t>
            </a:r>
            <a:endParaRPr/>
          </a:p>
          <a:p>
            <a:pPr marL="457200" lvl="0" indent="-342900" algn="just" rtl="0">
              <a:spcBef>
                <a:spcPts val="0"/>
              </a:spcBef>
              <a:spcAft>
                <a:spcPts val="0"/>
              </a:spcAft>
              <a:buSzPts val="1800"/>
              <a:buChar char="●"/>
            </a:pPr>
            <a:r>
              <a:rPr lang="en-GB"/>
              <a:t>To use the Scanner class, we need to first timport it using the following code  : </a:t>
            </a:r>
            <a:r>
              <a:rPr lang="en-GB">
                <a:latin typeface="Consolas"/>
                <a:ea typeface="Consolas"/>
                <a:cs typeface="Consolas"/>
                <a:sym typeface="Consolas"/>
              </a:rPr>
              <a:t>import java.util.Scanner;</a:t>
            </a:r>
            <a:endParaRPr>
              <a:latin typeface="Consolas"/>
              <a:ea typeface="Consolas"/>
              <a:cs typeface="Consolas"/>
              <a:sym typeface="Consolas"/>
            </a:endParaRPr>
          </a:p>
          <a:p>
            <a:pPr marL="457200" lvl="0" indent="-342900" algn="just" rtl="0">
              <a:spcBef>
                <a:spcPts val="0"/>
              </a:spcBef>
              <a:spcAft>
                <a:spcPts val="0"/>
              </a:spcAft>
              <a:buSzPts val="1800"/>
              <a:buChar char="●"/>
            </a:pPr>
            <a:r>
              <a:rPr lang="en-GB"/>
              <a:t>We can then create an instance of the Scanner class and use its methods to read input from the user.</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Creating Scanner Object</a:t>
            </a:r>
            <a:endParaRPr/>
          </a:p>
        </p:txBody>
      </p:sp>
      <p:sp>
        <p:nvSpPr>
          <p:cNvPr id="511" name="Google Shape;511;p7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To create a scanner object, we can use the following code :</a:t>
            </a:r>
            <a:endParaRPr/>
          </a:p>
          <a:p>
            <a:pPr marL="914400" lvl="0" indent="457200" algn="just" rtl="0">
              <a:spcBef>
                <a:spcPts val="1200"/>
              </a:spcBef>
              <a:spcAft>
                <a:spcPts val="0"/>
              </a:spcAft>
              <a:buNone/>
            </a:pPr>
            <a:r>
              <a:rPr lang="en-GB">
                <a:latin typeface="Consolas"/>
                <a:ea typeface="Consolas"/>
                <a:cs typeface="Consolas"/>
                <a:sym typeface="Consolas"/>
              </a:rPr>
              <a:t>Scanner sc = new Scanner(System.in);</a:t>
            </a:r>
            <a:endParaRPr>
              <a:latin typeface="Consolas"/>
              <a:ea typeface="Consolas"/>
              <a:cs typeface="Consolas"/>
              <a:sym typeface="Consolas"/>
            </a:endParaRPr>
          </a:p>
          <a:p>
            <a:pPr marL="457200" lvl="0" indent="-342900" algn="just" rtl="0">
              <a:spcBef>
                <a:spcPts val="1200"/>
              </a:spcBef>
              <a:spcAft>
                <a:spcPts val="0"/>
              </a:spcAft>
              <a:buSzPts val="1800"/>
              <a:buChar char="●"/>
            </a:pPr>
            <a:r>
              <a:rPr lang="en-GB"/>
              <a:t>This creates a scanner object named ‘sc’ that is linked to the standard input stream (i.e. System.in).</a:t>
            </a:r>
            <a:endParaRPr/>
          </a:p>
        </p:txBody>
      </p:sp>
      <p:sp>
        <p:nvSpPr>
          <p:cNvPr id="512" name="Google Shape;512;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Reading Inputs</a:t>
            </a:r>
            <a:endParaRPr/>
          </a:p>
        </p:txBody>
      </p:sp>
      <p:sp>
        <p:nvSpPr>
          <p:cNvPr id="518" name="Google Shape;518;p7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To read a integer type of input from the user, we can use the </a:t>
            </a:r>
            <a:r>
              <a:rPr lang="en-GB">
                <a:latin typeface="Consolas"/>
                <a:ea typeface="Consolas"/>
                <a:cs typeface="Consolas"/>
                <a:sym typeface="Consolas"/>
              </a:rPr>
              <a:t>nextInt()</a:t>
            </a:r>
            <a:r>
              <a:rPr lang="en-GB"/>
              <a:t> method of the scanner class.</a:t>
            </a:r>
            <a:endParaRPr/>
          </a:p>
          <a:p>
            <a:pPr marL="457200" lvl="0" indent="-342900" algn="just" rtl="0">
              <a:spcBef>
                <a:spcPts val="0"/>
              </a:spcBef>
              <a:spcAft>
                <a:spcPts val="0"/>
              </a:spcAft>
              <a:buSzPts val="1800"/>
              <a:buChar char="●"/>
            </a:pPr>
            <a:r>
              <a:rPr lang="en-GB"/>
              <a:t>Here is an example : </a:t>
            </a:r>
            <a:endParaRPr/>
          </a:p>
          <a:p>
            <a:pPr marL="482600" lvl="0" indent="431800" algn="l" rtl="0">
              <a:spcBef>
                <a:spcPts val="1200"/>
              </a:spcBef>
              <a:spcAft>
                <a:spcPts val="0"/>
              </a:spcAft>
              <a:buNone/>
            </a:pPr>
            <a:r>
              <a:rPr lang="en-GB">
                <a:solidFill>
                  <a:srgbClr val="000000"/>
                </a:solidFill>
                <a:latin typeface="Consolas"/>
                <a:ea typeface="Consolas"/>
                <a:cs typeface="Consolas"/>
                <a:sym typeface="Consolas"/>
              </a:rPr>
              <a:t>Scanner </a:t>
            </a:r>
            <a:r>
              <a:rPr lang="en-GB">
                <a:solidFill>
                  <a:srgbClr val="6A3E3E"/>
                </a:solidFill>
                <a:latin typeface="Consolas"/>
                <a:ea typeface="Consolas"/>
                <a:cs typeface="Consolas"/>
                <a:sym typeface="Consolas"/>
              </a:rPr>
              <a:t>sc</a:t>
            </a:r>
            <a:r>
              <a:rPr lang="en-GB">
                <a:solidFill>
                  <a:srgbClr val="000000"/>
                </a:solidFill>
                <a:latin typeface="Consolas"/>
                <a:ea typeface="Consolas"/>
                <a:cs typeface="Consolas"/>
                <a:sym typeface="Consolas"/>
              </a:rPr>
              <a:t> = </a:t>
            </a:r>
            <a:r>
              <a:rPr lang="en-GB" b="1">
                <a:solidFill>
                  <a:srgbClr val="7F0055"/>
                </a:solidFill>
                <a:latin typeface="Consolas"/>
                <a:ea typeface="Consolas"/>
                <a:cs typeface="Consolas"/>
                <a:sym typeface="Consolas"/>
              </a:rPr>
              <a:t>new</a:t>
            </a:r>
            <a:r>
              <a:rPr lang="en-GB">
                <a:solidFill>
                  <a:srgbClr val="000000"/>
                </a:solidFill>
                <a:latin typeface="Consolas"/>
                <a:ea typeface="Consolas"/>
                <a:cs typeface="Consolas"/>
                <a:sym typeface="Consolas"/>
              </a:rPr>
              <a:t> Scanner(System.</a:t>
            </a:r>
            <a:r>
              <a:rPr lang="en-GB" b="1" i="1">
                <a:solidFill>
                  <a:srgbClr val="0000C0"/>
                </a:solidFill>
                <a:latin typeface="Consolas"/>
                <a:ea typeface="Consolas"/>
                <a:cs typeface="Consolas"/>
                <a:sym typeface="Consolas"/>
              </a:rPr>
              <a:t>in</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a:t>
            </a:r>
            <a:r>
              <a:rPr lang="en-GB">
                <a:solidFill>
                  <a:srgbClr val="2A00FF"/>
                </a:solidFill>
                <a:latin typeface="Consolas"/>
                <a:ea typeface="Consolas"/>
                <a:cs typeface="Consolas"/>
                <a:sym typeface="Consolas"/>
              </a:rPr>
              <a:t>"Enter an int value :: "</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int</a:t>
            </a:r>
            <a:r>
              <a:rPr lang="en-GB">
                <a:solidFill>
                  <a:srgbClr val="000000"/>
                </a:solidFill>
                <a:latin typeface="Consolas"/>
                <a:ea typeface="Consolas"/>
                <a:cs typeface="Consolas"/>
                <a:sym typeface="Consolas"/>
              </a:rPr>
              <a:t> </a:t>
            </a:r>
            <a:r>
              <a:rPr lang="en-GB">
                <a:solidFill>
                  <a:srgbClr val="6A3E3E"/>
                </a:solidFill>
                <a:latin typeface="Consolas"/>
                <a:ea typeface="Consolas"/>
                <a:cs typeface="Consolas"/>
                <a:sym typeface="Consolas"/>
              </a:rPr>
              <a:t>number</a:t>
            </a:r>
            <a:r>
              <a:rPr lang="en-GB">
                <a:solidFill>
                  <a:srgbClr val="000000"/>
                </a:solidFill>
                <a:latin typeface="Consolas"/>
                <a:ea typeface="Consolas"/>
                <a:cs typeface="Consolas"/>
                <a:sym typeface="Consolas"/>
              </a:rPr>
              <a:t> = </a:t>
            </a:r>
            <a:r>
              <a:rPr lang="en-GB">
                <a:solidFill>
                  <a:srgbClr val="6A3E3E"/>
                </a:solidFill>
                <a:latin typeface="Consolas"/>
                <a:ea typeface="Consolas"/>
                <a:cs typeface="Consolas"/>
                <a:sym typeface="Consolas"/>
              </a:rPr>
              <a:t>sc</a:t>
            </a:r>
            <a:r>
              <a:rPr lang="en-GB">
                <a:solidFill>
                  <a:srgbClr val="000000"/>
                </a:solidFill>
                <a:latin typeface="Consolas"/>
                <a:ea typeface="Consolas"/>
                <a:cs typeface="Consolas"/>
                <a:sym typeface="Consolas"/>
              </a:rPr>
              <a:t>.nextInt();</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a:t>
            </a:r>
            <a:r>
              <a:rPr lang="en-GB">
                <a:solidFill>
                  <a:srgbClr val="2A00FF"/>
                </a:solidFill>
                <a:latin typeface="Consolas"/>
                <a:ea typeface="Consolas"/>
                <a:cs typeface="Consolas"/>
                <a:sym typeface="Consolas"/>
              </a:rPr>
              <a:t>"You entered :: "</a:t>
            </a:r>
            <a:r>
              <a:rPr lang="en-GB">
                <a:solidFill>
                  <a:srgbClr val="000000"/>
                </a:solidFill>
                <a:latin typeface="Consolas"/>
                <a:ea typeface="Consolas"/>
                <a:cs typeface="Consolas"/>
                <a:sym typeface="Consolas"/>
              </a:rPr>
              <a:t> + </a:t>
            </a:r>
            <a:r>
              <a:rPr lang="en-GB">
                <a:solidFill>
                  <a:srgbClr val="6A3E3E"/>
                </a:solidFill>
                <a:latin typeface="Consolas"/>
                <a:ea typeface="Consolas"/>
                <a:cs typeface="Consolas"/>
                <a:sym typeface="Consolas"/>
              </a:rPr>
              <a:t>number</a:t>
            </a: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r>
              <a:rPr lang="en-GB">
                <a:solidFill>
                  <a:srgbClr val="6A3E3E"/>
                </a:solidFill>
                <a:latin typeface="Consolas"/>
                <a:ea typeface="Consolas"/>
                <a:cs typeface="Consolas"/>
                <a:sym typeface="Consolas"/>
              </a:rPr>
              <a:t>sc</a:t>
            </a:r>
            <a:r>
              <a:rPr lang="en-GB">
                <a:solidFill>
                  <a:srgbClr val="000000"/>
                </a:solidFill>
                <a:latin typeface="Consolas"/>
                <a:ea typeface="Consolas"/>
                <a:cs typeface="Consolas"/>
                <a:sym typeface="Consolas"/>
              </a:rPr>
              <a:t>.close();</a:t>
            </a:r>
            <a:endParaRPr/>
          </a:p>
        </p:txBody>
      </p:sp>
      <p:sp>
        <p:nvSpPr>
          <p:cNvPr id="519" name="Google Shape;519;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Features</a:t>
            </a:r>
            <a:endParaRPr/>
          </a:p>
        </p:txBody>
      </p:sp>
      <p:sp>
        <p:nvSpPr>
          <p:cNvPr id="102" name="Google Shape;102;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SzPts val="2000"/>
              <a:buChar char="●"/>
            </a:pPr>
            <a:r>
              <a:rPr lang="en-GB" sz="2000"/>
              <a:t>Java is simple, easy to learn, and has clear syntax.</a:t>
            </a:r>
            <a:endParaRPr sz="2000"/>
          </a:p>
          <a:p>
            <a:pPr marL="457200" lvl="0" indent="-355600" algn="just" rtl="0">
              <a:spcBef>
                <a:spcPts val="0"/>
              </a:spcBef>
              <a:spcAft>
                <a:spcPts val="0"/>
              </a:spcAft>
              <a:buSzPts val="2000"/>
              <a:buChar char="●"/>
            </a:pPr>
            <a:r>
              <a:rPr lang="en-GB" sz="2000"/>
              <a:t>Java is </a:t>
            </a:r>
            <a:r>
              <a:rPr lang="en-GB" sz="2000" b="1"/>
              <a:t>portable</a:t>
            </a:r>
            <a:r>
              <a:rPr lang="en-GB" sz="2000"/>
              <a:t> and can run on any machine/platform/operating system with a Java Virtual Machine (JVM).</a:t>
            </a:r>
            <a:endParaRPr sz="2000"/>
          </a:p>
          <a:p>
            <a:pPr marL="457200" lvl="0" indent="-355600" algn="just" rtl="0">
              <a:spcBef>
                <a:spcPts val="0"/>
              </a:spcBef>
              <a:spcAft>
                <a:spcPts val="0"/>
              </a:spcAft>
              <a:buSzPts val="2000"/>
              <a:buChar char="●"/>
            </a:pPr>
            <a:r>
              <a:rPr lang="en-GB" sz="2000"/>
              <a:t>Java is secure and has built in security features that protects against viruses, malwares and other security threats.</a:t>
            </a:r>
            <a:endParaRPr sz="2000"/>
          </a:p>
          <a:p>
            <a:pPr marL="457200" lvl="0" indent="-355600" algn="just" rtl="0">
              <a:spcBef>
                <a:spcPts val="0"/>
              </a:spcBef>
              <a:spcAft>
                <a:spcPts val="0"/>
              </a:spcAft>
              <a:buSzPts val="2000"/>
              <a:buChar char="●"/>
            </a:pPr>
            <a:r>
              <a:rPr lang="en-GB" sz="2000"/>
              <a:t>Java is scalable and can handle large-scale applications with ease.</a:t>
            </a:r>
            <a:endParaRPr sz="2000"/>
          </a:p>
          <a:p>
            <a:pPr marL="457200" lvl="0" indent="-355600" algn="just" rtl="0">
              <a:spcBef>
                <a:spcPts val="0"/>
              </a:spcBef>
              <a:spcAft>
                <a:spcPts val="0"/>
              </a:spcAft>
              <a:buSzPts val="2000"/>
              <a:buChar char="●"/>
            </a:pPr>
            <a:r>
              <a:rPr lang="en-GB" sz="2000"/>
              <a:t>Java is </a:t>
            </a:r>
            <a:r>
              <a:rPr lang="en-GB" sz="2000" b="1"/>
              <a:t>multithreaded</a:t>
            </a:r>
            <a:r>
              <a:rPr lang="en-GB" sz="2000"/>
              <a:t>, which means it can execute multiple threads simultaneously allowing faster and more efficient execution of program.</a:t>
            </a:r>
            <a:endParaRPr sz="2000"/>
          </a:p>
        </p:txBody>
      </p:sp>
      <p:sp>
        <p:nvSpPr>
          <p:cNvPr id="103" name="Google Shape;10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2"/>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Java Methods</a:t>
            </a:r>
            <a:endParaRPr/>
          </a:p>
        </p:txBody>
      </p:sp>
      <p:sp>
        <p:nvSpPr>
          <p:cNvPr id="525" name="Google Shape;525;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60</a:t>
            </a:fld>
            <a:endParaRPr>
              <a:solidFill>
                <a:schemeClr val="dk2"/>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7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Methods</a:t>
            </a:r>
            <a:endParaRPr/>
          </a:p>
        </p:txBody>
      </p:sp>
      <p:sp>
        <p:nvSpPr>
          <p:cNvPr id="531" name="Google Shape;531;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61</a:t>
            </a:fld>
            <a:endParaRPr>
              <a:solidFill>
                <a:schemeClr val="dk2"/>
              </a:solidFill>
            </a:endParaRPr>
          </a:p>
        </p:txBody>
      </p:sp>
      <p:sp>
        <p:nvSpPr>
          <p:cNvPr id="532" name="Google Shape;532;p7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dirty="0"/>
              <a:t>In Java, a method is a set of instructions or code that is designed to perform a specific task.</a:t>
            </a:r>
            <a:endParaRPr dirty="0"/>
          </a:p>
          <a:p>
            <a:pPr marL="457200" lvl="0" indent="-342900" algn="just" rtl="0">
              <a:spcBef>
                <a:spcPts val="0"/>
              </a:spcBef>
              <a:spcAft>
                <a:spcPts val="0"/>
              </a:spcAft>
              <a:buSzPts val="1800"/>
              <a:buChar char="●"/>
            </a:pPr>
            <a:r>
              <a:rPr lang="en-GB" dirty="0"/>
              <a:t>Methods are an essential part of programming in java, as they enable developers to break down complex tasks into smaller, more manageable parts.</a:t>
            </a:r>
            <a:endParaRPr dirty="0"/>
          </a:p>
          <a:p>
            <a:pPr marL="457200" lvl="0" indent="-342900" algn="just" rtl="0">
              <a:spcBef>
                <a:spcPts val="0"/>
              </a:spcBef>
              <a:spcAft>
                <a:spcPts val="0"/>
              </a:spcAft>
              <a:buSzPts val="1800"/>
              <a:buChar char="●"/>
            </a:pPr>
            <a:r>
              <a:rPr lang="en-GB" dirty="0"/>
              <a:t>Methods are fundamental concept in Java programming, and they allow you to group together a series of statements to perform a specific task.</a:t>
            </a:r>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Defining Methods</a:t>
            </a:r>
            <a:endParaRPr/>
          </a:p>
        </p:txBody>
      </p:sp>
      <p:sp>
        <p:nvSpPr>
          <p:cNvPr id="538" name="Google Shape;538;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62</a:t>
            </a:fld>
            <a:endParaRPr>
              <a:solidFill>
                <a:schemeClr val="dk2"/>
              </a:solidFill>
            </a:endParaRPr>
          </a:p>
        </p:txBody>
      </p:sp>
      <p:sp>
        <p:nvSpPr>
          <p:cNvPr id="539" name="Google Shape;539;p7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just" rtl="0">
              <a:spcBef>
                <a:spcPts val="0"/>
              </a:spcBef>
              <a:spcAft>
                <a:spcPts val="0"/>
              </a:spcAft>
              <a:buSzPct val="100000"/>
              <a:buChar char="●"/>
            </a:pPr>
            <a:r>
              <a:rPr lang="en-GB"/>
              <a:t>Methods are defined using specific syntax that includes a method signature, a return type and a set of parameters.</a:t>
            </a:r>
            <a:endParaRPr/>
          </a:p>
          <a:p>
            <a:pPr marL="457200" lvl="0" indent="-325755" algn="just" rtl="0">
              <a:spcBef>
                <a:spcPts val="0"/>
              </a:spcBef>
              <a:spcAft>
                <a:spcPts val="0"/>
              </a:spcAft>
              <a:buSzPct val="100000"/>
              <a:buChar char="●"/>
            </a:pPr>
            <a:r>
              <a:rPr lang="en-GB"/>
              <a:t>A method is a block of code or collection of statements or a set of code grouped together to perform a certain task or operation. It is used to achieve </a:t>
            </a:r>
            <a:r>
              <a:rPr lang="en-GB" b="1"/>
              <a:t>reusability</a:t>
            </a:r>
            <a:r>
              <a:rPr lang="en-GB"/>
              <a:t> of code.</a:t>
            </a:r>
            <a:endParaRPr/>
          </a:p>
          <a:p>
            <a:pPr marL="457200" lvl="0" indent="-325755" algn="just" rtl="0">
              <a:spcBef>
                <a:spcPts val="0"/>
              </a:spcBef>
              <a:spcAft>
                <a:spcPts val="0"/>
              </a:spcAft>
              <a:buSzPct val="100000"/>
              <a:buChar char="●"/>
            </a:pPr>
            <a:r>
              <a:rPr lang="en-GB"/>
              <a:t>The method signature includes the name of the method and any parameters that are passed to it.</a:t>
            </a:r>
            <a:endParaRPr/>
          </a:p>
          <a:p>
            <a:pPr marL="457200" lvl="0" indent="-325755" algn="just" rtl="0">
              <a:spcBef>
                <a:spcPts val="0"/>
              </a:spcBef>
              <a:spcAft>
                <a:spcPts val="0"/>
              </a:spcAft>
              <a:buSzPct val="100000"/>
              <a:buChar char="●"/>
            </a:pPr>
            <a:r>
              <a:rPr lang="en-GB"/>
              <a:t>The return type indicates the type of data that the method will return (if any).</a:t>
            </a:r>
            <a:endParaRPr/>
          </a:p>
          <a:p>
            <a:pPr marL="25400" lvl="0" indent="0" algn="l" rtl="0">
              <a:spcBef>
                <a:spcPts val="120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addNumbers(</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number1</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number2</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number1</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number2</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return</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457200" lvl="0" indent="0" algn="just" rtl="0">
              <a:spcBef>
                <a:spcPts val="0"/>
              </a:spcBef>
              <a:spcAft>
                <a:spcPts val="1200"/>
              </a:spcAft>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Calling Methods</a:t>
            </a:r>
            <a:endParaRPr/>
          </a:p>
        </p:txBody>
      </p:sp>
      <p:sp>
        <p:nvSpPr>
          <p:cNvPr id="545" name="Google Shape;545;p7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Once you have defined a method, you can call it from within your program to execute the code within it.</a:t>
            </a:r>
            <a:endParaRPr/>
          </a:p>
          <a:p>
            <a:pPr marL="457200" lvl="0" indent="-342900" algn="just" rtl="0">
              <a:spcBef>
                <a:spcPts val="0"/>
              </a:spcBef>
              <a:spcAft>
                <a:spcPts val="0"/>
              </a:spcAft>
              <a:buSzPts val="1800"/>
              <a:buChar char="●"/>
            </a:pPr>
            <a:r>
              <a:rPr lang="en-GB"/>
              <a:t>To call a method, you simply specify the method name and required parameters (if any).</a:t>
            </a:r>
            <a:endParaRPr/>
          </a:p>
          <a:p>
            <a:pPr marL="457200" lvl="0" indent="457200" algn="just" rtl="0">
              <a:spcBef>
                <a:spcPts val="1200"/>
              </a:spcBef>
              <a:spcAft>
                <a:spcPts val="1200"/>
              </a:spcAft>
              <a:buNone/>
            </a:pP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result</a:t>
            </a:r>
            <a:r>
              <a:rPr lang="en-GB" sz="1600">
                <a:solidFill>
                  <a:srgbClr val="000000"/>
                </a:solidFill>
                <a:latin typeface="Consolas"/>
                <a:ea typeface="Consolas"/>
                <a:cs typeface="Consolas"/>
                <a:sym typeface="Consolas"/>
              </a:rPr>
              <a:t> = </a:t>
            </a:r>
            <a:r>
              <a:rPr lang="en-GB" sz="1600" i="1">
                <a:solidFill>
                  <a:srgbClr val="000000"/>
                </a:solidFill>
                <a:latin typeface="Consolas"/>
                <a:ea typeface="Consolas"/>
                <a:cs typeface="Consolas"/>
                <a:sym typeface="Consolas"/>
              </a:rPr>
              <a:t>addNumbers</a:t>
            </a:r>
            <a:r>
              <a:rPr lang="en-GB" sz="1600">
                <a:solidFill>
                  <a:srgbClr val="000000"/>
                </a:solidFill>
                <a:latin typeface="Consolas"/>
                <a:ea typeface="Consolas"/>
                <a:cs typeface="Consolas"/>
                <a:sym typeface="Consolas"/>
              </a:rPr>
              <a:t>(10, 20);</a:t>
            </a:r>
            <a:endParaRPr/>
          </a:p>
        </p:txBody>
      </p:sp>
      <p:sp>
        <p:nvSpPr>
          <p:cNvPr id="546" name="Google Shape;54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void Methods</a:t>
            </a:r>
            <a:endParaRPr/>
          </a:p>
        </p:txBody>
      </p:sp>
      <p:sp>
        <p:nvSpPr>
          <p:cNvPr id="552" name="Google Shape;552;p7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Not all methods need to return a value. Some methods are designed to perform a specific action without returning any data.</a:t>
            </a:r>
            <a:endParaRPr/>
          </a:p>
          <a:p>
            <a:pPr marL="457200" lvl="0" indent="-342900" algn="just" rtl="0">
              <a:spcBef>
                <a:spcPts val="0"/>
              </a:spcBef>
              <a:spcAft>
                <a:spcPts val="0"/>
              </a:spcAft>
              <a:buSzPts val="1800"/>
              <a:buChar char="●"/>
            </a:pPr>
            <a:r>
              <a:rPr lang="en-GB"/>
              <a:t>These methods are known as ‘void’ methods and they are defined using the ‘void’ keyword as the return type.</a:t>
            </a:r>
            <a:endParaRPr/>
          </a:p>
          <a:p>
            <a:pPr marL="25400" lvl="0" indent="0" algn="l" rtl="0">
              <a:spcBef>
                <a:spcPts val="1200"/>
              </a:spcBef>
              <a:spcAft>
                <a:spcPts val="0"/>
              </a:spcAft>
              <a:buNone/>
            </a:pPr>
            <a:r>
              <a:rPr lang="en-GB" sz="1600">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public</a:t>
            </a: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void</a:t>
            </a:r>
            <a:r>
              <a:rPr lang="en-GB">
                <a:solidFill>
                  <a:srgbClr val="000000"/>
                </a:solidFill>
                <a:latin typeface="Consolas"/>
                <a:ea typeface="Consolas"/>
                <a:cs typeface="Consolas"/>
                <a:sym typeface="Consolas"/>
              </a:rPr>
              <a:t> printMessage(String </a:t>
            </a:r>
            <a:r>
              <a:rPr lang="en-GB">
                <a:solidFill>
                  <a:srgbClr val="6A3E3E"/>
                </a:solidFill>
                <a:latin typeface="Consolas"/>
                <a:ea typeface="Consolas"/>
                <a:cs typeface="Consolas"/>
                <a:sym typeface="Consolas"/>
              </a:rPr>
              <a:t>msg</a:t>
            </a: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.println(</a:t>
            </a:r>
            <a:r>
              <a:rPr lang="en-GB">
                <a:solidFill>
                  <a:srgbClr val="6A3E3E"/>
                </a:solidFill>
                <a:latin typeface="Consolas"/>
                <a:ea typeface="Consolas"/>
                <a:cs typeface="Consolas"/>
                <a:sym typeface="Consolas"/>
              </a:rPr>
              <a:t>msg</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457200" lvl="0" indent="0" algn="just" rtl="0">
              <a:spcBef>
                <a:spcPts val="0"/>
              </a:spcBef>
              <a:spcAft>
                <a:spcPts val="1200"/>
              </a:spcAft>
              <a:buNone/>
            </a:pPr>
            <a:endParaRPr/>
          </a:p>
        </p:txBody>
      </p:sp>
      <p:sp>
        <p:nvSpPr>
          <p:cNvPr id="553" name="Google Shape;553;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Pass by value and Pass by Reference</a:t>
            </a:r>
            <a:endParaRPr/>
          </a:p>
        </p:txBody>
      </p:sp>
      <p:sp>
        <p:nvSpPr>
          <p:cNvPr id="559" name="Google Shape;559;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65</a:t>
            </a:fld>
            <a:endParaRPr>
              <a:solidFill>
                <a:schemeClr val="dk2"/>
              </a:solidFill>
            </a:endParaRPr>
          </a:p>
        </p:txBody>
      </p:sp>
      <p:sp>
        <p:nvSpPr>
          <p:cNvPr id="560" name="Google Shape;560;p7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When passing arguments to a java method, there are two ways to do so i.e. pass by value and pass by reference.</a:t>
            </a:r>
            <a:endParaRPr/>
          </a:p>
          <a:p>
            <a:pPr marL="457200" lvl="0" indent="-342900" algn="just" rtl="0">
              <a:spcBef>
                <a:spcPts val="0"/>
              </a:spcBef>
              <a:spcAft>
                <a:spcPts val="0"/>
              </a:spcAft>
              <a:buSzPts val="1800"/>
              <a:buChar char="●"/>
            </a:pPr>
            <a:r>
              <a:rPr lang="en-GB"/>
              <a:t>In Java, primitive data types are passed by value. It means that a copy of the variable’s value is passed to the method, and not the variable itself.</a:t>
            </a:r>
            <a:endParaRPr/>
          </a:p>
          <a:p>
            <a:pPr marL="457200" lvl="0" indent="-342900" algn="just" rtl="0">
              <a:spcBef>
                <a:spcPts val="0"/>
              </a:spcBef>
              <a:spcAft>
                <a:spcPts val="0"/>
              </a:spcAft>
              <a:buSzPts val="1800"/>
              <a:buChar char="●"/>
            </a:pPr>
            <a:r>
              <a:rPr lang="en-GB"/>
              <a:t>When method modifies the value of the parameter, it only modifies the copy, not the original variable.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Pass by value and Pass by Reference</a:t>
            </a:r>
            <a:endParaRPr/>
          </a:p>
        </p:txBody>
      </p:sp>
      <p:sp>
        <p:nvSpPr>
          <p:cNvPr id="566" name="Google Shape;566;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66</a:t>
            </a:fld>
            <a:endParaRPr>
              <a:solidFill>
                <a:schemeClr val="dk2"/>
              </a:solidFill>
            </a:endParaRPr>
          </a:p>
        </p:txBody>
      </p:sp>
      <p:sp>
        <p:nvSpPr>
          <p:cNvPr id="567" name="Google Shape;567;p7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In Java, non-primitive data types (arrays and objects) are passed by reference.</a:t>
            </a:r>
            <a:endParaRPr/>
          </a:p>
          <a:p>
            <a:pPr marL="457200" lvl="0" indent="-342900" algn="just" rtl="0">
              <a:spcBef>
                <a:spcPts val="0"/>
              </a:spcBef>
              <a:spcAft>
                <a:spcPts val="0"/>
              </a:spcAft>
              <a:buSzPts val="1800"/>
              <a:buChar char="●"/>
            </a:pPr>
            <a:r>
              <a:rPr lang="en-GB"/>
              <a:t>It means that the method receives a reference to the original variable, and not a copy of its value.</a:t>
            </a:r>
            <a:endParaRPr/>
          </a:p>
          <a:p>
            <a:pPr marL="457200" lvl="0" indent="-342900" algn="just" rtl="0">
              <a:spcBef>
                <a:spcPts val="0"/>
              </a:spcBef>
              <a:spcAft>
                <a:spcPts val="0"/>
              </a:spcAft>
              <a:buSzPts val="1800"/>
              <a:buChar char="●"/>
            </a:pPr>
            <a:r>
              <a:rPr lang="en-GB"/>
              <a:t>When the method modifies the value of the parameter, it modifies the original variable.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Stack and Heap memory</a:t>
            </a:r>
            <a:endParaRPr/>
          </a:p>
        </p:txBody>
      </p:sp>
      <p:sp>
        <p:nvSpPr>
          <p:cNvPr id="573" name="Google Shape;573;p7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GB"/>
              <a:t>Java uses 2 types of memory : stack and heap.</a:t>
            </a:r>
            <a:endParaRPr/>
          </a:p>
          <a:p>
            <a:pPr marL="457200" lvl="0" indent="-342900" algn="just" rtl="0">
              <a:spcBef>
                <a:spcPts val="0"/>
              </a:spcBef>
              <a:spcAft>
                <a:spcPts val="0"/>
              </a:spcAft>
              <a:buSzPts val="1800"/>
              <a:buChar char="●"/>
            </a:pPr>
            <a:r>
              <a:rPr lang="en-GB"/>
              <a:t>Heap Memory</a:t>
            </a:r>
            <a:endParaRPr/>
          </a:p>
          <a:p>
            <a:pPr marL="914400" lvl="1" indent="-317500" algn="just" rtl="0">
              <a:spcBef>
                <a:spcPts val="0"/>
              </a:spcBef>
              <a:spcAft>
                <a:spcPts val="0"/>
              </a:spcAft>
              <a:buSzPts val="1400"/>
              <a:buChar char="○"/>
            </a:pPr>
            <a:r>
              <a:rPr lang="en-GB"/>
              <a:t>Heap memory is used for storing arrays and objects</a:t>
            </a:r>
            <a:endParaRPr/>
          </a:p>
          <a:p>
            <a:pPr marL="914400" lvl="1" indent="-317500" algn="just" rtl="0">
              <a:spcBef>
                <a:spcPts val="0"/>
              </a:spcBef>
              <a:spcAft>
                <a:spcPts val="0"/>
              </a:spcAft>
              <a:buSzPts val="1400"/>
              <a:buChar char="○"/>
            </a:pPr>
            <a:r>
              <a:rPr lang="en-GB"/>
              <a:t>Objects are created on heap using ‘new’ keyword, and references to those objects are stored on the stack.</a:t>
            </a:r>
            <a:endParaRPr/>
          </a:p>
          <a:p>
            <a:pPr marL="914400" lvl="1" indent="-317500" algn="just" rtl="0">
              <a:spcBef>
                <a:spcPts val="0"/>
              </a:spcBef>
              <a:spcAft>
                <a:spcPts val="0"/>
              </a:spcAft>
              <a:buSzPts val="1400"/>
              <a:buChar char="○"/>
            </a:pPr>
            <a:r>
              <a:rPr lang="en-GB"/>
              <a:t>The JVM automatically manages the heap memory, allocating and deallocating objects as needed.</a:t>
            </a:r>
            <a:endParaRPr/>
          </a:p>
          <a:p>
            <a:pPr marL="457200" lvl="0" indent="-342900" algn="just" rtl="0">
              <a:spcBef>
                <a:spcPts val="0"/>
              </a:spcBef>
              <a:spcAft>
                <a:spcPts val="0"/>
              </a:spcAft>
              <a:buSzPts val="1800"/>
              <a:buChar char="●"/>
            </a:pPr>
            <a:r>
              <a:rPr lang="en-GB"/>
              <a:t>Stack Memory</a:t>
            </a:r>
            <a:endParaRPr/>
          </a:p>
          <a:p>
            <a:pPr marL="914400" lvl="1" indent="-317500" algn="just" rtl="0">
              <a:spcBef>
                <a:spcPts val="0"/>
              </a:spcBef>
              <a:spcAft>
                <a:spcPts val="0"/>
              </a:spcAft>
              <a:buSzPts val="1400"/>
              <a:buChar char="○"/>
            </a:pPr>
            <a:r>
              <a:rPr lang="en-GB"/>
              <a:t>Stack memory is faster than heap memory because it is allocated and deallocated automatically by JVM.</a:t>
            </a:r>
            <a:endParaRPr/>
          </a:p>
          <a:p>
            <a:pPr marL="914400" lvl="1" indent="-317500" algn="just" rtl="0">
              <a:spcBef>
                <a:spcPts val="0"/>
              </a:spcBef>
              <a:spcAft>
                <a:spcPts val="0"/>
              </a:spcAft>
              <a:buSzPts val="1400"/>
              <a:buChar char="○"/>
            </a:pPr>
            <a:r>
              <a:rPr lang="en-GB"/>
              <a:t>Heap memory is slower because JVM has to search for a space to allocate objects.</a:t>
            </a:r>
            <a:endParaRPr/>
          </a:p>
          <a:p>
            <a:pPr marL="914400" lvl="1" indent="-317500" algn="just" rtl="0">
              <a:spcBef>
                <a:spcPts val="0"/>
              </a:spcBef>
              <a:spcAft>
                <a:spcPts val="0"/>
              </a:spcAft>
              <a:buSzPts val="1400"/>
              <a:buChar char="○"/>
            </a:pPr>
            <a:r>
              <a:rPr lang="en-GB"/>
              <a:t>Stack memory is limited in size whereas heap memory grows dynamically as needed.</a:t>
            </a:r>
            <a:endParaRPr/>
          </a:p>
        </p:txBody>
      </p:sp>
      <p:sp>
        <p:nvSpPr>
          <p:cNvPr id="574" name="Google Shape;574;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8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Structure of Memory</a:t>
            </a:r>
            <a:endParaRPr/>
          </a:p>
        </p:txBody>
      </p:sp>
      <p:sp>
        <p:nvSpPr>
          <p:cNvPr id="580" name="Google Shape;580;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68</a:t>
            </a:fld>
            <a:endParaRPr/>
          </a:p>
        </p:txBody>
      </p:sp>
      <p:grpSp>
        <p:nvGrpSpPr>
          <p:cNvPr id="581" name="Google Shape;581;p80"/>
          <p:cNvGrpSpPr/>
          <p:nvPr/>
        </p:nvGrpSpPr>
        <p:grpSpPr>
          <a:xfrm>
            <a:off x="694700" y="240700"/>
            <a:ext cx="8326450" cy="4613700"/>
            <a:chOff x="694700" y="240700"/>
            <a:chExt cx="8326450" cy="4613700"/>
          </a:xfrm>
        </p:grpSpPr>
        <p:grpSp>
          <p:nvGrpSpPr>
            <p:cNvPr id="582" name="Google Shape;582;p80"/>
            <p:cNvGrpSpPr/>
            <p:nvPr/>
          </p:nvGrpSpPr>
          <p:grpSpPr>
            <a:xfrm>
              <a:off x="694700" y="240700"/>
              <a:ext cx="8326450" cy="4613700"/>
              <a:chOff x="694700" y="240700"/>
              <a:chExt cx="8326450" cy="4613700"/>
            </a:xfrm>
          </p:grpSpPr>
          <p:sp>
            <p:nvSpPr>
              <p:cNvPr id="583" name="Google Shape;583;p80"/>
              <p:cNvSpPr/>
              <p:nvPr/>
            </p:nvSpPr>
            <p:spPr>
              <a:xfrm>
                <a:off x="3616750" y="240700"/>
                <a:ext cx="2793900" cy="4613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1"/>
                  </a:highlight>
                  <a:latin typeface="Open Sans"/>
                  <a:ea typeface="Open Sans"/>
                  <a:cs typeface="Open Sans"/>
                  <a:sym typeface="Open Sans"/>
                </a:endParaRPr>
              </a:p>
            </p:txBody>
          </p:sp>
          <p:sp>
            <p:nvSpPr>
              <p:cNvPr id="584" name="Google Shape;584;p80"/>
              <p:cNvSpPr txBox="1"/>
              <p:nvPr/>
            </p:nvSpPr>
            <p:spPr>
              <a:xfrm>
                <a:off x="3633850" y="249250"/>
                <a:ext cx="2759700"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800" b="1">
                    <a:solidFill>
                      <a:schemeClr val="dk2"/>
                    </a:solidFill>
                    <a:latin typeface="Open Sans"/>
                    <a:ea typeface="Open Sans"/>
                    <a:cs typeface="Open Sans"/>
                    <a:sym typeface="Open Sans"/>
                  </a:rPr>
                  <a:t>MEMORY</a:t>
                </a:r>
                <a:endParaRPr sz="1800" b="1">
                  <a:solidFill>
                    <a:schemeClr val="dk2"/>
                  </a:solidFill>
                  <a:latin typeface="Open Sans"/>
                  <a:ea typeface="Open Sans"/>
                  <a:cs typeface="Open Sans"/>
                  <a:sym typeface="Open Sans"/>
                </a:endParaRPr>
              </a:p>
            </p:txBody>
          </p:sp>
          <p:sp>
            <p:nvSpPr>
              <p:cNvPr id="585" name="Google Shape;585;p80"/>
              <p:cNvSpPr/>
              <p:nvPr/>
            </p:nvSpPr>
            <p:spPr>
              <a:xfrm>
                <a:off x="3693650" y="719050"/>
                <a:ext cx="2640300" cy="2896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chemeClr val="lt1"/>
                  </a:highlight>
                  <a:latin typeface="Open Sans"/>
                  <a:ea typeface="Open Sans"/>
                  <a:cs typeface="Open Sans"/>
                  <a:sym typeface="Open Sans"/>
                </a:endParaRPr>
              </a:p>
            </p:txBody>
          </p:sp>
          <p:sp>
            <p:nvSpPr>
              <p:cNvPr id="586" name="Google Shape;586;p80"/>
              <p:cNvSpPr txBox="1"/>
              <p:nvPr/>
            </p:nvSpPr>
            <p:spPr>
              <a:xfrm>
                <a:off x="3693650" y="719050"/>
                <a:ext cx="2640300"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700" b="1">
                    <a:solidFill>
                      <a:schemeClr val="dk2"/>
                    </a:solidFill>
                    <a:latin typeface="Open Sans"/>
                    <a:ea typeface="Open Sans"/>
                    <a:cs typeface="Open Sans"/>
                    <a:sym typeface="Open Sans"/>
                  </a:rPr>
                  <a:t>Data Segment</a:t>
                </a:r>
                <a:endParaRPr sz="1700" b="1">
                  <a:solidFill>
                    <a:schemeClr val="dk2"/>
                  </a:solidFill>
                  <a:latin typeface="Open Sans"/>
                  <a:ea typeface="Open Sans"/>
                  <a:cs typeface="Open Sans"/>
                  <a:sym typeface="Open Sans"/>
                </a:endParaRPr>
              </a:p>
            </p:txBody>
          </p:sp>
          <p:sp>
            <p:nvSpPr>
              <p:cNvPr id="587" name="Google Shape;587;p80"/>
              <p:cNvSpPr txBox="1"/>
              <p:nvPr/>
            </p:nvSpPr>
            <p:spPr>
              <a:xfrm>
                <a:off x="3766250" y="1188850"/>
                <a:ext cx="2495100" cy="623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6AA84F"/>
                    </a:solidFill>
                    <a:latin typeface="Open Sans"/>
                    <a:ea typeface="Open Sans"/>
                    <a:cs typeface="Open Sans"/>
                    <a:sym typeface="Open Sans"/>
                  </a:rPr>
                  <a:t>Stack Area</a:t>
                </a:r>
                <a:endParaRPr sz="1800">
                  <a:solidFill>
                    <a:srgbClr val="6AA84F"/>
                  </a:solidFill>
                  <a:latin typeface="Open Sans"/>
                  <a:ea typeface="Open Sans"/>
                  <a:cs typeface="Open Sans"/>
                  <a:sym typeface="Open Sans"/>
                </a:endParaRPr>
              </a:p>
            </p:txBody>
          </p:sp>
          <p:sp>
            <p:nvSpPr>
              <p:cNvPr id="588" name="Google Shape;588;p80"/>
              <p:cNvSpPr txBox="1"/>
              <p:nvPr/>
            </p:nvSpPr>
            <p:spPr>
              <a:xfrm>
                <a:off x="3766150" y="1812775"/>
                <a:ext cx="2495100" cy="1104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FF0000"/>
                    </a:solidFill>
                    <a:latin typeface="Open Sans"/>
                    <a:ea typeface="Open Sans"/>
                    <a:cs typeface="Open Sans"/>
                    <a:sym typeface="Open Sans"/>
                  </a:rPr>
                  <a:t>Heap Area</a:t>
                </a:r>
                <a:endParaRPr sz="1800">
                  <a:solidFill>
                    <a:srgbClr val="FF0000"/>
                  </a:solidFill>
                  <a:latin typeface="Open Sans"/>
                  <a:ea typeface="Open Sans"/>
                  <a:cs typeface="Open Sans"/>
                  <a:sym typeface="Open Sans"/>
                </a:endParaRPr>
              </a:p>
            </p:txBody>
          </p:sp>
          <p:sp>
            <p:nvSpPr>
              <p:cNvPr id="589" name="Google Shape;589;p80"/>
              <p:cNvSpPr txBox="1"/>
              <p:nvPr/>
            </p:nvSpPr>
            <p:spPr>
              <a:xfrm>
                <a:off x="3766150" y="2917600"/>
                <a:ext cx="2495100" cy="623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0000FF"/>
                    </a:solidFill>
                    <a:latin typeface="Open Sans"/>
                    <a:ea typeface="Open Sans"/>
                    <a:cs typeface="Open Sans"/>
                    <a:sym typeface="Open Sans"/>
                  </a:rPr>
                  <a:t>Data Section</a:t>
                </a:r>
                <a:endParaRPr sz="1800">
                  <a:solidFill>
                    <a:srgbClr val="0000FF"/>
                  </a:solidFill>
                  <a:latin typeface="Open Sans"/>
                  <a:ea typeface="Open Sans"/>
                  <a:cs typeface="Open Sans"/>
                  <a:sym typeface="Open Sans"/>
                </a:endParaRPr>
              </a:p>
            </p:txBody>
          </p:sp>
          <p:sp>
            <p:nvSpPr>
              <p:cNvPr id="590" name="Google Shape;590;p80"/>
              <p:cNvSpPr txBox="1"/>
              <p:nvPr/>
            </p:nvSpPr>
            <p:spPr>
              <a:xfrm>
                <a:off x="3693650" y="3679750"/>
                <a:ext cx="2640300" cy="1104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solidFill>
                      <a:srgbClr val="990000"/>
                    </a:solidFill>
                    <a:latin typeface="Open Sans"/>
                    <a:ea typeface="Open Sans"/>
                    <a:cs typeface="Open Sans"/>
                    <a:sym typeface="Open Sans"/>
                  </a:rPr>
                  <a:t>Code Segment</a:t>
                </a:r>
                <a:endParaRPr sz="1800">
                  <a:solidFill>
                    <a:srgbClr val="990000"/>
                  </a:solidFill>
                  <a:latin typeface="Open Sans"/>
                  <a:ea typeface="Open Sans"/>
                  <a:cs typeface="Open Sans"/>
                  <a:sym typeface="Open Sans"/>
                </a:endParaRPr>
              </a:p>
            </p:txBody>
          </p:sp>
          <p:sp>
            <p:nvSpPr>
              <p:cNvPr id="591" name="Google Shape;591;p80"/>
              <p:cNvSpPr txBox="1"/>
              <p:nvPr/>
            </p:nvSpPr>
            <p:spPr>
              <a:xfrm>
                <a:off x="694700" y="1285150"/>
                <a:ext cx="1768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dk2"/>
                    </a:solidFill>
                    <a:latin typeface="Open Sans"/>
                    <a:ea typeface="Open Sans"/>
                    <a:cs typeface="Open Sans"/>
                    <a:sym typeface="Open Sans"/>
                  </a:rPr>
                  <a:t>Local Variables</a:t>
                </a:r>
                <a:endParaRPr sz="1600">
                  <a:solidFill>
                    <a:schemeClr val="dk2"/>
                  </a:solidFill>
                  <a:latin typeface="Open Sans"/>
                  <a:ea typeface="Open Sans"/>
                  <a:cs typeface="Open Sans"/>
                  <a:sym typeface="Open Sans"/>
                </a:endParaRPr>
              </a:p>
            </p:txBody>
          </p:sp>
          <p:sp>
            <p:nvSpPr>
              <p:cNvPr id="592" name="Google Shape;592;p80"/>
              <p:cNvSpPr txBox="1"/>
              <p:nvPr/>
            </p:nvSpPr>
            <p:spPr>
              <a:xfrm>
                <a:off x="860600" y="1903375"/>
                <a:ext cx="14367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solidFill>
                      <a:schemeClr val="dk2"/>
                    </a:solidFill>
                    <a:latin typeface="Open Sans"/>
                    <a:ea typeface="Open Sans"/>
                    <a:cs typeface="Open Sans"/>
                    <a:sym typeface="Open Sans"/>
                  </a:rPr>
                  <a:t>Dynamically Allocated Variables</a:t>
                </a:r>
                <a:endParaRPr sz="1600">
                  <a:solidFill>
                    <a:schemeClr val="dk2"/>
                  </a:solidFill>
                  <a:latin typeface="Open Sans"/>
                  <a:ea typeface="Open Sans"/>
                  <a:cs typeface="Open Sans"/>
                  <a:sym typeface="Open Sans"/>
                </a:endParaRPr>
              </a:p>
            </p:txBody>
          </p:sp>
          <p:sp>
            <p:nvSpPr>
              <p:cNvPr id="593" name="Google Shape;593;p80"/>
              <p:cNvSpPr txBox="1"/>
              <p:nvPr/>
            </p:nvSpPr>
            <p:spPr>
              <a:xfrm>
                <a:off x="860600" y="3013900"/>
                <a:ext cx="14367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600">
                    <a:solidFill>
                      <a:schemeClr val="dk2"/>
                    </a:solidFill>
                    <a:latin typeface="Open Sans"/>
                    <a:ea typeface="Open Sans"/>
                    <a:cs typeface="Open Sans"/>
                    <a:sym typeface="Open Sans"/>
                  </a:rPr>
                  <a:t>Global and Static variables</a:t>
                </a:r>
                <a:endParaRPr sz="1600">
                  <a:solidFill>
                    <a:schemeClr val="dk2"/>
                  </a:solidFill>
                  <a:latin typeface="Open Sans"/>
                  <a:ea typeface="Open Sans"/>
                  <a:cs typeface="Open Sans"/>
                  <a:sym typeface="Open Sans"/>
                </a:endParaRPr>
              </a:p>
            </p:txBody>
          </p:sp>
          <p:cxnSp>
            <p:nvCxnSpPr>
              <p:cNvPr id="594" name="Google Shape;594;p80"/>
              <p:cNvCxnSpPr>
                <a:stCxn id="591" idx="3"/>
                <a:endCxn id="587" idx="1"/>
              </p:cNvCxnSpPr>
              <p:nvPr/>
            </p:nvCxnSpPr>
            <p:spPr>
              <a:xfrm>
                <a:off x="2463200" y="1500700"/>
                <a:ext cx="1303200" cy="0"/>
              </a:xfrm>
              <a:prstGeom prst="straightConnector1">
                <a:avLst/>
              </a:prstGeom>
              <a:noFill/>
              <a:ln w="9525" cap="flat" cmpd="sng">
                <a:solidFill>
                  <a:schemeClr val="dk2"/>
                </a:solidFill>
                <a:prstDash val="solid"/>
                <a:round/>
                <a:headEnd type="none" w="med" len="med"/>
                <a:tailEnd type="triangle" w="med" len="med"/>
              </a:ln>
            </p:spPr>
          </p:cxnSp>
          <p:cxnSp>
            <p:nvCxnSpPr>
              <p:cNvPr id="595" name="Google Shape;595;p80"/>
              <p:cNvCxnSpPr>
                <a:stCxn id="592" idx="3"/>
                <a:endCxn id="588" idx="1"/>
              </p:cNvCxnSpPr>
              <p:nvPr/>
            </p:nvCxnSpPr>
            <p:spPr>
              <a:xfrm>
                <a:off x="2297300" y="2365075"/>
                <a:ext cx="1468800" cy="0"/>
              </a:xfrm>
              <a:prstGeom prst="straightConnector1">
                <a:avLst/>
              </a:prstGeom>
              <a:noFill/>
              <a:ln w="9525" cap="flat" cmpd="sng">
                <a:solidFill>
                  <a:schemeClr val="dk2"/>
                </a:solidFill>
                <a:prstDash val="solid"/>
                <a:round/>
                <a:headEnd type="none" w="med" len="med"/>
                <a:tailEnd type="triangle" w="med" len="med"/>
              </a:ln>
            </p:spPr>
          </p:cxnSp>
          <p:cxnSp>
            <p:nvCxnSpPr>
              <p:cNvPr id="596" name="Google Shape;596;p80"/>
              <p:cNvCxnSpPr>
                <a:stCxn id="593" idx="3"/>
                <a:endCxn id="589" idx="1"/>
              </p:cNvCxnSpPr>
              <p:nvPr/>
            </p:nvCxnSpPr>
            <p:spPr>
              <a:xfrm rot="10800000" flipH="1">
                <a:off x="2297300" y="3229600"/>
                <a:ext cx="1468800" cy="246000"/>
              </a:xfrm>
              <a:prstGeom prst="straightConnector1">
                <a:avLst/>
              </a:prstGeom>
              <a:noFill/>
              <a:ln w="9525" cap="flat" cmpd="sng">
                <a:solidFill>
                  <a:schemeClr val="dk2"/>
                </a:solidFill>
                <a:prstDash val="solid"/>
                <a:round/>
                <a:headEnd type="none" w="med" len="med"/>
                <a:tailEnd type="triangle" w="med" len="med"/>
              </a:ln>
            </p:spPr>
          </p:cxnSp>
          <p:sp>
            <p:nvSpPr>
              <p:cNvPr id="597" name="Google Shape;597;p80"/>
              <p:cNvSpPr txBox="1"/>
              <p:nvPr/>
            </p:nvSpPr>
            <p:spPr>
              <a:xfrm>
                <a:off x="7252650" y="1500700"/>
                <a:ext cx="17685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dk2"/>
                    </a:solidFill>
                    <a:latin typeface="Open Sans"/>
                    <a:ea typeface="Open Sans"/>
                    <a:cs typeface="Open Sans"/>
                    <a:sym typeface="Open Sans"/>
                  </a:rPr>
                  <a:t>Movable Boundary</a:t>
                </a:r>
                <a:endParaRPr sz="1600">
                  <a:solidFill>
                    <a:schemeClr val="dk2"/>
                  </a:solidFill>
                  <a:latin typeface="Open Sans"/>
                  <a:ea typeface="Open Sans"/>
                  <a:cs typeface="Open Sans"/>
                  <a:sym typeface="Open Sans"/>
                </a:endParaRPr>
              </a:p>
            </p:txBody>
          </p:sp>
        </p:grpSp>
        <p:sp>
          <p:nvSpPr>
            <p:cNvPr id="598" name="Google Shape;598;p80"/>
            <p:cNvSpPr txBox="1"/>
            <p:nvPr/>
          </p:nvSpPr>
          <p:spPr>
            <a:xfrm>
              <a:off x="7295375" y="2763850"/>
              <a:ext cx="1480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dk2"/>
                  </a:solidFill>
                  <a:latin typeface="Open Sans"/>
                  <a:ea typeface="Open Sans"/>
                  <a:cs typeface="Open Sans"/>
                  <a:sym typeface="Open Sans"/>
                </a:rPr>
                <a:t>Fixed Boundary</a:t>
              </a:r>
              <a:endParaRPr sz="1600">
                <a:solidFill>
                  <a:schemeClr val="dk2"/>
                </a:solidFill>
                <a:latin typeface="Open Sans"/>
                <a:ea typeface="Open Sans"/>
                <a:cs typeface="Open Sans"/>
                <a:sym typeface="Open Sans"/>
              </a:endParaRPr>
            </a:p>
          </p:txBody>
        </p:sp>
        <p:cxnSp>
          <p:nvCxnSpPr>
            <p:cNvPr id="599" name="Google Shape;599;p80"/>
            <p:cNvCxnSpPr>
              <a:stCxn id="597" idx="1"/>
            </p:cNvCxnSpPr>
            <p:nvPr/>
          </p:nvCxnSpPr>
          <p:spPr>
            <a:xfrm rot="10800000">
              <a:off x="6254850" y="1812850"/>
              <a:ext cx="997800" cy="26400"/>
            </a:xfrm>
            <a:prstGeom prst="straightConnector1">
              <a:avLst/>
            </a:prstGeom>
            <a:noFill/>
            <a:ln w="9525" cap="flat" cmpd="sng">
              <a:solidFill>
                <a:schemeClr val="dk2"/>
              </a:solidFill>
              <a:prstDash val="solid"/>
              <a:round/>
              <a:headEnd type="none" w="med" len="med"/>
              <a:tailEnd type="triangle" w="med" len="med"/>
            </a:ln>
          </p:spPr>
        </p:cxnSp>
        <p:cxnSp>
          <p:nvCxnSpPr>
            <p:cNvPr id="600" name="Google Shape;600;p80"/>
            <p:cNvCxnSpPr>
              <a:stCxn id="598" idx="1"/>
            </p:cNvCxnSpPr>
            <p:nvPr/>
          </p:nvCxnSpPr>
          <p:spPr>
            <a:xfrm rot="10800000">
              <a:off x="6289175" y="2923600"/>
              <a:ext cx="1006200" cy="1788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8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Method Overloading</a:t>
            </a:r>
            <a:endParaRPr/>
          </a:p>
        </p:txBody>
      </p:sp>
      <p:sp>
        <p:nvSpPr>
          <p:cNvPr id="606" name="Google Shape;606;p8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GB"/>
              <a:t>Method overloading is a technique that allows you to define multiple methods with the same name but different parameter lists.</a:t>
            </a:r>
            <a:endParaRPr/>
          </a:p>
          <a:p>
            <a:pPr marL="457200" lvl="0" indent="-334327" algn="just" rtl="0">
              <a:spcBef>
                <a:spcPts val="0"/>
              </a:spcBef>
              <a:spcAft>
                <a:spcPts val="0"/>
              </a:spcAft>
              <a:buSzPct val="100000"/>
              <a:buChar char="●"/>
            </a:pPr>
            <a:r>
              <a:rPr lang="en-GB"/>
              <a:t>Java uses the number and types of the parameters to determine which method to call.</a:t>
            </a:r>
            <a:endParaRPr/>
          </a:p>
          <a:p>
            <a:pPr marL="482600" lvl="0" indent="431800" algn="l" rtl="0">
              <a:spcBef>
                <a:spcPts val="1200"/>
              </a:spcBef>
              <a:spcAft>
                <a:spcPts val="0"/>
              </a:spcAft>
              <a:buNone/>
            </a:pP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addNumbers(</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number1</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number2</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number1</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number2</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return</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endParaRPr sz="1600">
              <a:solidFill>
                <a:srgbClr val="000000"/>
              </a:solidFill>
              <a:latin typeface="Consolas"/>
              <a:ea typeface="Consolas"/>
              <a:cs typeface="Consolas"/>
              <a:sym typeface="Consolas"/>
            </a:endParaRPr>
          </a:p>
          <a:p>
            <a:pPr marL="482600" lvl="0" indent="431800" algn="l" rtl="0">
              <a:spcBef>
                <a:spcPts val="0"/>
              </a:spcBef>
              <a:spcAft>
                <a:spcPts val="0"/>
              </a:spcAft>
              <a:buNone/>
            </a:pP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addNumbers(</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number1</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number2,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number3</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number1</a:t>
            </a:r>
            <a:r>
              <a:rPr lang="en-GB" sz="1600">
                <a:solidFill>
                  <a:srgbClr val="000000"/>
                </a:solidFill>
                <a:latin typeface="Consolas"/>
                <a:ea typeface="Consolas"/>
                <a:cs typeface="Consolas"/>
                <a:sym typeface="Consolas"/>
              </a:rPr>
              <a:t>  + </a:t>
            </a:r>
            <a:r>
              <a:rPr lang="en-GB" sz="1600">
                <a:solidFill>
                  <a:srgbClr val="6A3E3E"/>
                </a:solidFill>
                <a:latin typeface="Consolas"/>
                <a:ea typeface="Consolas"/>
                <a:cs typeface="Consolas"/>
                <a:sym typeface="Consolas"/>
              </a:rPr>
              <a:t>number2 + number3</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return</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sum</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p:txBody>
      </p:sp>
      <p:sp>
        <p:nvSpPr>
          <p:cNvPr id="607" name="Google Shape;607;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Architecture</a:t>
            </a:r>
            <a:endParaRPr/>
          </a:p>
        </p:txBody>
      </p:sp>
      <p:sp>
        <p:nvSpPr>
          <p:cNvPr id="109" name="Google Shape;109;p1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a:bodyPr>
          <a:lstStyle/>
          <a:p>
            <a:pPr marL="457200" lvl="0" indent="-336550" algn="just" rtl="0">
              <a:spcBef>
                <a:spcPts val="0"/>
              </a:spcBef>
              <a:spcAft>
                <a:spcPts val="0"/>
              </a:spcAft>
              <a:buSzPct val="100000"/>
              <a:buChar char="●"/>
            </a:pPr>
            <a:r>
              <a:rPr lang="en-GB" sz="2000"/>
              <a:t>Java has layered architecture consisting of </a:t>
            </a:r>
            <a:endParaRPr sz="2000"/>
          </a:p>
          <a:p>
            <a:pPr marL="914400" lvl="1" indent="-336550" algn="just" rtl="0">
              <a:spcBef>
                <a:spcPts val="0"/>
              </a:spcBef>
              <a:spcAft>
                <a:spcPts val="0"/>
              </a:spcAft>
              <a:buSzPct val="100000"/>
              <a:buChar char="○"/>
            </a:pPr>
            <a:r>
              <a:rPr lang="en-GB" sz="2000"/>
              <a:t>Java Virtual machine (</a:t>
            </a:r>
            <a:r>
              <a:rPr lang="en-GB" sz="2000" b="1"/>
              <a:t>JVM</a:t>
            </a:r>
            <a:r>
              <a:rPr lang="en-GB" sz="2000"/>
              <a:t>) </a:t>
            </a:r>
            <a:endParaRPr sz="2000"/>
          </a:p>
          <a:p>
            <a:pPr marL="914400" lvl="1" indent="-336550" algn="just" rtl="0">
              <a:spcBef>
                <a:spcPts val="0"/>
              </a:spcBef>
              <a:spcAft>
                <a:spcPts val="0"/>
              </a:spcAft>
              <a:buSzPct val="100000"/>
              <a:buChar char="○"/>
            </a:pPr>
            <a:r>
              <a:rPr lang="en-GB" sz="2000"/>
              <a:t>Java Application Programming Interface (</a:t>
            </a:r>
            <a:r>
              <a:rPr lang="en-GB" sz="2000" b="1"/>
              <a:t>API</a:t>
            </a:r>
            <a:r>
              <a:rPr lang="en-GB" sz="2000"/>
              <a:t>)</a:t>
            </a:r>
            <a:endParaRPr sz="2000"/>
          </a:p>
          <a:p>
            <a:pPr marL="914400" lvl="1" indent="-336550" algn="just" rtl="0">
              <a:spcBef>
                <a:spcPts val="0"/>
              </a:spcBef>
              <a:spcAft>
                <a:spcPts val="0"/>
              </a:spcAft>
              <a:buSzPct val="100000"/>
              <a:buChar char="○"/>
            </a:pPr>
            <a:r>
              <a:rPr lang="en-GB" sz="2000"/>
              <a:t>Java Development Kit (</a:t>
            </a:r>
            <a:r>
              <a:rPr lang="en-GB" sz="2000" b="1"/>
              <a:t>JDK</a:t>
            </a:r>
            <a:r>
              <a:rPr lang="en-GB" sz="2000"/>
              <a:t>).</a:t>
            </a:r>
            <a:endParaRPr sz="2000"/>
          </a:p>
          <a:p>
            <a:pPr marL="457200" lvl="0" indent="-336550" algn="just" rtl="0">
              <a:spcBef>
                <a:spcPts val="0"/>
              </a:spcBef>
              <a:spcAft>
                <a:spcPts val="0"/>
              </a:spcAft>
              <a:buSzPct val="100000"/>
              <a:buChar char="●"/>
            </a:pPr>
            <a:r>
              <a:rPr lang="en-GB" sz="2000"/>
              <a:t>The JVM is the runtime environment for java programs which converts Java byte code into machine code that can be executed on any computer.</a:t>
            </a:r>
            <a:endParaRPr sz="2000"/>
          </a:p>
          <a:p>
            <a:pPr marL="457200" lvl="0" indent="-336550" algn="just" rtl="0">
              <a:spcBef>
                <a:spcPts val="0"/>
              </a:spcBef>
              <a:spcAft>
                <a:spcPts val="0"/>
              </a:spcAft>
              <a:buSzPct val="100000"/>
              <a:buChar char="●"/>
            </a:pPr>
            <a:r>
              <a:rPr lang="en-GB" sz="2000"/>
              <a:t>The java API is the set of classes and interfaces that provides  developers with a variety of tools and functions to build java application.</a:t>
            </a:r>
            <a:endParaRPr sz="2000"/>
          </a:p>
          <a:p>
            <a:pPr marL="457200" lvl="0" indent="-336550" algn="just" rtl="0">
              <a:spcBef>
                <a:spcPts val="0"/>
              </a:spcBef>
              <a:spcAft>
                <a:spcPts val="0"/>
              </a:spcAft>
              <a:buSzPct val="100000"/>
              <a:buChar char="●"/>
            </a:pPr>
            <a:r>
              <a:rPr lang="en-GB" sz="2000"/>
              <a:t>The JDK is the software development kit that contains tools for developing, testing and debugging java application. </a:t>
            </a:r>
            <a:endParaRPr sz="2000"/>
          </a:p>
        </p:txBody>
      </p:sp>
      <p:sp>
        <p:nvSpPr>
          <p:cNvPr id="110" name="Google Shape;11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2"/>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Operators</a:t>
            </a:r>
            <a:endParaRPr/>
          </a:p>
        </p:txBody>
      </p:sp>
      <p:sp>
        <p:nvSpPr>
          <p:cNvPr id="613" name="Google Shape;613;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70</a:t>
            </a:fld>
            <a:endParaRPr>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8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619" name="Google Shape;619;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71</a:t>
            </a:fld>
            <a:endParaRPr>
              <a:solidFill>
                <a:schemeClr val="dk2"/>
              </a:solidFill>
            </a:endParaRPr>
          </a:p>
        </p:txBody>
      </p:sp>
      <p:sp>
        <p:nvSpPr>
          <p:cNvPr id="620" name="Google Shape;620;p8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Arithmetic Operators</a:t>
            </a:r>
            <a:endParaRPr/>
          </a:p>
          <a:p>
            <a:pPr marL="457200" lvl="0" indent="-342900" algn="l" rtl="0">
              <a:spcBef>
                <a:spcPts val="0"/>
              </a:spcBef>
              <a:spcAft>
                <a:spcPts val="0"/>
              </a:spcAft>
              <a:buSzPts val="1800"/>
              <a:buChar char="●"/>
            </a:pPr>
            <a:r>
              <a:rPr lang="en-GB"/>
              <a:t>Assignment (Short-hand) Operators</a:t>
            </a:r>
            <a:endParaRPr/>
          </a:p>
          <a:p>
            <a:pPr marL="457200" lvl="0" indent="-342900" algn="l" rtl="0">
              <a:spcBef>
                <a:spcPts val="0"/>
              </a:spcBef>
              <a:spcAft>
                <a:spcPts val="0"/>
              </a:spcAft>
              <a:buSzPts val="1800"/>
              <a:buChar char="●"/>
            </a:pPr>
            <a:r>
              <a:rPr lang="en-GB"/>
              <a:t>Relational Operators</a:t>
            </a:r>
            <a:endParaRPr/>
          </a:p>
          <a:p>
            <a:pPr marL="457200" lvl="0" indent="-342900" algn="l" rtl="0">
              <a:spcBef>
                <a:spcPts val="0"/>
              </a:spcBef>
              <a:spcAft>
                <a:spcPts val="0"/>
              </a:spcAft>
              <a:buSzPts val="1800"/>
              <a:buChar char="●"/>
            </a:pPr>
            <a:r>
              <a:rPr lang="en-GB"/>
              <a:t>Logical Operators</a:t>
            </a:r>
            <a:endParaRPr/>
          </a:p>
          <a:p>
            <a:pPr marL="457200" lvl="0" indent="-342900" algn="l" rtl="0">
              <a:spcBef>
                <a:spcPts val="0"/>
              </a:spcBef>
              <a:spcAft>
                <a:spcPts val="0"/>
              </a:spcAft>
              <a:buSzPts val="1800"/>
              <a:buChar char="●"/>
            </a:pPr>
            <a:r>
              <a:rPr lang="en-GB"/>
              <a:t>Conditional Operators</a:t>
            </a:r>
            <a:endParaRPr/>
          </a:p>
          <a:p>
            <a:pPr marL="457200" lvl="0" indent="-342900" algn="l" rtl="0">
              <a:spcBef>
                <a:spcPts val="0"/>
              </a:spcBef>
              <a:spcAft>
                <a:spcPts val="0"/>
              </a:spcAft>
              <a:buSzPts val="1800"/>
              <a:buChar char="●"/>
            </a:pPr>
            <a:r>
              <a:rPr lang="en-GB"/>
              <a:t>Bitwise Operators</a:t>
            </a:r>
            <a:endParaRPr/>
          </a:p>
          <a:p>
            <a:pPr marL="457200" lvl="0" indent="-342900" algn="l" rtl="0">
              <a:spcBef>
                <a:spcPts val="0"/>
              </a:spcBef>
              <a:spcAft>
                <a:spcPts val="0"/>
              </a:spcAft>
              <a:buSzPts val="1800"/>
              <a:buChar char="●"/>
            </a:pPr>
            <a:r>
              <a:rPr lang="en-GB"/>
              <a:t>Order of Operation</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Operators</a:t>
            </a:r>
            <a:endParaRPr/>
          </a:p>
        </p:txBody>
      </p:sp>
      <p:sp>
        <p:nvSpPr>
          <p:cNvPr id="626" name="Google Shape;626;p8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Operators are symbols that represent various operations that can be performed on one or more operands.</a:t>
            </a:r>
            <a:endParaRPr/>
          </a:p>
          <a:p>
            <a:pPr marL="457200" lvl="0" indent="-342900" algn="just" rtl="0">
              <a:spcBef>
                <a:spcPts val="0"/>
              </a:spcBef>
              <a:spcAft>
                <a:spcPts val="0"/>
              </a:spcAft>
              <a:buSzPts val="1800"/>
              <a:buChar char="●"/>
            </a:pPr>
            <a:r>
              <a:rPr lang="en-GB"/>
              <a:t>Java supports a wide range of operators that can be used to perform arithmetic, comparison, logical and bitwise operations.</a:t>
            </a:r>
            <a:endParaRPr/>
          </a:p>
        </p:txBody>
      </p:sp>
      <p:sp>
        <p:nvSpPr>
          <p:cNvPr id="627" name="Google Shape;627;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8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Arithmetic Operators</a:t>
            </a:r>
            <a:endParaRPr/>
          </a:p>
        </p:txBody>
      </p:sp>
      <p:sp>
        <p:nvSpPr>
          <p:cNvPr id="633" name="Google Shape;633;p8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Arithmetic operators are used to perform mathematical operations on numeric values.</a:t>
            </a:r>
            <a:endParaRPr/>
          </a:p>
          <a:p>
            <a:pPr marL="457200" lvl="0" indent="0" algn="just" rtl="0">
              <a:spcBef>
                <a:spcPts val="1200"/>
              </a:spcBef>
              <a:spcAft>
                <a:spcPts val="0"/>
              </a:spcAft>
              <a:buNone/>
            </a:pPr>
            <a:endParaRPr/>
          </a:p>
          <a:p>
            <a:pPr marL="457200" lvl="0" indent="-342900" algn="just" rtl="0">
              <a:spcBef>
                <a:spcPts val="1200"/>
              </a:spcBef>
              <a:spcAft>
                <a:spcPts val="0"/>
              </a:spcAft>
              <a:buSzPts val="1800"/>
              <a:buChar char="●"/>
            </a:pPr>
            <a:r>
              <a:rPr lang="en-GB" b="1"/>
              <a:t>Addition</a:t>
            </a:r>
            <a:r>
              <a:rPr lang="en-GB"/>
              <a:t> </a:t>
            </a:r>
            <a:r>
              <a:rPr lang="en-GB" b="1"/>
              <a:t>(+) </a:t>
            </a:r>
            <a:r>
              <a:rPr lang="en-GB"/>
              <a:t>→ Adds two values</a:t>
            </a:r>
            <a:endParaRPr/>
          </a:p>
          <a:p>
            <a:pPr marL="457200" lvl="0" indent="-342900" algn="just" rtl="0">
              <a:spcBef>
                <a:spcPts val="0"/>
              </a:spcBef>
              <a:spcAft>
                <a:spcPts val="0"/>
              </a:spcAft>
              <a:buSzPts val="1800"/>
              <a:buChar char="●"/>
            </a:pPr>
            <a:r>
              <a:rPr lang="en-GB" b="1"/>
              <a:t>Subtraction (-)</a:t>
            </a:r>
            <a:r>
              <a:rPr lang="en-GB"/>
              <a:t> → Subtracts one value from another</a:t>
            </a:r>
            <a:endParaRPr/>
          </a:p>
          <a:p>
            <a:pPr marL="457200" lvl="0" indent="-342900" algn="just" rtl="0">
              <a:spcBef>
                <a:spcPts val="0"/>
              </a:spcBef>
              <a:spcAft>
                <a:spcPts val="0"/>
              </a:spcAft>
              <a:buSzPts val="1800"/>
              <a:buChar char="●"/>
            </a:pPr>
            <a:r>
              <a:rPr lang="en-GB" b="1"/>
              <a:t>Multiplication (*)</a:t>
            </a:r>
            <a:r>
              <a:rPr lang="en-GB"/>
              <a:t> → Multiplies two values</a:t>
            </a:r>
            <a:endParaRPr/>
          </a:p>
          <a:p>
            <a:pPr marL="457200" lvl="0" indent="-342900" algn="just" rtl="0">
              <a:spcBef>
                <a:spcPts val="0"/>
              </a:spcBef>
              <a:spcAft>
                <a:spcPts val="0"/>
              </a:spcAft>
              <a:buSzPts val="1800"/>
              <a:buChar char="●"/>
            </a:pPr>
            <a:r>
              <a:rPr lang="en-GB" b="1"/>
              <a:t>Division (/)</a:t>
            </a:r>
            <a:r>
              <a:rPr lang="en-GB"/>
              <a:t> → divides one value by another</a:t>
            </a:r>
            <a:endParaRPr/>
          </a:p>
          <a:p>
            <a:pPr marL="457200" lvl="0" indent="-342900" algn="just" rtl="0">
              <a:spcBef>
                <a:spcPts val="0"/>
              </a:spcBef>
              <a:spcAft>
                <a:spcPts val="0"/>
              </a:spcAft>
              <a:buSzPts val="1800"/>
              <a:buChar char="●"/>
            </a:pPr>
            <a:r>
              <a:rPr lang="en-GB" b="1"/>
              <a:t>Modulus (%)</a:t>
            </a:r>
            <a:r>
              <a:rPr lang="en-GB"/>
              <a:t> → Returns the remainder of the division</a:t>
            </a:r>
            <a:endParaRPr/>
          </a:p>
          <a:p>
            <a:pPr marL="457200" lvl="0" indent="-342900" algn="just" rtl="0">
              <a:spcBef>
                <a:spcPts val="0"/>
              </a:spcBef>
              <a:spcAft>
                <a:spcPts val="0"/>
              </a:spcAft>
              <a:buSzPts val="1800"/>
              <a:buChar char="●"/>
            </a:pPr>
            <a:r>
              <a:rPr lang="en-GB" b="1"/>
              <a:t>Increment (++)</a:t>
            </a:r>
            <a:r>
              <a:rPr lang="en-GB"/>
              <a:t> → increments a value by 1 </a:t>
            </a:r>
            <a:endParaRPr/>
          </a:p>
          <a:p>
            <a:pPr marL="457200" lvl="0" indent="-342900" algn="just" rtl="0">
              <a:spcBef>
                <a:spcPts val="0"/>
              </a:spcBef>
              <a:spcAft>
                <a:spcPts val="0"/>
              </a:spcAft>
              <a:buSzPts val="1800"/>
              <a:buChar char="●"/>
            </a:pPr>
            <a:r>
              <a:rPr lang="en-GB" b="1"/>
              <a:t>Decrement (--)</a:t>
            </a:r>
            <a:r>
              <a:rPr lang="en-GB"/>
              <a:t> → decrements a value by 1</a:t>
            </a:r>
            <a:endParaRPr/>
          </a:p>
        </p:txBody>
      </p:sp>
      <p:sp>
        <p:nvSpPr>
          <p:cNvPr id="634" name="Google Shape;634;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8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Assignment (Short-hand) Operators</a:t>
            </a:r>
            <a:endParaRPr/>
          </a:p>
        </p:txBody>
      </p:sp>
      <p:sp>
        <p:nvSpPr>
          <p:cNvPr id="640" name="Google Shape;640;p8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Assignment operators are used to assign a value to a variable.</a:t>
            </a:r>
            <a:endParaRPr/>
          </a:p>
          <a:p>
            <a:pPr marL="457200" lvl="0" indent="0" algn="just" rtl="0">
              <a:spcBef>
                <a:spcPts val="1200"/>
              </a:spcBef>
              <a:spcAft>
                <a:spcPts val="0"/>
              </a:spcAft>
              <a:buNone/>
            </a:pPr>
            <a:endParaRPr/>
          </a:p>
          <a:p>
            <a:pPr marL="457200" lvl="0" indent="-342900" algn="just" rtl="0">
              <a:spcBef>
                <a:spcPts val="1200"/>
              </a:spcBef>
              <a:spcAft>
                <a:spcPts val="0"/>
              </a:spcAft>
              <a:buSzPts val="1800"/>
              <a:buChar char="●"/>
            </a:pPr>
            <a:r>
              <a:rPr lang="en-GB" b="1"/>
              <a:t>Equals to (=)</a:t>
            </a:r>
            <a:r>
              <a:rPr lang="en-GB"/>
              <a:t>→ Assigns a value</a:t>
            </a:r>
            <a:endParaRPr/>
          </a:p>
          <a:p>
            <a:pPr marL="457200" lvl="0" indent="-342900" algn="just" rtl="0">
              <a:spcBef>
                <a:spcPts val="0"/>
              </a:spcBef>
              <a:spcAft>
                <a:spcPts val="0"/>
              </a:spcAft>
              <a:buSzPts val="1800"/>
              <a:buChar char="●"/>
            </a:pPr>
            <a:r>
              <a:rPr lang="en-GB" b="1"/>
              <a:t>Plus Equals to (+=)</a:t>
            </a:r>
            <a:r>
              <a:rPr lang="en-GB"/>
              <a:t> → Adds the value and then assign new value</a:t>
            </a:r>
            <a:endParaRPr/>
          </a:p>
          <a:p>
            <a:pPr marL="457200" lvl="0" indent="-342900" algn="just" rtl="0">
              <a:spcBef>
                <a:spcPts val="0"/>
              </a:spcBef>
              <a:spcAft>
                <a:spcPts val="0"/>
              </a:spcAft>
              <a:buSzPts val="1800"/>
              <a:buChar char="●"/>
            </a:pPr>
            <a:r>
              <a:rPr lang="en-GB" b="1"/>
              <a:t>Minus Equals to (-=)</a:t>
            </a:r>
            <a:r>
              <a:rPr lang="en-GB"/>
              <a:t> → Subtracts the value and then assign new value</a:t>
            </a:r>
            <a:endParaRPr/>
          </a:p>
          <a:p>
            <a:pPr marL="457200" lvl="0" indent="-342900" algn="just" rtl="0">
              <a:spcBef>
                <a:spcPts val="0"/>
              </a:spcBef>
              <a:spcAft>
                <a:spcPts val="0"/>
              </a:spcAft>
              <a:buSzPts val="1800"/>
              <a:buChar char="●"/>
            </a:pPr>
            <a:r>
              <a:rPr lang="en-GB" b="1"/>
              <a:t>Multiply Equals to (*=)</a:t>
            </a:r>
            <a:r>
              <a:rPr lang="en-GB"/>
              <a:t> → Multiplies the value and then assign new value</a:t>
            </a:r>
            <a:endParaRPr/>
          </a:p>
          <a:p>
            <a:pPr marL="457200" lvl="0" indent="-342900" algn="just" rtl="0">
              <a:spcBef>
                <a:spcPts val="0"/>
              </a:spcBef>
              <a:spcAft>
                <a:spcPts val="0"/>
              </a:spcAft>
              <a:buSzPts val="1800"/>
              <a:buChar char="●"/>
            </a:pPr>
            <a:r>
              <a:rPr lang="en-GB" b="1"/>
              <a:t>Divide Equals to (/=)</a:t>
            </a:r>
            <a:r>
              <a:rPr lang="en-GB"/>
              <a:t> → Divides the value and then assign new value</a:t>
            </a:r>
            <a:endParaRPr/>
          </a:p>
          <a:p>
            <a:pPr marL="457200" lvl="0" indent="-342900" algn="just" rtl="0">
              <a:spcBef>
                <a:spcPts val="0"/>
              </a:spcBef>
              <a:spcAft>
                <a:spcPts val="0"/>
              </a:spcAft>
              <a:buSzPts val="1800"/>
              <a:buChar char="●"/>
            </a:pPr>
            <a:r>
              <a:rPr lang="en-GB" b="1"/>
              <a:t>Modulus Equals to (%=)</a:t>
            </a:r>
            <a:r>
              <a:rPr lang="en-GB"/>
              <a:t> → gets the remainder and then assign new value</a:t>
            </a:r>
            <a:endParaRPr/>
          </a:p>
        </p:txBody>
      </p:sp>
      <p:sp>
        <p:nvSpPr>
          <p:cNvPr id="641" name="Google Shape;641;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8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Relational Operators</a:t>
            </a:r>
            <a:endParaRPr/>
          </a:p>
        </p:txBody>
      </p:sp>
      <p:sp>
        <p:nvSpPr>
          <p:cNvPr id="647" name="Google Shape;647;p8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lnSpcReduction="10000"/>
          </a:bodyPr>
          <a:lstStyle/>
          <a:p>
            <a:pPr marL="457200" lvl="0" indent="-334327" algn="just" rtl="0">
              <a:spcBef>
                <a:spcPts val="0"/>
              </a:spcBef>
              <a:spcAft>
                <a:spcPts val="0"/>
              </a:spcAft>
              <a:buSzPct val="100000"/>
              <a:buChar char="●"/>
            </a:pPr>
            <a:r>
              <a:rPr lang="en-GB"/>
              <a:t>Relational operators are used to compare two numerical values.</a:t>
            </a:r>
            <a:endParaRPr/>
          </a:p>
          <a:p>
            <a:pPr marL="457200" lvl="0" indent="0" algn="just" rtl="0">
              <a:spcBef>
                <a:spcPts val="1200"/>
              </a:spcBef>
              <a:spcAft>
                <a:spcPts val="0"/>
              </a:spcAft>
              <a:buNone/>
            </a:pPr>
            <a:endParaRPr/>
          </a:p>
          <a:p>
            <a:pPr marL="457200" lvl="0" indent="-334327" algn="just" rtl="0">
              <a:spcBef>
                <a:spcPts val="1200"/>
              </a:spcBef>
              <a:spcAft>
                <a:spcPts val="0"/>
              </a:spcAft>
              <a:buSzPct val="100000"/>
              <a:buChar char="●"/>
            </a:pPr>
            <a:r>
              <a:rPr lang="en-GB" b="1"/>
              <a:t>Double Equals (==)</a:t>
            </a:r>
            <a:r>
              <a:rPr lang="en-GB"/>
              <a:t>→ returns true if two operands are equal</a:t>
            </a:r>
            <a:endParaRPr/>
          </a:p>
          <a:p>
            <a:pPr marL="457200" lvl="0" indent="-334327" algn="just" rtl="0">
              <a:spcBef>
                <a:spcPts val="0"/>
              </a:spcBef>
              <a:spcAft>
                <a:spcPts val="0"/>
              </a:spcAft>
              <a:buSzPct val="100000"/>
              <a:buChar char="●"/>
            </a:pPr>
            <a:r>
              <a:rPr lang="en-GB" b="1"/>
              <a:t>Not Equals  (!=)</a:t>
            </a:r>
            <a:r>
              <a:rPr lang="en-GB"/>
              <a:t> → returns true if two operands are NOT equal</a:t>
            </a:r>
            <a:endParaRPr/>
          </a:p>
          <a:p>
            <a:pPr marL="457200" lvl="0" indent="-334327" algn="just" rtl="0">
              <a:spcBef>
                <a:spcPts val="0"/>
              </a:spcBef>
              <a:spcAft>
                <a:spcPts val="0"/>
              </a:spcAft>
              <a:buSzPct val="100000"/>
              <a:buChar char="●"/>
            </a:pPr>
            <a:r>
              <a:rPr lang="en-GB" b="1"/>
              <a:t>Less than (&lt;) </a:t>
            </a:r>
            <a:r>
              <a:rPr lang="en-GB"/>
              <a:t>→</a:t>
            </a:r>
            <a:r>
              <a:rPr lang="en-GB" b="1"/>
              <a:t> </a:t>
            </a:r>
            <a:r>
              <a:rPr lang="en-GB"/>
              <a:t>returns true if first operand is less than operand value</a:t>
            </a:r>
            <a:endParaRPr/>
          </a:p>
          <a:p>
            <a:pPr marL="457200" lvl="0" indent="-334327" algn="just" rtl="0">
              <a:spcBef>
                <a:spcPts val="0"/>
              </a:spcBef>
              <a:spcAft>
                <a:spcPts val="0"/>
              </a:spcAft>
              <a:buSzPct val="100000"/>
              <a:buChar char="●"/>
            </a:pPr>
            <a:r>
              <a:rPr lang="en-GB" b="1"/>
              <a:t>Less than or equals to (&lt;=) </a:t>
            </a:r>
            <a:r>
              <a:rPr lang="en-GB"/>
              <a:t>→</a:t>
            </a:r>
            <a:r>
              <a:rPr lang="en-GB" b="1"/>
              <a:t> </a:t>
            </a:r>
            <a:r>
              <a:rPr lang="en-GB"/>
              <a:t>returns true if first operand is less than or equals to second operand</a:t>
            </a:r>
            <a:endParaRPr/>
          </a:p>
          <a:p>
            <a:pPr marL="457200" lvl="0" indent="-334327" algn="just" rtl="0">
              <a:spcBef>
                <a:spcPts val="0"/>
              </a:spcBef>
              <a:spcAft>
                <a:spcPts val="0"/>
              </a:spcAft>
              <a:buSzPct val="100000"/>
              <a:buChar char="●"/>
            </a:pPr>
            <a:r>
              <a:rPr lang="en-GB" b="1"/>
              <a:t>Greater than (&gt;) </a:t>
            </a:r>
            <a:r>
              <a:rPr lang="en-GB"/>
              <a:t>→</a:t>
            </a:r>
            <a:r>
              <a:rPr lang="en-GB" b="1"/>
              <a:t> </a:t>
            </a:r>
            <a:r>
              <a:rPr lang="en-GB"/>
              <a:t>returns true if first operand is greater than second operand</a:t>
            </a:r>
            <a:endParaRPr/>
          </a:p>
          <a:p>
            <a:pPr marL="457200" lvl="0" indent="-334327" algn="just" rtl="0">
              <a:spcBef>
                <a:spcPts val="0"/>
              </a:spcBef>
              <a:spcAft>
                <a:spcPts val="0"/>
              </a:spcAft>
              <a:buSzPct val="100000"/>
              <a:buChar char="●"/>
            </a:pPr>
            <a:r>
              <a:rPr lang="en-GB" b="1"/>
              <a:t>Greater than or equals to (&gt;=) </a:t>
            </a:r>
            <a:r>
              <a:rPr lang="en-GB"/>
              <a:t>→</a:t>
            </a:r>
            <a:r>
              <a:rPr lang="en-GB" b="1"/>
              <a:t> </a:t>
            </a:r>
            <a:r>
              <a:rPr lang="en-GB"/>
              <a:t>returns true if first operand is greater than or equals to second operand</a:t>
            </a:r>
            <a:endParaRPr/>
          </a:p>
        </p:txBody>
      </p:sp>
      <p:sp>
        <p:nvSpPr>
          <p:cNvPr id="648" name="Google Shape;648;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Logical Operators</a:t>
            </a:r>
            <a:endParaRPr/>
          </a:p>
        </p:txBody>
      </p:sp>
      <p:sp>
        <p:nvSpPr>
          <p:cNvPr id="654" name="Google Shape;654;p8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Logical operators are used to perform logical operations on boolean values.</a:t>
            </a:r>
            <a:endParaRPr/>
          </a:p>
          <a:p>
            <a:pPr marL="457200" lvl="0" indent="0" algn="just" rtl="0">
              <a:spcBef>
                <a:spcPts val="1200"/>
              </a:spcBef>
              <a:spcAft>
                <a:spcPts val="0"/>
              </a:spcAft>
              <a:buNone/>
            </a:pPr>
            <a:endParaRPr/>
          </a:p>
          <a:p>
            <a:pPr marL="457200" lvl="0" indent="-342900" algn="just" rtl="0">
              <a:spcBef>
                <a:spcPts val="1200"/>
              </a:spcBef>
              <a:spcAft>
                <a:spcPts val="0"/>
              </a:spcAft>
              <a:buSzPts val="1800"/>
              <a:buChar char="●"/>
            </a:pPr>
            <a:r>
              <a:rPr lang="en-GB" b="1"/>
              <a:t>AND (&amp;&amp;) </a:t>
            </a:r>
            <a:r>
              <a:rPr lang="en-GB"/>
              <a:t>→ returns true if both operands are true</a:t>
            </a:r>
            <a:endParaRPr/>
          </a:p>
          <a:p>
            <a:pPr marL="457200" lvl="0" indent="-342900" algn="just" rtl="0">
              <a:spcBef>
                <a:spcPts val="0"/>
              </a:spcBef>
              <a:spcAft>
                <a:spcPts val="0"/>
              </a:spcAft>
              <a:buSzPts val="1800"/>
              <a:buChar char="●"/>
            </a:pPr>
            <a:r>
              <a:rPr lang="en-GB" b="1"/>
              <a:t>OR (||)</a:t>
            </a:r>
            <a:r>
              <a:rPr lang="en-GB"/>
              <a:t> → return true if either operand is true</a:t>
            </a:r>
            <a:endParaRPr/>
          </a:p>
          <a:p>
            <a:pPr marL="457200" lvl="0" indent="-342900" algn="just" rtl="0">
              <a:spcBef>
                <a:spcPts val="0"/>
              </a:spcBef>
              <a:spcAft>
                <a:spcPts val="0"/>
              </a:spcAft>
              <a:buSzPts val="1800"/>
              <a:buChar char="●"/>
            </a:pPr>
            <a:r>
              <a:rPr lang="en-GB" b="1"/>
              <a:t>NOT (!) </a:t>
            </a:r>
            <a:r>
              <a:rPr lang="en-GB"/>
              <a:t>→ returns the opposite of the operands boolean value</a:t>
            </a:r>
            <a:endParaRPr/>
          </a:p>
        </p:txBody>
      </p:sp>
      <p:sp>
        <p:nvSpPr>
          <p:cNvPr id="655" name="Google Shape;655;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8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Bitwise Operators</a:t>
            </a:r>
            <a:endParaRPr/>
          </a:p>
        </p:txBody>
      </p:sp>
      <p:sp>
        <p:nvSpPr>
          <p:cNvPr id="661" name="Google Shape;661;p8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Bitwise operators are used to perform bitwise operations on integer values.</a:t>
            </a:r>
            <a:endParaRPr/>
          </a:p>
          <a:p>
            <a:pPr marL="457200" lvl="0" indent="0" algn="just" rtl="0">
              <a:spcBef>
                <a:spcPts val="1200"/>
              </a:spcBef>
              <a:spcAft>
                <a:spcPts val="0"/>
              </a:spcAft>
              <a:buNone/>
            </a:pPr>
            <a:endParaRPr/>
          </a:p>
          <a:p>
            <a:pPr marL="457200" lvl="0" indent="-342900" algn="just" rtl="0">
              <a:spcBef>
                <a:spcPts val="1200"/>
              </a:spcBef>
              <a:spcAft>
                <a:spcPts val="0"/>
              </a:spcAft>
              <a:buSzPts val="1800"/>
              <a:buChar char="●"/>
            </a:pPr>
            <a:r>
              <a:rPr lang="en-GB" b="1"/>
              <a:t>AND (&amp;) </a:t>
            </a:r>
            <a:r>
              <a:rPr lang="en-GB"/>
              <a:t>→ performs bitwise AND operation on two values</a:t>
            </a:r>
            <a:endParaRPr/>
          </a:p>
          <a:p>
            <a:pPr marL="457200" lvl="0" indent="-342900" algn="just" rtl="0">
              <a:spcBef>
                <a:spcPts val="0"/>
              </a:spcBef>
              <a:spcAft>
                <a:spcPts val="0"/>
              </a:spcAft>
              <a:buSzPts val="1800"/>
              <a:buChar char="●"/>
            </a:pPr>
            <a:r>
              <a:rPr lang="en-GB" b="1"/>
              <a:t>OR (|)</a:t>
            </a:r>
            <a:r>
              <a:rPr lang="en-GB"/>
              <a:t> → performs bitwise OR operation on two values</a:t>
            </a:r>
            <a:endParaRPr/>
          </a:p>
          <a:p>
            <a:pPr marL="457200" lvl="0" indent="-342900" algn="just" rtl="0">
              <a:spcBef>
                <a:spcPts val="0"/>
              </a:spcBef>
              <a:spcAft>
                <a:spcPts val="0"/>
              </a:spcAft>
              <a:buSzPts val="1800"/>
              <a:buChar char="●"/>
            </a:pPr>
            <a:r>
              <a:rPr lang="en-GB" b="1"/>
              <a:t>XOR (^)</a:t>
            </a:r>
            <a:r>
              <a:rPr lang="en-GB"/>
              <a:t> → performs bitwise XOR operation on two values </a:t>
            </a:r>
            <a:endParaRPr/>
          </a:p>
          <a:p>
            <a:pPr marL="457200" lvl="0" indent="-342900" algn="just" rtl="0">
              <a:spcBef>
                <a:spcPts val="0"/>
              </a:spcBef>
              <a:spcAft>
                <a:spcPts val="0"/>
              </a:spcAft>
              <a:buSzPts val="1800"/>
              <a:buChar char="●"/>
            </a:pPr>
            <a:r>
              <a:rPr lang="en-GB" b="1"/>
              <a:t>Complement (~)</a:t>
            </a:r>
            <a:r>
              <a:rPr lang="en-GB"/>
              <a:t> → returns the complement of the values</a:t>
            </a:r>
            <a:endParaRPr/>
          </a:p>
        </p:txBody>
      </p:sp>
      <p:sp>
        <p:nvSpPr>
          <p:cNvPr id="662" name="Google Shape;662;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90"/>
          <p:cNvSpPr txBox="1">
            <a:spLocks noGrp="1"/>
          </p:cNvSpPr>
          <p:nvPr>
            <p:ph type="title"/>
          </p:nvPr>
        </p:nvSpPr>
        <p:spPr>
          <a:xfrm>
            <a:off x="311700" y="445025"/>
            <a:ext cx="2321100" cy="936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Order of Operations</a:t>
            </a:r>
            <a:endParaRPr/>
          </a:p>
        </p:txBody>
      </p:sp>
      <p:sp>
        <p:nvSpPr>
          <p:cNvPr id="668" name="Google Shape;66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78</a:t>
            </a:fld>
            <a:endParaRPr/>
          </a:p>
        </p:txBody>
      </p:sp>
      <p:graphicFrame>
        <p:nvGraphicFramePr>
          <p:cNvPr id="669" name="Google Shape;669;p90"/>
          <p:cNvGraphicFramePr/>
          <p:nvPr/>
        </p:nvGraphicFramePr>
        <p:xfrm>
          <a:off x="2760800" y="-3550"/>
          <a:ext cx="3000000" cy="3000000"/>
        </p:xfrm>
        <a:graphic>
          <a:graphicData uri="http://schemas.openxmlformats.org/drawingml/2006/table">
            <a:tbl>
              <a:tblPr>
                <a:noFill/>
                <a:tableStyleId>{4C4B8031-E66A-4E46-8405-7B656A99451E}</a:tableStyleId>
              </a:tblPr>
              <a:tblGrid>
                <a:gridCol w="2895850">
                  <a:extLst>
                    <a:ext uri="{9D8B030D-6E8A-4147-A177-3AD203B41FA5}">
                      <a16:colId xmlns:a16="http://schemas.microsoft.com/office/drawing/2014/main" val="20000"/>
                    </a:ext>
                  </a:extLst>
                </a:gridCol>
                <a:gridCol w="2895850">
                  <a:extLst>
                    <a:ext uri="{9D8B030D-6E8A-4147-A177-3AD203B41FA5}">
                      <a16:colId xmlns:a16="http://schemas.microsoft.com/office/drawing/2014/main" val="20001"/>
                    </a:ext>
                  </a:extLst>
                </a:gridCol>
              </a:tblGrid>
              <a:tr h="337750">
                <a:tc>
                  <a:txBody>
                    <a:bodyPr/>
                    <a:lstStyle/>
                    <a:p>
                      <a:pPr marL="0" lvl="0" indent="0" algn="ctr" rtl="0">
                        <a:spcBef>
                          <a:spcPts val="0"/>
                        </a:spcBef>
                        <a:spcAft>
                          <a:spcPts val="0"/>
                        </a:spcAft>
                        <a:buNone/>
                      </a:pPr>
                      <a:r>
                        <a:rPr lang="en-GB" b="1">
                          <a:solidFill>
                            <a:schemeClr val="dk2"/>
                          </a:solidFill>
                        </a:rPr>
                        <a:t>Operator</a:t>
                      </a:r>
                      <a:endParaRPr b="1">
                        <a:solidFill>
                          <a:schemeClr val="dk2"/>
                        </a:solidFill>
                      </a:endParaRPr>
                    </a:p>
                  </a:txBody>
                  <a:tcPr marL="91425" marR="91425" marT="91425" marB="91425" anchor="ctr"/>
                </a:tc>
                <a:tc>
                  <a:txBody>
                    <a:bodyPr/>
                    <a:lstStyle/>
                    <a:p>
                      <a:pPr marL="0" lvl="0" indent="0" algn="ctr" rtl="0">
                        <a:spcBef>
                          <a:spcPts val="0"/>
                        </a:spcBef>
                        <a:spcAft>
                          <a:spcPts val="0"/>
                        </a:spcAft>
                        <a:buNone/>
                      </a:pPr>
                      <a:r>
                        <a:rPr lang="en-GB" b="1">
                          <a:solidFill>
                            <a:schemeClr val="dk2"/>
                          </a:solidFill>
                        </a:rPr>
                        <a:t>Symbols</a:t>
                      </a:r>
                      <a:endParaRPr b="1">
                        <a:solidFill>
                          <a:schemeClr val="dk2"/>
                        </a:solidFill>
                      </a:endParaRPr>
                    </a:p>
                  </a:txBody>
                  <a:tcPr marL="91425" marR="91425" marT="91425" marB="91425" anchor="ctr"/>
                </a:tc>
                <a:extLst>
                  <a:ext uri="{0D108BD9-81ED-4DB2-BD59-A6C34878D82A}">
                    <a16:rowId xmlns:a16="http://schemas.microsoft.com/office/drawing/2014/main" val="10000"/>
                  </a:ext>
                </a:extLst>
              </a:tr>
              <a:tr h="337750">
                <a:tc>
                  <a:txBody>
                    <a:bodyPr/>
                    <a:lstStyle/>
                    <a:p>
                      <a:pPr marL="0" lvl="0" indent="0" algn="l" rtl="0">
                        <a:spcBef>
                          <a:spcPts val="0"/>
                        </a:spcBef>
                        <a:spcAft>
                          <a:spcPts val="0"/>
                        </a:spcAft>
                        <a:buNone/>
                      </a:pPr>
                      <a:r>
                        <a:rPr lang="en-GB">
                          <a:solidFill>
                            <a:schemeClr val="dk2"/>
                          </a:solidFill>
                        </a:rPr>
                        <a:t>Post-Unary</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expr++ expr--</a:t>
                      </a:r>
                      <a:endParaRPr>
                        <a:solidFill>
                          <a:schemeClr val="dk2"/>
                        </a:solidFill>
                      </a:endParaRPr>
                    </a:p>
                  </a:txBody>
                  <a:tcPr marL="91425" marR="91425" marT="91425" marB="91425"/>
                </a:tc>
                <a:extLst>
                  <a:ext uri="{0D108BD9-81ED-4DB2-BD59-A6C34878D82A}">
                    <a16:rowId xmlns:a16="http://schemas.microsoft.com/office/drawing/2014/main" val="10001"/>
                  </a:ext>
                </a:extLst>
              </a:tr>
              <a:tr h="337750">
                <a:tc>
                  <a:txBody>
                    <a:bodyPr/>
                    <a:lstStyle/>
                    <a:p>
                      <a:pPr marL="0" lvl="0" indent="0" algn="l" rtl="0">
                        <a:spcBef>
                          <a:spcPts val="0"/>
                        </a:spcBef>
                        <a:spcAft>
                          <a:spcPts val="0"/>
                        </a:spcAft>
                        <a:buNone/>
                      </a:pPr>
                      <a:r>
                        <a:rPr lang="en-GB">
                          <a:solidFill>
                            <a:schemeClr val="dk2"/>
                          </a:solidFill>
                        </a:rPr>
                        <a:t>Pre-Unary</a:t>
                      </a:r>
                      <a:endParaRPr>
                        <a:solidFill>
                          <a:schemeClr val="dk2"/>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2"/>
                          </a:solidFill>
                        </a:rPr>
                        <a:t>++expr --expr</a:t>
                      </a:r>
                      <a:endParaRPr>
                        <a:solidFill>
                          <a:schemeClr val="dk2"/>
                        </a:solidFill>
                      </a:endParaRPr>
                    </a:p>
                  </a:txBody>
                  <a:tcPr marL="91425" marR="91425" marT="91425" marB="91425"/>
                </a:tc>
                <a:extLst>
                  <a:ext uri="{0D108BD9-81ED-4DB2-BD59-A6C34878D82A}">
                    <a16:rowId xmlns:a16="http://schemas.microsoft.com/office/drawing/2014/main" val="10002"/>
                  </a:ext>
                </a:extLst>
              </a:tr>
              <a:tr h="337750">
                <a:tc>
                  <a:txBody>
                    <a:bodyPr/>
                    <a:lstStyle/>
                    <a:p>
                      <a:pPr marL="0" lvl="0" indent="0" algn="l" rtl="0">
                        <a:spcBef>
                          <a:spcPts val="0"/>
                        </a:spcBef>
                        <a:spcAft>
                          <a:spcPts val="0"/>
                        </a:spcAft>
                        <a:buNone/>
                      </a:pPr>
                      <a:r>
                        <a:rPr lang="en-GB">
                          <a:solidFill>
                            <a:schemeClr val="dk2"/>
                          </a:solidFill>
                        </a:rPr>
                        <a:t>Brackets</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 )</a:t>
                      </a:r>
                      <a:endParaRPr>
                        <a:solidFill>
                          <a:schemeClr val="dk2"/>
                        </a:solidFill>
                      </a:endParaRPr>
                    </a:p>
                  </a:txBody>
                  <a:tcPr marL="91425" marR="91425" marT="91425" marB="91425"/>
                </a:tc>
                <a:extLst>
                  <a:ext uri="{0D108BD9-81ED-4DB2-BD59-A6C34878D82A}">
                    <a16:rowId xmlns:a16="http://schemas.microsoft.com/office/drawing/2014/main" val="10003"/>
                  </a:ext>
                </a:extLst>
              </a:tr>
              <a:tr h="337750">
                <a:tc>
                  <a:txBody>
                    <a:bodyPr/>
                    <a:lstStyle/>
                    <a:p>
                      <a:pPr marL="0" lvl="0" indent="0" algn="l" rtl="0">
                        <a:spcBef>
                          <a:spcPts val="0"/>
                        </a:spcBef>
                        <a:spcAft>
                          <a:spcPts val="0"/>
                        </a:spcAft>
                        <a:buNone/>
                      </a:pPr>
                      <a:r>
                        <a:rPr lang="en-GB">
                          <a:solidFill>
                            <a:schemeClr val="dk2"/>
                          </a:solidFill>
                        </a:rPr>
                        <a:t>Unary</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+expr -expr !expr</a:t>
                      </a:r>
                      <a:endParaRPr>
                        <a:solidFill>
                          <a:schemeClr val="dk2"/>
                        </a:solidFill>
                      </a:endParaRPr>
                    </a:p>
                  </a:txBody>
                  <a:tcPr marL="91425" marR="91425" marT="91425" marB="91425"/>
                </a:tc>
                <a:extLst>
                  <a:ext uri="{0D108BD9-81ED-4DB2-BD59-A6C34878D82A}">
                    <a16:rowId xmlns:a16="http://schemas.microsoft.com/office/drawing/2014/main" val="10004"/>
                  </a:ext>
                </a:extLst>
              </a:tr>
              <a:tr h="337750">
                <a:tc>
                  <a:txBody>
                    <a:bodyPr/>
                    <a:lstStyle/>
                    <a:p>
                      <a:pPr marL="0" lvl="0" indent="0" algn="l" rtl="0">
                        <a:spcBef>
                          <a:spcPts val="0"/>
                        </a:spcBef>
                        <a:spcAft>
                          <a:spcPts val="0"/>
                        </a:spcAft>
                        <a:buNone/>
                      </a:pPr>
                      <a:r>
                        <a:rPr lang="en-GB">
                          <a:solidFill>
                            <a:schemeClr val="dk2"/>
                          </a:solidFill>
                        </a:rPr>
                        <a:t>Multiplicative</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 / %</a:t>
                      </a:r>
                      <a:endParaRPr>
                        <a:solidFill>
                          <a:schemeClr val="dk2"/>
                        </a:solidFill>
                      </a:endParaRPr>
                    </a:p>
                  </a:txBody>
                  <a:tcPr marL="91425" marR="91425" marT="91425" marB="91425"/>
                </a:tc>
                <a:extLst>
                  <a:ext uri="{0D108BD9-81ED-4DB2-BD59-A6C34878D82A}">
                    <a16:rowId xmlns:a16="http://schemas.microsoft.com/office/drawing/2014/main" val="10005"/>
                  </a:ext>
                </a:extLst>
              </a:tr>
              <a:tr h="337750">
                <a:tc>
                  <a:txBody>
                    <a:bodyPr/>
                    <a:lstStyle/>
                    <a:p>
                      <a:pPr marL="0" lvl="0" indent="0" algn="l" rtl="0">
                        <a:spcBef>
                          <a:spcPts val="0"/>
                        </a:spcBef>
                        <a:spcAft>
                          <a:spcPts val="0"/>
                        </a:spcAft>
                        <a:buNone/>
                      </a:pPr>
                      <a:r>
                        <a:rPr lang="en-GB">
                          <a:solidFill>
                            <a:schemeClr val="dk2"/>
                          </a:solidFill>
                        </a:rPr>
                        <a:t>Additive</a:t>
                      </a:r>
                      <a:endParaRPr>
                        <a:solidFill>
                          <a:schemeClr val="dk2"/>
                        </a:solidFill>
                      </a:endParaRPr>
                    </a:p>
                  </a:txBody>
                  <a:tcPr marL="91425" marR="91425" marT="91425" marB="91425"/>
                </a:tc>
                <a:tc>
                  <a:txBody>
                    <a:bodyPr/>
                    <a:lstStyle/>
                    <a:p>
                      <a:pPr marL="457200" lvl="0" indent="-317500" algn="l" rtl="0">
                        <a:spcBef>
                          <a:spcPts val="0"/>
                        </a:spcBef>
                        <a:spcAft>
                          <a:spcPts val="0"/>
                        </a:spcAft>
                        <a:buClr>
                          <a:schemeClr val="dk2"/>
                        </a:buClr>
                        <a:buSzPts val="1400"/>
                        <a:buChar char="+"/>
                      </a:pPr>
                      <a:r>
                        <a:rPr lang="en-GB">
                          <a:solidFill>
                            <a:schemeClr val="dk2"/>
                          </a:solidFill>
                        </a:rPr>
                        <a:t>-</a:t>
                      </a:r>
                      <a:endParaRPr>
                        <a:solidFill>
                          <a:schemeClr val="dk2"/>
                        </a:solidFill>
                      </a:endParaRPr>
                    </a:p>
                  </a:txBody>
                  <a:tcPr marL="91425" marR="91425" marT="91425" marB="91425"/>
                </a:tc>
                <a:extLst>
                  <a:ext uri="{0D108BD9-81ED-4DB2-BD59-A6C34878D82A}">
                    <a16:rowId xmlns:a16="http://schemas.microsoft.com/office/drawing/2014/main" val="10006"/>
                  </a:ext>
                </a:extLst>
              </a:tr>
              <a:tr h="337750">
                <a:tc>
                  <a:txBody>
                    <a:bodyPr/>
                    <a:lstStyle/>
                    <a:p>
                      <a:pPr marL="0" lvl="0" indent="0" algn="l" rtl="0">
                        <a:spcBef>
                          <a:spcPts val="0"/>
                        </a:spcBef>
                        <a:spcAft>
                          <a:spcPts val="0"/>
                        </a:spcAft>
                        <a:buNone/>
                      </a:pPr>
                      <a:r>
                        <a:rPr lang="en-GB">
                          <a:solidFill>
                            <a:schemeClr val="dk2"/>
                          </a:solidFill>
                        </a:rPr>
                        <a:t>Relational</a:t>
                      </a:r>
                      <a:endParaRPr>
                        <a:solidFill>
                          <a:schemeClr val="dk2"/>
                        </a:solidFill>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GB">
                          <a:solidFill>
                            <a:schemeClr val="dk2"/>
                          </a:solidFill>
                        </a:rPr>
                        <a:t>&lt;  &gt;  &lt;=  &gt;=  instanceof</a:t>
                      </a:r>
                      <a:endParaRPr>
                        <a:solidFill>
                          <a:schemeClr val="dk2"/>
                        </a:solidFill>
                      </a:endParaRPr>
                    </a:p>
                  </a:txBody>
                  <a:tcPr marL="91425" marR="91425" marT="91425" marB="91425"/>
                </a:tc>
                <a:extLst>
                  <a:ext uri="{0D108BD9-81ED-4DB2-BD59-A6C34878D82A}">
                    <a16:rowId xmlns:a16="http://schemas.microsoft.com/office/drawing/2014/main" val="10007"/>
                  </a:ext>
                </a:extLst>
              </a:tr>
              <a:tr h="337750">
                <a:tc>
                  <a:txBody>
                    <a:bodyPr/>
                    <a:lstStyle/>
                    <a:p>
                      <a:pPr marL="0" lvl="0" indent="0" algn="l" rtl="0">
                        <a:spcBef>
                          <a:spcPts val="0"/>
                        </a:spcBef>
                        <a:spcAft>
                          <a:spcPts val="0"/>
                        </a:spcAft>
                        <a:buNone/>
                      </a:pPr>
                      <a:r>
                        <a:rPr lang="en-GB">
                          <a:solidFill>
                            <a:schemeClr val="dk2"/>
                          </a:solidFill>
                        </a:rPr>
                        <a:t>Equality</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 !=</a:t>
                      </a:r>
                      <a:endParaRPr>
                        <a:solidFill>
                          <a:schemeClr val="dk2"/>
                        </a:solidFill>
                      </a:endParaRPr>
                    </a:p>
                  </a:txBody>
                  <a:tcPr marL="91425" marR="91425" marT="91425" marB="91425"/>
                </a:tc>
                <a:extLst>
                  <a:ext uri="{0D108BD9-81ED-4DB2-BD59-A6C34878D82A}">
                    <a16:rowId xmlns:a16="http://schemas.microsoft.com/office/drawing/2014/main" val="10008"/>
                  </a:ext>
                </a:extLst>
              </a:tr>
              <a:tr h="337750">
                <a:tc>
                  <a:txBody>
                    <a:bodyPr/>
                    <a:lstStyle/>
                    <a:p>
                      <a:pPr marL="0" lvl="0" indent="0" algn="l" rtl="0">
                        <a:spcBef>
                          <a:spcPts val="0"/>
                        </a:spcBef>
                        <a:spcAft>
                          <a:spcPts val="0"/>
                        </a:spcAft>
                        <a:buNone/>
                      </a:pPr>
                      <a:r>
                        <a:rPr lang="en-GB">
                          <a:solidFill>
                            <a:schemeClr val="dk2"/>
                          </a:solidFill>
                        </a:rPr>
                        <a:t>Bitwise</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&amp; ^ |</a:t>
                      </a:r>
                      <a:endParaRPr>
                        <a:solidFill>
                          <a:schemeClr val="dk2"/>
                        </a:solidFill>
                      </a:endParaRPr>
                    </a:p>
                  </a:txBody>
                  <a:tcPr marL="91425" marR="91425" marT="91425" marB="91425"/>
                </a:tc>
                <a:extLst>
                  <a:ext uri="{0D108BD9-81ED-4DB2-BD59-A6C34878D82A}">
                    <a16:rowId xmlns:a16="http://schemas.microsoft.com/office/drawing/2014/main" val="10009"/>
                  </a:ext>
                </a:extLst>
              </a:tr>
              <a:tr h="337750">
                <a:tc>
                  <a:txBody>
                    <a:bodyPr/>
                    <a:lstStyle/>
                    <a:p>
                      <a:pPr marL="0" lvl="0" indent="0" algn="l" rtl="0">
                        <a:spcBef>
                          <a:spcPts val="0"/>
                        </a:spcBef>
                        <a:spcAft>
                          <a:spcPts val="0"/>
                        </a:spcAft>
                        <a:buNone/>
                      </a:pPr>
                      <a:r>
                        <a:rPr lang="en-GB">
                          <a:solidFill>
                            <a:schemeClr val="dk2"/>
                          </a:solidFill>
                        </a:rPr>
                        <a:t>Logical</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&amp;&amp; ||</a:t>
                      </a:r>
                      <a:endParaRPr>
                        <a:solidFill>
                          <a:schemeClr val="dk2"/>
                        </a:solidFill>
                      </a:endParaRPr>
                    </a:p>
                  </a:txBody>
                  <a:tcPr marL="91425" marR="91425" marT="91425" marB="91425"/>
                </a:tc>
                <a:extLst>
                  <a:ext uri="{0D108BD9-81ED-4DB2-BD59-A6C34878D82A}">
                    <a16:rowId xmlns:a16="http://schemas.microsoft.com/office/drawing/2014/main" val="10010"/>
                  </a:ext>
                </a:extLst>
              </a:tr>
              <a:tr h="337750">
                <a:tc>
                  <a:txBody>
                    <a:bodyPr/>
                    <a:lstStyle/>
                    <a:p>
                      <a:pPr marL="0" lvl="0" indent="0" algn="l" rtl="0">
                        <a:spcBef>
                          <a:spcPts val="0"/>
                        </a:spcBef>
                        <a:spcAft>
                          <a:spcPts val="0"/>
                        </a:spcAft>
                        <a:buNone/>
                      </a:pPr>
                      <a:r>
                        <a:rPr lang="en-GB">
                          <a:solidFill>
                            <a:schemeClr val="dk2"/>
                          </a:solidFill>
                        </a:rPr>
                        <a:t>Ternary</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expr ? expr : expr</a:t>
                      </a:r>
                      <a:endParaRPr>
                        <a:solidFill>
                          <a:schemeClr val="dk2"/>
                        </a:solidFill>
                      </a:endParaRPr>
                    </a:p>
                  </a:txBody>
                  <a:tcPr marL="91425" marR="91425" marT="91425" marB="91425"/>
                </a:tc>
                <a:extLst>
                  <a:ext uri="{0D108BD9-81ED-4DB2-BD59-A6C34878D82A}">
                    <a16:rowId xmlns:a16="http://schemas.microsoft.com/office/drawing/2014/main" val="10011"/>
                  </a:ext>
                </a:extLst>
              </a:tr>
              <a:tr h="337750">
                <a:tc>
                  <a:txBody>
                    <a:bodyPr/>
                    <a:lstStyle/>
                    <a:p>
                      <a:pPr marL="0" lvl="0" indent="0" algn="l" rtl="0">
                        <a:spcBef>
                          <a:spcPts val="0"/>
                        </a:spcBef>
                        <a:spcAft>
                          <a:spcPts val="0"/>
                        </a:spcAft>
                        <a:buNone/>
                      </a:pPr>
                      <a:r>
                        <a:rPr lang="en-GB">
                          <a:solidFill>
                            <a:schemeClr val="dk2"/>
                          </a:solidFill>
                        </a:rPr>
                        <a:t>Assignment</a:t>
                      </a:r>
                      <a:endParaRPr>
                        <a:solidFill>
                          <a:schemeClr val="dk2"/>
                        </a:solidFill>
                      </a:endParaRPr>
                    </a:p>
                  </a:txBody>
                  <a:tcPr marL="91425" marR="91425" marT="91425" marB="91425"/>
                </a:tc>
                <a:tc>
                  <a:txBody>
                    <a:bodyPr/>
                    <a:lstStyle/>
                    <a:p>
                      <a:pPr marL="0" lvl="0" indent="0" algn="l" rtl="0">
                        <a:spcBef>
                          <a:spcPts val="0"/>
                        </a:spcBef>
                        <a:spcAft>
                          <a:spcPts val="0"/>
                        </a:spcAft>
                        <a:buNone/>
                      </a:pPr>
                      <a:r>
                        <a:rPr lang="en-GB">
                          <a:solidFill>
                            <a:schemeClr val="dk2"/>
                          </a:solidFill>
                        </a:rPr>
                        <a:t>=   +=   -=   *=   /=   %= </a:t>
                      </a:r>
                      <a:endParaRPr>
                        <a:solidFill>
                          <a:schemeClr val="dk2"/>
                        </a:solidFill>
                      </a:endParaRPr>
                    </a:p>
                  </a:txBody>
                  <a:tcPr marL="91425" marR="91425" marT="91425" marB="91425"/>
                </a:tc>
                <a:extLst>
                  <a:ext uri="{0D108BD9-81ED-4DB2-BD59-A6C34878D82A}">
                    <a16:rowId xmlns:a16="http://schemas.microsoft.com/office/drawing/2014/main" val="10012"/>
                  </a:ext>
                </a:extLst>
              </a:tr>
            </a:tbl>
          </a:graphicData>
        </a:graphic>
      </p:graphicFrame>
      <p:sp>
        <p:nvSpPr>
          <p:cNvPr id="670" name="Google Shape;670;p90"/>
          <p:cNvSpPr txBox="1">
            <a:spLocks noGrp="1"/>
          </p:cNvSpPr>
          <p:nvPr>
            <p:ph type="title"/>
          </p:nvPr>
        </p:nvSpPr>
        <p:spPr>
          <a:xfrm>
            <a:off x="311700" y="1925275"/>
            <a:ext cx="2321100" cy="936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PUMA is a REBL TA</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0"/>
                                        </p:tgtEl>
                                        <p:attrNameLst>
                                          <p:attrName>style.visibility</p:attrName>
                                        </p:attrNameLst>
                                      </p:cBhvr>
                                      <p:to>
                                        <p:strVal val="visible"/>
                                      </p:to>
                                    </p:set>
                                    <p:animEffect transition="in" filter="fade">
                                      <p:cBhvr>
                                        <p:cTn id="7" dur="2000"/>
                                        <p:tgtEl>
                                          <p:spTgt spid="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91"/>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Conditional Flow Control</a:t>
            </a:r>
            <a:endParaRPr/>
          </a:p>
        </p:txBody>
      </p:sp>
      <p:sp>
        <p:nvSpPr>
          <p:cNvPr id="676" name="Google Shape;676;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lt1"/>
                </a:solidFill>
              </a:rPr>
              <a:t>79</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Java Applications</a:t>
            </a:r>
            <a:endParaRPr/>
          </a:p>
        </p:txBody>
      </p:sp>
      <p:sp>
        <p:nvSpPr>
          <p:cNvPr id="116" name="Google Shape;116;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55600" algn="just" rtl="0">
              <a:spcBef>
                <a:spcPts val="0"/>
              </a:spcBef>
              <a:spcAft>
                <a:spcPts val="0"/>
              </a:spcAft>
              <a:buSzPts val="2000"/>
              <a:buChar char="●"/>
            </a:pPr>
            <a:r>
              <a:rPr lang="en-GB" sz="2000"/>
              <a:t>Java is widely used in various fields including web development, mobile app development, game development and Console applications.</a:t>
            </a:r>
            <a:endParaRPr sz="2000"/>
          </a:p>
          <a:p>
            <a:pPr marL="457200" lvl="0" indent="-355600" algn="just" rtl="0">
              <a:spcBef>
                <a:spcPts val="0"/>
              </a:spcBef>
              <a:spcAft>
                <a:spcPts val="0"/>
              </a:spcAft>
              <a:buSzPts val="2000"/>
              <a:buChar char="●"/>
            </a:pPr>
            <a:r>
              <a:rPr lang="en-GB" sz="2000"/>
              <a:t>Minecraft : a popular game developed</a:t>
            </a:r>
            <a:endParaRPr sz="2000"/>
          </a:p>
          <a:p>
            <a:pPr marL="457200" lvl="0" indent="-355600" algn="just" rtl="0">
              <a:spcBef>
                <a:spcPts val="0"/>
              </a:spcBef>
              <a:spcAft>
                <a:spcPts val="0"/>
              </a:spcAft>
              <a:buSzPts val="2000"/>
              <a:buChar char="●"/>
            </a:pPr>
            <a:r>
              <a:rPr lang="en-GB" sz="2000"/>
              <a:t>Android OS : a mobile operating system</a:t>
            </a:r>
            <a:endParaRPr sz="2000"/>
          </a:p>
          <a:p>
            <a:pPr marL="457200" lvl="0" indent="-355600" algn="just" rtl="0">
              <a:spcBef>
                <a:spcPts val="0"/>
              </a:spcBef>
              <a:spcAft>
                <a:spcPts val="0"/>
              </a:spcAft>
              <a:buSzPts val="2000"/>
              <a:buChar char="●"/>
            </a:pPr>
            <a:r>
              <a:rPr lang="en-GB" sz="2000"/>
              <a:t>Amazon Web Services : a cloud computing platform that uses Java</a:t>
            </a:r>
            <a:endParaRPr sz="2000"/>
          </a:p>
        </p:txBody>
      </p:sp>
      <p:sp>
        <p:nvSpPr>
          <p:cNvPr id="117" name="Google Shape;117;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682" name="Google Shape;682;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solidFill>
                  <a:schemeClr val="dk2"/>
                </a:solidFill>
              </a:rPr>
              <a:t>80</a:t>
            </a:fld>
            <a:endParaRPr>
              <a:solidFill>
                <a:schemeClr val="dk2"/>
              </a:solidFill>
            </a:endParaRPr>
          </a:p>
        </p:txBody>
      </p:sp>
      <p:sp>
        <p:nvSpPr>
          <p:cNvPr id="683" name="Google Shape;683;p9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Decision Making Statements</a:t>
            </a:r>
            <a:endParaRPr/>
          </a:p>
          <a:p>
            <a:pPr marL="457200" lvl="0" indent="-342900" algn="just" rtl="0">
              <a:spcBef>
                <a:spcPts val="0"/>
              </a:spcBef>
              <a:spcAft>
                <a:spcPts val="0"/>
              </a:spcAft>
              <a:buSzPts val="1800"/>
              <a:buChar char="●"/>
            </a:pPr>
            <a:r>
              <a:rPr lang="en-GB"/>
              <a:t>Ternary Operator</a:t>
            </a:r>
            <a:endParaRPr/>
          </a:p>
          <a:p>
            <a:pPr marL="457200" lvl="0" indent="-342900" algn="just" rtl="0">
              <a:spcBef>
                <a:spcPts val="0"/>
              </a:spcBef>
              <a:spcAft>
                <a:spcPts val="0"/>
              </a:spcAft>
              <a:buSzPts val="1800"/>
              <a:buChar char="●"/>
            </a:pPr>
            <a:r>
              <a:rPr lang="en-GB"/>
              <a:t>Looping Statement</a:t>
            </a:r>
            <a:endParaRPr/>
          </a:p>
          <a:p>
            <a:pPr marL="457200" lvl="0" indent="-342900" algn="just" rtl="0">
              <a:spcBef>
                <a:spcPts val="0"/>
              </a:spcBef>
              <a:spcAft>
                <a:spcPts val="0"/>
              </a:spcAft>
              <a:buSzPts val="1800"/>
              <a:buChar char="●"/>
            </a:pPr>
            <a:r>
              <a:rPr lang="en-GB"/>
              <a:t>Break and Continue keyword</a:t>
            </a:r>
            <a:endParaRPr/>
          </a:p>
          <a:p>
            <a:pPr marL="457200" lvl="0" indent="-342900" algn="just" rtl="0">
              <a:spcBef>
                <a:spcPts val="0"/>
              </a:spcBef>
              <a:spcAft>
                <a:spcPts val="0"/>
              </a:spcAft>
              <a:buSzPts val="1800"/>
              <a:buChar char="●"/>
            </a:pPr>
            <a:r>
              <a:rPr lang="en-GB"/>
              <a:t>exit() method</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9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Decision Making Statements</a:t>
            </a:r>
            <a:endParaRPr/>
          </a:p>
        </p:txBody>
      </p:sp>
      <p:sp>
        <p:nvSpPr>
          <p:cNvPr id="689" name="Google Shape;689;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9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Decision Making Statement</a:t>
            </a:r>
            <a:endParaRPr/>
          </a:p>
        </p:txBody>
      </p:sp>
      <p:sp>
        <p:nvSpPr>
          <p:cNvPr id="695" name="Google Shape;695;p94"/>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a:t>
            </a:r>
            <a:endParaRPr/>
          </a:p>
        </p:txBody>
      </p:sp>
      <p:sp>
        <p:nvSpPr>
          <p:cNvPr id="696" name="Google Shape;696;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82</a:t>
            </a:fld>
            <a:endParaRPr/>
          </a:p>
        </p:txBody>
      </p:sp>
      <p:grpSp>
        <p:nvGrpSpPr>
          <p:cNvPr id="697" name="Google Shape;697;p94"/>
          <p:cNvGrpSpPr/>
          <p:nvPr/>
        </p:nvGrpSpPr>
        <p:grpSpPr>
          <a:xfrm>
            <a:off x="5256975" y="351450"/>
            <a:ext cx="2630100" cy="4139675"/>
            <a:chOff x="5256975" y="351450"/>
            <a:chExt cx="2630100" cy="4139675"/>
          </a:xfrm>
        </p:grpSpPr>
        <p:cxnSp>
          <p:nvCxnSpPr>
            <p:cNvPr id="698" name="Google Shape;698;p94"/>
            <p:cNvCxnSpPr>
              <a:endCxn id="699" idx="0"/>
            </p:cNvCxnSpPr>
            <p:nvPr/>
          </p:nvCxnSpPr>
          <p:spPr>
            <a:xfrm>
              <a:off x="6210225" y="351450"/>
              <a:ext cx="3900" cy="669300"/>
            </a:xfrm>
            <a:prstGeom prst="straightConnector1">
              <a:avLst/>
            </a:prstGeom>
            <a:noFill/>
            <a:ln w="9525" cap="flat" cmpd="sng">
              <a:solidFill>
                <a:schemeClr val="dk2"/>
              </a:solidFill>
              <a:prstDash val="solid"/>
              <a:round/>
              <a:headEnd type="oval" w="med" len="med"/>
              <a:tailEnd type="triangle" w="med" len="med"/>
            </a:ln>
          </p:spPr>
        </p:cxnSp>
        <p:sp>
          <p:nvSpPr>
            <p:cNvPr id="699" name="Google Shape;699;p94"/>
            <p:cNvSpPr/>
            <p:nvPr/>
          </p:nvSpPr>
          <p:spPr>
            <a:xfrm>
              <a:off x="5256975" y="1020750"/>
              <a:ext cx="1914300" cy="1416300"/>
            </a:xfrm>
            <a:prstGeom prst="diamond">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a:latin typeface="Open Sans"/>
                  <a:ea typeface="Open Sans"/>
                  <a:cs typeface="Open Sans"/>
                  <a:sym typeface="Open Sans"/>
                </a:rPr>
                <a:t>condition</a:t>
              </a:r>
              <a:endParaRPr sz="1300">
                <a:latin typeface="Open Sans"/>
                <a:ea typeface="Open Sans"/>
                <a:cs typeface="Open Sans"/>
                <a:sym typeface="Open Sans"/>
              </a:endParaRPr>
            </a:p>
          </p:txBody>
        </p:sp>
        <p:sp>
          <p:nvSpPr>
            <p:cNvPr id="700" name="Google Shape;700;p94"/>
            <p:cNvSpPr/>
            <p:nvPr/>
          </p:nvSpPr>
          <p:spPr>
            <a:xfrm>
              <a:off x="5260875" y="3028325"/>
              <a:ext cx="1906500" cy="778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Open Sans"/>
                  <a:ea typeface="Open Sans"/>
                  <a:cs typeface="Open Sans"/>
                  <a:sym typeface="Open Sans"/>
                </a:rPr>
                <a:t>Conditional code</a:t>
              </a:r>
              <a:endParaRPr>
                <a:latin typeface="Open Sans"/>
                <a:ea typeface="Open Sans"/>
                <a:cs typeface="Open Sans"/>
                <a:sym typeface="Open Sans"/>
              </a:endParaRPr>
            </a:p>
          </p:txBody>
        </p:sp>
        <p:cxnSp>
          <p:nvCxnSpPr>
            <p:cNvPr id="701" name="Google Shape;701;p94"/>
            <p:cNvCxnSpPr>
              <a:stCxn id="699" idx="2"/>
              <a:endCxn id="700" idx="0"/>
            </p:cNvCxnSpPr>
            <p:nvPr/>
          </p:nvCxnSpPr>
          <p:spPr>
            <a:xfrm>
              <a:off x="6214125" y="2437050"/>
              <a:ext cx="0" cy="591300"/>
            </a:xfrm>
            <a:prstGeom prst="straightConnector1">
              <a:avLst/>
            </a:prstGeom>
            <a:noFill/>
            <a:ln w="9525" cap="flat" cmpd="sng">
              <a:solidFill>
                <a:schemeClr val="dk2"/>
              </a:solidFill>
              <a:prstDash val="solid"/>
              <a:round/>
              <a:headEnd type="none" w="med" len="med"/>
              <a:tailEnd type="triangle" w="med" len="med"/>
            </a:ln>
          </p:spPr>
        </p:cxnSp>
        <p:cxnSp>
          <p:nvCxnSpPr>
            <p:cNvPr id="702" name="Google Shape;702;p94"/>
            <p:cNvCxnSpPr>
              <a:stCxn id="700" idx="2"/>
            </p:cNvCxnSpPr>
            <p:nvPr/>
          </p:nvCxnSpPr>
          <p:spPr>
            <a:xfrm>
              <a:off x="6214125" y="3806525"/>
              <a:ext cx="0" cy="684600"/>
            </a:xfrm>
            <a:prstGeom prst="straightConnector1">
              <a:avLst/>
            </a:prstGeom>
            <a:noFill/>
            <a:ln w="9525" cap="flat" cmpd="sng">
              <a:solidFill>
                <a:schemeClr val="dk2"/>
              </a:solidFill>
              <a:prstDash val="solid"/>
              <a:round/>
              <a:headEnd type="none" w="med" len="med"/>
              <a:tailEnd type="triangle" w="med" len="med"/>
            </a:ln>
          </p:spPr>
        </p:cxnSp>
        <p:cxnSp>
          <p:nvCxnSpPr>
            <p:cNvPr id="703" name="Google Shape;703;p94"/>
            <p:cNvCxnSpPr>
              <a:stCxn id="699" idx="3"/>
            </p:cNvCxnSpPr>
            <p:nvPr/>
          </p:nvCxnSpPr>
          <p:spPr>
            <a:xfrm flipH="1">
              <a:off x="6217875" y="1728900"/>
              <a:ext cx="953400" cy="2326500"/>
            </a:xfrm>
            <a:prstGeom prst="bentConnector4">
              <a:avLst>
                <a:gd name="adj1" fmla="val -64881"/>
                <a:gd name="adj2" fmla="val 99668"/>
              </a:avLst>
            </a:prstGeom>
            <a:noFill/>
            <a:ln w="9525" cap="flat" cmpd="sng">
              <a:solidFill>
                <a:schemeClr val="dk2"/>
              </a:solidFill>
              <a:prstDash val="solid"/>
              <a:round/>
              <a:headEnd type="none" w="med" len="med"/>
              <a:tailEnd type="triangle" w="med" len="med"/>
            </a:ln>
          </p:spPr>
        </p:cxnSp>
        <p:sp>
          <p:nvSpPr>
            <p:cNvPr id="704" name="Google Shape;704;p94"/>
            <p:cNvSpPr txBox="1"/>
            <p:nvPr/>
          </p:nvSpPr>
          <p:spPr>
            <a:xfrm>
              <a:off x="5704425" y="2371650"/>
              <a:ext cx="7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true</a:t>
              </a:r>
              <a:endParaRPr>
                <a:solidFill>
                  <a:schemeClr val="dk2"/>
                </a:solidFill>
                <a:latin typeface="Open Sans"/>
                <a:ea typeface="Open Sans"/>
                <a:cs typeface="Open Sans"/>
                <a:sym typeface="Open Sans"/>
              </a:endParaRPr>
            </a:p>
          </p:txBody>
        </p:sp>
        <p:sp>
          <p:nvSpPr>
            <p:cNvPr id="705" name="Google Shape;705;p94"/>
            <p:cNvSpPr txBox="1"/>
            <p:nvPr/>
          </p:nvSpPr>
          <p:spPr>
            <a:xfrm>
              <a:off x="7171275" y="1411300"/>
              <a:ext cx="7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solidFill>
                    <a:schemeClr val="dk2"/>
                  </a:solidFill>
                  <a:latin typeface="Open Sans"/>
                  <a:ea typeface="Open Sans"/>
                  <a:cs typeface="Open Sans"/>
                  <a:sym typeface="Open Sans"/>
                </a:rPr>
                <a:t>false</a:t>
              </a:r>
              <a:endParaRPr>
                <a:solidFill>
                  <a:schemeClr val="dk2"/>
                </a:solidFill>
                <a:latin typeface="Open Sans"/>
                <a:ea typeface="Open Sans"/>
                <a:cs typeface="Open Sans"/>
                <a:sym typeface="Open Sans"/>
              </a:endParaRPr>
            </a:p>
          </p:txBody>
        </p: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9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if</a:t>
            </a:r>
            <a:endParaRPr/>
          </a:p>
        </p:txBody>
      </p:sp>
      <p:sp>
        <p:nvSpPr>
          <p:cNvPr id="711" name="Google Shape;711;p95"/>
          <p:cNvSpPr txBox="1">
            <a:spLocks noGrp="1"/>
          </p:cNvSpPr>
          <p:nvPr>
            <p:ph type="body" idx="1"/>
          </p:nvPr>
        </p:nvSpPr>
        <p:spPr>
          <a:xfrm>
            <a:off x="311700" y="1266325"/>
            <a:ext cx="8520600" cy="2348400"/>
          </a:xfrm>
          <a:prstGeom prst="rect">
            <a:avLst/>
          </a:prstGeom>
        </p:spPr>
        <p:txBody>
          <a:bodyPr spcFirstLastPara="1" wrap="square" lIns="91425" tIns="91425" rIns="91425" bIns="91425" anchor="t" anchorCtr="0">
            <a:normAutofit fontScale="85000" lnSpcReduction="20000"/>
          </a:bodyPr>
          <a:lstStyle/>
          <a:p>
            <a:pPr marL="457200" lvl="0" indent="-325755" algn="just" rtl="0">
              <a:spcBef>
                <a:spcPts val="0"/>
              </a:spcBef>
              <a:spcAft>
                <a:spcPts val="0"/>
              </a:spcAft>
              <a:buSzPct val="100000"/>
              <a:buChar char="●"/>
            </a:pPr>
            <a:r>
              <a:rPr lang="en-GB"/>
              <a:t>An </a:t>
            </a:r>
            <a:r>
              <a:rPr lang="en-GB" i="1"/>
              <a:t>if</a:t>
            </a:r>
            <a:r>
              <a:rPr lang="en-GB"/>
              <a:t> statement consists of a boolean expression followed by one or more statements.</a:t>
            </a:r>
            <a:endParaRPr/>
          </a:p>
          <a:p>
            <a:pPr marL="0" lvl="0" indent="0" algn="just" rtl="0">
              <a:lnSpc>
                <a:spcPct val="100000"/>
              </a:lnSpc>
              <a:spcBef>
                <a:spcPts val="1200"/>
              </a:spcBef>
              <a:spcAft>
                <a:spcPts val="0"/>
              </a:spcAft>
              <a:buNone/>
            </a:pPr>
            <a:r>
              <a:rPr lang="en-GB"/>
              <a:t>		</a:t>
            </a:r>
            <a:r>
              <a:rPr lang="en-GB" sz="1591" b="1">
                <a:solidFill>
                  <a:srgbClr val="7F0055"/>
                </a:solidFill>
                <a:latin typeface="Consolas"/>
                <a:ea typeface="Consolas"/>
                <a:cs typeface="Consolas"/>
                <a:sym typeface="Consolas"/>
              </a:rPr>
              <a:t>if</a:t>
            </a:r>
            <a:r>
              <a:rPr lang="en-GB" sz="1591">
                <a:solidFill>
                  <a:srgbClr val="000000"/>
                </a:solidFill>
                <a:latin typeface="Consolas"/>
                <a:ea typeface="Consolas"/>
                <a:cs typeface="Consolas"/>
                <a:sym typeface="Consolas"/>
              </a:rPr>
              <a:t>(</a:t>
            </a:r>
            <a:r>
              <a:rPr lang="en-GB" sz="1591">
                <a:solidFill>
                  <a:srgbClr val="6A3E3E"/>
                </a:solidFill>
                <a:latin typeface="Consolas"/>
                <a:ea typeface="Consolas"/>
                <a:cs typeface="Consolas"/>
                <a:sym typeface="Consolas"/>
              </a:rPr>
              <a:t>boolean_expression</a:t>
            </a:r>
            <a:r>
              <a:rPr lang="en-GB" sz="1591">
                <a:solidFill>
                  <a:srgbClr val="000000"/>
                </a:solidFill>
                <a:latin typeface="Consolas"/>
                <a:ea typeface="Consolas"/>
                <a:cs typeface="Consolas"/>
                <a:sym typeface="Consolas"/>
              </a:rPr>
              <a:t>) {</a:t>
            </a:r>
            <a:endParaRPr sz="1591">
              <a:solidFill>
                <a:srgbClr val="000000"/>
              </a:solidFill>
              <a:latin typeface="Consolas"/>
              <a:ea typeface="Consolas"/>
              <a:cs typeface="Consolas"/>
              <a:sym typeface="Consolas"/>
            </a:endParaRPr>
          </a:p>
          <a:p>
            <a:pPr marL="25400" lvl="0" indent="0" algn="l" rtl="0">
              <a:lnSpc>
                <a:spcPct val="100000"/>
              </a:lnSpc>
              <a:spcBef>
                <a:spcPts val="0"/>
              </a:spcBef>
              <a:spcAft>
                <a:spcPts val="0"/>
              </a:spcAft>
              <a:buNone/>
            </a:pPr>
            <a:r>
              <a:rPr lang="en-GB" sz="1591">
                <a:solidFill>
                  <a:srgbClr val="000000"/>
                </a:solidFill>
                <a:latin typeface="Consolas"/>
                <a:ea typeface="Consolas"/>
                <a:cs typeface="Consolas"/>
                <a:sym typeface="Consolas"/>
              </a:rPr>
              <a:t>			</a:t>
            </a:r>
            <a:r>
              <a:rPr lang="en-GB" sz="1591">
                <a:solidFill>
                  <a:srgbClr val="3F7F5F"/>
                </a:solidFill>
                <a:latin typeface="Consolas"/>
                <a:ea typeface="Consolas"/>
                <a:cs typeface="Consolas"/>
                <a:sym typeface="Consolas"/>
              </a:rPr>
              <a:t>// statement will execute if</a:t>
            </a:r>
            <a:endParaRPr sz="1591">
              <a:solidFill>
                <a:srgbClr val="3F7F5F"/>
              </a:solidFill>
              <a:latin typeface="Consolas"/>
              <a:ea typeface="Consolas"/>
              <a:cs typeface="Consolas"/>
              <a:sym typeface="Consolas"/>
            </a:endParaRPr>
          </a:p>
          <a:p>
            <a:pPr marL="25400" lvl="0" indent="0" algn="l" rtl="0">
              <a:lnSpc>
                <a:spcPct val="100000"/>
              </a:lnSpc>
              <a:spcBef>
                <a:spcPts val="0"/>
              </a:spcBef>
              <a:spcAft>
                <a:spcPts val="0"/>
              </a:spcAft>
              <a:buNone/>
            </a:pPr>
            <a:r>
              <a:rPr lang="en-GB" sz="1591">
                <a:solidFill>
                  <a:srgbClr val="000000"/>
                </a:solidFill>
                <a:latin typeface="Consolas"/>
                <a:ea typeface="Consolas"/>
                <a:cs typeface="Consolas"/>
                <a:sym typeface="Consolas"/>
              </a:rPr>
              <a:t>			</a:t>
            </a:r>
            <a:r>
              <a:rPr lang="en-GB" sz="1591">
                <a:solidFill>
                  <a:srgbClr val="3F7F5F"/>
                </a:solidFill>
                <a:latin typeface="Consolas"/>
                <a:ea typeface="Consolas"/>
                <a:cs typeface="Consolas"/>
                <a:sym typeface="Consolas"/>
              </a:rPr>
              <a:t>// the boolean_expression is true</a:t>
            </a:r>
            <a:endParaRPr sz="1591">
              <a:solidFill>
                <a:srgbClr val="3F7F5F"/>
              </a:solidFill>
              <a:latin typeface="Consolas"/>
              <a:ea typeface="Consolas"/>
              <a:cs typeface="Consolas"/>
              <a:sym typeface="Consolas"/>
            </a:endParaRPr>
          </a:p>
          <a:p>
            <a:pPr marL="25400" lvl="0" indent="0" algn="l" rtl="0">
              <a:lnSpc>
                <a:spcPct val="100000"/>
              </a:lnSpc>
              <a:spcBef>
                <a:spcPts val="0"/>
              </a:spcBef>
              <a:spcAft>
                <a:spcPts val="0"/>
              </a:spcAft>
              <a:buNone/>
            </a:pPr>
            <a:r>
              <a:rPr lang="en-GB" sz="1591">
                <a:solidFill>
                  <a:srgbClr val="000000"/>
                </a:solidFill>
                <a:latin typeface="Consolas"/>
                <a:ea typeface="Consolas"/>
                <a:cs typeface="Consolas"/>
                <a:sym typeface="Consolas"/>
              </a:rPr>
              <a:t>		}</a:t>
            </a:r>
            <a:endParaRPr sz="1591">
              <a:solidFill>
                <a:srgbClr val="000000"/>
              </a:solidFill>
              <a:latin typeface="Consolas"/>
              <a:ea typeface="Consolas"/>
              <a:cs typeface="Consolas"/>
              <a:sym typeface="Consolas"/>
            </a:endParaRPr>
          </a:p>
          <a:p>
            <a:pPr marL="457200" lvl="0" indent="-325755" algn="just" rtl="0">
              <a:spcBef>
                <a:spcPts val="1000"/>
              </a:spcBef>
              <a:spcAft>
                <a:spcPts val="0"/>
              </a:spcAft>
              <a:buSzPct val="100000"/>
              <a:buChar char="●"/>
            </a:pPr>
            <a:r>
              <a:rPr lang="en-GB"/>
              <a:t>If boolean expression evaluates to true then the block of code inside the </a:t>
            </a:r>
            <a:r>
              <a:rPr lang="en-GB" i="1"/>
              <a:t>if</a:t>
            </a:r>
            <a:r>
              <a:rPr lang="en-GB"/>
              <a:t> statement will be executed.</a:t>
            </a:r>
            <a:endParaRPr/>
          </a:p>
          <a:p>
            <a:pPr marL="457200" lvl="0" indent="-325755" algn="just" rtl="0">
              <a:spcBef>
                <a:spcPts val="0"/>
              </a:spcBef>
              <a:spcAft>
                <a:spcPts val="0"/>
              </a:spcAft>
              <a:buSzPct val="100000"/>
              <a:buChar char="●"/>
            </a:pPr>
            <a:r>
              <a:rPr lang="en-GB"/>
              <a:t>If not, then the set of code after the end of the </a:t>
            </a:r>
            <a:r>
              <a:rPr lang="en-GB" i="1"/>
              <a:t>if</a:t>
            </a:r>
            <a:r>
              <a:rPr lang="en-GB"/>
              <a:t> statement (after closing curly braces) will be executed.</a:t>
            </a:r>
            <a:endParaRPr/>
          </a:p>
        </p:txBody>
      </p:sp>
      <p:sp>
        <p:nvSpPr>
          <p:cNvPr id="712" name="Google Shape;712;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83</a:t>
            </a:fld>
            <a:endParaRPr/>
          </a:p>
        </p:txBody>
      </p:sp>
      <p:sp>
        <p:nvSpPr>
          <p:cNvPr id="713" name="Google Shape;713;p95"/>
          <p:cNvSpPr txBox="1">
            <a:spLocks noGrp="1"/>
          </p:cNvSpPr>
          <p:nvPr>
            <p:ph type="body" idx="4294967295"/>
          </p:nvPr>
        </p:nvSpPr>
        <p:spPr>
          <a:xfrm>
            <a:off x="1082275" y="3648825"/>
            <a:ext cx="7749900" cy="980400"/>
          </a:xfrm>
          <a:prstGeom prst="rect">
            <a:avLst/>
          </a:prstGeom>
        </p:spPr>
        <p:txBody>
          <a:bodyPr spcFirstLastPara="1" wrap="square" lIns="91425" tIns="91425" rIns="91425" bIns="91425" anchor="t" anchorCtr="0">
            <a:normAutofit fontScale="25000" lnSpcReduction="20000"/>
          </a:bodyPr>
          <a:lstStyle/>
          <a:p>
            <a:pPr marL="25400" lvl="0" indent="0" algn="l" rtl="0">
              <a:spcBef>
                <a:spcPts val="0"/>
              </a:spcBef>
              <a:spcAft>
                <a:spcPts val="0"/>
              </a:spcAft>
              <a:buNone/>
            </a:pPr>
            <a:r>
              <a:rPr lang="en-GB" sz="5800" b="1">
                <a:solidFill>
                  <a:srgbClr val="7F0055"/>
                </a:solidFill>
                <a:latin typeface="Consolas"/>
                <a:ea typeface="Consolas"/>
                <a:cs typeface="Consolas"/>
                <a:sym typeface="Consolas"/>
              </a:rPr>
              <a:t>public</a:t>
            </a:r>
            <a:r>
              <a:rPr lang="en-GB" sz="5800">
                <a:solidFill>
                  <a:srgbClr val="000000"/>
                </a:solidFill>
                <a:latin typeface="Consolas"/>
                <a:ea typeface="Consolas"/>
                <a:cs typeface="Consolas"/>
                <a:sym typeface="Consolas"/>
              </a:rPr>
              <a:t> </a:t>
            </a:r>
            <a:r>
              <a:rPr lang="en-GB" sz="5800" b="1">
                <a:solidFill>
                  <a:srgbClr val="7F0055"/>
                </a:solidFill>
                <a:latin typeface="Consolas"/>
                <a:ea typeface="Consolas"/>
                <a:cs typeface="Consolas"/>
                <a:sym typeface="Consolas"/>
              </a:rPr>
              <a:t>static</a:t>
            </a:r>
            <a:r>
              <a:rPr lang="en-GB" sz="5800">
                <a:solidFill>
                  <a:srgbClr val="000000"/>
                </a:solidFill>
                <a:latin typeface="Consolas"/>
                <a:ea typeface="Consolas"/>
                <a:cs typeface="Consolas"/>
                <a:sym typeface="Consolas"/>
              </a:rPr>
              <a:t> </a:t>
            </a:r>
            <a:r>
              <a:rPr lang="en-GB" sz="5800" b="1">
                <a:solidFill>
                  <a:srgbClr val="7F0055"/>
                </a:solidFill>
                <a:latin typeface="Consolas"/>
                <a:ea typeface="Consolas"/>
                <a:cs typeface="Consolas"/>
                <a:sym typeface="Consolas"/>
              </a:rPr>
              <a:t>void</a:t>
            </a:r>
            <a:r>
              <a:rPr lang="en-GB" sz="5800">
                <a:solidFill>
                  <a:srgbClr val="000000"/>
                </a:solidFill>
                <a:latin typeface="Consolas"/>
                <a:ea typeface="Consolas"/>
                <a:cs typeface="Consolas"/>
                <a:sym typeface="Consolas"/>
              </a:rPr>
              <a:t> main(String[] </a:t>
            </a:r>
            <a:r>
              <a:rPr lang="en-GB" sz="5800">
                <a:solidFill>
                  <a:srgbClr val="6A3E3E"/>
                </a:solidFill>
                <a:latin typeface="Consolas"/>
                <a:ea typeface="Consolas"/>
                <a:cs typeface="Consolas"/>
                <a:sym typeface="Consolas"/>
              </a:rPr>
              <a:t>args</a:t>
            </a:r>
            <a:r>
              <a:rPr lang="en-GB" sz="5800">
                <a:solidFill>
                  <a:srgbClr val="000000"/>
                </a:solidFill>
                <a:latin typeface="Consolas"/>
                <a:ea typeface="Consolas"/>
                <a:cs typeface="Consolas"/>
                <a:sym typeface="Consolas"/>
              </a:rPr>
              <a:t>) {</a:t>
            </a:r>
            <a:endParaRPr sz="5800">
              <a:solidFill>
                <a:srgbClr val="000000"/>
              </a:solidFill>
              <a:latin typeface="Consolas"/>
              <a:ea typeface="Consolas"/>
              <a:cs typeface="Consolas"/>
              <a:sym typeface="Consolas"/>
            </a:endParaRPr>
          </a:p>
          <a:p>
            <a:pPr marL="25400" lvl="0" indent="0" algn="l" rtl="0">
              <a:spcBef>
                <a:spcPts val="0"/>
              </a:spcBef>
              <a:spcAft>
                <a:spcPts val="0"/>
              </a:spcAft>
              <a:buNone/>
            </a:pPr>
            <a:r>
              <a:rPr lang="en-GB" sz="5800">
                <a:solidFill>
                  <a:srgbClr val="000000"/>
                </a:solidFill>
                <a:latin typeface="Consolas"/>
                <a:ea typeface="Consolas"/>
                <a:cs typeface="Consolas"/>
                <a:sym typeface="Consolas"/>
              </a:rPr>
              <a:t>	</a:t>
            </a:r>
            <a:r>
              <a:rPr lang="en-GB" sz="5800" b="1">
                <a:solidFill>
                  <a:srgbClr val="7F0055"/>
                </a:solidFill>
                <a:latin typeface="Consolas"/>
                <a:ea typeface="Consolas"/>
                <a:cs typeface="Consolas"/>
                <a:sym typeface="Consolas"/>
              </a:rPr>
              <a:t>int</a:t>
            </a:r>
            <a:r>
              <a:rPr lang="en-GB" sz="5800">
                <a:solidFill>
                  <a:srgbClr val="000000"/>
                </a:solidFill>
                <a:latin typeface="Consolas"/>
                <a:ea typeface="Consolas"/>
                <a:cs typeface="Consolas"/>
                <a:sym typeface="Consolas"/>
              </a:rPr>
              <a:t> </a:t>
            </a:r>
            <a:r>
              <a:rPr lang="en-GB" sz="5800">
                <a:solidFill>
                  <a:srgbClr val="6A3E3E"/>
                </a:solidFill>
                <a:latin typeface="Consolas"/>
                <a:ea typeface="Consolas"/>
                <a:cs typeface="Consolas"/>
                <a:sym typeface="Consolas"/>
              </a:rPr>
              <a:t>x</a:t>
            </a:r>
            <a:r>
              <a:rPr lang="en-GB" sz="5800">
                <a:solidFill>
                  <a:srgbClr val="000000"/>
                </a:solidFill>
                <a:latin typeface="Consolas"/>
                <a:ea typeface="Consolas"/>
                <a:cs typeface="Consolas"/>
                <a:sym typeface="Consolas"/>
              </a:rPr>
              <a:t> = 10;</a:t>
            </a:r>
            <a:endParaRPr sz="5800">
              <a:solidFill>
                <a:srgbClr val="000000"/>
              </a:solidFill>
              <a:latin typeface="Consolas"/>
              <a:ea typeface="Consolas"/>
              <a:cs typeface="Consolas"/>
              <a:sym typeface="Consolas"/>
            </a:endParaRPr>
          </a:p>
          <a:p>
            <a:pPr marL="25400" lvl="0" indent="0" algn="l" rtl="0">
              <a:spcBef>
                <a:spcPts val="0"/>
              </a:spcBef>
              <a:spcAft>
                <a:spcPts val="0"/>
              </a:spcAft>
              <a:buNone/>
            </a:pPr>
            <a:r>
              <a:rPr lang="en-GB" sz="5800">
                <a:solidFill>
                  <a:srgbClr val="000000"/>
                </a:solidFill>
                <a:latin typeface="Consolas"/>
                <a:ea typeface="Consolas"/>
                <a:cs typeface="Consolas"/>
                <a:sym typeface="Consolas"/>
              </a:rPr>
              <a:t>	</a:t>
            </a:r>
            <a:r>
              <a:rPr lang="en-GB" sz="5800" b="1">
                <a:solidFill>
                  <a:srgbClr val="7F0055"/>
                </a:solidFill>
                <a:latin typeface="Consolas"/>
                <a:ea typeface="Consolas"/>
                <a:cs typeface="Consolas"/>
                <a:sym typeface="Consolas"/>
              </a:rPr>
              <a:t>if</a:t>
            </a:r>
            <a:r>
              <a:rPr lang="en-GB" sz="5800">
                <a:solidFill>
                  <a:srgbClr val="000000"/>
                </a:solidFill>
                <a:latin typeface="Consolas"/>
                <a:ea typeface="Consolas"/>
                <a:cs typeface="Consolas"/>
                <a:sym typeface="Consolas"/>
              </a:rPr>
              <a:t> (</a:t>
            </a:r>
            <a:r>
              <a:rPr lang="en-GB" sz="5800">
                <a:solidFill>
                  <a:srgbClr val="6A3E3E"/>
                </a:solidFill>
                <a:latin typeface="Consolas"/>
                <a:ea typeface="Consolas"/>
                <a:cs typeface="Consolas"/>
                <a:sym typeface="Consolas"/>
              </a:rPr>
              <a:t>x</a:t>
            </a:r>
            <a:r>
              <a:rPr lang="en-GB" sz="5800">
                <a:solidFill>
                  <a:srgbClr val="000000"/>
                </a:solidFill>
                <a:latin typeface="Consolas"/>
                <a:ea typeface="Consolas"/>
                <a:cs typeface="Consolas"/>
                <a:sym typeface="Consolas"/>
              </a:rPr>
              <a:t> &lt; 20) {</a:t>
            </a:r>
            <a:endParaRPr sz="5800">
              <a:solidFill>
                <a:srgbClr val="000000"/>
              </a:solidFill>
              <a:latin typeface="Consolas"/>
              <a:ea typeface="Consolas"/>
              <a:cs typeface="Consolas"/>
              <a:sym typeface="Consolas"/>
            </a:endParaRPr>
          </a:p>
          <a:p>
            <a:pPr marL="25400" lvl="0" indent="0" algn="l" rtl="0">
              <a:spcBef>
                <a:spcPts val="0"/>
              </a:spcBef>
              <a:spcAft>
                <a:spcPts val="0"/>
              </a:spcAft>
              <a:buNone/>
            </a:pPr>
            <a:r>
              <a:rPr lang="en-GB" sz="5800">
                <a:solidFill>
                  <a:srgbClr val="000000"/>
                </a:solidFill>
                <a:latin typeface="Consolas"/>
                <a:ea typeface="Consolas"/>
                <a:cs typeface="Consolas"/>
                <a:sym typeface="Consolas"/>
              </a:rPr>
              <a:t>		System.</a:t>
            </a:r>
            <a:r>
              <a:rPr lang="en-GB" sz="5800" b="1" i="1">
                <a:solidFill>
                  <a:srgbClr val="0000C0"/>
                </a:solidFill>
                <a:latin typeface="Consolas"/>
                <a:ea typeface="Consolas"/>
                <a:cs typeface="Consolas"/>
                <a:sym typeface="Consolas"/>
              </a:rPr>
              <a:t>out</a:t>
            </a:r>
            <a:r>
              <a:rPr lang="en-GB" sz="5800">
                <a:solidFill>
                  <a:srgbClr val="000000"/>
                </a:solidFill>
                <a:latin typeface="Consolas"/>
                <a:ea typeface="Consolas"/>
                <a:cs typeface="Consolas"/>
                <a:sym typeface="Consolas"/>
              </a:rPr>
              <a:t>.println(</a:t>
            </a:r>
            <a:r>
              <a:rPr lang="en-GB" sz="5800">
                <a:solidFill>
                  <a:srgbClr val="2A00FF"/>
                </a:solidFill>
                <a:latin typeface="Consolas"/>
                <a:ea typeface="Consolas"/>
                <a:cs typeface="Consolas"/>
                <a:sym typeface="Consolas"/>
              </a:rPr>
              <a:t>"Value of x is less than 20"</a:t>
            </a:r>
            <a:r>
              <a:rPr lang="en-GB" sz="5800">
                <a:solidFill>
                  <a:srgbClr val="000000"/>
                </a:solidFill>
                <a:latin typeface="Consolas"/>
                <a:ea typeface="Consolas"/>
                <a:cs typeface="Consolas"/>
                <a:sym typeface="Consolas"/>
              </a:rPr>
              <a:t>);</a:t>
            </a:r>
            <a:endParaRPr sz="5800">
              <a:solidFill>
                <a:srgbClr val="000000"/>
              </a:solidFill>
              <a:latin typeface="Consolas"/>
              <a:ea typeface="Consolas"/>
              <a:cs typeface="Consolas"/>
              <a:sym typeface="Consolas"/>
            </a:endParaRPr>
          </a:p>
          <a:p>
            <a:pPr marL="25400" lvl="0" indent="0" algn="l" rtl="0">
              <a:spcBef>
                <a:spcPts val="0"/>
              </a:spcBef>
              <a:spcAft>
                <a:spcPts val="0"/>
              </a:spcAft>
              <a:buNone/>
            </a:pPr>
            <a:r>
              <a:rPr lang="en-GB" sz="5800">
                <a:solidFill>
                  <a:srgbClr val="000000"/>
                </a:solidFill>
                <a:latin typeface="Consolas"/>
                <a:ea typeface="Consolas"/>
                <a:cs typeface="Consolas"/>
                <a:sym typeface="Consolas"/>
              </a:rPr>
              <a:t>	}</a:t>
            </a:r>
            <a:endParaRPr sz="5800">
              <a:solidFill>
                <a:srgbClr val="000000"/>
              </a:solidFill>
              <a:latin typeface="Consolas"/>
              <a:ea typeface="Consolas"/>
              <a:cs typeface="Consolas"/>
              <a:sym typeface="Consolas"/>
            </a:endParaRPr>
          </a:p>
          <a:p>
            <a:pPr marL="25400" lvl="0" indent="0" algn="l" rtl="0">
              <a:spcBef>
                <a:spcPts val="0"/>
              </a:spcBef>
              <a:spcAft>
                <a:spcPts val="0"/>
              </a:spcAft>
              <a:buNone/>
            </a:pPr>
            <a:r>
              <a:rPr lang="en-GB" sz="5800">
                <a:solidFill>
                  <a:srgbClr val="000000"/>
                </a:solidFill>
                <a:latin typeface="Consolas"/>
                <a:ea typeface="Consolas"/>
                <a:cs typeface="Consolas"/>
                <a:sym typeface="Consolas"/>
              </a:rPr>
              <a:t>}</a:t>
            </a:r>
            <a:endParaRPr sz="5800">
              <a:solidFill>
                <a:srgbClr val="000000"/>
              </a:solidFill>
              <a:latin typeface="Consolas"/>
              <a:ea typeface="Consolas"/>
              <a:cs typeface="Consolas"/>
              <a:sym typeface="Consolas"/>
            </a:endParaRPr>
          </a:p>
          <a:p>
            <a:pPr marL="0" lvl="0" indent="0" algn="l" rtl="0">
              <a:spcBef>
                <a:spcPts val="0"/>
              </a:spcBef>
              <a:spcAft>
                <a:spcPts val="1200"/>
              </a:spcAft>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9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if…else</a:t>
            </a:r>
            <a:endParaRPr/>
          </a:p>
        </p:txBody>
      </p:sp>
      <p:sp>
        <p:nvSpPr>
          <p:cNvPr id="719" name="Google Shape;719;p96"/>
          <p:cNvSpPr txBox="1">
            <a:spLocks noGrp="1"/>
          </p:cNvSpPr>
          <p:nvPr>
            <p:ph type="body" idx="1"/>
          </p:nvPr>
        </p:nvSpPr>
        <p:spPr>
          <a:xfrm>
            <a:off x="311700" y="1266325"/>
            <a:ext cx="8520600" cy="2019000"/>
          </a:xfrm>
          <a:prstGeom prst="rect">
            <a:avLst/>
          </a:prstGeom>
        </p:spPr>
        <p:txBody>
          <a:bodyPr spcFirstLastPara="1" wrap="square" lIns="91425" tIns="91425" rIns="91425" bIns="91425" anchor="t" anchorCtr="0">
            <a:normAutofit fontScale="62500"/>
          </a:bodyPr>
          <a:lstStyle/>
          <a:p>
            <a:pPr marL="457200" lvl="0" indent="-300037" algn="just" rtl="0">
              <a:spcBef>
                <a:spcPts val="0"/>
              </a:spcBef>
              <a:spcAft>
                <a:spcPts val="0"/>
              </a:spcAft>
              <a:buSzPct val="100000"/>
              <a:buChar char="●"/>
            </a:pPr>
            <a:r>
              <a:rPr lang="en-GB"/>
              <a:t>An </a:t>
            </a:r>
            <a:r>
              <a:rPr lang="en-GB" i="1"/>
              <a:t>if</a:t>
            </a:r>
            <a:r>
              <a:rPr lang="en-GB"/>
              <a:t> statement can be followed by an optional else statement, which executes when the boolean expression is false.</a:t>
            </a:r>
            <a:endParaRPr/>
          </a:p>
          <a:p>
            <a:pPr marL="457200" lvl="0" indent="457200" algn="just" rtl="0">
              <a:lnSpc>
                <a:spcPct val="100000"/>
              </a:lnSpc>
              <a:spcBef>
                <a:spcPts val="1200"/>
              </a:spcBef>
              <a:spcAft>
                <a:spcPts val="0"/>
              </a:spcAft>
              <a:buNone/>
            </a:pPr>
            <a:r>
              <a:rPr lang="en-GB" sz="1813" b="1">
                <a:solidFill>
                  <a:srgbClr val="7F0055"/>
                </a:solidFill>
                <a:highlight>
                  <a:srgbClr val="FFFFFF"/>
                </a:highlight>
                <a:latin typeface="Consolas"/>
                <a:ea typeface="Consolas"/>
                <a:cs typeface="Consolas"/>
                <a:sym typeface="Consolas"/>
              </a:rPr>
              <a:t>if</a:t>
            </a:r>
            <a:r>
              <a:rPr lang="en-GB" sz="1813">
                <a:solidFill>
                  <a:srgbClr val="000000"/>
                </a:solidFill>
                <a:highlight>
                  <a:srgbClr val="FFFFFF"/>
                </a:highlight>
                <a:latin typeface="Consolas"/>
                <a:ea typeface="Consolas"/>
                <a:cs typeface="Consolas"/>
                <a:sym typeface="Consolas"/>
              </a:rPr>
              <a:t>(</a:t>
            </a:r>
            <a:r>
              <a:rPr lang="en-GB" sz="1813">
                <a:solidFill>
                  <a:srgbClr val="6A3E3E"/>
                </a:solidFill>
                <a:highlight>
                  <a:srgbClr val="FFFFFF"/>
                </a:highlight>
                <a:latin typeface="Consolas"/>
                <a:ea typeface="Consolas"/>
                <a:cs typeface="Consolas"/>
                <a:sym typeface="Consolas"/>
              </a:rPr>
              <a:t>boolean_expression</a:t>
            </a:r>
            <a:r>
              <a:rPr lang="en-GB" sz="1813">
                <a:solidFill>
                  <a:srgbClr val="000000"/>
                </a:solidFill>
                <a:highlight>
                  <a:srgbClr val="FFFFFF"/>
                </a:highlight>
                <a:latin typeface="Consolas"/>
                <a:ea typeface="Consolas"/>
                <a:cs typeface="Consolas"/>
                <a:sym typeface="Consolas"/>
              </a:rPr>
              <a:t>) {</a:t>
            </a:r>
            <a:endParaRPr sz="1813">
              <a:solidFill>
                <a:srgbClr val="000000"/>
              </a:solidFill>
              <a:highlight>
                <a:srgbClr val="FFFFFF"/>
              </a:highlight>
              <a:latin typeface="Consolas"/>
              <a:ea typeface="Consolas"/>
              <a:cs typeface="Consolas"/>
              <a:sym typeface="Consolas"/>
            </a:endParaRPr>
          </a:p>
          <a:p>
            <a:pPr marL="25400" lvl="0" indent="0" algn="l" rtl="0">
              <a:lnSpc>
                <a:spcPct val="100000"/>
              </a:lnSpc>
              <a:spcBef>
                <a:spcPts val="0"/>
              </a:spcBef>
              <a:spcAft>
                <a:spcPts val="0"/>
              </a:spcAft>
              <a:buNone/>
            </a:pPr>
            <a:r>
              <a:rPr lang="en-GB" sz="1813">
                <a:solidFill>
                  <a:srgbClr val="000000"/>
                </a:solidFill>
                <a:highlight>
                  <a:srgbClr val="FFFFFF"/>
                </a:highlight>
                <a:latin typeface="Consolas"/>
                <a:ea typeface="Consolas"/>
                <a:cs typeface="Consolas"/>
                <a:sym typeface="Consolas"/>
              </a:rPr>
              <a:t>	    		</a:t>
            </a:r>
            <a:r>
              <a:rPr lang="en-GB" sz="1813">
                <a:solidFill>
                  <a:srgbClr val="3F7F5F"/>
                </a:solidFill>
                <a:highlight>
                  <a:srgbClr val="FFFFFF"/>
                </a:highlight>
                <a:latin typeface="Consolas"/>
                <a:ea typeface="Consolas"/>
                <a:cs typeface="Consolas"/>
                <a:sym typeface="Consolas"/>
              </a:rPr>
              <a:t>// statement will execute if</a:t>
            </a:r>
            <a:endParaRPr sz="1813">
              <a:solidFill>
                <a:srgbClr val="3F7F5F"/>
              </a:solidFill>
              <a:highlight>
                <a:srgbClr val="FFFFFF"/>
              </a:highlight>
              <a:latin typeface="Consolas"/>
              <a:ea typeface="Consolas"/>
              <a:cs typeface="Consolas"/>
              <a:sym typeface="Consolas"/>
            </a:endParaRPr>
          </a:p>
          <a:p>
            <a:pPr marL="25400" lvl="0" indent="0" algn="l" rtl="0">
              <a:lnSpc>
                <a:spcPct val="100000"/>
              </a:lnSpc>
              <a:spcBef>
                <a:spcPts val="0"/>
              </a:spcBef>
              <a:spcAft>
                <a:spcPts val="0"/>
              </a:spcAft>
              <a:buNone/>
            </a:pPr>
            <a:r>
              <a:rPr lang="en-GB" sz="1813">
                <a:solidFill>
                  <a:srgbClr val="000000"/>
                </a:solidFill>
                <a:highlight>
                  <a:srgbClr val="FFFFFF"/>
                </a:highlight>
                <a:latin typeface="Consolas"/>
                <a:ea typeface="Consolas"/>
                <a:cs typeface="Consolas"/>
                <a:sym typeface="Consolas"/>
              </a:rPr>
              <a:t>	    		</a:t>
            </a:r>
            <a:r>
              <a:rPr lang="en-GB" sz="1813">
                <a:solidFill>
                  <a:srgbClr val="3F7F5F"/>
                </a:solidFill>
                <a:highlight>
                  <a:srgbClr val="FFFFFF"/>
                </a:highlight>
                <a:latin typeface="Consolas"/>
                <a:ea typeface="Consolas"/>
                <a:cs typeface="Consolas"/>
                <a:sym typeface="Consolas"/>
              </a:rPr>
              <a:t>// the boolean_expression is true</a:t>
            </a:r>
            <a:endParaRPr sz="1813">
              <a:solidFill>
                <a:srgbClr val="3F7F5F"/>
              </a:solidFill>
              <a:highlight>
                <a:srgbClr val="FFFFFF"/>
              </a:highlight>
              <a:latin typeface="Consolas"/>
              <a:ea typeface="Consolas"/>
              <a:cs typeface="Consolas"/>
              <a:sym typeface="Consolas"/>
            </a:endParaRPr>
          </a:p>
          <a:p>
            <a:pPr marL="25400" lvl="0" indent="0" algn="l" rtl="0">
              <a:lnSpc>
                <a:spcPct val="100000"/>
              </a:lnSpc>
              <a:spcBef>
                <a:spcPts val="0"/>
              </a:spcBef>
              <a:spcAft>
                <a:spcPts val="0"/>
              </a:spcAft>
              <a:buNone/>
            </a:pPr>
            <a:r>
              <a:rPr lang="en-GB" sz="1813">
                <a:solidFill>
                  <a:srgbClr val="000000"/>
                </a:solidFill>
                <a:highlight>
                  <a:srgbClr val="FFFFFF"/>
                </a:highlight>
                <a:latin typeface="Consolas"/>
                <a:ea typeface="Consolas"/>
                <a:cs typeface="Consolas"/>
                <a:sym typeface="Consolas"/>
              </a:rPr>
              <a:t>		} </a:t>
            </a:r>
            <a:r>
              <a:rPr lang="en-GB" sz="1813" b="1">
                <a:solidFill>
                  <a:srgbClr val="7F0055"/>
                </a:solidFill>
                <a:highlight>
                  <a:srgbClr val="FFFFFF"/>
                </a:highlight>
                <a:latin typeface="Consolas"/>
                <a:ea typeface="Consolas"/>
                <a:cs typeface="Consolas"/>
                <a:sym typeface="Consolas"/>
              </a:rPr>
              <a:t>else </a:t>
            </a:r>
            <a:r>
              <a:rPr lang="en-GB" sz="1813">
                <a:solidFill>
                  <a:srgbClr val="000000"/>
                </a:solidFill>
                <a:highlight>
                  <a:srgbClr val="FFFFFF"/>
                </a:highlight>
                <a:latin typeface="Consolas"/>
                <a:ea typeface="Consolas"/>
                <a:cs typeface="Consolas"/>
                <a:sym typeface="Consolas"/>
              </a:rPr>
              <a:t>{</a:t>
            </a:r>
            <a:endParaRPr sz="1813">
              <a:solidFill>
                <a:srgbClr val="000000"/>
              </a:solidFill>
              <a:highlight>
                <a:srgbClr val="FFFFFF"/>
              </a:highlight>
              <a:latin typeface="Consolas"/>
              <a:ea typeface="Consolas"/>
              <a:cs typeface="Consolas"/>
              <a:sym typeface="Consolas"/>
            </a:endParaRPr>
          </a:p>
          <a:p>
            <a:pPr marL="25400" lvl="0" indent="0" algn="l" rtl="0">
              <a:lnSpc>
                <a:spcPct val="100000"/>
              </a:lnSpc>
              <a:spcBef>
                <a:spcPts val="0"/>
              </a:spcBef>
              <a:spcAft>
                <a:spcPts val="0"/>
              </a:spcAft>
              <a:buNone/>
            </a:pPr>
            <a:r>
              <a:rPr lang="en-GB" sz="1813">
                <a:solidFill>
                  <a:srgbClr val="000000"/>
                </a:solidFill>
                <a:highlight>
                  <a:srgbClr val="FFFFFF"/>
                </a:highlight>
                <a:latin typeface="Consolas"/>
                <a:ea typeface="Consolas"/>
                <a:cs typeface="Consolas"/>
                <a:sym typeface="Consolas"/>
              </a:rPr>
              <a:t>	    		</a:t>
            </a:r>
            <a:r>
              <a:rPr lang="en-GB" sz="1813">
                <a:solidFill>
                  <a:srgbClr val="3F7F5F"/>
                </a:solidFill>
                <a:highlight>
                  <a:srgbClr val="FFFFFF"/>
                </a:highlight>
                <a:latin typeface="Consolas"/>
                <a:ea typeface="Consolas"/>
                <a:cs typeface="Consolas"/>
                <a:sym typeface="Consolas"/>
              </a:rPr>
              <a:t>// statement will execute if</a:t>
            </a:r>
            <a:endParaRPr sz="1813">
              <a:solidFill>
                <a:srgbClr val="3F7F5F"/>
              </a:solidFill>
              <a:highlight>
                <a:srgbClr val="FFFFFF"/>
              </a:highlight>
              <a:latin typeface="Consolas"/>
              <a:ea typeface="Consolas"/>
              <a:cs typeface="Consolas"/>
              <a:sym typeface="Consolas"/>
            </a:endParaRPr>
          </a:p>
          <a:p>
            <a:pPr marL="25400" lvl="0" indent="0" algn="l" rtl="0">
              <a:lnSpc>
                <a:spcPct val="100000"/>
              </a:lnSpc>
              <a:spcBef>
                <a:spcPts val="0"/>
              </a:spcBef>
              <a:spcAft>
                <a:spcPts val="0"/>
              </a:spcAft>
              <a:buNone/>
            </a:pPr>
            <a:r>
              <a:rPr lang="en-GB" sz="1813">
                <a:solidFill>
                  <a:srgbClr val="000000"/>
                </a:solidFill>
                <a:highlight>
                  <a:srgbClr val="FFFFFF"/>
                </a:highlight>
                <a:latin typeface="Consolas"/>
                <a:ea typeface="Consolas"/>
                <a:cs typeface="Consolas"/>
                <a:sym typeface="Consolas"/>
              </a:rPr>
              <a:t>	    		</a:t>
            </a:r>
            <a:r>
              <a:rPr lang="en-GB" sz="1813">
                <a:solidFill>
                  <a:srgbClr val="3F7F5F"/>
                </a:solidFill>
                <a:highlight>
                  <a:srgbClr val="FFFFFF"/>
                </a:highlight>
                <a:latin typeface="Consolas"/>
                <a:ea typeface="Consolas"/>
                <a:cs typeface="Consolas"/>
                <a:sym typeface="Consolas"/>
              </a:rPr>
              <a:t>// the boolean_expression is false</a:t>
            </a:r>
            <a:endParaRPr sz="1813">
              <a:solidFill>
                <a:srgbClr val="000000"/>
              </a:solidFill>
              <a:highlight>
                <a:srgbClr val="FFFFFF"/>
              </a:highlight>
              <a:latin typeface="Consolas"/>
              <a:ea typeface="Consolas"/>
              <a:cs typeface="Consolas"/>
              <a:sym typeface="Consolas"/>
            </a:endParaRPr>
          </a:p>
          <a:p>
            <a:pPr marL="482600" lvl="0" indent="431800" algn="l" rtl="0">
              <a:lnSpc>
                <a:spcPct val="100000"/>
              </a:lnSpc>
              <a:spcBef>
                <a:spcPts val="0"/>
              </a:spcBef>
              <a:spcAft>
                <a:spcPts val="0"/>
              </a:spcAft>
              <a:buNone/>
            </a:pPr>
            <a:r>
              <a:rPr lang="en-GB" sz="1813">
                <a:solidFill>
                  <a:srgbClr val="000000"/>
                </a:solidFill>
                <a:highlight>
                  <a:srgbClr val="FFFFFF"/>
                </a:highlight>
                <a:latin typeface="Consolas"/>
                <a:ea typeface="Consolas"/>
                <a:cs typeface="Consolas"/>
                <a:sym typeface="Consolas"/>
              </a:rPr>
              <a:t>}</a:t>
            </a:r>
            <a:endParaRPr sz="2374"/>
          </a:p>
          <a:p>
            <a:pPr marL="457200" lvl="0" indent="-300037" algn="just" rtl="0">
              <a:spcBef>
                <a:spcPts val="0"/>
              </a:spcBef>
              <a:spcAft>
                <a:spcPts val="0"/>
              </a:spcAft>
              <a:buSzPct val="100000"/>
              <a:buChar char="●"/>
            </a:pPr>
            <a:r>
              <a:rPr lang="en-GB"/>
              <a:t>If the boolean expression evaluates to true then if block will be executed, otherwise else block of code will be executed</a:t>
            </a:r>
            <a:endParaRPr/>
          </a:p>
        </p:txBody>
      </p:sp>
      <p:sp>
        <p:nvSpPr>
          <p:cNvPr id="720" name="Google Shape;720;p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84</a:t>
            </a:fld>
            <a:endParaRPr/>
          </a:p>
        </p:txBody>
      </p:sp>
      <p:sp>
        <p:nvSpPr>
          <p:cNvPr id="721" name="Google Shape;721;p96"/>
          <p:cNvSpPr txBox="1">
            <a:spLocks noGrp="1"/>
          </p:cNvSpPr>
          <p:nvPr>
            <p:ph type="body" idx="4294967295"/>
          </p:nvPr>
        </p:nvSpPr>
        <p:spPr>
          <a:xfrm>
            <a:off x="809925" y="3285175"/>
            <a:ext cx="8022300" cy="1283700"/>
          </a:xfrm>
          <a:prstGeom prst="rect">
            <a:avLst/>
          </a:prstGeom>
        </p:spPr>
        <p:txBody>
          <a:bodyPr spcFirstLastPara="1" wrap="square" lIns="91425" tIns="91425" rIns="91425" bIns="91425" anchor="t" anchorCtr="0">
            <a:normAutofit fontScale="25000" lnSpcReduction="20000"/>
          </a:bodyPr>
          <a:lstStyle/>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5665" b="1">
                <a:solidFill>
                  <a:srgbClr val="7F0055"/>
                </a:solidFill>
                <a:latin typeface="Consolas"/>
                <a:ea typeface="Consolas"/>
                <a:cs typeface="Consolas"/>
                <a:sym typeface="Consolas"/>
              </a:rPr>
              <a:t>public</a:t>
            </a:r>
            <a:r>
              <a:rPr lang="en-GB" sz="5665">
                <a:solidFill>
                  <a:srgbClr val="000000"/>
                </a:solidFill>
                <a:latin typeface="Consolas"/>
                <a:ea typeface="Consolas"/>
                <a:cs typeface="Consolas"/>
                <a:sym typeface="Consolas"/>
              </a:rPr>
              <a:t> </a:t>
            </a:r>
            <a:r>
              <a:rPr lang="en-GB" sz="5665" b="1">
                <a:solidFill>
                  <a:srgbClr val="7F0055"/>
                </a:solidFill>
                <a:latin typeface="Consolas"/>
                <a:ea typeface="Consolas"/>
                <a:cs typeface="Consolas"/>
                <a:sym typeface="Consolas"/>
              </a:rPr>
              <a:t>static</a:t>
            </a:r>
            <a:r>
              <a:rPr lang="en-GB" sz="5665">
                <a:solidFill>
                  <a:srgbClr val="000000"/>
                </a:solidFill>
                <a:latin typeface="Consolas"/>
                <a:ea typeface="Consolas"/>
                <a:cs typeface="Consolas"/>
                <a:sym typeface="Consolas"/>
              </a:rPr>
              <a:t> </a:t>
            </a:r>
            <a:r>
              <a:rPr lang="en-GB" sz="5665" b="1">
                <a:solidFill>
                  <a:srgbClr val="7F0055"/>
                </a:solidFill>
                <a:latin typeface="Consolas"/>
                <a:ea typeface="Consolas"/>
                <a:cs typeface="Consolas"/>
                <a:sym typeface="Consolas"/>
              </a:rPr>
              <a:t>void</a:t>
            </a:r>
            <a:r>
              <a:rPr lang="en-GB" sz="5665">
                <a:solidFill>
                  <a:srgbClr val="000000"/>
                </a:solidFill>
                <a:latin typeface="Consolas"/>
                <a:ea typeface="Consolas"/>
                <a:cs typeface="Consolas"/>
                <a:sym typeface="Consolas"/>
              </a:rPr>
              <a:t> main(String[] </a:t>
            </a:r>
            <a:r>
              <a:rPr lang="en-GB" sz="5665">
                <a:solidFill>
                  <a:srgbClr val="6A3E3E"/>
                </a:solidFill>
                <a:latin typeface="Consolas"/>
                <a:ea typeface="Consolas"/>
                <a:cs typeface="Consolas"/>
                <a:sym typeface="Consolas"/>
              </a:rPr>
              <a:t>args</a:t>
            </a:r>
            <a:r>
              <a:rPr lang="en-GB" sz="5665">
                <a:solidFill>
                  <a:srgbClr val="000000"/>
                </a:solidFill>
                <a:latin typeface="Consolas"/>
                <a:ea typeface="Consolas"/>
                <a:cs typeface="Consolas"/>
                <a:sym typeface="Consolas"/>
              </a:rPr>
              <a:t>) {</a:t>
            </a:r>
            <a:endParaRPr sz="5665">
              <a:solidFill>
                <a:srgbClr val="000000"/>
              </a:solidFill>
              <a:latin typeface="Consolas"/>
              <a:ea typeface="Consolas"/>
              <a:cs typeface="Consolas"/>
              <a:sym typeface="Consolas"/>
            </a:endParaRPr>
          </a:p>
          <a:p>
            <a:pPr marL="25400" lvl="0" indent="0" algn="l" rtl="0">
              <a:spcBef>
                <a:spcPts val="0"/>
              </a:spcBef>
              <a:spcAft>
                <a:spcPts val="0"/>
              </a:spcAft>
              <a:buNone/>
            </a:pPr>
            <a:r>
              <a:rPr lang="en-GB" sz="5665">
                <a:solidFill>
                  <a:srgbClr val="000000"/>
                </a:solidFill>
                <a:latin typeface="Consolas"/>
                <a:ea typeface="Consolas"/>
                <a:cs typeface="Consolas"/>
                <a:sym typeface="Consolas"/>
              </a:rPr>
              <a:t>		</a:t>
            </a:r>
            <a:r>
              <a:rPr lang="en-GB" sz="5665" b="1">
                <a:solidFill>
                  <a:srgbClr val="7F0055"/>
                </a:solidFill>
                <a:latin typeface="Consolas"/>
                <a:ea typeface="Consolas"/>
                <a:cs typeface="Consolas"/>
                <a:sym typeface="Consolas"/>
              </a:rPr>
              <a:t>int</a:t>
            </a:r>
            <a:r>
              <a:rPr lang="en-GB" sz="5665">
                <a:solidFill>
                  <a:srgbClr val="000000"/>
                </a:solidFill>
                <a:latin typeface="Consolas"/>
                <a:ea typeface="Consolas"/>
                <a:cs typeface="Consolas"/>
                <a:sym typeface="Consolas"/>
              </a:rPr>
              <a:t> </a:t>
            </a:r>
            <a:r>
              <a:rPr lang="en-GB" sz="5665">
                <a:solidFill>
                  <a:srgbClr val="6A3E3E"/>
                </a:solidFill>
                <a:latin typeface="Consolas"/>
                <a:ea typeface="Consolas"/>
                <a:cs typeface="Consolas"/>
                <a:sym typeface="Consolas"/>
              </a:rPr>
              <a:t>x</a:t>
            </a:r>
            <a:r>
              <a:rPr lang="en-GB" sz="5665">
                <a:solidFill>
                  <a:srgbClr val="000000"/>
                </a:solidFill>
                <a:latin typeface="Consolas"/>
                <a:ea typeface="Consolas"/>
                <a:cs typeface="Consolas"/>
                <a:sym typeface="Consolas"/>
              </a:rPr>
              <a:t> = 10;</a:t>
            </a:r>
            <a:endParaRPr sz="5665">
              <a:solidFill>
                <a:srgbClr val="000000"/>
              </a:solidFill>
              <a:latin typeface="Consolas"/>
              <a:ea typeface="Consolas"/>
              <a:cs typeface="Consolas"/>
              <a:sym typeface="Consolas"/>
            </a:endParaRPr>
          </a:p>
          <a:p>
            <a:pPr marL="25400" lvl="0" indent="0" algn="l" rtl="0">
              <a:spcBef>
                <a:spcPts val="0"/>
              </a:spcBef>
              <a:spcAft>
                <a:spcPts val="0"/>
              </a:spcAft>
              <a:buNone/>
            </a:pPr>
            <a:r>
              <a:rPr lang="en-GB" sz="5665">
                <a:solidFill>
                  <a:srgbClr val="000000"/>
                </a:solidFill>
                <a:latin typeface="Consolas"/>
                <a:ea typeface="Consolas"/>
                <a:cs typeface="Consolas"/>
                <a:sym typeface="Consolas"/>
              </a:rPr>
              <a:t>		</a:t>
            </a:r>
            <a:r>
              <a:rPr lang="en-GB" sz="5665" b="1">
                <a:solidFill>
                  <a:srgbClr val="7F0055"/>
                </a:solidFill>
                <a:latin typeface="Consolas"/>
                <a:ea typeface="Consolas"/>
                <a:cs typeface="Consolas"/>
                <a:sym typeface="Consolas"/>
              </a:rPr>
              <a:t>if</a:t>
            </a:r>
            <a:r>
              <a:rPr lang="en-GB" sz="5665">
                <a:solidFill>
                  <a:srgbClr val="000000"/>
                </a:solidFill>
                <a:latin typeface="Consolas"/>
                <a:ea typeface="Consolas"/>
                <a:cs typeface="Consolas"/>
                <a:sym typeface="Consolas"/>
              </a:rPr>
              <a:t> (</a:t>
            </a:r>
            <a:r>
              <a:rPr lang="en-GB" sz="5665">
                <a:solidFill>
                  <a:srgbClr val="6A3E3E"/>
                </a:solidFill>
                <a:latin typeface="Consolas"/>
                <a:ea typeface="Consolas"/>
                <a:cs typeface="Consolas"/>
                <a:sym typeface="Consolas"/>
              </a:rPr>
              <a:t>x</a:t>
            </a:r>
            <a:r>
              <a:rPr lang="en-GB" sz="5665">
                <a:solidFill>
                  <a:srgbClr val="000000"/>
                </a:solidFill>
                <a:latin typeface="Consolas"/>
                <a:ea typeface="Consolas"/>
                <a:cs typeface="Consolas"/>
                <a:sym typeface="Consolas"/>
              </a:rPr>
              <a:t> &lt; 20) {</a:t>
            </a:r>
            <a:endParaRPr sz="5665">
              <a:solidFill>
                <a:srgbClr val="000000"/>
              </a:solidFill>
              <a:latin typeface="Consolas"/>
              <a:ea typeface="Consolas"/>
              <a:cs typeface="Consolas"/>
              <a:sym typeface="Consolas"/>
            </a:endParaRPr>
          </a:p>
          <a:p>
            <a:pPr marL="25400" lvl="0" indent="0" algn="l" rtl="0">
              <a:spcBef>
                <a:spcPts val="0"/>
              </a:spcBef>
              <a:spcAft>
                <a:spcPts val="0"/>
              </a:spcAft>
              <a:buNone/>
            </a:pPr>
            <a:r>
              <a:rPr lang="en-GB" sz="5665">
                <a:solidFill>
                  <a:srgbClr val="000000"/>
                </a:solidFill>
                <a:latin typeface="Consolas"/>
                <a:ea typeface="Consolas"/>
                <a:cs typeface="Consolas"/>
                <a:sym typeface="Consolas"/>
              </a:rPr>
              <a:t>			System.</a:t>
            </a:r>
            <a:r>
              <a:rPr lang="en-GB" sz="5665" b="1" i="1">
                <a:solidFill>
                  <a:srgbClr val="0000C0"/>
                </a:solidFill>
                <a:latin typeface="Consolas"/>
                <a:ea typeface="Consolas"/>
                <a:cs typeface="Consolas"/>
                <a:sym typeface="Consolas"/>
              </a:rPr>
              <a:t>out</a:t>
            </a:r>
            <a:r>
              <a:rPr lang="en-GB" sz="5665">
                <a:solidFill>
                  <a:srgbClr val="000000"/>
                </a:solidFill>
                <a:latin typeface="Consolas"/>
                <a:ea typeface="Consolas"/>
                <a:cs typeface="Consolas"/>
                <a:sym typeface="Consolas"/>
              </a:rPr>
              <a:t>.println(</a:t>
            </a:r>
            <a:r>
              <a:rPr lang="en-GB" sz="5665">
                <a:solidFill>
                  <a:srgbClr val="2A00FF"/>
                </a:solidFill>
                <a:latin typeface="Consolas"/>
                <a:ea typeface="Consolas"/>
                <a:cs typeface="Consolas"/>
                <a:sym typeface="Consolas"/>
              </a:rPr>
              <a:t>"Value of x is less than 20"</a:t>
            </a:r>
            <a:r>
              <a:rPr lang="en-GB" sz="5665">
                <a:solidFill>
                  <a:srgbClr val="000000"/>
                </a:solidFill>
                <a:latin typeface="Consolas"/>
                <a:ea typeface="Consolas"/>
                <a:cs typeface="Consolas"/>
                <a:sym typeface="Consolas"/>
              </a:rPr>
              <a:t>);</a:t>
            </a:r>
            <a:endParaRPr sz="5665">
              <a:solidFill>
                <a:srgbClr val="000000"/>
              </a:solidFill>
              <a:latin typeface="Consolas"/>
              <a:ea typeface="Consolas"/>
              <a:cs typeface="Consolas"/>
              <a:sym typeface="Consolas"/>
            </a:endParaRPr>
          </a:p>
          <a:p>
            <a:pPr marL="25400" lvl="0" indent="0" algn="l" rtl="0">
              <a:spcBef>
                <a:spcPts val="0"/>
              </a:spcBef>
              <a:spcAft>
                <a:spcPts val="0"/>
              </a:spcAft>
              <a:buNone/>
            </a:pPr>
            <a:r>
              <a:rPr lang="en-GB" sz="5665">
                <a:solidFill>
                  <a:srgbClr val="000000"/>
                </a:solidFill>
                <a:latin typeface="Consolas"/>
                <a:ea typeface="Consolas"/>
                <a:cs typeface="Consolas"/>
                <a:sym typeface="Consolas"/>
              </a:rPr>
              <a:t>		} </a:t>
            </a:r>
            <a:r>
              <a:rPr lang="en-GB" sz="5665" b="1">
                <a:solidFill>
                  <a:srgbClr val="7F0055"/>
                </a:solidFill>
                <a:latin typeface="Consolas"/>
                <a:ea typeface="Consolas"/>
                <a:cs typeface="Consolas"/>
                <a:sym typeface="Consolas"/>
              </a:rPr>
              <a:t>else</a:t>
            </a:r>
            <a:r>
              <a:rPr lang="en-GB" sz="5665">
                <a:solidFill>
                  <a:srgbClr val="000000"/>
                </a:solidFill>
                <a:latin typeface="Consolas"/>
                <a:ea typeface="Consolas"/>
                <a:cs typeface="Consolas"/>
                <a:sym typeface="Consolas"/>
              </a:rPr>
              <a:t> {</a:t>
            </a:r>
            <a:endParaRPr sz="5665">
              <a:solidFill>
                <a:srgbClr val="000000"/>
              </a:solidFill>
              <a:latin typeface="Consolas"/>
              <a:ea typeface="Consolas"/>
              <a:cs typeface="Consolas"/>
              <a:sym typeface="Consolas"/>
            </a:endParaRPr>
          </a:p>
          <a:p>
            <a:pPr marL="25400" lvl="0" indent="0" algn="l" rtl="0">
              <a:spcBef>
                <a:spcPts val="0"/>
              </a:spcBef>
              <a:spcAft>
                <a:spcPts val="0"/>
              </a:spcAft>
              <a:buNone/>
            </a:pPr>
            <a:r>
              <a:rPr lang="en-GB" sz="5665">
                <a:solidFill>
                  <a:srgbClr val="000000"/>
                </a:solidFill>
                <a:latin typeface="Consolas"/>
                <a:ea typeface="Consolas"/>
                <a:cs typeface="Consolas"/>
                <a:sym typeface="Consolas"/>
              </a:rPr>
              <a:t>			System.</a:t>
            </a:r>
            <a:r>
              <a:rPr lang="en-GB" sz="5665" b="1" i="1">
                <a:solidFill>
                  <a:srgbClr val="0000C0"/>
                </a:solidFill>
                <a:latin typeface="Consolas"/>
                <a:ea typeface="Consolas"/>
                <a:cs typeface="Consolas"/>
                <a:sym typeface="Consolas"/>
              </a:rPr>
              <a:t>out</a:t>
            </a:r>
            <a:r>
              <a:rPr lang="en-GB" sz="5665">
                <a:solidFill>
                  <a:srgbClr val="000000"/>
                </a:solidFill>
                <a:latin typeface="Consolas"/>
                <a:ea typeface="Consolas"/>
                <a:cs typeface="Consolas"/>
                <a:sym typeface="Consolas"/>
              </a:rPr>
              <a:t>.println(</a:t>
            </a:r>
            <a:r>
              <a:rPr lang="en-GB" sz="5665">
                <a:solidFill>
                  <a:srgbClr val="2A00FF"/>
                </a:solidFill>
                <a:latin typeface="Consolas"/>
                <a:ea typeface="Consolas"/>
                <a:cs typeface="Consolas"/>
                <a:sym typeface="Consolas"/>
              </a:rPr>
              <a:t>"Value of x is NOT less than 20"</a:t>
            </a:r>
            <a:r>
              <a:rPr lang="en-GB" sz="5665">
                <a:solidFill>
                  <a:srgbClr val="000000"/>
                </a:solidFill>
                <a:latin typeface="Consolas"/>
                <a:ea typeface="Consolas"/>
                <a:cs typeface="Consolas"/>
                <a:sym typeface="Consolas"/>
              </a:rPr>
              <a:t>);</a:t>
            </a:r>
            <a:endParaRPr sz="5665">
              <a:solidFill>
                <a:srgbClr val="000000"/>
              </a:solidFill>
              <a:latin typeface="Consolas"/>
              <a:ea typeface="Consolas"/>
              <a:cs typeface="Consolas"/>
              <a:sym typeface="Consolas"/>
            </a:endParaRPr>
          </a:p>
          <a:p>
            <a:pPr marL="25400" lvl="0" indent="0" algn="l" rtl="0">
              <a:spcBef>
                <a:spcPts val="0"/>
              </a:spcBef>
              <a:spcAft>
                <a:spcPts val="0"/>
              </a:spcAft>
              <a:buNone/>
            </a:pPr>
            <a:r>
              <a:rPr lang="en-GB" sz="5665">
                <a:solidFill>
                  <a:srgbClr val="000000"/>
                </a:solidFill>
                <a:latin typeface="Consolas"/>
                <a:ea typeface="Consolas"/>
                <a:cs typeface="Consolas"/>
                <a:sym typeface="Consolas"/>
              </a:rPr>
              <a:t>		}</a:t>
            </a:r>
            <a:endParaRPr sz="5665">
              <a:solidFill>
                <a:srgbClr val="000000"/>
              </a:solidFill>
              <a:latin typeface="Consolas"/>
              <a:ea typeface="Consolas"/>
              <a:cs typeface="Consolas"/>
              <a:sym typeface="Consolas"/>
            </a:endParaRPr>
          </a:p>
          <a:p>
            <a:pPr marL="25400" lvl="0" indent="0" algn="l" rtl="0">
              <a:spcBef>
                <a:spcPts val="0"/>
              </a:spcBef>
              <a:spcAft>
                <a:spcPts val="0"/>
              </a:spcAft>
              <a:buNone/>
            </a:pPr>
            <a:r>
              <a:rPr lang="en-GB" sz="5665">
                <a:solidFill>
                  <a:srgbClr val="000000"/>
                </a:solidFill>
                <a:latin typeface="Consolas"/>
                <a:ea typeface="Consolas"/>
                <a:cs typeface="Consolas"/>
                <a:sym typeface="Consolas"/>
              </a:rPr>
              <a:t>	}</a:t>
            </a:r>
            <a:endParaRPr sz="5665">
              <a:solidFill>
                <a:srgbClr val="000000"/>
              </a:solidFill>
              <a:latin typeface="Consolas"/>
              <a:ea typeface="Consolas"/>
              <a:cs typeface="Consolas"/>
              <a:sym typeface="Consolas"/>
            </a:endParaRPr>
          </a:p>
          <a:p>
            <a:pPr marL="0" lvl="0" indent="0" algn="l" rtl="0">
              <a:spcBef>
                <a:spcPts val="0"/>
              </a:spcBef>
              <a:spcAft>
                <a:spcPts val="1200"/>
              </a:spcAft>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25"/>
        <p:cNvGrpSpPr/>
        <p:nvPr/>
      </p:nvGrpSpPr>
      <p:grpSpPr>
        <a:xfrm>
          <a:off x="0" y="0"/>
          <a:ext cx="0" cy="0"/>
          <a:chOff x="0" y="0"/>
          <a:chExt cx="0" cy="0"/>
        </a:xfrm>
      </p:grpSpPr>
      <p:sp>
        <p:nvSpPr>
          <p:cNvPr id="726" name="Google Shape;726;p9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If else if else statement</a:t>
            </a:r>
            <a:endParaRPr/>
          </a:p>
        </p:txBody>
      </p:sp>
      <p:sp>
        <p:nvSpPr>
          <p:cNvPr id="727" name="Google Shape;727;p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85</a:t>
            </a:fld>
            <a:endParaRPr/>
          </a:p>
        </p:txBody>
      </p:sp>
      <p:sp>
        <p:nvSpPr>
          <p:cNvPr id="728" name="Google Shape;728;p9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public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static</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void</a:t>
            </a:r>
            <a:r>
              <a:rPr lang="en-GB" sz="1600">
                <a:solidFill>
                  <a:srgbClr val="000000"/>
                </a:solidFill>
                <a:latin typeface="Consolas"/>
                <a:ea typeface="Consolas"/>
                <a:cs typeface="Consolas"/>
                <a:sym typeface="Consolas"/>
              </a:rPr>
              <a:t> main(String[] </a:t>
            </a:r>
            <a:r>
              <a:rPr lang="en-GB" sz="1600">
                <a:solidFill>
                  <a:srgbClr val="6A3E3E"/>
                </a:solidFill>
                <a:latin typeface="Consolas"/>
                <a:ea typeface="Consolas"/>
                <a:cs typeface="Consolas"/>
                <a:sym typeface="Consolas"/>
              </a:rPr>
              <a:t>args</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int</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x</a:t>
            </a:r>
            <a:r>
              <a:rPr lang="en-GB" sz="1600">
                <a:solidFill>
                  <a:srgbClr val="000000"/>
                </a:solidFill>
                <a:latin typeface="Consolas"/>
                <a:ea typeface="Consolas"/>
                <a:cs typeface="Consolas"/>
                <a:sym typeface="Consolas"/>
              </a:rPr>
              <a:t> = 30;</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if</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x</a:t>
            </a:r>
            <a:r>
              <a:rPr lang="en-GB" sz="1600">
                <a:solidFill>
                  <a:srgbClr val="000000"/>
                </a:solidFill>
                <a:latin typeface="Consolas"/>
                <a:ea typeface="Consolas"/>
                <a:cs typeface="Consolas"/>
                <a:sym typeface="Consolas"/>
              </a:rPr>
              <a:t> == 10)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System.</a:t>
            </a:r>
            <a:r>
              <a:rPr lang="en-GB" sz="1600" b="1" i="1">
                <a:solidFill>
                  <a:srgbClr val="0000C0"/>
                </a:solidFill>
                <a:latin typeface="Consolas"/>
                <a:ea typeface="Consolas"/>
                <a:cs typeface="Consolas"/>
                <a:sym typeface="Consolas"/>
              </a:rPr>
              <a:t>out</a:t>
            </a:r>
            <a:r>
              <a:rPr lang="en-GB" sz="1600">
                <a:solidFill>
                  <a:srgbClr val="000000"/>
                </a:solidFill>
                <a:latin typeface="Consolas"/>
                <a:ea typeface="Consolas"/>
                <a:cs typeface="Consolas"/>
                <a:sym typeface="Consolas"/>
              </a:rPr>
              <a:t>.println(</a:t>
            </a:r>
            <a:r>
              <a:rPr lang="en-GB" sz="1600">
                <a:solidFill>
                  <a:srgbClr val="2A00FF"/>
                </a:solidFill>
                <a:latin typeface="Consolas"/>
                <a:ea typeface="Consolas"/>
                <a:cs typeface="Consolas"/>
                <a:sym typeface="Consolas"/>
              </a:rPr>
              <a:t>"Value of x is 10"</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else</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if</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x</a:t>
            </a:r>
            <a:r>
              <a:rPr lang="en-GB" sz="1600">
                <a:solidFill>
                  <a:srgbClr val="000000"/>
                </a:solidFill>
                <a:latin typeface="Consolas"/>
                <a:ea typeface="Consolas"/>
                <a:cs typeface="Consolas"/>
                <a:sym typeface="Consolas"/>
              </a:rPr>
              <a:t> == 20)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System.</a:t>
            </a:r>
            <a:r>
              <a:rPr lang="en-GB" sz="1600" b="1" i="1">
                <a:solidFill>
                  <a:srgbClr val="0000C0"/>
                </a:solidFill>
                <a:latin typeface="Consolas"/>
                <a:ea typeface="Consolas"/>
                <a:cs typeface="Consolas"/>
                <a:sym typeface="Consolas"/>
              </a:rPr>
              <a:t>out</a:t>
            </a:r>
            <a:r>
              <a:rPr lang="en-GB" sz="1600">
                <a:solidFill>
                  <a:srgbClr val="000000"/>
                </a:solidFill>
                <a:latin typeface="Consolas"/>
                <a:ea typeface="Consolas"/>
                <a:cs typeface="Consolas"/>
                <a:sym typeface="Consolas"/>
              </a:rPr>
              <a:t>.println(</a:t>
            </a:r>
            <a:r>
              <a:rPr lang="en-GB" sz="1600">
                <a:solidFill>
                  <a:srgbClr val="2A00FF"/>
                </a:solidFill>
                <a:latin typeface="Consolas"/>
                <a:ea typeface="Consolas"/>
                <a:cs typeface="Consolas"/>
                <a:sym typeface="Consolas"/>
              </a:rPr>
              <a:t>"Value of x is 20"</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else</a:t>
            </a: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if</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x</a:t>
            </a:r>
            <a:r>
              <a:rPr lang="en-GB" sz="1600">
                <a:solidFill>
                  <a:srgbClr val="000000"/>
                </a:solidFill>
                <a:latin typeface="Consolas"/>
                <a:ea typeface="Consolas"/>
                <a:cs typeface="Consolas"/>
                <a:sym typeface="Consolas"/>
              </a:rPr>
              <a:t> == 30)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System.</a:t>
            </a:r>
            <a:r>
              <a:rPr lang="en-GB" sz="1600" b="1" i="1">
                <a:solidFill>
                  <a:srgbClr val="0000C0"/>
                </a:solidFill>
                <a:latin typeface="Consolas"/>
                <a:ea typeface="Consolas"/>
                <a:cs typeface="Consolas"/>
                <a:sym typeface="Consolas"/>
              </a:rPr>
              <a:t>out</a:t>
            </a:r>
            <a:r>
              <a:rPr lang="en-GB" sz="1600">
                <a:solidFill>
                  <a:srgbClr val="000000"/>
                </a:solidFill>
                <a:latin typeface="Consolas"/>
                <a:ea typeface="Consolas"/>
                <a:cs typeface="Consolas"/>
                <a:sym typeface="Consolas"/>
              </a:rPr>
              <a:t>.println(</a:t>
            </a:r>
            <a:r>
              <a:rPr lang="en-GB" sz="1600">
                <a:solidFill>
                  <a:srgbClr val="2A00FF"/>
                </a:solidFill>
                <a:latin typeface="Consolas"/>
                <a:ea typeface="Consolas"/>
                <a:cs typeface="Consolas"/>
                <a:sym typeface="Consolas"/>
              </a:rPr>
              <a:t>"Value of x is 30"</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 </a:t>
            </a:r>
            <a:r>
              <a:rPr lang="en-GB" sz="1600" b="1">
                <a:solidFill>
                  <a:srgbClr val="7F0055"/>
                </a:solidFill>
                <a:latin typeface="Consolas"/>
                <a:ea typeface="Consolas"/>
                <a:cs typeface="Consolas"/>
                <a:sym typeface="Consolas"/>
              </a:rPr>
              <a:t>else</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System.</a:t>
            </a:r>
            <a:r>
              <a:rPr lang="en-GB" sz="1600" b="1" i="1">
                <a:solidFill>
                  <a:srgbClr val="0000C0"/>
                </a:solidFill>
                <a:latin typeface="Consolas"/>
                <a:ea typeface="Consolas"/>
                <a:cs typeface="Consolas"/>
                <a:sym typeface="Consolas"/>
              </a:rPr>
              <a:t>out</a:t>
            </a:r>
            <a:r>
              <a:rPr lang="en-GB" sz="1600">
                <a:solidFill>
                  <a:srgbClr val="000000"/>
                </a:solidFill>
                <a:latin typeface="Consolas"/>
                <a:ea typeface="Consolas"/>
                <a:cs typeface="Consolas"/>
                <a:sym typeface="Consolas"/>
              </a:rPr>
              <a:t>.println(</a:t>
            </a:r>
            <a:r>
              <a:rPr lang="en-GB" sz="1600">
                <a:solidFill>
                  <a:srgbClr val="2A00FF"/>
                </a:solidFill>
                <a:latin typeface="Consolas"/>
                <a:ea typeface="Consolas"/>
                <a:cs typeface="Consolas"/>
                <a:sym typeface="Consolas"/>
              </a:rPr>
              <a:t>"This is else statement"</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0" lvl="0" indent="0" algn="just" rtl="0">
              <a:spcBef>
                <a:spcPts val="0"/>
              </a:spcBef>
              <a:spcAft>
                <a:spcPts val="1200"/>
              </a:spcAft>
              <a:buNone/>
            </a:pPr>
            <a:endParaRPr sz="1600" b="1">
              <a:solidFill>
                <a:srgbClr val="7F0055"/>
              </a:solidFill>
              <a:latin typeface="Consolas"/>
              <a:ea typeface="Consolas"/>
              <a:cs typeface="Consolas"/>
              <a:sym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9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Nested if</a:t>
            </a:r>
            <a:endParaRPr/>
          </a:p>
        </p:txBody>
      </p:sp>
      <p:sp>
        <p:nvSpPr>
          <p:cNvPr id="734" name="Google Shape;734;p98"/>
          <p:cNvSpPr txBox="1">
            <a:spLocks noGrp="1"/>
          </p:cNvSpPr>
          <p:nvPr>
            <p:ph type="body" idx="1"/>
          </p:nvPr>
        </p:nvSpPr>
        <p:spPr>
          <a:xfrm>
            <a:off x="311700" y="1266325"/>
            <a:ext cx="8160900" cy="12561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You can use one </a:t>
            </a:r>
            <a:r>
              <a:rPr lang="en-GB" i="1"/>
              <a:t>if</a:t>
            </a:r>
            <a:r>
              <a:rPr lang="en-GB"/>
              <a:t> or </a:t>
            </a:r>
            <a:r>
              <a:rPr lang="en-GB" i="1"/>
              <a:t>else if</a:t>
            </a:r>
            <a:r>
              <a:rPr lang="en-GB"/>
              <a:t> statement inside another </a:t>
            </a:r>
            <a:r>
              <a:rPr lang="en-GB" i="1"/>
              <a:t>if</a:t>
            </a:r>
            <a:r>
              <a:rPr lang="en-GB"/>
              <a:t> or </a:t>
            </a:r>
            <a:r>
              <a:rPr lang="en-GB" i="1"/>
              <a:t>else if</a:t>
            </a:r>
            <a:r>
              <a:rPr lang="en-GB"/>
              <a:t> statement.</a:t>
            </a:r>
            <a:endParaRPr/>
          </a:p>
        </p:txBody>
      </p:sp>
      <p:sp>
        <p:nvSpPr>
          <p:cNvPr id="735" name="Google Shape;735;p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86</a:t>
            </a:fld>
            <a:endParaRPr/>
          </a:p>
        </p:txBody>
      </p:sp>
      <p:sp>
        <p:nvSpPr>
          <p:cNvPr id="736" name="Google Shape;736;p98"/>
          <p:cNvSpPr txBox="1">
            <a:spLocks noGrp="1"/>
          </p:cNvSpPr>
          <p:nvPr>
            <p:ph type="body" idx="1"/>
          </p:nvPr>
        </p:nvSpPr>
        <p:spPr>
          <a:xfrm>
            <a:off x="856625" y="2203475"/>
            <a:ext cx="8116500" cy="2459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b="1">
                <a:solidFill>
                  <a:srgbClr val="7F0055"/>
                </a:solidFill>
                <a:latin typeface="Consolas"/>
                <a:ea typeface="Consolas"/>
                <a:cs typeface="Consolas"/>
                <a:sym typeface="Consolas"/>
              </a:rPr>
              <a:t>int</a:t>
            </a:r>
            <a:r>
              <a:rPr lang="en-GB">
                <a:solidFill>
                  <a:srgbClr val="000000"/>
                </a:solidFill>
                <a:latin typeface="Consolas"/>
                <a:ea typeface="Consolas"/>
                <a:cs typeface="Consolas"/>
                <a:sym typeface="Consolas"/>
              </a:rPr>
              <a:t> </a:t>
            </a:r>
            <a:r>
              <a:rPr lang="en-GB">
                <a:solidFill>
                  <a:srgbClr val="6A3E3E"/>
                </a:solidFill>
                <a:latin typeface="Consolas"/>
                <a:ea typeface="Consolas"/>
                <a:cs typeface="Consolas"/>
                <a:sym typeface="Consolas"/>
              </a:rPr>
              <a:t>x</a:t>
            </a:r>
            <a:r>
              <a:rPr lang="en-GB">
                <a:solidFill>
                  <a:srgbClr val="000000"/>
                </a:solidFill>
                <a:latin typeface="Consolas"/>
                <a:ea typeface="Consolas"/>
                <a:cs typeface="Consolas"/>
                <a:sym typeface="Consolas"/>
              </a:rPr>
              <a:t> = 30;</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b="1">
                <a:solidFill>
                  <a:srgbClr val="7F0055"/>
                </a:solidFill>
                <a:latin typeface="Consolas"/>
                <a:ea typeface="Consolas"/>
                <a:cs typeface="Consolas"/>
                <a:sym typeface="Consolas"/>
              </a:rPr>
              <a:t>int</a:t>
            </a:r>
            <a:r>
              <a:rPr lang="en-GB">
                <a:solidFill>
                  <a:srgbClr val="000000"/>
                </a:solidFill>
                <a:latin typeface="Consolas"/>
                <a:ea typeface="Consolas"/>
                <a:cs typeface="Consolas"/>
                <a:sym typeface="Consolas"/>
              </a:rPr>
              <a:t> </a:t>
            </a:r>
            <a:r>
              <a:rPr lang="en-GB">
                <a:solidFill>
                  <a:srgbClr val="6A3E3E"/>
                </a:solidFill>
                <a:latin typeface="Consolas"/>
                <a:ea typeface="Consolas"/>
                <a:cs typeface="Consolas"/>
                <a:sym typeface="Consolas"/>
              </a:rPr>
              <a:t>y</a:t>
            </a:r>
            <a:r>
              <a:rPr lang="en-GB">
                <a:solidFill>
                  <a:srgbClr val="000000"/>
                </a:solidFill>
                <a:latin typeface="Consolas"/>
                <a:ea typeface="Consolas"/>
                <a:cs typeface="Consolas"/>
                <a:sym typeface="Consolas"/>
              </a:rPr>
              <a:t> = 50;</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b="1">
                <a:solidFill>
                  <a:srgbClr val="7F0055"/>
                </a:solidFill>
                <a:latin typeface="Consolas"/>
                <a:ea typeface="Consolas"/>
                <a:cs typeface="Consolas"/>
                <a:sym typeface="Consolas"/>
              </a:rPr>
              <a:t>if</a:t>
            </a:r>
            <a:r>
              <a:rPr lang="en-GB">
                <a:solidFill>
                  <a:srgbClr val="000000"/>
                </a:solidFill>
                <a:latin typeface="Consolas"/>
                <a:ea typeface="Consolas"/>
                <a:cs typeface="Consolas"/>
                <a:sym typeface="Consolas"/>
              </a:rPr>
              <a:t> (</a:t>
            </a:r>
            <a:r>
              <a:rPr lang="en-GB">
                <a:solidFill>
                  <a:srgbClr val="6A3E3E"/>
                </a:solidFill>
                <a:latin typeface="Consolas"/>
                <a:ea typeface="Consolas"/>
                <a:cs typeface="Consolas"/>
                <a:sym typeface="Consolas"/>
              </a:rPr>
              <a:t>x</a:t>
            </a:r>
            <a:r>
              <a:rPr lang="en-GB">
                <a:solidFill>
                  <a:srgbClr val="000000"/>
                </a:solidFill>
                <a:latin typeface="Consolas"/>
                <a:ea typeface="Consolas"/>
                <a:cs typeface="Consolas"/>
                <a:sym typeface="Consolas"/>
              </a:rPr>
              <a:t> == 30)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r>
              <a:rPr lang="en-GB" b="1">
                <a:solidFill>
                  <a:srgbClr val="7F0055"/>
                </a:solidFill>
                <a:latin typeface="Consolas"/>
                <a:ea typeface="Consolas"/>
                <a:cs typeface="Consolas"/>
                <a:sym typeface="Consolas"/>
              </a:rPr>
              <a:t>if</a:t>
            </a:r>
            <a:r>
              <a:rPr lang="en-GB">
                <a:solidFill>
                  <a:srgbClr val="000000"/>
                </a:solidFill>
                <a:latin typeface="Consolas"/>
                <a:ea typeface="Consolas"/>
                <a:cs typeface="Consolas"/>
                <a:sym typeface="Consolas"/>
              </a:rPr>
              <a:t> (</a:t>
            </a:r>
            <a:r>
              <a:rPr lang="en-GB">
                <a:solidFill>
                  <a:srgbClr val="6A3E3E"/>
                </a:solidFill>
                <a:latin typeface="Consolas"/>
                <a:ea typeface="Consolas"/>
                <a:cs typeface="Consolas"/>
                <a:sym typeface="Consolas"/>
              </a:rPr>
              <a:t>y</a:t>
            </a:r>
            <a:r>
              <a:rPr lang="en-GB">
                <a:solidFill>
                  <a:srgbClr val="000000"/>
                </a:solidFill>
                <a:latin typeface="Consolas"/>
                <a:ea typeface="Consolas"/>
                <a:cs typeface="Consolas"/>
                <a:sym typeface="Consolas"/>
              </a:rPr>
              <a:t> == 50)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System.</a:t>
            </a:r>
            <a:r>
              <a:rPr lang="en-GB" b="1" i="1">
                <a:solidFill>
                  <a:srgbClr val="0000C0"/>
                </a:solidFill>
                <a:latin typeface="Consolas"/>
                <a:ea typeface="Consolas"/>
                <a:cs typeface="Consolas"/>
                <a:sym typeface="Consolas"/>
              </a:rPr>
              <a:t>out</a:t>
            </a:r>
            <a:r>
              <a:rPr lang="en-GB">
                <a:solidFill>
                  <a:srgbClr val="000000"/>
                </a:solidFill>
                <a:latin typeface="Consolas"/>
                <a:ea typeface="Consolas"/>
                <a:cs typeface="Consolas"/>
                <a:sym typeface="Consolas"/>
              </a:rPr>
              <a:t>.println(</a:t>
            </a:r>
            <a:r>
              <a:rPr lang="en-GB">
                <a:solidFill>
                  <a:srgbClr val="2A00FF"/>
                </a:solidFill>
                <a:latin typeface="Consolas"/>
                <a:ea typeface="Consolas"/>
                <a:cs typeface="Consolas"/>
                <a:sym typeface="Consolas"/>
              </a:rPr>
              <a:t>"x=30 and y=50"</a:t>
            </a: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	}</a:t>
            </a:r>
            <a:endParaRPr>
              <a:solidFill>
                <a:srgbClr val="000000"/>
              </a:solidFill>
              <a:latin typeface="Consolas"/>
              <a:ea typeface="Consolas"/>
              <a:cs typeface="Consolas"/>
              <a:sym typeface="Consolas"/>
            </a:endParaRPr>
          </a:p>
          <a:p>
            <a:pPr marL="25400" lvl="0" indent="0" algn="l" rtl="0">
              <a:spcBef>
                <a:spcPts val="0"/>
              </a:spcBef>
              <a:spcAft>
                <a:spcPts val="0"/>
              </a:spcAft>
              <a:buNone/>
            </a:pPr>
            <a:r>
              <a:rPr lang="en-GB">
                <a:solidFill>
                  <a:srgbClr val="000000"/>
                </a:solidFill>
                <a:latin typeface="Consolas"/>
                <a:ea typeface="Consolas"/>
                <a:cs typeface="Consolas"/>
                <a:sym typeface="Consolas"/>
              </a:rPr>
              <a:t>}</a:t>
            </a:r>
            <a:endParaRPr>
              <a:solidFill>
                <a:srgbClr val="000000"/>
              </a:solidFill>
              <a:latin typeface="Consolas"/>
              <a:ea typeface="Consolas"/>
              <a:cs typeface="Consolas"/>
              <a:sym typeface="Consolas"/>
            </a:endParaRPr>
          </a:p>
          <a:p>
            <a:pPr marL="0" lvl="0" indent="0" algn="just" rtl="0">
              <a:spcBef>
                <a:spcPts val="0"/>
              </a:spcBef>
              <a:spcAft>
                <a:spcPts val="1200"/>
              </a:spcAft>
              <a:buNone/>
            </a:pPr>
            <a:endParaRPr b="1">
              <a:solidFill>
                <a:srgbClr val="7F0055"/>
              </a:solidFill>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9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Ternary Operator</a:t>
            </a:r>
            <a:endParaRPr/>
          </a:p>
        </p:txBody>
      </p:sp>
      <p:sp>
        <p:nvSpPr>
          <p:cNvPr id="742" name="Google Shape;742;p99"/>
          <p:cNvSpPr txBox="1">
            <a:spLocks noGrp="1"/>
          </p:cNvSpPr>
          <p:nvPr>
            <p:ph type="body" idx="1"/>
          </p:nvPr>
        </p:nvSpPr>
        <p:spPr>
          <a:xfrm>
            <a:off x="311700" y="1266325"/>
            <a:ext cx="8160900" cy="18255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Java ternary operator is the only conditional operator that three operands.</a:t>
            </a:r>
            <a:endParaRPr/>
          </a:p>
          <a:p>
            <a:pPr marL="457200" lvl="0" indent="-342900" algn="just" rtl="0">
              <a:spcBef>
                <a:spcPts val="0"/>
              </a:spcBef>
              <a:spcAft>
                <a:spcPts val="0"/>
              </a:spcAft>
              <a:buSzPts val="1800"/>
              <a:buChar char="●"/>
            </a:pPr>
            <a:r>
              <a:rPr lang="en-GB"/>
              <a:t>It’s an one-liner replacement for the </a:t>
            </a:r>
            <a:r>
              <a:rPr lang="en-GB" i="1"/>
              <a:t>if-else</a:t>
            </a:r>
            <a:r>
              <a:rPr lang="en-GB"/>
              <a:t> statement.</a:t>
            </a:r>
            <a:endParaRPr/>
          </a:p>
          <a:p>
            <a:pPr marL="457200" lvl="0" indent="-342900" algn="just" rtl="0">
              <a:spcBef>
                <a:spcPts val="0"/>
              </a:spcBef>
              <a:spcAft>
                <a:spcPts val="0"/>
              </a:spcAft>
              <a:buSzPts val="1800"/>
              <a:buChar char="●"/>
            </a:pPr>
            <a:r>
              <a:rPr lang="en-GB"/>
              <a:t>Syntax : </a:t>
            </a:r>
            <a:r>
              <a:rPr lang="en-GB" i="1"/>
              <a:t>variable = condition ? expression1 : expression2;</a:t>
            </a:r>
            <a:endParaRPr i="1"/>
          </a:p>
        </p:txBody>
      </p:sp>
      <p:sp>
        <p:nvSpPr>
          <p:cNvPr id="743" name="Google Shape;743;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87</a:t>
            </a:fld>
            <a:endParaRPr/>
          </a:p>
        </p:txBody>
      </p:sp>
      <p:sp>
        <p:nvSpPr>
          <p:cNvPr id="744" name="Google Shape;744;p99"/>
          <p:cNvSpPr txBox="1">
            <a:spLocks noGrp="1"/>
          </p:cNvSpPr>
          <p:nvPr>
            <p:ph type="body" idx="1"/>
          </p:nvPr>
        </p:nvSpPr>
        <p:spPr>
          <a:xfrm>
            <a:off x="856625" y="3191700"/>
            <a:ext cx="7615800" cy="1471500"/>
          </a:xfrm>
          <a:prstGeom prst="rect">
            <a:avLst/>
          </a:prstGeom>
        </p:spPr>
        <p:txBody>
          <a:bodyPr spcFirstLastPara="1" wrap="square" lIns="91425" tIns="91425" rIns="91425" bIns="91425" anchor="t" anchorCtr="0">
            <a:noAutofit/>
          </a:bodyPr>
          <a:lstStyle/>
          <a:p>
            <a:pPr marL="25400" lvl="0" indent="431800" algn="l" rtl="0">
              <a:spcBef>
                <a:spcPts val="0"/>
              </a:spcBef>
              <a:spcAft>
                <a:spcPts val="0"/>
              </a:spcAft>
              <a:buNone/>
            </a:pP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x</a:t>
            </a:r>
            <a:r>
              <a:rPr lang="en-GB" sz="2000">
                <a:solidFill>
                  <a:srgbClr val="000000"/>
                </a:solidFill>
                <a:latin typeface="Consolas"/>
                <a:ea typeface="Consolas"/>
                <a:cs typeface="Consolas"/>
                <a:sym typeface="Consolas"/>
              </a:rPr>
              <a:t> = 30;</a:t>
            </a:r>
            <a:endParaRPr sz="20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y</a:t>
            </a:r>
            <a:r>
              <a:rPr lang="en-GB" sz="2000">
                <a:solidFill>
                  <a:srgbClr val="000000"/>
                </a:solidFill>
                <a:latin typeface="Consolas"/>
                <a:ea typeface="Consolas"/>
                <a:cs typeface="Consolas"/>
                <a:sym typeface="Consolas"/>
              </a:rPr>
              <a:t> = 50;</a:t>
            </a:r>
            <a:endParaRPr sz="2000">
              <a:solidFill>
                <a:srgbClr val="000000"/>
              </a:solidFill>
              <a:latin typeface="Consolas"/>
              <a:ea typeface="Consolas"/>
              <a:cs typeface="Consolas"/>
              <a:sym typeface="Consolas"/>
            </a:endParaRPr>
          </a:p>
          <a:p>
            <a:pPr marL="0" lvl="0" indent="0" algn="just" rtl="0">
              <a:spcBef>
                <a:spcPts val="0"/>
              </a:spcBef>
              <a:spcAft>
                <a:spcPts val="1200"/>
              </a:spcAft>
              <a:buNone/>
            </a:pP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result</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x</a:t>
            </a:r>
            <a:r>
              <a:rPr lang="en-GB" sz="2000">
                <a:solidFill>
                  <a:srgbClr val="000000"/>
                </a:solidFill>
                <a:latin typeface="Consolas"/>
                <a:ea typeface="Consolas"/>
                <a:cs typeface="Consolas"/>
                <a:sym typeface="Consolas"/>
              </a:rPr>
              <a:t> &gt; </a:t>
            </a:r>
            <a:r>
              <a:rPr lang="en-GB" sz="2000">
                <a:solidFill>
                  <a:srgbClr val="6A3E3E"/>
                </a:solidFill>
                <a:latin typeface="Consolas"/>
                <a:ea typeface="Consolas"/>
                <a:cs typeface="Consolas"/>
                <a:sym typeface="Consolas"/>
              </a:rPr>
              <a:t>y</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x</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y</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y</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x</a:t>
            </a:r>
            <a:r>
              <a:rPr lang="en-GB" sz="2000">
                <a:solidFill>
                  <a:srgbClr val="000000"/>
                </a:solidFill>
                <a:latin typeface="Consolas"/>
                <a:ea typeface="Consolas"/>
                <a:cs typeface="Consolas"/>
                <a:sym typeface="Consolas"/>
              </a:rPr>
              <a:t>);</a:t>
            </a:r>
            <a:endParaRPr b="1">
              <a:solidFill>
                <a:srgbClr val="7F0055"/>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0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switch</a:t>
            </a:r>
            <a:endParaRPr/>
          </a:p>
        </p:txBody>
      </p:sp>
      <p:sp>
        <p:nvSpPr>
          <p:cNvPr id="750" name="Google Shape;750;p100"/>
          <p:cNvSpPr txBox="1">
            <a:spLocks noGrp="1"/>
          </p:cNvSpPr>
          <p:nvPr>
            <p:ph type="body" idx="1"/>
          </p:nvPr>
        </p:nvSpPr>
        <p:spPr>
          <a:xfrm>
            <a:off x="311700" y="1266325"/>
            <a:ext cx="42603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A </a:t>
            </a:r>
            <a:r>
              <a:rPr lang="en-GB" i="1"/>
              <a:t>switch</a:t>
            </a:r>
            <a:r>
              <a:rPr lang="en-GB"/>
              <a:t> statement allows variables to be tested for equality against a list of values.</a:t>
            </a:r>
            <a:endParaRPr/>
          </a:p>
        </p:txBody>
      </p:sp>
      <p:sp>
        <p:nvSpPr>
          <p:cNvPr id="751" name="Google Shape;751;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88</a:t>
            </a:fld>
            <a:endParaRPr/>
          </a:p>
        </p:txBody>
      </p:sp>
      <p:sp>
        <p:nvSpPr>
          <p:cNvPr id="752" name="Google Shape;752;p100"/>
          <p:cNvSpPr txBox="1">
            <a:spLocks noGrp="1"/>
          </p:cNvSpPr>
          <p:nvPr>
            <p:ph type="body" idx="4294967295"/>
          </p:nvPr>
        </p:nvSpPr>
        <p:spPr>
          <a:xfrm>
            <a:off x="4832400" y="1152425"/>
            <a:ext cx="3999900" cy="3416400"/>
          </a:xfrm>
          <a:prstGeom prst="rect">
            <a:avLst/>
          </a:prstGeom>
        </p:spPr>
        <p:txBody>
          <a:bodyPr spcFirstLastPara="1" wrap="square" lIns="91425" tIns="91425" rIns="91425" bIns="91425" anchor="t" anchorCtr="0">
            <a:normAutofit lnSpcReduction="20000"/>
          </a:bodyPr>
          <a:lstStyle/>
          <a:p>
            <a:pPr marL="25400" lvl="0" indent="0" algn="l" rtl="0">
              <a:spcBef>
                <a:spcPts val="0"/>
              </a:spcBef>
              <a:spcAft>
                <a:spcPts val="0"/>
              </a:spcAft>
              <a:buNone/>
            </a:pPr>
            <a:r>
              <a:rPr lang="en-GB" sz="1600" b="1">
                <a:solidFill>
                  <a:srgbClr val="7F0055"/>
                </a:solidFill>
                <a:latin typeface="Consolas"/>
                <a:ea typeface="Consolas"/>
                <a:cs typeface="Consolas"/>
                <a:sym typeface="Consolas"/>
              </a:rPr>
              <a:t>switch</a:t>
            </a:r>
            <a:r>
              <a:rPr lang="en-GB" sz="1600">
                <a:solidFill>
                  <a:srgbClr val="000000"/>
                </a:solidFill>
                <a:latin typeface="Consolas"/>
                <a:ea typeface="Consolas"/>
                <a:cs typeface="Consolas"/>
                <a:sym typeface="Consolas"/>
              </a:rPr>
              <a:t> (</a:t>
            </a:r>
            <a:r>
              <a:rPr lang="en-GB" sz="1600">
                <a:solidFill>
                  <a:srgbClr val="6A3E3E"/>
                </a:solidFill>
                <a:latin typeface="Consolas"/>
                <a:ea typeface="Consolas"/>
                <a:cs typeface="Consolas"/>
                <a:sym typeface="Consolas"/>
              </a:rPr>
              <a:t>expression</a:t>
            </a:r>
            <a:r>
              <a:rPr lang="en-GB" sz="1600">
                <a:solidFill>
                  <a:srgbClr val="000000"/>
                </a:solidFill>
                <a:latin typeface="Consolas"/>
                <a:ea typeface="Consolas"/>
                <a:cs typeface="Consolas"/>
                <a:sym typeface="Consolas"/>
              </a:rPr>
              <a:t>) {</a:t>
            </a:r>
            <a:endParaRPr sz="16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600" b="1">
                <a:solidFill>
                  <a:srgbClr val="7F0055"/>
                </a:solidFill>
                <a:latin typeface="Consolas"/>
                <a:ea typeface="Consolas"/>
                <a:cs typeface="Consolas"/>
                <a:sym typeface="Consolas"/>
              </a:rPr>
              <a:t>case</a:t>
            </a:r>
            <a:r>
              <a:rPr lang="en-GB" sz="1600">
                <a:solidFill>
                  <a:srgbClr val="000000"/>
                </a:solidFill>
                <a:latin typeface="Consolas"/>
                <a:ea typeface="Consolas"/>
                <a:cs typeface="Consolas"/>
                <a:sym typeface="Consolas"/>
              </a:rPr>
              <a:t> value:</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statement</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break</a:t>
            </a: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optional</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case</a:t>
            </a:r>
            <a:r>
              <a:rPr lang="en-GB" sz="1600">
                <a:solidFill>
                  <a:srgbClr val="000000"/>
                </a:solidFill>
                <a:latin typeface="Consolas"/>
                <a:ea typeface="Consolas"/>
                <a:cs typeface="Consolas"/>
                <a:sym typeface="Consolas"/>
              </a:rPr>
              <a:t> value:</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statement</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break</a:t>
            </a: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optional</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b="1">
                <a:solidFill>
                  <a:srgbClr val="7F0055"/>
                </a:solidFill>
                <a:latin typeface="Consolas"/>
                <a:ea typeface="Consolas"/>
                <a:cs typeface="Consolas"/>
                <a:sym typeface="Consolas"/>
              </a:rPr>
              <a:t>default</a:t>
            </a: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		</a:t>
            </a:r>
            <a:r>
              <a:rPr lang="en-GB" sz="1600">
                <a:solidFill>
                  <a:srgbClr val="3F7F5F"/>
                </a:solidFill>
                <a:latin typeface="Consolas"/>
                <a:ea typeface="Consolas"/>
                <a:cs typeface="Consolas"/>
                <a:sym typeface="Consolas"/>
              </a:rPr>
              <a:t>// statement</a:t>
            </a:r>
            <a:endParaRPr sz="1600">
              <a:solidFill>
                <a:srgbClr val="3F7F5F"/>
              </a:solidFill>
              <a:latin typeface="Consolas"/>
              <a:ea typeface="Consolas"/>
              <a:cs typeface="Consolas"/>
              <a:sym typeface="Consolas"/>
            </a:endParaRPr>
          </a:p>
          <a:p>
            <a:pPr marL="25400" lvl="0" indent="0" algn="l" rtl="0">
              <a:spcBef>
                <a:spcPts val="0"/>
              </a:spcBef>
              <a:spcAft>
                <a:spcPts val="0"/>
              </a:spcAft>
              <a:buNone/>
            </a:pPr>
            <a:r>
              <a:rPr lang="en-GB" sz="1600">
                <a:solidFill>
                  <a:srgbClr val="000000"/>
                </a:solidFill>
                <a:latin typeface="Consolas"/>
                <a:ea typeface="Consolas"/>
                <a:cs typeface="Consolas"/>
                <a:sym typeface="Consolas"/>
              </a:rPr>
              <a:t>}</a:t>
            </a:r>
            <a:endParaRPr sz="1600">
              <a:solidFill>
                <a:srgbClr val="000000"/>
              </a:solidFill>
              <a:latin typeface="Consolas"/>
              <a:ea typeface="Consolas"/>
              <a:cs typeface="Consolas"/>
              <a:sym typeface="Consolas"/>
            </a:endParaRPr>
          </a:p>
          <a:p>
            <a:pPr marL="0" lvl="0" indent="0" algn="l" rtl="0">
              <a:spcBef>
                <a:spcPts val="0"/>
              </a:spcBef>
              <a:spcAft>
                <a:spcPts val="1200"/>
              </a:spcAft>
              <a:buNone/>
            </a:pPr>
            <a:endParaRPr sz="16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10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Rules for Switch</a:t>
            </a:r>
            <a:endParaRPr/>
          </a:p>
        </p:txBody>
      </p:sp>
      <p:sp>
        <p:nvSpPr>
          <p:cNvPr id="758" name="Google Shape;758;p10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variables used in a switch statement can only be integers, convertible integers (byte, short, char), strings and enums.</a:t>
            </a:r>
            <a:endParaRPr/>
          </a:p>
          <a:p>
            <a:pPr marL="457200" lvl="0" indent="-342900" algn="just" rtl="0">
              <a:spcBef>
                <a:spcPts val="0"/>
              </a:spcBef>
              <a:spcAft>
                <a:spcPts val="0"/>
              </a:spcAft>
              <a:buSzPts val="1800"/>
              <a:buChar char="●"/>
            </a:pPr>
            <a:r>
              <a:rPr lang="en-GB"/>
              <a:t>You can have any number of case statements within a switch.</a:t>
            </a:r>
            <a:endParaRPr/>
          </a:p>
          <a:p>
            <a:pPr marL="457200" lvl="0" indent="-342900" algn="just" rtl="0">
              <a:spcBef>
                <a:spcPts val="0"/>
              </a:spcBef>
              <a:spcAft>
                <a:spcPts val="0"/>
              </a:spcAft>
              <a:buSzPts val="1800"/>
              <a:buChar char="●"/>
            </a:pPr>
            <a:r>
              <a:rPr lang="en-GB"/>
              <a:t>The value for a case must be the constant or a literal.</a:t>
            </a:r>
            <a:endParaRPr/>
          </a:p>
          <a:p>
            <a:pPr marL="457200" lvl="0" indent="-342900" algn="just" rtl="0">
              <a:spcBef>
                <a:spcPts val="0"/>
              </a:spcBef>
              <a:spcAft>
                <a:spcPts val="0"/>
              </a:spcAft>
              <a:buSzPts val="1800"/>
              <a:buChar char="●"/>
            </a:pPr>
            <a:r>
              <a:rPr lang="en-GB"/>
              <a:t>When the variable being switched on is equal to a case, the statements following that case will execute until a break statement is reached.</a:t>
            </a:r>
            <a:endParaRPr/>
          </a:p>
          <a:p>
            <a:pPr marL="457200" lvl="0" indent="-342900" algn="just" rtl="0">
              <a:spcBef>
                <a:spcPts val="0"/>
              </a:spcBef>
              <a:spcAft>
                <a:spcPts val="0"/>
              </a:spcAft>
              <a:buSzPts val="1800"/>
              <a:buChar char="●"/>
            </a:pPr>
            <a:r>
              <a:rPr lang="en-GB"/>
              <a:t>Not every case needs to contain a break.</a:t>
            </a:r>
            <a:endParaRPr/>
          </a:p>
          <a:p>
            <a:pPr marL="457200" lvl="0" indent="-342900" algn="just" rtl="0">
              <a:spcBef>
                <a:spcPts val="0"/>
              </a:spcBef>
              <a:spcAft>
                <a:spcPts val="0"/>
              </a:spcAft>
              <a:buSzPts val="1800"/>
              <a:buChar char="●"/>
            </a:pPr>
            <a:r>
              <a:rPr lang="en-GB"/>
              <a:t>A switch statement can have an optional default case, which must appear at the end of the switch</a:t>
            </a:r>
            <a:endParaRPr/>
          </a:p>
        </p:txBody>
      </p:sp>
      <p:sp>
        <p:nvSpPr>
          <p:cNvPr id="759" name="Google Shape;759;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Java Program works?</a:t>
            </a:r>
            <a:endParaRPr/>
          </a:p>
        </p:txBody>
      </p:sp>
      <p:sp>
        <p:nvSpPr>
          <p:cNvPr id="123" name="Google Shape;123;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SzPts val="2000"/>
              <a:buChar char="●"/>
            </a:pPr>
            <a:r>
              <a:rPr lang="en-GB" sz="2000"/>
              <a:t>Java programs can run on any platform that has a Java Virtual Machine (JVM).</a:t>
            </a:r>
            <a:endParaRPr sz="2000"/>
          </a:p>
          <a:p>
            <a:pPr marL="457200" lvl="0" indent="-355600" algn="l" rtl="0">
              <a:spcBef>
                <a:spcPts val="0"/>
              </a:spcBef>
              <a:spcAft>
                <a:spcPts val="0"/>
              </a:spcAft>
              <a:buSzPts val="2000"/>
              <a:buChar char="●"/>
            </a:pPr>
            <a:r>
              <a:rPr lang="en-GB" sz="2000"/>
              <a:t>JVM doesn’t understand java code (</a:t>
            </a:r>
            <a:r>
              <a:rPr lang="en-GB" sz="2000" i="1"/>
              <a:t>.java</a:t>
            </a:r>
            <a:r>
              <a:rPr lang="en-GB" sz="2000"/>
              <a:t>) directly.</a:t>
            </a:r>
            <a:endParaRPr sz="2000"/>
          </a:p>
          <a:p>
            <a:pPr marL="457200" lvl="0" indent="-355600" algn="l" rtl="0">
              <a:spcBef>
                <a:spcPts val="0"/>
              </a:spcBef>
              <a:spcAft>
                <a:spcPts val="0"/>
              </a:spcAft>
              <a:buSzPts val="2000"/>
              <a:buChar char="●"/>
            </a:pPr>
            <a:r>
              <a:rPr lang="en-GB" sz="2000"/>
              <a:t>The JVM is a software that interprets Java bytecode and executes it on the (host) machine.</a:t>
            </a:r>
            <a:endParaRPr sz="2000"/>
          </a:p>
          <a:p>
            <a:pPr marL="457200" lvl="0" indent="-355600" algn="l" rtl="0">
              <a:spcBef>
                <a:spcPts val="0"/>
              </a:spcBef>
              <a:spcAft>
                <a:spcPts val="0"/>
              </a:spcAft>
              <a:buSzPts val="2000"/>
              <a:buChar char="●"/>
            </a:pPr>
            <a:r>
              <a:rPr lang="en-GB" sz="2000"/>
              <a:t>It acts as an intermediary between the Java program and the host operating system, providing a platform independent environment for java programs to run.</a:t>
            </a:r>
            <a:endParaRPr sz="2000"/>
          </a:p>
        </p:txBody>
      </p:sp>
      <p:sp>
        <p:nvSpPr>
          <p:cNvPr id="124" name="Google Shape;124;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10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Switch : Example</a:t>
            </a:r>
            <a:endParaRPr/>
          </a:p>
        </p:txBody>
      </p:sp>
      <p:sp>
        <p:nvSpPr>
          <p:cNvPr id="765" name="Google Shape;765;p10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25400" lvl="0" indent="0" algn="l" rtl="0">
              <a:spcBef>
                <a:spcPts val="0"/>
              </a:spcBef>
              <a:spcAft>
                <a:spcPts val="0"/>
              </a:spcAft>
              <a:buNone/>
            </a:pPr>
            <a:r>
              <a:rPr lang="en-GB" sz="1300" b="1">
                <a:solidFill>
                  <a:srgbClr val="7F0055"/>
                </a:solidFill>
                <a:latin typeface="Consolas"/>
                <a:ea typeface="Consolas"/>
                <a:cs typeface="Consolas"/>
                <a:sym typeface="Consolas"/>
              </a:rPr>
              <a:t>char</a:t>
            </a:r>
            <a:r>
              <a:rPr lang="en-GB" sz="1300">
                <a:solidFill>
                  <a:srgbClr val="000000"/>
                </a:solidFill>
                <a:latin typeface="Consolas"/>
                <a:ea typeface="Consolas"/>
                <a:cs typeface="Consolas"/>
                <a:sym typeface="Consolas"/>
              </a:rPr>
              <a:t> </a:t>
            </a:r>
            <a:r>
              <a:rPr lang="en-GB" sz="1300">
                <a:solidFill>
                  <a:srgbClr val="6A3E3E"/>
                </a:solidFill>
                <a:latin typeface="Consolas"/>
                <a:ea typeface="Consolas"/>
                <a:cs typeface="Consolas"/>
                <a:sym typeface="Consolas"/>
              </a:rPr>
              <a:t>grade</a:t>
            </a:r>
            <a:r>
              <a:rPr lang="en-GB" sz="1300">
                <a:solidFill>
                  <a:srgbClr val="000000"/>
                </a:solidFill>
                <a:latin typeface="Consolas"/>
                <a:ea typeface="Consolas"/>
                <a:cs typeface="Consolas"/>
                <a:sym typeface="Consolas"/>
              </a:rPr>
              <a:t> = </a:t>
            </a:r>
            <a:r>
              <a:rPr lang="en-GB" sz="1300">
                <a:solidFill>
                  <a:srgbClr val="2A00FF"/>
                </a:solidFill>
                <a:latin typeface="Consolas"/>
                <a:ea typeface="Consolas"/>
                <a:cs typeface="Consolas"/>
                <a:sym typeface="Consolas"/>
              </a:rPr>
              <a:t>'C'</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b="1">
                <a:solidFill>
                  <a:srgbClr val="7F0055"/>
                </a:solidFill>
                <a:latin typeface="Consolas"/>
                <a:ea typeface="Consolas"/>
                <a:cs typeface="Consolas"/>
                <a:sym typeface="Consolas"/>
              </a:rPr>
              <a:t>switch</a:t>
            </a:r>
            <a:r>
              <a:rPr lang="en-GB" sz="1300">
                <a:solidFill>
                  <a:srgbClr val="000000"/>
                </a:solidFill>
                <a:latin typeface="Consolas"/>
                <a:ea typeface="Consolas"/>
                <a:cs typeface="Consolas"/>
                <a:sym typeface="Consolas"/>
              </a:rPr>
              <a:t> (</a:t>
            </a:r>
            <a:r>
              <a:rPr lang="en-GB" sz="1300">
                <a:solidFill>
                  <a:srgbClr val="6A3E3E"/>
                </a:solidFill>
                <a:latin typeface="Consolas"/>
                <a:ea typeface="Consolas"/>
                <a:cs typeface="Consolas"/>
                <a:sym typeface="Consolas"/>
              </a:rPr>
              <a:t>grade</a:t>
            </a:r>
            <a:r>
              <a:rPr lang="en-GB" sz="1300">
                <a:solidFill>
                  <a:srgbClr val="000000"/>
                </a:solidFill>
                <a:latin typeface="Consolas"/>
                <a:ea typeface="Consolas"/>
                <a:cs typeface="Consolas"/>
                <a:sym typeface="Consolas"/>
              </a:rPr>
              <a:t>) {</a:t>
            </a:r>
            <a:endParaRPr sz="13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1300" b="1">
                <a:solidFill>
                  <a:srgbClr val="7F0055"/>
                </a:solidFill>
                <a:latin typeface="Consolas"/>
                <a:ea typeface="Consolas"/>
                <a:cs typeface="Consolas"/>
                <a:sym typeface="Consolas"/>
              </a:rPr>
              <a:t>case</a:t>
            </a:r>
            <a:r>
              <a:rPr lang="en-GB" sz="1300">
                <a:solidFill>
                  <a:srgbClr val="000000"/>
                </a:solidFill>
                <a:latin typeface="Consolas"/>
                <a:ea typeface="Consolas"/>
                <a:cs typeface="Consolas"/>
                <a:sym typeface="Consolas"/>
              </a:rPr>
              <a:t> </a:t>
            </a:r>
            <a:r>
              <a:rPr lang="en-GB" sz="1300">
                <a:solidFill>
                  <a:srgbClr val="2A00FF"/>
                </a:solidFill>
                <a:latin typeface="Consolas"/>
                <a:ea typeface="Consolas"/>
                <a:cs typeface="Consolas"/>
                <a:sym typeface="Consolas"/>
              </a:rPr>
              <a:t>'A'</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System.</a:t>
            </a:r>
            <a:r>
              <a:rPr lang="en-GB" sz="1300" b="1" i="1">
                <a:solidFill>
                  <a:srgbClr val="0000C0"/>
                </a:solidFill>
                <a:latin typeface="Consolas"/>
                <a:ea typeface="Consolas"/>
                <a:cs typeface="Consolas"/>
                <a:sym typeface="Consolas"/>
              </a:rPr>
              <a:t>out</a:t>
            </a:r>
            <a:r>
              <a:rPr lang="en-GB" sz="1300">
                <a:solidFill>
                  <a:srgbClr val="000000"/>
                </a:solidFill>
                <a:latin typeface="Consolas"/>
                <a:ea typeface="Consolas"/>
                <a:cs typeface="Consolas"/>
                <a:sym typeface="Consolas"/>
              </a:rPr>
              <a:t>.println(</a:t>
            </a:r>
            <a:r>
              <a:rPr lang="en-GB" sz="1300">
                <a:solidFill>
                  <a:srgbClr val="2A00FF"/>
                </a:solidFill>
                <a:latin typeface="Consolas"/>
                <a:ea typeface="Consolas"/>
                <a:cs typeface="Consolas"/>
                <a:sym typeface="Consolas"/>
              </a:rPr>
              <a:t>"Excellent"</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break</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case</a:t>
            </a:r>
            <a:r>
              <a:rPr lang="en-GB" sz="1300">
                <a:solidFill>
                  <a:srgbClr val="000000"/>
                </a:solidFill>
                <a:latin typeface="Consolas"/>
                <a:ea typeface="Consolas"/>
                <a:cs typeface="Consolas"/>
                <a:sym typeface="Consolas"/>
              </a:rPr>
              <a:t> </a:t>
            </a:r>
            <a:r>
              <a:rPr lang="en-GB" sz="1300">
                <a:solidFill>
                  <a:srgbClr val="2A00FF"/>
                </a:solidFill>
                <a:latin typeface="Consolas"/>
                <a:ea typeface="Consolas"/>
                <a:cs typeface="Consolas"/>
                <a:sym typeface="Consolas"/>
              </a:rPr>
              <a:t>'B'</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System.</a:t>
            </a:r>
            <a:r>
              <a:rPr lang="en-GB" sz="1300" b="1" i="1">
                <a:solidFill>
                  <a:srgbClr val="0000C0"/>
                </a:solidFill>
                <a:latin typeface="Consolas"/>
                <a:ea typeface="Consolas"/>
                <a:cs typeface="Consolas"/>
                <a:sym typeface="Consolas"/>
              </a:rPr>
              <a:t>out</a:t>
            </a:r>
            <a:r>
              <a:rPr lang="en-GB" sz="1300">
                <a:solidFill>
                  <a:srgbClr val="000000"/>
                </a:solidFill>
                <a:latin typeface="Consolas"/>
                <a:ea typeface="Consolas"/>
                <a:cs typeface="Consolas"/>
                <a:sym typeface="Consolas"/>
              </a:rPr>
              <a:t>.println(</a:t>
            </a:r>
            <a:r>
              <a:rPr lang="en-GB" sz="1300">
                <a:solidFill>
                  <a:srgbClr val="2A00FF"/>
                </a:solidFill>
                <a:latin typeface="Consolas"/>
                <a:ea typeface="Consolas"/>
                <a:cs typeface="Consolas"/>
                <a:sym typeface="Consolas"/>
              </a:rPr>
              <a:t>"Well Done"</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break</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case</a:t>
            </a:r>
            <a:r>
              <a:rPr lang="en-GB" sz="1300">
                <a:solidFill>
                  <a:srgbClr val="000000"/>
                </a:solidFill>
                <a:latin typeface="Consolas"/>
                <a:ea typeface="Consolas"/>
                <a:cs typeface="Consolas"/>
                <a:sym typeface="Consolas"/>
              </a:rPr>
              <a:t> </a:t>
            </a:r>
            <a:r>
              <a:rPr lang="en-GB" sz="1300">
                <a:solidFill>
                  <a:srgbClr val="2A00FF"/>
                </a:solidFill>
                <a:latin typeface="Consolas"/>
                <a:ea typeface="Consolas"/>
                <a:cs typeface="Consolas"/>
                <a:sym typeface="Consolas"/>
              </a:rPr>
              <a:t>'C'</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System.</a:t>
            </a:r>
            <a:r>
              <a:rPr lang="en-GB" sz="1300" b="1" i="1">
                <a:solidFill>
                  <a:srgbClr val="0000C0"/>
                </a:solidFill>
                <a:latin typeface="Consolas"/>
                <a:ea typeface="Consolas"/>
                <a:cs typeface="Consolas"/>
                <a:sym typeface="Consolas"/>
              </a:rPr>
              <a:t>out</a:t>
            </a:r>
            <a:r>
              <a:rPr lang="en-GB" sz="1300">
                <a:solidFill>
                  <a:srgbClr val="000000"/>
                </a:solidFill>
                <a:latin typeface="Consolas"/>
                <a:ea typeface="Consolas"/>
                <a:cs typeface="Consolas"/>
                <a:sym typeface="Consolas"/>
              </a:rPr>
              <a:t>.println(</a:t>
            </a:r>
            <a:r>
              <a:rPr lang="en-GB" sz="1300">
                <a:solidFill>
                  <a:srgbClr val="2A00FF"/>
                </a:solidFill>
                <a:latin typeface="Consolas"/>
                <a:ea typeface="Consolas"/>
                <a:cs typeface="Consolas"/>
                <a:sym typeface="Consolas"/>
              </a:rPr>
              <a:t>"You passed"</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break</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default</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System.</a:t>
            </a:r>
            <a:r>
              <a:rPr lang="en-GB" sz="1300" b="1" i="1">
                <a:solidFill>
                  <a:srgbClr val="0000C0"/>
                </a:solidFill>
                <a:latin typeface="Consolas"/>
                <a:ea typeface="Consolas"/>
                <a:cs typeface="Consolas"/>
                <a:sym typeface="Consolas"/>
              </a:rPr>
              <a:t>out</a:t>
            </a:r>
            <a:r>
              <a:rPr lang="en-GB" sz="1300">
                <a:solidFill>
                  <a:srgbClr val="000000"/>
                </a:solidFill>
                <a:latin typeface="Consolas"/>
                <a:ea typeface="Consolas"/>
                <a:cs typeface="Consolas"/>
                <a:sym typeface="Consolas"/>
              </a:rPr>
              <a:t>.println(</a:t>
            </a:r>
            <a:r>
              <a:rPr lang="en-GB" sz="1300">
                <a:solidFill>
                  <a:srgbClr val="2A00FF"/>
                </a:solidFill>
                <a:latin typeface="Consolas"/>
                <a:ea typeface="Consolas"/>
                <a:cs typeface="Consolas"/>
                <a:sym typeface="Consolas"/>
              </a:rPr>
              <a:t>"Invalid grade"</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		</a:t>
            </a:r>
            <a:r>
              <a:rPr lang="en-GB" sz="1300" b="1">
                <a:solidFill>
                  <a:srgbClr val="7F0055"/>
                </a:solidFill>
                <a:latin typeface="Consolas"/>
                <a:ea typeface="Consolas"/>
                <a:cs typeface="Consolas"/>
                <a:sym typeface="Consolas"/>
              </a:rPr>
              <a:t>break</a:t>
            </a: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300">
                <a:solidFill>
                  <a:srgbClr val="000000"/>
                </a:solidFill>
                <a:latin typeface="Consolas"/>
                <a:ea typeface="Consolas"/>
                <a:cs typeface="Consolas"/>
                <a:sym typeface="Consolas"/>
              </a:rPr>
              <a:t>}</a:t>
            </a:r>
            <a:endParaRPr sz="1300">
              <a:solidFill>
                <a:srgbClr val="000000"/>
              </a:solidFill>
              <a:latin typeface="Consolas"/>
              <a:ea typeface="Consolas"/>
              <a:cs typeface="Consolas"/>
              <a:sym typeface="Consolas"/>
            </a:endParaRPr>
          </a:p>
          <a:p>
            <a:pPr marL="0" lvl="0" indent="0" algn="just" rtl="0">
              <a:spcBef>
                <a:spcPts val="0"/>
              </a:spcBef>
              <a:spcAft>
                <a:spcPts val="1200"/>
              </a:spcAft>
              <a:buNone/>
            </a:pPr>
            <a:endParaRPr sz="1300"/>
          </a:p>
        </p:txBody>
      </p:sp>
      <p:sp>
        <p:nvSpPr>
          <p:cNvPr id="766" name="Google Shape;766;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103"/>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Looping Statement</a:t>
            </a:r>
            <a:endParaRPr/>
          </a:p>
        </p:txBody>
      </p:sp>
      <p:sp>
        <p:nvSpPr>
          <p:cNvPr id="772" name="Google Shape;772;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10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While loop</a:t>
            </a:r>
            <a:endParaRPr/>
          </a:p>
        </p:txBody>
      </p:sp>
      <p:sp>
        <p:nvSpPr>
          <p:cNvPr id="778" name="Google Shape;778;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92</a:t>
            </a:fld>
            <a:endParaRPr/>
          </a:p>
        </p:txBody>
      </p:sp>
      <p:sp>
        <p:nvSpPr>
          <p:cNvPr id="779" name="Google Shape;779;p104"/>
          <p:cNvSpPr txBox="1">
            <a:spLocks noGrp="1"/>
          </p:cNvSpPr>
          <p:nvPr>
            <p:ph type="body" idx="1"/>
          </p:nvPr>
        </p:nvSpPr>
        <p:spPr>
          <a:xfrm>
            <a:off x="311700" y="1266325"/>
            <a:ext cx="8520600" cy="12372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Repeats the statement or group of statements while a given condition is true. </a:t>
            </a:r>
            <a:endParaRPr/>
          </a:p>
          <a:p>
            <a:pPr marL="457200" lvl="0" indent="-342900" algn="just" rtl="0">
              <a:spcBef>
                <a:spcPts val="0"/>
              </a:spcBef>
              <a:spcAft>
                <a:spcPts val="0"/>
              </a:spcAft>
              <a:buSzPts val="1800"/>
              <a:buChar char="●"/>
            </a:pPr>
            <a:r>
              <a:rPr lang="en-GB"/>
              <a:t>It tests the condition before executing the loop body.</a:t>
            </a:r>
            <a:endParaRPr/>
          </a:p>
        </p:txBody>
      </p:sp>
      <p:sp>
        <p:nvSpPr>
          <p:cNvPr id="780" name="Google Shape;780;p104"/>
          <p:cNvSpPr txBox="1">
            <a:spLocks noGrp="1"/>
          </p:cNvSpPr>
          <p:nvPr>
            <p:ph type="body" idx="1"/>
          </p:nvPr>
        </p:nvSpPr>
        <p:spPr>
          <a:xfrm>
            <a:off x="311700" y="2679650"/>
            <a:ext cx="8520600" cy="2028900"/>
          </a:xfrm>
          <a:prstGeom prst="rect">
            <a:avLst/>
          </a:prstGeom>
        </p:spPr>
        <p:txBody>
          <a:bodyPr spcFirstLastPara="1" wrap="square" lIns="91425" tIns="91425" rIns="91425" bIns="91425" anchor="t" anchorCtr="0">
            <a:normAutofit/>
          </a:bodyPr>
          <a:lstStyle/>
          <a:p>
            <a:pPr marL="482600" lvl="0" indent="431800" algn="l" rtl="0">
              <a:spcBef>
                <a:spcPts val="0"/>
              </a:spcBef>
              <a:spcAft>
                <a:spcPts val="0"/>
              </a:spcAft>
              <a:buNone/>
            </a:pPr>
            <a:r>
              <a:rPr lang="en-GB" sz="1500" b="1">
                <a:solidFill>
                  <a:srgbClr val="7F0055"/>
                </a:solidFill>
                <a:latin typeface="Consolas"/>
                <a:ea typeface="Consolas"/>
                <a:cs typeface="Consolas"/>
                <a:sym typeface="Consolas"/>
              </a:rPr>
              <a:t>int</a:t>
            </a: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i</a:t>
            </a:r>
            <a:r>
              <a:rPr lang="en-GB" sz="1500">
                <a:solidFill>
                  <a:srgbClr val="000000"/>
                </a:solidFill>
                <a:latin typeface="Consolas"/>
                <a:ea typeface="Consolas"/>
                <a:cs typeface="Consolas"/>
                <a:sym typeface="Consolas"/>
              </a:rPr>
              <a:t> = 0;</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a:t>
            </a:r>
            <a:r>
              <a:rPr lang="en-GB" sz="1500" b="1">
                <a:solidFill>
                  <a:srgbClr val="7F0055"/>
                </a:solidFill>
                <a:latin typeface="Consolas"/>
                <a:ea typeface="Consolas"/>
                <a:cs typeface="Consolas"/>
                <a:sym typeface="Consolas"/>
              </a:rPr>
              <a:t>while</a:t>
            </a:r>
            <a:r>
              <a:rPr lang="en-GB" sz="1500">
                <a:solidFill>
                  <a:srgbClr val="000000"/>
                </a:solidFill>
                <a:latin typeface="Consolas"/>
                <a:ea typeface="Consolas"/>
                <a:cs typeface="Consolas"/>
                <a:sym typeface="Consolas"/>
              </a:rPr>
              <a:t>(</a:t>
            </a:r>
            <a:r>
              <a:rPr lang="en-GB" sz="1500">
                <a:solidFill>
                  <a:srgbClr val="6A3E3E"/>
                </a:solidFill>
                <a:latin typeface="Consolas"/>
                <a:ea typeface="Consolas"/>
                <a:cs typeface="Consolas"/>
                <a:sym typeface="Consolas"/>
              </a:rPr>
              <a:t>i</a:t>
            </a:r>
            <a:r>
              <a:rPr lang="en-GB" sz="1500">
                <a:solidFill>
                  <a:srgbClr val="000000"/>
                </a:solidFill>
                <a:latin typeface="Consolas"/>
                <a:ea typeface="Consolas"/>
                <a:cs typeface="Consolas"/>
                <a:sym typeface="Consolas"/>
              </a:rPr>
              <a:t> &lt; 5) {</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System.</a:t>
            </a:r>
            <a:r>
              <a:rPr lang="en-GB" sz="1500" b="1" i="1">
                <a:solidFill>
                  <a:srgbClr val="0000C0"/>
                </a:solidFill>
                <a:latin typeface="Consolas"/>
                <a:ea typeface="Consolas"/>
                <a:cs typeface="Consolas"/>
                <a:sym typeface="Consolas"/>
              </a:rPr>
              <a:t>out</a:t>
            </a:r>
            <a:r>
              <a:rPr lang="en-GB" sz="1500">
                <a:solidFill>
                  <a:srgbClr val="000000"/>
                </a:solidFill>
                <a:latin typeface="Consolas"/>
                <a:ea typeface="Consolas"/>
                <a:cs typeface="Consolas"/>
                <a:sym typeface="Consolas"/>
              </a:rPr>
              <a:t>.println(</a:t>
            </a:r>
            <a:r>
              <a:rPr lang="en-GB" sz="1500">
                <a:solidFill>
                  <a:srgbClr val="6A3E3E"/>
                </a:solidFill>
                <a:latin typeface="Consolas"/>
                <a:ea typeface="Consolas"/>
                <a:cs typeface="Consolas"/>
                <a:sym typeface="Consolas"/>
              </a:rPr>
              <a:t>i</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a:t>
            </a:r>
            <a:r>
              <a:rPr lang="en-GB" sz="1500">
                <a:solidFill>
                  <a:srgbClr val="6A3E3E"/>
                </a:solidFill>
                <a:latin typeface="Consolas"/>
                <a:ea typeface="Consolas"/>
                <a:cs typeface="Consolas"/>
                <a:sym typeface="Consolas"/>
              </a:rPr>
              <a:t>i</a:t>
            </a:r>
            <a:r>
              <a:rPr lang="en-GB" sz="1500">
                <a:solidFill>
                  <a:srgbClr val="000000"/>
                </a:solidFill>
                <a:latin typeface="Consolas"/>
                <a:ea typeface="Consolas"/>
                <a:cs typeface="Consolas"/>
                <a:sym typeface="Consolas"/>
              </a:rPr>
              <a:t>;</a:t>
            </a:r>
            <a:endParaRPr sz="15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500">
                <a:solidFill>
                  <a:srgbClr val="000000"/>
                </a:solidFill>
                <a:latin typeface="Consolas"/>
                <a:ea typeface="Consolas"/>
                <a:cs typeface="Consolas"/>
                <a:sym typeface="Consolas"/>
              </a:rPr>
              <a:t>		}</a:t>
            </a:r>
            <a:endParaRPr sz="1500">
              <a:solidFill>
                <a:srgbClr val="000000"/>
              </a:solidFill>
              <a:latin typeface="Consolas"/>
              <a:ea typeface="Consolas"/>
              <a:cs typeface="Consolas"/>
              <a:sym typeface="Consolas"/>
            </a:endParaRPr>
          </a:p>
          <a:p>
            <a:pPr marL="457200" lvl="0" indent="0" algn="just" rtl="0">
              <a:spcBef>
                <a:spcPts val="0"/>
              </a:spcBef>
              <a:spcAft>
                <a:spcPts val="1200"/>
              </a:spcAft>
              <a:buNone/>
            </a:pPr>
            <a:r>
              <a:rPr lang="en-GB" sz="1500"/>
              <a:t>	</a:t>
            </a:r>
            <a:r>
              <a:rPr lang="en-GB" sz="1500">
                <a:solidFill>
                  <a:srgbClr val="3F7F5F"/>
                </a:solidFill>
                <a:latin typeface="Consolas"/>
                <a:ea typeface="Consolas"/>
                <a:cs typeface="Consolas"/>
                <a:sym typeface="Consolas"/>
              </a:rPr>
              <a:t>// output 01234</a:t>
            </a:r>
            <a:endParaRPr sz="15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10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 loop</a:t>
            </a:r>
            <a:endParaRPr/>
          </a:p>
        </p:txBody>
      </p:sp>
      <p:sp>
        <p:nvSpPr>
          <p:cNvPr id="786" name="Google Shape;786;p10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93</a:t>
            </a:fld>
            <a:endParaRPr/>
          </a:p>
        </p:txBody>
      </p:sp>
      <p:sp>
        <p:nvSpPr>
          <p:cNvPr id="787" name="Google Shape;787;p105"/>
          <p:cNvSpPr txBox="1">
            <a:spLocks noGrp="1"/>
          </p:cNvSpPr>
          <p:nvPr>
            <p:ph type="body" idx="1"/>
          </p:nvPr>
        </p:nvSpPr>
        <p:spPr>
          <a:xfrm>
            <a:off x="311700" y="1125225"/>
            <a:ext cx="4658400" cy="3454500"/>
          </a:xfrm>
          <a:prstGeom prst="rect">
            <a:avLst/>
          </a:prstGeom>
        </p:spPr>
        <p:txBody>
          <a:bodyPr spcFirstLastPara="1" wrap="square" lIns="91425" tIns="91425" rIns="91425" bIns="91425" anchor="t" anchorCtr="0">
            <a:normAutofit fontScale="85000" lnSpcReduction="20000"/>
          </a:bodyPr>
          <a:lstStyle/>
          <a:p>
            <a:pPr marL="457200" lvl="0" indent="-325755" algn="just" rtl="0">
              <a:spcBef>
                <a:spcPts val="0"/>
              </a:spcBef>
              <a:spcAft>
                <a:spcPts val="0"/>
              </a:spcAft>
              <a:buSzPct val="100000"/>
              <a:buChar char="●"/>
            </a:pPr>
            <a:r>
              <a:rPr lang="en-GB"/>
              <a:t>Executes a sequence of statement multiple times and abbreviates the code that manages the loop variable. </a:t>
            </a:r>
            <a:endParaRPr/>
          </a:p>
          <a:p>
            <a:pPr marL="457200" lvl="0" indent="457200" algn="l" rtl="0">
              <a:spcBef>
                <a:spcPts val="1200"/>
              </a:spcBef>
              <a:spcAft>
                <a:spcPts val="0"/>
              </a:spcAft>
              <a:buNone/>
            </a:pPr>
            <a:r>
              <a:rPr lang="en-GB" sz="1400" b="1">
                <a:solidFill>
                  <a:srgbClr val="7F0055"/>
                </a:solidFill>
                <a:highlight>
                  <a:srgbClr val="FFFFFF"/>
                </a:highlight>
                <a:latin typeface="Consolas"/>
                <a:ea typeface="Consolas"/>
                <a:cs typeface="Consolas"/>
                <a:sym typeface="Consolas"/>
              </a:rPr>
              <a:t>for</a:t>
            </a:r>
            <a:r>
              <a:rPr lang="en-GB" sz="1400">
                <a:solidFill>
                  <a:srgbClr val="000000"/>
                </a:solidFill>
                <a:highlight>
                  <a:srgbClr val="FFFFFF"/>
                </a:highlight>
                <a:latin typeface="Consolas"/>
                <a:ea typeface="Consolas"/>
                <a:cs typeface="Consolas"/>
                <a:sym typeface="Consolas"/>
              </a:rPr>
              <a:t> (statement1; </a:t>
            </a:r>
            <a:r>
              <a:rPr lang="en-GB" sz="1400">
                <a:solidFill>
                  <a:srgbClr val="6A3E3E"/>
                </a:solidFill>
                <a:highlight>
                  <a:srgbClr val="FFFFFF"/>
                </a:highlight>
                <a:latin typeface="Consolas"/>
                <a:ea typeface="Consolas"/>
                <a:cs typeface="Consolas"/>
                <a:sym typeface="Consolas"/>
              </a:rPr>
              <a:t>statement2</a:t>
            </a:r>
            <a:r>
              <a:rPr lang="en-GB" sz="1400">
                <a:solidFill>
                  <a:srgbClr val="000000"/>
                </a:solidFill>
                <a:highlight>
                  <a:srgbClr val="FFFFFF"/>
                </a:highlight>
                <a:latin typeface="Consolas"/>
                <a:ea typeface="Consolas"/>
                <a:cs typeface="Consolas"/>
                <a:sym typeface="Consolas"/>
              </a:rPr>
              <a:t>; </a:t>
            </a:r>
            <a:r>
              <a:rPr lang="en-GB" sz="1400">
                <a:solidFill>
                  <a:srgbClr val="6A3E3E"/>
                </a:solidFill>
                <a:highlight>
                  <a:srgbClr val="FFFFFF"/>
                </a:highlight>
                <a:latin typeface="Consolas"/>
                <a:ea typeface="Consolas"/>
                <a:cs typeface="Consolas"/>
                <a:sym typeface="Consolas"/>
              </a:rPr>
              <a:t>statement3</a:t>
            </a:r>
            <a:r>
              <a:rPr lang="en-GB" sz="1400">
                <a:solidFill>
                  <a:srgbClr val="000000"/>
                </a:solidFill>
                <a:highlight>
                  <a:srgbClr val="FFFFFF"/>
                </a:highlight>
                <a:latin typeface="Consolas"/>
                <a:ea typeface="Consolas"/>
                <a:cs typeface="Consolas"/>
                <a:sym typeface="Consolas"/>
              </a:rPr>
              <a:t>) {</a:t>
            </a:r>
            <a:endParaRPr sz="1400">
              <a:solidFill>
                <a:srgbClr val="000000"/>
              </a:solidFill>
              <a:highlight>
                <a:srgbClr val="FFFFFF"/>
              </a:highlight>
              <a:latin typeface="Consolas"/>
              <a:ea typeface="Consolas"/>
              <a:cs typeface="Consolas"/>
              <a:sym typeface="Consolas"/>
            </a:endParaRPr>
          </a:p>
          <a:p>
            <a:pPr marL="457200" lvl="0" indent="457200" algn="l"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r>
              <a:rPr lang="en-GB" sz="1400">
                <a:solidFill>
                  <a:srgbClr val="3F7F5F"/>
                </a:solidFill>
                <a:highlight>
                  <a:srgbClr val="FFFFFF"/>
                </a:highlight>
                <a:latin typeface="Consolas"/>
                <a:ea typeface="Consolas"/>
                <a:cs typeface="Consolas"/>
                <a:sym typeface="Consolas"/>
              </a:rPr>
              <a:t>// code block</a:t>
            </a:r>
            <a:endParaRPr sz="1400">
              <a:solidFill>
                <a:srgbClr val="3F7F5F"/>
              </a:solidFill>
              <a:highlight>
                <a:srgbClr val="FFFFFF"/>
              </a:highlight>
              <a:latin typeface="Consolas"/>
              <a:ea typeface="Consolas"/>
              <a:cs typeface="Consolas"/>
              <a:sym typeface="Consolas"/>
            </a:endParaRPr>
          </a:p>
          <a:p>
            <a:pPr marL="457200" lvl="0" indent="457200" algn="l" rtl="0">
              <a:spcBef>
                <a:spcPts val="0"/>
              </a:spcBef>
              <a:spcAft>
                <a:spcPts val="0"/>
              </a:spcAft>
              <a:buNone/>
            </a:pPr>
            <a:r>
              <a:rPr lang="en-GB" sz="1400">
                <a:solidFill>
                  <a:srgbClr val="000000"/>
                </a:solidFill>
                <a:highlight>
                  <a:srgbClr val="FFFFFF"/>
                </a:highlight>
                <a:latin typeface="Consolas"/>
                <a:ea typeface="Consolas"/>
                <a:cs typeface="Consolas"/>
                <a:sym typeface="Consolas"/>
              </a:rPr>
              <a:t>}</a:t>
            </a:r>
            <a:endParaRPr/>
          </a:p>
          <a:p>
            <a:pPr marL="914400" lvl="1" indent="-304165" algn="just" rtl="0">
              <a:spcBef>
                <a:spcPts val="0"/>
              </a:spcBef>
              <a:spcAft>
                <a:spcPts val="0"/>
              </a:spcAft>
              <a:buSzPct val="100000"/>
              <a:buChar char="○"/>
            </a:pPr>
            <a:r>
              <a:rPr lang="en-GB"/>
              <a:t>Statement 1 is executed (one time) before the execution of the code.</a:t>
            </a:r>
            <a:endParaRPr/>
          </a:p>
          <a:p>
            <a:pPr marL="914400" lvl="1" indent="-304165" algn="just" rtl="0">
              <a:spcBef>
                <a:spcPts val="0"/>
              </a:spcBef>
              <a:spcAft>
                <a:spcPts val="0"/>
              </a:spcAft>
              <a:buSzPct val="100000"/>
              <a:buChar char="○"/>
            </a:pPr>
            <a:r>
              <a:rPr lang="en-GB"/>
              <a:t>Statement 2 defines the condition for executing the code block.</a:t>
            </a:r>
            <a:endParaRPr/>
          </a:p>
          <a:p>
            <a:pPr marL="914400" lvl="1" indent="-304165" algn="just" rtl="0">
              <a:spcBef>
                <a:spcPts val="0"/>
              </a:spcBef>
              <a:spcAft>
                <a:spcPts val="0"/>
              </a:spcAft>
              <a:buSzPct val="100000"/>
              <a:buChar char="○"/>
            </a:pPr>
            <a:r>
              <a:rPr lang="en-GB"/>
              <a:t>Statement 3 is executed (every time) after the code block has been executed.</a:t>
            </a:r>
            <a:endParaRPr/>
          </a:p>
          <a:p>
            <a:pPr marL="457200" lvl="0" indent="-325755" algn="just" rtl="0">
              <a:spcBef>
                <a:spcPts val="0"/>
              </a:spcBef>
              <a:spcAft>
                <a:spcPts val="0"/>
              </a:spcAft>
              <a:buSzPct val="100000"/>
              <a:buChar char="●"/>
            </a:pPr>
            <a:r>
              <a:rPr lang="en-GB"/>
              <a:t>When you know exactly how many times you want to loop through a block of code, use the ‘</a:t>
            </a:r>
            <a:r>
              <a:rPr lang="en-GB" i="1"/>
              <a:t>for’ </a:t>
            </a:r>
            <a:r>
              <a:rPr lang="en-GB"/>
              <a:t>loop instead of a ‘</a:t>
            </a:r>
            <a:r>
              <a:rPr lang="en-GB" i="1"/>
              <a:t>while’</a:t>
            </a:r>
            <a:r>
              <a:rPr lang="en-GB"/>
              <a:t> loop.</a:t>
            </a:r>
            <a:endParaRPr/>
          </a:p>
        </p:txBody>
      </p:sp>
      <p:sp>
        <p:nvSpPr>
          <p:cNvPr id="788" name="Google Shape;788;p105"/>
          <p:cNvSpPr txBox="1">
            <a:spLocks noGrp="1"/>
          </p:cNvSpPr>
          <p:nvPr>
            <p:ph type="body" idx="1"/>
          </p:nvPr>
        </p:nvSpPr>
        <p:spPr>
          <a:xfrm>
            <a:off x="5093225" y="1125225"/>
            <a:ext cx="3739200" cy="34545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1400" b="1">
                <a:solidFill>
                  <a:srgbClr val="7F0055"/>
                </a:solidFill>
                <a:latin typeface="Consolas"/>
                <a:ea typeface="Consolas"/>
                <a:cs typeface="Consolas"/>
                <a:sym typeface="Consolas"/>
              </a:rPr>
              <a:t>for</a:t>
            </a:r>
            <a:r>
              <a:rPr lang="en-GB" sz="1400">
                <a:solidFill>
                  <a:srgbClr val="000000"/>
                </a:solidFill>
                <a:latin typeface="Consolas"/>
                <a:ea typeface="Consolas"/>
                <a:cs typeface="Consolas"/>
                <a:sym typeface="Consolas"/>
              </a:rPr>
              <a:t> (</a:t>
            </a:r>
            <a:r>
              <a:rPr lang="en-GB" sz="1400" b="1">
                <a:solidFill>
                  <a:srgbClr val="7F0055"/>
                </a:solidFill>
                <a:latin typeface="Consolas"/>
                <a:ea typeface="Consolas"/>
                <a:cs typeface="Consolas"/>
                <a:sym typeface="Consolas"/>
              </a:rPr>
              <a:t>int</a:t>
            </a:r>
            <a:r>
              <a:rPr lang="en-GB" sz="1400">
                <a:solidFill>
                  <a:srgbClr val="000000"/>
                </a:solidFill>
                <a:latin typeface="Consolas"/>
                <a:ea typeface="Consolas"/>
                <a:cs typeface="Consolas"/>
                <a:sym typeface="Consolas"/>
              </a:rPr>
              <a:t> </a:t>
            </a:r>
            <a:r>
              <a:rPr lang="en-GB" sz="1400">
                <a:solidFill>
                  <a:srgbClr val="6A3E3E"/>
                </a:solidFill>
                <a:latin typeface="Consolas"/>
                <a:ea typeface="Consolas"/>
                <a:cs typeface="Consolas"/>
                <a:sym typeface="Consolas"/>
              </a:rPr>
              <a:t>i</a:t>
            </a:r>
            <a:r>
              <a:rPr lang="en-GB" sz="1400">
                <a:solidFill>
                  <a:srgbClr val="000000"/>
                </a:solidFill>
                <a:latin typeface="Consolas"/>
                <a:ea typeface="Consolas"/>
                <a:cs typeface="Consolas"/>
                <a:sym typeface="Consolas"/>
              </a:rPr>
              <a:t> = 0; </a:t>
            </a:r>
            <a:r>
              <a:rPr lang="en-GB" sz="1400">
                <a:solidFill>
                  <a:srgbClr val="6A3E3E"/>
                </a:solidFill>
                <a:latin typeface="Consolas"/>
                <a:ea typeface="Consolas"/>
                <a:cs typeface="Consolas"/>
                <a:sym typeface="Consolas"/>
              </a:rPr>
              <a:t>i</a:t>
            </a:r>
            <a:r>
              <a:rPr lang="en-GB" sz="1400">
                <a:solidFill>
                  <a:srgbClr val="000000"/>
                </a:solidFill>
                <a:latin typeface="Consolas"/>
                <a:ea typeface="Consolas"/>
                <a:cs typeface="Consolas"/>
                <a:sym typeface="Consolas"/>
              </a:rPr>
              <a:t> &lt; 5; ++</a:t>
            </a:r>
            <a:r>
              <a:rPr lang="en-GB" sz="1400">
                <a:solidFill>
                  <a:srgbClr val="6A3E3E"/>
                </a:solidFill>
                <a:latin typeface="Consolas"/>
                <a:ea typeface="Consolas"/>
                <a:cs typeface="Consolas"/>
                <a:sym typeface="Consolas"/>
              </a:rPr>
              <a:t>i</a:t>
            </a:r>
            <a:r>
              <a:rPr lang="en-GB" sz="1400">
                <a:solidFill>
                  <a:srgbClr val="000000"/>
                </a:solidFill>
                <a:latin typeface="Consolas"/>
                <a:ea typeface="Consolas"/>
                <a:cs typeface="Consolas"/>
                <a:sym typeface="Consolas"/>
              </a:rPr>
              <a:t>) {</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	System.</a:t>
            </a:r>
            <a:r>
              <a:rPr lang="en-GB" sz="1400" b="1" i="1">
                <a:solidFill>
                  <a:srgbClr val="0000C0"/>
                </a:solidFill>
                <a:latin typeface="Consolas"/>
                <a:ea typeface="Consolas"/>
                <a:cs typeface="Consolas"/>
                <a:sym typeface="Consolas"/>
              </a:rPr>
              <a:t>out</a:t>
            </a:r>
            <a:r>
              <a:rPr lang="en-GB" sz="1400">
                <a:solidFill>
                  <a:srgbClr val="000000"/>
                </a:solidFill>
                <a:latin typeface="Consolas"/>
                <a:ea typeface="Consolas"/>
                <a:cs typeface="Consolas"/>
                <a:sym typeface="Consolas"/>
              </a:rPr>
              <a:t>.println(</a:t>
            </a:r>
            <a:r>
              <a:rPr lang="en-GB" sz="1400">
                <a:solidFill>
                  <a:srgbClr val="6A3E3E"/>
                </a:solidFill>
                <a:latin typeface="Consolas"/>
                <a:ea typeface="Consolas"/>
                <a:cs typeface="Consolas"/>
                <a:sym typeface="Consolas"/>
              </a:rPr>
              <a:t>i</a:t>
            </a: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latin typeface="Consolas"/>
                <a:ea typeface="Consolas"/>
                <a:cs typeface="Consolas"/>
                <a:sym typeface="Consolas"/>
              </a:rPr>
              <a:t>}</a:t>
            </a:r>
            <a:endParaRPr sz="1400">
              <a:solidFill>
                <a:srgbClr val="000000"/>
              </a:solidFill>
              <a:latin typeface="Consolas"/>
              <a:ea typeface="Consolas"/>
              <a:cs typeface="Consolas"/>
              <a:sym typeface="Consolas"/>
            </a:endParaRPr>
          </a:p>
          <a:p>
            <a:pPr marL="25400" lvl="0" indent="0" algn="l" rtl="0">
              <a:spcBef>
                <a:spcPts val="0"/>
              </a:spcBef>
              <a:spcAft>
                <a:spcPts val="0"/>
              </a:spcAft>
              <a:buNone/>
            </a:pPr>
            <a:endParaRPr sz="1400">
              <a:solidFill>
                <a:srgbClr val="000000"/>
              </a:solidFill>
              <a:latin typeface="Consolas"/>
              <a:ea typeface="Consolas"/>
              <a:cs typeface="Consolas"/>
              <a:sym typeface="Consolas"/>
            </a:endParaRPr>
          </a:p>
          <a:p>
            <a:pPr marL="0" lvl="0" indent="0" algn="just" rtl="0">
              <a:spcBef>
                <a:spcPts val="0"/>
              </a:spcBef>
              <a:spcAft>
                <a:spcPts val="1200"/>
              </a:spcAft>
              <a:buNone/>
            </a:pPr>
            <a:r>
              <a:rPr lang="en-GB" sz="1400">
                <a:solidFill>
                  <a:srgbClr val="3F7F5F"/>
                </a:solidFill>
                <a:latin typeface="Consolas"/>
                <a:ea typeface="Consolas"/>
                <a:cs typeface="Consolas"/>
                <a:sym typeface="Consolas"/>
              </a:rPr>
              <a:t>// output 01234</a:t>
            </a:r>
            <a:endParaRPr sz="140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0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Do-while loop</a:t>
            </a:r>
            <a:endParaRPr/>
          </a:p>
        </p:txBody>
      </p:sp>
      <p:sp>
        <p:nvSpPr>
          <p:cNvPr id="794" name="Google Shape;794;p10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94</a:t>
            </a:fld>
            <a:endParaRPr/>
          </a:p>
        </p:txBody>
      </p:sp>
      <p:sp>
        <p:nvSpPr>
          <p:cNvPr id="795" name="Google Shape;795;p106"/>
          <p:cNvSpPr txBox="1">
            <a:spLocks noGrp="1"/>
          </p:cNvSpPr>
          <p:nvPr>
            <p:ph type="body" idx="1"/>
          </p:nvPr>
        </p:nvSpPr>
        <p:spPr>
          <a:xfrm>
            <a:off x="311700" y="1125225"/>
            <a:ext cx="4458900" cy="3443700"/>
          </a:xfrm>
          <a:prstGeom prst="rect">
            <a:avLst/>
          </a:prstGeom>
        </p:spPr>
        <p:txBody>
          <a:bodyPr spcFirstLastPara="1" wrap="square" lIns="91425" tIns="91425" rIns="91425" bIns="91425" anchor="t" anchorCtr="0">
            <a:normAutofit fontScale="85000" lnSpcReduction="10000"/>
          </a:bodyPr>
          <a:lstStyle/>
          <a:p>
            <a:pPr marL="457200" lvl="0" indent="-325755" algn="just" rtl="0">
              <a:spcBef>
                <a:spcPts val="0"/>
              </a:spcBef>
              <a:spcAft>
                <a:spcPts val="0"/>
              </a:spcAft>
              <a:buSzPct val="100000"/>
              <a:buChar char="●"/>
            </a:pPr>
            <a:r>
              <a:rPr lang="en-GB"/>
              <a:t>Like a while statement, except that it tests the condition at the end of the loop body. </a:t>
            </a:r>
            <a:endParaRPr/>
          </a:p>
          <a:p>
            <a:pPr marL="482600" lvl="0" indent="431800" algn="l" rtl="0">
              <a:spcBef>
                <a:spcPts val="1200"/>
              </a:spcBef>
              <a:spcAft>
                <a:spcPts val="0"/>
              </a:spcAft>
              <a:buNone/>
            </a:pPr>
            <a:r>
              <a:rPr lang="en-GB" sz="1400" b="1">
                <a:solidFill>
                  <a:srgbClr val="7F0055"/>
                </a:solidFill>
                <a:highlight>
                  <a:srgbClr val="FFFFFF"/>
                </a:highlight>
                <a:latin typeface="Consolas"/>
                <a:ea typeface="Consolas"/>
                <a:cs typeface="Consolas"/>
                <a:sym typeface="Consolas"/>
              </a:rPr>
              <a:t>do</a:t>
            </a:r>
            <a:r>
              <a:rPr lang="en-GB" sz="1400">
                <a:solidFill>
                  <a:srgbClr val="000000"/>
                </a:solidFill>
                <a:highlight>
                  <a:srgbClr val="FFFFFF"/>
                </a:highlight>
                <a:latin typeface="Consolas"/>
                <a:ea typeface="Consolas"/>
                <a:cs typeface="Consolas"/>
                <a:sym typeface="Consolas"/>
              </a:rPr>
              <a:t> {</a:t>
            </a:r>
            <a:endParaRPr sz="14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highlight>
                  <a:srgbClr val="FFFFFF"/>
                </a:highlight>
                <a:latin typeface="Consolas"/>
                <a:ea typeface="Consolas"/>
                <a:cs typeface="Consolas"/>
                <a:sym typeface="Consolas"/>
              </a:rPr>
              <a:t>			</a:t>
            </a:r>
            <a:r>
              <a:rPr lang="en-GB" sz="1400">
                <a:solidFill>
                  <a:srgbClr val="3F7F5F"/>
                </a:solidFill>
                <a:highlight>
                  <a:srgbClr val="FFFFFF"/>
                </a:highlight>
                <a:latin typeface="Consolas"/>
                <a:ea typeface="Consolas"/>
                <a:cs typeface="Consolas"/>
                <a:sym typeface="Consolas"/>
              </a:rPr>
              <a:t>// code block</a:t>
            </a:r>
            <a:endParaRPr sz="1400">
              <a:solidFill>
                <a:srgbClr val="3F7F5F"/>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1400">
                <a:solidFill>
                  <a:srgbClr val="000000"/>
                </a:solidFill>
                <a:highlight>
                  <a:srgbClr val="FFFFFF"/>
                </a:highlight>
                <a:latin typeface="Consolas"/>
                <a:ea typeface="Consolas"/>
                <a:cs typeface="Consolas"/>
                <a:sym typeface="Consolas"/>
              </a:rPr>
              <a:t>		} </a:t>
            </a:r>
            <a:r>
              <a:rPr lang="en-GB" sz="1400" b="1">
                <a:solidFill>
                  <a:srgbClr val="7F0055"/>
                </a:solidFill>
                <a:highlight>
                  <a:srgbClr val="FFFFFF"/>
                </a:highlight>
                <a:latin typeface="Consolas"/>
                <a:ea typeface="Consolas"/>
                <a:cs typeface="Consolas"/>
                <a:sym typeface="Consolas"/>
              </a:rPr>
              <a:t>while</a:t>
            </a:r>
            <a:r>
              <a:rPr lang="en-GB" sz="1400">
                <a:solidFill>
                  <a:srgbClr val="000000"/>
                </a:solidFill>
                <a:highlight>
                  <a:srgbClr val="FFFFFF"/>
                </a:highlight>
                <a:latin typeface="Consolas"/>
                <a:ea typeface="Consolas"/>
                <a:cs typeface="Consolas"/>
                <a:sym typeface="Consolas"/>
              </a:rPr>
              <a:t>(</a:t>
            </a:r>
            <a:r>
              <a:rPr lang="en-GB" sz="1400">
                <a:solidFill>
                  <a:srgbClr val="6A3E3E"/>
                </a:solidFill>
                <a:highlight>
                  <a:srgbClr val="FFFFFF"/>
                </a:highlight>
                <a:latin typeface="Consolas"/>
                <a:ea typeface="Consolas"/>
                <a:cs typeface="Consolas"/>
                <a:sym typeface="Consolas"/>
              </a:rPr>
              <a:t>condition</a:t>
            </a:r>
            <a:r>
              <a:rPr lang="en-GB" sz="1400">
                <a:solidFill>
                  <a:srgbClr val="000000"/>
                </a:solidFill>
                <a:highlight>
                  <a:srgbClr val="FFFFFF"/>
                </a:highlight>
                <a:latin typeface="Consolas"/>
                <a:ea typeface="Consolas"/>
                <a:cs typeface="Consolas"/>
                <a:sym typeface="Consolas"/>
              </a:rPr>
              <a:t> );</a:t>
            </a:r>
            <a:endParaRPr sz="1400">
              <a:solidFill>
                <a:srgbClr val="000000"/>
              </a:solidFill>
              <a:highlight>
                <a:srgbClr val="FFFFFF"/>
              </a:highlight>
              <a:latin typeface="Consolas"/>
              <a:ea typeface="Consolas"/>
              <a:cs typeface="Consolas"/>
              <a:sym typeface="Consolas"/>
            </a:endParaRPr>
          </a:p>
          <a:p>
            <a:pPr marL="457200" lvl="0" indent="-325755" algn="just" rtl="0">
              <a:spcBef>
                <a:spcPts val="1000"/>
              </a:spcBef>
              <a:spcAft>
                <a:spcPts val="0"/>
              </a:spcAft>
              <a:buSzPct val="100000"/>
              <a:buChar char="●"/>
            </a:pPr>
            <a:r>
              <a:rPr lang="en-GB"/>
              <a:t>The java do-while loop is used to iterate a part of the program repeatedly, until the specified condition is true.</a:t>
            </a:r>
            <a:endParaRPr/>
          </a:p>
          <a:p>
            <a:pPr marL="457200" lvl="0" indent="-325755" algn="just" rtl="0">
              <a:spcBef>
                <a:spcPts val="0"/>
              </a:spcBef>
              <a:spcAft>
                <a:spcPts val="0"/>
              </a:spcAft>
              <a:buSzPct val="100000"/>
              <a:buChar char="●"/>
            </a:pPr>
            <a:r>
              <a:rPr lang="en-GB"/>
              <a:t>If the number of iterations are not fixed and you must have to execute the loop at least once, use a </a:t>
            </a:r>
            <a:r>
              <a:rPr lang="en-GB" i="1"/>
              <a:t>do-while</a:t>
            </a:r>
            <a:r>
              <a:rPr lang="en-GB"/>
              <a:t> loop. It is an exit control loop.</a:t>
            </a:r>
            <a:endParaRPr/>
          </a:p>
        </p:txBody>
      </p:sp>
      <p:sp>
        <p:nvSpPr>
          <p:cNvPr id="796" name="Google Shape;796;p106"/>
          <p:cNvSpPr txBox="1">
            <a:spLocks noGrp="1"/>
          </p:cNvSpPr>
          <p:nvPr>
            <p:ph type="body" idx="1"/>
          </p:nvPr>
        </p:nvSpPr>
        <p:spPr>
          <a:xfrm>
            <a:off x="5093225" y="1125225"/>
            <a:ext cx="3739200" cy="34545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=1;</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b="1">
                <a:solidFill>
                  <a:srgbClr val="7F0055"/>
                </a:solidFill>
                <a:latin typeface="Consolas"/>
                <a:ea typeface="Consolas"/>
                <a:cs typeface="Consolas"/>
                <a:sym typeface="Consolas"/>
              </a:rPr>
              <a:t>do</a:t>
            </a: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System.</a:t>
            </a:r>
            <a:r>
              <a:rPr lang="en-GB" sz="2000" b="1" i="1">
                <a:solidFill>
                  <a:srgbClr val="0000C0"/>
                </a:solidFill>
                <a:latin typeface="Consolas"/>
                <a:ea typeface="Consolas"/>
                <a:cs typeface="Consolas"/>
                <a:sym typeface="Consolas"/>
              </a:rPr>
              <a:t>out</a:t>
            </a:r>
            <a:r>
              <a:rPr lang="en-GB" sz="2000">
                <a:solidFill>
                  <a:srgbClr val="000000"/>
                </a:solidFill>
                <a:latin typeface="Consolas"/>
                <a:ea typeface="Consolas"/>
                <a:cs typeface="Consolas"/>
                <a:sym typeface="Consolas"/>
              </a:rPr>
              <a:t>.println(</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while</a:t>
            </a:r>
            <a:r>
              <a:rPr lang="en-GB" sz="2000">
                <a:solidFill>
                  <a:srgbClr val="000000"/>
                </a:solidFill>
                <a:latin typeface="Consolas"/>
                <a:ea typeface="Consolas"/>
                <a:cs typeface="Consolas"/>
                <a:sym typeface="Consolas"/>
              </a:rPr>
              <a:t>(</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&lt;= 3);</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3F7F5F"/>
                </a:solidFill>
                <a:latin typeface="Consolas"/>
                <a:ea typeface="Consolas"/>
                <a:cs typeface="Consolas"/>
                <a:sym typeface="Consolas"/>
              </a:rPr>
              <a:t>// output 123</a:t>
            </a:r>
            <a:endParaRPr sz="2000">
              <a:solidFill>
                <a:srgbClr val="3F7F5F"/>
              </a:solidFill>
              <a:latin typeface="Consolas"/>
              <a:ea typeface="Consolas"/>
              <a:cs typeface="Consolas"/>
              <a:sym typeface="Consolas"/>
            </a:endParaRPr>
          </a:p>
          <a:p>
            <a:pPr marL="0" lvl="0" indent="0" algn="just" rtl="0">
              <a:spcBef>
                <a:spcPts val="0"/>
              </a:spcBef>
              <a:spcAft>
                <a:spcPts val="1200"/>
              </a:spcAft>
              <a:buNone/>
            </a:pPr>
            <a:endParaRPr sz="1400" b="1">
              <a:solidFill>
                <a:srgbClr val="7F0055"/>
              </a:solidFill>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0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for-each loop</a:t>
            </a:r>
            <a:endParaRPr/>
          </a:p>
        </p:txBody>
      </p:sp>
      <p:sp>
        <p:nvSpPr>
          <p:cNvPr id="802" name="Google Shape;802;p10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95</a:t>
            </a:fld>
            <a:endParaRPr/>
          </a:p>
        </p:txBody>
      </p:sp>
      <p:sp>
        <p:nvSpPr>
          <p:cNvPr id="803" name="Google Shape;803;p107"/>
          <p:cNvSpPr txBox="1">
            <a:spLocks noGrp="1"/>
          </p:cNvSpPr>
          <p:nvPr>
            <p:ph type="body" idx="1"/>
          </p:nvPr>
        </p:nvSpPr>
        <p:spPr>
          <a:xfrm>
            <a:off x="311700" y="1266325"/>
            <a:ext cx="8160900" cy="1436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for-each loop is used to traverse array or collections in java.</a:t>
            </a:r>
            <a:endParaRPr/>
          </a:p>
          <a:p>
            <a:pPr marL="457200" lvl="0" indent="-342900" algn="just" rtl="0">
              <a:spcBef>
                <a:spcPts val="0"/>
              </a:spcBef>
              <a:spcAft>
                <a:spcPts val="0"/>
              </a:spcAft>
              <a:buSzPts val="1800"/>
              <a:buChar char="●"/>
            </a:pPr>
            <a:r>
              <a:rPr lang="en-GB"/>
              <a:t>for-each loop is used exclusively to loop through elements in an array.</a:t>
            </a:r>
            <a:endParaRPr/>
          </a:p>
        </p:txBody>
      </p:sp>
      <p:sp>
        <p:nvSpPr>
          <p:cNvPr id="804" name="Google Shape;804;p107"/>
          <p:cNvSpPr txBox="1">
            <a:spLocks noGrp="1"/>
          </p:cNvSpPr>
          <p:nvPr>
            <p:ph type="body" idx="1"/>
          </p:nvPr>
        </p:nvSpPr>
        <p:spPr>
          <a:xfrm>
            <a:off x="311825" y="2192625"/>
            <a:ext cx="8520600" cy="2387100"/>
          </a:xfrm>
          <a:prstGeom prst="rect">
            <a:avLst/>
          </a:prstGeom>
        </p:spPr>
        <p:txBody>
          <a:bodyPr spcFirstLastPara="1" wrap="square" lIns="91425" tIns="91425" rIns="91425" bIns="91425" anchor="t" anchorCtr="0">
            <a:normAutofit/>
          </a:bodyPr>
          <a:lstStyle/>
          <a:p>
            <a:pPr marL="25400" lvl="0" indent="0" algn="l" rtl="0">
              <a:spcBef>
                <a:spcPts val="0"/>
              </a:spcBef>
              <a:spcAft>
                <a:spcPts val="0"/>
              </a:spcAft>
              <a:buNone/>
            </a:pPr>
            <a:r>
              <a:rPr lang="en-GB" sz="2000">
                <a:solidFill>
                  <a:srgbClr val="000000"/>
                </a:solidFill>
                <a:latin typeface="Consolas"/>
                <a:ea typeface="Consolas"/>
                <a:cs typeface="Consolas"/>
                <a:sym typeface="Consolas"/>
              </a:rPr>
              <a:t>String[] </a:t>
            </a:r>
            <a:r>
              <a:rPr lang="en-GB" sz="2000">
                <a:solidFill>
                  <a:srgbClr val="6A3E3E"/>
                </a:solidFill>
                <a:latin typeface="Consolas"/>
                <a:ea typeface="Consolas"/>
                <a:cs typeface="Consolas"/>
                <a:sym typeface="Consolas"/>
              </a:rPr>
              <a:t>languages</a:t>
            </a:r>
            <a:r>
              <a:rPr lang="en-GB" sz="2000">
                <a:solidFill>
                  <a:srgbClr val="000000"/>
                </a:solidFill>
                <a:latin typeface="Consolas"/>
                <a:ea typeface="Consolas"/>
                <a:cs typeface="Consolas"/>
                <a:sym typeface="Consolas"/>
              </a:rPr>
              <a:t> = {</a:t>
            </a:r>
            <a:r>
              <a:rPr lang="en-GB" sz="2000">
                <a:solidFill>
                  <a:srgbClr val="2A00FF"/>
                </a:solidFill>
                <a:latin typeface="Consolas"/>
                <a:ea typeface="Consolas"/>
                <a:cs typeface="Consolas"/>
                <a:sym typeface="Consolas"/>
              </a:rPr>
              <a:t>"C"</a:t>
            </a:r>
            <a:r>
              <a:rPr lang="en-GB" sz="2000">
                <a:solidFill>
                  <a:srgbClr val="000000"/>
                </a:solidFill>
                <a:latin typeface="Consolas"/>
                <a:ea typeface="Consolas"/>
                <a:cs typeface="Consolas"/>
                <a:sym typeface="Consolas"/>
              </a:rPr>
              <a:t>, </a:t>
            </a:r>
            <a:r>
              <a:rPr lang="en-GB" sz="2000">
                <a:solidFill>
                  <a:srgbClr val="2A00FF"/>
                </a:solidFill>
                <a:latin typeface="Consolas"/>
                <a:ea typeface="Consolas"/>
                <a:cs typeface="Consolas"/>
                <a:sym typeface="Consolas"/>
              </a:rPr>
              <a:t>"C++"</a:t>
            </a:r>
            <a:r>
              <a:rPr lang="en-GB" sz="2000">
                <a:solidFill>
                  <a:srgbClr val="000000"/>
                </a:solidFill>
                <a:latin typeface="Consolas"/>
                <a:ea typeface="Consolas"/>
                <a:cs typeface="Consolas"/>
                <a:sym typeface="Consolas"/>
              </a:rPr>
              <a:t>, </a:t>
            </a:r>
            <a:r>
              <a:rPr lang="en-GB" sz="2000">
                <a:solidFill>
                  <a:srgbClr val="2A00FF"/>
                </a:solidFill>
                <a:latin typeface="Consolas"/>
                <a:ea typeface="Consolas"/>
                <a:cs typeface="Consolas"/>
                <a:sym typeface="Consolas"/>
              </a:rPr>
              <a:t>"Java"</a:t>
            </a:r>
            <a:r>
              <a:rPr lang="en-GB" sz="2000">
                <a:solidFill>
                  <a:srgbClr val="000000"/>
                </a:solidFill>
                <a:latin typeface="Consolas"/>
                <a:ea typeface="Consolas"/>
                <a:cs typeface="Consolas"/>
                <a:sym typeface="Consolas"/>
              </a:rPr>
              <a:t>, </a:t>
            </a:r>
            <a:r>
              <a:rPr lang="en-GB" sz="2000">
                <a:solidFill>
                  <a:srgbClr val="2A00FF"/>
                </a:solidFill>
                <a:latin typeface="Consolas"/>
                <a:ea typeface="Consolas"/>
                <a:cs typeface="Consolas"/>
                <a:sym typeface="Consolas"/>
              </a:rPr>
              <a:t>"C#"</a:t>
            </a:r>
            <a:r>
              <a:rPr lang="en-GB" sz="2000">
                <a:solidFill>
                  <a:srgbClr val="000000"/>
                </a:solidFill>
                <a:latin typeface="Consolas"/>
                <a:ea typeface="Consolas"/>
                <a:cs typeface="Consolas"/>
                <a:sym typeface="Consolas"/>
              </a:rPr>
              <a:t>, </a:t>
            </a:r>
            <a:r>
              <a:rPr lang="en-GB" sz="2000">
                <a:solidFill>
                  <a:srgbClr val="2A00FF"/>
                </a:solidFill>
                <a:latin typeface="Consolas"/>
                <a:ea typeface="Consolas"/>
                <a:cs typeface="Consolas"/>
                <a:sym typeface="Consolas"/>
              </a:rPr>
              <a:t>"Python"</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b="1">
                <a:solidFill>
                  <a:srgbClr val="7F0055"/>
                </a:solidFill>
                <a:latin typeface="Consolas"/>
                <a:ea typeface="Consolas"/>
                <a:cs typeface="Consolas"/>
                <a:sym typeface="Consolas"/>
              </a:rPr>
              <a:t>for</a:t>
            </a:r>
            <a:r>
              <a:rPr lang="en-GB" sz="2000">
                <a:solidFill>
                  <a:srgbClr val="000000"/>
                </a:solidFill>
                <a:latin typeface="Consolas"/>
                <a:ea typeface="Consolas"/>
                <a:cs typeface="Consolas"/>
                <a:sym typeface="Consolas"/>
              </a:rPr>
              <a:t> (String </a:t>
            </a:r>
            <a:r>
              <a:rPr lang="en-GB" sz="2000">
                <a:solidFill>
                  <a:srgbClr val="6A3E3E"/>
                </a:solidFill>
                <a:latin typeface="Consolas"/>
                <a:ea typeface="Consolas"/>
                <a:cs typeface="Consolas"/>
                <a:sym typeface="Consolas"/>
              </a:rPr>
              <a:t>lang</a:t>
            </a:r>
            <a:r>
              <a:rPr lang="en-GB" sz="2000">
                <a:solidFill>
                  <a:srgbClr val="000000"/>
                </a:solidFill>
                <a:latin typeface="Consolas"/>
                <a:ea typeface="Consolas"/>
                <a:cs typeface="Consolas"/>
                <a:sym typeface="Consolas"/>
              </a:rPr>
              <a:t> : </a:t>
            </a:r>
            <a:r>
              <a:rPr lang="en-GB" sz="2000">
                <a:solidFill>
                  <a:srgbClr val="6A3E3E"/>
                </a:solidFill>
                <a:latin typeface="Consolas"/>
                <a:ea typeface="Consolas"/>
                <a:cs typeface="Consolas"/>
                <a:sym typeface="Consolas"/>
              </a:rPr>
              <a:t>languages</a:t>
            </a: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25400" lvl="0" indent="431800" algn="l" rtl="0">
              <a:spcBef>
                <a:spcPts val="0"/>
              </a:spcBef>
              <a:spcAft>
                <a:spcPts val="0"/>
              </a:spcAft>
              <a:buNone/>
            </a:pPr>
            <a:r>
              <a:rPr lang="en-GB" sz="2000">
                <a:solidFill>
                  <a:srgbClr val="000000"/>
                </a:solidFill>
                <a:latin typeface="Consolas"/>
                <a:ea typeface="Consolas"/>
                <a:cs typeface="Consolas"/>
                <a:sym typeface="Consolas"/>
              </a:rPr>
              <a:t>System.</a:t>
            </a:r>
            <a:r>
              <a:rPr lang="en-GB" sz="2000" b="1" i="1">
                <a:solidFill>
                  <a:srgbClr val="0000C0"/>
                </a:solidFill>
                <a:latin typeface="Consolas"/>
                <a:ea typeface="Consolas"/>
                <a:cs typeface="Consolas"/>
                <a:sym typeface="Consolas"/>
              </a:rPr>
              <a:t>out</a:t>
            </a:r>
            <a:r>
              <a:rPr lang="en-GB" sz="2000">
                <a:solidFill>
                  <a:srgbClr val="000000"/>
                </a:solidFill>
                <a:latin typeface="Consolas"/>
                <a:ea typeface="Consolas"/>
                <a:cs typeface="Consolas"/>
                <a:sym typeface="Consolas"/>
              </a:rPr>
              <a:t>.println(</a:t>
            </a:r>
            <a:r>
              <a:rPr lang="en-GB" sz="2000">
                <a:solidFill>
                  <a:srgbClr val="6A3E3E"/>
                </a:solidFill>
                <a:latin typeface="Consolas"/>
                <a:ea typeface="Consolas"/>
                <a:cs typeface="Consolas"/>
                <a:sym typeface="Consolas"/>
              </a:rPr>
              <a:t>lang</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0" lvl="0" indent="0" algn="just" rtl="0">
              <a:spcBef>
                <a:spcPts val="0"/>
              </a:spcBef>
              <a:spcAft>
                <a:spcPts val="1200"/>
              </a:spcAft>
              <a:buNone/>
            </a:pPr>
            <a:endParaRPr sz="2000" b="1">
              <a:solidFill>
                <a:srgbClr val="7F0055"/>
              </a:solidFill>
              <a:latin typeface="Consolas"/>
              <a:ea typeface="Consolas"/>
              <a:cs typeface="Consolas"/>
              <a:sym typeface="Consola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10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Jump Statements</a:t>
            </a:r>
            <a:endParaRPr/>
          </a:p>
        </p:txBody>
      </p:sp>
      <p:sp>
        <p:nvSpPr>
          <p:cNvPr id="810" name="Google Shape;810;p10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Jumping statements are control statements that transfer execution control from one point to another point in the program.</a:t>
            </a:r>
            <a:endParaRPr/>
          </a:p>
          <a:p>
            <a:pPr marL="457200" lvl="0" indent="-342900" algn="just" rtl="0">
              <a:spcBef>
                <a:spcPts val="0"/>
              </a:spcBef>
              <a:spcAft>
                <a:spcPts val="0"/>
              </a:spcAft>
              <a:buSzPts val="1800"/>
              <a:buChar char="●"/>
            </a:pPr>
            <a:r>
              <a:rPr lang="en-GB"/>
              <a:t>There are two jump statements that are provided in the Java programming language :</a:t>
            </a:r>
            <a:endParaRPr/>
          </a:p>
          <a:p>
            <a:pPr marL="914400" lvl="1" indent="-317500" algn="just" rtl="0">
              <a:spcBef>
                <a:spcPts val="0"/>
              </a:spcBef>
              <a:spcAft>
                <a:spcPts val="0"/>
              </a:spcAft>
              <a:buSzPts val="1400"/>
              <a:buFont typeface="Consolas"/>
              <a:buChar char="○"/>
            </a:pPr>
            <a:r>
              <a:rPr lang="en-GB">
                <a:latin typeface="Consolas"/>
                <a:ea typeface="Consolas"/>
                <a:cs typeface="Consolas"/>
                <a:sym typeface="Consolas"/>
              </a:rPr>
              <a:t>break</a:t>
            </a:r>
            <a:endParaRPr>
              <a:latin typeface="Consolas"/>
              <a:ea typeface="Consolas"/>
              <a:cs typeface="Consolas"/>
              <a:sym typeface="Consolas"/>
            </a:endParaRPr>
          </a:p>
          <a:p>
            <a:pPr marL="914400" lvl="1" indent="-317500" algn="just" rtl="0">
              <a:spcBef>
                <a:spcPts val="0"/>
              </a:spcBef>
              <a:spcAft>
                <a:spcPts val="0"/>
              </a:spcAft>
              <a:buSzPts val="1400"/>
              <a:buFont typeface="Consolas"/>
              <a:buChar char="○"/>
            </a:pPr>
            <a:r>
              <a:rPr lang="en-GB">
                <a:latin typeface="Consolas"/>
                <a:ea typeface="Consolas"/>
                <a:cs typeface="Consolas"/>
                <a:sym typeface="Consolas"/>
              </a:rPr>
              <a:t>continue</a:t>
            </a:r>
            <a:endParaRPr>
              <a:latin typeface="Consolas"/>
              <a:ea typeface="Consolas"/>
              <a:cs typeface="Consolas"/>
              <a:sym typeface="Consolas"/>
            </a:endParaRPr>
          </a:p>
        </p:txBody>
      </p:sp>
      <p:sp>
        <p:nvSpPr>
          <p:cNvPr id="811" name="Google Shape;811;p10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10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break</a:t>
            </a:r>
            <a:endParaRPr>
              <a:latin typeface="Consolas"/>
              <a:ea typeface="Consolas"/>
              <a:cs typeface="Consolas"/>
              <a:sym typeface="Consolas"/>
            </a:endParaRPr>
          </a:p>
        </p:txBody>
      </p:sp>
      <p:sp>
        <p:nvSpPr>
          <p:cNvPr id="817" name="Google Shape;817;p10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a:t>
            </a:r>
            <a:r>
              <a:rPr lang="en-GB" i="1">
                <a:latin typeface="Consolas"/>
                <a:ea typeface="Consolas"/>
                <a:cs typeface="Consolas"/>
                <a:sym typeface="Consolas"/>
              </a:rPr>
              <a:t>break</a:t>
            </a:r>
            <a:r>
              <a:rPr lang="en-GB"/>
              <a:t> statement is used to jump out of a loop or </a:t>
            </a:r>
            <a:r>
              <a:rPr lang="en-GB" i="1">
                <a:latin typeface="Consolas"/>
                <a:ea typeface="Consolas"/>
                <a:cs typeface="Consolas"/>
                <a:sym typeface="Consolas"/>
              </a:rPr>
              <a:t>switch</a:t>
            </a:r>
            <a:r>
              <a:rPr lang="en-GB"/>
              <a:t> statement.</a:t>
            </a:r>
            <a:endParaRPr/>
          </a:p>
          <a:p>
            <a:pPr marL="482600" lvl="0" indent="431800" algn="l" rtl="0">
              <a:spcBef>
                <a:spcPts val="1200"/>
              </a:spcBef>
              <a:spcAft>
                <a:spcPts val="0"/>
              </a:spcAft>
              <a:buNone/>
            </a:pPr>
            <a:r>
              <a:rPr lang="en-GB" sz="2000" b="1">
                <a:solidFill>
                  <a:srgbClr val="7F0055"/>
                </a:solidFill>
                <a:latin typeface="Consolas"/>
                <a:ea typeface="Consolas"/>
                <a:cs typeface="Consolas"/>
                <a:sym typeface="Consolas"/>
              </a:rPr>
              <a:t>for</a:t>
            </a: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int</a:t>
            </a:r>
            <a:r>
              <a:rPr lang="en-GB" sz="2000">
                <a:solidFill>
                  <a:srgbClr val="000000"/>
                </a:solidFill>
                <a:latin typeface="Consolas"/>
                <a:ea typeface="Consolas"/>
                <a:cs typeface="Consolas"/>
                <a:sym typeface="Consolas"/>
              </a:rPr>
              <a:t> </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 0; </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&lt; 10; </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if</a:t>
            </a:r>
            <a:r>
              <a:rPr lang="en-GB" sz="2000">
                <a:solidFill>
                  <a:srgbClr val="000000"/>
                </a:solidFill>
                <a:latin typeface="Consolas"/>
                <a:ea typeface="Consolas"/>
                <a:cs typeface="Consolas"/>
                <a:sym typeface="Consolas"/>
              </a:rPr>
              <a:t>(</a:t>
            </a:r>
            <a:r>
              <a:rPr lang="en-GB" sz="2000">
                <a:solidFill>
                  <a:srgbClr val="6A3E3E"/>
                </a:solidFill>
                <a:latin typeface="Consolas"/>
                <a:ea typeface="Consolas"/>
                <a:cs typeface="Consolas"/>
                <a:sym typeface="Consolas"/>
              </a:rPr>
              <a:t>i </a:t>
            </a:r>
            <a:r>
              <a:rPr lang="en-GB" sz="2000">
                <a:solidFill>
                  <a:srgbClr val="000000"/>
                </a:solidFill>
                <a:latin typeface="Consolas"/>
                <a:ea typeface="Consolas"/>
                <a:cs typeface="Consolas"/>
                <a:sym typeface="Consolas"/>
              </a:rPr>
              <a:t>== 4)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r>
              <a:rPr lang="en-GB" sz="2000" b="1">
                <a:solidFill>
                  <a:srgbClr val="7F0055"/>
                </a:solidFill>
                <a:latin typeface="Consolas"/>
                <a:ea typeface="Consolas"/>
                <a:cs typeface="Consolas"/>
                <a:sym typeface="Consolas"/>
              </a:rPr>
              <a:t>break</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System.</a:t>
            </a:r>
            <a:r>
              <a:rPr lang="en-GB" sz="2000" b="1" i="1">
                <a:solidFill>
                  <a:srgbClr val="0000C0"/>
                </a:solidFill>
                <a:latin typeface="Consolas"/>
                <a:ea typeface="Consolas"/>
                <a:cs typeface="Consolas"/>
                <a:sym typeface="Consolas"/>
              </a:rPr>
              <a:t>out</a:t>
            </a:r>
            <a:r>
              <a:rPr lang="en-GB" sz="2000">
                <a:solidFill>
                  <a:srgbClr val="000000"/>
                </a:solidFill>
                <a:latin typeface="Consolas"/>
                <a:ea typeface="Consolas"/>
                <a:cs typeface="Consolas"/>
                <a:sym typeface="Consolas"/>
              </a:rPr>
              <a:t>.println(</a:t>
            </a:r>
            <a:r>
              <a:rPr lang="en-GB" sz="2000">
                <a:solidFill>
                  <a:srgbClr val="6A3E3E"/>
                </a:solidFill>
                <a:latin typeface="Consolas"/>
                <a:ea typeface="Consolas"/>
                <a:cs typeface="Consolas"/>
                <a:sym typeface="Consolas"/>
              </a:rPr>
              <a:t>i</a:t>
            </a:r>
            <a:r>
              <a:rPr lang="en-GB"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marL="457200" lvl="0" indent="0" algn="just" rtl="0">
              <a:spcBef>
                <a:spcPts val="0"/>
              </a:spcBef>
              <a:spcAft>
                <a:spcPts val="1200"/>
              </a:spcAft>
              <a:buNone/>
            </a:pPr>
            <a:r>
              <a:rPr lang="en-GB"/>
              <a:t>	</a:t>
            </a:r>
            <a:r>
              <a:rPr lang="en-GB" sz="2000">
                <a:solidFill>
                  <a:srgbClr val="3F7F5F"/>
                </a:solidFill>
                <a:latin typeface="Consolas"/>
                <a:ea typeface="Consolas"/>
                <a:cs typeface="Consolas"/>
                <a:sym typeface="Consolas"/>
              </a:rPr>
              <a:t>// output 0123</a:t>
            </a:r>
            <a:endParaRPr/>
          </a:p>
        </p:txBody>
      </p:sp>
      <p:sp>
        <p:nvSpPr>
          <p:cNvPr id="818" name="Google Shape;818;p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1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continue</a:t>
            </a:r>
            <a:endParaRPr>
              <a:latin typeface="Consolas"/>
              <a:ea typeface="Consolas"/>
              <a:cs typeface="Consolas"/>
              <a:sym typeface="Consolas"/>
            </a:endParaRPr>
          </a:p>
        </p:txBody>
      </p:sp>
      <p:sp>
        <p:nvSpPr>
          <p:cNvPr id="824" name="Google Shape;824;p11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20000"/>
          </a:bodyPr>
          <a:lstStyle/>
          <a:p>
            <a:pPr marL="457200" lvl="0" indent="-342900" algn="just" rtl="0">
              <a:spcBef>
                <a:spcPts val="0"/>
              </a:spcBef>
              <a:spcAft>
                <a:spcPts val="0"/>
              </a:spcAft>
              <a:buSzPts val="1800"/>
              <a:buChar char="●"/>
            </a:pPr>
            <a:r>
              <a:rPr lang="en-GB"/>
              <a:t>The </a:t>
            </a:r>
            <a:r>
              <a:rPr lang="en-GB" i="1">
                <a:latin typeface="Consolas"/>
                <a:ea typeface="Consolas"/>
                <a:cs typeface="Consolas"/>
                <a:sym typeface="Consolas"/>
              </a:rPr>
              <a:t>continue</a:t>
            </a:r>
            <a:r>
              <a:rPr lang="en-GB"/>
              <a:t> statement breaks one iteration (in the loop), if specified condition occurs, and continues with the next iteration in the loop.</a:t>
            </a:r>
            <a:endParaRPr/>
          </a:p>
          <a:p>
            <a:pPr marL="482600" lvl="0" indent="431800" algn="l" rtl="0">
              <a:spcBef>
                <a:spcPts val="1200"/>
              </a:spcBef>
              <a:spcAft>
                <a:spcPts val="0"/>
              </a:spcAft>
              <a:buNone/>
            </a:pPr>
            <a:r>
              <a:rPr lang="en-GB" sz="2000" b="1">
                <a:solidFill>
                  <a:srgbClr val="7F0055"/>
                </a:solidFill>
                <a:highlight>
                  <a:srgbClr val="FFFFFF"/>
                </a:highlight>
                <a:latin typeface="Consolas"/>
                <a:ea typeface="Consolas"/>
                <a:cs typeface="Consolas"/>
                <a:sym typeface="Consolas"/>
              </a:rPr>
              <a:t>for</a:t>
            </a:r>
            <a:r>
              <a:rPr lang="en-GB" sz="2000">
                <a:solidFill>
                  <a:srgbClr val="000000"/>
                </a:solidFill>
                <a:highlight>
                  <a:srgbClr val="FFFFFF"/>
                </a:highlight>
                <a:latin typeface="Consolas"/>
                <a:ea typeface="Consolas"/>
                <a:cs typeface="Consolas"/>
                <a:sym typeface="Consolas"/>
              </a:rPr>
              <a:t> (</a:t>
            </a:r>
            <a:r>
              <a:rPr lang="en-GB" sz="2000" b="1">
                <a:solidFill>
                  <a:srgbClr val="7F0055"/>
                </a:solidFill>
                <a:highlight>
                  <a:srgbClr val="FFFFFF"/>
                </a:highlight>
                <a:latin typeface="Consolas"/>
                <a:ea typeface="Consolas"/>
                <a:cs typeface="Consolas"/>
                <a:sym typeface="Consolas"/>
              </a:rPr>
              <a:t>int</a:t>
            </a:r>
            <a:r>
              <a:rPr lang="en-GB" sz="2000">
                <a:solidFill>
                  <a:srgbClr val="000000"/>
                </a:solidFill>
                <a:highlight>
                  <a:srgbClr val="FFFFFF"/>
                </a:highlight>
                <a:latin typeface="Consolas"/>
                <a:ea typeface="Consolas"/>
                <a:cs typeface="Consolas"/>
                <a:sym typeface="Consolas"/>
              </a:rPr>
              <a:t> </a:t>
            </a:r>
            <a:r>
              <a:rPr lang="en-GB" sz="2000">
                <a:solidFill>
                  <a:srgbClr val="6A3E3E"/>
                </a:solidFill>
                <a:highlight>
                  <a:srgbClr val="FFFFFF"/>
                </a:highlight>
                <a:latin typeface="Consolas"/>
                <a:ea typeface="Consolas"/>
                <a:cs typeface="Consolas"/>
                <a:sym typeface="Consolas"/>
              </a:rPr>
              <a:t>i</a:t>
            </a:r>
            <a:r>
              <a:rPr lang="en-GB" sz="2000">
                <a:solidFill>
                  <a:srgbClr val="000000"/>
                </a:solidFill>
                <a:highlight>
                  <a:srgbClr val="FFFFFF"/>
                </a:highlight>
                <a:latin typeface="Consolas"/>
                <a:ea typeface="Consolas"/>
                <a:cs typeface="Consolas"/>
                <a:sym typeface="Consolas"/>
              </a:rPr>
              <a:t> = 0; </a:t>
            </a:r>
            <a:r>
              <a:rPr lang="en-GB" sz="2000">
                <a:solidFill>
                  <a:srgbClr val="6A3E3E"/>
                </a:solidFill>
                <a:highlight>
                  <a:srgbClr val="FFFFFF"/>
                </a:highlight>
                <a:latin typeface="Consolas"/>
                <a:ea typeface="Consolas"/>
                <a:cs typeface="Consolas"/>
                <a:sym typeface="Consolas"/>
              </a:rPr>
              <a:t>i</a:t>
            </a:r>
            <a:r>
              <a:rPr lang="en-GB" sz="2000">
                <a:solidFill>
                  <a:srgbClr val="000000"/>
                </a:solidFill>
                <a:highlight>
                  <a:srgbClr val="FFFFFF"/>
                </a:highlight>
                <a:latin typeface="Consolas"/>
                <a:ea typeface="Consolas"/>
                <a:cs typeface="Consolas"/>
                <a:sym typeface="Consolas"/>
              </a:rPr>
              <a:t> &lt;= 5; </a:t>
            </a:r>
            <a:r>
              <a:rPr lang="en-GB" sz="2000">
                <a:solidFill>
                  <a:srgbClr val="6A3E3E"/>
                </a:solidFill>
                <a:highlight>
                  <a:srgbClr val="FFFFFF"/>
                </a:highlight>
                <a:latin typeface="Consolas"/>
                <a:ea typeface="Consolas"/>
                <a:cs typeface="Consolas"/>
                <a:sym typeface="Consolas"/>
              </a:rPr>
              <a:t>i</a:t>
            </a:r>
            <a:r>
              <a:rPr lang="en-GB" sz="2000">
                <a:solidFill>
                  <a:srgbClr val="000000"/>
                </a:solidFill>
                <a:highlight>
                  <a:srgbClr val="FFFFFF"/>
                </a:highlight>
                <a:latin typeface="Consolas"/>
                <a:ea typeface="Consolas"/>
                <a:cs typeface="Consolas"/>
                <a:sym typeface="Consolas"/>
              </a:rPr>
              <a:t>++) {</a:t>
            </a:r>
            <a:endParaRPr sz="20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highlight>
                  <a:srgbClr val="FFFFFF"/>
                </a:highlight>
                <a:latin typeface="Consolas"/>
                <a:ea typeface="Consolas"/>
                <a:cs typeface="Consolas"/>
                <a:sym typeface="Consolas"/>
              </a:rPr>
              <a:t>			</a:t>
            </a:r>
            <a:r>
              <a:rPr lang="en-GB" sz="2000" b="1">
                <a:solidFill>
                  <a:srgbClr val="7F0055"/>
                </a:solidFill>
                <a:highlight>
                  <a:srgbClr val="FFFFFF"/>
                </a:highlight>
                <a:latin typeface="Consolas"/>
                <a:ea typeface="Consolas"/>
                <a:cs typeface="Consolas"/>
                <a:sym typeface="Consolas"/>
              </a:rPr>
              <a:t>if</a:t>
            </a:r>
            <a:r>
              <a:rPr lang="en-GB" sz="2000">
                <a:solidFill>
                  <a:srgbClr val="000000"/>
                </a:solidFill>
                <a:highlight>
                  <a:srgbClr val="FFFFFF"/>
                </a:highlight>
                <a:latin typeface="Consolas"/>
                <a:ea typeface="Consolas"/>
                <a:cs typeface="Consolas"/>
                <a:sym typeface="Consolas"/>
              </a:rPr>
              <a:t>(</a:t>
            </a:r>
            <a:r>
              <a:rPr lang="en-GB" sz="2000">
                <a:solidFill>
                  <a:srgbClr val="6A3E3E"/>
                </a:solidFill>
                <a:highlight>
                  <a:srgbClr val="FFFFFF"/>
                </a:highlight>
                <a:latin typeface="Consolas"/>
                <a:ea typeface="Consolas"/>
                <a:cs typeface="Consolas"/>
                <a:sym typeface="Consolas"/>
              </a:rPr>
              <a:t>i</a:t>
            </a:r>
            <a:r>
              <a:rPr lang="en-GB" sz="2000">
                <a:solidFill>
                  <a:srgbClr val="000000"/>
                </a:solidFill>
                <a:highlight>
                  <a:srgbClr val="FFFFFF"/>
                </a:highlight>
                <a:latin typeface="Consolas"/>
                <a:ea typeface="Consolas"/>
                <a:cs typeface="Consolas"/>
                <a:sym typeface="Consolas"/>
              </a:rPr>
              <a:t>==3) {</a:t>
            </a:r>
            <a:endParaRPr sz="20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highlight>
                  <a:srgbClr val="FFFFFF"/>
                </a:highlight>
                <a:latin typeface="Consolas"/>
                <a:ea typeface="Consolas"/>
                <a:cs typeface="Consolas"/>
                <a:sym typeface="Consolas"/>
              </a:rPr>
              <a:t>				</a:t>
            </a:r>
            <a:r>
              <a:rPr lang="en-GB" sz="2000" b="1">
                <a:solidFill>
                  <a:srgbClr val="7F0055"/>
                </a:solidFill>
                <a:highlight>
                  <a:srgbClr val="FFFFFF"/>
                </a:highlight>
                <a:latin typeface="Consolas"/>
                <a:ea typeface="Consolas"/>
                <a:cs typeface="Consolas"/>
                <a:sym typeface="Consolas"/>
              </a:rPr>
              <a:t>continue</a:t>
            </a:r>
            <a:r>
              <a:rPr lang="en-GB" sz="2000">
                <a:solidFill>
                  <a:srgbClr val="000000"/>
                </a:solidFill>
                <a:highlight>
                  <a:srgbClr val="FFFFFF"/>
                </a:highlight>
                <a:latin typeface="Consolas"/>
                <a:ea typeface="Consolas"/>
                <a:cs typeface="Consolas"/>
                <a:sym typeface="Consolas"/>
              </a:rPr>
              <a:t>;		</a:t>
            </a:r>
            <a:r>
              <a:rPr lang="en-GB" sz="2000">
                <a:solidFill>
                  <a:srgbClr val="3F7F5F"/>
                </a:solidFill>
                <a:highlight>
                  <a:srgbClr val="FFFFFF"/>
                </a:highlight>
                <a:latin typeface="Consolas"/>
                <a:ea typeface="Consolas"/>
                <a:cs typeface="Consolas"/>
                <a:sym typeface="Consolas"/>
              </a:rPr>
              <a:t>// skips the value of 3</a:t>
            </a:r>
            <a:endParaRPr sz="20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highlight>
                  <a:srgbClr val="FFFFFF"/>
                </a:highlight>
                <a:latin typeface="Consolas"/>
                <a:ea typeface="Consolas"/>
                <a:cs typeface="Consolas"/>
                <a:sym typeface="Consolas"/>
              </a:rPr>
              <a:t>			}</a:t>
            </a:r>
            <a:endParaRPr sz="20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highlight>
                  <a:srgbClr val="FFFFFF"/>
                </a:highlight>
                <a:latin typeface="Consolas"/>
                <a:ea typeface="Consolas"/>
                <a:cs typeface="Consolas"/>
                <a:sym typeface="Consolas"/>
              </a:rPr>
              <a:t>			System.</a:t>
            </a:r>
            <a:r>
              <a:rPr lang="en-GB" sz="2000" b="1" i="1">
                <a:solidFill>
                  <a:srgbClr val="0000C0"/>
                </a:solidFill>
                <a:highlight>
                  <a:srgbClr val="FFFFFF"/>
                </a:highlight>
                <a:latin typeface="Consolas"/>
                <a:ea typeface="Consolas"/>
                <a:cs typeface="Consolas"/>
                <a:sym typeface="Consolas"/>
              </a:rPr>
              <a:t>out</a:t>
            </a:r>
            <a:r>
              <a:rPr lang="en-GB" sz="2000">
                <a:solidFill>
                  <a:srgbClr val="000000"/>
                </a:solidFill>
                <a:highlight>
                  <a:srgbClr val="FFFFFF"/>
                </a:highlight>
                <a:latin typeface="Consolas"/>
                <a:ea typeface="Consolas"/>
                <a:cs typeface="Consolas"/>
                <a:sym typeface="Consolas"/>
              </a:rPr>
              <a:t>.println(</a:t>
            </a:r>
            <a:r>
              <a:rPr lang="en-GB" sz="2000">
                <a:solidFill>
                  <a:srgbClr val="6A3E3E"/>
                </a:solidFill>
                <a:highlight>
                  <a:srgbClr val="FFFFFF"/>
                </a:highlight>
                <a:latin typeface="Consolas"/>
                <a:ea typeface="Consolas"/>
                <a:cs typeface="Consolas"/>
                <a:sym typeface="Consolas"/>
              </a:rPr>
              <a:t>i</a:t>
            </a:r>
            <a:r>
              <a:rPr lang="en-GB" sz="2000">
                <a:solidFill>
                  <a:srgbClr val="000000"/>
                </a:solidFill>
                <a:highlight>
                  <a:srgbClr val="FFFFFF"/>
                </a:highlight>
                <a:latin typeface="Consolas"/>
                <a:ea typeface="Consolas"/>
                <a:cs typeface="Consolas"/>
                <a:sym typeface="Consolas"/>
              </a:rPr>
              <a:t>);</a:t>
            </a:r>
            <a:endParaRPr sz="20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highlight>
                  <a:srgbClr val="FFFFFF"/>
                </a:highlight>
                <a:latin typeface="Consolas"/>
                <a:ea typeface="Consolas"/>
                <a:cs typeface="Consolas"/>
                <a:sym typeface="Consolas"/>
              </a:rPr>
              <a:t>		}</a:t>
            </a:r>
            <a:endParaRPr sz="2000">
              <a:solidFill>
                <a:srgbClr val="000000"/>
              </a:solidFill>
              <a:highlight>
                <a:srgbClr val="FFFFFF"/>
              </a:highlight>
              <a:latin typeface="Consolas"/>
              <a:ea typeface="Consolas"/>
              <a:cs typeface="Consolas"/>
              <a:sym typeface="Consolas"/>
            </a:endParaRPr>
          </a:p>
          <a:p>
            <a:pPr marL="25400" lvl="0" indent="0" algn="l" rtl="0">
              <a:spcBef>
                <a:spcPts val="0"/>
              </a:spcBef>
              <a:spcAft>
                <a:spcPts val="0"/>
              </a:spcAft>
              <a:buNone/>
            </a:pPr>
            <a:r>
              <a:rPr lang="en-GB" sz="2000">
                <a:solidFill>
                  <a:srgbClr val="000000"/>
                </a:solidFill>
                <a:highlight>
                  <a:srgbClr val="FFFFFF"/>
                </a:highlight>
                <a:latin typeface="Consolas"/>
                <a:ea typeface="Consolas"/>
                <a:cs typeface="Consolas"/>
                <a:sym typeface="Consolas"/>
              </a:rPr>
              <a:t>		</a:t>
            </a:r>
            <a:r>
              <a:rPr lang="en-GB" sz="2000">
                <a:solidFill>
                  <a:srgbClr val="3F7F5F"/>
                </a:solidFill>
                <a:highlight>
                  <a:srgbClr val="FFFFFF"/>
                </a:highlight>
                <a:latin typeface="Consolas"/>
                <a:ea typeface="Consolas"/>
                <a:cs typeface="Consolas"/>
                <a:sym typeface="Consolas"/>
              </a:rPr>
              <a:t>// output 01245</a:t>
            </a:r>
            <a:endParaRPr sz="2000">
              <a:solidFill>
                <a:srgbClr val="3F7F5F"/>
              </a:solidFill>
              <a:highlight>
                <a:srgbClr val="FFFFFF"/>
              </a:highlight>
              <a:latin typeface="Consolas"/>
              <a:ea typeface="Consolas"/>
              <a:cs typeface="Consolas"/>
              <a:sym typeface="Consolas"/>
            </a:endParaRPr>
          </a:p>
          <a:p>
            <a:pPr marL="457200" lvl="0" indent="0" algn="just" rtl="0">
              <a:spcBef>
                <a:spcPts val="0"/>
              </a:spcBef>
              <a:spcAft>
                <a:spcPts val="1200"/>
              </a:spcAft>
              <a:buNone/>
            </a:pPr>
            <a:endParaRPr/>
          </a:p>
        </p:txBody>
      </p:sp>
      <p:sp>
        <p:nvSpPr>
          <p:cNvPr id="825" name="Google Shape;825;p1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1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Consolas"/>
                <a:ea typeface="Consolas"/>
                <a:cs typeface="Consolas"/>
                <a:sym typeface="Consolas"/>
              </a:rPr>
              <a:t>exit()</a:t>
            </a:r>
            <a:r>
              <a:rPr lang="en-GB"/>
              <a:t> method</a:t>
            </a:r>
            <a:endParaRPr/>
          </a:p>
        </p:txBody>
      </p:sp>
      <p:sp>
        <p:nvSpPr>
          <p:cNvPr id="831" name="Google Shape;831;p11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GB"/>
              <a:t>The </a:t>
            </a:r>
            <a:r>
              <a:rPr lang="en-GB" i="1">
                <a:latin typeface="Consolas"/>
                <a:ea typeface="Consolas"/>
                <a:cs typeface="Consolas"/>
                <a:sym typeface="Consolas"/>
              </a:rPr>
              <a:t>exit()</a:t>
            </a:r>
            <a:r>
              <a:rPr lang="en-GB"/>
              <a:t> method of the </a:t>
            </a:r>
            <a:r>
              <a:rPr lang="en-GB" i="1">
                <a:latin typeface="Consolas"/>
                <a:ea typeface="Consolas"/>
                <a:cs typeface="Consolas"/>
                <a:sym typeface="Consolas"/>
              </a:rPr>
              <a:t>System</a:t>
            </a:r>
            <a:r>
              <a:rPr lang="en-GB" i="1"/>
              <a:t> </a:t>
            </a:r>
            <a:r>
              <a:rPr lang="en-GB"/>
              <a:t>class terminates the current Java virtual machine running on the system.</a:t>
            </a:r>
            <a:endParaRPr/>
          </a:p>
          <a:p>
            <a:pPr marL="457200" lvl="0" indent="-342900" algn="just" rtl="0">
              <a:spcBef>
                <a:spcPts val="0"/>
              </a:spcBef>
              <a:spcAft>
                <a:spcPts val="0"/>
              </a:spcAft>
              <a:buSzPts val="1800"/>
              <a:buChar char="●"/>
            </a:pPr>
            <a:r>
              <a:rPr lang="en-GB"/>
              <a:t>This method takes status code as an argument.</a:t>
            </a:r>
            <a:endParaRPr/>
          </a:p>
          <a:p>
            <a:pPr marL="457200" lvl="0" indent="-342900" algn="just" rtl="0">
              <a:spcBef>
                <a:spcPts val="0"/>
              </a:spcBef>
              <a:spcAft>
                <a:spcPts val="0"/>
              </a:spcAft>
              <a:buSzPts val="1800"/>
              <a:buChar char="●"/>
            </a:pPr>
            <a:r>
              <a:rPr lang="en-GB"/>
              <a:t>Syntax : </a:t>
            </a:r>
            <a:r>
              <a:rPr lang="en-GB" b="1">
                <a:solidFill>
                  <a:srgbClr val="7F0055"/>
                </a:solidFill>
                <a:highlight>
                  <a:srgbClr val="FFFFFF"/>
                </a:highlight>
                <a:latin typeface="Consolas"/>
                <a:ea typeface="Consolas"/>
                <a:cs typeface="Consolas"/>
                <a:sym typeface="Consolas"/>
              </a:rPr>
              <a:t>public</a:t>
            </a:r>
            <a:r>
              <a:rPr lang="en-GB">
                <a:solidFill>
                  <a:srgbClr val="000000"/>
                </a:solidFill>
                <a:highlight>
                  <a:srgbClr val="FFFFFF"/>
                </a:highlight>
                <a:latin typeface="Consolas"/>
                <a:ea typeface="Consolas"/>
                <a:cs typeface="Consolas"/>
                <a:sym typeface="Consolas"/>
              </a:rPr>
              <a:t> </a:t>
            </a:r>
            <a:r>
              <a:rPr lang="en-GB" b="1">
                <a:solidFill>
                  <a:srgbClr val="7F0055"/>
                </a:solidFill>
                <a:highlight>
                  <a:srgbClr val="FFFFFF"/>
                </a:highlight>
                <a:latin typeface="Consolas"/>
                <a:ea typeface="Consolas"/>
                <a:cs typeface="Consolas"/>
                <a:sym typeface="Consolas"/>
              </a:rPr>
              <a:t>static</a:t>
            </a:r>
            <a:r>
              <a:rPr lang="en-GB">
                <a:solidFill>
                  <a:srgbClr val="000000"/>
                </a:solidFill>
                <a:highlight>
                  <a:srgbClr val="FFFFFF"/>
                </a:highlight>
                <a:latin typeface="Consolas"/>
                <a:ea typeface="Consolas"/>
                <a:cs typeface="Consolas"/>
                <a:sym typeface="Consolas"/>
              </a:rPr>
              <a:t> </a:t>
            </a:r>
            <a:r>
              <a:rPr lang="en-GB" b="1">
                <a:solidFill>
                  <a:srgbClr val="7F0055"/>
                </a:solidFill>
                <a:highlight>
                  <a:srgbClr val="FFFFFF"/>
                </a:highlight>
                <a:latin typeface="Consolas"/>
                <a:ea typeface="Consolas"/>
                <a:cs typeface="Consolas"/>
                <a:sym typeface="Consolas"/>
              </a:rPr>
              <a:t>void</a:t>
            </a:r>
            <a:r>
              <a:rPr lang="en-GB">
                <a:solidFill>
                  <a:srgbClr val="000000"/>
                </a:solidFill>
                <a:highlight>
                  <a:srgbClr val="FFFFFF"/>
                </a:highlight>
                <a:latin typeface="Consolas"/>
                <a:ea typeface="Consolas"/>
                <a:cs typeface="Consolas"/>
                <a:sym typeface="Consolas"/>
              </a:rPr>
              <a:t> exit(</a:t>
            </a:r>
            <a:r>
              <a:rPr lang="en-GB" b="1">
                <a:solidFill>
                  <a:srgbClr val="7F0055"/>
                </a:solidFill>
                <a:highlight>
                  <a:srgbClr val="FFFFFF"/>
                </a:highlight>
                <a:latin typeface="Consolas"/>
                <a:ea typeface="Consolas"/>
                <a:cs typeface="Consolas"/>
                <a:sym typeface="Consolas"/>
              </a:rPr>
              <a:t>int</a:t>
            </a:r>
            <a:r>
              <a:rPr lang="en-GB">
                <a:solidFill>
                  <a:srgbClr val="000000"/>
                </a:solidFill>
                <a:highlight>
                  <a:srgbClr val="FFFFFF"/>
                </a:highlight>
                <a:latin typeface="Consolas"/>
                <a:ea typeface="Consolas"/>
                <a:cs typeface="Consolas"/>
                <a:sym typeface="Consolas"/>
              </a:rPr>
              <a:t> </a:t>
            </a:r>
            <a:r>
              <a:rPr lang="en-GB">
                <a:solidFill>
                  <a:srgbClr val="6A3E3E"/>
                </a:solidFill>
                <a:highlight>
                  <a:srgbClr val="FFFFFF"/>
                </a:highlight>
                <a:latin typeface="Consolas"/>
                <a:ea typeface="Consolas"/>
                <a:cs typeface="Consolas"/>
                <a:sym typeface="Consolas"/>
              </a:rPr>
              <a:t>status</a:t>
            </a:r>
            <a:r>
              <a:rPr lang="en-GB">
                <a:solidFill>
                  <a:srgbClr val="000000"/>
                </a:solidFill>
                <a:highlight>
                  <a:srgbClr val="FFFFFF"/>
                </a:highlight>
                <a:latin typeface="Consolas"/>
                <a:ea typeface="Consolas"/>
                <a:cs typeface="Consolas"/>
                <a:sym typeface="Consolas"/>
              </a:rPr>
              <a:t>)</a:t>
            </a:r>
            <a:endParaRPr>
              <a:solidFill>
                <a:srgbClr val="000000"/>
              </a:solidFill>
              <a:highlight>
                <a:srgbClr val="FFFFFF"/>
              </a:highlight>
              <a:latin typeface="Consolas"/>
              <a:ea typeface="Consolas"/>
              <a:cs typeface="Consolas"/>
              <a:sym typeface="Consolas"/>
            </a:endParaRPr>
          </a:p>
          <a:p>
            <a:pPr marL="914400" lvl="1" indent="-317500" algn="just" rtl="0">
              <a:spcBef>
                <a:spcPts val="0"/>
              </a:spcBef>
              <a:spcAft>
                <a:spcPts val="0"/>
              </a:spcAft>
              <a:buSzPts val="1400"/>
              <a:buChar char="○"/>
            </a:pPr>
            <a:r>
              <a:rPr lang="en-GB">
                <a:highlight>
                  <a:srgbClr val="FFFFFF"/>
                </a:highlight>
              </a:rPr>
              <a:t>Status - exit(0) - indicates successful termination.</a:t>
            </a:r>
            <a:endParaRPr>
              <a:highlight>
                <a:srgbClr val="FFFFFF"/>
              </a:highlight>
            </a:endParaRPr>
          </a:p>
          <a:p>
            <a:pPr marL="914400" lvl="1" indent="-317500" algn="just" rtl="0">
              <a:spcBef>
                <a:spcPts val="0"/>
              </a:spcBef>
              <a:spcAft>
                <a:spcPts val="0"/>
              </a:spcAft>
              <a:buSzPts val="1400"/>
              <a:buChar char="○"/>
            </a:pPr>
            <a:r>
              <a:rPr lang="en-GB">
                <a:highlight>
                  <a:srgbClr val="FFFFFF"/>
                </a:highlight>
              </a:rPr>
              <a:t>Status - exit(-1) - indicates unsuccessful termination with Exception.</a:t>
            </a:r>
            <a:endParaRPr>
              <a:highlight>
                <a:srgbClr val="FFFFFF"/>
              </a:highlight>
            </a:endParaRPr>
          </a:p>
          <a:p>
            <a:pPr marL="914400" lvl="1" indent="-317500" algn="just" rtl="0">
              <a:spcBef>
                <a:spcPts val="0"/>
              </a:spcBef>
              <a:spcAft>
                <a:spcPts val="0"/>
              </a:spcAft>
              <a:buSzPts val="1400"/>
              <a:buChar char="○"/>
            </a:pPr>
            <a:r>
              <a:rPr lang="en-GB">
                <a:highlight>
                  <a:srgbClr val="FFFFFF"/>
                </a:highlight>
              </a:rPr>
              <a:t>Status - exit(1) - indicates unsuccessful termination.</a:t>
            </a:r>
            <a:endParaRPr>
              <a:highlight>
                <a:srgbClr val="FFFFFF"/>
              </a:highlight>
            </a:endParaRPr>
          </a:p>
        </p:txBody>
      </p:sp>
      <p:sp>
        <p:nvSpPr>
          <p:cNvPr id="832" name="Google Shape;832;p1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t>99</a:t>
            </a:fld>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28561</Words>
  <Application>Microsoft Office PowerPoint</Application>
  <PresentationFormat>On-screen Show (16:9)</PresentationFormat>
  <Paragraphs>3802</Paragraphs>
  <Slides>404</Slides>
  <Notes>404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404</vt:i4>
      </vt:variant>
    </vt:vector>
  </HeadingPairs>
  <TitlesOfParts>
    <vt:vector size="411" baseType="lpstr">
      <vt:lpstr>Consolas</vt:lpstr>
      <vt:lpstr>PT Sans Narrow</vt:lpstr>
      <vt:lpstr>Roboto</vt:lpstr>
      <vt:lpstr>Courier New</vt:lpstr>
      <vt:lpstr>Open Sans</vt:lpstr>
      <vt:lpstr>Arial</vt:lpstr>
      <vt:lpstr>Tropic</vt:lpstr>
      <vt:lpstr>Object Oriented Programming using JAVA</vt:lpstr>
      <vt:lpstr>Contents</vt:lpstr>
      <vt:lpstr>Introduction to Java</vt:lpstr>
      <vt:lpstr>Introduction to Java</vt:lpstr>
      <vt:lpstr>What is Java?</vt:lpstr>
      <vt:lpstr>Features</vt:lpstr>
      <vt:lpstr>Java Architecture</vt:lpstr>
      <vt:lpstr>Java Applications</vt:lpstr>
      <vt:lpstr>How Java Program works?</vt:lpstr>
      <vt:lpstr>Java Development Kit - JDK</vt:lpstr>
      <vt:lpstr>Java Runtime Environment - JRE</vt:lpstr>
      <vt:lpstr>JDK, JRE and JVM</vt:lpstr>
      <vt:lpstr>Java Code Structure</vt:lpstr>
      <vt:lpstr>Java Code Compilation</vt:lpstr>
      <vt:lpstr>Java ByteCode Execution</vt:lpstr>
      <vt:lpstr>Java  Specifications</vt:lpstr>
      <vt:lpstr>Execution of Java Application</vt:lpstr>
      <vt:lpstr>Naming Conventions</vt:lpstr>
      <vt:lpstr>Installation</vt:lpstr>
      <vt:lpstr>Content</vt:lpstr>
      <vt:lpstr>Installation on Windows</vt:lpstr>
      <vt:lpstr>Installing Java on Windows Machine</vt:lpstr>
      <vt:lpstr>Installing Java on Windows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 to Environment Variables</vt:lpstr>
      <vt:lpstr>Add to Environment Variables</vt:lpstr>
      <vt:lpstr>Add to Environment Variables</vt:lpstr>
      <vt:lpstr>Verify Java Installation</vt:lpstr>
      <vt:lpstr>Installation on Linux</vt:lpstr>
      <vt:lpstr>Prerequisite</vt:lpstr>
      <vt:lpstr>Installation on CentOS</vt:lpstr>
      <vt:lpstr>Local Install</vt:lpstr>
      <vt:lpstr>Set Environment Variables</vt:lpstr>
      <vt:lpstr>IDE Installation</vt:lpstr>
      <vt:lpstr>Eclipse</vt:lpstr>
      <vt:lpstr>PowerPoint Presentation</vt:lpstr>
      <vt:lpstr>PowerPoint Presentation</vt:lpstr>
      <vt:lpstr>PowerPoint Presentation</vt:lpstr>
      <vt:lpstr>Variables and Data Types</vt:lpstr>
      <vt:lpstr>Content</vt:lpstr>
      <vt:lpstr>Primitive Data Types</vt:lpstr>
      <vt:lpstr>Data Types Range</vt:lpstr>
      <vt:lpstr>Data Types Range</vt:lpstr>
      <vt:lpstr>Type Casting</vt:lpstr>
      <vt:lpstr>Number System</vt:lpstr>
      <vt:lpstr>Scientific Notation</vt:lpstr>
      <vt:lpstr>Naming Convention</vt:lpstr>
      <vt:lpstr>Wrapper Classes</vt:lpstr>
      <vt:lpstr>Wrapper Classes</vt:lpstr>
      <vt:lpstr>Take inputs from User : Scanner class</vt:lpstr>
      <vt:lpstr>Scanner class</vt:lpstr>
      <vt:lpstr>Creating Scanner Object</vt:lpstr>
      <vt:lpstr>Reading Inputs</vt:lpstr>
      <vt:lpstr>Java Methods</vt:lpstr>
      <vt:lpstr>Methods</vt:lpstr>
      <vt:lpstr>Defining Methods</vt:lpstr>
      <vt:lpstr>Calling Methods</vt:lpstr>
      <vt:lpstr>void Methods</vt:lpstr>
      <vt:lpstr>Pass by value and Pass by Reference</vt:lpstr>
      <vt:lpstr>Pass by value and Pass by Reference</vt:lpstr>
      <vt:lpstr>Stack and Heap memory</vt:lpstr>
      <vt:lpstr>Structure of Memory</vt:lpstr>
      <vt:lpstr>Method Overloading</vt:lpstr>
      <vt:lpstr>Operators</vt:lpstr>
      <vt:lpstr>Content</vt:lpstr>
      <vt:lpstr>Operators</vt:lpstr>
      <vt:lpstr>Arithmetic Operators</vt:lpstr>
      <vt:lpstr>Assignment (Short-hand) Operators</vt:lpstr>
      <vt:lpstr>Relational Operators</vt:lpstr>
      <vt:lpstr>Logical Operators</vt:lpstr>
      <vt:lpstr>Bitwise Operators</vt:lpstr>
      <vt:lpstr>Order of Operations</vt:lpstr>
      <vt:lpstr>Conditional Flow Control</vt:lpstr>
      <vt:lpstr>Content</vt:lpstr>
      <vt:lpstr>Decision Making Statements</vt:lpstr>
      <vt:lpstr>Decision Making Statement</vt:lpstr>
      <vt:lpstr>if</vt:lpstr>
      <vt:lpstr>if…else</vt:lpstr>
      <vt:lpstr>If else if else statement</vt:lpstr>
      <vt:lpstr>Nested if</vt:lpstr>
      <vt:lpstr>Ternary Operator</vt:lpstr>
      <vt:lpstr>switch</vt:lpstr>
      <vt:lpstr>Rules for Switch</vt:lpstr>
      <vt:lpstr>Switch : Example</vt:lpstr>
      <vt:lpstr>Looping Statement</vt:lpstr>
      <vt:lpstr>While loop</vt:lpstr>
      <vt:lpstr>For loop</vt:lpstr>
      <vt:lpstr>Do-while loop</vt:lpstr>
      <vt:lpstr>for-each loop</vt:lpstr>
      <vt:lpstr>Jump Statements</vt:lpstr>
      <vt:lpstr>break</vt:lpstr>
      <vt:lpstr>continue</vt:lpstr>
      <vt:lpstr>exit() method</vt:lpstr>
      <vt:lpstr>Arrays and Enums</vt:lpstr>
      <vt:lpstr>Arrays</vt:lpstr>
      <vt:lpstr>Array</vt:lpstr>
      <vt:lpstr>Array</vt:lpstr>
      <vt:lpstr>Array</vt:lpstr>
      <vt:lpstr>Array</vt:lpstr>
      <vt:lpstr>Single Dimensional Array</vt:lpstr>
      <vt:lpstr>Multi Dimensional Array</vt:lpstr>
      <vt:lpstr>Jagged Array</vt:lpstr>
      <vt:lpstr>Arrays class</vt:lpstr>
      <vt:lpstr>Methods of Array class</vt:lpstr>
      <vt:lpstr>Methods of Array class</vt:lpstr>
      <vt:lpstr>varargs</vt:lpstr>
      <vt:lpstr>Enums</vt:lpstr>
      <vt:lpstr>Enums</vt:lpstr>
      <vt:lpstr>Enum API</vt:lpstr>
      <vt:lpstr>Enums</vt:lpstr>
      <vt:lpstr>Demo</vt:lpstr>
      <vt:lpstr>Demo</vt:lpstr>
      <vt:lpstr>Classes, Objects and Packages</vt:lpstr>
      <vt:lpstr>Classes and Objects</vt:lpstr>
      <vt:lpstr>Content</vt:lpstr>
      <vt:lpstr>What is a class?</vt:lpstr>
      <vt:lpstr>Creating a class</vt:lpstr>
      <vt:lpstr>What is an Object</vt:lpstr>
      <vt:lpstr>Creating an object</vt:lpstr>
      <vt:lpstr>Methods</vt:lpstr>
      <vt:lpstr>Example 1</vt:lpstr>
      <vt:lpstr>Example 1 </vt:lpstr>
      <vt:lpstr>Example 1</vt:lpstr>
      <vt:lpstr>Example 1</vt:lpstr>
      <vt:lpstr>Example 1</vt:lpstr>
      <vt:lpstr>Example 2</vt:lpstr>
      <vt:lpstr>Example 2</vt:lpstr>
      <vt:lpstr>Example 2</vt:lpstr>
      <vt:lpstr>Packages</vt:lpstr>
      <vt:lpstr>Package</vt:lpstr>
      <vt:lpstr>Benefits of Packages</vt:lpstr>
      <vt:lpstr>Types of Packages</vt:lpstr>
      <vt:lpstr>Built-in Packages</vt:lpstr>
      <vt:lpstr>User-defined Packages</vt:lpstr>
      <vt:lpstr>Importing Packages</vt:lpstr>
      <vt:lpstr>Strings </vt:lpstr>
      <vt:lpstr>String class</vt:lpstr>
      <vt:lpstr>String</vt:lpstr>
      <vt:lpstr>String</vt:lpstr>
      <vt:lpstr>String Pool</vt:lpstr>
      <vt:lpstr>String Methods</vt:lpstr>
      <vt:lpstr>String Methods</vt:lpstr>
      <vt:lpstr>String Methods</vt:lpstr>
      <vt:lpstr>String Methods</vt:lpstr>
      <vt:lpstr>String Methods</vt:lpstr>
      <vt:lpstr>String in JAVA vs String in C++</vt:lpstr>
      <vt:lpstr>StringBuffer</vt:lpstr>
      <vt:lpstr>StringBuffer</vt:lpstr>
      <vt:lpstr>StringBuffer Constructors</vt:lpstr>
      <vt:lpstr>StringBuffer Methods</vt:lpstr>
      <vt:lpstr>StringBuffer Methods</vt:lpstr>
      <vt:lpstr>StringBuilder</vt:lpstr>
      <vt:lpstr>StringBuilder</vt:lpstr>
      <vt:lpstr>StringBuilder Constructors</vt:lpstr>
      <vt:lpstr>StringBuilder Methods</vt:lpstr>
      <vt:lpstr>StringBuilder Methods</vt:lpstr>
      <vt:lpstr>StringBuilder Methods</vt:lpstr>
      <vt:lpstr>String vs StringBuffer vs StringBuilder</vt:lpstr>
      <vt:lpstr>OOP Concepts</vt:lpstr>
      <vt:lpstr>Content</vt:lpstr>
      <vt:lpstr>OOP Concept</vt:lpstr>
      <vt:lpstr>Class</vt:lpstr>
      <vt:lpstr>Objects</vt:lpstr>
      <vt:lpstr>Object class</vt:lpstr>
      <vt:lpstr>equals()</vt:lpstr>
      <vt:lpstr>Constructor</vt:lpstr>
      <vt:lpstr>this keyword</vt:lpstr>
      <vt:lpstr>static keyword</vt:lpstr>
      <vt:lpstr>Encapsulation</vt:lpstr>
      <vt:lpstr>Encapsulation</vt:lpstr>
      <vt:lpstr>Advantages of Encapsulation</vt:lpstr>
      <vt:lpstr>Inheritance</vt:lpstr>
      <vt:lpstr>Inheritance</vt:lpstr>
      <vt:lpstr>Inheritance</vt:lpstr>
      <vt:lpstr>Types of Inheritance</vt:lpstr>
      <vt:lpstr>Problem with Multiple Inheritance</vt:lpstr>
      <vt:lpstr>Aggregation</vt:lpstr>
      <vt:lpstr>Polymorphism</vt:lpstr>
      <vt:lpstr>Polymorphism</vt:lpstr>
      <vt:lpstr>Method Overloading</vt:lpstr>
      <vt:lpstr>Method Overriding</vt:lpstr>
      <vt:lpstr>Method Overriding</vt:lpstr>
      <vt:lpstr>Advantages &amp; Disadvantages of Polymorphism</vt:lpstr>
      <vt:lpstr>Access Modifiers</vt:lpstr>
      <vt:lpstr>super keyword</vt:lpstr>
      <vt:lpstr>final Keyword</vt:lpstr>
      <vt:lpstr>final Variable</vt:lpstr>
      <vt:lpstr>final Method</vt:lpstr>
      <vt:lpstr>final Class</vt:lpstr>
      <vt:lpstr>instanceof operator</vt:lpstr>
      <vt:lpstr>Abstract class and Interfaces</vt:lpstr>
      <vt:lpstr>Abstract Class</vt:lpstr>
      <vt:lpstr>Abstract Class</vt:lpstr>
      <vt:lpstr>Interface</vt:lpstr>
      <vt:lpstr>Relation between Class and Interface</vt:lpstr>
      <vt:lpstr>Multiple Inheritance in Java</vt:lpstr>
      <vt:lpstr>Abstract class vs Interface</vt:lpstr>
      <vt:lpstr>Abstraction vs Data Hiding</vt:lpstr>
      <vt:lpstr>Functional Interface</vt:lpstr>
      <vt:lpstr>Lambda Expressions</vt:lpstr>
      <vt:lpstr>Lambda Syntax</vt:lpstr>
      <vt:lpstr>Advantages</vt:lpstr>
      <vt:lpstr>Example</vt:lpstr>
      <vt:lpstr>Example : stream</vt:lpstr>
      <vt:lpstr>Nested Classes</vt:lpstr>
      <vt:lpstr>Inner Class</vt:lpstr>
      <vt:lpstr>Local Inner Class</vt:lpstr>
      <vt:lpstr>Anonymous Inner class</vt:lpstr>
      <vt:lpstr>Anonymous Inner class</vt:lpstr>
      <vt:lpstr>Utility Classes</vt:lpstr>
      <vt:lpstr>Date</vt:lpstr>
      <vt:lpstr>Date class</vt:lpstr>
      <vt:lpstr>LocalDate</vt:lpstr>
      <vt:lpstr>Example : LocalDate</vt:lpstr>
      <vt:lpstr>LocalTime</vt:lpstr>
      <vt:lpstr>Example : LocalTime</vt:lpstr>
      <vt:lpstr>LocalDateTime</vt:lpstr>
      <vt:lpstr>Example : LocalDateTime</vt:lpstr>
      <vt:lpstr>Math</vt:lpstr>
      <vt:lpstr>Math class</vt:lpstr>
      <vt:lpstr>Swing</vt:lpstr>
      <vt:lpstr>Java Swing</vt:lpstr>
      <vt:lpstr>Java Swing</vt:lpstr>
      <vt:lpstr>Class Hierarchy</vt:lpstr>
      <vt:lpstr>Component Class Methods</vt:lpstr>
      <vt:lpstr>Multithreading</vt:lpstr>
      <vt:lpstr>Overview</vt:lpstr>
      <vt:lpstr>Multitasking</vt:lpstr>
      <vt:lpstr>Multiprocessing</vt:lpstr>
      <vt:lpstr>Multithreading</vt:lpstr>
      <vt:lpstr>Use of Multithreading</vt:lpstr>
      <vt:lpstr>Thread</vt:lpstr>
      <vt:lpstr>Lifecycle of a Thread</vt:lpstr>
      <vt:lpstr>Lifecycle of a Thread</vt:lpstr>
      <vt:lpstr>Thread Methods</vt:lpstr>
      <vt:lpstr>Example 1 - Using Thread class</vt:lpstr>
      <vt:lpstr>Example 1 - Using Thread class</vt:lpstr>
      <vt:lpstr>Example 2 - Using Runnable interface</vt:lpstr>
      <vt:lpstr>Example 2 - Using Runnable Interface</vt:lpstr>
      <vt:lpstr>Multithreading vs Multiprocessing</vt:lpstr>
      <vt:lpstr>Exception Handling</vt:lpstr>
      <vt:lpstr>Exceptions</vt:lpstr>
      <vt:lpstr>Exception Hierarchy</vt:lpstr>
      <vt:lpstr>Exceptions vs Errors</vt:lpstr>
      <vt:lpstr>Types of Exception</vt:lpstr>
      <vt:lpstr>try, catch and finally</vt:lpstr>
      <vt:lpstr>try-with-resources Statement</vt:lpstr>
      <vt:lpstr>throws keyword</vt:lpstr>
      <vt:lpstr>throws keyword</vt:lpstr>
      <vt:lpstr>throw keyword</vt:lpstr>
      <vt:lpstr>throw vs throws</vt:lpstr>
      <vt:lpstr>User Defined Exception</vt:lpstr>
      <vt:lpstr>User Defined Exception </vt:lpstr>
      <vt:lpstr>Methods to print Exception Information</vt:lpstr>
      <vt:lpstr>Java IO</vt:lpstr>
      <vt:lpstr>File Class</vt:lpstr>
      <vt:lpstr>File Class</vt:lpstr>
      <vt:lpstr>Fields of File Class</vt:lpstr>
      <vt:lpstr>Methods of File Class</vt:lpstr>
      <vt:lpstr>Methods of File Class</vt:lpstr>
      <vt:lpstr>Java Directories</vt:lpstr>
      <vt:lpstr>Java Directories</vt:lpstr>
      <vt:lpstr>Java Directories</vt:lpstr>
      <vt:lpstr>Demo - Create a file</vt:lpstr>
      <vt:lpstr>Demo - Delete a file</vt:lpstr>
      <vt:lpstr>Byte Stream</vt:lpstr>
      <vt:lpstr>ByteStream</vt:lpstr>
      <vt:lpstr>ByteStream</vt:lpstr>
      <vt:lpstr>ByteStream</vt:lpstr>
      <vt:lpstr>FileOutputStream methods</vt:lpstr>
      <vt:lpstr>FileInputStream methods</vt:lpstr>
      <vt:lpstr>Demo - Write to File</vt:lpstr>
      <vt:lpstr>Demo - Read from File</vt:lpstr>
      <vt:lpstr>Character Stream</vt:lpstr>
      <vt:lpstr>CharacterStream</vt:lpstr>
      <vt:lpstr>CharacterStream</vt:lpstr>
      <vt:lpstr>CharacterStream</vt:lpstr>
      <vt:lpstr>FileReader</vt:lpstr>
      <vt:lpstr>FileWriter</vt:lpstr>
      <vt:lpstr>Demo - Write to File</vt:lpstr>
      <vt:lpstr>Demo - Read from File</vt:lpstr>
      <vt:lpstr>Serialization &amp; Deserialization</vt:lpstr>
      <vt:lpstr>Serialization &amp; Deserialization</vt:lpstr>
      <vt:lpstr>Serialization - Demo</vt:lpstr>
      <vt:lpstr>Deserialization - Demo</vt:lpstr>
      <vt:lpstr>Generics</vt:lpstr>
      <vt:lpstr>What is Generics?</vt:lpstr>
      <vt:lpstr>What is Generics?</vt:lpstr>
      <vt:lpstr>What is Generics?</vt:lpstr>
      <vt:lpstr>Syntax and Naming Convention</vt:lpstr>
      <vt:lpstr>Java Generics in Map</vt:lpstr>
      <vt:lpstr>Java Generics in Map</vt:lpstr>
      <vt:lpstr>Generic Class</vt:lpstr>
      <vt:lpstr>Generic Class</vt:lpstr>
      <vt:lpstr>Generic Class</vt:lpstr>
      <vt:lpstr>Generic Class</vt:lpstr>
      <vt:lpstr>Generic Class</vt:lpstr>
      <vt:lpstr>Generic Interface</vt:lpstr>
      <vt:lpstr>Generic Interface</vt:lpstr>
      <vt:lpstr>Generic Interface</vt:lpstr>
      <vt:lpstr>Generic Interface</vt:lpstr>
      <vt:lpstr>Generic Method</vt:lpstr>
      <vt:lpstr>Generic Method</vt:lpstr>
      <vt:lpstr>Generic Method</vt:lpstr>
      <vt:lpstr>Generics and Inheritance</vt:lpstr>
      <vt:lpstr>Generics and Inheritance</vt:lpstr>
      <vt:lpstr>Generics and Inheritance</vt:lpstr>
      <vt:lpstr>Generic Subtyping</vt:lpstr>
      <vt:lpstr>Generic Subtyping</vt:lpstr>
      <vt:lpstr>Generic Subtyping</vt:lpstr>
      <vt:lpstr>Wildcards</vt:lpstr>
      <vt:lpstr>Generics with Wildcards</vt:lpstr>
      <vt:lpstr>Upper-Bounded Wildcards</vt:lpstr>
      <vt:lpstr>Upper-Bounded Wildcards</vt:lpstr>
      <vt:lpstr>Lower-Bounded Wildcards</vt:lpstr>
      <vt:lpstr>Lower-Bounded Wildcards </vt:lpstr>
      <vt:lpstr>Unbounded Type</vt:lpstr>
      <vt:lpstr>Unbounded Type</vt:lpstr>
      <vt:lpstr>Generics and Primitive Data Types</vt:lpstr>
      <vt:lpstr>Advantages of Generics</vt:lpstr>
      <vt:lpstr>What is not Allowed in Generics</vt:lpstr>
      <vt:lpstr>Collection Framework</vt:lpstr>
      <vt:lpstr>Collection Framework</vt:lpstr>
      <vt:lpstr>Collection Framework</vt:lpstr>
      <vt:lpstr>Collection Interface</vt:lpstr>
      <vt:lpstr>Collection Interface</vt:lpstr>
      <vt:lpstr>Method of Collection Interface</vt:lpstr>
      <vt:lpstr>Method of Collection Interface</vt:lpstr>
      <vt:lpstr>Method of Collection Interface</vt:lpstr>
      <vt:lpstr>List Interface</vt:lpstr>
      <vt:lpstr>List Interface</vt:lpstr>
      <vt:lpstr>ArrayList</vt:lpstr>
      <vt:lpstr>ArrayList</vt:lpstr>
      <vt:lpstr>Methods of ArrayList</vt:lpstr>
      <vt:lpstr>LinkedList</vt:lpstr>
      <vt:lpstr>LinkedList</vt:lpstr>
      <vt:lpstr>Vector</vt:lpstr>
      <vt:lpstr>Methods of Vector</vt:lpstr>
      <vt:lpstr>Stack</vt:lpstr>
      <vt:lpstr>Set</vt:lpstr>
      <vt:lpstr>Set</vt:lpstr>
      <vt:lpstr>HashSet</vt:lpstr>
      <vt:lpstr>LinkedHashSet</vt:lpstr>
      <vt:lpstr>TreeSet</vt:lpstr>
      <vt:lpstr>Queue</vt:lpstr>
      <vt:lpstr>Queue</vt:lpstr>
      <vt:lpstr>Methods of Queue</vt:lpstr>
      <vt:lpstr>Priority Queue</vt:lpstr>
      <vt:lpstr>Dequeue</vt:lpstr>
      <vt:lpstr>ArrayDeque</vt:lpstr>
      <vt:lpstr>LinkedList Deque</vt:lpstr>
      <vt:lpstr>Dequeue</vt:lpstr>
      <vt:lpstr>Dequeue</vt:lpstr>
      <vt:lpstr>Map</vt:lpstr>
      <vt:lpstr>Map</vt:lpstr>
      <vt:lpstr>Methods of Map</vt:lpstr>
      <vt:lpstr>Methods of Map</vt:lpstr>
      <vt:lpstr>Collection Overview</vt:lpstr>
      <vt:lpstr>Collection Overview</vt:lpstr>
      <vt:lpstr>Algorithms</vt:lpstr>
      <vt:lpstr>Algorithms in Collection Framework</vt:lpstr>
      <vt:lpstr>Methods of Algorithms</vt:lpstr>
      <vt:lpstr>Methods of Algorithms</vt:lpstr>
      <vt:lpstr>Methods of Algorithms</vt:lpstr>
      <vt:lpstr>Methods of Algorithms</vt:lpstr>
      <vt:lpstr>Methods of Algorithms</vt:lpstr>
      <vt:lpstr>Comparable and Comparator</vt:lpstr>
      <vt:lpstr>Comparable Interface</vt:lpstr>
      <vt:lpstr>Comparator Interface</vt:lpstr>
      <vt:lpstr>Comparable vs Comparator</vt:lpstr>
      <vt:lpstr>Iterator Interface</vt:lpstr>
      <vt:lpstr>Iterator Interface</vt:lpstr>
      <vt:lpstr>Iterable Interface</vt:lpstr>
      <vt:lpstr>JDBC</vt:lpstr>
      <vt:lpstr>Overview</vt:lpstr>
      <vt:lpstr>Purpose of JDBC</vt:lpstr>
      <vt:lpstr>Components of JDBC</vt:lpstr>
      <vt:lpstr>Components of JDBC</vt:lpstr>
      <vt:lpstr>Architecture of JDBC</vt:lpstr>
      <vt:lpstr>Architecture of JDBC</vt:lpstr>
      <vt:lpstr>Architecture of JDBC</vt:lpstr>
      <vt:lpstr>Architecture of JDBC</vt:lpstr>
      <vt:lpstr>Types of JDBC Architecture</vt:lpstr>
      <vt:lpstr>Types of JDBC Architecture</vt:lpstr>
      <vt:lpstr>Interfaces and Classes of JDBC API</vt:lpstr>
      <vt:lpstr>Interfaces of JDBC API</vt:lpstr>
      <vt:lpstr>Interfaces of JDBC API</vt:lpstr>
      <vt:lpstr>Classes of JDBC API</vt:lpstr>
      <vt:lpstr>Working of JDBC</vt:lpstr>
      <vt:lpstr>Working of JDBC</vt:lpstr>
      <vt:lpstr>Working of JDBC</vt:lpstr>
      <vt:lpstr>Working of JDBC</vt:lpstr>
      <vt:lpstr>Insert</vt:lpstr>
      <vt:lpstr>Read</vt:lpstr>
      <vt:lpstr>Bulk Add</vt:lpstr>
      <vt:lpstr>Prepared Statement - Select</vt:lpstr>
      <vt:lpstr>Prepared Statement - Update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dc:title>
  <cp:lastModifiedBy>HEMANTH SAI KUMAR PENTAKOTA</cp:lastModifiedBy>
  <cp:revision>1</cp:revision>
  <dcterms:modified xsi:type="dcterms:W3CDTF">2024-05-04T07:32:15Z</dcterms:modified>
</cp:coreProperties>
</file>