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309" r:id="rId2"/>
    <p:sldId id="257" r:id="rId3"/>
    <p:sldId id="258" r:id="rId4"/>
    <p:sldId id="259" r:id="rId5"/>
    <p:sldId id="271" r:id="rId6"/>
    <p:sldId id="272" r:id="rId7"/>
    <p:sldId id="273" r:id="rId8"/>
    <p:sldId id="260" r:id="rId9"/>
    <p:sldId id="274" r:id="rId10"/>
    <p:sldId id="284" r:id="rId11"/>
    <p:sldId id="285" r:id="rId12"/>
    <p:sldId id="286" r:id="rId13"/>
    <p:sldId id="287" r:id="rId14"/>
    <p:sldId id="264" r:id="rId15"/>
    <p:sldId id="266" r:id="rId16"/>
    <p:sldId id="267" r:id="rId17"/>
    <p:sldId id="268" r:id="rId18"/>
    <p:sldId id="269" r:id="rId19"/>
    <p:sldId id="270" r:id="rId20"/>
    <p:sldId id="326" r:id="rId21"/>
    <p:sldId id="327" r:id="rId22"/>
    <p:sldId id="328" r:id="rId23"/>
    <p:sldId id="329" r:id="rId24"/>
    <p:sldId id="330" r:id="rId25"/>
    <p:sldId id="310" r:id="rId26"/>
    <p:sldId id="318" r:id="rId27"/>
    <p:sldId id="319" r:id="rId28"/>
    <p:sldId id="320" r:id="rId29"/>
    <p:sldId id="323" r:id="rId30"/>
    <p:sldId id="324" r:id="rId31"/>
    <p:sldId id="325" r:id="rId32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76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8D42F-AA54-4CBA-A5DB-B55604388237}" type="datetimeFigureOut">
              <a:rPr lang="lt-LT" smtClean="0"/>
              <a:t>2017.01.02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1B108-5975-4F3F-984C-4ACFB509C9F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59784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lt-LT" smtClean="0"/>
              <a:t>Spustelėję redag. ruoš. paantrš. stilių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444C-88FE-49D2-8745-EF9FF8391409}" type="datetime1">
              <a:rPr lang="lt-LT" smtClean="0"/>
              <a:t>2017.01.02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‹#›</a:t>
            </a:fld>
            <a:endParaRPr lang="lt-L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86424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444C-88FE-49D2-8745-EF9FF8391409}" type="datetime1">
              <a:rPr lang="lt-LT" smtClean="0"/>
              <a:t>2017.01.02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572296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444C-88FE-49D2-8745-EF9FF8391409}" type="datetime1">
              <a:rPr lang="lt-LT" smtClean="0"/>
              <a:t>2017.01.02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4687337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444C-88FE-49D2-8745-EF9FF8391409}" type="datetime1">
              <a:rPr lang="lt-LT" smtClean="0"/>
              <a:t>2017.01.02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1957252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kcijos antrašt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444C-88FE-49D2-8745-EF9FF8391409}" type="datetime1">
              <a:rPr lang="lt-LT" smtClean="0"/>
              <a:t>2017.01.02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‹#›</a:t>
            </a:fld>
            <a:endParaRPr lang="lt-L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88350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444C-88FE-49D2-8745-EF9FF8391409}" type="datetime1">
              <a:rPr lang="lt-LT" smtClean="0"/>
              <a:t>2017.01.02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0181277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444C-88FE-49D2-8745-EF9FF8391409}" type="datetime1">
              <a:rPr lang="lt-LT" smtClean="0"/>
              <a:t>2017.01.02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7278357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444C-88FE-49D2-8745-EF9FF8391409}" type="datetime1">
              <a:rPr lang="lt-LT" smtClean="0"/>
              <a:t>2017.01.02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1458874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444C-88FE-49D2-8745-EF9FF8391409}" type="datetime1">
              <a:rPr lang="lt-LT" smtClean="0"/>
              <a:t>2017.01.02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660175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72444C-88FE-49D2-8745-EF9FF8391409}" type="datetime1">
              <a:rPr lang="lt-LT" smtClean="0"/>
              <a:t>2017.01.02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FF4AF3-892D-44A1-80F7-E7C4D74FDA8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5043333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lt-LT" smtClean="0"/>
              <a:t>Spustelėkite piktogr. norėdami įtraukti pav.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444C-88FE-49D2-8745-EF9FF8391409}" type="datetime1">
              <a:rPr lang="lt-LT" smtClean="0"/>
              <a:t>2017.01.02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933426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72444C-88FE-49D2-8745-EF9FF8391409}" type="datetime1">
              <a:rPr lang="lt-LT" smtClean="0"/>
              <a:t>2017.01.02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FF4AF3-892D-44A1-80F7-E7C4D74FDA80}" type="slidenum">
              <a:rPr lang="lt-LT" smtClean="0"/>
              <a:t>‹#›</a:t>
            </a:fld>
            <a:endParaRPr lang="lt-LT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27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sz="7200" dirty="0"/>
              <a:t/>
            </a:r>
            <a:br>
              <a:rPr lang="lt-LT" sz="7200" dirty="0"/>
            </a:br>
            <a:r>
              <a:rPr lang="lt-LT" dirty="0"/>
              <a:t>Duomenų Bazės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 smtClean="0"/>
              <a:t>Duomenų peržiūra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4B1F-7268-4EDE-B04C-4E83CB82F01D}" type="slidenum">
              <a:rPr lang="lt-LT" smtClean="0"/>
              <a:t>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58559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Predikatai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Reiškiniai gali būti predikatų argumentais (operandais). </a:t>
            </a:r>
            <a:endParaRPr lang="lt-LT" dirty="0" smtClean="0"/>
          </a:p>
          <a:p>
            <a:endParaRPr lang="lt-LT" b="1" dirty="0"/>
          </a:p>
          <a:p>
            <a:r>
              <a:rPr lang="lt-LT" b="1" dirty="0" smtClean="0"/>
              <a:t>Predikatas </a:t>
            </a:r>
            <a:r>
              <a:rPr lang="lt-LT" b="1" dirty="0"/>
              <a:t>- </a:t>
            </a:r>
            <a:r>
              <a:rPr lang="lt-LT" dirty="0"/>
              <a:t>tai sąlyga </a:t>
            </a:r>
            <a:r>
              <a:rPr lang="lt-LT" dirty="0" smtClean="0"/>
              <a:t>lentelės eilutei </a:t>
            </a:r>
            <a:r>
              <a:rPr lang="lt-LT" dirty="0"/>
              <a:t>ar eilučių grupei, kuri gali būti teisinga, neteisinga arba neapibrėžta.</a:t>
            </a:r>
            <a:endParaRPr lang="lt-LT" dirty="0" smtClean="0"/>
          </a:p>
          <a:p>
            <a:endParaRPr lang="lt-LT" dirty="0"/>
          </a:p>
          <a:p>
            <a:r>
              <a:rPr lang="lt-LT" dirty="0" smtClean="0"/>
              <a:t>SQL </a:t>
            </a:r>
            <a:r>
              <a:rPr lang="lt-LT" dirty="0"/>
              <a:t>leidžiamos tokios palyginimo operacijos: =, &lt;, &lt;=, </a:t>
            </a:r>
            <a:r>
              <a:rPr lang="lt-LT" dirty="0" smtClean="0"/>
              <a:t>&gt;, &gt;=, </a:t>
            </a:r>
            <a:r>
              <a:rPr lang="lt-LT" dirty="0"/>
              <a:t>&lt;&gt;. </a:t>
            </a:r>
            <a:endParaRPr lang="lt-LT" dirty="0" smtClean="0"/>
          </a:p>
          <a:p>
            <a:endParaRPr lang="lt-LT" dirty="0"/>
          </a:p>
          <a:p>
            <a:r>
              <a:rPr lang="lt-LT" dirty="0" smtClean="0"/>
              <a:t>Jei </a:t>
            </a:r>
            <a:r>
              <a:rPr lang="lt-LT" dirty="0"/>
              <a:t>palyginimo operacijose vienas iš operandų yra NULL</a:t>
            </a:r>
            <a:r>
              <a:rPr lang="lt-LT" b="1" dirty="0"/>
              <a:t>, </a:t>
            </a:r>
            <a:r>
              <a:rPr lang="lt-LT" dirty="0"/>
              <a:t>tai predikato rezultatas </a:t>
            </a:r>
            <a:r>
              <a:rPr lang="lt-LT" dirty="0" smtClean="0"/>
              <a:t>yra neapibrėžtas</a:t>
            </a:r>
            <a:r>
              <a:rPr lang="lt-LT" dirty="0"/>
              <a:t>. Palyginimo operacijose operandais gali būti ne tik skaitiniai duomenys, bet </a:t>
            </a:r>
            <a:r>
              <a:rPr lang="lt-LT" dirty="0" smtClean="0"/>
              <a:t>ir </a:t>
            </a:r>
            <a:r>
              <a:rPr lang="pt-BR" dirty="0" smtClean="0"/>
              <a:t>tekstiniai </a:t>
            </a:r>
            <a:r>
              <a:rPr lang="pt-BR" dirty="0"/>
              <a:t>bei datos ir laiko duomenys.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10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67502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Predikatai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1200"/>
              </a:spcAft>
            </a:pPr>
            <a:r>
              <a:rPr lang="lt-LT" dirty="0"/>
              <a:t>Prie paprasčiausių predikatų priskiriama:</a:t>
            </a:r>
          </a:p>
          <a:p>
            <a:pPr lvl="1">
              <a:spcAft>
                <a:spcPts val="1200"/>
              </a:spcAft>
            </a:pPr>
            <a:r>
              <a:rPr lang="lt-LT" sz="2200" dirty="0" smtClean="0"/>
              <a:t>x </a:t>
            </a:r>
            <a:r>
              <a:rPr lang="lt-LT" sz="2200" dirty="0"/>
              <a:t>BETWEEN y AND z - rezultatas teisingas tik tuomet, kai x reikšmė yra tarp y ir z, </a:t>
            </a:r>
            <a:r>
              <a:rPr lang="lt-LT" sz="2200" dirty="0" smtClean="0"/>
              <a:t>t.y. </a:t>
            </a:r>
            <a:r>
              <a:rPr lang="es-ES" sz="2200" dirty="0" err="1" smtClean="0"/>
              <a:t>kai</a:t>
            </a:r>
            <a:r>
              <a:rPr lang="es-ES" sz="2200" dirty="0" smtClean="0"/>
              <a:t> </a:t>
            </a:r>
            <a:r>
              <a:rPr lang="es-ES" sz="2200" dirty="0"/>
              <a:t>x &gt;= y ir x &lt;= z;</a:t>
            </a:r>
          </a:p>
          <a:p>
            <a:pPr lvl="1">
              <a:spcAft>
                <a:spcPts val="1200"/>
              </a:spcAft>
            </a:pPr>
            <a:r>
              <a:rPr lang="lt-LT" sz="2200" dirty="0" smtClean="0"/>
              <a:t>x </a:t>
            </a:r>
            <a:r>
              <a:rPr lang="lt-LT" sz="2200" dirty="0"/>
              <a:t>NOT BETWEEN y AND z - rezultatas teisingas tik tuomet, kai x nėra tarp y ir z, </a:t>
            </a:r>
            <a:r>
              <a:rPr lang="lt-LT" sz="2200" dirty="0" smtClean="0"/>
              <a:t>t.y. </a:t>
            </a:r>
            <a:r>
              <a:rPr lang="pl-PL" sz="2200" dirty="0" smtClean="0"/>
              <a:t>kai </a:t>
            </a:r>
            <a:r>
              <a:rPr lang="pl-PL" sz="2200" dirty="0"/>
              <a:t>x &lt; y arba x &gt; z;</a:t>
            </a:r>
          </a:p>
          <a:p>
            <a:pPr lvl="1">
              <a:spcAft>
                <a:spcPts val="1200"/>
              </a:spcAft>
            </a:pPr>
            <a:r>
              <a:rPr lang="lt-LT" sz="2200" dirty="0" smtClean="0"/>
              <a:t>x </a:t>
            </a:r>
            <a:r>
              <a:rPr lang="lt-LT" sz="2200" dirty="0"/>
              <a:t>IN (y1, y2,..., yn) - rezultatas teisingas tik tuomet, kai x reikšmė sutampa bent </a:t>
            </a:r>
            <a:r>
              <a:rPr lang="lt-LT" sz="2200" dirty="0" smtClean="0"/>
              <a:t>su </a:t>
            </a:r>
            <a:r>
              <a:rPr lang="es-ES" sz="2200" dirty="0" err="1" smtClean="0"/>
              <a:t>viena</a:t>
            </a:r>
            <a:r>
              <a:rPr lang="es-ES" sz="2200" dirty="0" smtClean="0"/>
              <a:t> </a:t>
            </a:r>
            <a:r>
              <a:rPr lang="es-ES" sz="2200" dirty="0" err="1"/>
              <a:t>iš</a:t>
            </a:r>
            <a:r>
              <a:rPr lang="es-ES" sz="2200" dirty="0"/>
              <a:t> </a:t>
            </a:r>
            <a:r>
              <a:rPr lang="es-ES" sz="2200" dirty="0" err="1"/>
              <a:t>reikšmių</a:t>
            </a:r>
            <a:r>
              <a:rPr lang="es-ES" sz="2200" dirty="0"/>
              <a:t> y1, y2,..., </a:t>
            </a:r>
            <a:r>
              <a:rPr lang="es-ES" sz="2200" dirty="0" err="1"/>
              <a:t>yn</a:t>
            </a:r>
            <a:r>
              <a:rPr lang="es-ES" sz="2200" dirty="0"/>
              <a:t>;</a:t>
            </a:r>
          </a:p>
          <a:p>
            <a:pPr lvl="1">
              <a:spcAft>
                <a:spcPts val="1200"/>
              </a:spcAft>
            </a:pPr>
            <a:r>
              <a:rPr lang="lt-LT" sz="2200" dirty="0" smtClean="0"/>
              <a:t>x </a:t>
            </a:r>
            <a:r>
              <a:rPr lang="lt-LT" sz="2200" dirty="0"/>
              <a:t>NOT IN (y1, y2,..., yn) - rezultatas teisingas tik tuomet, kai x nesutampa nei </a:t>
            </a:r>
            <a:r>
              <a:rPr lang="lt-LT" sz="2200" dirty="0" smtClean="0"/>
              <a:t>su </a:t>
            </a:r>
            <a:r>
              <a:rPr lang="es-ES" sz="2200" dirty="0" err="1" smtClean="0"/>
              <a:t>viena</a:t>
            </a:r>
            <a:r>
              <a:rPr lang="es-ES" sz="2200" dirty="0" smtClean="0"/>
              <a:t> </a:t>
            </a:r>
            <a:r>
              <a:rPr lang="es-ES" sz="2200" dirty="0" err="1"/>
              <a:t>iš</a:t>
            </a:r>
            <a:r>
              <a:rPr lang="es-ES" sz="2200" dirty="0"/>
              <a:t> </a:t>
            </a:r>
            <a:r>
              <a:rPr lang="es-ES" sz="2200" dirty="0" err="1"/>
              <a:t>reikšmių</a:t>
            </a:r>
            <a:r>
              <a:rPr lang="es-ES" sz="2200" dirty="0"/>
              <a:t> y1, y2, ..., </a:t>
            </a:r>
            <a:r>
              <a:rPr lang="es-ES" sz="2200" dirty="0" err="1"/>
              <a:t>yn</a:t>
            </a:r>
            <a:r>
              <a:rPr lang="es-ES" sz="2200" dirty="0" smtClean="0"/>
              <a:t>;</a:t>
            </a:r>
            <a:endParaRPr lang="lt-LT" sz="2200" dirty="0" smtClean="0"/>
          </a:p>
          <a:p>
            <a:pPr lvl="1">
              <a:spcAft>
                <a:spcPts val="1200"/>
              </a:spcAft>
            </a:pPr>
            <a:r>
              <a:rPr lang="lt-LT" sz="2200" dirty="0"/>
              <a:t> x IS NULL - rezultatas yra teisingas tik tuomet, kai reiškinio x reikšmė yra NULL;</a:t>
            </a:r>
          </a:p>
          <a:p>
            <a:pPr lvl="1">
              <a:spcAft>
                <a:spcPts val="1200"/>
              </a:spcAft>
            </a:pPr>
            <a:r>
              <a:rPr lang="lt-LT" sz="2200" dirty="0" smtClean="0"/>
              <a:t>x </a:t>
            </a:r>
            <a:r>
              <a:rPr lang="lt-LT" sz="2200" dirty="0"/>
              <a:t>IS NOT NULL - rezultatas yra teisingas tik tuomet, kai reiškinio x reikšmė </a:t>
            </a:r>
            <a:r>
              <a:rPr lang="lt-LT" sz="2200" dirty="0" smtClean="0"/>
              <a:t>nėra NULL</a:t>
            </a:r>
            <a:r>
              <a:rPr lang="lt-LT" sz="2200" dirty="0"/>
              <a:t>.</a:t>
            </a:r>
            <a:endParaRPr lang="es-ES" sz="2200" dirty="0"/>
          </a:p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11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8830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Predikatai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lt-LT" sz="1400" dirty="0" smtClean="0"/>
              <a:t>x </a:t>
            </a:r>
            <a:r>
              <a:rPr lang="lt-LT" sz="1400" dirty="0"/>
              <a:t>LIKE y - rezultatas teisingas tik tuomet, kai simbolių eilutė x yra “panaši” į </a:t>
            </a:r>
            <a:r>
              <a:rPr lang="lt-LT" sz="1400" dirty="0" smtClean="0"/>
              <a:t>simbolių eilutę </a:t>
            </a:r>
            <a:r>
              <a:rPr lang="lt-LT" sz="1400" dirty="0"/>
              <a:t>y</a:t>
            </a:r>
            <a:r>
              <a:rPr lang="lt-LT" sz="1400" dirty="0" smtClean="0"/>
              <a:t>.</a:t>
            </a:r>
            <a:endParaRPr lang="lt-LT" sz="14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lt-LT" sz="1400" dirty="0" smtClean="0"/>
              <a:t>x </a:t>
            </a:r>
            <a:r>
              <a:rPr lang="lt-LT" sz="1400" dirty="0"/>
              <a:t>NOT LIKE y - rezultatas yra teisingas tik tuomet, kai simbolių eilutė x nėra panaši </a:t>
            </a:r>
            <a:r>
              <a:rPr lang="lt-LT" sz="1400" dirty="0" smtClean="0"/>
              <a:t>į simbolių </a:t>
            </a:r>
            <a:r>
              <a:rPr lang="lt-LT" sz="1400" dirty="0"/>
              <a:t>eilutę y. Eilutėje y gali būti pavartoti tie patys simboliai kaip ir </a:t>
            </a:r>
            <a:r>
              <a:rPr lang="lt-LT" sz="1400" dirty="0" smtClean="0"/>
              <a:t>predikate LIKE;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lt-LT" sz="14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lt-LT" sz="1400" dirty="0" smtClean="0"/>
              <a:t>Jei tarkime pamenate</a:t>
            </a:r>
            <a:r>
              <a:rPr lang="lt-LT" sz="1400" dirty="0"/>
              <a:t>, kad pavardė prasideda </a:t>
            </a:r>
            <a:r>
              <a:rPr lang="lt-LT" sz="1400" i="1" dirty="0" smtClean="0"/>
              <a:t>Petr, </a:t>
            </a:r>
            <a:r>
              <a:rPr lang="lt-LT" sz="1400" dirty="0" smtClean="0"/>
              <a:t>galite įvykdyti </a:t>
            </a:r>
            <a:r>
              <a:rPr lang="lt-LT" sz="1400" dirty="0"/>
              <a:t>tokią užklausą:</a:t>
            </a:r>
          </a:p>
          <a:p>
            <a:pPr marL="777240" lvl="2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SELECT </a:t>
            </a:r>
            <a:r>
              <a:rPr lang="en-US" dirty="0"/>
              <a:t>* FROM </a:t>
            </a:r>
            <a:r>
              <a:rPr lang="lt-LT" dirty="0" smtClean="0"/>
              <a:t>darbuotojai</a:t>
            </a:r>
            <a:r>
              <a:rPr lang="en-US" dirty="0" smtClean="0"/>
              <a:t> </a:t>
            </a:r>
            <a:r>
              <a:rPr lang="en-US" dirty="0"/>
              <a:t>WHERE </a:t>
            </a:r>
            <a:r>
              <a:rPr lang="lt-LT" dirty="0" smtClean="0"/>
              <a:t>pavarde</a:t>
            </a:r>
            <a:r>
              <a:rPr lang="en-US" dirty="0" smtClean="0"/>
              <a:t> </a:t>
            </a:r>
            <a:r>
              <a:rPr lang="en-US" dirty="0"/>
              <a:t>LIKE </a:t>
            </a:r>
            <a:r>
              <a:rPr lang="en-US" dirty="0" smtClean="0"/>
              <a:t>'</a:t>
            </a:r>
            <a:r>
              <a:rPr lang="lt-LT" i="1" dirty="0"/>
              <a:t> Petr </a:t>
            </a:r>
            <a:r>
              <a:rPr lang="en-US" dirty="0" smtClean="0"/>
              <a:t>% '</a:t>
            </a:r>
            <a:r>
              <a:rPr lang="lt-LT" dirty="0" smtClean="0"/>
              <a:t>;</a:t>
            </a: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lt-LT" sz="1400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b="1" dirty="0" err="1" smtClean="0"/>
              <a:t>Šablono</a:t>
            </a:r>
            <a:r>
              <a:rPr lang="en-US" sz="1400" b="1" dirty="0" smtClean="0"/>
              <a:t> </a:t>
            </a:r>
            <a:r>
              <a:rPr lang="en-US" sz="1400" b="1" dirty="0" err="1"/>
              <a:t>atitikimas</a:t>
            </a:r>
            <a:r>
              <a:rPr lang="en-US" sz="1400" b="1" dirty="0"/>
              <a:t>: LIKE </a:t>
            </a:r>
            <a:r>
              <a:rPr lang="en-US" sz="1400" b="1" dirty="0" err="1"/>
              <a:t>ir</a:t>
            </a:r>
            <a:r>
              <a:rPr lang="en-US" sz="1400" b="1" dirty="0"/>
              <a:t> </a:t>
            </a:r>
            <a:r>
              <a:rPr lang="en-US" sz="1400" b="1" dirty="0" smtClean="0"/>
              <a:t>%</a:t>
            </a:r>
            <a:endParaRPr lang="en-US" sz="1400" b="1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fi-FI" sz="1400" dirty="0" smtClean="0"/>
              <a:t>%</a:t>
            </a:r>
            <a:r>
              <a:rPr lang="lt-LT" sz="1400" dirty="0" smtClean="0"/>
              <a:t> -</a:t>
            </a:r>
            <a:r>
              <a:rPr lang="fi-FI" sz="1400" dirty="0" smtClean="0"/>
              <a:t> </a:t>
            </a:r>
            <a:r>
              <a:rPr lang="lt-LT" sz="1400" dirty="0" smtClean="0"/>
              <a:t>t</a:t>
            </a:r>
            <a:r>
              <a:rPr lang="fi-FI" sz="1400" dirty="0" smtClean="0"/>
              <a:t>ai </a:t>
            </a:r>
            <a:r>
              <a:rPr lang="fi-FI" sz="1400" dirty="0"/>
              <a:t>pakaitos simbolis, panašiai kaip ir simbolis *, tačiau </a:t>
            </a:r>
            <a:r>
              <a:rPr lang="fi-FI" sz="1400" dirty="0" smtClean="0"/>
              <a:t>skirtas</a:t>
            </a:r>
            <a:r>
              <a:rPr lang="lt-LT" sz="1400" dirty="0" smtClean="0"/>
              <a:t> naudoti </a:t>
            </a:r>
            <a:r>
              <a:rPr lang="lt-LT" sz="1400" dirty="0"/>
              <a:t>tik SELECT sąlygose. Jis reiškia </a:t>
            </a:r>
            <a:r>
              <a:rPr lang="lt-LT" sz="1400" dirty="0" smtClean="0"/>
              <a:t>0 </a:t>
            </a:r>
            <a:r>
              <a:rPr lang="lt-LT" sz="1400" dirty="0"/>
              <a:t>arba daugiau simbolių. </a:t>
            </a:r>
            <a:endParaRPr lang="lt-LT" sz="1400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lt-LT" sz="14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lt-LT" sz="1400" dirty="0" smtClean="0"/>
              <a:t>Pakaitos </a:t>
            </a:r>
            <a:r>
              <a:rPr lang="lt-LT" sz="1400" dirty="0"/>
              <a:t>simboli galite naudoti kiek norite </a:t>
            </a:r>
            <a:r>
              <a:rPr lang="lt-LT" sz="1400" dirty="0" smtClean="0"/>
              <a:t>kartų, o </a:t>
            </a:r>
            <a:r>
              <a:rPr lang="lt-LT" sz="1400" dirty="0"/>
              <a:t>tai leidžia ivykdyti užklausas, tokias kaip ši:</a:t>
            </a:r>
            <a:endParaRPr lang="en-US" sz="1400" dirty="0"/>
          </a:p>
          <a:p>
            <a:pPr marL="777240" lvl="2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SELECT * FROM </a:t>
            </a:r>
            <a:r>
              <a:rPr lang="lt-LT" dirty="0" smtClean="0"/>
              <a:t>pardavimai </a:t>
            </a:r>
            <a:r>
              <a:rPr lang="en-US" dirty="0" smtClean="0"/>
              <a:t>WHERE </a:t>
            </a:r>
            <a:r>
              <a:rPr lang="lt-LT" dirty="0" smtClean="0"/>
              <a:t>pavarde</a:t>
            </a:r>
            <a:r>
              <a:rPr lang="en-US" dirty="0" smtClean="0"/>
              <a:t> </a:t>
            </a:r>
            <a:r>
              <a:rPr lang="en-US" dirty="0"/>
              <a:t>LIKE '%e</a:t>
            </a:r>
            <a:r>
              <a:rPr lang="en-US" dirty="0" smtClean="0"/>
              <a:t>%'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12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81760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Pavyzdžiai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lt-LT" dirty="0"/>
              <a:t>Pavyzdžiui, projektų, kurių pavadinime yra frazė “apskaita”, jų svarba yra vidutinė </a:t>
            </a:r>
            <a:r>
              <a:rPr lang="lt-LT" dirty="0" smtClean="0"/>
              <a:t>ar didelė</a:t>
            </a:r>
            <a:r>
              <a:rPr lang="lt-LT" dirty="0"/>
              <a:t>, ir kurie turėjo būti pabaigti iki šiandien, pavadinimus, vykdymo pradžios bei </a:t>
            </a:r>
            <a:r>
              <a:rPr lang="lt-LT" dirty="0" smtClean="0"/>
              <a:t>pabaigos </a:t>
            </a:r>
            <a:r>
              <a:rPr lang="pt-BR" dirty="0" smtClean="0"/>
              <a:t>datas </a:t>
            </a:r>
            <a:r>
              <a:rPr lang="pt-BR" dirty="0"/>
              <a:t>galima sužinoti tokia užklausa:</a:t>
            </a:r>
          </a:p>
          <a:p>
            <a:pPr marL="777240" lvl="2" indent="0">
              <a:buNone/>
            </a:pPr>
            <a:r>
              <a:rPr lang="pt-BR" sz="2200" dirty="0"/>
              <a:t>SELECT </a:t>
            </a:r>
            <a:r>
              <a:rPr lang="pt-BR" sz="2200" i="1" dirty="0"/>
              <a:t>Pavadinimas, Pradžia, Pradžia+Trukmė </a:t>
            </a:r>
            <a:r>
              <a:rPr lang="pt-BR" sz="2200" dirty="0"/>
              <a:t>MONTHS AS </a:t>
            </a:r>
            <a:r>
              <a:rPr lang="pt-BR" sz="2200" i="1" dirty="0"/>
              <a:t>Pabaiga</a:t>
            </a:r>
          </a:p>
          <a:p>
            <a:pPr marL="777240" lvl="2" indent="0">
              <a:buNone/>
            </a:pPr>
            <a:r>
              <a:rPr lang="lt-LT" sz="2200" dirty="0"/>
              <a:t>FROM </a:t>
            </a:r>
            <a:r>
              <a:rPr lang="lt-LT" sz="2200" i="1" dirty="0"/>
              <a:t>Projektai</a:t>
            </a:r>
          </a:p>
          <a:p>
            <a:pPr marL="777240" lvl="2" indent="0">
              <a:buNone/>
            </a:pPr>
            <a:r>
              <a:rPr lang="en-US" sz="2200" dirty="0"/>
              <a:t>WHERE </a:t>
            </a:r>
            <a:r>
              <a:rPr lang="en-US" sz="2200" i="1" dirty="0" err="1"/>
              <a:t>Pavadinimas</a:t>
            </a:r>
            <a:r>
              <a:rPr lang="en-US" sz="2200" i="1" dirty="0"/>
              <a:t> </a:t>
            </a:r>
            <a:r>
              <a:rPr lang="en-US" sz="2200" dirty="0"/>
              <a:t>LIKE </a:t>
            </a:r>
            <a:r>
              <a:rPr lang="en-US" sz="2200" i="1" dirty="0"/>
              <a:t>‘</a:t>
            </a:r>
            <a:r>
              <a:rPr lang="en-US" sz="2200" dirty="0"/>
              <a:t>%</a:t>
            </a:r>
            <a:r>
              <a:rPr lang="en-US" sz="2200" dirty="0" err="1"/>
              <a:t>apskaita</a:t>
            </a:r>
            <a:r>
              <a:rPr lang="en-US" sz="2200" dirty="0"/>
              <a:t>%</a:t>
            </a:r>
            <a:r>
              <a:rPr lang="en-US" sz="2200" i="1" dirty="0"/>
              <a:t>’ </a:t>
            </a:r>
            <a:r>
              <a:rPr lang="en-US" sz="2200" dirty="0"/>
              <a:t>AND</a:t>
            </a:r>
          </a:p>
          <a:p>
            <a:pPr marL="777240" lvl="2" indent="0">
              <a:buNone/>
            </a:pPr>
            <a:r>
              <a:rPr lang="lt-LT" sz="2200" i="1" dirty="0"/>
              <a:t>Svarba </a:t>
            </a:r>
            <a:r>
              <a:rPr lang="lt-LT" sz="2200" dirty="0"/>
              <a:t>IN ('Vidutinė'</a:t>
            </a:r>
            <a:r>
              <a:rPr lang="lt-LT" sz="2200" i="1" dirty="0"/>
              <a:t>, </a:t>
            </a:r>
            <a:r>
              <a:rPr lang="lt-LT" sz="2200" dirty="0"/>
              <a:t>'Didelė</a:t>
            </a:r>
            <a:r>
              <a:rPr lang="lt-LT" sz="2200" dirty="0" smtClean="0"/>
              <a:t>')</a:t>
            </a:r>
          </a:p>
          <a:p>
            <a:endParaRPr lang="lt-LT" dirty="0"/>
          </a:p>
          <a:p>
            <a:r>
              <a:rPr lang="lt-LT" dirty="0"/>
              <a:t>Informacija apie vykdytojus – informatikus arba vykdytojus, baigusius Vilniaus </a:t>
            </a:r>
            <a:r>
              <a:rPr lang="lt-LT" dirty="0" smtClean="0"/>
              <a:t>universitetą (nepriklausomai </a:t>
            </a:r>
            <a:r>
              <a:rPr lang="lt-LT" dirty="0"/>
              <a:t>nuo kvalifikacijos) ir turinčius aukštesnę nei trečią kategoriją, bus </a:t>
            </a:r>
            <a:r>
              <a:rPr lang="lt-LT" dirty="0" smtClean="0"/>
              <a:t>pateikta įvykdžius </a:t>
            </a:r>
            <a:r>
              <a:rPr lang="lt-LT" dirty="0"/>
              <a:t>užklausą:</a:t>
            </a:r>
          </a:p>
          <a:p>
            <a:pPr marL="777240" lvl="2" indent="0">
              <a:buNone/>
            </a:pPr>
            <a:r>
              <a:rPr lang="lt-LT" sz="2200" dirty="0"/>
              <a:t>SELECT * FROM </a:t>
            </a:r>
            <a:r>
              <a:rPr lang="lt-LT" sz="2200" i="1" dirty="0" smtClean="0"/>
              <a:t>Vykdytojai </a:t>
            </a:r>
            <a:r>
              <a:rPr lang="lt-LT" sz="2200" dirty="0" smtClean="0"/>
              <a:t>WHERE </a:t>
            </a:r>
            <a:r>
              <a:rPr lang="lt-LT" sz="2200" i="1" dirty="0"/>
              <a:t>Kvalifikacija </a:t>
            </a:r>
            <a:r>
              <a:rPr lang="lt-LT" sz="2200" dirty="0"/>
              <a:t>= 'Informatikas' OR (</a:t>
            </a:r>
            <a:r>
              <a:rPr lang="lt-LT" sz="2200" i="1" dirty="0"/>
              <a:t>Išsilavinimas </a:t>
            </a:r>
            <a:r>
              <a:rPr lang="lt-LT" sz="2200" dirty="0"/>
              <a:t>= 'VU' AND </a:t>
            </a:r>
            <a:r>
              <a:rPr lang="lt-LT" sz="2200" i="1" dirty="0"/>
              <a:t>Kategorija </a:t>
            </a:r>
            <a:r>
              <a:rPr lang="lt-LT" sz="2200" dirty="0"/>
              <a:t>&gt; 3).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13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2796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Rikiavimas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/>
              <a:t>Kitas naudingas ir dažnai naudojamas sakinys leidžia rikiuoti rezultatus, Būtų </a:t>
            </a:r>
            <a:r>
              <a:rPr lang="lt-LT" dirty="0" smtClean="0"/>
              <a:t>naudinga pamatyti </a:t>
            </a:r>
            <a:r>
              <a:rPr lang="lt-LT" dirty="0"/>
              <a:t>abėcėles tvarka išrikiuotą darbuotojų sąrašą, ir norėdami ji išvysti, galite panaudoti </a:t>
            </a:r>
            <a:r>
              <a:rPr lang="lt-LT" dirty="0" smtClean="0"/>
              <a:t>ORDER BY sakinį:</a:t>
            </a:r>
            <a:endParaRPr lang="lt-LT" dirty="0"/>
          </a:p>
          <a:p>
            <a:pPr marL="777240" lvl="2" indent="0">
              <a:buNone/>
            </a:pPr>
            <a:r>
              <a:rPr lang="en-US" sz="2000" dirty="0" smtClean="0"/>
              <a:t>SELECT </a:t>
            </a:r>
            <a:r>
              <a:rPr lang="en-US" sz="2000" dirty="0"/>
              <a:t>* FROM </a:t>
            </a:r>
            <a:r>
              <a:rPr lang="lt-LT" sz="2000" dirty="0" smtClean="0"/>
              <a:t>pardavimai</a:t>
            </a:r>
            <a:r>
              <a:rPr lang="en-US" sz="2000" dirty="0" smtClean="0"/>
              <a:t> </a:t>
            </a:r>
            <a:r>
              <a:rPr lang="en-US" sz="2000" dirty="0"/>
              <a:t>ORDER BY </a:t>
            </a:r>
            <a:r>
              <a:rPr lang="lt-LT" sz="2000" dirty="0" smtClean="0"/>
              <a:t>pavarde</a:t>
            </a:r>
            <a:r>
              <a:rPr lang="en-US" sz="2000" dirty="0" smtClean="0"/>
              <a:t>;</a:t>
            </a:r>
            <a:endParaRPr lang="lt-LT" sz="2000" dirty="0" smtClean="0"/>
          </a:p>
          <a:p>
            <a:endParaRPr lang="lt-LT" dirty="0" smtClean="0"/>
          </a:p>
          <a:p>
            <a:r>
              <a:rPr lang="lt-LT" dirty="0" smtClean="0"/>
              <a:t>Šis </a:t>
            </a:r>
            <a:r>
              <a:rPr lang="lt-LT" dirty="0"/>
              <a:t>sąrašas </a:t>
            </a:r>
            <a:r>
              <a:rPr lang="lt-LT" dirty="0" smtClean="0"/>
              <a:t>nebus  </a:t>
            </a:r>
            <a:r>
              <a:rPr lang="lt-LT" dirty="0"/>
              <a:t>visiškai teisingas, jeigu norite </a:t>
            </a:r>
            <a:r>
              <a:rPr lang="lt-LT" dirty="0" smtClean="0"/>
              <a:t>išrikiuoti </a:t>
            </a:r>
            <a:r>
              <a:rPr lang="lt-LT" dirty="0"/>
              <a:t>pagal </a:t>
            </a:r>
            <a:r>
              <a:rPr lang="lt-LT" dirty="0" smtClean="0"/>
              <a:t>vardus, kadangi </a:t>
            </a:r>
            <a:r>
              <a:rPr lang="lt-LT" i="1" dirty="0" smtClean="0"/>
              <a:t>Pavardės gali sutapti, o vardai skirtis. </a:t>
            </a:r>
            <a:r>
              <a:rPr lang="lt-LT" dirty="0"/>
              <a:t>Norėdami tai pataisyti, turite išrikiuoti ir </a:t>
            </a:r>
            <a:r>
              <a:rPr lang="lt-LT" dirty="0" smtClean="0"/>
              <a:t>pagal vardą </a:t>
            </a:r>
            <a:r>
              <a:rPr lang="lt-LT" dirty="0"/>
              <a:t>tuo atveju, jei pavardės </a:t>
            </a:r>
            <a:r>
              <a:rPr lang="lt-LT" dirty="0" smtClean="0"/>
              <a:t>sutampa. </a:t>
            </a:r>
          </a:p>
          <a:p>
            <a:endParaRPr lang="lt-LT" dirty="0" smtClean="0"/>
          </a:p>
          <a:p>
            <a:r>
              <a:rPr lang="lt-LT" dirty="0" smtClean="0"/>
              <a:t>Kad </a:t>
            </a:r>
            <a:r>
              <a:rPr lang="lt-LT" dirty="0"/>
              <a:t>tai padarytumėte</a:t>
            </a:r>
            <a:r>
              <a:rPr lang="lt-LT" dirty="0" smtClean="0"/>
              <a:t>, turite įvykdyti </a:t>
            </a:r>
            <a:r>
              <a:rPr lang="lt-LT" dirty="0"/>
              <a:t>tokią užklausą:</a:t>
            </a:r>
          </a:p>
          <a:p>
            <a:pPr marL="777240" lvl="2" indent="0">
              <a:buNone/>
            </a:pPr>
            <a:r>
              <a:rPr lang="en-US" sz="2000" dirty="0" smtClean="0"/>
              <a:t>SELECT </a:t>
            </a:r>
            <a:r>
              <a:rPr lang="en-US" sz="2000" dirty="0"/>
              <a:t>* FROM </a:t>
            </a:r>
            <a:r>
              <a:rPr lang="lt-LT" sz="2000" dirty="0"/>
              <a:t>pardavimai</a:t>
            </a:r>
            <a:r>
              <a:rPr lang="en-US" sz="2000" dirty="0"/>
              <a:t> </a:t>
            </a:r>
            <a:r>
              <a:rPr lang="en-US" sz="2000" dirty="0" smtClean="0"/>
              <a:t>ORDER </a:t>
            </a:r>
            <a:r>
              <a:rPr lang="en-US" sz="2000" dirty="0"/>
              <a:t>BY </a:t>
            </a:r>
            <a:r>
              <a:rPr lang="lt-LT" sz="2000" dirty="0"/>
              <a:t>pavarde</a:t>
            </a:r>
            <a:r>
              <a:rPr lang="en-US" sz="2000" dirty="0" smtClean="0"/>
              <a:t>,</a:t>
            </a:r>
            <a:r>
              <a:rPr lang="lt-LT" sz="2000" dirty="0" smtClean="0"/>
              <a:t> vardas</a:t>
            </a:r>
            <a:r>
              <a:rPr lang="en-US" sz="2000" dirty="0" smtClean="0"/>
              <a:t>;</a:t>
            </a:r>
            <a:endParaRPr lang="lt-LT" sz="2000" dirty="0"/>
          </a:p>
          <a:p>
            <a:endParaRPr lang="lt-L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14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70878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Rikiavimas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Norėdami išrikiuoti atvirkščia tvarka (mažėjančia), turite </a:t>
            </a:r>
            <a:r>
              <a:rPr lang="lt-LT" dirty="0" smtClean="0"/>
              <a:t>panaudoti reikšmini </a:t>
            </a:r>
            <a:r>
              <a:rPr lang="lt-LT" dirty="0"/>
              <a:t>žodi </a:t>
            </a:r>
            <a:r>
              <a:rPr lang="lt-LT" dirty="0" smtClean="0"/>
              <a:t>DESC. </a:t>
            </a:r>
            <a:r>
              <a:rPr lang="lt-LT" dirty="0"/>
              <a:t>Kita užklausa </a:t>
            </a:r>
            <a:r>
              <a:rPr lang="lt-LT" dirty="0" smtClean="0"/>
              <a:t>grąžins </a:t>
            </a:r>
            <a:r>
              <a:rPr lang="lt-LT" dirty="0"/>
              <a:t>visus į</a:t>
            </a:r>
            <a:r>
              <a:rPr lang="lt-LT" dirty="0" smtClean="0"/>
              <a:t>rašus</a:t>
            </a:r>
            <a:r>
              <a:rPr lang="lt-LT" dirty="0"/>
              <a:t>, išrikiuotus pagal uždirbtus komisinius</a:t>
            </a:r>
            <a:r>
              <a:rPr lang="lt-LT" dirty="0" smtClean="0"/>
              <a:t>, pradedant </a:t>
            </a:r>
            <a:r>
              <a:rPr lang="lt-LT" dirty="0"/>
              <a:t>didžiausiu ir baigiant </a:t>
            </a:r>
            <a:r>
              <a:rPr lang="lt-LT" dirty="0" smtClean="0"/>
              <a:t>mažiausiu:</a:t>
            </a:r>
            <a:endParaRPr lang="en-US" dirty="0"/>
          </a:p>
          <a:p>
            <a:pPr marL="777240" lvl="2" indent="0">
              <a:buNone/>
            </a:pPr>
            <a:r>
              <a:rPr lang="en-US" sz="2000" dirty="0"/>
              <a:t>SELECT * FROM </a:t>
            </a:r>
            <a:r>
              <a:rPr lang="lt-LT" sz="2000" dirty="0" smtClean="0"/>
              <a:t>pardavimai</a:t>
            </a:r>
            <a:r>
              <a:rPr lang="en-US" sz="2000" dirty="0" smtClean="0"/>
              <a:t> </a:t>
            </a:r>
            <a:r>
              <a:rPr lang="en-US" sz="2000" dirty="0"/>
              <a:t>ORDER BY </a:t>
            </a:r>
            <a:r>
              <a:rPr lang="lt-LT" sz="2000" dirty="0" smtClean="0"/>
              <a:t>komisiniai</a:t>
            </a:r>
            <a:r>
              <a:rPr lang="en-US" sz="2000" dirty="0" smtClean="0"/>
              <a:t> </a:t>
            </a:r>
            <a:r>
              <a:rPr lang="en-US" sz="2000" dirty="0"/>
              <a:t>DESC;</a:t>
            </a:r>
            <a:endParaRPr lang="lt-L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15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71545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Rikiavimas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Gali </a:t>
            </a:r>
            <a:r>
              <a:rPr lang="lt-LT" dirty="0"/>
              <a:t>prireikti, kad trys darbuotojai, gaunantys </a:t>
            </a:r>
            <a:r>
              <a:rPr lang="lt-LT" dirty="0" smtClean="0"/>
              <a:t>vienodus komisinius, </a:t>
            </a:r>
            <a:r>
              <a:rPr lang="lt-LT" dirty="0"/>
              <a:t>būtų </a:t>
            </a:r>
            <a:r>
              <a:rPr lang="lt-LT" dirty="0" smtClean="0"/>
              <a:t>toliau Rikiuojami pagal </a:t>
            </a:r>
            <a:r>
              <a:rPr lang="lt-LT" dirty="0"/>
              <a:t>pavardę </a:t>
            </a:r>
            <a:r>
              <a:rPr lang="lt-LT" dirty="0" smtClean="0"/>
              <a:t> ir vardą. </a:t>
            </a:r>
          </a:p>
          <a:p>
            <a:endParaRPr lang="lt-LT" dirty="0" smtClean="0"/>
          </a:p>
          <a:p>
            <a:r>
              <a:rPr lang="lt-LT" dirty="0" smtClean="0"/>
              <a:t>Norėdami </a:t>
            </a:r>
            <a:r>
              <a:rPr lang="lt-LT" dirty="0"/>
              <a:t>tai padaryti, galite panaudoti reikšmini žodi </a:t>
            </a:r>
            <a:r>
              <a:rPr lang="lt-LT" dirty="0" smtClean="0"/>
              <a:t>ASC. Ir </a:t>
            </a:r>
            <a:r>
              <a:rPr lang="lt-LT" dirty="0"/>
              <a:t>nors nėra </a:t>
            </a:r>
            <a:r>
              <a:rPr lang="lt-LT" dirty="0" smtClean="0"/>
              <a:t>griežtai reikalaujamas</a:t>
            </a:r>
            <a:r>
              <a:rPr lang="lt-LT" dirty="0"/>
              <a:t>, kadangi tai yra numatytoji rikiavimo tvarka, šio reikšminio žodžio dėka </a:t>
            </a:r>
            <a:r>
              <a:rPr lang="lt-LT" dirty="0" smtClean="0"/>
              <a:t>užklausa tampa </a:t>
            </a:r>
            <a:r>
              <a:rPr lang="lt-LT" dirty="0"/>
              <a:t>suprantamesnė</a:t>
            </a:r>
            <a:r>
              <a:rPr lang="lt-LT" dirty="0" smtClean="0"/>
              <a:t>:</a:t>
            </a:r>
          </a:p>
          <a:p>
            <a:endParaRPr lang="en-US" dirty="0"/>
          </a:p>
          <a:p>
            <a:pPr marL="777240" lvl="2" indent="0">
              <a:buNone/>
            </a:pPr>
            <a:r>
              <a:rPr lang="en-US" sz="2000" dirty="0"/>
              <a:t>SELECT * FROM </a:t>
            </a:r>
            <a:r>
              <a:rPr lang="lt-LT" sz="2000" dirty="0" smtClean="0"/>
              <a:t>pardavimai</a:t>
            </a:r>
            <a:r>
              <a:rPr lang="en-US" sz="2000" dirty="0" smtClean="0"/>
              <a:t> </a:t>
            </a:r>
            <a:r>
              <a:rPr lang="en-US" sz="2000" dirty="0"/>
              <a:t>ORDER BY </a:t>
            </a:r>
            <a:r>
              <a:rPr lang="lt-LT" sz="2000" dirty="0" smtClean="0"/>
              <a:t>komisiniai</a:t>
            </a:r>
            <a:r>
              <a:rPr lang="en-US" sz="2000" dirty="0" smtClean="0"/>
              <a:t> DESC</a:t>
            </a:r>
            <a:r>
              <a:rPr lang="lt-LT" sz="2000" dirty="0" smtClean="0"/>
              <a:t>, pavarde ASC, vardas ASC;</a:t>
            </a:r>
            <a:endParaRPr lang="lt-L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16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93274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Rezultatų </a:t>
            </a:r>
            <a:r>
              <a:rPr lang="lt-LT" dirty="0"/>
              <a:t>skaičiaus ribojimas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dirty="0" smtClean="0"/>
              <a:t>Realioje </a:t>
            </a:r>
            <a:r>
              <a:rPr lang="lt-LT" dirty="0"/>
              <a:t>duomenų bazėje </a:t>
            </a:r>
            <a:r>
              <a:rPr lang="lt-LT" dirty="0" smtClean="0"/>
              <a:t>gali būti </a:t>
            </a:r>
            <a:r>
              <a:rPr lang="lt-LT" dirty="0"/>
              <a:t>ne vienas tūkstantis </a:t>
            </a:r>
            <a:r>
              <a:rPr lang="lt-LT" dirty="0" smtClean="0"/>
              <a:t>įrašų </a:t>
            </a:r>
            <a:r>
              <a:rPr lang="lt-LT" dirty="0"/>
              <a:t>ir jūs vienu metu nenorėsite pamatyti jų visų. </a:t>
            </a:r>
            <a:endParaRPr lang="lt-LT" dirty="0" smtClean="0"/>
          </a:p>
          <a:p>
            <a:endParaRPr lang="lt-LT" dirty="0" smtClean="0"/>
          </a:p>
          <a:p>
            <a:r>
              <a:rPr lang="lt-LT" dirty="0" smtClean="0"/>
              <a:t>Todėl </a:t>
            </a:r>
            <a:r>
              <a:rPr lang="lt-LT" dirty="0"/>
              <a:t>MySQL </a:t>
            </a:r>
            <a:r>
              <a:rPr lang="lt-LT" dirty="0" smtClean="0"/>
              <a:t>leidžia panaudoti </a:t>
            </a:r>
            <a:r>
              <a:rPr lang="lt-LT" dirty="0"/>
              <a:t>LIMIT sąlygą. </a:t>
            </a:r>
            <a:endParaRPr lang="lt-LT" dirty="0" smtClean="0"/>
          </a:p>
          <a:p>
            <a:endParaRPr lang="lt-LT" dirty="0" smtClean="0"/>
          </a:p>
          <a:p>
            <a:r>
              <a:rPr lang="lt-LT" dirty="0" smtClean="0"/>
              <a:t>LIMIT </a:t>
            </a:r>
            <a:r>
              <a:rPr lang="lt-LT" dirty="0"/>
              <a:t>nėra standartiniame SQL, o tai reiškia, kad negalėsite jo taip </a:t>
            </a:r>
            <a:r>
              <a:rPr lang="lt-LT" dirty="0" smtClean="0"/>
              <a:t>pat panaudoti </a:t>
            </a:r>
            <a:r>
              <a:rPr lang="lt-LT" dirty="0"/>
              <a:t>ir visose kitose duomenų bazėse, tačiau tai naudingas ir galingas MySQL </a:t>
            </a:r>
            <a:r>
              <a:rPr lang="lt-LT" dirty="0" smtClean="0"/>
              <a:t>įrankis.</a:t>
            </a:r>
            <a:endParaRPr lang="en-US" dirty="0" smtClean="0"/>
          </a:p>
          <a:p>
            <a:endParaRPr lang="en-US" dirty="0"/>
          </a:p>
          <a:p>
            <a:pPr marL="777240" lvl="2" indent="0">
              <a:buNone/>
            </a:pPr>
            <a:r>
              <a:rPr lang="en-US" sz="2000" dirty="0"/>
              <a:t>SELECT </a:t>
            </a:r>
            <a:r>
              <a:rPr lang="lt-LT" sz="2000" dirty="0" smtClean="0"/>
              <a:t>vardas, pavarde, komisiniai </a:t>
            </a:r>
            <a:r>
              <a:rPr lang="en-US" sz="2000" dirty="0" smtClean="0"/>
              <a:t>FROM </a:t>
            </a:r>
            <a:r>
              <a:rPr lang="lt-LT" sz="2000" dirty="0" smtClean="0"/>
              <a:t>pardavimai </a:t>
            </a:r>
            <a:r>
              <a:rPr lang="en-US" sz="2000" dirty="0"/>
              <a:t>ORDER BY </a:t>
            </a:r>
            <a:r>
              <a:rPr lang="lt-LT" sz="2000" dirty="0"/>
              <a:t>komisiniai</a:t>
            </a:r>
            <a:r>
              <a:rPr lang="en-US" sz="2000" dirty="0" smtClean="0"/>
              <a:t> DESC </a:t>
            </a:r>
            <a:r>
              <a:rPr lang="en-US" sz="2000" dirty="0"/>
              <a:t>LIMIT 1:</a:t>
            </a:r>
            <a:endParaRPr lang="lt-L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17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90964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Rezultatų skaičiaus ribojimas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LIMIT sakinys leidžia ne tik išvesti ribotą skaičių jrašų, skaičiuojant nuo pradžios ar pabaigos.</a:t>
            </a:r>
          </a:p>
          <a:p>
            <a:r>
              <a:rPr lang="lt-LT" dirty="0"/>
              <a:t>Jūs galite nurodyti MySQL, nuo kelintos eilutės skaityti </a:t>
            </a:r>
            <a:r>
              <a:rPr lang="lt-LT" dirty="0" smtClean="0"/>
              <a:t>įrašus </a:t>
            </a:r>
            <a:r>
              <a:rPr lang="lt-LT" dirty="0"/>
              <a:t>ir kiek eilučių rodyti. Jeigu </a:t>
            </a:r>
            <a:r>
              <a:rPr lang="lt-LT" dirty="0" smtClean="0"/>
              <a:t>LIMIT sąlygojė </a:t>
            </a:r>
            <a:r>
              <a:rPr lang="lt-LT" dirty="0"/>
              <a:t>yra du skaičiai, pirmasis žymi praleidžiamų, o antrasis - rodomų eilučių skaičių</a:t>
            </a:r>
            <a:r>
              <a:rPr lang="lt-LT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lt-LT" dirty="0"/>
              <a:t>Tolesniame pavyzdyje išvedamas antrasis </a:t>
            </a:r>
            <a:r>
              <a:rPr lang="lt-LT" dirty="0" smtClean="0"/>
              <a:t>įrašas</a:t>
            </a:r>
            <a:r>
              <a:rPr lang="lt-LT" dirty="0"/>
              <a:t>, kuomet duomenys išrikiuoti mažėjančia tvarka</a:t>
            </a:r>
            <a:r>
              <a:rPr lang="lt-LT" dirty="0" smtClean="0"/>
              <a:t>:</a:t>
            </a:r>
            <a:endParaRPr lang="en-US" dirty="0" smtClean="0"/>
          </a:p>
          <a:p>
            <a:pPr marL="777240" lvl="2" indent="0">
              <a:buNone/>
            </a:pPr>
            <a:r>
              <a:rPr lang="en-US" sz="2000" dirty="0"/>
              <a:t>SELECT </a:t>
            </a:r>
            <a:r>
              <a:rPr lang="lt-LT" sz="2000" dirty="0"/>
              <a:t>vardas, pavarde, komisiniai </a:t>
            </a:r>
            <a:r>
              <a:rPr lang="en-US" sz="2000" dirty="0"/>
              <a:t>FROM </a:t>
            </a:r>
            <a:r>
              <a:rPr lang="lt-LT" sz="2000" dirty="0"/>
              <a:t>pardavimai </a:t>
            </a:r>
            <a:r>
              <a:rPr lang="en-US" sz="2000" dirty="0"/>
              <a:t>ORDER BY </a:t>
            </a:r>
            <a:r>
              <a:rPr lang="lt-LT" sz="2000" dirty="0"/>
              <a:t>komisiniai</a:t>
            </a:r>
            <a:r>
              <a:rPr lang="en-US" sz="2000" dirty="0"/>
              <a:t> DESC LIMIT </a:t>
            </a:r>
            <a:r>
              <a:rPr lang="lt-LT" sz="2000" dirty="0" smtClean="0"/>
              <a:t>1,1</a:t>
            </a:r>
            <a:endParaRPr lang="lt-L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18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14126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Rezultatų skaičiaus ribojimas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LIMIT yra dažnai naudojamas paieškos varikliuose, kurie naudoja, pavyzdžiui, </a:t>
            </a:r>
            <a:r>
              <a:rPr lang="lt-LT" dirty="0" smtClean="0"/>
              <a:t>viename puslapyje </a:t>
            </a:r>
            <a:r>
              <a:rPr lang="lt-LT" dirty="0"/>
              <a:t>norint pateikti tik 10 rezultatų. </a:t>
            </a:r>
            <a:endParaRPr lang="lt-LT" dirty="0" smtClean="0"/>
          </a:p>
          <a:p>
            <a:endParaRPr lang="lt-LT" dirty="0"/>
          </a:p>
          <a:p>
            <a:r>
              <a:rPr lang="lt-LT" dirty="0" smtClean="0"/>
              <a:t>Tokiu </a:t>
            </a:r>
            <a:r>
              <a:rPr lang="lt-LT" dirty="0"/>
              <a:t>atveju pirmojo puslapio </a:t>
            </a:r>
            <a:r>
              <a:rPr lang="lt-LT" dirty="0" smtClean="0"/>
              <a:t>rezultatai naudotų </a:t>
            </a:r>
            <a:r>
              <a:rPr lang="lt-LT" dirty="0"/>
              <a:t>LIMIT 0,10, antrojo LIMIT 10,10 ir t.t.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19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18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sakinys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lt-LT" sz="2600" dirty="0"/>
              <a:t>SQL sakinys SELECT yra pagrindinis sakinys DB-je esantiems duomenims </a:t>
            </a:r>
            <a:r>
              <a:rPr lang="lt-LT" sz="2600" dirty="0" smtClean="0"/>
              <a:t>peržiūrėti.</a:t>
            </a:r>
            <a:r>
              <a:rPr lang="en-US" sz="2600" dirty="0" smtClean="0"/>
              <a:t> </a:t>
            </a:r>
            <a:r>
              <a:rPr lang="lt-LT" sz="2600" dirty="0" smtClean="0"/>
              <a:t>Šis </a:t>
            </a:r>
            <a:r>
              <a:rPr lang="lt-LT" sz="2600" dirty="0"/>
              <a:t>sakinys turi daug įvairiausių variantų ir galimybių. Išsamiai šio sakinio sintaksei </a:t>
            </a:r>
            <a:r>
              <a:rPr lang="lt-LT" sz="2600" dirty="0" smtClean="0"/>
              <a:t>pateikti</a:t>
            </a:r>
            <a:r>
              <a:rPr lang="en-US" sz="2600" dirty="0" smtClean="0"/>
              <a:t> </a:t>
            </a:r>
            <a:r>
              <a:rPr lang="lt-LT" sz="2600" dirty="0" smtClean="0"/>
              <a:t>prireiktų </a:t>
            </a:r>
            <a:r>
              <a:rPr lang="lt-LT" sz="2600" dirty="0"/>
              <a:t>keleto puslapių. Sakinį bendriausiu atveju galima užrašyti taip</a:t>
            </a:r>
            <a:r>
              <a:rPr lang="lt-LT" sz="2600" dirty="0" smtClean="0"/>
              <a:t>:</a:t>
            </a:r>
            <a:endParaRPr lang="en-US" sz="2600" dirty="0" smtClean="0"/>
          </a:p>
          <a:p>
            <a:pPr marL="777240" lvl="2" indent="0">
              <a:buNone/>
            </a:pPr>
            <a:r>
              <a:rPr lang="lt-LT" sz="2300" dirty="0"/>
              <a:t>SELECT [DISTINCT] &lt;stulpelių vardai&gt;</a:t>
            </a:r>
          </a:p>
          <a:p>
            <a:pPr marL="1051560" lvl="3" indent="0">
              <a:buNone/>
            </a:pPr>
            <a:r>
              <a:rPr lang="lt-LT" sz="2300" dirty="0"/>
              <a:t>FROM &lt;lentelių vardai&gt;</a:t>
            </a:r>
          </a:p>
          <a:p>
            <a:pPr marL="1051560" lvl="3" indent="0">
              <a:buNone/>
            </a:pPr>
            <a:r>
              <a:rPr lang="lt-LT" sz="2300" dirty="0"/>
              <a:t>[WHERE &lt;paieškos sąlyga&gt;]</a:t>
            </a:r>
          </a:p>
          <a:p>
            <a:pPr marL="1051560" lvl="3" indent="0">
              <a:buNone/>
            </a:pPr>
            <a:r>
              <a:rPr lang="lt-LT" sz="2300" dirty="0"/>
              <a:t>[GROUP BY &lt;stulpelių vardai&gt; [HAVING &lt;Paieškos sąlyga&gt;]]</a:t>
            </a:r>
          </a:p>
          <a:p>
            <a:pPr marL="1051560" lvl="3" indent="0">
              <a:buNone/>
            </a:pPr>
            <a:r>
              <a:rPr lang="lt-LT" sz="2300" dirty="0"/>
              <a:t>[ORDER BY &lt;stulpelių vardai&gt;] </a:t>
            </a:r>
            <a:r>
              <a:rPr lang="lt-LT" sz="2300" dirty="0" smtClean="0"/>
              <a:t>.</a:t>
            </a:r>
            <a:endParaRPr lang="en-US" sz="2300" dirty="0" smtClean="0"/>
          </a:p>
          <a:p>
            <a:endParaRPr lang="en-US" dirty="0"/>
          </a:p>
          <a:p>
            <a:r>
              <a:rPr lang="lt-LT" sz="2600" dirty="0"/>
              <a:t>Įvykdžius šį sakinį, DBVS suformuoja ir pateikia vartotojui užklausos rezultatą </a:t>
            </a:r>
            <a:r>
              <a:rPr lang="lt-LT" sz="2600" dirty="0" smtClean="0"/>
              <a:t>– laikiną</a:t>
            </a:r>
            <a:r>
              <a:rPr lang="en-US" sz="2600" dirty="0" smtClean="0"/>
              <a:t> </a:t>
            </a:r>
            <a:r>
              <a:rPr lang="lt-LT" sz="2600" dirty="0" smtClean="0"/>
              <a:t>lentelę</a:t>
            </a:r>
            <a:r>
              <a:rPr lang="lt-LT" sz="2600" dirty="0"/>
              <a:t>, kuri egzistuoja tik užklausos rezultato peržiūros metu. Sistemos vartotojas </a:t>
            </a:r>
            <a:r>
              <a:rPr lang="lt-LT" sz="2600" dirty="0" smtClean="0"/>
              <a:t>rezultatą</a:t>
            </a:r>
            <a:r>
              <a:rPr lang="en-US" sz="2600" dirty="0" smtClean="0"/>
              <a:t> </a:t>
            </a:r>
            <a:r>
              <a:rPr lang="lt-LT" sz="2600" dirty="0" smtClean="0"/>
              <a:t>gali </a:t>
            </a:r>
            <a:r>
              <a:rPr lang="lt-LT" sz="2600" dirty="0"/>
              <a:t>pamatyti monitoriaus ekrane ar apdoroti jį programoje</a:t>
            </a:r>
            <a:r>
              <a:rPr lang="lt-LT" sz="2600" dirty="0" smtClean="0"/>
              <a:t>.</a:t>
            </a:r>
            <a:endParaRPr lang="en-US" sz="2600" dirty="0" smtClean="0"/>
          </a:p>
          <a:p>
            <a:endParaRPr lang="en-US" sz="2600" dirty="0"/>
          </a:p>
          <a:p>
            <a:r>
              <a:rPr lang="lt-LT" sz="2600" dirty="0"/>
              <a:t>Nesunku pastebėti, kad pati paprasčiausia užklausa atrodo taip:</a:t>
            </a:r>
          </a:p>
          <a:p>
            <a:pPr marL="777240" lvl="2" indent="0">
              <a:buNone/>
            </a:pPr>
            <a:r>
              <a:rPr lang="lt-LT" sz="2300" dirty="0"/>
              <a:t>SELECT &lt;stulpelių vardai&gt; FROM &lt;lentelės vardas&gt;.</a:t>
            </a:r>
            <a:endParaRPr lang="en-US" sz="2300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48578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Funkcijos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/>
              <a:t>Funkcija </a:t>
            </a:r>
            <a:r>
              <a:rPr lang="lt-LT" dirty="0"/>
              <a:t>- tai operacija, nusakoma funkcijos vardu ir apskliaustais lenktiniais </a:t>
            </a:r>
            <a:r>
              <a:rPr lang="lt-LT" dirty="0" smtClean="0"/>
              <a:t>skliaustais argumentais</a:t>
            </a:r>
            <a:r>
              <a:rPr lang="lt-LT" dirty="0"/>
              <a:t>, kurie tarpusavyje atskiriami kableliais (atskiru atveju argumentų gali ir nebūti</a:t>
            </a:r>
            <a:r>
              <a:rPr lang="lt-LT" dirty="0" smtClean="0"/>
              <a:t>).</a:t>
            </a:r>
          </a:p>
          <a:p>
            <a:endParaRPr lang="lt-LT" dirty="0"/>
          </a:p>
          <a:p>
            <a:r>
              <a:rPr lang="lt-LT" dirty="0"/>
              <a:t>Funkcija visuomet grąžina tam tikrą rezultatą (tai gali būti ir specialioji reikšmė NULL</a:t>
            </a:r>
            <a:r>
              <a:rPr lang="lt-LT" dirty="0" smtClean="0"/>
              <a:t>).</a:t>
            </a:r>
          </a:p>
          <a:p>
            <a:endParaRPr lang="lt-LT" dirty="0"/>
          </a:p>
          <a:p>
            <a:r>
              <a:rPr lang="lt-LT" dirty="0"/>
              <a:t>Funkcijos yra skirtomos į agregatines (stulpelių) ir skaliarines</a:t>
            </a:r>
            <a:r>
              <a:rPr lang="lt-LT" dirty="0" smtClean="0"/>
              <a:t>. 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20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17323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Skaliarinės funkcijos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/>
              <a:t>Skaliarinės funkcijos </a:t>
            </a:r>
            <a:r>
              <a:rPr lang="lt-LT" dirty="0"/>
              <a:t>argumentas visuomet yra viena reikšmė. </a:t>
            </a:r>
            <a:endParaRPr lang="lt-LT" dirty="0" smtClean="0"/>
          </a:p>
          <a:p>
            <a:r>
              <a:rPr lang="lt-LT" dirty="0" smtClean="0"/>
              <a:t>Funkcija </a:t>
            </a:r>
            <a:r>
              <a:rPr lang="lt-LT" dirty="0"/>
              <a:t>gali turėti ir </a:t>
            </a:r>
            <a:r>
              <a:rPr lang="lt-LT" dirty="0" smtClean="0"/>
              <a:t>kelis argumentus</a:t>
            </a:r>
            <a:r>
              <a:rPr lang="lt-LT" dirty="0"/>
              <a:t>, tačiau kiekvienas argumentas – viena reikšmė, o ne reikšmių aibė, </a:t>
            </a:r>
            <a:r>
              <a:rPr lang="lt-LT" dirty="0" smtClean="0"/>
              <a:t>kaip agregatinėje </a:t>
            </a:r>
            <a:r>
              <a:rPr lang="lt-LT" dirty="0"/>
              <a:t>funkcijoje. </a:t>
            </a:r>
            <a:endParaRPr lang="lt-LT" dirty="0" smtClean="0"/>
          </a:p>
          <a:p>
            <a:endParaRPr lang="lt-LT" dirty="0" smtClean="0"/>
          </a:p>
          <a:p>
            <a:r>
              <a:rPr lang="lt-LT" dirty="0" smtClean="0"/>
              <a:t>Vartojant </a:t>
            </a:r>
            <a:r>
              <a:rPr lang="lt-LT" dirty="0"/>
              <a:t>skaliarines funkcijas frazėje WHERE, funkcijos </a:t>
            </a:r>
            <a:r>
              <a:rPr lang="lt-LT" dirty="0" smtClean="0"/>
              <a:t>rezultatas apskaičiuojamas </a:t>
            </a:r>
            <a:r>
              <a:rPr lang="lt-LT" dirty="0"/>
              <a:t>tikrinant paieškos sąlygą kiekvienai lentelės eilutei atskirai. </a:t>
            </a:r>
            <a:endParaRPr lang="lt-LT" dirty="0" smtClean="0"/>
          </a:p>
          <a:p>
            <a:endParaRPr lang="lt-LT" dirty="0" smtClean="0"/>
          </a:p>
          <a:p>
            <a:r>
              <a:rPr lang="lt-LT" dirty="0" smtClean="0"/>
              <a:t>Šios rūšies funkcijos </a:t>
            </a:r>
            <a:r>
              <a:rPr lang="lt-LT" dirty="0"/>
              <a:t>dažnai vartojamos ir SELECT frazėje, kuomet rezultatas skaičiuojamas ne </a:t>
            </a:r>
            <a:r>
              <a:rPr lang="lt-LT" dirty="0" smtClean="0"/>
              <a:t>visoms eilutėms </a:t>
            </a:r>
            <a:r>
              <a:rPr lang="lt-LT" dirty="0"/>
              <a:t>iš karto, kaip yra agregatinių funkcijų atveju, o kiekvienai eilutei atskirai.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21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50133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Skaliarinės funkcijos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/>
              <a:t>DBVS leidžia vartoti gana daug skaliarinių funkcijų. Paminėsime tik keletą iš jų:</a:t>
            </a:r>
          </a:p>
          <a:p>
            <a:pPr lvl="2"/>
            <a:r>
              <a:rPr lang="lt-LT" sz="2200" dirty="0"/>
              <a:t>DAY(&lt;data&gt;) – diena (skaičius nuo 1 iki 31) datoje, </a:t>
            </a:r>
            <a:endParaRPr lang="lt-LT" sz="2200" dirty="0" smtClean="0"/>
          </a:p>
          <a:p>
            <a:pPr lvl="2"/>
            <a:r>
              <a:rPr lang="lt-LT" sz="2200" dirty="0" smtClean="0"/>
              <a:t>MONTH</a:t>
            </a:r>
            <a:r>
              <a:rPr lang="lt-LT" sz="2200" dirty="0"/>
              <a:t>(&lt;data&gt;) – mėnesis datoje,</a:t>
            </a:r>
          </a:p>
          <a:p>
            <a:pPr lvl="2"/>
            <a:r>
              <a:rPr lang="lt-LT" sz="2200" dirty="0"/>
              <a:t>YEAR(&lt;data&gt;) – metai datoje, </a:t>
            </a:r>
            <a:endParaRPr lang="lt-LT" sz="2200" dirty="0" smtClean="0"/>
          </a:p>
          <a:p>
            <a:pPr lvl="2"/>
            <a:r>
              <a:rPr lang="lt-LT" sz="2200" dirty="0" smtClean="0"/>
              <a:t>LENGTH</a:t>
            </a:r>
            <a:r>
              <a:rPr lang="lt-LT" sz="2200" dirty="0"/>
              <a:t>(&lt;simbolių eilutė&gt;) – simbolių eilutės ilgis,</a:t>
            </a:r>
          </a:p>
          <a:p>
            <a:pPr lvl="2"/>
            <a:r>
              <a:rPr lang="lt-LT" sz="2200" dirty="0"/>
              <a:t>SUBSTR(&lt;simbolių eilutė&gt;, &lt;pradžia&gt;, &lt;ilgis&gt; ) – simbolių eilutės </a:t>
            </a:r>
            <a:r>
              <a:rPr lang="lt-LT" sz="2200" dirty="0" smtClean="0"/>
              <a:t>fragmentas</a:t>
            </a:r>
          </a:p>
          <a:p>
            <a:r>
              <a:rPr lang="lt-LT" dirty="0" smtClean="0"/>
              <a:t>ir pan.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22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86083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Skaliarinės funkcijos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Iš konstantų, kreipinių į funkcijas bei vardų, žyminčių DB objektus, </a:t>
            </a:r>
            <a:r>
              <a:rPr lang="lt-LT" dirty="0" smtClean="0"/>
              <a:t>panaudojant operacijas</a:t>
            </a:r>
            <a:r>
              <a:rPr lang="lt-LT" dirty="0"/>
              <a:t>, galima sudaryti paprasčiausius reiškinius. </a:t>
            </a:r>
            <a:endParaRPr lang="lt-LT" dirty="0" smtClean="0"/>
          </a:p>
          <a:p>
            <a:r>
              <a:rPr lang="lt-LT" dirty="0" smtClean="0"/>
              <a:t>SQL </a:t>
            </a:r>
            <a:r>
              <a:rPr lang="lt-LT" dirty="0"/>
              <a:t>leidžia </a:t>
            </a:r>
            <a:r>
              <a:rPr lang="lt-LT" dirty="0" smtClean="0"/>
              <a:t>naudoti šias operacijas</a:t>
            </a:r>
            <a:r>
              <a:rPr lang="lt-LT" dirty="0"/>
              <a:t>: </a:t>
            </a:r>
            <a:endParaRPr lang="lt-LT" dirty="0" smtClean="0"/>
          </a:p>
          <a:p>
            <a:pPr marL="777240" lvl="2" indent="0">
              <a:buNone/>
            </a:pPr>
            <a:r>
              <a:rPr lang="lt-LT" sz="2000" dirty="0" smtClean="0"/>
              <a:t>+ </a:t>
            </a:r>
            <a:r>
              <a:rPr lang="lt-LT" sz="2000" dirty="0"/>
              <a:t>(sudėtis), </a:t>
            </a:r>
            <a:endParaRPr lang="lt-LT" sz="2000" dirty="0" smtClean="0"/>
          </a:p>
          <a:p>
            <a:pPr marL="777240" lvl="2" indent="0">
              <a:buNone/>
            </a:pPr>
            <a:r>
              <a:rPr lang="lt-LT" sz="2000" dirty="0" smtClean="0"/>
              <a:t>- </a:t>
            </a:r>
            <a:r>
              <a:rPr lang="lt-LT" sz="2000" dirty="0"/>
              <a:t>(atimtis), </a:t>
            </a:r>
            <a:endParaRPr lang="lt-LT" sz="2000" dirty="0" smtClean="0"/>
          </a:p>
          <a:p>
            <a:pPr marL="777240" lvl="2" indent="0">
              <a:buNone/>
            </a:pPr>
            <a:r>
              <a:rPr lang="lt-LT" sz="2000" dirty="0" smtClean="0"/>
              <a:t>* </a:t>
            </a:r>
            <a:r>
              <a:rPr lang="lt-LT" sz="2000" dirty="0"/>
              <a:t>(daugyba), </a:t>
            </a:r>
            <a:endParaRPr lang="lt-LT" sz="2000" dirty="0" smtClean="0"/>
          </a:p>
          <a:p>
            <a:pPr marL="777240" lvl="2" indent="0">
              <a:buNone/>
            </a:pPr>
            <a:r>
              <a:rPr lang="lt-LT" sz="2000" dirty="0" smtClean="0"/>
              <a:t>/(</a:t>
            </a:r>
            <a:r>
              <a:rPr lang="lt-LT" sz="2000" dirty="0"/>
              <a:t>dalyba), </a:t>
            </a:r>
            <a:endParaRPr lang="lt-LT" sz="2000" dirty="0" smtClean="0"/>
          </a:p>
          <a:p>
            <a:pPr marL="777240" lvl="2" indent="0">
              <a:buNone/>
            </a:pPr>
            <a:r>
              <a:rPr lang="lt-LT" sz="2000" dirty="0" smtClean="0"/>
              <a:t>|| </a:t>
            </a:r>
            <a:r>
              <a:rPr lang="lt-LT" sz="2000" dirty="0"/>
              <a:t>(apjungimas). </a:t>
            </a:r>
            <a:endParaRPr lang="lt-LT" sz="2000" dirty="0" smtClean="0"/>
          </a:p>
          <a:p>
            <a:pPr lvl="2"/>
            <a:endParaRPr lang="lt-LT" sz="2000" dirty="0" smtClean="0"/>
          </a:p>
          <a:p>
            <a:r>
              <a:rPr lang="lt-LT" dirty="0" smtClean="0"/>
              <a:t>Jei </a:t>
            </a:r>
            <a:r>
              <a:rPr lang="lt-LT" dirty="0"/>
              <a:t>bent vienas iš pateiktų operacijų argumentų yra NULL, tai </a:t>
            </a:r>
            <a:r>
              <a:rPr lang="lt-LT" dirty="0" smtClean="0"/>
              <a:t>ir rezultatas </a:t>
            </a:r>
            <a:r>
              <a:rPr lang="lt-LT" dirty="0"/>
              <a:t>yra NULL.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23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34457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Skaliarinės funkcijos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dirty="0"/>
              <a:t>Su tekstiniais duomenimis galima atlikti tik dviejų simbolių eilučių nuoseklų apjungimą </a:t>
            </a:r>
            <a:r>
              <a:rPr lang="lt-LT" dirty="0" smtClean="0"/>
              <a:t>į vieną (||).</a:t>
            </a:r>
          </a:p>
          <a:p>
            <a:endParaRPr lang="lt-LT" dirty="0" smtClean="0"/>
          </a:p>
          <a:p>
            <a:r>
              <a:rPr lang="lt-LT" dirty="0" smtClean="0"/>
              <a:t>Su </a:t>
            </a:r>
            <a:r>
              <a:rPr lang="lt-LT" dirty="0"/>
              <a:t>skaičiais, kaip įprasta, galima atlikti visas aritmetines operacijas. </a:t>
            </a:r>
            <a:endParaRPr lang="lt-LT" dirty="0" smtClean="0"/>
          </a:p>
          <a:p>
            <a:endParaRPr lang="lt-LT" dirty="0"/>
          </a:p>
          <a:p>
            <a:r>
              <a:rPr lang="lt-LT" dirty="0" smtClean="0"/>
              <a:t>Sudėtį </a:t>
            </a:r>
            <a:r>
              <a:rPr lang="lt-LT" dirty="0"/>
              <a:t>ir </a:t>
            </a:r>
            <a:r>
              <a:rPr lang="lt-LT" dirty="0" smtClean="0"/>
              <a:t>atimtį galima </a:t>
            </a:r>
            <a:r>
              <a:rPr lang="lt-LT" dirty="0"/>
              <a:t>atlikti ir su datos bei laiko duomenimis, tiksliau, turimą reikšmę galima </a:t>
            </a:r>
            <a:r>
              <a:rPr lang="lt-LT" dirty="0" smtClean="0"/>
              <a:t>padidinti, sumažinti </a:t>
            </a:r>
            <a:r>
              <a:rPr lang="lt-LT" dirty="0"/>
              <a:t>bei rasti dviejų reikšmių skirtumą. </a:t>
            </a:r>
            <a:endParaRPr lang="lt-LT" dirty="0" smtClean="0"/>
          </a:p>
          <a:p>
            <a:endParaRPr lang="lt-LT" dirty="0"/>
          </a:p>
          <a:p>
            <a:r>
              <a:rPr lang="lt-LT" dirty="0" smtClean="0"/>
              <a:t>Prie </a:t>
            </a:r>
            <a:r>
              <a:rPr lang="lt-LT" dirty="0"/>
              <a:t>datos galima pridėti ar iš jos atimti tam </a:t>
            </a:r>
            <a:r>
              <a:rPr lang="lt-LT" dirty="0" smtClean="0"/>
              <a:t>tikrą sveiką </a:t>
            </a:r>
            <a:r>
              <a:rPr lang="lt-LT" dirty="0"/>
              <a:t>skaičių dienų, mėnesių ar metų. Laiką galima pakeisti laiko vienetais.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24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31961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PHP ir MySQL</a:t>
            </a:r>
            <a:endParaRPr lang="en-US" dirty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51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Prisijungimas prie DB</a:t>
            </a:r>
            <a:endParaRPr lang="lt-LT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err="1" smtClean="0"/>
              <a:t>mysql</a:t>
            </a:r>
            <a:r>
              <a:rPr lang="lt-LT" dirty="0" smtClean="0"/>
              <a:t> ir </a:t>
            </a:r>
            <a:r>
              <a:rPr lang="lt-LT" dirty="0" err="1" smtClean="0"/>
              <a:t>mysqli</a:t>
            </a:r>
            <a:endParaRPr lang="lt-LT" dirty="0" smtClean="0"/>
          </a:p>
          <a:p>
            <a:endParaRPr lang="lt-LT" dirty="0"/>
          </a:p>
          <a:p>
            <a:r>
              <a:rPr lang="lt-LT" dirty="0" err="1" smtClean="0"/>
              <a:t>mysqli_connect</a:t>
            </a:r>
            <a:r>
              <a:rPr lang="lt-LT" dirty="0" smtClean="0"/>
              <a:t>(</a:t>
            </a:r>
            <a:r>
              <a:rPr lang="lt-LT" dirty="0" err="1" smtClean="0"/>
              <a:t>servername,username,password</a:t>
            </a:r>
            <a:r>
              <a:rPr lang="lt-LT" dirty="0"/>
              <a:t>);</a:t>
            </a:r>
          </a:p>
          <a:p>
            <a:endParaRPr lang="lt-LT" dirty="0"/>
          </a:p>
          <a:p>
            <a:r>
              <a:rPr lang="lt-LT" dirty="0" err="1"/>
              <a:t>Servername</a:t>
            </a:r>
            <a:r>
              <a:rPr lang="lt-LT" dirty="0"/>
              <a:t> – paprastai ‘</a:t>
            </a:r>
            <a:r>
              <a:rPr lang="lt-LT" dirty="0" err="1"/>
              <a:t>localhost</a:t>
            </a:r>
            <a:r>
              <a:rPr lang="lt-LT" dirty="0"/>
              <a:t>’</a:t>
            </a:r>
          </a:p>
          <a:p>
            <a:endParaRPr lang="lt-LT" dirty="0"/>
          </a:p>
          <a:p>
            <a:endParaRPr lang="lt-LT" dirty="0"/>
          </a:p>
          <a:p>
            <a:r>
              <a:rPr lang="lt-LT" dirty="0" err="1" smtClean="0"/>
              <a:t>mysqli_close</a:t>
            </a:r>
            <a:r>
              <a:rPr lang="lt-LT" dirty="0"/>
              <a:t>($</a:t>
            </a:r>
            <a:r>
              <a:rPr lang="lt-LT" dirty="0" err="1"/>
              <a:t>con</a:t>
            </a:r>
            <a:r>
              <a:rPr lang="lt-LT" dirty="0"/>
              <a:t>) – atjungia nuo duomenų bazes</a:t>
            </a:r>
          </a:p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26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54485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DB pasirinkimas</a:t>
            </a:r>
            <a:endParaRPr lang="lt-LT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err="1" smtClean="0"/>
              <a:t>mysqli_select_db</a:t>
            </a:r>
            <a:r>
              <a:rPr lang="lt-LT" dirty="0"/>
              <a:t>($</a:t>
            </a:r>
            <a:r>
              <a:rPr lang="lt-LT" dirty="0" err="1"/>
              <a:t>database</a:t>
            </a:r>
            <a:r>
              <a:rPr lang="lt-LT" dirty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Koduot</a:t>
            </a:r>
            <a:r>
              <a:rPr lang="lt-LT" dirty="0" smtClean="0"/>
              <a:t>ės nustatymas</a:t>
            </a:r>
          </a:p>
          <a:p>
            <a:r>
              <a:rPr lang="lt-LT" dirty="0" err="1"/>
              <a:t>mysqli_set_charset</a:t>
            </a:r>
            <a:r>
              <a:rPr lang="lt-LT" dirty="0"/>
              <a:t>($con,"utf8");</a:t>
            </a:r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27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8223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Užklausos perdavimas</a:t>
            </a:r>
            <a:endParaRPr lang="lt-LT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$q = “SELECT * FROM `table`”;</a:t>
            </a:r>
          </a:p>
          <a:p>
            <a:r>
              <a:rPr lang="en-US" dirty="0"/>
              <a:t>$result =</a:t>
            </a:r>
            <a:r>
              <a:rPr lang="en-US" dirty="0" err="1" smtClean="0"/>
              <a:t>mysql</a:t>
            </a:r>
            <a:r>
              <a:rPr lang="lt-LT" dirty="0" smtClean="0"/>
              <a:t>i</a:t>
            </a:r>
            <a:r>
              <a:rPr lang="en-US" dirty="0" smtClean="0"/>
              <a:t>_query</a:t>
            </a:r>
            <a:r>
              <a:rPr lang="en-US" dirty="0"/>
              <a:t>($q);</a:t>
            </a:r>
          </a:p>
          <a:p>
            <a:endParaRPr lang="en-US" dirty="0"/>
          </a:p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28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33080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Duomenų paėmimas iš DB</a:t>
            </a:r>
            <a:endParaRPr lang="lt-LT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err="1" smtClean="0"/>
              <a:t>mysql_fetch_assoc</a:t>
            </a:r>
            <a:r>
              <a:rPr lang="lt-LT" dirty="0"/>
              <a:t>() – masyvas su laukų </a:t>
            </a:r>
            <a:r>
              <a:rPr lang="lt-LT" dirty="0" err="1"/>
              <a:t>pavaidinimais</a:t>
            </a:r>
            <a:r>
              <a:rPr lang="lt-LT" dirty="0"/>
              <a:t> ir reikšmėmis</a:t>
            </a:r>
          </a:p>
          <a:p>
            <a:r>
              <a:rPr lang="lt-LT" dirty="0" err="1" smtClean="0"/>
              <a:t>mysql_fetch_row</a:t>
            </a:r>
            <a:r>
              <a:rPr lang="lt-LT" dirty="0"/>
              <a:t>() – masyvas su laukų numeriais ir reikšmėmis</a:t>
            </a:r>
          </a:p>
          <a:p>
            <a:r>
              <a:rPr lang="lt-LT" dirty="0" err="1" smtClean="0"/>
              <a:t>mysql_fetch_array</a:t>
            </a:r>
            <a:r>
              <a:rPr lang="lt-LT" dirty="0"/>
              <a:t>() – masyvas su laukų numeriais, pavadinimais ir reikšmėmis</a:t>
            </a:r>
          </a:p>
          <a:p>
            <a:endParaRPr lang="lt-LT" dirty="0"/>
          </a:p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29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5218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sakinys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SELECT </a:t>
            </a:r>
            <a:r>
              <a:rPr lang="lt-LT" dirty="0"/>
              <a:t>užklausą sudaro kelios dalys. </a:t>
            </a:r>
            <a:endParaRPr lang="en-US" dirty="0" smtClean="0"/>
          </a:p>
          <a:p>
            <a:r>
              <a:rPr lang="lt-LT" dirty="0" smtClean="0"/>
              <a:t>Pirmoji </a:t>
            </a:r>
            <a:r>
              <a:rPr lang="lt-LT" dirty="0"/>
              <a:t>dalis, iš karto po žodžio SELECT, yra laukų sąrašas</a:t>
            </a:r>
            <a:r>
              <a:rPr lang="lt-LT" dirty="0" smtClean="0"/>
              <a:t>.</a:t>
            </a:r>
            <a:endParaRPr lang="en-US" dirty="0" smtClean="0"/>
          </a:p>
          <a:p>
            <a:endParaRPr lang="lt-LT" dirty="0"/>
          </a:p>
          <a:p>
            <a:r>
              <a:rPr lang="en-US" dirty="0" err="1" smtClean="0"/>
              <a:t>Pavyzd</a:t>
            </a:r>
            <a:r>
              <a:rPr lang="lt-LT" dirty="0"/>
              <a:t>ž</a:t>
            </a:r>
            <a:r>
              <a:rPr lang="en-US" dirty="0" err="1" smtClean="0"/>
              <a:t>iui</a:t>
            </a:r>
            <a:r>
              <a:rPr lang="en-US" dirty="0" smtClean="0"/>
              <a:t>:</a:t>
            </a:r>
          </a:p>
          <a:p>
            <a:pPr marL="777240" lvl="2" indent="0">
              <a:buNone/>
            </a:pPr>
            <a:r>
              <a:rPr lang="lt-LT" sz="2000" dirty="0"/>
              <a:t>SELECT commission</a:t>
            </a:r>
            <a:r>
              <a:rPr lang="lt-LT" sz="2000" dirty="0" smtClean="0"/>
              <a:t>,</a:t>
            </a:r>
            <a:r>
              <a:rPr lang="en-US" sz="2000" dirty="0" smtClean="0"/>
              <a:t> </a:t>
            </a:r>
            <a:r>
              <a:rPr lang="lt-LT" sz="2000" dirty="0" smtClean="0"/>
              <a:t>employee_number FROM</a:t>
            </a:r>
            <a:r>
              <a:rPr lang="en-US" sz="2000" dirty="0" smtClean="0"/>
              <a:t> </a:t>
            </a:r>
            <a:r>
              <a:rPr lang="lt-LT" sz="2000" dirty="0" smtClean="0"/>
              <a:t>sales_rep </a:t>
            </a:r>
            <a:r>
              <a:rPr lang="lt-LT" sz="2000" dirty="0"/>
              <a:t>WHERE surname=</a:t>
            </a:r>
            <a:r>
              <a:rPr lang="lt-LT" sz="2000" dirty="0" smtClean="0"/>
              <a:t>'Gordimer</a:t>
            </a:r>
            <a:r>
              <a:rPr lang="lt-LT" sz="2000" dirty="0"/>
              <a:t>'</a:t>
            </a:r>
            <a:r>
              <a:rPr lang="lt-LT" sz="2000" dirty="0" smtClean="0"/>
              <a:t>;</a:t>
            </a:r>
            <a:endParaRPr lang="en-US" sz="2000" dirty="0" smtClean="0"/>
          </a:p>
          <a:p>
            <a:endParaRPr lang="en-US" dirty="0"/>
          </a:p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65686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Jungimas į masyvus</a:t>
            </a:r>
            <a:endParaRPr lang="lt-LT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err="1"/>
              <a:t>while</a:t>
            </a:r>
            <a:r>
              <a:rPr lang="lt-LT" dirty="0"/>
              <a:t>($</a:t>
            </a:r>
            <a:r>
              <a:rPr lang="lt-LT" dirty="0" err="1"/>
              <a:t>row</a:t>
            </a:r>
            <a:r>
              <a:rPr lang="lt-LT" dirty="0"/>
              <a:t> = </a:t>
            </a:r>
            <a:r>
              <a:rPr lang="lt-LT" dirty="0" err="1" smtClean="0"/>
              <a:t>mysql_fetch_assoc</a:t>
            </a:r>
            <a:r>
              <a:rPr lang="lt-LT" dirty="0"/>
              <a:t>($</a:t>
            </a:r>
            <a:r>
              <a:rPr lang="lt-LT" dirty="0" err="1"/>
              <a:t>result</a:t>
            </a:r>
            <a:r>
              <a:rPr lang="lt-LT" dirty="0"/>
              <a:t>)){</a:t>
            </a:r>
            <a:br>
              <a:rPr lang="lt-LT" dirty="0"/>
            </a:br>
            <a:r>
              <a:rPr lang="lt-LT" dirty="0"/>
              <a:t>  // </a:t>
            </a:r>
            <a:r>
              <a:rPr lang="lt-LT" dirty="0" err="1"/>
              <a:t>do</a:t>
            </a:r>
            <a:r>
              <a:rPr lang="lt-LT" dirty="0"/>
              <a:t> </a:t>
            </a:r>
            <a:r>
              <a:rPr lang="lt-LT" dirty="0" err="1"/>
              <a:t>something</a:t>
            </a:r>
            <a:r>
              <a:rPr lang="lt-LT" dirty="0"/>
              <a:t/>
            </a:r>
            <a:br>
              <a:rPr lang="lt-LT" dirty="0"/>
            </a:br>
            <a:r>
              <a:rPr lang="lt-LT" dirty="0"/>
              <a:t>}</a:t>
            </a:r>
          </a:p>
          <a:p>
            <a:endParaRPr lang="lt-LT" dirty="0"/>
          </a:p>
          <a:p>
            <a:endParaRPr lang="lt-LT" dirty="0"/>
          </a:p>
          <a:p>
            <a:r>
              <a:rPr lang="lt-LT" dirty="0" err="1"/>
              <a:t>while</a:t>
            </a:r>
            <a:r>
              <a:rPr lang="lt-LT" dirty="0"/>
              <a:t>($</a:t>
            </a:r>
            <a:r>
              <a:rPr lang="lt-LT" dirty="0" err="1"/>
              <a:t>row</a:t>
            </a:r>
            <a:r>
              <a:rPr lang="lt-LT" dirty="0"/>
              <a:t> = </a:t>
            </a:r>
            <a:r>
              <a:rPr lang="lt-LT" dirty="0" err="1" smtClean="0"/>
              <a:t>mysql_fetch_assoc</a:t>
            </a:r>
            <a:r>
              <a:rPr lang="lt-LT" dirty="0"/>
              <a:t>($</a:t>
            </a:r>
            <a:r>
              <a:rPr lang="lt-LT" dirty="0" err="1"/>
              <a:t>result</a:t>
            </a:r>
            <a:r>
              <a:rPr lang="lt-LT" dirty="0"/>
              <a:t>)){</a:t>
            </a:r>
            <a:br>
              <a:rPr lang="lt-LT" dirty="0"/>
            </a:br>
            <a:r>
              <a:rPr lang="lt-LT" dirty="0"/>
              <a:t>  $lentele[] = $</a:t>
            </a:r>
            <a:r>
              <a:rPr lang="lt-LT" dirty="0" err="1"/>
              <a:t>row</a:t>
            </a:r>
            <a:r>
              <a:rPr lang="lt-LT" dirty="0"/>
              <a:t>;</a:t>
            </a:r>
          </a:p>
          <a:p>
            <a:r>
              <a:rPr lang="lt-LT" dirty="0"/>
              <a:t>}</a:t>
            </a:r>
          </a:p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30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60368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Pagalbinės f-jos</a:t>
            </a:r>
            <a:endParaRPr lang="lt-LT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err="1"/>
              <a:t>mysql_error</a:t>
            </a:r>
            <a:r>
              <a:rPr lang="lt-LT" dirty="0"/>
              <a:t>()  - parodo paskutinę klaidą, jei tokia buvo</a:t>
            </a:r>
          </a:p>
          <a:p>
            <a:endParaRPr lang="lt-LT" dirty="0"/>
          </a:p>
          <a:p>
            <a:r>
              <a:rPr lang="lt-LT" dirty="0" err="1"/>
              <a:t>mysql_insert_id</a:t>
            </a:r>
            <a:r>
              <a:rPr lang="lt-LT" dirty="0"/>
              <a:t>() – paskutinio įterpto įrašo numeris</a:t>
            </a:r>
          </a:p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31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6619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sakinys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Taip pat </a:t>
            </a:r>
            <a:r>
              <a:rPr lang="lt-LT" dirty="0" smtClean="0"/>
              <a:t>galima </a:t>
            </a:r>
            <a:r>
              <a:rPr lang="lt-LT" dirty="0"/>
              <a:t>panaudoti ir pakaitos </a:t>
            </a:r>
            <a:r>
              <a:rPr lang="lt-LT" dirty="0" smtClean="0"/>
              <a:t>simbolį </a:t>
            </a:r>
            <a:r>
              <a:rPr lang="lt-LT" dirty="0"/>
              <a:t>(*), kad būtų pateikti visi laukai, kaip čia:</a:t>
            </a:r>
          </a:p>
          <a:p>
            <a:pPr marL="777240" lvl="2" indent="0">
              <a:buNone/>
            </a:pPr>
            <a:r>
              <a:rPr lang="en-US" sz="2000" dirty="0" smtClean="0"/>
              <a:t>SELECT </a:t>
            </a:r>
            <a:r>
              <a:rPr lang="en-US" sz="2000" dirty="0"/>
              <a:t>* FROM </a:t>
            </a:r>
            <a:r>
              <a:rPr lang="en-US" sz="2000" dirty="0" err="1"/>
              <a:t>sales_rep</a:t>
            </a:r>
            <a:r>
              <a:rPr lang="en-US" sz="2000" dirty="0"/>
              <a:t> WHERE </a:t>
            </a:r>
            <a:r>
              <a:rPr lang="en-US" sz="2000" dirty="0" smtClean="0"/>
              <a:t>surname</a:t>
            </a:r>
            <a:r>
              <a:rPr lang="en-US" sz="2000" dirty="0"/>
              <a:t>='</a:t>
            </a:r>
            <a:r>
              <a:rPr lang="en-US" sz="2000" dirty="0" err="1"/>
              <a:t>Gordimer</a:t>
            </a:r>
            <a:r>
              <a:rPr lang="en-US" sz="2000" dirty="0"/>
              <a:t>';</a:t>
            </a:r>
          </a:p>
          <a:p>
            <a:endParaRPr lang="lt-LT" dirty="0" smtClean="0"/>
          </a:p>
          <a:p>
            <a:endParaRPr lang="lt-LT" dirty="0"/>
          </a:p>
          <a:p>
            <a:endParaRPr lang="en-US" dirty="0"/>
          </a:p>
          <a:p>
            <a:r>
              <a:rPr lang="lt-LT" dirty="0"/>
              <a:t>Pakaitos simbolis * atitinka visus lentelės laukus. Taigi prieš tai pateiktame </a:t>
            </a:r>
            <a:r>
              <a:rPr lang="lt-LT" dirty="0" smtClean="0"/>
              <a:t>pavyzdyje pateikiami </a:t>
            </a:r>
            <a:r>
              <a:rPr lang="lt-LT" dirty="0"/>
              <a:t>visi keturi laukai tokia pačia tvarka, kokia jie </a:t>
            </a:r>
            <a:r>
              <a:rPr lang="lt-LT" dirty="0" smtClean="0"/>
              <a:t>išrikiuoti </a:t>
            </a:r>
            <a:r>
              <a:rPr lang="lt-LT" dirty="0"/>
              <a:t>lentelės struktūroje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478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sakinys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Vienodų eilučių galima </a:t>
            </a:r>
            <a:r>
              <a:rPr lang="lt-LT" dirty="0" smtClean="0"/>
              <a:t>išvengti panaudojant </a:t>
            </a:r>
            <a:r>
              <a:rPr lang="lt-LT" dirty="0"/>
              <a:t>bazinį žodį DISTINCT. </a:t>
            </a:r>
            <a:r>
              <a:rPr lang="lt-LT" dirty="0" smtClean="0"/>
              <a:t>Sakinį </a:t>
            </a:r>
            <a:r>
              <a:rPr lang="lt-LT" dirty="0"/>
              <a:t>perrašę taip:</a:t>
            </a:r>
          </a:p>
          <a:p>
            <a:pPr lvl="2"/>
            <a:r>
              <a:rPr lang="lt-LT" sz="2000" dirty="0"/>
              <a:t>SELECT DISTINCT Išsilavinimas FROM Vykdytojai </a:t>
            </a:r>
            <a:endParaRPr lang="lt-LT" sz="2000" dirty="0" smtClean="0"/>
          </a:p>
          <a:p>
            <a:endParaRPr lang="lt-LT" dirty="0"/>
          </a:p>
          <a:p>
            <a:endParaRPr lang="lt-LT" dirty="0"/>
          </a:p>
          <a:p>
            <a:r>
              <a:rPr lang="lt-LT" dirty="0" smtClean="0"/>
              <a:t>Įtraukus DISTINCT sakinį vienodos eilutės pašalinamos.  </a:t>
            </a:r>
            <a:r>
              <a:rPr lang="lt-LT" dirty="0"/>
              <a:t>N</a:t>
            </a:r>
            <a:r>
              <a:rPr lang="lt-LT" dirty="0" smtClean="0"/>
              <a:t>eįtraukus </a:t>
            </a:r>
            <a:r>
              <a:rPr lang="lt-LT" dirty="0"/>
              <a:t>į užklausą bazinio </a:t>
            </a:r>
            <a:r>
              <a:rPr lang="lt-LT" dirty="0" smtClean="0"/>
              <a:t>žodžio DISTINCT</a:t>
            </a:r>
            <a:r>
              <a:rPr lang="lt-LT" dirty="0"/>
              <a:t>, užklausos rezultate galimos vienodos eilutės, tiksliau, vienodos eilutės </a:t>
            </a:r>
            <a:r>
              <a:rPr lang="lt-LT" dirty="0" smtClean="0"/>
              <a:t>nėra pašalinamos</a:t>
            </a:r>
            <a:r>
              <a:rPr lang="lt-LT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5893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Apskaičiuojami stulpeliai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/>
              <a:t>Kai kurie stulpeliai gali būti apskaičiuojami. Tarkime, kad lentelėje Projektai </a:t>
            </a:r>
            <a:r>
              <a:rPr lang="lt-LT" dirty="0" smtClean="0"/>
              <a:t>projektų trukmė </a:t>
            </a:r>
            <a:r>
              <a:rPr lang="lt-LT" dirty="0"/>
              <a:t>nurodyta mėnesiais, o mes tą laiką norime sužinoti dienomis. </a:t>
            </a:r>
            <a:endParaRPr lang="lt-LT" dirty="0" smtClean="0"/>
          </a:p>
          <a:p>
            <a:r>
              <a:rPr lang="lt-LT" dirty="0" smtClean="0"/>
              <a:t>Paprastumo dėlei tarkime</a:t>
            </a:r>
            <a:r>
              <a:rPr lang="lt-LT" dirty="0"/>
              <a:t>, kad kiekviename mėnesyje yra 30 dienų. Uždavinį išspręsime sakiniu:</a:t>
            </a:r>
          </a:p>
          <a:p>
            <a:pPr marL="777240" lvl="2" indent="0">
              <a:buNone/>
            </a:pPr>
            <a:r>
              <a:rPr lang="lt-LT" sz="2000" dirty="0"/>
              <a:t>SELECT Pavadinimas, Trukmė * 30 FROM Projektai </a:t>
            </a:r>
            <a:r>
              <a:rPr lang="lt-LT" sz="2000" dirty="0" smtClean="0"/>
              <a:t>.</a:t>
            </a:r>
            <a:endParaRPr lang="en-US" sz="2000" dirty="0" smtClean="0"/>
          </a:p>
          <a:p>
            <a:endParaRPr lang="en-US" dirty="0"/>
          </a:p>
          <a:p>
            <a:r>
              <a:rPr lang="lt-LT" dirty="0"/>
              <a:t>Šiame sakinyje yra pavartotas skaičius 30 – tai skaitinių duomenų konstanta. Skaičiai </a:t>
            </a:r>
            <a:r>
              <a:rPr lang="lt-LT" dirty="0" smtClean="0"/>
              <a:t>SQL sakiniuose </a:t>
            </a:r>
            <a:r>
              <a:rPr lang="lt-LT" dirty="0"/>
              <a:t>rašomi be jokių papildomų atskyrėjų. Šios užklausos rezultatas yra laikina </a:t>
            </a:r>
            <a:r>
              <a:rPr lang="lt-LT" dirty="0" smtClean="0"/>
              <a:t>lentelė, turinti </a:t>
            </a:r>
            <a:r>
              <a:rPr lang="lt-LT" dirty="0"/>
              <a:t>du stulpelius.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9474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Stulpelių pavadinimai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lt-LT" dirty="0"/>
              <a:t>Kai užklausos </a:t>
            </a:r>
            <a:r>
              <a:rPr lang="lt-LT" dirty="0" smtClean="0"/>
              <a:t>SELECT frazėje </a:t>
            </a:r>
            <a:r>
              <a:rPr lang="lt-LT" dirty="0"/>
              <a:t>vartojamas reiškinys, rezultato stulpelio pavadinimas gali būti dviprasmiškas. </a:t>
            </a:r>
            <a:endParaRPr lang="lt-LT" dirty="0" smtClean="0"/>
          </a:p>
          <a:p>
            <a:r>
              <a:rPr lang="lt-LT" dirty="0" smtClean="0"/>
              <a:t>Tokiais atvejais </a:t>
            </a:r>
            <a:r>
              <a:rPr lang="lt-LT" dirty="0"/>
              <a:t>sistema, vaizduodama užklausos rezultatą, stulpeliui suteikia tarnybinį </a:t>
            </a:r>
            <a:r>
              <a:rPr lang="lt-LT" dirty="0" smtClean="0"/>
              <a:t>pavadinimą, kuris </a:t>
            </a:r>
            <a:r>
              <a:rPr lang="lt-LT" dirty="0"/>
              <a:t>atitinka stulpelio eilės numerį užklausoje (antrajam stulpeliui suteikiamas vardas “2</a:t>
            </a:r>
            <a:r>
              <a:rPr lang="lt-LT" dirty="0" smtClean="0"/>
              <a:t>”). Tai </a:t>
            </a:r>
            <a:r>
              <a:rPr lang="lt-LT" dirty="0"/>
              <a:t>nevisada priimtina. Vartotojas gali pats nurodyti norimą stulpelio pavadinimą, </a:t>
            </a:r>
            <a:r>
              <a:rPr lang="lt-LT" dirty="0" smtClean="0"/>
              <a:t>pavartojant bazinį </a:t>
            </a:r>
            <a:r>
              <a:rPr lang="lt-LT" dirty="0"/>
              <a:t>žodį </a:t>
            </a:r>
            <a:r>
              <a:rPr lang="lt-LT" b="1" dirty="0"/>
              <a:t>AS</a:t>
            </a:r>
            <a:r>
              <a:rPr lang="lt-LT" dirty="0"/>
              <a:t>. </a:t>
            </a:r>
            <a:endParaRPr lang="lt-LT" dirty="0" smtClean="0"/>
          </a:p>
          <a:p>
            <a:r>
              <a:rPr lang="lt-LT" dirty="0" smtClean="0"/>
              <a:t>Suteikiamas </a:t>
            </a:r>
            <a:r>
              <a:rPr lang="lt-LT" dirty="0"/>
              <a:t>stulpeliui pavadinimas turi tenkinti tuos pačius </a:t>
            </a:r>
            <a:r>
              <a:rPr lang="lt-LT" dirty="0" smtClean="0"/>
              <a:t>reikalavimus, kaip </a:t>
            </a:r>
            <a:r>
              <a:rPr lang="lt-LT" dirty="0"/>
              <a:t>ir duomenų bazės stulpelio pavadinimas. </a:t>
            </a:r>
            <a:endParaRPr lang="lt-LT" dirty="0" smtClean="0"/>
          </a:p>
          <a:p>
            <a:r>
              <a:rPr lang="lt-LT" dirty="0" smtClean="0"/>
              <a:t>Norint </a:t>
            </a:r>
            <a:r>
              <a:rPr lang="lt-LT" dirty="0"/>
              <a:t>stulpeliui suteikti pavadinimą, </a:t>
            </a:r>
            <a:r>
              <a:rPr lang="lt-LT" dirty="0" smtClean="0"/>
              <a:t>kuriame būtų </a:t>
            </a:r>
            <a:r>
              <a:rPr lang="lt-LT" dirty="0"/>
              <a:t>vienas ar keli specialieji simboliai, būtina stulpelio pavadinimą rašyti tarp kabučių:</a:t>
            </a:r>
          </a:p>
          <a:p>
            <a:pPr marL="777240" lvl="2" indent="0">
              <a:buNone/>
            </a:pPr>
            <a:r>
              <a:rPr lang="lt-LT" sz="2200" dirty="0"/>
              <a:t>SELECT Pavadinimas, Trukmė * 30 AS “Trukmė dienomis” FROM Projektai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4693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Sąlygos sakinys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SELECT sakinio dalis, esanti po WHERE, yra vadinama </a:t>
            </a:r>
            <a:r>
              <a:rPr lang="lt-LT" dirty="0" smtClean="0"/>
              <a:t>sąlygos </a:t>
            </a:r>
            <a:r>
              <a:rPr lang="lt-LT" i="1" dirty="0" smtClean="0"/>
              <a:t>sakiniu</a:t>
            </a:r>
            <a:r>
              <a:rPr lang="lt-LT" i="1" dirty="0"/>
              <a:t>. </a:t>
            </a:r>
            <a:r>
              <a:rPr lang="lt-LT" dirty="0"/>
              <a:t>Šis sakinys labai lankstus </a:t>
            </a:r>
            <a:r>
              <a:rPr lang="lt-LT" dirty="0" smtClean="0"/>
              <a:t>ir jame </a:t>
            </a:r>
            <a:r>
              <a:rPr lang="lt-LT" dirty="0"/>
              <a:t>gali būti daugybė </a:t>
            </a:r>
            <a:r>
              <a:rPr lang="lt-LT" dirty="0" smtClean="0"/>
              <a:t>įvairių </a:t>
            </a:r>
            <a:r>
              <a:rPr lang="lt-LT" dirty="0"/>
              <a:t>tipų sąlygų. Pažvelkite </a:t>
            </a:r>
            <a:r>
              <a:rPr lang="lt-LT" dirty="0" smtClean="0"/>
              <a:t>į šį pavyzdį:</a:t>
            </a:r>
            <a:endParaRPr lang="lt-LT" dirty="0"/>
          </a:p>
          <a:p>
            <a:r>
              <a:rPr lang="en-US" dirty="0" smtClean="0"/>
              <a:t>SELECT </a:t>
            </a:r>
            <a:r>
              <a:rPr lang="en-US" dirty="0"/>
              <a:t>* FROM </a:t>
            </a:r>
            <a:r>
              <a:rPr lang="en-US" dirty="0" err="1"/>
              <a:t>sales_rep</a:t>
            </a:r>
            <a:r>
              <a:rPr lang="en-US" dirty="0"/>
              <a:t> WHERE </a:t>
            </a:r>
            <a:r>
              <a:rPr lang="en-US" dirty="0" smtClean="0"/>
              <a:t>commission&gt;</a:t>
            </a:r>
            <a:r>
              <a:rPr lang="lt-LT" dirty="0" smtClean="0"/>
              <a:t>10 </a:t>
            </a:r>
            <a:r>
              <a:rPr lang="en-US" dirty="0" smtClean="0"/>
              <a:t>OR </a:t>
            </a:r>
            <a:r>
              <a:rPr lang="en-US" dirty="0"/>
              <a:t>surname='Rive' AND </a:t>
            </a:r>
            <a:r>
              <a:rPr lang="en-US" dirty="0" err="1"/>
              <a:t>first_name</a:t>
            </a:r>
            <a:r>
              <a:rPr lang="en-US" dirty="0"/>
              <a:t>='Sol</a:t>
            </a:r>
            <a:r>
              <a:rPr lang="en-US" dirty="0" smtClean="0"/>
              <a:t>';</a:t>
            </a:r>
            <a:r>
              <a:rPr lang="lt-LT" dirty="0" smtClean="0"/>
              <a:t> 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0958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Vardinės konstantos 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/>
              <a:t>Užklausose jau vartojome pačius paprasčiausius reiškinius: konstantas, </a:t>
            </a:r>
            <a:r>
              <a:rPr lang="lt-LT" dirty="0" smtClean="0"/>
              <a:t>stulpelių pavadinimus </a:t>
            </a:r>
            <a:r>
              <a:rPr lang="lt-LT" dirty="0"/>
              <a:t>ir aritmetinius reiškinius</a:t>
            </a:r>
            <a:r>
              <a:rPr lang="lt-LT" dirty="0" smtClean="0"/>
              <a:t>.</a:t>
            </a:r>
          </a:p>
          <a:p>
            <a:endParaRPr lang="lt-LT" dirty="0"/>
          </a:p>
          <a:p>
            <a:r>
              <a:rPr lang="lt-LT" b="1" dirty="0"/>
              <a:t>Vardinės konstantos (sisteminiai pseudokintamieji) </a:t>
            </a:r>
            <a:r>
              <a:rPr lang="lt-LT" dirty="0"/>
              <a:t>- tai reikšmės, kurias saugo </a:t>
            </a:r>
            <a:r>
              <a:rPr lang="lt-LT" dirty="0" smtClean="0"/>
              <a:t>DBVS ir </a:t>
            </a:r>
            <a:r>
              <a:rPr lang="lt-LT" dirty="0"/>
              <a:t>kurias galima vartoti SQL sakiniuose. Paprastai, tai išorinė DBVS požiūriu </a:t>
            </a:r>
            <a:r>
              <a:rPr lang="lt-LT" dirty="0" smtClean="0"/>
              <a:t>informacija, žyminti </a:t>
            </a:r>
            <a:r>
              <a:rPr lang="lt-LT" dirty="0"/>
              <a:t>einamąją sisteminę datą (CURRENT DATE</a:t>
            </a:r>
            <a:r>
              <a:rPr lang="lt-LT" b="1" dirty="0"/>
              <a:t>)</a:t>
            </a:r>
            <a:r>
              <a:rPr lang="lt-LT" dirty="0"/>
              <a:t>, laiką </a:t>
            </a:r>
            <a:r>
              <a:rPr lang="lt-LT" b="1" dirty="0"/>
              <a:t>(</a:t>
            </a:r>
            <a:r>
              <a:rPr lang="lt-LT" dirty="0"/>
              <a:t>CURRENT TIME</a:t>
            </a:r>
            <a:r>
              <a:rPr lang="lt-LT" b="1" dirty="0"/>
              <a:t>)</a:t>
            </a:r>
            <a:r>
              <a:rPr lang="lt-LT" dirty="0"/>
              <a:t>, datą ir </a:t>
            </a:r>
            <a:r>
              <a:rPr lang="lt-LT" dirty="0" smtClean="0"/>
              <a:t>tikslų laiką </a:t>
            </a:r>
            <a:r>
              <a:rPr lang="lt-LT" dirty="0"/>
              <a:t>(CURRENT TIMESTAMP), sistemos vartotojo vardą (USER) ir pan. Kai </a:t>
            </a:r>
            <a:r>
              <a:rPr lang="lt-LT" dirty="0" smtClean="0"/>
              <a:t>kuriose DBVS</a:t>
            </a:r>
            <a:r>
              <a:rPr lang="lt-LT" dirty="0"/>
              <a:t>, sisteminės reikšmės pasiekiamos ne per vardines konstantas, </a:t>
            </a:r>
            <a:r>
              <a:rPr lang="lt-LT" dirty="0" smtClean="0"/>
              <a:t>bet kviečiant </a:t>
            </a:r>
            <a:r>
              <a:rPr lang="lt-LT" dirty="0"/>
              <a:t>specialias funkcijas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4AF3-892D-44A1-80F7-E7C4D74FDA80}" type="slidenum">
              <a:rPr lang="lt-LT" smtClean="0"/>
              <a:t>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305744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yviai">
  <a:themeElements>
    <a:clrScheme name="Retrospektyviai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yvia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yviai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407</TotalTime>
  <Words>1996</Words>
  <Application>Microsoft Office PowerPoint</Application>
  <PresentationFormat>Demonstracija ekrane (4:3)</PresentationFormat>
  <Paragraphs>226</Paragraphs>
  <Slides>31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2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31</vt:i4>
      </vt:variant>
    </vt:vector>
  </HeadingPairs>
  <TitlesOfParts>
    <vt:vector size="34" baseType="lpstr">
      <vt:lpstr>Calibri</vt:lpstr>
      <vt:lpstr>Calibri Light</vt:lpstr>
      <vt:lpstr>Retrospektyviai</vt:lpstr>
      <vt:lpstr> Duomenų Bazės</vt:lpstr>
      <vt:lpstr>SELECT sakinys</vt:lpstr>
      <vt:lpstr>SELECT sakinys</vt:lpstr>
      <vt:lpstr>SELECT sakinys</vt:lpstr>
      <vt:lpstr>SELECT sakinys</vt:lpstr>
      <vt:lpstr>Apskaičiuojami stulpeliai</vt:lpstr>
      <vt:lpstr>Stulpelių pavadinimai</vt:lpstr>
      <vt:lpstr>Sąlygos sakinys</vt:lpstr>
      <vt:lpstr>Vardinės konstantos </vt:lpstr>
      <vt:lpstr>Predikatai</vt:lpstr>
      <vt:lpstr>Predikatai</vt:lpstr>
      <vt:lpstr>Predikatai</vt:lpstr>
      <vt:lpstr>Pavyzdžiai</vt:lpstr>
      <vt:lpstr>Rikiavimas</vt:lpstr>
      <vt:lpstr>Rikiavimas</vt:lpstr>
      <vt:lpstr>Rikiavimas</vt:lpstr>
      <vt:lpstr>Rezultatų skaičiaus ribojimas</vt:lpstr>
      <vt:lpstr>Rezultatų skaičiaus ribojimas</vt:lpstr>
      <vt:lpstr>Rezultatų skaičiaus ribojimas</vt:lpstr>
      <vt:lpstr>Funkcijos</vt:lpstr>
      <vt:lpstr>Skaliarinės funkcijos</vt:lpstr>
      <vt:lpstr>Skaliarinės funkcijos</vt:lpstr>
      <vt:lpstr>Skaliarinės funkcijos</vt:lpstr>
      <vt:lpstr>Skaliarinės funkcijos</vt:lpstr>
      <vt:lpstr>PHP ir MySQL</vt:lpstr>
      <vt:lpstr>Prisijungimas prie DB</vt:lpstr>
      <vt:lpstr>DB pasirinkimas</vt:lpstr>
      <vt:lpstr>Užklausos perdavimas</vt:lpstr>
      <vt:lpstr>Duomenų paėmimas iš DB</vt:lpstr>
      <vt:lpstr>Jungimas į masyvus</vt:lpstr>
      <vt:lpstr>Pagalbinės f-jos</vt:lpstr>
    </vt:vector>
  </TitlesOfParts>
  <Company>Klaipėdos Universitetas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Gediminas Gricius</dc:creator>
  <cp:lastModifiedBy>Gediminas Gricius</cp:lastModifiedBy>
  <cp:revision>544</cp:revision>
  <dcterms:created xsi:type="dcterms:W3CDTF">2012-10-14T18:49:58Z</dcterms:created>
  <dcterms:modified xsi:type="dcterms:W3CDTF">2017-01-02T16:16:43Z</dcterms:modified>
</cp:coreProperties>
</file>