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9926638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s5D49I7ovBu3dmy0Op/GYSw3a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54750" y="509825"/>
            <a:ext cx="6618075" cy="2549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b7291b50c_7_9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17b7291b50c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ddbe341a7_0_156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17ddbe341a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ddbe341a7_1_3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17ddbe341a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b7291b50c_3_34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g17b7291b50c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b7291b50c_7_15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g17b7291b50c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ddbe341a7_1_63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g17ddbe341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ddbe341a7_1_31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g17ddbe341a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ddbe341a7_0_207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g17ddbe341a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ddbe341a7_0_233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17ddbe341a7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b7291b50c_7_0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17b7291b50c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ddbe341a7_0_25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g17ddbe341a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ddbe341a7_0_179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17ddbe341a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ddbe341a7_0_76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17ddbe341a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ddbe341a7_1_20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g17ddbe341a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ddbe341a7_0_121:notes"/>
          <p:cNvSpPr txBox="1">
            <a:spLocks noGrp="1"/>
          </p:cNvSpPr>
          <p:nvPr>
            <p:ph type="body" idx="1"/>
          </p:nvPr>
        </p:nvSpPr>
        <p:spPr>
          <a:xfrm>
            <a:off x="992650" y="3228875"/>
            <a:ext cx="7941300" cy="30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17ddbe341a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41827" y="5054545"/>
            <a:ext cx="7402286" cy="86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- </a:t>
            </a:r>
            <a:r>
              <a:rPr lang="en-US" sz="24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Finder</a:t>
            </a: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7b7291b50c_7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7b7291b50c_7_9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모델</a:t>
            </a:r>
            <a:r>
              <a:rPr lang="en-US" sz="4000" b="1" dirty="0"/>
              <a:t> </a:t>
            </a:r>
            <a:r>
              <a:rPr lang="en-US" sz="4000" b="1" dirty="0" err="1"/>
              <a:t>만들기</a:t>
            </a:r>
            <a:endParaRPr sz="4000" b="1" dirty="0"/>
          </a:p>
        </p:txBody>
      </p:sp>
      <p:pic>
        <p:nvPicPr>
          <p:cNvPr id="186" name="Google Shape;186;g17b7291b50c_7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51" y="2623967"/>
            <a:ext cx="3461200" cy="23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7b7291b50c_7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750" y="2623967"/>
            <a:ext cx="3461200" cy="2385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7b7291b50c_7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8249" y="2623967"/>
            <a:ext cx="3461200" cy="238517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7b7291b50c_7_9"/>
          <p:cNvSpPr txBox="1"/>
          <p:nvPr/>
        </p:nvSpPr>
        <p:spPr>
          <a:xfrm>
            <a:off x="1349725" y="2207567"/>
            <a:ext cx="1924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1_model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Google Shape;190;g17b7291b50c_7_9"/>
          <p:cNvSpPr txBox="1"/>
          <p:nvPr/>
        </p:nvSpPr>
        <p:spPr>
          <a:xfrm>
            <a:off x="1017475" y="4920567"/>
            <a:ext cx="2589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val_f1score : 0.9010 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test_f1score : 0.901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Google Shape;191;g17b7291b50c_7_9"/>
          <p:cNvSpPr txBox="1"/>
          <p:nvPr/>
        </p:nvSpPr>
        <p:spPr>
          <a:xfrm>
            <a:off x="5215950" y="2254467"/>
            <a:ext cx="1924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2_model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Google Shape;192;g17b7291b50c_7_9"/>
          <p:cNvSpPr txBox="1"/>
          <p:nvPr/>
        </p:nvSpPr>
        <p:spPr>
          <a:xfrm>
            <a:off x="9240475" y="2254467"/>
            <a:ext cx="1924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3_model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Google Shape;193;g17b7291b50c_7_9"/>
          <p:cNvSpPr txBox="1"/>
          <p:nvPr/>
        </p:nvSpPr>
        <p:spPr>
          <a:xfrm>
            <a:off x="4883700" y="4980717"/>
            <a:ext cx="2589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val_f1score : 0.8981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test_f1score : 0.885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Google Shape;194;g17b7291b50c_7_9"/>
          <p:cNvSpPr txBox="1"/>
          <p:nvPr/>
        </p:nvSpPr>
        <p:spPr>
          <a:xfrm>
            <a:off x="8908225" y="4980717"/>
            <a:ext cx="2589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val_f1score : 0.8997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test_f1score : 0.903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7ddbe341a7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7ddbe341a7_0_156"/>
          <p:cNvSpPr txBox="1">
            <a:spLocks noGrp="1"/>
          </p:cNvSpPr>
          <p:nvPr>
            <p:ph type="title"/>
          </p:nvPr>
        </p:nvSpPr>
        <p:spPr>
          <a:xfrm>
            <a:off x="2441550" y="2924700"/>
            <a:ext cx="73089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모델</a:t>
            </a:r>
            <a:r>
              <a:rPr lang="en-US" sz="4000" b="1" dirty="0"/>
              <a:t> </a:t>
            </a:r>
            <a:r>
              <a:rPr lang="en-US" sz="4000" b="1" dirty="0" err="1"/>
              <a:t>성능을</a:t>
            </a:r>
            <a:r>
              <a:rPr lang="en-US" sz="4000" b="1" dirty="0"/>
              <a:t> </a:t>
            </a:r>
            <a:r>
              <a:rPr lang="en-US" sz="4000" b="1" dirty="0" err="1"/>
              <a:t>높이기</a:t>
            </a:r>
            <a:r>
              <a:rPr lang="en-US" sz="4000" b="1" dirty="0"/>
              <a:t> </a:t>
            </a:r>
            <a:r>
              <a:rPr lang="en-US" sz="4000" b="1" dirty="0" err="1"/>
              <a:t>위해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b="1" dirty="0" err="1"/>
              <a:t>추가적인</a:t>
            </a:r>
            <a:r>
              <a:rPr lang="en-US" sz="4000" b="1" dirty="0"/>
              <a:t> </a:t>
            </a:r>
            <a:r>
              <a:rPr lang="en-US" sz="4000" b="1" dirty="0" err="1"/>
              <a:t>전처리를</a:t>
            </a:r>
            <a:r>
              <a:rPr lang="en-US" sz="4000" b="1" dirty="0"/>
              <a:t> </a:t>
            </a:r>
            <a:r>
              <a:rPr lang="en-US" sz="4000" b="1" dirty="0" err="1"/>
              <a:t>수행해보자</a:t>
            </a:r>
            <a:endParaRPr sz="4000" b="1" dirty="0"/>
          </a:p>
        </p:txBody>
      </p:sp>
      <p:pic>
        <p:nvPicPr>
          <p:cNvPr id="201" name="Google Shape;201;g17ddbe341a7_0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1075"/>
            <a:ext cx="121920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17ddbe341a7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7ddbe341a7_1_3"/>
          <p:cNvSpPr txBox="1">
            <a:spLocks noGrp="1"/>
          </p:cNvSpPr>
          <p:nvPr>
            <p:ph type="title"/>
          </p:nvPr>
        </p:nvSpPr>
        <p:spPr>
          <a:xfrm>
            <a:off x="305127" y="418076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/>
              <a:t>Train </a:t>
            </a:r>
            <a:r>
              <a:rPr lang="en-US" sz="4000" b="1" dirty="0" err="1"/>
              <a:t>데이터</a:t>
            </a:r>
            <a:r>
              <a:rPr lang="en-US" sz="4000" b="1" dirty="0"/>
              <a:t> </a:t>
            </a:r>
            <a:r>
              <a:rPr lang="en-US" sz="4000" b="1" dirty="0" err="1"/>
              <a:t>클래스</a:t>
            </a:r>
            <a:r>
              <a:rPr lang="en-US" sz="4000" b="1" dirty="0"/>
              <a:t> </a:t>
            </a:r>
            <a:r>
              <a:rPr lang="en-US" sz="4000" b="1" dirty="0" err="1"/>
              <a:t>불균형</a:t>
            </a:r>
            <a:r>
              <a:rPr lang="en-US" sz="4000" b="1" dirty="0"/>
              <a:t> </a:t>
            </a:r>
            <a:r>
              <a:rPr lang="en-US" sz="4000" b="1" dirty="0" err="1"/>
              <a:t>해결</a:t>
            </a:r>
            <a:endParaRPr sz="4000" b="1" dirty="0"/>
          </a:p>
        </p:txBody>
      </p:sp>
      <p:pic>
        <p:nvPicPr>
          <p:cNvPr id="208" name="Google Shape;208;g17ddbe341a7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314" y="3076475"/>
            <a:ext cx="4097928" cy="28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7ddbe341a7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763" y="3054390"/>
            <a:ext cx="4097925" cy="2850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7ddbe341a7_1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5350" y="4005913"/>
            <a:ext cx="1254075" cy="12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7ddbe341a7_1_3"/>
          <p:cNvSpPr txBox="1"/>
          <p:nvPr/>
        </p:nvSpPr>
        <p:spPr>
          <a:xfrm>
            <a:off x="616300" y="1698025"/>
            <a:ext cx="966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이슈2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증강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Train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불균형을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해결해줌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7b7291b50c_3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7b7291b50c_3_34"/>
          <p:cNvSpPr txBox="1">
            <a:spLocks noGrp="1"/>
          </p:cNvSpPr>
          <p:nvPr>
            <p:ph type="title"/>
          </p:nvPr>
        </p:nvSpPr>
        <p:spPr>
          <a:xfrm>
            <a:off x="305127" y="418076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클래스</a:t>
            </a:r>
            <a:r>
              <a:rPr lang="en-US" sz="4000" b="1" dirty="0"/>
              <a:t> </a:t>
            </a:r>
            <a:r>
              <a:rPr lang="en-US" sz="4000" b="1" dirty="0" err="1"/>
              <a:t>불균형</a:t>
            </a:r>
            <a:r>
              <a:rPr lang="en-US" sz="4000" b="1" dirty="0"/>
              <a:t> </a:t>
            </a:r>
            <a:r>
              <a:rPr lang="en-US" sz="4000" b="1" dirty="0" err="1"/>
              <a:t>해결</a:t>
            </a:r>
            <a:r>
              <a:rPr lang="en-US" sz="4000" b="1" dirty="0"/>
              <a:t> - </a:t>
            </a:r>
            <a:r>
              <a:rPr lang="en-US" sz="4000" b="1" dirty="0" err="1"/>
              <a:t>데이터</a:t>
            </a:r>
            <a:r>
              <a:rPr lang="en-US" sz="4000" b="1" dirty="0"/>
              <a:t> </a:t>
            </a:r>
            <a:r>
              <a:rPr lang="en-US" sz="4000" b="1" dirty="0" err="1"/>
              <a:t>증강</a:t>
            </a:r>
            <a:r>
              <a:rPr lang="en-US" sz="4000" b="1" dirty="0"/>
              <a:t> </a:t>
            </a:r>
            <a:r>
              <a:rPr lang="en-US" sz="4000" b="1" dirty="0" err="1"/>
              <a:t>과정</a:t>
            </a:r>
            <a:endParaRPr sz="4000" b="1" dirty="0"/>
          </a:p>
        </p:txBody>
      </p:sp>
      <p:pic>
        <p:nvPicPr>
          <p:cNvPr id="218" name="Google Shape;218;g17b7291b50c_3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036" y="3644711"/>
            <a:ext cx="1873260" cy="135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7b7291b50c_3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9284" y="4540452"/>
            <a:ext cx="1873260" cy="13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7b7291b50c_3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6701" y="4540449"/>
            <a:ext cx="1873260" cy="135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7b7291b50c_3_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66701" y="2884571"/>
            <a:ext cx="1873260" cy="135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7b7291b50c_3_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4901" y="2848352"/>
            <a:ext cx="1873260" cy="135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7b7291b50c_3_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9350" y="3785675"/>
            <a:ext cx="1145774" cy="107546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7b7291b50c_3_34"/>
          <p:cNvSpPr txBox="1"/>
          <p:nvPr/>
        </p:nvSpPr>
        <p:spPr>
          <a:xfrm>
            <a:off x="616300" y="1698025"/>
            <a:ext cx="102300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이슈2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keras.preprocessing.image의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ImageDataGenerator를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증강을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수행함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17b7291b50c_7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7b7291b50c_7_15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사진</a:t>
            </a:r>
            <a:r>
              <a:rPr lang="en-US" sz="4000" b="1" dirty="0"/>
              <a:t> </a:t>
            </a:r>
            <a:r>
              <a:rPr lang="en-US" sz="4000" b="1" dirty="0" err="1"/>
              <a:t>여백</a:t>
            </a:r>
            <a:r>
              <a:rPr lang="en-US" sz="4000" b="1" dirty="0"/>
              <a:t> </a:t>
            </a:r>
            <a:r>
              <a:rPr lang="en-US" sz="4000" b="1" dirty="0" err="1"/>
              <a:t>제거</a:t>
            </a:r>
            <a:endParaRPr sz="4000" b="1" dirty="0"/>
          </a:p>
        </p:txBody>
      </p:sp>
      <p:pic>
        <p:nvPicPr>
          <p:cNvPr id="231" name="Google Shape;231;g17b7291b50c_7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475" y="2561725"/>
            <a:ext cx="2257424" cy="36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7b7291b50c_7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100" y="2498425"/>
            <a:ext cx="2462650" cy="369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7b7291b50c_7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1575" y="3436813"/>
            <a:ext cx="1254075" cy="12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7b7291b50c_7_15"/>
          <p:cNvSpPr txBox="1"/>
          <p:nvPr/>
        </p:nvSpPr>
        <p:spPr>
          <a:xfrm>
            <a:off x="616300" y="1698025"/>
            <a:ext cx="966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미션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2-1 /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가우시안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블러를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잘라줌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17ddbe341a7_1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7ddbe341a7_1_63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사진</a:t>
            </a:r>
            <a:r>
              <a:rPr lang="en-US" sz="4000" b="1" dirty="0"/>
              <a:t> </a:t>
            </a:r>
            <a:r>
              <a:rPr lang="en-US" sz="4000" b="1" dirty="0" err="1"/>
              <a:t>여백</a:t>
            </a:r>
            <a:r>
              <a:rPr lang="en-US" sz="4000" b="1" dirty="0"/>
              <a:t> </a:t>
            </a:r>
            <a:r>
              <a:rPr lang="en-US" sz="4000" b="1" dirty="0" err="1"/>
              <a:t>제거</a:t>
            </a:r>
            <a:r>
              <a:rPr lang="en-US" sz="4000" b="1" dirty="0"/>
              <a:t> - </a:t>
            </a:r>
            <a:r>
              <a:rPr lang="en-US" sz="4000" b="1" dirty="0" err="1"/>
              <a:t>피드백</a:t>
            </a:r>
            <a:endParaRPr sz="4000" b="1" dirty="0"/>
          </a:p>
        </p:txBody>
      </p:sp>
      <p:sp>
        <p:nvSpPr>
          <p:cNvPr id="241" name="Google Shape;241;g17ddbe341a7_1_63"/>
          <p:cNvSpPr txBox="1"/>
          <p:nvPr/>
        </p:nvSpPr>
        <p:spPr>
          <a:xfrm>
            <a:off x="616300" y="1698025"/>
            <a:ext cx="11283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흰색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계열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이미지들의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흰색의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배경색과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겹쳐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인식이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잘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자르기가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진행되지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자르기가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안되는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261개의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삭제해줌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2" name="Google Shape;242;g17ddbe341a7_1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125" y="3114025"/>
            <a:ext cx="2038775" cy="30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7ddbe341a7_1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475" y="3160825"/>
            <a:ext cx="2038775" cy="305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7ddbe341a7_1_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0100" y="3188675"/>
            <a:ext cx="2038775" cy="305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17ddbe341a7_1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7ddbe341a7_1_31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이미지</a:t>
            </a:r>
            <a:r>
              <a:rPr lang="en-US" sz="4000" b="1" dirty="0"/>
              <a:t> </a:t>
            </a:r>
            <a:r>
              <a:rPr lang="en-US" sz="4000" b="1" dirty="0" err="1"/>
              <a:t>사진</a:t>
            </a:r>
            <a:r>
              <a:rPr lang="en-US" sz="4000" b="1" dirty="0"/>
              <a:t> </a:t>
            </a:r>
            <a:r>
              <a:rPr lang="en-US" sz="4000" b="1" dirty="0" err="1"/>
              <a:t>크기</a:t>
            </a:r>
            <a:r>
              <a:rPr lang="en-US" sz="4000" b="1" dirty="0"/>
              <a:t> </a:t>
            </a:r>
            <a:r>
              <a:rPr lang="en-US" sz="4000" b="1" dirty="0" err="1"/>
              <a:t>규격화</a:t>
            </a:r>
            <a:endParaRPr sz="4000" b="1" dirty="0"/>
          </a:p>
        </p:txBody>
      </p:sp>
      <p:pic>
        <p:nvPicPr>
          <p:cNvPr id="251" name="Google Shape;251;g17ddbe341a7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550" y="2838600"/>
            <a:ext cx="3373075" cy="32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7ddbe341a7_1_31"/>
          <p:cNvSpPr txBox="1"/>
          <p:nvPr/>
        </p:nvSpPr>
        <p:spPr>
          <a:xfrm>
            <a:off x="616300" y="1698025"/>
            <a:ext cx="966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미션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2-1 /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(128, 128)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사이즈로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resize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진행하여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맞춰줌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3" name="Google Shape;253;g17ddbe341a7_1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6375" y="2838600"/>
            <a:ext cx="3373075" cy="3294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17ddbe341a7_0_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7ddbe341a7_0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00" y="2048550"/>
            <a:ext cx="4040737" cy="44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7ddbe341a7_0_207"/>
          <p:cNvSpPr txBox="1"/>
          <p:nvPr/>
        </p:nvSpPr>
        <p:spPr>
          <a:xfrm>
            <a:off x="584625" y="1608925"/>
            <a:ext cx="30000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4_model summary 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" name="Google Shape;261;g17ddbe341a7_0_207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최종</a:t>
            </a:r>
            <a:r>
              <a:rPr lang="en-US" sz="4000" b="1" dirty="0"/>
              <a:t> </a:t>
            </a:r>
            <a:r>
              <a:rPr lang="en-US" sz="4000" b="1" dirty="0" err="1"/>
              <a:t>모델</a:t>
            </a:r>
            <a:r>
              <a:rPr lang="en-US" sz="4000" b="1" dirty="0"/>
              <a:t> </a:t>
            </a:r>
            <a:r>
              <a:rPr lang="en-US" sz="4000" b="1" dirty="0" err="1"/>
              <a:t>만들기</a:t>
            </a:r>
            <a:endParaRPr sz="4000" dirty="0"/>
          </a:p>
        </p:txBody>
      </p:sp>
      <p:sp>
        <p:nvSpPr>
          <p:cNvPr id="262" name="Google Shape;262;g17ddbe341a7_0_207"/>
          <p:cNvSpPr txBox="1"/>
          <p:nvPr/>
        </p:nvSpPr>
        <p:spPr>
          <a:xfrm>
            <a:off x="4951800" y="1969477"/>
            <a:ext cx="6621600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4_model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Conv2D, Maxpooling2D, Dropout, Flatten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적절히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1_model를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생성해줌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val_loss</a:t>
            </a:r>
            <a:r>
              <a:rPr lang="ko-KR" alt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</a:t>
            </a:r>
            <a:r>
              <a:rPr lang="en-US" altLang="ko-KR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early_stop</a:t>
            </a:r>
            <a:r>
              <a:rPr lang="ko-KR" alt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걸어줘 과적합을 막음</a:t>
            </a:r>
            <a:r>
              <a:rPr lang="en-US" altLang="ko-KR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5_model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4_model과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동일하나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증강시키는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추가해줌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6_model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4_model과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동일하나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입력데이터를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gray_scale의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넣어줌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8250" y="2679200"/>
            <a:ext cx="3461200" cy="238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738" y="2679200"/>
            <a:ext cx="3461200" cy="238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51" y="2679201"/>
            <a:ext cx="3461200" cy="23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최종</a:t>
            </a:r>
            <a:r>
              <a:rPr lang="en-US" sz="4000" b="1" dirty="0"/>
              <a:t> </a:t>
            </a:r>
            <a:r>
              <a:rPr lang="en-US" sz="4000" b="1" dirty="0" err="1"/>
              <a:t>모델</a:t>
            </a:r>
            <a:r>
              <a:rPr lang="en-US" sz="4000" b="1" dirty="0"/>
              <a:t> </a:t>
            </a:r>
            <a:r>
              <a:rPr lang="en-US" sz="4000" b="1" dirty="0" err="1"/>
              <a:t>만들기</a:t>
            </a:r>
            <a:endParaRPr sz="4000" dirty="0"/>
          </a:p>
        </p:txBody>
      </p:sp>
      <p:sp>
        <p:nvSpPr>
          <p:cNvPr id="272" name="Google Shape;272;p4"/>
          <p:cNvSpPr txBox="1"/>
          <p:nvPr/>
        </p:nvSpPr>
        <p:spPr>
          <a:xfrm>
            <a:off x="1349725" y="2262800"/>
            <a:ext cx="1924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4_model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Google Shape;273;p4"/>
          <p:cNvSpPr txBox="1"/>
          <p:nvPr/>
        </p:nvSpPr>
        <p:spPr>
          <a:xfrm>
            <a:off x="5215950" y="2309700"/>
            <a:ext cx="1924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5_model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Google Shape;274;p4"/>
          <p:cNvSpPr txBox="1"/>
          <p:nvPr/>
        </p:nvSpPr>
        <p:spPr>
          <a:xfrm>
            <a:off x="9240475" y="2309700"/>
            <a:ext cx="1924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6_model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1017475" y="4975800"/>
            <a:ext cx="2589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val_f1score : 0.8766 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test_f1score : 0.832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Google Shape;276;p4"/>
          <p:cNvSpPr txBox="1"/>
          <p:nvPr/>
        </p:nvSpPr>
        <p:spPr>
          <a:xfrm>
            <a:off x="4883700" y="5035950"/>
            <a:ext cx="2589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val_f1score : 0.8745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test_f1score : 0.846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Google Shape;277;p4"/>
          <p:cNvSpPr txBox="1"/>
          <p:nvPr/>
        </p:nvSpPr>
        <p:spPr>
          <a:xfrm>
            <a:off x="8908225" y="5035950"/>
            <a:ext cx="2589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val_f1score : 0.8762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test_f1score : 0.855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17ddbe341a7_0_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7ddbe341a7_0_233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모델</a:t>
            </a:r>
            <a:r>
              <a:rPr lang="en-US" sz="4000" b="1" dirty="0"/>
              <a:t> </a:t>
            </a:r>
            <a:r>
              <a:rPr lang="en-US" sz="4000" b="1" dirty="0" err="1"/>
              <a:t>피드백</a:t>
            </a:r>
            <a:endParaRPr sz="4000" dirty="0"/>
          </a:p>
        </p:txBody>
      </p:sp>
      <p:sp>
        <p:nvSpPr>
          <p:cNvPr id="284" name="Google Shape;284;g17ddbe341a7_0_233"/>
          <p:cNvSpPr txBox="1"/>
          <p:nvPr/>
        </p:nvSpPr>
        <p:spPr>
          <a:xfrm>
            <a:off x="504175" y="1584880"/>
            <a:ext cx="112230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여백에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자르기를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수행할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잘리는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존재함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불균형을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맞추기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증강과정에서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생성되는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model_3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f1-score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점수가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0.9036으로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높았음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모델은 클래스 불균형을 처리해준 </a:t>
            </a:r>
            <a:r>
              <a:rPr lang="en-US" altLang="ko-KR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model_6(</a:t>
            </a:r>
            <a:r>
              <a:rPr lang="ko-KR" alt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제출함</a:t>
            </a:r>
            <a:r>
              <a:rPr lang="en-US" altLang="ko-KR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5" name="Google Shape;285;g17ddbe341a7_0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375" y="3712956"/>
            <a:ext cx="1456225" cy="27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7ddbe341a7_0_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4038" y="5293191"/>
            <a:ext cx="2398200" cy="50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7ddbe341a7_0_2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4000" y="3701527"/>
            <a:ext cx="1456225" cy="276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7ddbe341a7_0_2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9525" y="3736200"/>
            <a:ext cx="2398200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7ddbe341a7_0_2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96075" y="5446713"/>
            <a:ext cx="29432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17ddbe341a7_0_2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74425" y="3729925"/>
            <a:ext cx="29527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 txBox="1"/>
          <p:nvPr/>
        </p:nvSpPr>
        <p:spPr>
          <a:xfrm>
            <a:off x="708025" y="1830675"/>
            <a:ext cx="5451300" cy="4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팀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소개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문제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소개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-----------------------------------------------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이미지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라벨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별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분류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데이터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train/test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분류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데이터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전처리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-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크기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및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해상도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데이터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전처리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-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이미지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색상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변경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모델만들기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(model_1, 2, 3)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-----------------------------------------------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목차</a:t>
            </a:r>
            <a:endParaRPr sz="4000" b="1" dirty="0"/>
          </a:p>
        </p:txBody>
      </p:sp>
      <p:sp>
        <p:nvSpPr>
          <p:cNvPr id="93" name="Google Shape;93;p3"/>
          <p:cNvSpPr txBox="1"/>
          <p:nvPr/>
        </p:nvSpPr>
        <p:spPr>
          <a:xfrm>
            <a:off x="6057250" y="1830675"/>
            <a:ext cx="5451300" cy="4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5" tIns="56250" rIns="112525" bIns="562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=&gt;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추가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데이터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전처리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8. Train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데이터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클래스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불균형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해결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9.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사진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여백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제거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10.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이미지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사진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크기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규격화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11.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최종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모델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만들기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(model_4, 5, 6)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-----------------------------------------------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12.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모델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피드백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7b7291b50c_7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7b7291b50c_7_0"/>
          <p:cNvPicPr preferRelativeResize="0"/>
          <p:nvPr/>
        </p:nvPicPr>
        <p:blipFill rotWithShape="1">
          <a:blip r:embed="rId4">
            <a:alphaModFix/>
          </a:blip>
          <a:srcRect t="11448" b="26765"/>
          <a:stretch/>
        </p:blipFill>
        <p:spPr>
          <a:xfrm>
            <a:off x="6531429" y="2525734"/>
            <a:ext cx="5485571" cy="309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7b7291b50c_7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416" y="439292"/>
            <a:ext cx="3991051" cy="6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7b7291b50c_7_0"/>
          <p:cNvSpPr txBox="1"/>
          <p:nvPr/>
        </p:nvSpPr>
        <p:spPr>
          <a:xfrm>
            <a:off x="175001" y="1005560"/>
            <a:ext cx="12017000" cy="195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FINDER는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2011년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설립된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메이커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등,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필두로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통합되고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진행하는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융복합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STEAM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동아리입니다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Google Shape;102;g17b7291b50c_7_0"/>
          <p:cNvSpPr txBox="1"/>
          <p:nvPr/>
        </p:nvSpPr>
        <p:spPr>
          <a:xfrm>
            <a:off x="4965425" y="3815650"/>
            <a:ext cx="207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04" name="Google Shape;104;g17b7291b50c_7_0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/>
              <a:t>팀 </a:t>
            </a:r>
            <a:r>
              <a:rPr lang="en-US" sz="4000" b="1" dirty="0" err="1"/>
              <a:t>소개</a:t>
            </a:r>
            <a:endParaRPr sz="4000" b="1" dirty="0"/>
          </a:p>
        </p:txBody>
      </p:sp>
      <p:sp>
        <p:nvSpPr>
          <p:cNvPr id="2" name="Google Shape;101;g17b7291b50c_7_0">
            <a:extLst>
              <a:ext uri="{FF2B5EF4-FFF2-40B4-BE49-F238E27FC236}">
                <a16:creationId xmlns:a16="http://schemas.microsoft.com/office/drawing/2014/main" id="{904F3049-DE6B-17B8-22AA-A849EAF7323A}"/>
              </a:ext>
            </a:extLst>
          </p:cNvPr>
          <p:cNvSpPr txBox="1"/>
          <p:nvPr/>
        </p:nvSpPr>
        <p:spPr>
          <a:xfrm>
            <a:off x="143313" y="2525734"/>
            <a:ext cx="9378008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100" b="1" dirty="0">
                <a:latin typeface="+mn-ea"/>
                <a:ea typeface="+mn-ea"/>
              </a:rPr>
              <a:t>*</a:t>
            </a:r>
            <a:r>
              <a:rPr lang="en-US" altLang="ko-KR" sz="21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2022 </a:t>
            </a:r>
            <a:r>
              <a:rPr lang="ko-KR" altLang="en-US" sz="2100" b="1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주요연혁</a:t>
            </a:r>
            <a:endParaRPr lang="en-US" altLang="ko-KR" sz="2100" b="1" i="0" u="none" strike="noStrike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1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E-icon 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세계대회 </a:t>
            </a:r>
            <a:r>
              <a:rPr lang="en-US" altLang="ko-KR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3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등</a:t>
            </a:r>
            <a:endParaRPr lang="ko-KR" altLang="en-US" sz="21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충청권 청소년 해킹방어대회 최우수상 수상</a:t>
            </a:r>
            <a:endParaRPr lang="ko-KR" altLang="en-US" sz="21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1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국제로봇올림피아드</a:t>
            </a:r>
            <a:r>
              <a:rPr lang="en-US" altLang="ko-KR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(WRO) Creative Award 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수상</a:t>
            </a:r>
            <a:endParaRPr lang="ko-KR" altLang="en-US" sz="21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2022 </a:t>
            </a:r>
            <a:r>
              <a:rPr lang="ko-KR" altLang="en-US" sz="21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한화사이언스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21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챌린지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동상 수상</a:t>
            </a:r>
            <a:endParaRPr lang="ko-KR" altLang="en-US" sz="21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인공지능 자율탐구 성과대회 </a:t>
            </a:r>
            <a:r>
              <a:rPr lang="ko-KR" altLang="en-US" sz="21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장관상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수상</a:t>
            </a:r>
            <a:endParaRPr lang="ko-KR" altLang="en-US" sz="21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34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회 대전광역시과학전람회 우수상 수상</a:t>
            </a:r>
            <a:endParaRPr lang="ko-KR" altLang="en-US" sz="21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2022 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대한민국 청소년 창업경진대회 결선 진출</a:t>
            </a:r>
            <a:endParaRPr lang="ko-KR" altLang="en-US" sz="21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국제 로봇 컨퍼런스 </a:t>
            </a:r>
            <a:r>
              <a:rPr lang="en-US" altLang="ko-KR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– 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오픈 임베디드 부분 본선 진출</a:t>
            </a:r>
            <a:endParaRPr lang="ko-KR" altLang="en-US" sz="21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1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코드페어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21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해커톤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은상 수상</a:t>
            </a:r>
            <a:endParaRPr lang="ko-KR" altLang="en-US" sz="2100" b="0" dirty="0">
              <a:effectLst/>
              <a:latin typeface="+mn-ea"/>
              <a:ea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지능형 </a:t>
            </a:r>
            <a:r>
              <a:rPr lang="ko-KR" altLang="en-US" sz="21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모빌리티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SOFTWARE 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대회 인공지능 부문 </a:t>
            </a:r>
            <a:r>
              <a:rPr lang="ko-KR" altLang="en-US" sz="210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총장상</a:t>
            </a:r>
            <a:r>
              <a:rPr lang="ko-KR" altLang="en-US" sz="21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수상</a:t>
            </a:r>
            <a:endParaRPr lang="ko-KR" altLang="en-US" sz="2100" b="0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문제</a:t>
            </a:r>
            <a:r>
              <a:rPr lang="en-US" sz="4000" b="1" dirty="0"/>
              <a:t> </a:t>
            </a:r>
            <a:r>
              <a:rPr lang="en-US" sz="4000" b="1" dirty="0" err="1"/>
              <a:t>소개</a:t>
            </a:r>
            <a:endParaRPr sz="4000" b="1" dirty="0"/>
          </a:p>
        </p:txBody>
      </p:sp>
      <p:pic>
        <p:nvPicPr>
          <p:cNvPr id="111" name="Google Shape;1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300" y="1963450"/>
            <a:ext cx="1648699" cy="29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650" y="1963450"/>
            <a:ext cx="1648699" cy="293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73000" y="1963500"/>
            <a:ext cx="1648699" cy="2931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0975" y="1963449"/>
            <a:ext cx="1648699" cy="293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2325" y="1963499"/>
            <a:ext cx="1648699" cy="2931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1804175" y="5096025"/>
            <a:ext cx="1361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572550" y="4894550"/>
            <a:ext cx="8442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tops</a:t>
            </a:r>
            <a:endParaRPr sz="21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220925" y="4894550"/>
            <a:ext cx="16488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outerwear</a:t>
            </a:r>
            <a:endParaRPr sz="21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5271600" y="4894550"/>
            <a:ext cx="16488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bottoms</a:t>
            </a:r>
            <a:endParaRPr sz="21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7322275" y="4894550"/>
            <a:ext cx="16488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shoes</a:t>
            </a:r>
            <a:endParaRPr sz="21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9234041" y="4894550"/>
            <a:ext cx="197199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cap_and_hat</a:t>
            </a:r>
            <a:endParaRPr sz="21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3807000" y="5722200"/>
            <a:ext cx="45780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30000만장의 </a:t>
            </a:r>
            <a:r>
              <a:rPr lang="en-US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패션</a:t>
            </a:r>
            <a:r>
              <a:rPr 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endParaRPr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7ddbe341a7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7ddbe341a7_0_25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이미지</a:t>
            </a:r>
            <a:r>
              <a:rPr lang="en-US" sz="4000" b="1" dirty="0"/>
              <a:t> </a:t>
            </a:r>
            <a:r>
              <a:rPr lang="en-US" sz="4000" b="1" dirty="0" err="1"/>
              <a:t>라벨</a:t>
            </a:r>
            <a:r>
              <a:rPr lang="en-US" sz="4000" b="1" dirty="0"/>
              <a:t> 별 </a:t>
            </a:r>
            <a:r>
              <a:rPr lang="en-US" sz="4000" b="1" dirty="0" err="1"/>
              <a:t>분류</a:t>
            </a:r>
            <a:endParaRPr sz="4000" b="1" dirty="0"/>
          </a:p>
        </p:txBody>
      </p:sp>
      <p:sp>
        <p:nvSpPr>
          <p:cNvPr id="129" name="Google Shape;129;g17ddbe341a7_0_25"/>
          <p:cNvSpPr txBox="1"/>
          <p:nvPr/>
        </p:nvSpPr>
        <p:spPr>
          <a:xfrm>
            <a:off x="1804175" y="5096025"/>
            <a:ext cx="136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pic>
        <p:nvPicPr>
          <p:cNvPr id="130" name="Google Shape;130;g17ddbe341a7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55" y="2124750"/>
            <a:ext cx="5232225" cy="35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7ddbe341a7_0_25"/>
          <p:cNvSpPr txBox="1"/>
          <p:nvPr/>
        </p:nvSpPr>
        <p:spPr>
          <a:xfrm>
            <a:off x="6182775" y="2483100"/>
            <a:ext cx="5673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미션</a:t>
            </a:r>
            <a:r>
              <a:rPr 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1-1 </a:t>
            </a:r>
            <a:endParaRPr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셋의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살펴보고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라벨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종류는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무엇이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각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라벨의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개수를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endParaRPr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17ddbe341a7_0_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7ddbe341a7_0_179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데이터</a:t>
            </a:r>
            <a:r>
              <a:rPr lang="en-US" sz="4000" b="1" dirty="0"/>
              <a:t> train/</a:t>
            </a:r>
            <a:r>
              <a:rPr lang="en-US" sz="4000" b="1" dirty="0" err="1"/>
              <a:t>val</a:t>
            </a:r>
            <a:r>
              <a:rPr lang="en-US" sz="4000" b="1" dirty="0"/>
              <a:t>/test </a:t>
            </a:r>
            <a:r>
              <a:rPr lang="en-US" sz="4000" b="1" dirty="0" err="1"/>
              <a:t>분류</a:t>
            </a:r>
            <a:endParaRPr sz="4000" b="1" dirty="0"/>
          </a:p>
        </p:txBody>
      </p:sp>
      <p:sp>
        <p:nvSpPr>
          <p:cNvPr id="138" name="Google Shape;138;g17ddbe341a7_0_179"/>
          <p:cNvSpPr txBox="1"/>
          <p:nvPr/>
        </p:nvSpPr>
        <p:spPr>
          <a:xfrm>
            <a:off x="7859975" y="3672350"/>
            <a:ext cx="24168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train_data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20399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val_data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3599 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test_data</a:t>
            </a: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6002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total : 30000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Google Shape;139;g17ddbe341a7_0_179"/>
          <p:cNvSpPr txBox="1"/>
          <p:nvPr/>
        </p:nvSpPr>
        <p:spPr>
          <a:xfrm>
            <a:off x="776138" y="1693600"/>
            <a:ext cx="966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미션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1-1 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Validation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구축하여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개발과정에서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오버피팅이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일어나지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않도록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Google Shape;140;g17ddbe341a7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347" y="2847825"/>
            <a:ext cx="3643150" cy="35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7ddbe341a7_0_179"/>
          <p:cNvSpPr txBox="1"/>
          <p:nvPr/>
        </p:nvSpPr>
        <p:spPr>
          <a:xfrm>
            <a:off x="6028750" y="5523525"/>
            <a:ext cx="14484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train_data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Google Shape;142;g17ddbe341a7_0_179"/>
          <p:cNvSpPr txBox="1"/>
          <p:nvPr/>
        </p:nvSpPr>
        <p:spPr>
          <a:xfrm>
            <a:off x="1915225" y="4369213"/>
            <a:ext cx="12012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val_data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Google Shape;143;g17ddbe341a7_0_179"/>
          <p:cNvSpPr txBox="1"/>
          <p:nvPr/>
        </p:nvSpPr>
        <p:spPr>
          <a:xfrm>
            <a:off x="2384150" y="3179750"/>
            <a:ext cx="13548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test_data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7ddbe341a7_0_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7ddbe341a7_0_76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데이터</a:t>
            </a:r>
            <a:r>
              <a:rPr lang="en-US" sz="4000" b="1" dirty="0"/>
              <a:t> </a:t>
            </a:r>
            <a:r>
              <a:rPr lang="en-US" sz="4000" b="1" dirty="0" err="1"/>
              <a:t>전처리</a:t>
            </a:r>
            <a:r>
              <a:rPr lang="en-US" sz="4000" b="1" dirty="0"/>
              <a:t> - </a:t>
            </a:r>
            <a:r>
              <a:rPr lang="en-US" sz="4000" b="1" dirty="0" err="1"/>
              <a:t>크기</a:t>
            </a:r>
            <a:r>
              <a:rPr lang="en-US" sz="4000" b="1" dirty="0"/>
              <a:t> 및 </a:t>
            </a:r>
            <a:r>
              <a:rPr lang="en-US" sz="4000" b="1" dirty="0" err="1"/>
              <a:t>해상도</a:t>
            </a:r>
            <a:r>
              <a:rPr lang="en-US" sz="4000" b="1" dirty="0"/>
              <a:t> </a:t>
            </a:r>
            <a:r>
              <a:rPr lang="en-US" sz="4000" b="1" dirty="0" err="1"/>
              <a:t>변경</a:t>
            </a:r>
            <a:endParaRPr sz="4000" b="1" dirty="0"/>
          </a:p>
        </p:txBody>
      </p:sp>
      <p:sp>
        <p:nvSpPr>
          <p:cNvPr id="150" name="Google Shape;150;g17ddbe341a7_0_76"/>
          <p:cNvSpPr txBox="1"/>
          <p:nvPr/>
        </p:nvSpPr>
        <p:spPr>
          <a:xfrm>
            <a:off x="616300" y="1698025"/>
            <a:ext cx="96621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미션</a:t>
            </a:r>
            <a:r>
              <a:rPr 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2-1 / </a:t>
            </a:r>
            <a:r>
              <a:rPr lang="en-US" sz="2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</a:t>
            </a:r>
            <a:r>
              <a:rPr 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endParaRPr sz="2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적절히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조절하거나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해상도를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조절하여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셋을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구축하시오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1" name="Google Shape;151;g17ddbe341a7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102" y="2834625"/>
            <a:ext cx="1817575" cy="280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7ddbe341a7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50" y="2825950"/>
            <a:ext cx="1817580" cy="27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7ddbe341a7_0_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700" y="2825940"/>
            <a:ext cx="1768875" cy="27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7ddbe341a7_0_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3150" y="2825950"/>
            <a:ext cx="1817575" cy="282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7ddbe341a7_0_76"/>
          <p:cNvSpPr txBox="1"/>
          <p:nvPr/>
        </p:nvSpPr>
        <p:spPr>
          <a:xfrm>
            <a:off x="6956401" y="5590900"/>
            <a:ext cx="1708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(681, 384)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56" name="Google Shape;156;g17ddbe341a7_0_76"/>
          <p:cNvSpPr txBox="1"/>
          <p:nvPr/>
        </p:nvSpPr>
        <p:spPr>
          <a:xfrm>
            <a:off x="4924801" y="5590900"/>
            <a:ext cx="1708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(227, 128)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57" name="Google Shape;157;g17ddbe341a7_0_76"/>
          <p:cNvSpPr txBox="1"/>
          <p:nvPr/>
        </p:nvSpPr>
        <p:spPr>
          <a:xfrm>
            <a:off x="2988678" y="5590900"/>
            <a:ext cx="1398966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(113, 64)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58" name="Google Shape;158;g17ddbe341a7_0_76"/>
          <p:cNvSpPr txBox="1"/>
          <p:nvPr/>
        </p:nvSpPr>
        <p:spPr>
          <a:xfrm>
            <a:off x="1059075" y="5590900"/>
            <a:ext cx="1181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(51, 32)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pic>
        <p:nvPicPr>
          <p:cNvPr id="159" name="Google Shape;159;g17ddbe341a7_0_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8963" y="2520150"/>
            <a:ext cx="696625" cy="6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7ddbe341a7_0_76"/>
          <p:cNvSpPr txBox="1"/>
          <p:nvPr/>
        </p:nvSpPr>
        <p:spPr>
          <a:xfrm>
            <a:off x="8852100" y="2942575"/>
            <a:ext cx="28593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추가적으로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압축도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진행해줌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tf.cast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/255.0, tf.float32)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17ddbe341a7_1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7ddbe341a7_1_20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데이터</a:t>
            </a:r>
            <a:r>
              <a:rPr lang="en-US" sz="4000" b="1" dirty="0"/>
              <a:t> </a:t>
            </a:r>
            <a:r>
              <a:rPr lang="en-US" sz="4000" b="1" dirty="0" err="1"/>
              <a:t>전처리</a:t>
            </a:r>
            <a:r>
              <a:rPr lang="en-US" sz="4000" b="1" dirty="0"/>
              <a:t> - </a:t>
            </a:r>
            <a:r>
              <a:rPr lang="en-US" sz="4000" b="1" dirty="0" err="1"/>
              <a:t>이미지</a:t>
            </a:r>
            <a:r>
              <a:rPr lang="en-US" sz="4000" b="1" dirty="0"/>
              <a:t> </a:t>
            </a:r>
            <a:r>
              <a:rPr lang="en-US" sz="4000" b="1" dirty="0" err="1"/>
              <a:t>색상</a:t>
            </a:r>
            <a:r>
              <a:rPr lang="en-US" sz="4000" b="1" dirty="0"/>
              <a:t> </a:t>
            </a:r>
            <a:r>
              <a:rPr lang="en-US" sz="4000" b="1" dirty="0" err="1"/>
              <a:t>변경</a:t>
            </a:r>
            <a:endParaRPr sz="4000" b="1" dirty="0"/>
          </a:p>
        </p:txBody>
      </p:sp>
      <p:pic>
        <p:nvPicPr>
          <p:cNvPr id="167" name="Google Shape;167;g17ddbe341a7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963" y="3759338"/>
            <a:ext cx="1254075" cy="12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7ddbe341a7_1_20"/>
          <p:cNvSpPr txBox="1"/>
          <p:nvPr/>
        </p:nvSpPr>
        <p:spPr>
          <a:xfrm>
            <a:off x="616300" y="1698025"/>
            <a:ext cx="114924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미션</a:t>
            </a: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2-2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Color는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정보지만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크고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Gray는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덜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자세하지만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작아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학습에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유리하다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데이터셋이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분류문제에서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보이는지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변경하여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비교함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9" name="Google Shape;169;g17ddbe341a7_1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6275" y="2850776"/>
            <a:ext cx="2200725" cy="33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7ddbe341a7_1_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95000" y="2850775"/>
            <a:ext cx="2200725" cy="330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7ddbe341a7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7ddbe341a7_0_121"/>
          <p:cNvSpPr txBox="1">
            <a:spLocks noGrp="1"/>
          </p:cNvSpPr>
          <p:nvPr>
            <p:ph type="title"/>
          </p:nvPr>
        </p:nvSpPr>
        <p:spPr>
          <a:xfrm>
            <a:off x="363552" y="406401"/>
            <a:ext cx="9862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 err="1"/>
              <a:t>모델</a:t>
            </a:r>
            <a:r>
              <a:rPr lang="en-US" sz="4000" b="1" dirty="0"/>
              <a:t> </a:t>
            </a:r>
            <a:r>
              <a:rPr lang="en-US" sz="4000" b="1" dirty="0" err="1"/>
              <a:t>만들기</a:t>
            </a:r>
            <a:endParaRPr sz="4000" b="1" dirty="0"/>
          </a:p>
        </p:txBody>
      </p:sp>
      <p:pic>
        <p:nvPicPr>
          <p:cNvPr id="178" name="Google Shape;178;g17ddbe341a7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00" y="2048550"/>
            <a:ext cx="3970975" cy="44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7ddbe341a7_0_121"/>
          <p:cNvSpPr txBox="1"/>
          <p:nvPr/>
        </p:nvSpPr>
        <p:spPr>
          <a:xfrm>
            <a:off x="508425" y="1608925"/>
            <a:ext cx="30000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1_model summary </a:t>
            </a: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262;g17ddbe341a7_0_207">
            <a:extLst>
              <a:ext uri="{FF2B5EF4-FFF2-40B4-BE49-F238E27FC236}">
                <a16:creationId xmlns:a16="http://schemas.microsoft.com/office/drawing/2014/main" id="{A298F8CF-5BC8-E938-FA2C-42E5B33B0733}"/>
              </a:ext>
            </a:extLst>
          </p:cNvPr>
          <p:cNvSpPr txBox="1"/>
          <p:nvPr/>
        </p:nvSpPr>
        <p:spPr>
          <a:xfrm>
            <a:off x="4951800" y="1969477"/>
            <a:ext cx="6621600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1_model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Conv2D, Maxpooling2D, Dropout, Flatten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적절히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1_model를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생성해줌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val_loss</a:t>
            </a:r>
            <a:r>
              <a:rPr lang="ko-KR" alt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</a:t>
            </a:r>
            <a:r>
              <a:rPr lang="en-US" altLang="ko-KR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early_stop</a:t>
            </a:r>
            <a:r>
              <a:rPr lang="ko-KR" alt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걸어줘 과적합을 막음</a:t>
            </a:r>
            <a:r>
              <a:rPr lang="en-US" altLang="ko-KR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2_model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1_model과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동일하나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증강시키는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과정을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추가해줌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3_model</a:t>
            </a:r>
            <a:endParaRPr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1_model과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동일하나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입력데이터를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gray_scale의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이미지로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넣어줌</a:t>
            </a:r>
            <a:r>
              <a:rPr lang="en-US" sz="21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1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758</Words>
  <Application>Microsoft Office PowerPoint</Application>
  <PresentationFormat>와이드스크린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PowerPoint 프레젠테이션</vt:lpstr>
      <vt:lpstr>목차</vt:lpstr>
      <vt:lpstr>팀 소개</vt:lpstr>
      <vt:lpstr>문제 소개</vt:lpstr>
      <vt:lpstr>이미지 라벨 별 분류</vt:lpstr>
      <vt:lpstr>데이터 train/val/test 분류</vt:lpstr>
      <vt:lpstr>데이터 전처리 - 크기 및 해상도 변경</vt:lpstr>
      <vt:lpstr>데이터 전처리 - 이미지 색상 변경</vt:lpstr>
      <vt:lpstr>모델 만들기</vt:lpstr>
      <vt:lpstr>모델 만들기</vt:lpstr>
      <vt:lpstr>모델 성능을 높이기 위해  추가적인 전처리를 수행해보자</vt:lpstr>
      <vt:lpstr>Train 데이터 클래스 불균형 해결</vt:lpstr>
      <vt:lpstr>클래스 불균형 해결 - 데이터 증강 과정</vt:lpstr>
      <vt:lpstr>사진 여백 제거</vt:lpstr>
      <vt:lpstr>사진 여백 제거 - 피드백</vt:lpstr>
      <vt:lpstr>이미지 사진 크기 규격화</vt:lpstr>
      <vt:lpstr>최종 모델 만들기</vt:lpstr>
      <vt:lpstr>최종 모델 만들기</vt:lpstr>
      <vt:lpstr>모델 피드백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배송윤</cp:lastModifiedBy>
  <cp:revision>8</cp:revision>
  <dcterms:created xsi:type="dcterms:W3CDTF">2021-06-16T05:52:09Z</dcterms:created>
  <dcterms:modified xsi:type="dcterms:W3CDTF">2022-11-04T07:35:39Z</dcterms:modified>
</cp:coreProperties>
</file>