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8" r:id="rId4"/>
    <p:sldId id="279" r:id="rId5"/>
    <p:sldId id="260" r:id="rId6"/>
    <p:sldId id="261" r:id="rId7"/>
    <p:sldId id="282" r:id="rId8"/>
    <p:sldId id="281" r:id="rId9"/>
    <p:sldId id="266" r:id="rId10"/>
    <p:sldId id="283" r:id="rId11"/>
    <p:sldId id="284" r:id="rId12"/>
    <p:sldId id="285" r:id="rId13"/>
    <p:sldId id="28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8" d="100"/>
          <a:sy n="58" d="100"/>
        </p:scale>
        <p:origin x="108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62587" y="5221357"/>
            <a:ext cx="6466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정렬</a:t>
            </a:r>
            <a:r>
              <a:rPr lang="en-US" altLang="ko-KR" sz="3200" b="1" spc="-150" dirty="0">
                <a:solidFill>
                  <a:schemeClr val="bg1"/>
                </a:solidFill>
              </a:rPr>
              <a:t>, DFS/BFS</a:t>
            </a:r>
            <a:r>
              <a:rPr lang="ko-KR" altLang="en-US" sz="3200" b="1" spc="-150" dirty="0">
                <a:solidFill>
                  <a:schemeClr val="bg1"/>
                </a:solidFill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</a:rPr>
              <a:t>&amp; </a:t>
            </a:r>
            <a:r>
              <a:rPr lang="ko-KR" altLang="en-US" sz="3200" b="1" spc="-150" dirty="0">
                <a:solidFill>
                  <a:schemeClr val="bg1"/>
                </a:solidFill>
              </a:rPr>
              <a:t>최단경로 알고리즘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Dijkstra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406697" y="2775148"/>
            <a:ext cx="5259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graph</a:t>
            </a:r>
            <a:r>
              <a:rPr lang="ko-KR" altLang="en-US" dirty="0"/>
              <a:t>라는 인접 리스트 표현의 그래프에서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end</a:t>
            </a:r>
            <a:r>
              <a:rPr lang="ko-KR" altLang="en-US" dirty="0"/>
              <a:t>까지 경로가 있는지 탐색하는 </a:t>
            </a:r>
            <a:r>
              <a:rPr lang="en-US" altLang="ko-KR" dirty="0"/>
              <a:t>Dijkstra </a:t>
            </a:r>
            <a:r>
              <a:rPr lang="ko-KR" altLang="en-US" dirty="0"/>
              <a:t>알고리즘을 구현</a:t>
            </a:r>
            <a:endParaRPr lang="en-US" altLang="ko-KR" dirty="0"/>
          </a:p>
          <a:p>
            <a:pPr algn="just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시작 노드에서 모든 노드까지의 최단거리를 구하는 알고리즘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음수인 간선이 없는 경우에만 사용 가능하나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벨만</a:t>
            </a:r>
            <a:r>
              <a:rPr lang="en-US" altLang="ko-KR" sz="1800" dirty="0"/>
              <a:t>-</a:t>
            </a:r>
            <a:r>
              <a:rPr lang="ko-KR" altLang="en-US" sz="1800" dirty="0"/>
              <a:t>포드 알고리즘보다 효율적</a:t>
            </a:r>
            <a:endParaRPr lang="en-US" altLang="ko-KR" sz="1800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algn="just"/>
            <a:r>
              <a:rPr lang="en-US" altLang="ko-KR" dirty="0"/>
              <a:t>=&gt; O(V2)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Dijkstra</a:t>
            </a:r>
            <a:endParaRPr lang="ko-KR" altLang="en-US" sz="3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183FE46-0E1C-A3F4-075B-73FBA4CA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59" y="1117318"/>
            <a:ext cx="4773961" cy="49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2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Bellman Ford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406697" y="2775148"/>
            <a:ext cx="5259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- </a:t>
            </a:r>
            <a:r>
              <a:rPr lang="ko-KR" altLang="en-US" sz="1800" dirty="0"/>
              <a:t>하나의 정점에서 다른 모든 정점으로의 최단 거리를 찾는 알고리즘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다익스트라와</a:t>
            </a:r>
            <a:r>
              <a:rPr lang="ko-KR" altLang="en-US" sz="1800" dirty="0"/>
              <a:t> 유사</a:t>
            </a:r>
            <a:r>
              <a:rPr lang="en-US" altLang="ko-KR" sz="1800" dirty="0"/>
              <a:t>, </a:t>
            </a:r>
            <a:r>
              <a:rPr lang="ko-KR" altLang="en-US" sz="1800" dirty="0"/>
              <a:t>그러나 음의 간선도 사용 가능</a:t>
            </a:r>
            <a:r>
              <a:rPr lang="en-US" altLang="ko-KR" sz="1800" dirty="0"/>
              <a:t>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=&gt; O(V3)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Bellman Ford</a:t>
            </a:r>
            <a:endParaRPr lang="ko-KR" altLang="en-US" sz="3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EAE108A-53E5-792B-0A6E-5A349F85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53" y="1110738"/>
            <a:ext cx="5571377" cy="50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2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527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Floyd </a:t>
            </a:r>
            <a:r>
              <a:rPr lang="en-US" altLang="ja-JP" sz="36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Warshall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406697" y="2775148"/>
            <a:ext cx="5259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/>
              <a:t>- </a:t>
            </a:r>
            <a:r>
              <a:rPr lang="ko-KR" altLang="en-US" sz="1800" dirty="0"/>
              <a:t>한 번 실행하여 모든 노드 간 최단 경로를 구할 수 있으며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벨만</a:t>
            </a:r>
            <a:r>
              <a:rPr lang="en-US" altLang="ko-KR" sz="1800" dirty="0"/>
              <a:t>-</a:t>
            </a:r>
            <a:r>
              <a:rPr lang="ko-KR" altLang="en-US" sz="1800" dirty="0"/>
              <a:t>포드 알고리즘과 마찬가지로 음의 간선도 사용 가능</a:t>
            </a:r>
            <a:endParaRPr lang="en-US" altLang="ko-KR" sz="1800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=&gt; O(V3)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4527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Floyd </a:t>
            </a:r>
            <a:r>
              <a:rPr lang="en-US" altLang="ja-JP" sz="36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Warshall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3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E209F59-1E92-3859-B78E-320D8E71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2" y="1051521"/>
            <a:ext cx="4899426" cy="53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96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160161" y="1942218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정렬 알고리즘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160161" y="3408354"/>
            <a:ext cx="451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최단 경로 알고리즘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54734E35-B03A-E55D-4535-89BC279B1B6D}"/>
              </a:ext>
            </a:extLst>
          </p:cNvPr>
          <p:cNvSpPr txBox="1"/>
          <p:nvPr/>
        </p:nvSpPr>
        <p:spPr>
          <a:xfrm>
            <a:off x="881578" y="4874490"/>
            <a:ext cx="165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정리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4075253" y="3044278"/>
            <a:ext cx="4041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</a:t>
            </a:r>
            <a:r>
              <a:rPr lang="ko-KR" altLang="en-US" sz="4400" b="1" dirty="0">
                <a:solidFill>
                  <a:schemeClr val="bg1"/>
                </a:solidFill>
              </a:rPr>
              <a:t>정렬 알고리즘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677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 알고리즘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6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시간복잡도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FFD75-EBAE-4E19-92B7-209E4AD1FF5D}"/>
                </a:ext>
              </a:extLst>
            </p:cNvPr>
            <p:cNvSpPr txBox="1"/>
            <p:nvPr/>
          </p:nvSpPr>
          <p:spPr>
            <a:xfrm>
              <a:off x="1477925" y="1463192"/>
              <a:ext cx="2052165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1. </a:t>
              </a:r>
              <a:r>
                <a:rPr lang="ko-KR" altLang="en-US" sz="2000" spc="300" dirty="0" err="1">
                  <a:solidFill>
                    <a:schemeClr val="accent4">
                      <a:lumMod val="50000"/>
                    </a:schemeClr>
                  </a:solidFill>
                </a:rPr>
                <a:t>선택정렬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-&gt; O(n2)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2. </a:t>
              </a:r>
              <a:r>
                <a:rPr lang="ko-KR" altLang="en-US" sz="2000" spc="300" dirty="0" err="1">
                  <a:solidFill>
                    <a:schemeClr val="accent4">
                      <a:lumMod val="50000"/>
                    </a:schemeClr>
                  </a:solidFill>
                </a:rPr>
                <a:t>삽입정렬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-&gt; O(n2)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9115806" y="1463192"/>
              <a:ext cx="2127505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4. </a:t>
              </a:r>
              <a:r>
                <a:rPr lang="ko-KR" altLang="en-US" sz="2000" spc="300" dirty="0" err="1">
                  <a:solidFill>
                    <a:schemeClr val="accent4">
                      <a:lumMod val="50000"/>
                    </a:schemeClr>
                  </a:solidFill>
                </a:rPr>
                <a:t>병합정렬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-&gt; O(n log n)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5. </a:t>
              </a:r>
              <a:r>
                <a:rPr lang="ko-KR" altLang="en-US" sz="2000" spc="300" dirty="0" err="1">
                  <a:solidFill>
                    <a:schemeClr val="accent4">
                      <a:lumMod val="50000"/>
                    </a:schemeClr>
                  </a:solidFill>
                </a:rPr>
                <a:t>힙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 정렬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-&gt; O(n log n)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274BCF-B119-4639-8743-2702C5AAF7FE}"/>
                </a:ext>
              </a:extLst>
            </p:cNvPr>
            <p:cNvSpPr txBox="1"/>
            <p:nvPr/>
          </p:nvSpPr>
          <p:spPr>
            <a:xfrm>
              <a:off x="1484496" y="4057432"/>
              <a:ext cx="3300904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6. </a:t>
              </a:r>
              <a:r>
                <a:rPr lang="ko-KR" altLang="en-US" sz="2000" spc="300" dirty="0" err="1">
                  <a:solidFill>
                    <a:schemeClr val="accent4">
                      <a:lumMod val="50000"/>
                    </a:schemeClr>
                  </a:solidFill>
                </a:rPr>
                <a:t>퀵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 정렬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-&gt; O(n log n) / O(n2)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7.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기수 정렬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-&gt; O(</a:t>
              </a:r>
              <a:r>
                <a:rPr lang="en-US" altLang="ko-KR" sz="2000" spc="300" dirty="0" err="1">
                  <a:solidFill>
                    <a:schemeClr val="accent4">
                      <a:lumMod val="50000"/>
                    </a:schemeClr>
                  </a:solidFill>
                </a:rPr>
                <a:t>dn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</a:p>
          </p:txBody>
        </p:sp>
      </p:grpSp>
      <p:pic>
        <p:nvPicPr>
          <p:cNvPr id="1026" name="Picture 2" descr="Tim sort에 대해 알아보자">
            <a:extLst>
              <a:ext uri="{FF2B5EF4-FFF2-40B4-BE49-F238E27FC236}">
                <a16:creationId xmlns:a16="http://schemas.microsoft.com/office/drawing/2014/main" id="{4A426438-7ED2-F542-0463-A67E10A3E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80" y="3963261"/>
            <a:ext cx="4972515" cy="20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3952625" y="2921168"/>
            <a:ext cx="4286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#DFS</a:t>
            </a:r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BFS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2498701" y="2921168"/>
            <a:ext cx="71945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#</a:t>
            </a:r>
            <a:r>
              <a:rPr lang="ko-KR" alt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최단경로 알고리즘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64127" y="146493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spc="-150" dirty="0">
                <a:solidFill>
                  <a:schemeClr val="bg1"/>
                </a:solidFill>
              </a:rPr>
              <a:t>종류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658799" y="123745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295819" y="1439561"/>
            <a:ext cx="276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chemeClr val="bg1"/>
                </a:solidFill>
              </a:rPr>
              <a:t>BFS / DFS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658799" y="2671074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295819" y="291987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b="1" spc="300" dirty="0">
                <a:solidFill>
                  <a:schemeClr val="bg1"/>
                </a:solidFill>
              </a:rPr>
              <a:t>Dijkstra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658799" y="4104690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103950" y="4390804"/>
            <a:ext cx="410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chemeClr val="bg1"/>
                </a:solidFill>
              </a:rPr>
              <a:t>Bellman Ford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850185" y="1665063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850185" y="312358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850185" y="4582097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C91BB5-C5C3-59F6-F2CE-C910CCDC99D6}"/>
              </a:ext>
            </a:extLst>
          </p:cNvPr>
          <p:cNvSpPr txBox="1"/>
          <p:nvPr/>
        </p:nvSpPr>
        <p:spPr>
          <a:xfrm flipH="1">
            <a:off x="649533" y="5250824"/>
            <a:ext cx="75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04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">
            <a:extLst>
              <a:ext uri="{FF2B5EF4-FFF2-40B4-BE49-F238E27FC236}">
                <a16:creationId xmlns:a16="http://schemas.microsoft.com/office/drawing/2014/main" id="{CA70AA07-8A9C-7C1D-4E46-5F824776C26A}"/>
              </a:ext>
            </a:extLst>
          </p:cNvPr>
          <p:cNvSpPr txBox="1"/>
          <p:nvPr/>
        </p:nvSpPr>
        <p:spPr>
          <a:xfrm>
            <a:off x="964279" y="5586152"/>
            <a:ext cx="453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chemeClr val="bg1"/>
                </a:solidFill>
              </a:rPr>
              <a:t>Floyd </a:t>
            </a:r>
            <a:r>
              <a:rPr kumimoji="1" lang="en-US" altLang="ja-JP" sz="3600" b="1" spc="300" dirty="0" err="1">
                <a:solidFill>
                  <a:schemeClr val="bg1"/>
                </a:solidFill>
              </a:rPr>
              <a:t>Warsha</a:t>
            </a:r>
            <a:r>
              <a:rPr lang="en-US" altLang="ja-JP" sz="3600" b="1" spc="300" dirty="0" err="1">
                <a:solidFill>
                  <a:schemeClr val="bg1"/>
                </a:solidFill>
              </a:rPr>
              <a:t>ll</a:t>
            </a:r>
            <a:r>
              <a:rPr lang="en-US" altLang="ja-JP" sz="3600" b="1" spc="300" dirty="0">
                <a:solidFill>
                  <a:schemeClr val="bg1"/>
                </a:solidFill>
              </a:rPr>
              <a:t> 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24" name="正方形/長方形 1">
            <a:extLst>
              <a:ext uri="{FF2B5EF4-FFF2-40B4-BE49-F238E27FC236}">
                <a16:creationId xmlns:a16="http://schemas.microsoft.com/office/drawing/2014/main" id="{B9EB0296-EF10-74C1-0DCD-385CA831D6F4}"/>
              </a:ext>
            </a:extLst>
          </p:cNvPr>
          <p:cNvSpPr/>
          <p:nvPr/>
        </p:nvSpPr>
        <p:spPr>
          <a:xfrm>
            <a:off x="851384" y="5715991"/>
            <a:ext cx="303356" cy="347720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455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BFS / DFS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406697" y="2775148"/>
            <a:ext cx="525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graph</a:t>
            </a:r>
            <a:r>
              <a:rPr lang="ko-KR" altLang="en-US" dirty="0"/>
              <a:t>라는 인접 리스트 표현의 그래프에서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end</a:t>
            </a:r>
            <a:r>
              <a:rPr lang="ko-KR" altLang="en-US" dirty="0"/>
              <a:t>까지 경로가 있는지 탐색하는 </a:t>
            </a:r>
            <a:r>
              <a:rPr lang="en-US" altLang="ko-KR" dirty="0"/>
              <a:t>DFS </a:t>
            </a:r>
            <a:r>
              <a:rPr lang="ko-KR" altLang="en-US" dirty="0"/>
              <a:t>알고리즘을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DFS</a:t>
            </a:r>
            <a:endParaRPr lang="ko-KR" altLang="en-US" sz="3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BFS vs. DFS - Open4Tech">
            <a:extLst>
              <a:ext uri="{FF2B5EF4-FFF2-40B4-BE49-F238E27FC236}">
                <a16:creationId xmlns:a16="http://schemas.microsoft.com/office/drawing/2014/main" id="{CC6421D5-2FE0-A2CD-DFD5-481D9364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98" y="3929310"/>
            <a:ext cx="4511476" cy="22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58AE49-56DB-7EE7-1D5C-441DC5C8A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6"/>
          <a:stretch/>
        </p:blipFill>
        <p:spPr>
          <a:xfrm>
            <a:off x="825837" y="1025328"/>
            <a:ext cx="4958673" cy="51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44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BFS / DFS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406697" y="2775148"/>
            <a:ext cx="52595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graph</a:t>
            </a:r>
            <a:r>
              <a:rPr lang="ko-KR" altLang="en-US" dirty="0"/>
              <a:t>라는 인접 리스트 표현의 그래프에서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end</a:t>
            </a:r>
            <a:r>
              <a:rPr lang="ko-KR" altLang="en-US" dirty="0"/>
              <a:t>까지 경로가 있는지 탐색하는 </a:t>
            </a:r>
            <a:r>
              <a:rPr lang="en-US" altLang="ko-KR" dirty="0"/>
              <a:t>BFS </a:t>
            </a:r>
            <a:r>
              <a:rPr lang="ko-KR" altLang="en-US" dirty="0"/>
              <a:t>알고리즘을 구현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시작점에서 가까운 정점부터 순서대로 방문하는 탐색 알고리즘</a:t>
            </a:r>
            <a:endParaRPr lang="en-US" altLang="ko-KR" sz="1800" dirty="0"/>
          </a:p>
          <a:p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가중치가 없거나 모든 가중치가 동일한 그래프에서 최단경로를 구하는 경우 가장 빠름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1800" dirty="0"/>
              <a:t>=&gt; O(V2)</a:t>
            </a:r>
          </a:p>
          <a:p>
            <a:pPr algn="just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BFS</a:t>
            </a:r>
            <a:endParaRPr lang="ko-KR" altLang="en-US" sz="3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4FD20A8-CC5C-7049-BB9B-6FF2A74C4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"/>
          <a:stretch/>
        </p:blipFill>
        <p:spPr>
          <a:xfrm>
            <a:off x="703352" y="971896"/>
            <a:ext cx="4790028" cy="5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289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김 영준</cp:lastModifiedBy>
  <cp:revision>24</cp:revision>
  <dcterms:created xsi:type="dcterms:W3CDTF">2018-12-07T00:32:38Z</dcterms:created>
  <dcterms:modified xsi:type="dcterms:W3CDTF">2023-02-07T23:39:23Z</dcterms:modified>
</cp:coreProperties>
</file>