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" autoAdjust="0"/>
    <p:restoredTop sz="94660"/>
  </p:normalViewPr>
  <p:slideViewPr>
    <p:cSldViewPr>
      <p:cViewPr varScale="1">
        <p:scale>
          <a:sx n="168" d="100"/>
          <a:sy n="168" d="100"/>
        </p:scale>
        <p:origin x="972" y="780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5" y="2130429"/>
            <a:ext cx="10363201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8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06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3" y="274645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363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444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90" y="4406903"/>
            <a:ext cx="10363201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90" y="2906718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2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830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3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709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4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6" indent="0">
              <a:buNone/>
              <a:defRPr sz="2000" b="1"/>
            </a:lvl2pPr>
            <a:lvl3pPr marL="914248" indent="0">
              <a:buNone/>
              <a:defRPr sz="1799" b="1"/>
            </a:lvl3pPr>
            <a:lvl4pPr marL="1371374" indent="0">
              <a:buNone/>
              <a:defRPr sz="1600" b="1"/>
            </a:lvl4pPr>
            <a:lvl5pPr marL="1828500" indent="0">
              <a:buNone/>
              <a:defRPr sz="1600" b="1"/>
            </a:lvl5pPr>
            <a:lvl6pPr marL="2285626" indent="0">
              <a:buNone/>
              <a:defRPr sz="1600" b="1"/>
            </a:lvl6pPr>
            <a:lvl7pPr marL="2742749" indent="0">
              <a:buNone/>
              <a:defRPr sz="1600" b="1"/>
            </a:lvl7pPr>
            <a:lvl8pPr marL="3199873" indent="0">
              <a:buNone/>
              <a:defRPr sz="1600" b="1"/>
            </a:lvl8pPr>
            <a:lvl9pPr marL="3656997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6" indent="0">
              <a:buNone/>
              <a:defRPr sz="2000" b="1"/>
            </a:lvl2pPr>
            <a:lvl3pPr marL="914248" indent="0">
              <a:buNone/>
              <a:defRPr sz="1799" b="1"/>
            </a:lvl3pPr>
            <a:lvl4pPr marL="1371374" indent="0">
              <a:buNone/>
              <a:defRPr sz="1600" b="1"/>
            </a:lvl4pPr>
            <a:lvl5pPr marL="1828500" indent="0">
              <a:buNone/>
              <a:defRPr sz="1600" b="1"/>
            </a:lvl5pPr>
            <a:lvl6pPr marL="2285626" indent="0">
              <a:buNone/>
              <a:defRPr sz="1600" b="1"/>
            </a:lvl6pPr>
            <a:lvl7pPr marL="2742749" indent="0">
              <a:buNone/>
              <a:defRPr sz="1600" b="1"/>
            </a:lvl7pPr>
            <a:lvl8pPr marL="3199873" indent="0">
              <a:buNone/>
              <a:defRPr sz="1600" b="1"/>
            </a:lvl8pPr>
            <a:lvl9pPr marL="3656997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98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806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6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6" indent="0">
              <a:buNone/>
              <a:defRPr sz="1200"/>
            </a:lvl2pPr>
            <a:lvl3pPr marL="914248" indent="0">
              <a:buNone/>
              <a:defRPr sz="1000"/>
            </a:lvl3pPr>
            <a:lvl4pPr marL="1371374" indent="0">
              <a:buNone/>
              <a:defRPr sz="900"/>
            </a:lvl4pPr>
            <a:lvl5pPr marL="1828500" indent="0">
              <a:buNone/>
              <a:defRPr sz="900"/>
            </a:lvl5pPr>
            <a:lvl6pPr marL="2285626" indent="0">
              <a:buNone/>
              <a:defRPr sz="900"/>
            </a:lvl6pPr>
            <a:lvl7pPr marL="2742749" indent="0">
              <a:buNone/>
              <a:defRPr sz="900"/>
            </a:lvl7pPr>
            <a:lvl8pPr marL="3199873" indent="0">
              <a:buNone/>
              <a:defRPr sz="900"/>
            </a:lvl8pPr>
            <a:lvl9pPr marL="365699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82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6" indent="0">
              <a:buNone/>
              <a:defRPr sz="2800"/>
            </a:lvl2pPr>
            <a:lvl3pPr marL="914248" indent="0">
              <a:buNone/>
              <a:defRPr sz="2400"/>
            </a:lvl3pPr>
            <a:lvl4pPr marL="1371374" indent="0">
              <a:buNone/>
              <a:defRPr sz="2000"/>
            </a:lvl4pPr>
            <a:lvl5pPr marL="1828500" indent="0">
              <a:buNone/>
              <a:defRPr sz="2000"/>
            </a:lvl5pPr>
            <a:lvl6pPr marL="2285626" indent="0">
              <a:buNone/>
              <a:defRPr sz="2000"/>
            </a:lvl6pPr>
            <a:lvl7pPr marL="2742749" indent="0">
              <a:buNone/>
              <a:defRPr sz="2000"/>
            </a:lvl7pPr>
            <a:lvl8pPr marL="3199873" indent="0">
              <a:buNone/>
              <a:defRPr sz="2000"/>
            </a:lvl8pPr>
            <a:lvl9pPr marL="3656997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6" indent="0">
              <a:buNone/>
              <a:defRPr sz="1200"/>
            </a:lvl2pPr>
            <a:lvl3pPr marL="914248" indent="0">
              <a:buNone/>
              <a:defRPr sz="1000"/>
            </a:lvl3pPr>
            <a:lvl4pPr marL="1371374" indent="0">
              <a:buNone/>
              <a:defRPr sz="900"/>
            </a:lvl4pPr>
            <a:lvl5pPr marL="1828500" indent="0">
              <a:buNone/>
              <a:defRPr sz="900"/>
            </a:lvl5pPr>
            <a:lvl6pPr marL="2285626" indent="0">
              <a:buNone/>
              <a:defRPr sz="900"/>
            </a:lvl6pPr>
            <a:lvl7pPr marL="2742749" indent="0">
              <a:buNone/>
              <a:defRPr sz="900"/>
            </a:lvl7pPr>
            <a:lvl8pPr marL="3199873" indent="0">
              <a:buNone/>
              <a:defRPr sz="900"/>
            </a:lvl8pPr>
            <a:lvl9pPr marL="365699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086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3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3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3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D88C-8D38-42F9-9F43-B163C3151AC4}" type="datetimeFigureOut">
              <a:rPr lang="de-CH" smtClean="0"/>
              <a:pPr/>
              <a:t>01.07.2015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3" y="635635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3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0B7E-1D58-492F-BE6C-C292E044038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42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4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5" indent="-342845" algn="l" defTabSz="91424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8" indent="-285704" algn="l" defTabSz="91424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1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6" indent="-228562" algn="l" defTabSz="91424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61" indent="-228562" algn="l" defTabSz="91424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6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10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34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0" indent="-228562" algn="l" defTabSz="91424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26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4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0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6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9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3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7" algn="l" defTabSz="91424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/>
        </p:nvSpPr>
        <p:spPr>
          <a:xfrm>
            <a:off x="1314030" y="3334033"/>
            <a:ext cx="9387817" cy="146730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Analysis</a:t>
            </a:r>
            <a:endParaRPr lang="en-US" sz="2000" b="1" dirty="0"/>
          </a:p>
        </p:txBody>
      </p:sp>
      <p:sp>
        <p:nvSpPr>
          <p:cNvPr id="89" name="Rechteck 88"/>
          <p:cNvSpPr/>
          <p:nvPr/>
        </p:nvSpPr>
        <p:spPr>
          <a:xfrm>
            <a:off x="3831970" y="3820351"/>
            <a:ext cx="4143935" cy="510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99" b="1" dirty="0"/>
              <a:t>1st level functional Analysis</a:t>
            </a:r>
            <a:endParaRPr lang="en-US" sz="1799" b="1" dirty="0"/>
          </a:p>
        </p:txBody>
      </p:sp>
      <p:sp>
        <p:nvSpPr>
          <p:cNvPr id="18" name="Rechteck 17"/>
          <p:cNvSpPr/>
          <p:nvPr/>
        </p:nvSpPr>
        <p:spPr>
          <a:xfrm>
            <a:off x="1314029" y="-2043608"/>
            <a:ext cx="9387815" cy="51831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Preprocessing</a:t>
            </a:r>
            <a:endParaRPr lang="en-US" sz="2000" b="1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9486425" y="-2209997"/>
            <a:ext cx="0" cy="2291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15" idx="2"/>
            <a:endCxn id="33" idx="0"/>
          </p:cNvCxnSpPr>
          <p:nvPr/>
        </p:nvCxnSpPr>
        <p:spPr>
          <a:xfrm>
            <a:off x="4187974" y="-2209997"/>
            <a:ext cx="0" cy="862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endCxn id="198" idx="1"/>
          </p:cNvCxnSpPr>
          <p:nvPr/>
        </p:nvCxnSpPr>
        <p:spPr>
          <a:xfrm>
            <a:off x="3499908" y="4534519"/>
            <a:ext cx="5400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445245" y="11992039"/>
            <a:ext cx="2064266" cy="100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Predictor Specifications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(e.g. group </a:t>
            </a:r>
            <a:r>
              <a:rPr lang="en-US" sz="1200" dirty="0"/>
              <a:t>assignment,</a:t>
            </a:r>
          </a:p>
          <a:p>
            <a:pPr algn="ctr"/>
            <a:r>
              <a:rPr lang="en-US" sz="1200" dirty="0"/>
              <a:t>socio-demographic parameters, …)</a:t>
            </a:r>
            <a:endParaRPr lang="en-US" sz="1200" dirty="0"/>
          </a:p>
        </p:txBody>
      </p:sp>
      <p:pic>
        <p:nvPicPr>
          <p:cNvPr id="182" name="Picture 6" descr="C:\Users\miykael\Dropbox\temp\contra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59" y="5837755"/>
            <a:ext cx="1626415" cy="1483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14" descr="C:\Users\miykael\Dropbox\temp\pvalu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57" y="8069996"/>
            <a:ext cx="1626627" cy="6755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61" y="4181564"/>
            <a:ext cx="1626415" cy="15627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hteck 32"/>
          <p:cNvSpPr/>
          <p:nvPr/>
        </p:nvSpPr>
        <p:spPr>
          <a:xfrm>
            <a:off x="3263156" y="-1347975"/>
            <a:ext cx="1849636" cy="554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Slice Timing</a:t>
            </a:r>
            <a:endParaRPr lang="en-US" sz="1600" dirty="0"/>
          </a:p>
        </p:txBody>
      </p:sp>
      <p:sp>
        <p:nvSpPr>
          <p:cNvPr id="34" name="Rechteck 33"/>
          <p:cNvSpPr/>
          <p:nvPr/>
        </p:nvSpPr>
        <p:spPr>
          <a:xfrm>
            <a:off x="3263157" y="31149"/>
            <a:ext cx="1849636" cy="554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Realignment</a:t>
            </a:r>
            <a:endParaRPr lang="en-US" sz="1600" dirty="0"/>
          </a:p>
        </p:txBody>
      </p:sp>
      <p:sp>
        <p:nvSpPr>
          <p:cNvPr id="35" name="Rechteck 34"/>
          <p:cNvSpPr/>
          <p:nvPr/>
        </p:nvSpPr>
        <p:spPr>
          <a:xfrm>
            <a:off x="3263157" y="1169219"/>
            <a:ext cx="1849636" cy="554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Artifact Detection</a:t>
            </a:r>
            <a:endParaRPr lang="en-US" sz="1600" dirty="0"/>
          </a:p>
        </p:txBody>
      </p:sp>
      <p:sp>
        <p:nvSpPr>
          <p:cNvPr id="36" name="Rechteck 35"/>
          <p:cNvSpPr/>
          <p:nvPr/>
        </p:nvSpPr>
        <p:spPr>
          <a:xfrm>
            <a:off x="3263157" y="2107567"/>
            <a:ext cx="1849636" cy="554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Smoothing</a:t>
            </a:r>
            <a:endParaRPr lang="en-US" sz="1600" dirty="0"/>
          </a:p>
        </p:txBody>
      </p:sp>
      <p:cxnSp>
        <p:nvCxnSpPr>
          <p:cNvPr id="47" name="Gerade Verbindung mit Pfeil 46"/>
          <p:cNvCxnSpPr>
            <a:stCxn id="33" idx="2"/>
            <a:endCxn id="34" idx="0"/>
          </p:cNvCxnSpPr>
          <p:nvPr/>
        </p:nvCxnSpPr>
        <p:spPr>
          <a:xfrm>
            <a:off x="4187974" y="-793082"/>
            <a:ext cx="0" cy="824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4" idx="2"/>
            <a:endCxn id="35" idx="0"/>
          </p:cNvCxnSpPr>
          <p:nvPr/>
        </p:nvCxnSpPr>
        <p:spPr>
          <a:xfrm>
            <a:off x="4187975" y="586046"/>
            <a:ext cx="0" cy="58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35" idx="2"/>
            <a:endCxn id="36" idx="0"/>
          </p:cNvCxnSpPr>
          <p:nvPr/>
        </p:nvCxnSpPr>
        <p:spPr>
          <a:xfrm>
            <a:off x="4187975" y="1724113"/>
            <a:ext cx="0" cy="38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5519552" y="-419832"/>
            <a:ext cx="1849636" cy="14568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Movement, Pulse &amp; Breathing</a:t>
            </a:r>
            <a:endParaRPr lang="en-US" sz="1600" dirty="0"/>
          </a:p>
        </p:txBody>
      </p:sp>
      <p:cxnSp>
        <p:nvCxnSpPr>
          <p:cNvPr id="129" name="Gerade Verbindung mit Pfeil 128"/>
          <p:cNvCxnSpPr>
            <a:stCxn id="127" idx="1"/>
            <a:endCxn id="34" idx="3"/>
          </p:cNvCxnSpPr>
          <p:nvPr/>
        </p:nvCxnSpPr>
        <p:spPr>
          <a:xfrm flipH="1">
            <a:off x="5112792" y="308595"/>
            <a:ext cx="406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5" descr="C:\Users\miykael\Dropbox\temp\artifact_detec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33" y="1190202"/>
            <a:ext cx="1626627" cy="5129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13" descr="C:\Users\miykael\Dropbox\temp\kern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17" y="1834180"/>
            <a:ext cx="1434048" cy="1101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15" descr="C:\Users\miykael\Dropbox\temp\realignment_goo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27" y="-419831"/>
            <a:ext cx="1626627" cy="14568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7" descr="C:\Users\miykael\Dropbox\temp\slicetim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27" y="-1529151"/>
            <a:ext cx="1626627" cy="917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23" y="81941"/>
            <a:ext cx="953355" cy="9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Rechteck 143"/>
          <p:cNvSpPr/>
          <p:nvPr/>
        </p:nvSpPr>
        <p:spPr>
          <a:xfrm>
            <a:off x="1445245" y="3820354"/>
            <a:ext cx="2064267" cy="3902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Predictor Specifications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dirty="0"/>
              <a:t>(e.g. </a:t>
            </a:r>
            <a:r>
              <a:rPr lang="en-US" sz="1200" dirty="0"/>
              <a:t>movement, HRF, stimuli, …)</a:t>
            </a:r>
            <a:endParaRPr lang="en-US" sz="1200" dirty="0"/>
          </a:p>
        </p:txBody>
      </p:sp>
      <p:grpSp>
        <p:nvGrpSpPr>
          <p:cNvPr id="344" name="Group 343"/>
          <p:cNvGrpSpPr/>
          <p:nvPr/>
        </p:nvGrpSpPr>
        <p:grpSpPr>
          <a:xfrm>
            <a:off x="1668169" y="4573985"/>
            <a:ext cx="1618427" cy="3092579"/>
            <a:chOff x="98675" y="5596696"/>
            <a:chExt cx="1198183" cy="2304256"/>
          </a:xfrm>
        </p:grpSpPr>
        <p:pic>
          <p:nvPicPr>
            <p:cNvPr id="185" name="Picture 9" descr="C:\Users\miykael\Dropbox\temp\BOLDrespons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5" y="6954667"/>
              <a:ext cx="1198183" cy="946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12" descr="C:\Users\miykael\Dropbox\temp\highpassfilter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5" y="6388784"/>
              <a:ext cx="1198183" cy="49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6" name="Picture 2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5" y="5596696"/>
              <a:ext cx="1198183" cy="730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echteck 16"/>
          <p:cNvSpPr/>
          <p:nvPr/>
        </p:nvSpPr>
        <p:spPr>
          <a:xfrm>
            <a:off x="2069601" y="-5135645"/>
            <a:ext cx="8367238" cy="2145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Data Acquisition</a:t>
            </a:r>
            <a:endParaRPr lang="en-US" sz="2000" b="1" dirty="0"/>
          </a:p>
        </p:txBody>
      </p:sp>
      <p:sp>
        <p:nvSpPr>
          <p:cNvPr id="13" name="Textfeld 12"/>
          <p:cNvSpPr txBox="1"/>
          <p:nvPr/>
        </p:nvSpPr>
        <p:spPr>
          <a:xfrm rot="18537733">
            <a:off x="3932410" y="-5947126"/>
            <a:ext cx="138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scanning (T2*)</a:t>
            </a:r>
            <a:endParaRPr lang="en-US" sz="1600" dirty="0"/>
          </a:p>
        </p:txBody>
      </p:sp>
      <p:sp>
        <p:nvSpPr>
          <p:cNvPr id="14" name="Textfeld 13"/>
          <p:cNvSpPr txBox="1"/>
          <p:nvPr/>
        </p:nvSpPr>
        <p:spPr>
          <a:xfrm rot="2929858">
            <a:off x="7230331" y="-5887795"/>
            <a:ext cx="128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scanning (T1)</a:t>
            </a:r>
            <a:endParaRPr lang="en-US" sz="1600" dirty="0"/>
          </a:p>
        </p:txBody>
      </p:sp>
      <p:cxnSp>
        <p:nvCxnSpPr>
          <p:cNvPr id="121" name="Gerade Verbindung mit Pfeil 120"/>
          <p:cNvCxnSpPr>
            <a:endCxn id="122" idx="0"/>
          </p:cNvCxnSpPr>
          <p:nvPr/>
        </p:nvCxnSpPr>
        <p:spPr>
          <a:xfrm>
            <a:off x="8838354" y="-3595300"/>
            <a:ext cx="19167" cy="830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endCxn id="115" idx="0"/>
          </p:cNvCxnSpPr>
          <p:nvPr/>
        </p:nvCxnSpPr>
        <p:spPr>
          <a:xfrm>
            <a:off x="4187974" y="-3222959"/>
            <a:ext cx="1" cy="458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249434" y="-7267709"/>
            <a:ext cx="1906120" cy="1945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Human Brain</a:t>
            </a:r>
            <a:endParaRPr lang="en-US" sz="2000" b="1" dirty="0"/>
          </a:p>
        </p:txBody>
      </p:sp>
      <p:pic>
        <p:nvPicPr>
          <p:cNvPr id="1059" name="Picture 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22" y="-6891035"/>
            <a:ext cx="1712541" cy="1471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6874329" y="-4641590"/>
            <a:ext cx="3436375" cy="1485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anatomical Image </a:t>
            </a:r>
            <a:r>
              <a:rPr lang="en-US" sz="1400" dirty="0"/>
              <a:t>(high resolution)</a:t>
            </a:r>
            <a:endParaRPr lang="en-US" sz="1400" dirty="0"/>
          </a:p>
        </p:txBody>
      </p:sp>
      <p:pic>
        <p:nvPicPr>
          <p:cNvPr id="1061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78" y="-4289894"/>
            <a:ext cx="3209476" cy="10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204783" y="-4641590"/>
            <a:ext cx="3436375" cy="1485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functional Images </a:t>
            </a:r>
            <a:r>
              <a:rPr lang="en-US" sz="1400" dirty="0"/>
              <a:t>(low resolution)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49" y="-4289894"/>
            <a:ext cx="3221842" cy="10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>
            <a:stCxn id="7" idx="1"/>
            <a:endCxn id="5" idx="0"/>
          </p:cNvCxnSpPr>
          <p:nvPr/>
        </p:nvCxnSpPr>
        <p:spPr>
          <a:xfrm flipH="1">
            <a:off x="3922970" y="-6295071"/>
            <a:ext cx="1326464" cy="165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7" idx="3"/>
            <a:endCxn id="6" idx="0"/>
          </p:cNvCxnSpPr>
          <p:nvPr/>
        </p:nvCxnSpPr>
        <p:spPr>
          <a:xfrm>
            <a:off x="7155554" y="-6295071"/>
            <a:ext cx="1436962" cy="165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Rechteck 33"/>
          <p:cNvSpPr/>
          <p:nvPr/>
        </p:nvSpPr>
        <p:spPr>
          <a:xfrm>
            <a:off x="3263156" y="-2764889"/>
            <a:ext cx="1849636" cy="554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Conversion to </a:t>
            </a:r>
            <a:r>
              <a:rPr lang="en-US" sz="1600" dirty="0"/>
              <a:t>NIfTI</a:t>
            </a:r>
            <a:endParaRPr lang="en-US" sz="1600" dirty="0"/>
          </a:p>
        </p:txBody>
      </p:sp>
      <p:sp>
        <p:nvSpPr>
          <p:cNvPr id="122" name="Rechteck 33"/>
          <p:cNvSpPr/>
          <p:nvPr/>
        </p:nvSpPr>
        <p:spPr>
          <a:xfrm>
            <a:off x="7932702" y="-2764889"/>
            <a:ext cx="1849636" cy="554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Conversion to </a:t>
            </a:r>
            <a:r>
              <a:rPr lang="en-US" sz="1600" dirty="0"/>
              <a:t>NIfTI</a:t>
            </a:r>
            <a:endParaRPr lang="en-US" sz="1600" dirty="0"/>
          </a:p>
        </p:txBody>
      </p:sp>
      <p:sp>
        <p:nvSpPr>
          <p:cNvPr id="167" name="Rechteck 35"/>
          <p:cNvSpPr/>
          <p:nvPr/>
        </p:nvSpPr>
        <p:spPr>
          <a:xfrm>
            <a:off x="8572895" y="82845"/>
            <a:ext cx="1849636" cy="152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Segmentation</a:t>
            </a:r>
            <a:endParaRPr lang="en-US" sz="1600" dirty="0"/>
          </a:p>
        </p:txBody>
      </p:sp>
      <p:cxnSp>
        <p:nvCxnSpPr>
          <p:cNvPr id="192" name="Gerade Verbindung mit Pfeil 43"/>
          <p:cNvCxnSpPr>
            <a:stCxn id="36" idx="2"/>
          </p:cNvCxnSpPr>
          <p:nvPr/>
        </p:nvCxnSpPr>
        <p:spPr>
          <a:xfrm flipH="1">
            <a:off x="4187980" y="2662464"/>
            <a:ext cx="1" cy="159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hteck 35"/>
          <p:cNvSpPr/>
          <p:nvPr/>
        </p:nvSpPr>
        <p:spPr>
          <a:xfrm>
            <a:off x="4039990" y="4257074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Specify Design</a:t>
            </a:r>
            <a:br>
              <a:rPr lang="en-US" sz="1600" dirty="0"/>
            </a:br>
            <a:r>
              <a:rPr lang="en-US" sz="1600" dirty="0"/>
              <a:t>(Design Matrix)</a:t>
            </a:r>
          </a:p>
        </p:txBody>
      </p:sp>
      <p:sp>
        <p:nvSpPr>
          <p:cNvPr id="199" name="Rechteck 35"/>
          <p:cNvSpPr/>
          <p:nvPr/>
        </p:nvSpPr>
        <p:spPr>
          <a:xfrm>
            <a:off x="4039989" y="5193623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</a:t>
            </a:r>
            <a:r>
              <a:rPr lang="en-US" sz="1600" dirty="0"/>
              <a:t>Estimation</a:t>
            </a:r>
            <a:endParaRPr lang="en-US" sz="1600" dirty="0"/>
          </a:p>
        </p:txBody>
      </p:sp>
      <p:sp>
        <p:nvSpPr>
          <p:cNvPr id="200" name="Rechteck 35"/>
          <p:cNvSpPr/>
          <p:nvPr/>
        </p:nvSpPr>
        <p:spPr>
          <a:xfrm>
            <a:off x="4041267" y="6130347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Specify Contrasts</a:t>
            </a:r>
          </a:p>
        </p:txBody>
      </p:sp>
      <p:sp>
        <p:nvSpPr>
          <p:cNvPr id="201" name="Rechteck 35"/>
          <p:cNvSpPr/>
          <p:nvPr/>
        </p:nvSpPr>
        <p:spPr>
          <a:xfrm>
            <a:off x="4041265" y="7227072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Contrast Estimation</a:t>
            </a:r>
          </a:p>
        </p:txBody>
      </p:sp>
      <p:sp>
        <p:nvSpPr>
          <p:cNvPr id="202" name="Rechteck 35"/>
          <p:cNvSpPr/>
          <p:nvPr/>
        </p:nvSpPr>
        <p:spPr>
          <a:xfrm>
            <a:off x="4041265" y="8091168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</a:t>
            </a:r>
            <a:r>
              <a:rPr lang="en-US" sz="1600" dirty="0"/>
              <a:t>Thresholding</a:t>
            </a:r>
            <a:endParaRPr lang="en-US" sz="1600" dirty="0"/>
          </a:p>
        </p:txBody>
      </p:sp>
      <p:sp>
        <p:nvSpPr>
          <p:cNvPr id="63" name="Rechteck 62"/>
          <p:cNvSpPr/>
          <p:nvPr/>
        </p:nvSpPr>
        <p:spPr>
          <a:xfrm>
            <a:off x="8190282" y="12791676"/>
            <a:ext cx="2234167" cy="2119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99" b="1" dirty="0"/>
              <a:t>ROI Analysis</a:t>
            </a:r>
            <a:endParaRPr lang="en-US" sz="1799" b="1" dirty="0"/>
          </a:p>
        </p:txBody>
      </p:sp>
      <p:sp>
        <p:nvSpPr>
          <p:cNvPr id="240" name="Rechteck 35"/>
          <p:cNvSpPr/>
          <p:nvPr/>
        </p:nvSpPr>
        <p:spPr>
          <a:xfrm>
            <a:off x="8382547" y="14203796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2nd </a:t>
            </a:r>
            <a:r>
              <a:rPr lang="en-US" sz="1600" dirty="0"/>
              <a:t>Level Analysis</a:t>
            </a:r>
            <a:endParaRPr lang="en-US" sz="1600" dirty="0"/>
          </a:p>
        </p:txBody>
      </p:sp>
      <p:cxnSp>
        <p:nvCxnSpPr>
          <p:cNvPr id="353" name="Gerade Verbindung mit Pfeil 43"/>
          <p:cNvCxnSpPr>
            <a:stCxn id="198" idx="2"/>
            <a:endCxn id="199" idx="0"/>
          </p:cNvCxnSpPr>
          <p:nvPr/>
        </p:nvCxnSpPr>
        <p:spPr>
          <a:xfrm flipH="1">
            <a:off x="4964812" y="4811967"/>
            <a:ext cx="1" cy="381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4" name="Gerade Verbindung mit Pfeil 43"/>
          <p:cNvCxnSpPr>
            <a:stCxn id="199" idx="2"/>
            <a:endCxn id="200" idx="0"/>
          </p:cNvCxnSpPr>
          <p:nvPr/>
        </p:nvCxnSpPr>
        <p:spPr>
          <a:xfrm>
            <a:off x="4964813" y="5748522"/>
            <a:ext cx="1279" cy="38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5" name="Gerade Verbindung mit Pfeil 43"/>
          <p:cNvCxnSpPr>
            <a:stCxn id="200" idx="2"/>
            <a:endCxn id="201" idx="0"/>
          </p:cNvCxnSpPr>
          <p:nvPr/>
        </p:nvCxnSpPr>
        <p:spPr>
          <a:xfrm>
            <a:off x="4966083" y="6685241"/>
            <a:ext cx="0" cy="541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7" name="Gerade Verbindung mit Pfeil 43"/>
          <p:cNvCxnSpPr>
            <a:stCxn id="202" idx="2"/>
          </p:cNvCxnSpPr>
          <p:nvPr/>
        </p:nvCxnSpPr>
        <p:spPr>
          <a:xfrm flipH="1">
            <a:off x="4964805" y="8646060"/>
            <a:ext cx="1279" cy="475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Rechteck 35"/>
          <p:cNvSpPr/>
          <p:nvPr/>
        </p:nvSpPr>
        <p:spPr>
          <a:xfrm>
            <a:off x="8558841" y="5250041"/>
            <a:ext cx="1604739" cy="15275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Template</a:t>
            </a:r>
            <a:endParaRPr lang="en-US" sz="1600" dirty="0"/>
          </a:p>
        </p:txBody>
      </p:sp>
      <p:pic>
        <p:nvPicPr>
          <p:cNvPr id="1063" name="Picture 2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84" y="5565028"/>
            <a:ext cx="1350659" cy="1092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" name="Rechteck 35"/>
          <p:cNvSpPr/>
          <p:nvPr/>
        </p:nvSpPr>
        <p:spPr>
          <a:xfrm>
            <a:off x="8382547" y="13228397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ROI extraction</a:t>
            </a:r>
          </a:p>
        </p:txBody>
      </p:sp>
      <p:cxnSp>
        <p:nvCxnSpPr>
          <p:cNvPr id="96" name="Gerade Verbindung mit Pfeil 43"/>
          <p:cNvCxnSpPr>
            <a:stCxn id="237" idx="2"/>
            <a:endCxn id="240" idx="0"/>
          </p:cNvCxnSpPr>
          <p:nvPr/>
        </p:nvCxnSpPr>
        <p:spPr>
          <a:xfrm>
            <a:off x="9307365" y="13783289"/>
            <a:ext cx="0" cy="420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4" name="Rechteck 35"/>
          <p:cNvSpPr/>
          <p:nvPr/>
        </p:nvSpPr>
        <p:spPr>
          <a:xfrm>
            <a:off x="8298351" y="8497798"/>
            <a:ext cx="1866174" cy="72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Normalization</a:t>
            </a:r>
            <a:endParaRPr lang="en-US" sz="1600" dirty="0"/>
          </a:p>
        </p:txBody>
      </p:sp>
      <p:pic>
        <p:nvPicPr>
          <p:cNvPr id="329" name="Picture 8" descr="C:\Users\miykael\Dropbox\temp\normalization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69" y="8790076"/>
            <a:ext cx="1627139" cy="288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6" name="Gerade Verbindung mit Pfeil 43"/>
          <p:cNvCxnSpPr>
            <a:stCxn id="201" idx="2"/>
            <a:endCxn id="202" idx="0"/>
          </p:cNvCxnSpPr>
          <p:nvPr/>
        </p:nvCxnSpPr>
        <p:spPr>
          <a:xfrm>
            <a:off x="4966083" y="7781964"/>
            <a:ext cx="0" cy="309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7" idx="3"/>
            <a:endCxn id="95" idx="3"/>
          </p:cNvCxnSpPr>
          <p:nvPr/>
        </p:nvCxnSpPr>
        <p:spPr>
          <a:xfrm flipH="1">
            <a:off x="10163586" y="847414"/>
            <a:ext cx="258949" cy="6828663"/>
          </a:xfrm>
          <a:prstGeom prst="bentConnector3">
            <a:avLst>
              <a:gd name="adj1" fmla="val -490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88"/>
          <p:cNvSpPr/>
          <p:nvPr/>
        </p:nvSpPr>
        <p:spPr>
          <a:xfrm>
            <a:off x="3831965" y="11555319"/>
            <a:ext cx="4143935" cy="4863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99" b="1" dirty="0"/>
              <a:t>2nd level functional Analysis</a:t>
            </a:r>
          </a:p>
        </p:txBody>
      </p:sp>
      <p:pic>
        <p:nvPicPr>
          <p:cNvPr id="133" name="Picture 14" descr="C:\Users\miykael\Dropbox\temp\pvalu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57" y="15587767"/>
            <a:ext cx="1626627" cy="6755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hteck 35"/>
          <p:cNvSpPr/>
          <p:nvPr/>
        </p:nvSpPr>
        <p:spPr>
          <a:xfrm>
            <a:off x="4039988" y="12167589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Specify Design</a:t>
            </a:r>
            <a:br>
              <a:rPr lang="en-US" sz="1600" dirty="0"/>
            </a:br>
            <a:r>
              <a:rPr lang="en-US" sz="1600" dirty="0"/>
              <a:t>(Design Matrix)</a:t>
            </a:r>
          </a:p>
        </p:txBody>
      </p:sp>
      <p:sp>
        <p:nvSpPr>
          <p:cNvPr id="136" name="Rechteck 35"/>
          <p:cNvSpPr/>
          <p:nvPr/>
        </p:nvSpPr>
        <p:spPr>
          <a:xfrm>
            <a:off x="4039986" y="13014272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</a:t>
            </a:r>
            <a:r>
              <a:rPr lang="en-US" sz="1600" dirty="0"/>
              <a:t>Estimation</a:t>
            </a:r>
            <a:endParaRPr lang="en-US" sz="1600" dirty="0"/>
          </a:p>
        </p:txBody>
      </p:sp>
      <p:sp>
        <p:nvSpPr>
          <p:cNvPr id="137" name="Rechteck 35"/>
          <p:cNvSpPr/>
          <p:nvPr/>
        </p:nvSpPr>
        <p:spPr>
          <a:xfrm>
            <a:off x="4041265" y="13865313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Specify Contrasts</a:t>
            </a:r>
          </a:p>
        </p:txBody>
      </p:sp>
      <p:sp>
        <p:nvSpPr>
          <p:cNvPr id="138" name="Rechteck 35"/>
          <p:cNvSpPr/>
          <p:nvPr/>
        </p:nvSpPr>
        <p:spPr>
          <a:xfrm>
            <a:off x="4041265" y="14776600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Contrast Estimation</a:t>
            </a:r>
          </a:p>
        </p:txBody>
      </p:sp>
      <p:sp>
        <p:nvSpPr>
          <p:cNvPr id="139" name="Rechteck 35"/>
          <p:cNvSpPr/>
          <p:nvPr/>
        </p:nvSpPr>
        <p:spPr>
          <a:xfrm>
            <a:off x="4041265" y="15659775"/>
            <a:ext cx="1849636" cy="554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Thresholding</a:t>
            </a:r>
          </a:p>
        </p:txBody>
      </p:sp>
      <p:cxnSp>
        <p:nvCxnSpPr>
          <p:cNvPr id="140" name="Gerade Verbindung mit Pfeil 43"/>
          <p:cNvCxnSpPr>
            <a:stCxn id="135" idx="2"/>
            <a:endCxn id="136" idx="0"/>
          </p:cNvCxnSpPr>
          <p:nvPr/>
        </p:nvCxnSpPr>
        <p:spPr>
          <a:xfrm flipH="1">
            <a:off x="4964805" y="12722481"/>
            <a:ext cx="1" cy="29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1" name="Gerade Verbindung mit Pfeil 43"/>
          <p:cNvCxnSpPr>
            <a:stCxn id="136" idx="2"/>
            <a:endCxn id="137" idx="0"/>
          </p:cNvCxnSpPr>
          <p:nvPr/>
        </p:nvCxnSpPr>
        <p:spPr>
          <a:xfrm>
            <a:off x="4964805" y="13569165"/>
            <a:ext cx="1279" cy="296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2" name="Gerade Verbindung mit Pfeil 43"/>
          <p:cNvCxnSpPr>
            <a:stCxn id="137" idx="2"/>
            <a:endCxn id="138" idx="0"/>
          </p:cNvCxnSpPr>
          <p:nvPr/>
        </p:nvCxnSpPr>
        <p:spPr>
          <a:xfrm>
            <a:off x="4966083" y="14420206"/>
            <a:ext cx="0" cy="35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Gerade Verbindung mit Pfeil 43"/>
          <p:cNvCxnSpPr>
            <a:stCxn id="139" idx="2"/>
          </p:cNvCxnSpPr>
          <p:nvPr/>
        </p:nvCxnSpPr>
        <p:spPr>
          <a:xfrm flipH="1">
            <a:off x="4964805" y="16214667"/>
            <a:ext cx="1279" cy="398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Gerade Verbindung mit Pfeil 43"/>
          <p:cNvCxnSpPr>
            <a:stCxn id="138" idx="2"/>
            <a:endCxn id="139" idx="0"/>
          </p:cNvCxnSpPr>
          <p:nvPr/>
        </p:nvCxnSpPr>
        <p:spPr>
          <a:xfrm>
            <a:off x="4966083" y="15331492"/>
            <a:ext cx="0" cy="328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7" name="Gerade Verbindung mit Pfeil 43"/>
          <p:cNvCxnSpPr>
            <a:stCxn id="262" idx="2"/>
          </p:cNvCxnSpPr>
          <p:nvPr/>
        </p:nvCxnSpPr>
        <p:spPr>
          <a:xfrm flipH="1">
            <a:off x="9360718" y="6777573"/>
            <a:ext cx="495" cy="500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Gerade Verbindung mit Pfeil 43"/>
          <p:cNvCxnSpPr>
            <a:endCxn id="135" idx="1"/>
          </p:cNvCxnSpPr>
          <p:nvPr/>
        </p:nvCxnSpPr>
        <p:spPr>
          <a:xfrm>
            <a:off x="3509513" y="12445035"/>
            <a:ext cx="5304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224" idx="2"/>
            <a:endCxn id="135" idx="0"/>
          </p:cNvCxnSpPr>
          <p:nvPr/>
        </p:nvCxnSpPr>
        <p:spPr>
          <a:xfrm rot="5400000">
            <a:off x="5625391" y="8561540"/>
            <a:ext cx="2945465" cy="4266632"/>
          </a:xfrm>
          <a:prstGeom prst="bentConnector3">
            <a:avLst>
              <a:gd name="adj1" fmla="val 916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179999" y="12039637"/>
            <a:ext cx="157823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4058" y="13767829"/>
            <a:ext cx="652735" cy="150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5" name="Rechteck 35"/>
          <p:cNvSpPr/>
          <p:nvPr/>
        </p:nvSpPr>
        <p:spPr>
          <a:xfrm>
            <a:off x="8297406" y="7277908"/>
            <a:ext cx="1866174" cy="796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Coregistration</a:t>
            </a:r>
            <a:endParaRPr lang="en-US" sz="1600" dirty="0"/>
          </a:p>
        </p:txBody>
      </p:sp>
      <p:cxnSp>
        <p:nvCxnSpPr>
          <p:cNvPr id="99" name="Gerade Verbindung mit Pfeil 43"/>
          <p:cNvCxnSpPr>
            <a:stCxn id="95" idx="2"/>
            <a:endCxn id="224" idx="0"/>
          </p:cNvCxnSpPr>
          <p:nvPr/>
        </p:nvCxnSpPr>
        <p:spPr>
          <a:xfrm>
            <a:off x="9230494" y="8074242"/>
            <a:ext cx="945" cy="423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localadmin\Desktop\mnotter\tmp\coregistration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07396" y="7563968"/>
            <a:ext cx="1440160" cy="438266"/>
          </a:xfrm>
          <a:prstGeom prst="rect">
            <a:avLst/>
          </a:prstGeom>
          <a:noFill/>
        </p:spPr>
      </p:pic>
      <p:pic>
        <p:nvPicPr>
          <p:cNvPr id="1030" name="Picture 6" descr="C:\Users\localadmin\Desktop\mnotter\tmp\group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85825" y="16634526"/>
            <a:ext cx="3240360" cy="1228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31" name="Picture 7" descr="C:\Users\localadmin\Desktop\mnotter\tmp\all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93537" y="9162179"/>
            <a:ext cx="6482362" cy="21448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62" name="Picture 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459" y="437153"/>
            <a:ext cx="1626627" cy="105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9" name="Gerade Verbindung mit Pfeil 25"/>
          <p:cNvCxnSpPr/>
          <p:nvPr/>
        </p:nvCxnSpPr>
        <p:spPr>
          <a:xfrm>
            <a:off x="8334298" y="-2214831"/>
            <a:ext cx="86849" cy="949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43"/>
          <p:cNvCxnSpPr>
            <a:stCxn id="201" idx="3"/>
          </p:cNvCxnSpPr>
          <p:nvPr/>
        </p:nvCxnSpPr>
        <p:spPr>
          <a:xfrm flipV="1">
            <a:off x="5890902" y="7483482"/>
            <a:ext cx="2406505" cy="21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95" idx="3"/>
            <a:endCxn id="237" idx="3"/>
          </p:cNvCxnSpPr>
          <p:nvPr/>
        </p:nvCxnSpPr>
        <p:spPr>
          <a:xfrm>
            <a:off x="10163581" y="7676075"/>
            <a:ext cx="68603" cy="5829768"/>
          </a:xfrm>
          <a:prstGeom prst="bentConnector3">
            <a:avLst>
              <a:gd name="adj1" fmla="val 56651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 Presentation</vt:lpstr>
    </vt:vector>
  </TitlesOfParts>
  <Company>Migrosbank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Notter Michael, LOZANU</dc:creator>
  <cp:lastModifiedBy>Michael Notter</cp:lastModifiedBy>
  <cp:revision>62</cp:revision>
  <dcterms:created xsi:type="dcterms:W3CDTF">2013-01-22T15:48:15Z</dcterms:created>
  <dcterms:modified xsi:type="dcterms:W3CDTF">2015-07-01T20:22:25Z</dcterms:modified>
</cp:coreProperties>
</file>