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58"/>
  </p:normalViewPr>
  <p:slideViewPr>
    <p:cSldViewPr snapToGrid="0" snapToObjects="1">
      <p:cViewPr varScale="1">
        <p:scale>
          <a:sx n="74" d="100"/>
          <a:sy n="74" d="100"/>
        </p:scale>
        <p:origin x="5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2426E-871E-6048-897D-C00DFFEC19B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F7CC-E99A-9B4E-A466-3BF0E5F4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2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138917"/>
            <a:ext cx="12192000" cy="2580167"/>
          </a:xfrm>
          <a:prstGeom prst="rect">
            <a:avLst/>
          </a:prstGeom>
          <a:solidFill>
            <a:schemeClr val="accent5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09" y="450802"/>
            <a:ext cx="2808212" cy="160659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4320" y="450803"/>
            <a:ext cx="7498080" cy="54181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309" y="2042160"/>
            <a:ext cx="2808212" cy="382682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59" y="6239208"/>
            <a:ext cx="7694570" cy="271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027" y="6236208"/>
            <a:ext cx="179070" cy="2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ledgements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09707" cy="12174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662195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59582" y="1657427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48891" y="1657426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15400" y="1662193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87291" y="365125"/>
            <a:ext cx="5366509" cy="1217613"/>
          </a:xfrm>
        </p:spPr>
        <p:txBody>
          <a:bodyPr anchor="ctr">
            <a:normAutofit/>
          </a:bodyPr>
          <a:lstStyle>
            <a:lvl1pPr marL="0" indent="0">
              <a:lnSpc>
                <a:spcPct val="125000"/>
              </a:lnSpc>
              <a:buNone/>
              <a:defRPr sz="1600"/>
            </a:lvl1pPr>
          </a:lstStyle>
          <a:p>
            <a:pPr lvl="0"/>
            <a:r>
              <a:rPr lang="en-US" dirty="0"/>
              <a:t>This research was supported by the Intramural Research Program of the NIH, National Library of Medicine.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2222339"/>
            <a:ext cx="12192000" cy="243068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072640"/>
            <a:ext cx="12192000" cy="28956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879804"/>
            <a:ext cx="4964035" cy="67202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38200" y="1920875"/>
            <a:ext cx="10515600" cy="3930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Blue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8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248" y="6236208"/>
            <a:ext cx="10512551" cy="3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G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8" y="3802335"/>
            <a:ext cx="1051560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1959429"/>
            <a:ext cx="10515600" cy="18427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urv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169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Pentagra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874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874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Righ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6627812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66278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627812" cy="34232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68640" y="1681163"/>
            <a:ext cx="318674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68640" y="2505075"/>
            <a:ext cx="3186748" cy="34232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6425" y="6236208"/>
            <a:ext cx="189739" cy="2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7" r:id="rId3"/>
    <p:sldLayoutId id="2147483654" r:id="rId4"/>
    <p:sldLayoutId id="2147483650" r:id="rId5"/>
    <p:sldLayoutId id="2147483649" r:id="rId6"/>
    <p:sldLayoutId id="2147483651" r:id="rId7"/>
    <p:sldLayoutId id="2147483652" r:id="rId8"/>
    <p:sldLayoutId id="2147483653" r:id="rId9"/>
    <p:sldLayoutId id="2147483656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Graph Genome Storage and Updating Wakes Me Up at 4 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Valerie Schneider NCBI/GRC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2EE862-D769-44E6-928D-2F3DB6E6F89F}"/>
              </a:ext>
            </a:extLst>
          </p:cNvPr>
          <p:cNvGrpSpPr/>
          <p:nvPr/>
        </p:nvGrpSpPr>
        <p:grpSpPr>
          <a:xfrm>
            <a:off x="5645147" y="303772"/>
            <a:ext cx="6083526" cy="1635824"/>
            <a:chOff x="634850" y="3046921"/>
            <a:chExt cx="9145603" cy="24591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52CE8A-FA08-4E52-91EE-52FDE2256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056" y="4285194"/>
              <a:ext cx="3072139" cy="122092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B98CA5-AA99-48BB-B6E6-077CDA454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181" y="3056076"/>
              <a:ext cx="3371888" cy="1035905"/>
            </a:xfrm>
            <a:prstGeom prst="rect">
              <a:avLst/>
            </a:prstGeom>
            <a:noFill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2C121E-D06A-4D60-981B-749225B96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850" y="4856805"/>
              <a:ext cx="3062077" cy="5613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3C24FA5-3418-44C4-8A00-123AA2D07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2338" y="3046921"/>
              <a:ext cx="928115" cy="1045060"/>
            </a:xfrm>
            <a:prstGeom prst="rect">
              <a:avLst/>
            </a:prstGeom>
          </p:spPr>
        </p:pic>
        <p:pic>
          <p:nvPicPr>
            <p:cNvPr id="9" name="Picture 8" descr="Sanger logo">
              <a:extLst>
                <a:ext uri="{FF2B5EF4-FFF2-40B4-BE49-F238E27FC236}">
                  <a16:creationId xmlns:a16="http://schemas.microsoft.com/office/drawing/2014/main" id="{87AF0625-FA9F-4160-A432-BC6BFD2A7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850" y="3123504"/>
              <a:ext cx="3072629" cy="1045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877294-FB38-43D5-87A1-C7AE293A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57"/>
            <a:ext cx="10515600" cy="1325563"/>
          </a:xfrm>
        </p:spPr>
        <p:txBody>
          <a:bodyPr/>
          <a:lstStyle/>
          <a:p>
            <a:r>
              <a:rPr lang="en-US" dirty="0"/>
              <a:t>GRCh38 Curation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B34205-2E61-4EC2-A5AB-CA5BF9025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7" y="1597021"/>
            <a:ext cx="7565038" cy="43268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Spoiler alert: GRCh38 isn’t perfect!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&gt;300 unresolved issues remain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Incorrectly assembled </a:t>
            </a:r>
            <a:r>
              <a:rPr lang="en-US" dirty="0" err="1"/>
              <a:t>seg</a:t>
            </a:r>
            <a:r>
              <a:rPr lang="en-US" dirty="0"/>
              <a:t> dups</a:t>
            </a:r>
          </a:p>
          <a:p>
            <a:pPr>
              <a:lnSpc>
                <a:spcPct val="110000"/>
              </a:lnSpc>
            </a:pPr>
            <a:r>
              <a:rPr lang="en-US" dirty="0"/>
              <a:t>Catch-22: Constant coordinates vs. correct sequence?</a:t>
            </a:r>
          </a:p>
          <a:p>
            <a:pPr>
              <a:lnSpc>
                <a:spcPct val="110000"/>
              </a:lnSpc>
            </a:pPr>
            <a:r>
              <a:rPr lang="en-US" dirty="0"/>
              <a:t>Patch releases to date (GRCh38.p13):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72 novel patches (future alt loci)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113 fix patches!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Gap closures/extensions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Path updates (replacements, rearrangements)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There are other updates that can’t be released as patches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Sequence removal (including alt loci)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750591E-83C9-4B98-9867-939BADA1F8D1}"/>
              </a:ext>
            </a:extLst>
          </p:cNvPr>
          <p:cNvGrpSpPr/>
          <p:nvPr/>
        </p:nvGrpSpPr>
        <p:grpSpPr>
          <a:xfrm>
            <a:off x="6299987" y="189860"/>
            <a:ext cx="5513730" cy="1765728"/>
            <a:chOff x="3561744" y="4011531"/>
            <a:chExt cx="5513730" cy="176572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B3895CA-A2A6-4E6E-8FFE-9F08094B48A4}"/>
                </a:ext>
              </a:extLst>
            </p:cNvPr>
            <p:cNvGrpSpPr/>
            <p:nvPr/>
          </p:nvGrpSpPr>
          <p:grpSpPr>
            <a:xfrm>
              <a:off x="3561744" y="4011531"/>
              <a:ext cx="5513730" cy="369332"/>
              <a:chOff x="-5559" y="744929"/>
              <a:chExt cx="5115209" cy="36933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BBF1058-2909-4835-A8F2-43DAB40B2455}"/>
                  </a:ext>
                </a:extLst>
              </p:cNvPr>
              <p:cNvCxnSpPr/>
              <p:nvPr/>
            </p:nvCxnSpPr>
            <p:spPr>
              <a:xfrm flipV="1">
                <a:off x="125623" y="1066319"/>
                <a:ext cx="4984027" cy="14600"/>
              </a:xfrm>
              <a:prstGeom prst="line">
                <a:avLst/>
              </a:prstGeom>
              <a:ln w="57150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0AE9F8-4D52-4D3A-940E-1EFD36CB7C02}"/>
                  </a:ext>
                </a:extLst>
              </p:cNvPr>
              <p:cNvSpPr txBox="1"/>
              <p:nvPr/>
            </p:nvSpPr>
            <p:spPr>
              <a:xfrm>
                <a:off x="-5559" y="744929"/>
                <a:ext cx="14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chromosome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355F524-649B-4D35-A0D4-79095888B966}"/>
                </a:ext>
              </a:extLst>
            </p:cNvPr>
            <p:cNvGrpSpPr/>
            <p:nvPr/>
          </p:nvGrpSpPr>
          <p:grpSpPr>
            <a:xfrm>
              <a:off x="3949787" y="4409659"/>
              <a:ext cx="4653243" cy="1367600"/>
              <a:chOff x="115383" y="892142"/>
              <a:chExt cx="4653243" cy="13676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CEFFCE4-56EB-4B95-BD43-A47A98C40293}"/>
                  </a:ext>
                </a:extLst>
              </p:cNvPr>
              <p:cNvGrpSpPr/>
              <p:nvPr/>
            </p:nvGrpSpPr>
            <p:grpSpPr>
              <a:xfrm>
                <a:off x="115383" y="1731243"/>
                <a:ext cx="4653243" cy="528499"/>
                <a:chOff x="2177369" y="1943702"/>
                <a:chExt cx="4653243" cy="528499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5A44F20A-2731-4959-B408-DD007B6F1794}"/>
                    </a:ext>
                  </a:extLst>
                </p:cNvPr>
                <p:cNvCxnSpPr/>
                <p:nvPr/>
              </p:nvCxnSpPr>
              <p:spPr>
                <a:xfrm>
                  <a:off x="2247900" y="1991339"/>
                  <a:ext cx="4582712" cy="0"/>
                </a:xfrm>
                <a:prstGeom prst="line">
                  <a:avLst/>
                </a:prstGeom>
                <a:ln w="57150" cmpd="sng"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307BF11B-203C-4E7F-95E1-58A61404E735}"/>
                    </a:ext>
                  </a:extLst>
                </p:cNvPr>
                <p:cNvCxnSpPr/>
                <p:nvPr/>
              </p:nvCxnSpPr>
              <p:spPr>
                <a:xfrm>
                  <a:off x="3824139" y="2472201"/>
                  <a:ext cx="1146160" cy="0"/>
                </a:xfrm>
                <a:prstGeom prst="line">
                  <a:avLst/>
                </a:prstGeom>
                <a:ln w="57150" cmpd="sng"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A3197AC-AEB5-41C1-A9A0-3F798F641005}"/>
                    </a:ext>
                  </a:extLst>
                </p:cNvPr>
                <p:cNvCxnSpPr/>
                <p:nvPr/>
              </p:nvCxnSpPr>
              <p:spPr>
                <a:xfrm>
                  <a:off x="4435079" y="2001813"/>
                  <a:ext cx="498567" cy="44742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5550FBB7-BF2A-405C-AB8D-88F694AEC9A8}"/>
                    </a:ext>
                  </a:extLst>
                </p:cNvPr>
                <p:cNvCxnSpPr/>
                <p:nvPr/>
              </p:nvCxnSpPr>
              <p:spPr>
                <a:xfrm flipH="1">
                  <a:off x="3828178" y="2001813"/>
                  <a:ext cx="498567" cy="44742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A40AD13-172C-4BB6-9B49-FADF231E772F}"/>
                    </a:ext>
                  </a:extLst>
                </p:cNvPr>
                <p:cNvSpPr txBox="1"/>
                <p:nvPr/>
              </p:nvSpPr>
              <p:spPr>
                <a:xfrm>
                  <a:off x="2177369" y="1943702"/>
                  <a:ext cx="2052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novel patch scaffold</a:t>
                  </a:r>
                </a:p>
              </p:txBody>
            </p: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81387C2-14E8-4094-90F8-B1388EE133B9}"/>
                  </a:ext>
                </a:extLst>
              </p:cNvPr>
              <p:cNvCxnSpPr/>
              <p:nvPr/>
            </p:nvCxnSpPr>
            <p:spPr>
              <a:xfrm>
                <a:off x="192326" y="892142"/>
                <a:ext cx="0" cy="83389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0C8EDCA-4F27-4DEA-9128-A359139F4696}"/>
                  </a:ext>
                </a:extLst>
              </p:cNvPr>
              <p:cNvCxnSpPr/>
              <p:nvPr/>
            </p:nvCxnSpPr>
            <p:spPr>
              <a:xfrm>
                <a:off x="4768626" y="892142"/>
                <a:ext cx="0" cy="901148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2CF2569-9552-44AA-9328-9906027E3B26}"/>
                </a:ext>
              </a:extLst>
            </p:cNvPr>
            <p:cNvGrpSpPr/>
            <p:nvPr/>
          </p:nvGrpSpPr>
          <p:grpSpPr>
            <a:xfrm>
              <a:off x="4290719" y="4159417"/>
              <a:ext cx="3970579" cy="1009759"/>
              <a:chOff x="404565" y="3340824"/>
              <a:chExt cx="3970579" cy="100975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AAAC638-3B96-42F3-B61E-2F53542204F6}"/>
                  </a:ext>
                </a:extLst>
              </p:cNvPr>
              <p:cNvGrpSpPr/>
              <p:nvPr/>
            </p:nvGrpSpPr>
            <p:grpSpPr>
              <a:xfrm>
                <a:off x="404565" y="3340824"/>
                <a:ext cx="3970579" cy="1009759"/>
                <a:chOff x="790962" y="878345"/>
                <a:chExt cx="3970579" cy="1009759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19F2B48-666F-4466-A3ED-6A3AA4DBD4B7}"/>
                    </a:ext>
                  </a:extLst>
                </p:cNvPr>
                <p:cNvGrpSpPr/>
                <p:nvPr/>
              </p:nvGrpSpPr>
              <p:grpSpPr>
                <a:xfrm>
                  <a:off x="790962" y="878345"/>
                  <a:ext cx="3970579" cy="847687"/>
                  <a:chOff x="790962" y="878345"/>
                  <a:chExt cx="3970579" cy="847687"/>
                </a:xfrm>
              </p:grpSpPr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066DC24B-34BE-4D84-9E7B-50EE63F492A4}"/>
                      </a:ext>
                    </a:extLst>
                  </p:cNvPr>
                  <p:cNvCxnSpPr/>
                  <p:nvPr/>
                </p:nvCxnSpPr>
                <p:spPr>
                  <a:xfrm>
                    <a:off x="790962" y="1387503"/>
                    <a:ext cx="3970579" cy="0"/>
                  </a:xfrm>
                  <a:prstGeom prst="line">
                    <a:avLst/>
                  </a:prstGeom>
                  <a:ln w="57150" cmpd="sng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47CA2A58-FC75-49F0-96E3-8E0DC8F34E76}"/>
                      </a:ext>
                    </a:extLst>
                  </p:cNvPr>
                  <p:cNvGrpSpPr/>
                  <p:nvPr/>
                </p:nvGrpSpPr>
                <p:grpSpPr>
                  <a:xfrm>
                    <a:off x="821752" y="878345"/>
                    <a:ext cx="3930209" cy="847687"/>
                    <a:chOff x="821752" y="878345"/>
                    <a:chExt cx="3930209" cy="847687"/>
                  </a:xfrm>
                </p:grpSpPr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8E0F1B3F-E59A-4AC9-880E-003BA9807B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34272" y="1356700"/>
                      <a:ext cx="176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fix patch scaffold</a:t>
                      </a:r>
                    </a:p>
                  </p:txBody>
                </p:sp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AC85B87-57A5-4128-B74F-2D4FABB5E6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1752" y="1088762"/>
                      <a:ext cx="3930209" cy="298741"/>
                      <a:chOff x="7671380" y="3764286"/>
                      <a:chExt cx="3930209" cy="298741"/>
                    </a:xfrm>
                  </p:grpSpPr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219ED727-B92B-4A5D-8A13-81F0567EBF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671380" y="3764286"/>
                        <a:ext cx="0" cy="298741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2"/>
                        </a:solidFill>
                        <a:prstDash val="sys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Connector 51">
                        <a:extLst>
                          <a:ext uri="{FF2B5EF4-FFF2-40B4-BE49-F238E27FC236}">
                            <a16:creationId xmlns:a16="http://schemas.microsoft.com/office/drawing/2014/main" id="{B9AC785D-836C-41D8-B090-2D5C1CB23D6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1601589" y="3764286"/>
                        <a:ext cx="0" cy="298741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2"/>
                        </a:solidFill>
                        <a:prstDash val="sys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0" name="Multiplication Sign 49">
                      <a:extLst>
                        <a:ext uri="{FF2B5EF4-FFF2-40B4-BE49-F238E27FC236}">
                          <a16:creationId xmlns:a16="http://schemas.microsoft.com/office/drawing/2014/main" id="{1E64519D-7DAF-4857-B850-E703930844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1132" y="878345"/>
                      <a:ext cx="351944" cy="351944"/>
                    </a:xfrm>
                    <a:prstGeom prst="mathMultiply">
                      <a:avLst/>
                    </a:prstGeom>
                    <a:solidFill>
                      <a:srgbClr val="FF0000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1CEA311-BF84-44C9-9BE7-807D7B2EE77A}"/>
                    </a:ext>
                  </a:extLst>
                </p:cNvPr>
                <p:cNvCxnSpPr/>
                <p:nvPr/>
              </p:nvCxnSpPr>
              <p:spPr>
                <a:xfrm>
                  <a:off x="3461459" y="1888104"/>
                  <a:ext cx="1146160" cy="0"/>
                </a:xfrm>
                <a:prstGeom prst="line">
                  <a:avLst/>
                </a:prstGeom>
                <a:ln w="57150" cmpd="sng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94BA31C-BDA4-46AD-81E8-D3229B268243}"/>
                    </a:ext>
                  </a:extLst>
                </p:cNvPr>
                <p:cNvCxnSpPr/>
                <p:nvPr/>
              </p:nvCxnSpPr>
              <p:spPr>
                <a:xfrm>
                  <a:off x="4072399" y="1417716"/>
                  <a:ext cx="498567" cy="447428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8DD2E20B-B965-4437-83D2-E9F30B069E16}"/>
                    </a:ext>
                  </a:extLst>
                </p:cNvPr>
                <p:cNvCxnSpPr/>
                <p:nvPr/>
              </p:nvCxnSpPr>
              <p:spPr>
                <a:xfrm flipH="1">
                  <a:off x="3465498" y="1417716"/>
                  <a:ext cx="498567" cy="447428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Multiplication Sign 44">
                  <a:extLst>
                    <a:ext uri="{FF2B5EF4-FFF2-40B4-BE49-F238E27FC236}">
                      <a16:creationId xmlns:a16="http://schemas.microsoft.com/office/drawing/2014/main" id="{89F0F883-2FDF-4591-A546-50E7E7154DE8}"/>
                    </a:ext>
                  </a:extLst>
                </p:cNvPr>
                <p:cNvSpPr/>
                <p:nvPr/>
              </p:nvSpPr>
              <p:spPr>
                <a:xfrm>
                  <a:off x="3832938" y="897647"/>
                  <a:ext cx="351944" cy="35194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Smiley Face 38">
                <a:extLst>
                  <a:ext uri="{FF2B5EF4-FFF2-40B4-BE49-F238E27FC236}">
                    <a16:creationId xmlns:a16="http://schemas.microsoft.com/office/drawing/2014/main" id="{23CD0BD8-40E6-4368-81A8-D1FE6756D7C1}"/>
                  </a:ext>
                </a:extLst>
              </p:cNvPr>
              <p:cNvSpPr/>
              <p:nvPr/>
            </p:nvSpPr>
            <p:spPr>
              <a:xfrm>
                <a:off x="3519205" y="3731905"/>
                <a:ext cx="204780" cy="206829"/>
              </a:xfrm>
              <a:prstGeom prst="smileyFace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miley Face 39">
                <a:extLst>
                  <a:ext uri="{FF2B5EF4-FFF2-40B4-BE49-F238E27FC236}">
                    <a16:creationId xmlns:a16="http://schemas.microsoft.com/office/drawing/2014/main" id="{8C54EC8F-FB5B-4AB0-9BE0-9D0436A8CB29}"/>
                  </a:ext>
                </a:extLst>
              </p:cNvPr>
              <p:cNvSpPr/>
              <p:nvPr/>
            </p:nvSpPr>
            <p:spPr>
              <a:xfrm>
                <a:off x="1018317" y="3731905"/>
                <a:ext cx="204780" cy="206829"/>
              </a:xfrm>
              <a:prstGeom prst="smileyFace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F4F1D9E7-5C7E-4D00-B066-F77127507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692" y="2185074"/>
            <a:ext cx="3813445" cy="39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2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7E4EB-A8CF-4CDA-88C7-BC6C9B7C1EC9}"/>
              </a:ext>
            </a:extLst>
          </p:cNvPr>
          <p:cNvSpPr/>
          <p:nvPr/>
        </p:nvSpPr>
        <p:spPr>
          <a:xfrm>
            <a:off x="0" y="0"/>
            <a:ext cx="12192000" cy="61772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D365C7-338B-49C7-B92F-DB1B232EE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561867"/>
            <a:ext cx="6695440" cy="4233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58BF6-F253-4606-89EC-19262467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More genome assemblies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9008EC-DEBB-49FA-A276-CB53BC85B210}"/>
              </a:ext>
            </a:extLst>
          </p:cNvPr>
          <p:cNvSpPr txBox="1"/>
          <p:nvPr/>
        </p:nvSpPr>
        <p:spPr>
          <a:xfrm>
            <a:off x="566650" y="1385483"/>
            <a:ext cx="114660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Managing updates: incremental or full rebuilds?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Impact of assembly quality on the pan-genome?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7.7 billion people: 300 genomes (99% of MAF 1%)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Intra-population diversity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Under-representation from Africa, middle East and Oceanic populations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32260A-DAFD-47C7-8E3F-BB52B5F77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655" y="3791601"/>
            <a:ext cx="3011695" cy="20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7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A23B-AF25-4EAD-B8C0-ADC889AC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555"/>
            <a:ext cx="10515600" cy="1325563"/>
          </a:xfrm>
        </p:spPr>
        <p:txBody>
          <a:bodyPr/>
          <a:lstStyle/>
          <a:p>
            <a:r>
              <a:rPr lang="en-US" dirty="0"/>
              <a:t>Pan-genome reference data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032A5-49D4-40EE-9348-52062142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5118"/>
            <a:ext cx="11173691" cy="46759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What does the reference become?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Collection of assemblies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Graph representation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“golden” path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Specific representations</a:t>
            </a:r>
          </a:p>
          <a:p>
            <a:pPr>
              <a:lnSpc>
                <a:spcPct val="120000"/>
              </a:lnSpc>
            </a:pPr>
            <a:r>
              <a:rPr lang="en-US" dirty="0"/>
              <a:t>Data representation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Identifier for the pan-genome (e.g. GCA_000001405.$$)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Versioning: what changes trigger an update?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Distributed data: what authority manages updates?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File formats: sequence = FASTA; graph = ? Graph-based annotations = VCF, BED, GFF, ??</a:t>
            </a:r>
          </a:p>
          <a:p>
            <a:pPr>
              <a:lnSpc>
                <a:spcPct val="120000"/>
              </a:lnSpc>
            </a:pPr>
            <a:r>
              <a:rPr lang="en-US" dirty="0"/>
              <a:t>Metadata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Assembly quality (old: finishing status, alignment criteria)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D730E-34E8-420F-B232-AA8C85A9A479}"/>
              </a:ext>
            </a:extLst>
          </p:cNvPr>
          <p:cNvSpPr/>
          <p:nvPr/>
        </p:nvSpPr>
        <p:spPr>
          <a:xfrm>
            <a:off x="6781802" y="1465118"/>
            <a:ext cx="4730828" cy="20106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Today’s reference assembly does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represent: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most common allele/haplotype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longest allele/haplotype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ancestral allele/haplotype</a:t>
            </a:r>
          </a:p>
        </p:txBody>
      </p:sp>
    </p:spTree>
    <p:extLst>
      <p:ext uri="{BB962C8B-B14F-4D97-AF65-F5344CB8AC3E}">
        <p14:creationId xmlns:p14="http://schemas.microsoft.com/office/powerpoint/2010/main" val="113524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8181-5BDA-4A2D-8EE5-B9B7B1A3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Diverse users, diverse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09729-474A-4182-AE17-C65F3723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Mapping reads</a:t>
            </a:r>
          </a:p>
          <a:p>
            <a:pPr>
              <a:lnSpc>
                <a:spcPct val="110000"/>
              </a:lnSpc>
            </a:pPr>
            <a:r>
              <a:rPr lang="en-US" dirty="0"/>
              <a:t>Coordinate system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Annotations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Relating samples to one another</a:t>
            </a:r>
          </a:p>
          <a:p>
            <a:pPr>
              <a:lnSpc>
                <a:spcPct val="110000"/>
              </a:lnSpc>
            </a:pPr>
            <a:r>
              <a:rPr lang="en-US" dirty="0"/>
              <a:t>Visualization (as a means for analysis)</a:t>
            </a:r>
          </a:p>
          <a:p>
            <a:pPr>
              <a:lnSpc>
                <a:spcPct val="110000"/>
              </a:lnSpc>
            </a:pPr>
            <a:r>
              <a:rPr lang="en-US" dirty="0"/>
              <a:t>Clinical reporting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Regulations for reporting on a graph?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Truth sets, documented changes essential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Clinical tools lag by at least 1 year</a:t>
            </a:r>
          </a:p>
          <a:p>
            <a:pPr>
              <a:lnSpc>
                <a:spcPct val="110000"/>
              </a:lnSpc>
            </a:pPr>
            <a:r>
              <a:rPr lang="en-US" dirty="0"/>
              <a:t>And the tools to support these things…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703FA-B9CD-4DFB-9C06-D8950F456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121" y="175523"/>
            <a:ext cx="2022764" cy="1995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E2A84-21A9-4004-9664-4A574E578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833" y="2427224"/>
            <a:ext cx="4400137" cy="32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BI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1BC"/>
      </a:accent1>
      <a:accent2>
        <a:srgbClr val="AEB0B5"/>
      </a:accent2>
      <a:accent3>
        <a:srgbClr val="00A6D2"/>
      </a:accent3>
      <a:accent4>
        <a:srgbClr val="981B1E"/>
      </a:accent4>
      <a:accent5>
        <a:srgbClr val="002455"/>
      </a:accent5>
      <a:accent6>
        <a:srgbClr val="2E854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bi_presentation_light_2018-final3" id="{98D4A0B7-E0BF-164B-A57A-F4BCD23BECE7}" vid="{3CA3D7C7-A90F-314B-994C-EF26FE2F6E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ncbi_presentation_light</Template>
  <TotalTime>154</TotalTime>
  <Words>305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</vt:lpstr>
      <vt:lpstr>Office Theme</vt:lpstr>
      <vt:lpstr>Why Graph Genome Storage and Updating Wakes Me Up at 4 am</vt:lpstr>
      <vt:lpstr>GRCh38 Curation</vt:lpstr>
      <vt:lpstr>More genome assemblies</vt:lpstr>
      <vt:lpstr>Pan-genome reference data definition</vt:lpstr>
      <vt:lpstr>Diverse users, diverse needs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Graph Genome Storage and Updating Wakes Me Up at 4 am</dc:title>
  <dc:creator>Schneider, Valerie (NIH/NLM/NCBI) [E]</dc:creator>
  <cp:lastModifiedBy>Schneider, Valerie (NIH/NLM/NCBI) [E]</cp:lastModifiedBy>
  <cp:revision>17</cp:revision>
  <dcterms:created xsi:type="dcterms:W3CDTF">2019-03-26T05:50:07Z</dcterms:created>
  <dcterms:modified xsi:type="dcterms:W3CDTF">2019-03-26T08:24:18Z</dcterms:modified>
</cp:coreProperties>
</file>