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50"/>
  </p:notesMasterIdLst>
  <p:sldIdLst>
    <p:sldId id="259" r:id="rId3"/>
    <p:sldId id="260" r:id="rId4"/>
    <p:sldId id="261" r:id="rId5"/>
    <p:sldId id="264" r:id="rId6"/>
    <p:sldId id="265" r:id="rId7"/>
    <p:sldId id="266" r:id="rId8"/>
    <p:sldId id="258" r:id="rId9"/>
    <p:sldId id="267" r:id="rId10"/>
    <p:sldId id="262" r:id="rId11"/>
    <p:sldId id="268" r:id="rId12"/>
    <p:sldId id="269" r:id="rId13"/>
    <p:sldId id="272" r:id="rId14"/>
    <p:sldId id="273" r:id="rId15"/>
    <p:sldId id="277" r:id="rId16"/>
    <p:sldId id="280" r:id="rId17"/>
    <p:sldId id="281" r:id="rId18"/>
    <p:sldId id="283" r:id="rId19"/>
    <p:sldId id="287" r:id="rId20"/>
    <p:sldId id="288" r:id="rId21"/>
    <p:sldId id="289" r:id="rId22"/>
    <p:sldId id="291" r:id="rId23"/>
    <p:sldId id="257" r:id="rId24"/>
    <p:sldId id="292" r:id="rId25"/>
    <p:sldId id="295" r:id="rId26"/>
    <p:sldId id="296" r:id="rId27"/>
    <p:sldId id="297" r:id="rId28"/>
    <p:sldId id="300" r:id="rId29"/>
    <p:sldId id="301" r:id="rId30"/>
    <p:sldId id="302" r:id="rId31"/>
    <p:sldId id="303" r:id="rId32"/>
    <p:sldId id="304" r:id="rId33"/>
    <p:sldId id="305" r:id="rId34"/>
    <p:sldId id="306" r:id="rId35"/>
    <p:sldId id="307" r:id="rId36"/>
    <p:sldId id="308" r:id="rId37"/>
    <p:sldId id="309" r:id="rId38"/>
    <p:sldId id="263" r:id="rId39"/>
    <p:sldId id="310" r:id="rId40"/>
    <p:sldId id="311" r:id="rId41"/>
    <p:sldId id="312" r:id="rId42"/>
    <p:sldId id="313" r:id="rId43"/>
    <p:sldId id="314" r:id="rId44"/>
    <p:sldId id="316" r:id="rId45"/>
    <p:sldId id="317" r:id="rId46"/>
    <p:sldId id="318" r:id="rId47"/>
    <p:sldId id="319" r:id="rId48"/>
    <p:sldId id="320" r:id="rId49"/>
  </p:sldIdLst>
  <p:sldSz cx="9144000" cy="5143500" type="screen16x9"/>
  <p:notesSz cx="6858000" cy="9144000"/>
  <p:embeddedFontLst>
    <p:embeddedFont>
      <p:font typeface="Alfa Slab One" panose="020B0604020202020204" charset="0"/>
      <p:regular r:id="rId51"/>
    </p:embeddedFont>
    <p:embeddedFont>
      <p:font typeface="Calibri" panose="020F0502020204030204" pitchFamily="34" charset="0"/>
      <p:regular r:id="rId52"/>
      <p:bold r:id="rId53"/>
      <p:italic r:id="rId54"/>
      <p:boldItalic r:id="rId55"/>
    </p:embeddedFont>
    <p:embeddedFont>
      <p:font typeface="Proxima Nova"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Light" panose="020000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D474675-DC79-4992-8DA6-A907802643B4}">
          <p14:sldIdLst>
            <p14:sldId id="259"/>
          </p14:sldIdLst>
        </p14:section>
        <p14:section name="Singleton" id="{342E303B-B678-436B-80B8-8A531BFD5C30}">
          <p14:sldIdLst>
            <p14:sldId id="260"/>
            <p14:sldId id="261"/>
            <p14:sldId id="264"/>
            <p14:sldId id="265"/>
            <p14:sldId id="266"/>
          </p14:sldIdLst>
        </p14:section>
        <p14:section name="Factory" id="{53E8EDA2-7B05-4BA3-B753-A4DAF11D2DFA}">
          <p14:sldIdLst>
            <p14:sldId id="258"/>
            <p14:sldId id="267"/>
            <p14:sldId id="262"/>
          </p14:sldIdLst>
        </p14:section>
        <p14:section name="Abstract Factory" id="{6334C19C-9C16-4910-BE78-CEC6D65EC1E4}">
          <p14:sldIdLst>
            <p14:sldId id="268"/>
            <p14:sldId id="269"/>
            <p14:sldId id="272"/>
          </p14:sldIdLst>
        </p14:section>
        <p14:section name="Builder" id="{28741951-4E6C-460A-B0F7-39B139600541}">
          <p14:sldIdLst>
            <p14:sldId id="273"/>
            <p14:sldId id="277"/>
            <p14:sldId id="280"/>
          </p14:sldIdLst>
        </p14:section>
        <p14:section name="Lazy initialization" id="{7CEF1BCB-C87A-4187-B398-2540363376C6}">
          <p14:sldIdLst>
            <p14:sldId id="281"/>
            <p14:sldId id="283"/>
            <p14:sldId id="287"/>
          </p14:sldIdLst>
        </p14:section>
        <p14:section name="Prototype" id="{5827FD09-8727-4015-8B5B-63C0DFB45FC0}">
          <p14:sldIdLst>
            <p14:sldId id="288"/>
          </p14:sldIdLst>
        </p14:section>
        <p14:section name="Adapter" id="{970F1B14-BDAC-4613-8A43-EBE1D2253505}">
          <p14:sldIdLst>
            <p14:sldId id="289"/>
            <p14:sldId id="291"/>
          </p14:sldIdLst>
        </p14:section>
        <p14:section name="Bridge" id="{0AB8EE0E-4C15-4570-BE55-FDD3260FF979}">
          <p14:sldIdLst>
            <p14:sldId id="257"/>
            <p14:sldId id="292"/>
            <p14:sldId id="295"/>
          </p14:sldIdLst>
        </p14:section>
        <p14:section name="Facade" id="{9E19F87C-E81E-4735-A7CF-FC2DDEC85F96}">
          <p14:sldIdLst>
            <p14:sldId id="296"/>
          </p14:sldIdLst>
        </p14:section>
        <p14:section name="Decorator" id="{BD793868-9DD4-42B1-B4DF-F861128003CE}">
          <p14:sldIdLst>
            <p14:sldId id="297"/>
            <p14:sldId id="300"/>
          </p14:sldIdLst>
        </p14:section>
        <p14:section name="Composite" id="{DAE39288-D662-4BFE-87F2-60E08A4ACBBF}">
          <p14:sldIdLst>
            <p14:sldId id="301"/>
            <p14:sldId id="302"/>
          </p14:sldIdLst>
        </p14:section>
        <p14:section name="Proxy" id="{A352BE50-1590-4285-BB97-968DD1494DD3}">
          <p14:sldIdLst>
            <p14:sldId id="303"/>
            <p14:sldId id="304"/>
            <p14:sldId id="305"/>
          </p14:sldIdLst>
        </p14:section>
        <p14:section name="Observer" id="{B2C1C2CA-8B9B-4CE8-9A7A-D0C669841E33}">
          <p14:sldIdLst>
            <p14:sldId id="306"/>
            <p14:sldId id="307"/>
          </p14:sldIdLst>
        </p14:section>
        <p14:section name="Chain of reponsibility" id="{5F7C960A-7236-4452-AE5C-538ECA279D37}">
          <p14:sldIdLst>
            <p14:sldId id="308"/>
            <p14:sldId id="309"/>
            <p14:sldId id="263"/>
          </p14:sldIdLst>
        </p14:section>
        <p14:section name="Command" id="{57692970-2107-491A-B2DF-80CE022A192E}">
          <p14:sldIdLst>
            <p14:sldId id="310"/>
          </p14:sldIdLst>
        </p14:section>
        <p14:section name="Strategy" id="{2CBC5750-FC74-4A94-A0BF-2470494F40BA}">
          <p14:sldIdLst>
            <p14:sldId id="311"/>
            <p14:sldId id="312"/>
          </p14:sldIdLst>
        </p14:section>
        <p14:section name="State" id="{4E4E3323-F66D-4AD9-87B9-E0379FF73B89}">
          <p14:sldIdLst>
            <p14:sldId id="313"/>
            <p14:sldId id="314"/>
          </p14:sldIdLst>
        </p14:section>
        <p14:section name="Visitor" id="{27A5F975-0F35-4D8A-9DD8-3F595DA655FB}">
          <p14:sldIdLst>
            <p14:sldId id="316"/>
          </p14:sldIdLst>
        </p14:section>
        <p14:section name="Mediator" id="{A8C6C983-3D58-4CE8-91BE-5521EFB1FAA1}">
          <p14:sldIdLst>
            <p14:sldId id="317"/>
            <p14:sldId id="318"/>
            <p14:sldId id="319"/>
          </p14:sldIdLst>
        </p14:section>
        <p14:section name="Memento" id="{62AD81FE-6940-4057-8BA4-48D8500F364B}">
          <p14:sldIdLst>
            <p14:sldId id="32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973" autoAdjust="0"/>
  </p:normalViewPr>
  <p:slideViewPr>
    <p:cSldViewPr snapToGrid="0">
      <p:cViewPr varScale="1">
        <p:scale>
          <a:sx n="63" d="100"/>
          <a:sy n="63" d="100"/>
        </p:scale>
        <p:origin x="2026" y="58"/>
      </p:cViewPr>
      <p:guideLst>
        <p:guide orient="horz" pos="1620"/>
        <p:guide pos="2880"/>
      </p:guideLst>
    </p:cSldViewPr>
  </p:slideViewPr>
  <p:notesTextViewPr>
    <p:cViewPr>
      <p:scale>
        <a:sx n="1" d="1"/>
        <a:sy n="1" d="1"/>
      </p:scale>
      <p:origin x="0" y="-278"/>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3.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3.xml"/><Relationship Id="rId61" Type="http://schemas.openxmlformats.org/officeDocument/2006/relationships/font" Target="fonts/font1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notesMaster" Target="notesMasters/notesMaster1.xml"/><Relationship Id="rId5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a5c3ce7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a5c3ce7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Creational design pattern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creation of design patterns usually handle object creation.</a:t>
            </a:r>
          </a:p>
          <a:p>
            <a:pPr marL="0" lvl="0" indent="0" algn="l" rtl="0">
              <a:spcBef>
                <a:spcPts val="0"/>
              </a:spcBef>
              <a:spcAft>
                <a:spcPts val="0"/>
              </a:spcAft>
              <a:buNone/>
            </a:pPr>
            <a:r>
              <a:rPr lang="en-US" dirty="0"/>
              <a:t>OK, so how do you instantiate an object from a class?</a:t>
            </a:r>
          </a:p>
          <a:p>
            <a:pPr marL="0" lvl="0" indent="0" algn="l" rtl="0">
              <a:spcBef>
                <a:spcPts val="0"/>
              </a:spcBef>
              <a:spcAft>
                <a:spcPts val="0"/>
              </a:spcAft>
              <a:buNone/>
            </a:pPr>
            <a:r>
              <a:rPr lang="en-US" dirty="0"/>
              <a:t>How do you provide all the variables and functionality that that object needs in order to be created?</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Structural design pattern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Relate to how various objects and components in your applications relate to each other.</a:t>
            </a:r>
          </a:p>
          <a:p>
            <a:pPr marL="0" lvl="0" indent="0" algn="l" rtl="0">
              <a:spcBef>
                <a:spcPts val="0"/>
              </a:spcBef>
              <a:spcAft>
                <a:spcPts val="0"/>
              </a:spcAft>
              <a:buNone/>
            </a:pPr>
            <a:r>
              <a:rPr lang="en-US" dirty="0"/>
              <a:t>How do you structure your code in such a way as to not only solve the problem that you have at hand in a easy way, but also achieve various good to have objectives?</a:t>
            </a:r>
          </a:p>
          <a:p>
            <a:pPr marL="0" lvl="0" indent="0" algn="l" rtl="0">
              <a:spcBef>
                <a:spcPts val="0"/>
              </a:spcBef>
              <a:spcAft>
                <a:spcPts val="0"/>
              </a:spcAft>
              <a:buNone/>
            </a:pPr>
            <a:r>
              <a:rPr lang="en-US" dirty="0"/>
              <a:t>Such as separation of concerns such as scalability, testability and so on.</a:t>
            </a:r>
          </a:p>
          <a:p>
            <a:pPr marL="0" lvl="0" indent="0" algn="l" rtl="0">
              <a:spcBef>
                <a:spcPts val="0"/>
              </a:spcBef>
              <a:spcAft>
                <a:spcPts val="0"/>
              </a:spcAft>
              <a:buNone/>
            </a:pPr>
            <a:endParaRPr lang="en-US" dirty="0"/>
          </a:p>
          <a:p>
            <a:pPr marL="171450" lvl="0" indent="-171450" algn="l" rtl="0">
              <a:spcBef>
                <a:spcPts val="0"/>
              </a:spcBef>
              <a:spcAft>
                <a:spcPts val="0"/>
              </a:spcAft>
            </a:pPr>
            <a:r>
              <a:rPr lang="en-US" dirty="0"/>
              <a:t>Behavioral patterns.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Relate more to how your object function inside your code.</a:t>
            </a:r>
          </a:p>
          <a:p>
            <a:pPr marL="0" lvl="0" indent="0" algn="l" rtl="0">
              <a:spcBef>
                <a:spcPts val="0"/>
              </a:spcBef>
              <a:spcAft>
                <a:spcPts val="0"/>
              </a:spcAft>
              <a:buNone/>
            </a:pPr>
            <a:r>
              <a:rPr lang="en-US" dirty="0"/>
              <a:t>How your strategy will affect the structure of your application, how objects communicate, how they relate to each other and so 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98dce7da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98dce7da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what we want to do is the display has to have a separation from the data source.</a:t>
            </a:r>
          </a:p>
          <a:p>
            <a:pPr marL="0" lvl="0" indent="0" algn="l" rtl="0">
              <a:spcBef>
                <a:spcPts val="0"/>
              </a:spcBef>
              <a:spcAft>
                <a:spcPts val="0"/>
              </a:spcAft>
              <a:buNone/>
            </a:pPr>
            <a:r>
              <a:rPr lang="en-US" dirty="0"/>
              <a:t>The display shouldn't really concern itself with where it gets the data.</a:t>
            </a:r>
          </a:p>
          <a:p>
            <a:pPr marL="0" lvl="0" indent="0" algn="l" rtl="0">
              <a:spcBef>
                <a:spcPts val="0"/>
              </a:spcBef>
              <a:spcAft>
                <a:spcPts val="0"/>
              </a:spcAft>
              <a:buNone/>
            </a:pPr>
            <a:r>
              <a:rPr lang="en-US" dirty="0"/>
              <a:t>It should really only care about how to actually display the data that it receives, so it doesn't really care about the data source.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Also, since it doesn't care about the data source, it doesn't care about how to instantiate that data source or even where to get that data source.</a:t>
            </a:r>
          </a:p>
          <a:p>
            <a:pPr marL="0" lvl="0" indent="0" algn="l" rtl="0">
              <a:spcBef>
                <a:spcPts val="0"/>
              </a:spcBef>
              <a:spcAft>
                <a:spcPts val="0"/>
              </a:spcAft>
              <a:buNone/>
            </a:pPr>
            <a:r>
              <a:rPr lang="en-US" dirty="0"/>
              <a:t>It only really cares about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means we have to have a separation of how to instantiate the data source, which is the factory method that we've studied previously, but also how to get the actual instance and where to get it as well.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the abstraction level where the abstract factory comes in.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98dce7d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98dce7d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is the general structure of the abstract factory.</a:t>
            </a:r>
          </a:p>
          <a:p>
            <a:pPr marL="0" lvl="0" indent="0" algn="l" rtl="0">
              <a:spcBef>
                <a:spcPts val="0"/>
              </a:spcBef>
              <a:spcAft>
                <a:spcPts val="0"/>
              </a:spcAft>
              <a:buNone/>
            </a:pPr>
            <a:r>
              <a:rPr lang="en-US" dirty="0"/>
              <a:t>It's called abstract factory because we have an abstract factory.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we have a database factory, network factory and so on. And these correspond to the data sources.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Interface here(</a:t>
            </a:r>
            <a:r>
              <a:rPr lang="en-US" dirty="0" err="1"/>
              <a:t>DataSource</a:t>
            </a:r>
            <a:r>
              <a:rPr lang="en-US" dirty="0"/>
              <a:t>) that provides the structure for these pieces of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have a factory on top of that and we have a data source factory, a generic type of factory that can then provide information to whatever component needs it in our in our program.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1e0b8fc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1e0b8fc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Abstract factory is simply a way to access functionality without caring about implementation and also without caring where we get that object, where we get that data and how we get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simply want the functionality.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one level of obstruction over the factory that we've talked about.</a:t>
            </a:r>
          </a:p>
          <a:p>
            <a:pPr marL="0" lvl="0" indent="0" algn="l" rtl="0">
              <a:spcBef>
                <a:spcPts val="0"/>
              </a:spcBef>
              <a:spcAft>
                <a:spcPts val="0"/>
              </a:spcAft>
              <a:buNone/>
            </a:pPr>
            <a:r>
              <a:rPr lang="en-US" dirty="0"/>
              <a:t>There are separation of concerns just for the factory method.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here again, we have a one layer above that, so even more separation because the object that uses the information created doesn't even know where to get it, what type of information it displays.</a:t>
            </a:r>
          </a:p>
          <a:p>
            <a:pPr marL="0" lvl="0" indent="0" algn="l" rtl="0">
              <a:spcBef>
                <a:spcPts val="0"/>
              </a:spcBef>
              <a:spcAft>
                <a:spcPts val="0"/>
              </a:spcAft>
              <a:buNone/>
            </a:pPr>
            <a:r>
              <a:rPr lang="en-US" dirty="0"/>
              <a:t>It only cares about the actual information.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have an even higher separation of concerns between the two components or multiple components.</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99930a5c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99930a5c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when we are building an alert dialog, then we have a builder object that we can use to set various properties of that alert dialog.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don't have to set all the properties, you just set the ones that you are interested in. But you will use that builder in order to create your alert dialog.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is used by many developers, obviously by anyone who uses the Android system because they implement it quite extensively.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it is implemented by few developers, not many people actually use it in their code, even though it's a very, very useful pattern.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99930a5c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99930a5c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useful when we have many parameters of a class, when we need to instantiate a class with multiple parameters, some of which are optional. </a:t>
            </a:r>
          </a:p>
          <a:p>
            <a:pPr marL="0" lvl="0" indent="0" algn="l" rtl="0">
              <a:spcBef>
                <a:spcPts val="0"/>
              </a:spcBef>
              <a:spcAft>
                <a:spcPts val="0"/>
              </a:spcAft>
              <a:buNone/>
            </a:pPr>
            <a:r>
              <a:rPr lang="en-US" dirty="0"/>
              <a:t>So we don't have to provide all of the parameters/all the possible of constructors.</a:t>
            </a:r>
          </a:p>
          <a:p>
            <a:pPr marL="0" lvl="0" indent="0" algn="l" rtl="0">
              <a:spcBef>
                <a:spcPts val="0"/>
              </a:spcBef>
              <a:spcAft>
                <a:spcPts val="0"/>
              </a:spcAft>
              <a:buNone/>
            </a:pPr>
            <a:r>
              <a:rPr lang="en-US" dirty="0"/>
              <a:t>Let's say you have five or six parameters, that will give you about 120 constructor. So obviously that is impractical.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Kotlin does solve this problem partially with name parameters. So you could give named names to your parameters and pass them like that.</a:t>
            </a:r>
          </a:p>
          <a:p>
            <a:pPr marL="0" lvl="0" indent="0" algn="l" rtl="0">
              <a:spcBef>
                <a:spcPts val="0"/>
              </a:spcBef>
              <a:spcAft>
                <a:spcPts val="0"/>
              </a:spcAft>
              <a:buNone/>
            </a:pPr>
            <a:r>
              <a:rPr lang="en-US" dirty="0"/>
              <a:t>However, the problem with this solution is that it doesn't really work with Java code.</a:t>
            </a:r>
          </a:p>
          <a:p>
            <a:pPr marL="0" lvl="0" indent="0" algn="l" rtl="0">
              <a:spcBef>
                <a:spcPts val="0"/>
              </a:spcBef>
              <a:spcAft>
                <a:spcPts val="0"/>
              </a:spcAft>
              <a:buNone/>
            </a:pPr>
            <a:r>
              <a:rPr lang="en-US" dirty="0"/>
              <a:t>And as we know, Kotlin is based on Java, it runs on the JVM.</a:t>
            </a:r>
          </a:p>
          <a:p>
            <a:pPr marL="0" lvl="0" indent="0" algn="l" rtl="0">
              <a:spcBef>
                <a:spcPts val="0"/>
              </a:spcBef>
              <a:spcAft>
                <a:spcPts val="0"/>
              </a:spcAft>
              <a:buNone/>
            </a:pPr>
            <a:r>
              <a:rPr lang="en-US" dirty="0"/>
              <a:t>So that means if you are working with any software that is done in Java, then you will not be able</a:t>
            </a:r>
          </a:p>
          <a:p>
            <a:pPr marL="0" lvl="0" indent="0" algn="l" rtl="0">
              <a:spcBef>
                <a:spcPts val="0"/>
              </a:spcBef>
              <a:spcAft>
                <a:spcPts val="0"/>
              </a:spcAft>
              <a:buNone/>
            </a:pPr>
            <a:r>
              <a:rPr lang="en-US" dirty="0"/>
              <a:t>to use these this functionality with the name parameters.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builder pattern is very useful here because it allows us to bypass naming parameters and build our class with optional parameters.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7acbc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7acbc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have, let's say, a component.</a:t>
            </a:r>
          </a:p>
          <a:p>
            <a:pPr marL="0" lvl="0" indent="0" algn="l" rtl="0">
              <a:spcBef>
                <a:spcPts val="0"/>
              </a:spcBef>
              <a:spcAft>
                <a:spcPts val="0"/>
              </a:spcAft>
              <a:buNone/>
            </a:pPr>
            <a:r>
              <a:rPr lang="en-US" dirty="0"/>
              <a:t>You can think about this as a dialogue or whatever other components you might need that, let's say, has three parameters.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the builder is going to be a subclass.</a:t>
            </a:r>
          </a:p>
          <a:p>
            <a:pPr marL="0" lvl="0" indent="0" algn="l" rtl="0">
              <a:spcBef>
                <a:spcPts val="0"/>
              </a:spcBef>
              <a:spcAft>
                <a:spcPts val="0"/>
              </a:spcAft>
              <a:buNone/>
            </a:pPr>
            <a:r>
              <a:rPr lang="en-US" dirty="0"/>
              <a:t>We can create a class here that has the same three parameters that your component has.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the important method here is the build(). The build() method allows us to give the caller an instance of the component.</a:t>
            </a:r>
          </a:p>
          <a:p>
            <a:pPr marL="0" lvl="0" indent="0" algn="l" rtl="0">
              <a:spcBef>
                <a:spcPts val="0"/>
              </a:spcBef>
              <a:spcAft>
                <a:spcPts val="0"/>
              </a:spcAft>
              <a:buNone/>
            </a:pPr>
            <a:r>
              <a:rPr lang="en-US" dirty="0"/>
              <a:t>You can have a look here at the top. The component has a private constructor, so we cannot instantiate the component by itself.</a:t>
            </a:r>
          </a:p>
          <a:p>
            <a:pPr marL="0" lvl="0" indent="0" algn="l" rtl="0">
              <a:spcBef>
                <a:spcPts val="0"/>
              </a:spcBef>
              <a:spcAft>
                <a:spcPts val="0"/>
              </a:spcAft>
              <a:buNone/>
            </a:pPr>
            <a:r>
              <a:rPr lang="en-US" dirty="0"/>
              <a:t>We have to pass through the builder through the build method.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build() name is optional.</a:t>
            </a:r>
          </a:p>
          <a:p>
            <a:pPr marL="0" lvl="0" indent="0" algn="l" rtl="0">
              <a:spcBef>
                <a:spcPts val="0"/>
              </a:spcBef>
              <a:spcAft>
                <a:spcPts val="0"/>
              </a:spcAft>
              <a:buNone/>
            </a:pPr>
            <a:r>
              <a:rPr lang="en-US" dirty="0"/>
              <a:t>But the name is more or less standardized by convention.</a:t>
            </a:r>
          </a:p>
          <a:p>
            <a:pPr marL="0" lvl="0" indent="0" algn="l" rtl="0">
              <a:spcBef>
                <a:spcPts val="0"/>
              </a:spcBef>
              <a:spcAft>
                <a:spcPts val="0"/>
              </a:spcAft>
              <a:buNone/>
            </a:pPr>
            <a:r>
              <a:rPr lang="en-US" dirty="0"/>
              <a:t>So .build will build you the actual component and  give you an instance now in the component when we initiate.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a8dd113d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a8dd113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a technique for memory management. Why should you have a large object in memory if you're not going to use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instance, you can think about a network communication system or a database access or things like that, something that might take a lot of memory, a lot of resources that you might not necessarily have, things like that.</a:t>
            </a:r>
          </a:p>
          <a:p>
            <a:pPr marL="0" lvl="0" indent="0" algn="l" rtl="0">
              <a:spcBef>
                <a:spcPts val="0"/>
              </a:spcBef>
              <a:spcAft>
                <a:spcPts val="0"/>
              </a:spcAft>
              <a:buNone/>
            </a:pPr>
            <a:r>
              <a:rPr lang="en-US" dirty="0"/>
              <a:t>You don't really want to instantiate them unless you are going to use them, not when it's declared.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Eager initialization is you define and instantiate the object as soon as you create the class, whereas lazy you instantiated later in code when you actually use 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it's small resources such as small variables or basic types, things like that, string's arrays, you don't need to use lazy initialization because they don't take up a lot of resources,</a:t>
            </a:r>
          </a:p>
          <a:p>
            <a:pPr marL="0" lvl="0" indent="0" algn="l" rtl="0">
              <a:spcBef>
                <a:spcPts val="0"/>
              </a:spcBef>
              <a:spcAft>
                <a:spcPts val="0"/>
              </a:spcAft>
              <a:buNone/>
            </a:pPr>
            <a:r>
              <a:rPr lang="en-US" dirty="0"/>
              <a:t>It's pretty much negligible so you can simply instantiate your string at the moment where you declare it.</a:t>
            </a:r>
          </a:p>
          <a:p>
            <a:pPr marL="0" lvl="0" indent="0" algn="l" rtl="0">
              <a:spcBef>
                <a:spcPts val="0"/>
              </a:spcBef>
              <a:spcAft>
                <a:spcPts val="0"/>
              </a:spcAft>
              <a:buNone/>
            </a:pPr>
            <a:r>
              <a:rPr lang="en-US" dirty="0"/>
              <a:t>You don't have to overuse this technique for lazy initialization. It's only useful for large objects.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a8dd113d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a8dd113d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Kotlin, luckily has built-In lazy initialization and there are basically two types that you can use in your development.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of all, you can define your box by lazy </a:t>
            </a:r>
            <a:r>
              <a:rPr lang="en-US" dirty="0" err="1"/>
              <a:t>alertbox</a:t>
            </a:r>
            <a:r>
              <a:rPr lang="en-US" dirty="0"/>
              <a:t>. That's sort of a declarative way, but it also lets the system instantiate alert box only when it is needed by this keyword by lazy.</a:t>
            </a:r>
          </a:p>
          <a:p>
            <a:pPr marL="0" lvl="0" indent="0" algn="l" rtl="0">
              <a:spcBef>
                <a:spcPts val="0"/>
              </a:spcBef>
              <a:spcAft>
                <a:spcPts val="0"/>
              </a:spcAft>
              <a:buNone/>
            </a:pPr>
            <a:r>
              <a:rPr lang="en-US" dirty="0"/>
              <a:t>This technique can only be used with </a:t>
            </a:r>
            <a:r>
              <a:rPr lang="en-US" b="1" dirty="0" err="1"/>
              <a:t>val</a:t>
            </a:r>
            <a:r>
              <a:rPr lang="en-US" dirty="0"/>
              <a:t>, you cannot use a </a:t>
            </a:r>
            <a:r>
              <a:rPr lang="en-US" b="1" dirty="0"/>
              <a:t>var</a:t>
            </a:r>
            <a:r>
              <a:rPr lang="en-US" dirty="0"/>
              <a:t> here because this basically ties this box to this instance of the object.</a:t>
            </a:r>
          </a:p>
          <a:p>
            <a:pPr marL="0" lvl="0" indent="0" algn="l" rtl="0">
              <a:spcBef>
                <a:spcPts val="0"/>
              </a:spcBef>
              <a:spcAft>
                <a:spcPts val="0"/>
              </a:spcAft>
              <a:buNone/>
            </a:pP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a8dd113d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a8dd113d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if you want to use var, then Kotlin also allows that if it provides a way to do that.</a:t>
            </a:r>
          </a:p>
          <a:p>
            <a:pPr marL="0" lvl="0" indent="0" algn="l" rtl="0">
              <a:spcBef>
                <a:spcPts val="0"/>
              </a:spcBef>
              <a:spcAft>
                <a:spcPts val="0"/>
              </a:spcAft>
              <a:buNone/>
            </a:pPr>
            <a:r>
              <a:rPr lang="en-US" dirty="0"/>
              <a:t>The way to do that is with the </a:t>
            </a:r>
            <a:r>
              <a:rPr lang="en-US" dirty="0" err="1"/>
              <a:t>lateinit</a:t>
            </a:r>
            <a:r>
              <a:rPr lang="en-US" dirty="0"/>
              <a:t> keyword.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tell the system that the actual initialization is not going to be done immediately.</a:t>
            </a:r>
          </a:p>
          <a:p>
            <a:pPr marL="0" lvl="0" indent="0" algn="l" rtl="0">
              <a:spcBef>
                <a:spcPts val="0"/>
              </a:spcBef>
              <a:spcAft>
                <a:spcPts val="0"/>
              </a:spcAft>
              <a:buNone/>
            </a:pPr>
            <a:r>
              <a:rPr lang="en-US" dirty="0"/>
              <a:t>It's going to be done late at a later point in your code.</a:t>
            </a:r>
          </a:p>
          <a:p>
            <a:pPr marL="0" lvl="0" indent="0" algn="l" rtl="0">
              <a:spcBef>
                <a:spcPts val="0"/>
              </a:spcBef>
              <a:spcAft>
                <a:spcPts val="0"/>
              </a:spcAft>
              <a:buNone/>
            </a:pPr>
            <a:r>
              <a:rPr lang="en-US" dirty="0"/>
              <a:t>So, the system is kind of trusting you to instantiate the object rather than requiring it straight away.</a:t>
            </a:r>
          </a:p>
          <a:p>
            <a:pPr marL="0" lvl="0" indent="0" algn="l" rtl="0">
              <a:spcBef>
                <a:spcPts val="0"/>
              </a:spcBef>
              <a:spcAft>
                <a:spcPts val="0"/>
              </a:spcAft>
              <a:buNone/>
            </a:pPr>
            <a:r>
              <a:rPr lang="en-US" dirty="0"/>
              <a:t>However, if you use that object without actually instantiating it later on, you will get an error.</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c69bf7c5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c69bf7c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prototype design pattern is a creation design pattern because it basically allows you to copy existing objects.</a:t>
            </a:r>
          </a:p>
          <a:p>
            <a:pPr marL="0" lvl="0" indent="0" algn="l" rtl="0">
              <a:spcBef>
                <a:spcPts val="0"/>
              </a:spcBef>
              <a:spcAft>
                <a:spcPts val="0"/>
              </a:spcAft>
              <a:buNone/>
            </a:pPr>
            <a:r>
              <a:rPr lang="en-US" dirty="0"/>
              <a:t>Let's assume you have an object that in your code that you want to make a copy of in a very efficient 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prototype lets you do that without relying on their classes, so you don't need to know the implementation of the class.</a:t>
            </a:r>
          </a:p>
          <a:p>
            <a:pPr marL="0" lvl="0" indent="0" algn="l" rtl="0">
              <a:spcBef>
                <a:spcPts val="0"/>
              </a:spcBef>
              <a:spcAft>
                <a:spcPts val="0"/>
              </a:spcAft>
              <a:buNone/>
            </a:pPr>
            <a:r>
              <a:rPr lang="en-US" dirty="0"/>
              <a:t>You don't need to have access.</a:t>
            </a:r>
          </a:p>
          <a:p>
            <a:pPr marL="0" lvl="0" indent="0" algn="l" rtl="0">
              <a:spcBef>
                <a:spcPts val="0"/>
              </a:spcBef>
              <a:spcAft>
                <a:spcPts val="0"/>
              </a:spcAft>
              <a:buNone/>
            </a:pPr>
            <a:r>
              <a:rPr lang="en-US" dirty="0"/>
              <a:t>For example, an object might have private members that you don't have access to. You don't really need to have access to that in order to implement this functionality.</a:t>
            </a:r>
          </a:p>
          <a:p>
            <a:pPr marL="0" lvl="0" indent="0" algn="l" rtl="0">
              <a:spcBef>
                <a:spcPts val="0"/>
              </a:spcBef>
              <a:spcAft>
                <a:spcPts val="0"/>
              </a:spcAft>
              <a:buNone/>
            </a:pPr>
            <a:r>
              <a:rPr lang="en-US" dirty="0"/>
              <a:t>All you need basically is the interface. You are relying on an interface that tells you what type of object you have.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main idea here is that the object itself provides the copy functionality or we could say we have an abstract class that provides us with the correct functionality, with the copy functionality, and</a:t>
            </a:r>
          </a:p>
          <a:p>
            <a:pPr marL="0" lvl="0" indent="0" algn="l" rtl="0">
              <a:spcBef>
                <a:spcPts val="0"/>
              </a:spcBef>
              <a:spcAft>
                <a:spcPts val="0"/>
              </a:spcAft>
              <a:buNone/>
            </a:pPr>
            <a:r>
              <a:rPr lang="en-US" dirty="0"/>
              <a:t>that is implemented in all subsequent child classes.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98dce7d8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98dce7d8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n-lt"/>
              </a:rPr>
              <a:t>This is problematic for a few different reasons.</a:t>
            </a:r>
          </a:p>
          <a:p>
            <a:pPr marL="158750" indent="0" algn="l">
              <a:buNone/>
            </a:pPr>
            <a:r>
              <a:rPr lang="en-US" b="0" i="0" dirty="0">
                <a:solidFill>
                  <a:srgbClr val="1C1D1F"/>
                </a:solidFill>
                <a:effectLst/>
                <a:latin typeface="+mn-lt"/>
              </a:rPr>
              <a:t>You might have a problem in the network communication where you could have multiple of these network</a:t>
            </a:r>
          </a:p>
          <a:p>
            <a:pPr marL="158750" indent="0" algn="l">
              <a:buNone/>
            </a:pPr>
            <a:r>
              <a:rPr lang="en-US" b="0" i="0" dirty="0">
                <a:solidFill>
                  <a:srgbClr val="1C1D1F"/>
                </a:solidFill>
                <a:effectLst/>
                <a:latin typeface="+mn-lt"/>
              </a:rPr>
              <a:t>communication instances communicate in different ways, or you might have delays or you might want to</a:t>
            </a:r>
          </a:p>
          <a:p>
            <a:pPr marL="158750" indent="0" algn="l">
              <a:buNone/>
            </a:pPr>
            <a:r>
              <a:rPr lang="en-US" b="0" i="0" dirty="0">
                <a:solidFill>
                  <a:srgbClr val="1C1D1F"/>
                </a:solidFill>
                <a:effectLst/>
                <a:latin typeface="+mn-lt"/>
              </a:rPr>
              <a:t>order your communication in some way.</a:t>
            </a:r>
          </a:p>
          <a:p>
            <a:pPr marL="158750" indent="0" algn="l">
              <a:buNone/>
            </a:pPr>
            <a:endParaRPr lang="en-US" b="0" i="0" dirty="0">
              <a:solidFill>
                <a:srgbClr val="1C1D1F"/>
              </a:solidFill>
              <a:effectLst/>
              <a:latin typeface="+mn-lt"/>
            </a:endParaRPr>
          </a:p>
          <a:p>
            <a:pPr marL="158750" indent="0" algn="l">
              <a:buNone/>
            </a:pPr>
            <a:r>
              <a:rPr lang="en-US" b="0" i="0" dirty="0">
                <a:solidFill>
                  <a:srgbClr val="1C1D1F"/>
                </a:solidFill>
                <a:effectLst/>
                <a:latin typeface="+mn-lt"/>
              </a:rPr>
              <a:t>So can't really do this with this particular architecture.</a:t>
            </a:r>
          </a:p>
          <a:p>
            <a:pPr marL="0" lvl="0" indent="0" algn="l" rtl="0">
              <a:spcBef>
                <a:spcPts val="0"/>
              </a:spcBef>
              <a:spcAft>
                <a:spcPts val="0"/>
              </a:spcAft>
              <a:buNone/>
            </a:pPr>
            <a:endParaRPr lang="en-US" dirty="0">
              <a:latin typeface="+mn-l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8d4db529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8d4db529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adapter converts the interface of a class into another interface that the client expects.</a:t>
            </a:r>
          </a:p>
          <a:p>
            <a:pPr marL="0" lvl="0" indent="0" algn="l" rtl="0">
              <a:spcBef>
                <a:spcPts val="0"/>
              </a:spcBef>
              <a:spcAft>
                <a:spcPts val="0"/>
              </a:spcAft>
              <a:buNone/>
            </a:pPr>
            <a:r>
              <a:rPr lang="en-US" dirty="0"/>
              <a:t>So you can think about it as you have two different sets of classes that both have a certain interface.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by interface, we can mean the explicit interface component or part of the class, or it can simply mean the methods that are available.</a:t>
            </a:r>
          </a:p>
          <a:p>
            <a:pPr marL="0" lvl="0" indent="0" algn="l" rtl="0">
              <a:spcBef>
                <a:spcPts val="0"/>
              </a:spcBef>
              <a:spcAft>
                <a:spcPts val="0"/>
              </a:spcAft>
              <a:buNone/>
            </a:pPr>
            <a:r>
              <a:rPr lang="en-US" dirty="0"/>
              <a:t>If you want to formalize it, you create interfaces.</a:t>
            </a:r>
          </a:p>
          <a:p>
            <a:pPr marL="0" lvl="0" indent="0" algn="l" rtl="0">
              <a:spcBef>
                <a:spcPts val="0"/>
              </a:spcBef>
              <a:spcAft>
                <a:spcPts val="0"/>
              </a:spcAft>
              <a:buNone/>
            </a:pPr>
            <a:r>
              <a:rPr lang="en-US" dirty="0"/>
              <a:t>If you don't need to formalize it or you don't really have that option in the client class, then you don't necessarily need the interface.</a:t>
            </a:r>
          </a:p>
          <a:p>
            <a:pPr marL="0" lvl="0" indent="0" algn="l" rtl="0">
              <a:spcBef>
                <a:spcPts val="0"/>
              </a:spcBef>
              <a:spcAft>
                <a:spcPts val="0"/>
              </a:spcAft>
              <a:buNone/>
            </a:pPr>
            <a:r>
              <a:rPr lang="en-US" dirty="0"/>
              <a:t>But it's quite a useful concept to think about it in that way.</a:t>
            </a:r>
          </a:p>
          <a:p>
            <a:pPr marL="0" lvl="0" indent="0" algn="l" rtl="0">
              <a:spcBef>
                <a:spcPts val="0"/>
              </a:spcBef>
              <a:spcAft>
                <a:spcPts val="0"/>
              </a:spcAft>
              <a:buNone/>
            </a:pPr>
            <a:r>
              <a:rPr lang="en-US" dirty="0"/>
              <a:t>So basically it converts an interface into another interface.</a:t>
            </a:r>
          </a:p>
          <a:p>
            <a:pPr marL="0" lvl="0" indent="0" algn="l" rtl="0">
              <a:spcBef>
                <a:spcPts val="0"/>
              </a:spcBef>
              <a:spcAft>
                <a:spcPts val="0"/>
              </a:spcAft>
              <a:buNone/>
            </a:pPr>
            <a:r>
              <a:rPr lang="en-US" dirty="0"/>
              <a:t>That is the adaptor basically adapts your code to the requirements of a third party library.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can also convert data from one format into another. So if your client library requires data in a certain format, then your data must be converted / adapted to the requirements of the third party class.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8d4db529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8d4db529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say we have a third party library that has a class. We're go to call this </a:t>
            </a:r>
            <a:r>
              <a:rPr lang="en-US" dirty="0" err="1"/>
              <a:t>adaptee</a:t>
            </a:r>
            <a:r>
              <a:rPr lang="en-US" dirty="0"/>
              <a:t>, this is the class that we're going to adapt to.</a:t>
            </a:r>
          </a:p>
          <a:p>
            <a:pPr marL="0" lvl="0" indent="0" algn="l" rtl="0">
              <a:spcBef>
                <a:spcPts val="0"/>
              </a:spcBef>
              <a:spcAft>
                <a:spcPts val="0"/>
              </a:spcAft>
              <a:buNone/>
            </a:pPr>
            <a:r>
              <a:rPr lang="en-US" dirty="0"/>
              <a:t>So this has, let's say, a </a:t>
            </a:r>
            <a:r>
              <a:rPr lang="en-US" dirty="0" err="1"/>
              <a:t>specificCall</a:t>
            </a:r>
            <a:r>
              <a:rPr lang="en-US" dirty="0"/>
              <a:t>() interface.</a:t>
            </a:r>
          </a:p>
          <a:p>
            <a:pPr marL="0" lvl="0" indent="0" algn="l" rtl="0">
              <a:spcBef>
                <a:spcPts val="0"/>
              </a:spcBef>
              <a:spcAft>
                <a:spcPts val="0"/>
              </a:spcAft>
              <a:buNone/>
            </a:pPr>
            <a:r>
              <a:rPr lang="en-US" dirty="0"/>
              <a:t>Obviously, we cannot modify this. This is a third party library.</a:t>
            </a:r>
          </a:p>
          <a:p>
            <a:pPr marL="0" lvl="0" indent="0" algn="l" rtl="0">
              <a:spcBef>
                <a:spcPts val="0"/>
              </a:spcBef>
              <a:spcAft>
                <a:spcPts val="0"/>
              </a:spcAft>
              <a:buNone/>
            </a:pPr>
            <a:r>
              <a:rPr lang="en-US" dirty="0"/>
              <a:t>And even if it was our own library, we don't want to modify it in order to attach it strongly to this other part of our code.</a:t>
            </a:r>
          </a:p>
          <a:p>
            <a:pPr marL="0" lvl="0" indent="0" algn="l" rtl="0">
              <a:spcBef>
                <a:spcPts val="0"/>
              </a:spcBef>
              <a:spcAft>
                <a:spcPts val="0"/>
              </a:spcAft>
              <a:buNone/>
            </a:pPr>
            <a:r>
              <a:rPr lang="en-US" dirty="0"/>
              <a:t>We want to keep the parties separated to have separation of concerns.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here we have our local development / local code.</a:t>
            </a:r>
          </a:p>
          <a:p>
            <a:pPr marL="0" lvl="0" indent="0" algn="l" rtl="0">
              <a:spcBef>
                <a:spcPts val="0"/>
              </a:spcBef>
              <a:spcAft>
                <a:spcPts val="0"/>
              </a:spcAft>
              <a:buNone/>
            </a:pPr>
            <a:r>
              <a:rPr lang="en-US" dirty="0"/>
              <a:t>We have our Target for the client. And this has a certain interface call() as well.</a:t>
            </a:r>
          </a:p>
          <a:p>
            <a:pPr marL="0" lvl="0" indent="0" algn="l" rtl="0">
              <a:spcBef>
                <a:spcPts val="0"/>
              </a:spcBef>
              <a:spcAft>
                <a:spcPts val="0"/>
              </a:spcAft>
              <a:buNone/>
            </a:pPr>
            <a:r>
              <a:rPr lang="en-US" dirty="0"/>
              <a:t>Now, how do we make the connection between these two? Obviously, the call() cannot simply call this </a:t>
            </a:r>
            <a:r>
              <a:rPr lang="en-US" dirty="0" err="1"/>
              <a:t>specificCall</a:t>
            </a:r>
            <a:r>
              <a:rPr lang="en-US" dirty="0"/>
              <a:t>().</a:t>
            </a:r>
          </a:p>
          <a:p>
            <a:pPr marL="0" lvl="0" indent="0" algn="l" rtl="0">
              <a:spcBef>
                <a:spcPts val="0"/>
              </a:spcBef>
              <a:spcAft>
                <a:spcPts val="0"/>
              </a:spcAft>
              <a:buNone/>
            </a:pPr>
            <a:r>
              <a:rPr lang="en-US" dirty="0"/>
              <a:t>We need an adapter class. In the simplest way possible, the call function will do some processing inside the adapter in order to convert that information so that it can call this interface of the </a:t>
            </a:r>
            <a:r>
              <a:rPr lang="en-US" dirty="0" err="1"/>
              <a:t>adaptee</a:t>
            </a:r>
            <a:r>
              <a:rPr lang="en-US" dirty="0"/>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98dce7d8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98dce7d8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look at a hypothetical example. Assume that we have a class called </a:t>
            </a:r>
            <a:r>
              <a:rPr lang="en-US" dirty="0" err="1"/>
              <a:t>ShapeColor</a:t>
            </a:r>
            <a:r>
              <a:rPr lang="en-US" dirty="0"/>
              <a:t>.</a:t>
            </a:r>
          </a:p>
          <a:p>
            <a:pPr marL="0" lvl="0" indent="0" algn="l" rtl="0">
              <a:spcBef>
                <a:spcPts val="0"/>
              </a:spcBef>
              <a:spcAft>
                <a:spcPts val="0"/>
              </a:spcAft>
              <a:buNone/>
            </a:pPr>
            <a:r>
              <a:rPr lang="en-US" dirty="0"/>
              <a:t>For example, we can create four subclasses.</a:t>
            </a:r>
          </a:p>
          <a:p>
            <a:pPr marL="0" lvl="0" indent="0" algn="l" rtl="0">
              <a:spcBef>
                <a:spcPts val="0"/>
              </a:spcBef>
              <a:spcAft>
                <a:spcPts val="0"/>
              </a:spcAft>
              <a:buNone/>
            </a:pPr>
            <a:r>
              <a:rPr lang="en-US" dirty="0"/>
              <a:t>So from this you can kind of imagine that we can have many, many subclasses depending on the characteristics of the main class and if the characteristics of the main class increase, for example, instead of two that we have here, we can have three or four or more, you can imagine how many subclasses there might be.</a:t>
            </a:r>
          </a:p>
          <a:p>
            <a:pPr marL="0" lvl="0" indent="0" algn="l" rtl="0">
              <a:spcBef>
                <a:spcPts val="0"/>
              </a:spcBef>
              <a:spcAft>
                <a:spcPts val="0"/>
              </a:spcAft>
              <a:buNone/>
            </a:pPr>
            <a:r>
              <a:rPr lang="en-US" dirty="0"/>
              <a:t>The number grows exponentially with the number of characteristics in the main class.</a:t>
            </a:r>
          </a:p>
          <a:p>
            <a:pPr marL="0" lvl="0" indent="0" algn="l" rtl="0">
              <a:spcBef>
                <a:spcPts val="0"/>
              </a:spcBef>
              <a:spcAft>
                <a:spcPts val="0"/>
              </a:spcAft>
              <a:buNone/>
            </a:pPr>
            <a:r>
              <a:rPr lang="en-US" dirty="0"/>
              <a:t>Obviously this is unsustainable if we want to add characteristics to the type of objects that we have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a better solution would be to split these characteristics into different, let's say, inheritance trees and connect them in some way.</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84bcbf8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84bcbf8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better a better solution might be this.</a:t>
            </a:r>
          </a:p>
          <a:p>
            <a:pPr marL="0" lvl="0" indent="0" algn="l" rtl="0">
              <a:spcBef>
                <a:spcPts val="0"/>
              </a:spcBef>
              <a:spcAft>
                <a:spcPts val="0"/>
              </a:spcAft>
              <a:buNone/>
            </a:pPr>
            <a:r>
              <a:rPr lang="en-US" dirty="0"/>
              <a:t>We have a shape that has a circle and the square and we have a color that is either red or blue.</a:t>
            </a:r>
          </a:p>
          <a:p>
            <a:pPr marL="0" lvl="0" indent="0" algn="l" rtl="0">
              <a:spcBef>
                <a:spcPts val="0"/>
              </a:spcBef>
              <a:spcAft>
                <a:spcPts val="0"/>
              </a:spcAft>
              <a:buNone/>
            </a:pPr>
            <a:r>
              <a:rPr lang="en-US" dirty="0"/>
              <a:t>Here we have the connection between the two. So, this is what we mean by bridge.</a:t>
            </a:r>
          </a:p>
          <a:p>
            <a:pPr marL="0" lvl="0" indent="0" algn="l" rtl="0">
              <a:spcBef>
                <a:spcPts val="0"/>
              </a:spcBef>
              <a:spcAft>
                <a:spcPts val="0"/>
              </a:spcAft>
              <a:buNone/>
            </a:pPr>
            <a:r>
              <a:rPr lang="en-US" dirty="0"/>
              <a:t>We split these characteristics into two different structures, and we have a connection or a bridge between the two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if we want to add another characteristic, then we might say something like size, and then we will have a separate tree inheritance tree and then we have another connection there.</a:t>
            </a:r>
          </a:p>
          <a:p>
            <a:pPr marL="0" lvl="0" indent="0" algn="l" rtl="0">
              <a:spcBef>
                <a:spcPts val="0"/>
              </a:spcBef>
              <a:spcAft>
                <a:spcPts val="0"/>
              </a:spcAft>
              <a:buNone/>
            </a:pPr>
            <a:r>
              <a:rPr lang="en-US" dirty="0"/>
              <a:t>That allows us to scale our application and our code.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84bcbf8e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84bcbf8e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Basically, classes with multiple orthogonal traits, that means traits that are not interconnected between each other exponentially increases the size of the inheritance tree.</a:t>
            </a:r>
          </a:p>
          <a:p>
            <a:pPr marL="0" lvl="0" indent="0" algn="l" rtl="0">
              <a:spcBef>
                <a:spcPts val="0"/>
              </a:spcBef>
              <a:spcAft>
                <a:spcPts val="0"/>
              </a:spcAft>
              <a:buNone/>
            </a:pPr>
            <a:r>
              <a:rPr lang="en-US" dirty="0"/>
              <a:t>The solution here is to create a bridge and split the structure into multiple classes and interfaces and connect them in some 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have the bridge as an associated reference in the object.</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91d1b7e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91d1b7e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main idea is that we want to provide a simple interface to a complex functionality.</a:t>
            </a:r>
          </a:p>
          <a:p>
            <a:pPr marL="0" lvl="0" indent="0" algn="l" rtl="0">
              <a:spcBef>
                <a:spcPts val="0"/>
              </a:spcBef>
              <a:spcAft>
                <a:spcPts val="0"/>
              </a:spcAft>
              <a:buNone/>
            </a:pPr>
            <a:r>
              <a:rPr lang="en-US" dirty="0"/>
              <a:t>So think about a third party library that you might be using.</a:t>
            </a:r>
          </a:p>
          <a:p>
            <a:pPr marL="0" lvl="0" indent="0" algn="l" rtl="0">
              <a:spcBef>
                <a:spcPts val="0"/>
              </a:spcBef>
              <a:spcAft>
                <a:spcPts val="0"/>
              </a:spcAft>
              <a:buNone/>
            </a:pPr>
            <a:r>
              <a:rPr lang="en-US" dirty="0"/>
              <a:t>You have really no idea what's going on behind the scenes. All you know is what is provided by the interface.</a:t>
            </a:r>
          </a:p>
          <a:p>
            <a:pPr marL="0" lvl="0" indent="0" algn="l" rtl="0">
              <a:spcBef>
                <a:spcPts val="0"/>
              </a:spcBef>
              <a:spcAft>
                <a:spcPts val="0"/>
              </a:spcAft>
              <a:buNone/>
            </a:pPr>
            <a:r>
              <a:rPr lang="en-US" dirty="0"/>
              <a:t>And you're not really concerned with how the library does what it does.</a:t>
            </a:r>
          </a:p>
          <a:p>
            <a:pPr marL="0" lvl="0" indent="0" algn="l" rtl="0">
              <a:spcBef>
                <a:spcPts val="0"/>
              </a:spcBef>
              <a:spcAft>
                <a:spcPts val="0"/>
              </a:spcAft>
              <a:buNone/>
            </a:pPr>
            <a:r>
              <a:rPr lang="en-US" dirty="0"/>
              <a:t>You're simply concerned with the result that you're going to get right.</a:t>
            </a:r>
          </a:p>
          <a:p>
            <a:pPr marL="0" lvl="0" indent="0" algn="l" rtl="0">
              <a:spcBef>
                <a:spcPts val="0"/>
              </a:spcBef>
              <a:spcAft>
                <a:spcPts val="0"/>
              </a:spcAft>
              <a:buNone/>
            </a:pPr>
            <a:r>
              <a:rPr lang="en-US" dirty="0"/>
              <a:t>So you can think about a network communication system, like retrofit.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say you're going to connect to using retrofit, you're going to connect to a third party or a backend API.</a:t>
            </a:r>
          </a:p>
          <a:p>
            <a:pPr marL="0" lvl="0" indent="0" algn="l" rtl="0">
              <a:spcBef>
                <a:spcPts val="0"/>
              </a:spcBef>
              <a:spcAft>
                <a:spcPts val="0"/>
              </a:spcAft>
              <a:buNone/>
            </a:pPr>
            <a:r>
              <a:rPr lang="en-US" dirty="0"/>
              <a:t>And you're going to retrieve some data. In most cases you won't really care how you get the information as long as it arrives and you have some error handling to manage any problems that might occur.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the facade is basically an interface, or you can think about it more generally as an object or several classes that can provide you some functionality to retrieve or to access some more complex</a:t>
            </a:r>
          </a:p>
          <a:p>
            <a:pPr marL="0" lvl="0" indent="0" algn="l" rtl="0">
              <a:spcBef>
                <a:spcPts val="0"/>
              </a:spcBef>
              <a:spcAft>
                <a:spcPts val="0"/>
              </a:spcAft>
              <a:buNone/>
            </a:pPr>
            <a:r>
              <a:rPr lang="en-US" dirty="0"/>
              <a:t>functionality in the background.</a:t>
            </a:r>
          </a:p>
          <a:p>
            <a:pPr marL="0" lvl="0" indent="0" algn="l" rtl="0">
              <a:spcBef>
                <a:spcPts val="0"/>
              </a:spcBef>
              <a:spcAft>
                <a:spcPts val="0"/>
              </a:spcAft>
              <a:buNone/>
            </a:pPr>
            <a:r>
              <a:rPr lang="en-US" dirty="0"/>
              <a:t>It removes the need for complex object and memory management, you can keep it very simple on your end and just interface with the facade that is provided.</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91d1b7e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91d1b7e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basic idea behind a decorator/wrapper is that we want to attach some new behavior to an object.</a:t>
            </a:r>
          </a:p>
          <a:p>
            <a:pPr marL="0" lvl="0" indent="0" algn="l" rtl="0">
              <a:spcBef>
                <a:spcPts val="0"/>
              </a:spcBef>
              <a:spcAft>
                <a:spcPts val="0"/>
              </a:spcAft>
              <a:buNone/>
            </a:pPr>
            <a:r>
              <a:rPr lang="en-US" dirty="0"/>
              <a:t>But critically, we cannot change existing code either because the existing code is in a separate library, or we want to preserve some functionality that already exists in our code.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the main idea is that we want to add some functionality to some existing code, that we have some existing object.</a:t>
            </a:r>
          </a:p>
          <a:p>
            <a:pPr marL="0" lvl="0" indent="0" algn="l" rtl="0">
              <a:spcBef>
                <a:spcPts val="0"/>
              </a:spcBef>
              <a:spcAft>
                <a:spcPts val="0"/>
              </a:spcAft>
              <a:buNone/>
            </a:pPr>
            <a:r>
              <a:rPr lang="en-US" dirty="0"/>
              <a:t>In addition to that, we can also override some existing behavior, so we can change the behavior of an existing object to provide some of our own functionality.</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91d1b7e4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91d1b7e4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quick theoretical example, let's assume we have a network communication functionality.</a:t>
            </a:r>
          </a:p>
          <a:p>
            <a:pPr marL="0" lvl="0" indent="0" algn="l" rtl="0">
              <a:spcBef>
                <a:spcPts val="0"/>
              </a:spcBef>
              <a:spcAft>
                <a:spcPts val="0"/>
              </a:spcAft>
              <a:buNone/>
            </a:pPr>
            <a:r>
              <a:rPr lang="en-US" dirty="0"/>
              <a:t>We have a class TCP IP, the protocol that is used to communicate between two endpoints.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say we have a class that has this functionality to send a packet to an end point.</a:t>
            </a:r>
          </a:p>
          <a:p>
            <a:pPr marL="0" lvl="0" indent="0" algn="l" rtl="0">
              <a:spcBef>
                <a:spcPts val="0"/>
              </a:spcBef>
              <a:spcAft>
                <a:spcPts val="0"/>
              </a:spcAft>
              <a:buNone/>
            </a:pPr>
            <a:r>
              <a:rPr lang="en-US" dirty="0"/>
              <a:t>So, this is the kind of lower level functionality that we do not want or cannot change.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we have a kind of a higher level. We want to add some functionality to it so we can say we decorate that lower level class with a network</a:t>
            </a:r>
          </a:p>
          <a:p>
            <a:pPr marL="0" lvl="0" indent="0" algn="l" rtl="0">
              <a:spcBef>
                <a:spcPts val="0"/>
              </a:spcBef>
              <a:spcAft>
                <a:spcPts val="0"/>
              </a:spcAft>
              <a:buNone/>
            </a:pPr>
            <a:r>
              <a:rPr lang="en-US" dirty="0"/>
              <a:t>communicator that uses the underlying functionality to send a network message.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addition to that(we can keep going up), we can add another functionality at a higher level that's called an API service.</a:t>
            </a:r>
          </a:p>
          <a:p>
            <a:pPr marL="0" lvl="0" indent="0" algn="l" rtl="0">
              <a:spcBef>
                <a:spcPts val="0"/>
              </a:spcBef>
              <a:spcAft>
                <a:spcPts val="0"/>
              </a:spcAft>
              <a:buNone/>
            </a:pPr>
            <a:r>
              <a:rPr lang="en-US" dirty="0"/>
              <a:t>And then this can add the functionality to retrieve an API that uses all the functionality of lower levels.</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9cb9d983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9cb9d983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say we have a computer made up of different components that they themselves can be made up of various components.</a:t>
            </a:r>
          </a:p>
          <a:p>
            <a:pPr marL="0" lvl="0" indent="0" algn="l" rtl="0">
              <a:spcBef>
                <a:spcPts val="0"/>
              </a:spcBef>
              <a:spcAft>
                <a:spcPts val="0"/>
              </a:spcAft>
              <a:buNone/>
            </a:pPr>
            <a:r>
              <a:rPr lang="en-US" dirty="0"/>
              <a:t>You can see that we kind of have this tree structure.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say we want to find out the price of the computer.</a:t>
            </a:r>
          </a:p>
          <a:p>
            <a:pPr marL="0" lvl="0" indent="0" algn="l" rtl="0">
              <a:spcBef>
                <a:spcPts val="0"/>
              </a:spcBef>
              <a:spcAft>
                <a:spcPts val="0"/>
              </a:spcAft>
              <a:buNone/>
            </a:pPr>
            <a:r>
              <a:rPr lang="en-US" dirty="0"/>
              <a:t>We need to calculate the price of each individual component, add those up, and that is our final total price.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 real-world situation, in a complex program, you might have a few issues with this approach.</a:t>
            </a:r>
          </a:p>
          <a:p>
            <a:pPr marL="0" lvl="0" indent="0" algn="l" rtl="0">
              <a:spcBef>
                <a:spcPts val="0"/>
              </a:spcBef>
              <a:spcAft>
                <a:spcPts val="0"/>
              </a:spcAft>
              <a:buNone/>
            </a:pPr>
            <a:r>
              <a:rPr lang="en-US" dirty="0"/>
              <a:t>You couldn't ask each individual component what the price is.</a:t>
            </a:r>
          </a:p>
          <a:p>
            <a:pPr marL="0" lvl="0" indent="0" algn="l" rtl="0">
              <a:spcBef>
                <a:spcPts val="0"/>
              </a:spcBef>
              <a:spcAft>
                <a:spcPts val="0"/>
              </a:spcAft>
              <a:buNone/>
            </a:pPr>
            <a:r>
              <a:rPr lang="en-US" dirty="0"/>
              <a:t>So, in a real-world situation, what we would like is to have this kind of tree structure where each individual component provides its own functionality, and we are able to compose all that functionality into a tree structure that we can then manipulate individually.</a:t>
            </a:r>
          </a:p>
          <a:p>
            <a:pPr marL="0" lvl="0" indent="0" algn="l" rtl="0">
              <a:spcBef>
                <a:spcPts val="0"/>
              </a:spcBef>
              <a:spcAft>
                <a:spcPts val="0"/>
              </a:spcAft>
              <a:buNone/>
            </a:pP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9cb9d983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9cb9d983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Basically, we are composing our object into tree structure to achieve some functionality.</a:t>
            </a:r>
          </a:p>
          <a:p>
            <a:pPr marL="0" lvl="0" indent="0" algn="l" rtl="0">
              <a:spcBef>
                <a:spcPts val="0"/>
              </a:spcBef>
              <a:spcAft>
                <a:spcPts val="0"/>
              </a:spcAft>
              <a:buNone/>
            </a:pPr>
            <a:r>
              <a:rPr lang="en-US" dirty="0"/>
              <a:t>Either to get some information from each subcomponent or provide some piece of code, some functionality and so 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this design pattern works when the core functionality can be represented as a tree.</a:t>
            </a:r>
          </a:p>
          <a:p>
            <a:pPr marL="0" lvl="0" indent="0" algn="l" rtl="0">
              <a:spcBef>
                <a:spcPts val="0"/>
              </a:spcBef>
              <a:spcAft>
                <a:spcPts val="0"/>
              </a:spcAft>
              <a:buNone/>
            </a:pPr>
            <a:r>
              <a:rPr lang="en-US" dirty="0"/>
              <a:t>Now, of course, you don't need to apply this to the whole application, you can apply it to parts of the code that work well with the structure, with this tree kind of pattern.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main idea is that we can manipulate many objects as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98dce7d8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98dce7d8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n-lt"/>
              </a:rPr>
              <a:t>In that case, what we ideally would like to have is a single instance of our network communication</a:t>
            </a:r>
          </a:p>
          <a:p>
            <a:pPr marL="158750" indent="0" algn="l">
              <a:buNone/>
            </a:pPr>
            <a:r>
              <a:rPr lang="en-US" b="0" i="0" dirty="0">
                <a:solidFill>
                  <a:srgbClr val="1C1D1F"/>
                </a:solidFill>
                <a:effectLst/>
                <a:latin typeface="+mn-lt"/>
              </a:rPr>
              <a:t>service that say that all other components communicate with and all requests for the network go through</a:t>
            </a:r>
          </a:p>
          <a:p>
            <a:pPr marL="158750" indent="0" algn="l">
              <a:buNone/>
            </a:pPr>
            <a:r>
              <a:rPr lang="en-US" b="0" i="0" dirty="0">
                <a:solidFill>
                  <a:srgbClr val="1C1D1F"/>
                </a:solidFill>
                <a:effectLst/>
                <a:latin typeface="+mn-lt"/>
              </a:rPr>
              <a:t>that network communication instance so that you can you can do some, let's say ordering / some logging.</a:t>
            </a:r>
          </a:p>
          <a:p>
            <a:pPr marL="0" lvl="0" indent="0" algn="l" rtl="0">
              <a:spcBef>
                <a:spcPts val="0"/>
              </a:spcBef>
              <a:spcAft>
                <a:spcPts val="0"/>
              </a:spcAft>
              <a:buNone/>
            </a:pPr>
            <a:endParaRPr dirty="0">
              <a:latin typeface="+mn-l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9cb9d98a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9cb9d98a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say you have a disk that stores some information, some files, or you could have a database or whatever that is.</a:t>
            </a:r>
          </a:p>
          <a:p>
            <a:pPr marL="0" lvl="0" indent="0" algn="l" rtl="0">
              <a:spcBef>
                <a:spcPts val="0"/>
              </a:spcBef>
              <a:spcAft>
                <a:spcPts val="0"/>
              </a:spcAft>
              <a:buNone/>
            </a:pPr>
            <a:r>
              <a:rPr lang="en-US" dirty="0"/>
              <a:t>It stores some data, and you have various clients that access this particular disk.</a:t>
            </a:r>
          </a:p>
          <a:p>
            <a:pPr marL="0" lvl="0" indent="0" algn="l" rtl="0">
              <a:spcBef>
                <a:spcPts val="0"/>
              </a:spcBef>
              <a:spcAft>
                <a:spcPts val="0"/>
              </a:spcAft>
              <a:buNone/>
            </a:pPr>
            <a:r>
              <a:rPr lang="en-US" dirty="0"/>
              <a:t>Each individual client can ask for the same file on the disk, or they can ask for various files.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of course, this is not very efficient because if one of the clients asks for a certain file, the disk takes a long time to retrieve that information and provide it to the client when it's not actually</a:t>
            </a:r>
          </a:p>
          <a:p>
            <a:pPr marL="0" lvl="0" indent="0" algn="l" rtl="0">
              <a:spcBef>
                <a:spcPts val="0"/>
              </a:spcBef>
              <a:spcAft>
                <a:spcPts val="0"/>
              </a:spcAft>
              <a:buNone/>
            </a:pPr>
            <a:r>
              <a:rPr lang="en-US" dirty="0"/>
              <a:t>useful. If one client accessed a certain file, then the second client should be able to retrieve that same information a bit faster.</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cb9d98a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cb9d98a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that's where, let's say, caching might come in and the proxy design pattern.</a:t>
            </a:r>
          </a:p>
          <a:p>
            <a:pPr marL="0" lvl="0" indent="0" algn="l" rtl="0">
              <a:spcBef>
                <a:spcPts val="0"/>
              </a:spcBef>
              <a:spcAft>
                <a:spcPts val="0"/>
              </a:spcAft>
              <a:buNone/>
            </a:pPr>
            <a:r>
              <a:rPr lang="en-US" dirty="0"/>
              <a:t>Here we have a </a:t>
            </a:r>
            <a:r>
              <a:rPr lang="en-US" dirty="0" err="1"/>
              <a:t>DiskProxy</a:t>
            </a:r>
            <a:r>
              <a:rPr lang="en-US" dirty="0"/>
              <a:t> that provides some caching functionality, but it also allows our clients to retrieve the disk information in the same way as if they were interrogating the disk directly.</a:t>
            </a:r>
          </a:p>
          <a:p>
            <a:pPr marL="0" lvl="0" indent="0" algn="l" rtl="0">
              <a:spcBef>
                <a:spcPts val="0"/>
              </a:spcBef>
              <a:spcAft>
                <a:spcPts val="0"/>
              </a:spcAft>
              <a:buNone/>
            </a:pPr>
            <a:r>
              <a:rPr lang="en-US" dirty="0"/>
              <a:t>That is the proxy design pattern.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9cb9d98a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9cb9d98a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basically a way to provide some functionality before and or after calling an object, it’s a proxy for an object.</a:t>
            </a:r>
          </a:p>
          <a:p>
            <a:pPr marL="0" lvl="0" indent="0" algn="l" rtl="0">
              <a:spcBef>
                <a:spcPts val="0"/>
              </a:spcBef>
              <a:spcAft>
                <a:spcPts val="0"/>
              </a:spcAft>
              <a:buNone/>
            </a:pPr>
            <a:r>
              <a:rPr lang="en-US" dirty="0"/>
              <a:t>It allows us to call an object in the same way but provide some extra functionality.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you might notice that it's very similar to a facade.</a:t>
            </a:r>
          </a:p>
          <a:p>
            <a:pPr marL="0" lvl="0" indent="0" algn="l" rtl="0">
              <a:spcBef>
                <a:spcPts val="0"/>
              </a:spcBef>
              <a:spcAft>
                <a:spcPts val="0"/>
              </a:spcAft>
              <a:buNone/>
            </a:pPr>
            <a:r>
              <a:rPr lang="en-US" dirty="0"/>
              <a:t>Remember that facade is a way to provide some interface to access a complex functionality in the backend.</a:t>
            </a:r>
          </a:p>
          <a:p>
            <a:pPr marL="0" lvl="0" indent="0" algn="l" rtl="0">
              <a:spcBef>
                <a:spcPts val="0"/>
              </a:spcBef>
              <a:spcAft>
                <a:spcPts val="0"/>
              </a:spcAft>
              <a:buNone/>
            </a:pPr>
            <a:r>
              <a:rPr lang="en-US" dirty="0"/>
              <a:t>The difference here is that proxy will have the same interface for the functionality behind it is just that it adds some extra code or some extra things to do before or after accessing the required functionality.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also very similar to a decorator. The difference here is that proxy kind of manages the life cycle of its object, </a:t>
            </a:r>
          </a:p>
          <a:p>
            <a:pPr marL="0" lvl="0" indent="0" algn="l" rtl="0">
              <a:spcBef>
                <a:spcPts val="0"/>
              </a:spcBef>
              <a:spcAft>
                <a:spcPts val="0"/>
              </a:spcAft>
              <a:buNone/>
            </a:pPr>
            <a:r>
              <a:rPr lang="en-US" dirty="0"/>
              <a:t>whereas in a decorator pattern it is the client that manages the life cycle of the object. So the client tells it when to create the object, when to destroy it, when to do certain functionality.</a:t>
            </a:r>
          </a:p>
          <a:p>
            <a:pPr marL="0" lvl="0" indent="0" algn="l" rtl="0">
              <a:spcBef>
                <a:spcPts val="0"/>
              </a:spcBef>
              <a:spcAft>
                <a:spcPts val="0"/>
              </a:spcAft>
              <a:buNone/>
            </a:pPr>
            <a:r>
              <a:rPr lang="en-US" dirty="0"/>
              <a:t>Whereas the proxy is kind of a it's a stand in for the exact same object, except that it </a:t>
            </a:r>
            <a:r>
              <a:rPr lang="en-US"/>
              <a:t>adds some extra </a:t>
            </a:r>
            <a:r>
              <a:rPr lang="en-US" dirty="0"/>
              <a:t>functionality before and after.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b21c1dea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b21c1dea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n-lt"/>
              </a:rPr>
              <a:t>It allows us to notify a set of subscribers of a certain event that might happen/it defines a subscription mechanism.</a:t>
            </a:r>
          </a:p>
          <a:p>
            <a:pPr marL="158750" indent="0" algn="l">
              <a:buNone/>
            </a:pPr>
            <a:r>
              <a:rPr lang="en-US" b="0" i="0" dirty="0">
                <a:solidFill>
                  <a:srgbClr val="1C1D1F"/>
                </a:solidFill>
                <a:effectLst/>
                <a:latin typeface="+mn-lt"/>
              </a:rPr>
              <a:t>Every time something is published to that service, you get a notification because you are subscribed to it.</a:t>
            </a:r>
          </a:p>
          <a:p>
            <a:pPr marL="158750" indent="0" algn="l">
              <a:buNone/>
            </a:pPr>
            <a:endParaRPr lang="en-US" b="0" i="0" dirty="0">
              <a:solidFill>
                <a:srgbClr val="1C1D1F"/>
              </a:solidFill>
              <a:effectLst/>
              <a:latin typeface="+mn-lt"/>
            </a:endParaRPr>
          </a:p>
          <a:p>
            <a:pPr marL="158750" indent="0" algn="l">
              <a:buNone/>
            </a:pPr>
            <a:r>
              <a:rPr lang="en-US" b="0" i="0" dirty="0">
                <a:solidFill>
                  <a:srgbClr val="1C1D1F"/>
                </a:solidFill>
                <a:effectLst/>
                <a:latin typeface="+mn-lt"/>
              </a:rPr>
              <a:t>The observer pattern allows a component to be an observer of a service and a service as soon as it is updated, will provide a notification to its observers or subscribers.</a:t>
            </a:r>
          </a:p>
          <a:p>
            <a:pPr marL="158750" indent="0" algn="l">
              <a:buNone/>
            </a:pPr>
            <a:r>
              <a:rPr lang="en-US" b="0" i="0" dirty="0">
                <a:solidFill>
                  <a:srgbClr val="1C1D1F"/>
                </a:solidFill>
                <a:effectLst/>
                <a:latin typeface="+mn-lt"/>
              </a:rPr>
              <a:t>So it allows us to notify multiple objects simultaneously and basically at its core, it defines a one-to-many relationship.</a:t>
            </a:r>
          </a:p>
          <a:p>
            <a:pPr marL="0" lvl="0" indent="0" algn="l" rtl="0">
              <a:spcBef>
                <a:spcPts val="0"/>
              </a:spcBef>
              <a:spcAft>
                <a:spcPts val="0"/>
              </a:spcAft>
              <a:buNone/>
            </a:pPr>
            <a:endParaRPr lang="en-US" dirty="0">
              <a:latin typeface="+mn-l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cb9d98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cb9d98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Let's have a look at a schema to see how we can implement this.</a:t>
            </a:r>
          </a:p>
          <a:p>
            <a:pPr marL="158750" indent="0" algn="l">
              <a:buNone/>
            </a:pPr>
            <a:r>
              <a:rPr lang="en-US" b="0" i="0" dirty="0">
                <a:solidFill>
                  <a:srgbClr val="1C1D1F"/>
                </a:solidFill>
                <a:effectLst/>
                <a:latin typeface="+mj-lt"/>
              </a:rPr>
              <a:t>Here we have an event manager that has a list of subscribers, or we could call them observers.</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Now, keep in mind, the event manager can provide various types of notifications so it doesn't have to be limited to a certain type of notification.</a:t>
            </a:r>
          </a:p>
          <a:p>
            <a:pPr marL="158750" indent="0" algn="l">
              <a:buNone/>
            </a:pPr>
            <a:r>
              <a:rPr lang="en-US" b="0" i="0" dirty="0">
                <a:solidFill>
                  <a:srgbClr val="1C1D1F"/>
                </a:solidFill>
                <a:effectLst/>
                <a:latin typeface="+mj-lt"/>
              </a:rPr>
              <a:t>If it does make sense to notify of multiple types of events, then that can be implemented and it has a function to notify subscribers.</a:t>
            </a:r>
          </a:p>
          <a:p>
            <a:pPr marL="158750" indent="0" algn="l">
              <a:buNone/>
            </a:pPr>
            <a:r>
              <a:rPr lang="en-US" b="0" i="0" dirty="0">
                <a:solidFill>
                  <a:srgbClr val="1C1D1F"/>
                </a:solidFill>
                <a:effectLst/>
                <a:latin typeface="+mj-lt"/>
              </a:rPr>
              <a:t>Now, here on the left side, we have an event generator.</a:t>
            </a:r>
          </a:p>
          <a:p>
            <a:pPr marL="158750" indent="0" algn="l">
              <a:buNone/>
            </a:pPr>
            <a:r>
              <a:rPr lang="en-US" b="0" i="0" dirty="0">
                <a:solidFill>
                  <a:srgbClr val="1C1D1F"/>
                </a:solidFill>
                <a:effectLst/>
                <a:latin typeface="+mj-lt"/>
              </a:rPr>
              <a:t>As soon as an event is generated here, the event manager will notify all its subscribers.</a:t>
            </a:r>
          </a:p>
          <a:p>
            <a:pPr marL="158750" indent="0" algn="l">
              <a:buNone/>
            </a:pPr>
            <a:r>
              <a:rPr lang="en-US" b="0" i="0" dirty="0">
                <a:solidFill>
                  <a:srgbClr val="1C1D1F"/>
                </a:solidFill>
                <a:effectLst/>
                <a:latin typeface="+mj-lt"/>
              </a:rPr>
              <a:t>The event manager defines an interface, that can be used by other objects in the project to be able to attach to this to these notifications.</a:t>
            </a:r>
          </a:p>
          <a:p>
            <a:pPr marL="158750" indent="0" algn="l">
              <a:buNone/>
            </a:pPr>
            <a:r>
              <a:rPr lang="en-US" b="0" i="0" dirty="0">
                <a:solidFill>
                  <a:srgbClr val="1C1D1F"/>
                </a:solidFill>
                <a:effectLst/>
                <a:latin typeface="+mj-lt"/>
              </a:rPr>
              <a:t>And here we have a number of subscribers that all implement this subscriber interface and have a function that will be called whenever there is a new event that has occurred.</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b3eda6aa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b3eda6aa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There is a chain of so-called handlers. A handler is a class or an object that can handle a request in some way.</a:t>
            </a:r>
          </a:p>
          <a:p>
            <a:pPr marL="158750" indent="0" algn="l">
              <a:buNone/>
            </a:pPr>
            <a:r>
              <a:rPr lang="en-US" b="0" i="0" dirty="0">
                <a:solidFill>
                  <a:srgbClr val="1C1D1F"/>
                </a:solidFill>
                <a:effectLst/>
                <a:latin typeface="+mj-lt"/>
              </a:rPr>
              <a:t>And we define a chain of handlers to process a certain request.</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This has some obvious advantages. When you have multiple operations that need to be performed on a request, you can have a chain where each object in that chain handles its own operation.</a:t>
            </a:r>
          </a:p>
          <a:p>
            <a:pPr marL="158750" indent="0" algn="l">
              <a:buNone/>
            </a:pPr>
            <a:r>
              <a:rPr lang="en-US" b="0" i="0" dirty="0">
                <a:solidFill>
                  <a:srgbClr val="1C1D1F"/>
                </a:solidFill>
                <a:effectLst/>
                <a:latin typeface="+mj-lt"/>
              </a:rPr>
              <a:t>Rather than putting everything in a single class, you can have separate classes for separate operations. It helps with separation of concerns.</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Now, each handler needs to have a reference to the next handler so that when a request has been processed in a certain way, or even if the request cannot</a:t>
            </a:r>
          </a:p>
          <a:p>
            <a:pPr marL="158750" indent="0" algn="l">
              <a:buNone/>
            </a:pPr>
            <a:r>
              <a:rPr lang="en-US" b="0" i="0" dirty="0">
                <a:solidFill>
                  <a:srgbClr val="1C1D1F"/>
                </a:solidFill>
                <a:effectLst/>
                <a:latin typeface="+mj-lt"/>
              </a:rPr>
              <a:t>be processed, then the handler can send the request down the chain to the next handler to perform its operations.</a:t>
            </a:r>
          </a:p>
          <a:p>
            <a:pPr marL="158750" indent="0" algn="l">
              <a:buNone/>
            </a:pPr>
            <a:r>
              <a:rPr lang="en-US" b="0" i="0" dirty="0">
                <a:solidFill>
                  <a:srgbClr val="1C1D1F"/>
                </a:solidFill>
                <a:effectLst/>
                <a:latin typeface="+mj-lt"/>
              </a:rPr>
              <a:t>And each handler then decides to process the request, decides whether or not to process the request.</a:t>
            </a:r>
          </a:p>
          <a:p>
            <a:pPr marL="158750" indent="0" algn="l">
              <a:buNone/>
            </a:pPr>
            <a:r>
              <a:rPr lang="en-US" b="0" i="0" dirty="0">
                <a:solidFill>
                  <a:srgbClr val="1C1D1F"/>
                </a:solidFill>
                <a:effectLst/>
                <a:latin typeface="+mj-lt"/>
              </a:rPr>
              <a:t>It has the option to not process it and simply pass it on to the next handler and or pass it on.</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There are two schools of thought here, one that says each handler handles that handles the request cannot pass it on.</a:t>
            </a:r>
          </a:p>
          <a:p>
            <a:pPr marL="158750" indent="0" algn="l">
              <a:buNone/>
            </a:pPr>
            <a:r>
              <a:rPr lang="en-US" b="0" i="0" dirty="0">
                <a:solidFill>
                  <a:srgbClr val="1C1D1F"/>
                </a:solidFill>
                <a:effectLst/>
                <a:latin typeface="+mj-lt"/>
              </a:rPr>
              <a:t>Or we can have a system where each handler adds its own functionality and then moves the request onward down the chain.</a:t>
            </a:r>
          </a:p>
          <a:p>
            <a:pPr marL="158750" indent="0" algn="l">
              <a:buNone/>
            </a:pPr>
            <a:r>
              <a:rPr lang="en-US" b="0" i="0" dirty="0">
                <a:solidFill>
                  <a:srgbClr val="1C1D1F"/>
                </a:solidFill>
                <a:effectLst/>
                <a:latin typeface="+mj-lt"/>
              </a:rPr>
              <a:t>These are two different strategies that obviously depend on the requirements of the project.</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The request can be of different types. We can have multiple types and we can actually send the request to various handlers in the chain.</a:t>
            </a:r>
          </a:p>
          <a:p>
            <a:pPr marL="158750" indent="0" algn="l">
              <a:buNone/>
            </a:pPr>
            <a:r>
              <a:rPr lang="en-US" b="0" i="0" dirty="0">
                <a:solidFill>
                  <a:srgbClr val="1C1D1F"/>
                </a:solidFill>
                <a:effectLst/>
                <a:latin typeface="+mj-lt"/>
              </a:rPr>
              <a:t>So, we don't necessarily have to send the request to the first handler in the chain.</a:t>
            </a:r>
          </a:p>
          <a:p>
            <a:pPr marL="158750" indent="0" algn="l">
              <a:buNone/>
            </a:pPr>
            <a:r>
              <a:rPr lang="en-US" b="0" i="0" dirty="0">
                <a:solidFill>
                  <a:srgbClr val="1C1D1F"/>
                </a:solidFill>
                <a:effectLst/>
                <a:latin typeface="+mj-lt"/>
              </a:rPr>
              <a:t>We can send it in the middle somewhere if we if the functionality requires us to do so.</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b3eda6a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b3eda6a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Quick visual representation of this.</a:t>
            </a:r>
          </a:p>
          <a:p>
            <a:pPr marL="158750" indent="0" algn="l">
              <a:buNone/>
            </a:pPr>
            <a:r>
              <a:rPr lang="en-US" b="0" i="0" dirty="0">
                <a:solidFill>
                  <a:srgbClr val="1C1D1F"/>
                </a:solidFill>
                <a:effectLst/>
                <a:latin typeface="+mj-lt"/>
              </a:rPr>
              <a:t>We have a request that is passed to a handler.</a:t>
            </a:r>
          </a:p>
          <a:p>
            <a:pPr marL="158750" indent="0" algn="l">
              <a:buNone/>
            </a:pPr>
            <a:r>
              <a:rPr lang="en-US" b="0" i="0" dirty="0">
                <a:solidFill>
                  <a:srgbClr val="1C1D1F"/>
                </a:solidFill>
                <a:effectLst/>
                <a:latin typeface="+mj-lt"/>
              </a:rPr>
              <a:t>The handler has the option to process the request.</a:t>
            </a:r>
          </a:p>
          <a:p>
            <a:pPr marL="158750" indent="0" algn="l">
              <a:buNone/>
            </a:pPr>
            <a:r>
              <a:rPr lang="en-US" b="0" i="0" dirty="0">
                <a:solidFill>
                  <a:srgbClr val="1C1D1F"/>
                </a:solidFill>
                <a:effectLst/>
                <a:latin typeface="+mj-lt"/>
              </a:rPr>
              <a:t>Then we get a result or if it cannot process it, it moves it onto the next handler to see if that one can handle it.</a:t>
            </a:r>
          </a:p>
          <a:p>
            <a:pPr marL="158750" indent="0" algn="l">
              <a:buNone/>
            </a:pPr>
            <a:r>
              <a:rPr lang="en-US" b="0" i="0" dirty="0">
                <a:solidFill>
                  <a:srgbClr val="1C1D1F"/>
                </a:solidFill>
                <a:effectLst/>
                <a:latin typeface="+mj-lt"/>
              </a:rPr>
              <a:t>This is the situation where the handler, once the request is handled, then the handler breaks the chain.</a:t>
            </a:r>
          </a:p>
          <a:p>
            <a:pPr marL="158750" indent="0" algn="l">
              <a:buNone/>
            </a:pPr>
            <a:r>
              <a:rPr lang="en-US" b="0" i="0" u="none" dirty="0">
                <a:solidFill>
                  <a:srgbClr val="401B9C"/>
                </a:solidFill>
                <a:effectLst/>
                <a:latin typeface="+mj-lt"/>
              </a:rPr>
              <a:t>So, we don't send the request onwards so the request can move from handler to handler.</a:t>
            </a:r>
          </a:p>
          <a:p>
            <a:pPr marL="158750" indent="0" algn="l">
              <a:buNone/>
            </a:pPr>
            <a:r>
              <a:rPr lang="en-US" b="0" i="0" dirty="0">
                <a:solidFill>
                  <a:srgbClr val="1C1D1F"/>
                </a:solidFill>
                <a:effectLst/>
                <a:latin typeface="+mj-lt"/>
              </a:rPr>
              <a:t>At one point it will be processed. If it cannot, then that the request fails or depending on the functionality of the project, you can have another way to handle that request.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b3eda6aa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b3eda6aa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We can also have a tree structure.</a:t>
            </a:r>
          </a:p>
          <a:p>
            <a:pPr marL="158750" indent="0" algn="l">
              <a:buNone/>
            </a:pPr>
            <a:r>
              <a:rPr lang="en-US" b="0" i="0" dirty="0">
                <a:solidFill>
                  <a:srgbClr val="1C1D1F"/>
                </a:solidFill>
                <a:effectLst/>
                <a:latin typeface="+mj-lt"/>
              </a:rPr>
              <a:t>For example, this is the way Android handles operations on its UI in its XML layouts.</a:t>
            </a:r>
          </a:p>
          <a:p>
            <a:pPr marL="158750" indent="0" algn="l">
              <a:buNone/>
            </a:pPr>
            <a:r>
              <a:rPr lang="en-US" b="0" i="0" dirty="0">
                <a:solidFill>
                  <a:srgbClr val="1C1D1F"/>
                </a:solidFill>
                <a:effectLst/>
                <a:latin typeface="+mj-lt"/>
              </a:rPr>
              <a:t>Let's say we have a click of a button.</a:t>
            </a:r>
          </a:p>
          <a:p>
            <a:pPr marL="158750" indent="0" algn="l">
              <a:buNone/>
            </a:pPr>
            <a:r>
              <a:rPr lang="en-US" b="0" i="0" dirty="0">
                <a:solidFill>
                  <a:srgbClr val="1C1D1F"/>
                </a:solidFill>
                <a:effectLst/>
                <a:latin typeface="+mj-lt"/>
              </a:rPr>
              <a:t>That button will either handle that request or pass it on to the relative layout.</a:t>
            </a:r>
          </a:p>
          <a:p>
            <a:pPr marL="158750" indent="0" algn="l">
              <a:buNone/>
            </a:pPr>
            <a:r>
              <a:rPr lang="en-US" b="0" i="0" dirty="0">
                <a:solidFill>
                  <a:srgbClr val="1C1D1F"/>
                </a:solidFill>
                <a:effectLst/>
                <a:latin typeface="+mj-lt"/>
              </a:rPr>
              <a:t>If the relative layout cannot handle the request, it will pass it on upwards to the constraint layout, which of course can either handle it or let the request simply die out.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9dca02e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9dca02e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It's a request that is wrapped in an object that contains all its relevant information.</a:t>
            </a:r>
          </a:p>
          <a:p>
            <a:pPr marL="158750" indent="0" algn="l">
              <a:buNone/>
            </a:pPr>
            <a:r>
              <a:rPr lang="en-US" b="0" i="0" dirty="0">
                <a:solidFill>
                  <a:srgbClr val="1C1D1F"/>
                </a:solidFill>
                <a:effectLst/>
                <a:latin typeface="+mj-lt"/>
              </a:rPr>
              <a:t>That means each request can be handled separately, sent to the required place where it needs to be processed.</a:t>
            </a:r>
          </a:p>
          <a:p>
            <a:pPr marL="158750" indent="0" algn="l">
              <a:buNone/>
            </a:pPr>
            <a:r>
              <a:rPr lang="en-US" b="0" i="0" dirty="0">
                <a:solidFill>
                  <a:srgbClr val="1C1D1F"/>
                </a:solidFill>
                <a:effectLst/>
                <a:latin typeface="+mj-lt"/>
              </a:rPr>
              <a:t>The command object is then passed to the correct handler.</a:t>
            </a:r>
          </a:p>
          <a:p>
            <a:pPr marL="158750" indent="0" algn="l">
              <a:buNone/>
            </a:pPr>
            <a:r>
              <a:rPr lang="en-US" b="0" i="0" dirty="0">
                <a:solidFill>
                  <a:srgbClr val="1C1D1F"/>
                </a:solidFill>
                <a:effectLst/>
                <a:latin typeface="+mj-lt"/>
              </a:rPr>
              <a:t>You could have an instance of a let's call this a dispatcher that can send the right command to the right place, or it can be sent directly to the processor where it needs to be handled.</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You can think about it as, let's say, an editor, software that has a certain specific command, like a copy, a text or paste or cut or whatever that is.</a:t>
            </a:r>
          </a:p>
          <a:p>
            <a:pPr marL="158750" indent="0" algn="l">
              <a:buNone/>
            </a:pPr>
            <a:r>
              <a:rPr lang="en-US" b="0" i="0" dirty="0">
                <a:solidFill>
                  <a:srgbClr val="1C1D1F"/>
                </a:solidFill>
                <a:effectLst/>
                <a:latin typeface="+mj-lt"/>
              </a:rPr>
              <a:t>You can contain all that information that is required to process that command and do the operation inside a single object and then you can pass that object around in code.</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9dd2936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9dd2936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It describes a class where behavior or algorithm can be changed at runtime.</a:t>
            </a:r>
          </a:p>
          <a:p>
            <a:pPr marL="158750" indent="0" algn="l">
              <a:buNone/>
            </a:pPr>
            <a:r>
              <a:rPr lang="en-US" b="0" i="0" dirty="0">
                <a:solidFill>
                  <a:srgbClr val="1C1D1F"/>
                </a:solidFill>
                <a:effectLst/>
                <a:latin typeface="+mj-lt"/>
              </a:rPr>
              <a:t>We can define a class that is sort of a container for a certain algorithm.</a:t>
            </a:r>
          </a:p>
          <a:p>
            <a:pPr marL="158750" indent="0" algn="l">
              <a:buNone/>
            </a:pPr>
            <a:r>
              <a:rPr lang="en-US" b="0" i="0" dirty="0">
                <a:solidFill>
                  <a:srgbClr val="1C1D1F"/>
                </a:solidFill>
                <a:effectLst/>
                <a:latin typeface="+mj-lt"/>
              </a:rPr>
              <a:t>And then we encapsulate that algorithm in a separate object that allows our class to call that specific algorithm.</a:t>
            </a:r>
          </a:p>
          <a:p>
            <a:pPr marL="158750" indent="0" algn="l">
              <a:buNone/>
            </a:pPr>
            <a:r>
              <a:rPr lang="en-US" b="0" i="0" dirty="0">
                <a:solidFill>
                  <a:srgbClr val="1C1D1F"/>
                </a:solidFill>
                <a:effectLst/>
                <a:latin typeface="+mj-lt"/>
              </a:rPr>
              <a:t>We create objects that create some logic, that we want to have in that particular class.</a:t>
            </a:r>
          </a:p>
          <a:p>
            <a:pPr marL="158750" indent="0" algn="l">
              <a:buNone/>
            </a:pPr>
            <a:r>
              <a:rPr lang="en-US" b="0" i="0" dirty="0">
                <a:solidFill>
                  <a:srgbClr val="1C1D1F"/>
                </a:solidFill>
                <a:effectLst/>
                <a:latin typeface="+mj-lt"/>
              </a:rPr>
              <a:t>And then the context object can handle pretty much any algorithm object as long as it implements a certain interface.</a:t>
            </a:r>
          </a:p>
          <a:p>
            <a:pPr marL="158750" indent="0" algn="l">
              <a:buNone/>
            </a:pPr>
            <a:r>
              <a:rPr lang="en-US" b="0" i="0" dirty="0">
                <a:solidFill>
                  <a:srgbClr val="1C1D1F"/>
                </a:solidFill>
                <a:effectLst/>
                <a:latin typeface="+mj-lt"/>
              </a:rPr>
              <a:t>And these algorithm logic objects can be changed at runtime depending on what the requirements are.</a:t>
            </a:r>
          </a:p>
          <a:p>
            <a:pPr marL="158750" indent="0" algn="l">
              <a:buNone/>
            </a:pPr>
            <a:r>
              <a:rPr lang="en-US" b="0" i="0" dirty="0">
                <a:solidFill>
                  <a:srgbClr val="1C1D1F"/>
                </a:solidFill>
                <a:effectLst/>
                <a:latin typeface="+mj-lt"/>
              </a:rPr>
              <a:t>We give the client the possibility to change the logic that is applied by a third-party class.</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This is very useful when we want to be able to add some functionality without changing the program structure and without changing other objects and classes that we already have, we can add and remove algorithm objects at runtime depending on the requirements of the client that is calling the functionality.</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98dce7d8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98dce7d8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Singleton is only useful when you require a single access to your resource.</a:t>
            </a:r>
          </a:p>
          <a:p>
            <a:pPr marL="158750" indent="0" algn="l">
              <a:buNone/>
            </a:pPr>
            <a:r>
              <a:rPr lang="en-US" b="0" i="0" dirty="0">
                <a:solidFill>
                  <a:srgbClr val="1C1D1F"/>
                </a:solidFill>
                <a:effectLst/>
                <a:latin typeface="+mj-lt"/>
              </a:rPr>
              <a:t>And it might also be a disadvantage in some situations.</a:t>
            </a:r>
          </a:p>
          <a:p>
            <a:pPr marL="158750" indent="0" algn="l">
              <a:buNone/>
            </a:pPr>
            <a:r>
              <a:rPr lang="en-US" b="0" i="0" dirty="0">
                <a:solidFill>
                  <a:srgbClr val="1C1D1F"/>
                </a:solidFill>
                <a:effectLst/>
                <a:latin typeface="+mj-lt"/>
              </a:rPr>
              <a:t>So, for instance, if you create a singleton, that Singleton instance will remain created and will</a:t>
            </a:r>
          </a:p>
          <a:p>
            <a:pPr marL="158750" indent="0" algn="l">
              <a:buNone/>
            </a:pPr>
            <a:r>
              <a:rPr lang="en-US" b="0" i="0" dirty="0">
                <a:solidFill>
                  <a:srgbClr val="1C1D1F"/>
                </a:solidFill>
                <a:effectLst/>
                <a:latin typeface="+mj-lt"/>
              </a:rPr>
              <a:t>take up resources for the remainder of your application.</a:t>
            </a:r>
          </a:p>
          <a:p>
            <a:pPr marL="158750" indent="0" algn="l">
              <a:buNone/>
            </a:pPr>
            <a:r>
              <a:rPr lang="en-US" b="0" i="0" u="sng" dirty="0">
                <a:solidFill>
                  <a:srgbClr val="401B9C"/>
                </a:solidFill>
                <a:effectLst/>
                <a:latin typeface="+mj-lt"/>
              </a:rPr>
              <a:t>OK, so you might not want that, especially in a environment with a limited set of resources like a </a:t>
            </a:r>
            <a:r>
              <a:rPr lang="en-US" b="0" i="0" dirty="0">
                <a:solidFill>
                  <a:srgbClr val="1C1D1F"/>
                </a:solidFill>
                <a:effectLst/>
                <a:latin typeface="+mj-lt"/>
              </a:rPr>
              <a:t>mobile device.</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9dd29360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9dd29360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a class that can change its algorithm depending on which one is provided by the client.</a:t>
            </a:r>
          </a:p>
          <a:p>
            <a:pPr marL="0" lvl="0" indent="0" algn="l" rtl="0">
              <a:spcBef>
                <a:spcPts val="0"/>
              </a:spcBef>
              <a:spcAft>
                <a:spcPts val="0"/>
              </a:spcAft>
              <a:buNone/>
            </a:pPr>
            <a:r>
              <a:rPr lang="en-US" dirty="0"/>
              <a:t>And then we have various strategies here that can be substituted in the executor class.</a:t>
            </a:r>
          </a:p>
          <a:p>
            <a:pPr marL="0" lvl="0" indent="0" algn="l" rtl="0">
              <a:spcBef>
                <a:spcPts val="0"/>
              </a:spcBef>
              <a:spcAft>
                <a:spcPts val="0"/>
              </a:spcAft>
              <a:buNone/>
            </a:pPr>
            <a:r>
              <a:rPr lang="en-US" dirty="0"/>
              <a:t>This is the general structure.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c692a792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c692a792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State design pattern simply says that an object can change its behavior based on an internal state.</a:t>
            </a:r>
          </a:p>
          <a:p>
            <a:pPr marL="158750" indent="0" algn="l">
              <a:buNone/>
            </a:pPr>
            <a:r>
              <a:rPr lang="en-US" b="0" i="0" dirty="0">
                <a:solidFill>
                  <a:srgbClr val="1C1D1F"/>
                </a:solidFill>
                <a:effectLst/>
                <a:latin typeface="+mj-lt"/>
              </a:rPr>
              <a:t>You can think about it as a state machine that has a certain number of states.</a:t>
            </a:r>
          </a:p>
          <a:p>
            <a:pPr marL="158750" indent="0" algn="l">
              <a:buNone/>
            </a:pPr>
            <a:r>
              <a:rPr lang="en-US" b="0" i="0" dirty="0">
                <a:solidFill>
                  <a:srgbClr val="1C1D1F"/>
                </a:solidFill>
                <a:effectLst/>
                <a:latin typeface="+mj-lt"/>
              </a:rPr>
              <a:t>At any point a program will have a certain number of states that it can be in.</a:t>
            </a:r>
          </a:p>
          <a:p>
            <a:pPr marL="158750" indent="0" algn="l">
              <a:buNone/>
            </a:pPr>
            <a:r>
              <a:rPr lang="en-US" b="0" i="0" dirty="0">
                <a:solidFill>
                  <a:srgbClr val="1C1D1F"/>
                </a:solidFill>
                <a:effectLst/>
                <a:latin typeface="+mj-lt"/>
              </a:rPr>
              <a:t>And there is a sequence of how to go from one state to another.</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The state can simply be a placeholder.</a:t>
            </a:r>
          </a:p>
          <a:p>
            <a:pPr marL="158750" indent="0" algn="l">
              <a:buNone/>
            </a:pPr>
            <a:r>
              <a:rPr lang="en-US" b="0" i="0" dirty="0">
                <a:solidFill>
                  <a:srgbClr val="1C1D1F"/>
                </a:solidFill>
                <a:effectLst/>
                <a:latin typeface="+mj-lt"/>
              </a:rPr>
              <a:t>So it </a:t>
            </a:r>
            <a:r>
              <a:rPr lang="en-US" b="0" i="0" u="none" dirty="0">
                <a:solidFill>
                  <a:srgbClr val="1C1D1F"/>
                </a:solidFill>
                <a:effectLst/>
                <a:latin typeface="+mj-lt"/>
              </a:rPr>
              <a:t>defines the state but doesn't provide any functionality to it, or it can have functionality attached. But that's not necessary.</a:t>
            </a:r>
          </a:p>
          <a:p>
            <a:pPr marL="158750" indent="0" algn="l">
              <a:buNone/>
            </a:pPr>
            <a:r>
              <a:rPr lang="en-US" b="0" i="0" u="none" dirty="0">
                <a:solidFill>
                  <a:srgbClr val="401B9C"/>
                </a:solidFill>
                <a:effectLst/>
                <a:latin typeface="+mj-lt"/>
              </a:rPr>
              <a:t>If the program knows it's in a certain state, it can simply be a string or it can be an object </a:t>
            </a:r>
            <a:r>
              <a:rPr lang="en-US" b="0" i="0" u="none" dirty="0">
                <a:solidFill>
                  <a:srgbClr val="1C1D1F"/>
                </a:solidFill>
                <a:effectLst/>
                <a:latin typeface="+mj-lt"/>
              </a:rPr>
              <a:t>or it can be whatever you want it to be.</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c692a792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c692a79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Quick example here is you can think about a blog, an online blog that has certain articles.</a:t>
            </a:r>
          </a:p>
          <a:p>
            <a:pPr marL="158750" indent="0" algn="l">
              <a:buNone/>
            </a:pPr>
            <a:r>
              <a:rPr lang="en-US" b="0" i="0" dirty="0">
                <a:solidFill>
                  <a:srgbClr val="1C1D1F"/>
                </a:solidFill>
                <a:effectLst/>
                <a:latin typeface="+mj-lt"/>
              </a:rPr>
              <a:t>So, the articles can be defined in a very superficial way to be in three states.</a:t>
            </a:r>
          </a:p>
          <a:p>
            <a:pPr marL="158750" indent="0" algn="l">
              <a:buNone/>
            </a:pPr>
            <a:r>
              <a:rPr lang="en-US" b="0" i="0" dirty="0">
                <a:solidFill>
                  <a:srgbClr val="1C1D1F"/>
                </a:solidFill>
                <a:effectLst/>
                <a:latin typeface="+mj-lt"/>
              </a:rPr>
              <a:t>One is the draft where you are simply writing the article.</a:t>
            </a:r>
          </a:p>
          <a:p>
            <a:pPr marL="158750" indent="0" algn="l">
              <a:buNone/>
            </a:pPr>
            <a:r>
              <a:rPr lang="en-US" b="0" i="0" dirty="0">
                <a:solidFill>
                  <a:srgbClr val="1C1D1F"/>
                </a:solidFill>
                <a:effectLst/>
                <a:latin typeface="+mj-lt"/>
              </a:rPr>
              <a:t>Then we have moderation where the article is under review, and it can be moved back to draft, or it can proceed further to being published.</a:t>
            </a:r>
          </a:p>
          <a:p>
            <a:pPr marL="158750" indent="0" algn="l">
              <a:buNone/>
            </a:pPr>
            <a:r>
              <a:rPr lang="en-US" b="0" i="0" dirty="0">
                <a:solidFill>
                  <a:srgbClr val="1C1D1F"/>
                </a:solidFill>
                <a:effectLst/>
                <a:latin typeface="+mj-lt"/>
              </a:rPr>
              <a:t>Once it's published, we can think about an expiration date that can send the article back to draft.</a:t>
            </a:r>
          </a:p>
          <a:p>
            <a:pPr marL="158750" indent="0" algn="l">
              <a:buNone/>
            </a:pPr>
            <a:r>
              <a:rPr lang="en-US" b="0" i="0" dirty="0">
                <a:solidFill>
                  <a:srgbClr val="1C1D1F"/>
                </a:solidFill>
                <a:effectLst/>
                <a:latin typeface="+mj-lt"/>
              </a:rPr>
              <a:t>These are the three states that are available to our article.</a:t>
            </a:r>
          </a:p>
          <a:p>
            <a:pPr marL="158750" indent="0" algn="l">
              <a:buNone/>
            </a:pPr>
            <a:r>
              <a:rPr lang="en-US" b="0" i="0" dirty="0">
                <a:solidFill>
                  <a:srgbClr val="1C1D1F"/>
                </a:solidFill>
                <a:effectLst/>
                <a:latin typeface="+mj-lt"/>
              </a:rPr>
              <a:t>Of course, in real life, you will have more complex functionality here.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c692a792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c692a792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The main idea here is that we try to have a separation between an algorithm and the object that they operate on.</a:t>
            </a:r>
          </a:p>
          <a:p>
            <a:pPr marL="158750" indent="0" algn="l">
              <a:buNone/>
            </a:pPr>
            <a:r>
              <a:rPr lang="en-US" b="0" i="0" dirty="0">
                <a:solidFill>
                  <a:srgbClr val="1C1D1F"/>
                </a:solidFill>
                <a:effectLst/>
                <a:latin typeface="+mj-lt"/>
              </a:rPr>
              <a:t>The functionality is separate from where the functionality is applied.</a:t>
            </a:r>
          </a:p>
          <a:p>
            <a:pPr marL="158750" indent="0" algn="l">
              <a:buNone/>
            </a:pPr>
            <a:r>
              <a:rPr lang="en-US" b="0" i="0" dirty="0">
                <a:solidFill>
                  <a:srgbClr val="1C1D1F"/>
                </a:solidFill>
                <a:effectLst/>
                <a:latin typeface="+mj-lt"/>
              </a:rPr>
              <a:t>Here we have two main concepts.</a:t>
            </a:r>
          </a:p>
          <a:p>
            <a:pPr marL="158750" indent="0" algn="l">
              <a:buNone/>
            </a:pPr>
            <a:r>
              <a:rPr lang="en-US" b="0" i="0" dirty="0">
                <a:solidFill>
                  <a:srgbClr val="1C1D1F"/>
                </a:solidFill>
                <a:effectLst/>
                <a:latin typeface="+mj-lt"/>
              </a:rPr>
              <a:t>We have the visitor and the element, also sometimes called the visitable.</a:t>
            </a:r>
          </a:p>
          <a:p>
            <a:pPr marL="158750" indent="0" algn="l">
              <a:buNone/>
            </a:pPr>
            <a:r>
              <a:rPr lang="en-US" b="0" i="0" dirty="0">
                <a:solidFill>
                  <a:srgbClr val="1C1D1F"/>
                </a:solidFill>
                <a:effectLst/>
                <a:latin typeface="+mj-lt"/>
              </a:rPr>
              <a:t>So, the element accepts any object of type visitor.</a:t>
            </a:r>
          </a:p>
          <a:p>
            <a:pPr marL="158750" indent="0" algn="l">
              <a:buNone/>
            </a:pPr>
            <a:r>
              <a:rPr lang="en-US" b="0" i="0" dirty="0">
                <a:solidFill>
                  <a:srgbClr val="1C1D1F"/>
                </a:solidFill>
                <a:effectLst/>
                <a:latin typeface="+mj-lt"/>
              </a:rPr>
              <a:t>Obviously, visitor and element are going to be interfaces or an abstract class or some sort of establish some sort of hierarchy.</a:t>
            </a:r>
          </a:p>
          <a:p>
            <a:pPr marL="158750" indent="0" algn="l">
              <a:buNone/>
            </a:pPr>
            <a:r>
              <a:rPr lang="en-US" b="0" i="0" dirty="0">
                <a:solidFill>
                  <a:srgbClr val="1C1D1F"/>
                </a:solidFill>
                <a:effectLst/>
                <a:latin typeface="+mj-lt"/>
              </a:rPr>
              <a:t>The implementations will allow different types of elements here.</a:t>
            </a:r>
          </a:p>
          <a:p>
            <a:pPr marL="158750" indent="0" algn="l">
              <a:buNone/>
            </a:pPr>
            <a:r>
              <a:rPr lang="en-US" b="0" i="0" dirty="0">
                <a:solidFill>
                  <a:srgbClr val="1C1D1F"/>
                </a:solidFill>
                <a:effectLst/>
                <a:latin typeface="+mj-lt"/>
              </a:rPr>
              <a:t>So, the elements accept visitor type objects, and the visitors perform the operation on the element object.</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c692a792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c692a792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The mediator design pattern is basically a central object that is used for communicating between objects.</a:t>
            </a:r>
          </a:p>
          <a:p>
            <a:pPr marL="158750" indent="0" algn="l">
              <a:buNone/>
            </a:pPr>
            <a:r>
              <a:rPr lang="en-US" b="0" i="0" dirty="0">
                <a:solidFill>
                  <a:srgbClr val="1C1D1F"/>
                </a:solidFill>
                <a:effectLst/>
                <a:latin typeface="+mj-lt"/>
              </a:rPr>
              <a:t>You can think about it as a client server architecture where there are multiple clients that communicate with a central repository, a central server.</a:t>
            </a:r>
          </a:p>
          <a:p>
            <a:pPr marL="158750" indent="0" algn="l">
              <a:buNone/>
            </a:pPr>
            <a:r>
              <a:rPr lang="en-US" b="0" i="0" dirty="0">
                <a:solidFill>
                  <a:srgbClr val="1C1D1F"/>
                </a:solidFill>
                <a:effectLst/>
                <a:latin typeface="+mj-lt"/>
              </a:rPr>
              <a:t>The objects don't talk to each other. They always talk to a mediator.</a:t>
            </a:r>
          </a:p>
          <a:p>
            <a:pPr marL="158750" indent="0" algn="l">
              <a:buNone/>
            </a:pPr>
            <a:r>
              <a:rPr lang="en-US" b="0" i="0" dirty="0">
                <a:solidFill>
                  <a:srgbClr val="1C1D1F"/>
                </a:solidFill>
                <a:effectLst/>
                <a:latin typeface="+mj-lt"/>
              </a:rPr>
              <a:t>And the main idea here is that we reduce the dependencies between objects.</a:t>
            </a:r>
          </a:p>
          <a:p>
            <a:pPr marL="158750" indent="0" algn="l">
              <a:buNone/>
            </a:pPr>
            <a:r>
              <a:rPr lang="en-US" b="0" i="0" dirty="0">
                <a:solidFill>
                  <a:srgbClr val="1C1D1F"/>
                </a:solidFill>
                <a:effectLst/>
                <a:latin typeface="+mj-lt"/>
              </a:rPr>
              <a:t>The objects or the clients don't need to know about each other.</a:t>
            </a:r>
          </a:p>
          <a:p>
            <a:pPr marL="158750" indent="0" algn="l">
              <a:buNone/>
            </a:pPr>
            <a:r>
              <a:rPr lang="en-US" b="0" i="0" dirty="0">
                <a:solidFill>
                  <a:srgbClr val="1C1D1F"/>
                </a:solidFill>
                <a:effectLst/>
                <a:latin typeface="+mj-lt"/>
              </a:rPr>
              <a:t>They only care about knowing the existence of the mediator.</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c692a79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c692a79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classical example here is a chat application.</a:t>
            </a:r>
          </a:p>
          <a:p>
            <a:pPr marL="0" lvl="0" indent="0" algn="l" rtl="0">
              <a:spcBef>
                <a:spcPts val="0"/>
              </a:spcBef>
              <a:spcAft>
                <a:spcPts val="0"/>
              </a:spcAft>
              <a:buNone/>
            </a:pPr>
            <a:r>
              <a:rPr lang="en-US" dirty="0"/>
              <a:t>You might have a chat where you have a few different clients, and the clients can talk to each other directly.</a:t>
            </a:r>
          </a:p>
          <a:p>
            <a:pPr marL="0" lvl="0" indent="0" algn="l" rtl="0">
              <a:spcBef>
                <a:spcPts val="0"/>
              </a:spcBef>
              <a:spcAft>
                <a:spcPts val="0"/>
              </a:spcAft>
              <a:buNone/>
            </a:pPr>
            <a:r>
              <a:rPr lang="en-US" dirty="0"/>
              <a:t>Obviously, this is an unsustainable architecture.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c692a792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c692a792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you need is a central location, a central point, a mediator where the clients communicate</a:t>
            </a:r>
          </a:p>
          <a:p>
            <a:pPr marL="0" lvl="0" indent="0" algn="l" rtl="0">
              <a:spcBef>
                <a:spcPts val="0"/>
              </a:spcBef>
              <a:spcAft>
                <a:spcPts val="0"/>
              </a:spcAft>
              <a:buNone/>
            </a:pPr>
            <a:r>
              <a:rPr lang="en-US" dirty="0"/>
              <a:t>with the mediator and the mediator sends the information down the chain to the clients.</a:t>
            </a:r>
          </a:p>
          <a:p>
            <a:pPr marL="0" lvl="0" indent="0" algn="l" rtl="0">
              <a:spcBef>
                <a:spcPts val="0"/>
              </a:spcBef>
              <a:spcAft>
                <a:spcPts val="0"/>
              </a:spcAft>
              <a:buNone/>
            </a:pP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c692a799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c692a79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A memento is basically a way to store some information.</a:t>
            </a:r>
          </a:p>
          <a:p>
            <a:pPr marL="158750" indent="0" algn="l">
              <a:buNone/>
            </a:pPr>
            <a:r>
              <a:rPr lang="en-US" b="0" i="0" dirty="0">
                <a:solidFill>
                  <a:srgbClr val="1C1D1F"/>
                </a:solidFill>
                <a:effectLst/>
                <a:latin typeface="+mj-lt"/>
              </a:rPr>
              <a:t>It allows us to save and restore previous state of an object or a piece of functionality or part of your code without revealing implementation details.</a:t>
            </a:r>
          </a:p>
          <a:p>
            <a:pPr marL="158750" indent="0" algn="l">
              <a:buNone/>
            </a:pPr>
            <a:r>
              <a:rPr lang="en-US" b="0" i="0" dirty="0">
                <a:solidFill>
                  <a:srgbClr val="1C1D1F"/>
                </a:solidFill>
                <a:effectLst/>
                <a:latin typeface="+mj-lt"/>
              </a:rPr>
              <a:t>We want to have an actor, a client or whatever part of your code does that.</a:t>
            </a:r>
          </a:p>
          <a:p>
            <a:pPr marL="158750" indent="0" algn="l">
              <a:buNone/>
            </a:pPr>
            <a:r>
              <a:rPr lang="en-US" b="0" i="0" dirty="0">
                <a:solidFill>
                  <a:srgbClr val="1C1D1F"/>
                </a:solidFill>
                <a:effectLst/>
                <a:latin typeface="+mj-lt"/>
              </a:rPr>
              <a:t>We have a component that decides when a state would be saved and when a state is restored.</a:t>
            </a:r>
          </a:p>
          <a:p>
            <a:pPr marL="158750" indent="0" algn="l">
              <a:buNone/>
            </a:pPr>
            <a:r>
              <a:rPr lang="en-US" b="0" i="0" dirty="0">
                <a:solidFill>
                  <a:srgbClr val="1C1D1F"/>
                </a:solidFill>
                <a:effectLst/>
                <a:latin typeface="+mj-lt"/>
              </a:rPr>
              <a:t>But that actor doesn't really care about how that state is saved and restored.</a:t>
            </a:r>
          </a:p>
          <a:p>
            <a:pPr marL="158750" indent="0" algn="l">
              <a:buNone/>
            </a:pPr>
            <a:r>
              <a:rPr lang="en-US" b="0" i="0" dirty="0">
                <a:solidFill>
                  <a:srgbClr val="1C1D1F"/>
                </a:solidFill>
                <a:effectLst/>
                <a:latin typeface="+mj-lt"/>
              </a:rPr>
              <a:t>It only cares about when and making the decision to do that.</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So here we have three components of the Memento design.</a:t>
            </a:r>
          </a:p>
          <a:p>
            <a:pPr marL="158750" indent="0" algn="l">
              <a:buNone/>
            </a:pPr>
            <a:r>
              <a:rPr lang="en-US" b="0" i="0" dirty="0">
                <a:solidFill>
                  <a:srgbClr val="1C1D1F"/>
                </a:solidFill>
                <a:effectLst/>
                <a:latin typeface="+mj-lt"/>
              </a:rPr>
              <a:t>First is the memento itself, which is an object that stores the state.</a:t>
            </a:r>
          </a:p>
          <a:p>
            <a:pPr marL="158750" indent="0" algn="l">
              <a:buNone/>
            </a:pPr>
            <a:r>
              <a:rPr lang="en-US" b="0" i="0" dirty="0">
                <a:solidFill>
                  <a:srgbClr val="1C1D1F"/>
                </a:solidFill>
                <a:effectLst/>
                <a:latin typeface="+mj-lt"/>
              </a:rPr>
              <a:t>Then we have the originator which creates the state.</a:t>
            </a:r>
          </a:p>
          <a:p>
            <a:pPr marL="158750" indent="0" algn="l">
              <a:buNone/>
            </a:pPr>
            <a:r>
              <a:rPr lang="en-US" b="0" i="0" dirty="0">
                <a:solidFill>
                  <a:srgbClr val="1C1D1F"/>
                </a:solidFill>
                <a:effectLst/>
                <a:latin typeface="+mj-lt"/>
              </a:rPr>
              <a:t>It's basically the object that contains information about how to store the state and what information goes into the state.</a:t>
            </a:r>
          </a:p>
          <a:p>
            <a:pPr marL="158750" indent="0" algn="l">
              <a:buNone/>
            </a:pPr>
            <a:r>
              <a:rPr lang="en-US" b="0" i="0" dirty="0">
                <a:solidFill>
                  <a:srgbClr val="1C1D1F"/>
                </a:solidFill>
                <a:effectLst/>
                <a:latin typeface="+mj-lt"/>
              </a:rPr>
              <a:t>Then the caretaker, which decides to save and restore. This is the one that makes the decision. And you could say that is the user of the application or it can be an internal part of your program that is designed to do that.</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A quick example would be a text editor, where at each point in time, we want to be able to have an undo command that returns to our previous state.</a:t>
            </a:r>
          </a:p>
          <a:p>
            <a:pPr marL="158750" indent="0" algn="l">
              <a:buNone/>
            </a:pPr>
            <a:r>
              <a:rPr lang="en-US" b="0" i="0" dirty="0">
                <a:solidFill>
                  <a:srgbClr val="1C1D1F"/>
                </a:solidFill>
                <a:effectLst/>
                <a:latin typeface="+mj-lt"/>
              </a:rPr>
              <a:t>So that means the originator, which is the editor, will create mementos as it goes through the editing process.</a:t>
            </a:r>
          </a:p>
          <a:p>
            <a:pPr marL="158750" indent="0" algn="l">
              <a:buNone/>
            </a:pPr>
            <a:r>
              <a:rPr lang="en-US" b="0" i="0" dirty="0">
                <a:solidFill>
                  <a:srgbClr val="1C1D1F"/>
                </a:solidFill>
                <a:effectLst/>
                <a:latin typeface="+mj-lt"/>
              </a:rPr>
              <a:t>And when the user clicks on that undo button, then the caretaker is activated and restores a previous state.</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98dce7d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98dce7d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So in the Java way, you would basically create a holder variable or a holder instance that is made private.</a:t>
            </a:r>
          </a:p>
          <a:p>
            <a:pPr marL="158750" indent="0" algn="l">
              <a:buNone/>
            </a:pPr>
            <a:r>
              <a:rPr lang="en-US" b="0" i="0" dirty="0">
                <a:solidFill>
                  <a:srgbClr val="1C1D1F"/>
                </a:solidFill>
                <a:effectLst/>
                <a:latin typeface="+mj-lt"/>
              </a:rPr>
              <a:t>You would make a private constructor so that you cannot create new instances of this particular class</a:t>
            </a:r>
          </a:p>
          <a:p>
            <a:pPr marL="158750" indent="0" algn="l">
              <a:buNone/>
            </a:pPr>
            <a:r>
              <a:rPr lang="en-US" b="0" i="0" dirty="0">
                <a:solidFill>
                  <a:srgbClr val="1C1D1F"/>
                </a:solidFill>
                <a:effectLst/>
                <a:latin typeface="+mj-lt"/>
              </a:rPr>
              <a:t>and then you create a static functionality that allows you to create the singleton itself.</a:t>
            </a:r>
          </a:p>
          <a:p>
            <a:pPr marL="158750" indent="0" algn="l">
              <a:buNone/>
            </a:pPr>
            <a:endParaRPr lang="en-US" b="0" i="0" dirty="0">
              <a:solidFill>
                <a:srgbClr val="1C1D1F"/>
              </a:solidFill>
              <a:effectLst/>
              <a:latin typeface="+mj-lt"/>
            </a:endParaRPr>
          </a:p>
          <a:p>
            <a:pPr marL="158750" indent="0" algn="l">
              <a:buNone/>
            </a:pPr>
            <a:r>
              <a:rPr lang="en-US" b="0" i="0" dirty="0">
                <a:solidFill>
                  <a:srgbClr val="1C1D1F"/>
                </a:solidFill>
                <a:effectLst/>
                <a:latin typeface="+mj-lt"/>
              </a:rPr>
              <a:t>So this is the </a:t>
            </a:r>
            <a:r>
              <a:rPr lang="en-US" b="0" i="0" dirty="0" err="1">
                <a:solidFill>
                  <a:srgbClr val="1C1D1F"/>
                </a:solidFill>
                <a:effectLst/>
                <a:latin typeface="+mj-lt"/>
              </a:rPr>
              <a:t>the</a:t>
            </a:r>
            <a:r>
              <a:rPr lang="en-US" b="0" i="0" dirty="0">
                <a:solidFill>
                  <a:srgbClr val="1C1D1F"/>
                </a:solidFill>
                <a:effectLst/>
                <a:latin typeface="+mj-lt"/>
              </a:rPr>
              <a:t> classic Java way of creating a singleton.</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98dce7d8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98dce7d8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6d0296c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6d0296c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In our specific case here, we use the factory method to provide some functionality or some instantiation for the calling elements.</a:t>
            </a:r>
          </a:p>
          <a:p>
            <a:pPr marL="158750" indent="0" algn="l">
              <a:buNone/>
            </a:pPr>
            <a:r>
              <a:rPr lang="en-US" b="0" i="0" dirty="0">
                <a:solidFill>
                  <a:srgbClr val="1C1D1F"/>
                </a:solidFill>
                <a:effectLst/>
                <a:latin typeface="+mj-lt"/>
              </a:rPr>
              <a:t>First of all, let's assume we have a type of currency</a:t>
            </a:r>
          </a:p>
          <a:p>
            <a:pPr marL="158750" indent="0" algn="l">
              <a:buNone/>
            </a:pPr>
            <a:r>
              <a:rPr lang="en-US" b="0" i="0" dirty="0">
                <a:solidFill>
                  <a:srgbClr val="1C1D1F"/>
                </a:solidFill>
                <a:effectLst/>
                <a:latin typeface="+mj-lt"/>
              </a:rPr>
              <a:t>This can be an interface or an abstract class.</a:t>
            </a:r>
          </a:p>
          <a:p>
            <a:pPr marL="158750" indent="0" algn="l">
              <a:buNone/>
            </a:pPr>
            <a:r>
              <a:rPr lang="en-US" b="0" i="0" dirty="0">
                <a:solidFill>
                  <a:srgbClr val="1C1D1F"/>
                </a:solidFill>
                <a:effectLst/>
                <a:latin typeface="+mj-lt"/>
              </a:rPr>
              <a:t>And here we have a few instantiations of that concept.</a:t>
            </a:r>
          </a:p>
          <a:p>
            <a:pPr marL="158750" indent="0" algn="l">
              <a:buNone/>
            </a:pPr>
            <a:r>
              <a:rPr lang="en-US" b="0" i="0" dirty="0">
                <a:solidFill>
                  <a:srgbClr val="1C1D1F"/>
                </a:solidFill>
                <a:effectLst/>
                <a:latin typeface="+mj-lt"/>
              </a:rPr>
              <a:t>Now, if we want to create a country that implements a specific currency, then that particular country needs to know what kind of currency it needs.</a:t>
            </a:r>
          </a:p>
          <a:p>
            <a:pPr marL="158750" indent="0" algn="l">
              <a:buNone/>
            </a:pPr>
            <a:r>
              <a:rPr lang="en-US" b="0" i="0" dirty="0">
                <a:solidFill>
                  <a:srgbClr val="1C1D1F"/>
                </a:solidFill>
                <a:effectLst/>
                <a:latin typeface="+mj-lt"/>
              </a:rPr>
              <a:t>So the object country, when it is created, needs to know how to create the object currency.</a:t>
            </a:r>
          </a:p>
          <a:p>
            <a:pPr marL="158750" indent="0" algn="l">
              <a:buNone/>
            </a:pPr>
            <a:r>
              <a:rPr lang="en-US" b="0" i="0" dirty="0">
                <a:solidFill>
                  <a:srgbClr val="1C1D1F"/>
                </a:solidFill>
                <a:effectLst/>
                <a:latin typeface="+mj-lt"/>
              </a:rPr>
              <a:t>OK, so it needs to have all the details of the lower level implementation.</a:t>
            </a:r>
          </a:p>
          <a:p>
            <a:pPr marL="158750" indent="0" algn="l">
              <a:buNone/>
            </a:pPr>
            <a:r>
              <a:rPr lang="en-US" b="0" i="0" dirty="0">
                <a:solidFill>
                  <a:srgbClr val="1C1D1F"/>
                </a:solidFill>
                <a:effectLst/>
                <a:latin typeface="+mj-lt"/>
              </a:rPr>
              <a:t>What we want to do is ideally we would like to abstract the implementation of currency from the country.</a:t>
            </a:r>
          </a:p>
          <a:p>
            <a:pPr marL="158750" indent="0" algn="l">
              <a:buNone/>
            </a:pPr>
            <a:r>
              <a:rPr lang="en-US" b="0" i="0" dirty="0">
                <a:solidFill>
                  <a:srgbClr val="1C1D1F"/>
                </a:solidFill>
                <a:effectLst/>
                <a:latin typeface="+mj-lt"/>
              </a:rPr>
              <a:t>They are two separate entities and there is no reason for them to for the country to know how to instantiate this lower level element.</a:t>
            </a:r>
          </a:p>
          <a:p>
            <a:pPr marL="0" lvl="0" indent="0" algn="l" rtl="0">
              <a:spcBef>
                <a:spcPts val="0"/>
              </a:spcBef>
              <a:spcAft>
                <a:spcPts val="0"/>
              </a:spcAft>
              <a:buNone/>
            </a:pPr>
            <a:endParaRPr dirty="0">
              <a:latin typeface="+mj-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6d0296c78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6d0296c7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1C1D1F"/>
                </a:solidFill>
                <a:effectLst/>
                <a:latin typeface="+mj-lt"/>
              </a:rPr>
              <a:t>That means we can create a currency factory so the country can simply ask the currency factory to provide a specific currency based on some information that we provide.</a:t>
            </a:r>
          </a:p>
          <a:p>
            <a:pPr marL="158750" indent="0" algn="l">
              <a:buNone/>
            </a:pPr>
            <a:r>
              <a:rPr lang="en-US" b="0" i="0" dirty="0">
                <a:solidFill>
                  <a:srgbClr val="1C1D1F"/>
                </a:solidFill>
                <a:effectLst/>
                <a:latin typeface="+mj-lt"/>
              </a:rPr>
              <a:t>Here we would provide, let's say, the country type, and then currency factory will provide the specific currency for that country that is required.</a:t>
            </a:r>
          </a:p>
          <a:p>
            <a:pPr marL="158750" indent="0" algn="l">
              <a:buNone/>
            </a:pPr>
            <a:r>
              <a:rPr lang="en-US" b="0" i="0" u="none" dirty="0">
                <a:solidFill>
                  <a:srgbClr val="1C1D1F"/>
                </a:solidFill>
                <a:effectLst/>
                <a:latin typeface="+mj-lt"/>
              </a:rPr>
              <a:t>So the functionality to implement currency is now in the factory, whereas the country is only concerned with the details of its own implementation.</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991591af1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991591af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u="none" dirty="0">
                <a:solidFill>
                  <a:srgbClr val="401B9C"/>
                </a:solidFill>
                <a:effectLst/>
                <a:latin typeface="+mj-lt"/>
              </a:rPr>
              <a:t>To sum up, the factory method provides a way to access functionality without caring </a:t>
            </a:r>
            <a:r>
              <a:rPr lang="en-US" b="0" i="0" u="none" dirty="0">
                <a:solidFill>
                  <a:srgbClr val="1C1D1F"/>
                </a:solidFill>
                <a:effectLst/>
                <a:latin typeface="+mj-lt"/>
              </a:rPr>
              <a:t>about implementation.</a:t>
            </a:r>
          </a:p>
          <a:p>
            <a:pPr marL="0" lvl="0" indent="0" algn="l" rtl="0">
              <a:spcBef>
                <a:spcPts val="0"/>
              </a:spcBef>
              <a:spcAft>
                <a:spcPts val="0"/>
              </a:spcAft>
              <a:buNone/>
            </a:pPr>
            <a:r>
              <a:rPr lang="en-US" dirty="0"/>
              <a:t>If we have separation of concerns, we also have less impact that some changes might have on other parts that are not intended(reduction in bug introduction).</a:t>
            </a:r>
          </a:p>
          <a:p>
            <a:pPr marL="0" lvl="0" indent="0" algn="l" rtl="0">
              <a:spcBef>
                <a:spcPts val="0"/>
              </a:spcBef>
              <a:spcAft>
                <a:spcPts val="0"/>
              </a:spcAft>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2" name="Google Shape;52;p12"/>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51086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Font typeface="Calibri"/>
              <a:buNone/>
              <a:defRPr>
                <a:latin typeface="Calibri"/>
                <a:ea typeface="Calibri"/>
                <a:cs typeface="Calibri"/>
                <a:sym typeface="Calibri"/>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351C75"/>
              </a:buClr>
              <a:buSzPts val="1800"/>
              <a:buChar char="●"/>
              <a:defRPr>
                <a:solidFill>
                  <a:srgbClr val="351C75"/>
                </a:solidFill>
              </a:defRPr>
            </a:lvl1pPr>
            <a:lvl2pPr marL="914400" lvl="1" indent="-317500">
              <a:spcBef>
                <a:spcPts val="1600"/>
              </a:spcBef>
              <a:spcAft>
                <a:spcPts val="0"/>
              </a:spcAft>
              <a:buClr>
                <a:srgbClr val="351C75"/>
              </a:buClr>
              <a:buSzPts val="1400"/>
              <a:buChar char="○"/>
              <a:defRPr>
                <a:solidFill>
                  <a:srgbClr val="351C75"/>
                </a:solidFill>
              </a:defRPr>
            </a:lvl2pPr>
            <a:lvl3pPr marL="1371600" lvl="2" indent="-317500">
              <a:spcBef>
                <a:spcPts val="1600"/>
              </a:spcBef>
              <a:spcAft>
                <a:spcPts val="0"/>
              </a:spcAft>
              <a:buClr>
                <a:srgbClr val="351C75"/>
              </a:buClr>
              <a:buSzPts val="1400"/>
              <a:buChar char="■"/>
              <a:defRPr>
                <a:solidFill>
                  <a:srgbClr val="351C75"/>
                </a:solidFill>
              </a:defRPr>
            </a:lvl3pPr>
            <a:lvl4pPr marL="1828800" lvl="3" indent="-317500">
              <a:spcBef>
                <a:spcPts val="1600"/>
              </a:spcBef>
              <a:spcAft>
                <a:spcPts val="0"/>
              </a:spcAft>
              <a:buClr>
                <a:srgbClr val="351C75"/>
              </a:buClr>
              <a:buSzPts val="1400"/>
              <a:buChar char="●"/>
              <a:defRPr>
                <a:solidFill>
                  <a:srgbClr val="351C75"/>
                </a:solidFill>
              </a:defRPr>
            </a:lvl4pPr>
            <a:lvl5pPr marL="2286000" lvl="4" indent="-317500">
              <a:spcBef>
                <a:spcPts val="1600"/>
              </a:spcBef>
              <a:spcAft>
                <a:spcPts val="0"/>
              </a:spcAft>
              <a:buClr>
                <a:srgbClr val="351C75"/>
              </a:buClr>
              <a:buSzPts val="1400"/>
              <a:buChar char="○"/>
              <a:defRPr>
                <a:solidFill>
                  <a:srgbClr val="351C75"/>
                </a:solidFill>
              </a:defRPr>
            </a:lvl5pPr>
            <a:lvl6pPr marL="2743200" lvl="5" indent="-317500">
              <a:spcBef>
                <a:spcPts val="1600"/>
              </a:spcBef>
              <a:spcAft>
                <a:spcPts val="0"/>
              </a:spcAft>
              <a:buClr>
                <a:srgbClr val="351C75"/>
              </a:buClr>
              <a:buSzPts val="1400"/>
              <a:buChar char="■"/>
              <a:defRPr>
                <a:solidFill>
                  <a:srgbClr val="351C75"/>
                </a:solidFill>
              </a:defRPr>
            </a:lvl6pPr>
            <a:lvl7pPr marL="3200400" lvl="6" indent="-317500">
              <a:spcBef>
                <a:spcPts val="1600"/>
              </a:spcBef>
              <a:spcAft>
                <a:spcPts val="0"/>
              </a:spcAft>
              <a:buClr>
                <a:srgbClr val="351C75"/>
              </a:buClr>
              <a:buSzPts val="1400"/>
              <a:buChar char="●"/>
              <a:defRPr>
                <a:solidFill>
                  <a:srgbClr val="351C75"/>
                </a:solidFill>
              </a:defRPr>
            </a:lvl7pPr>
            <a:lvl8pPr marL="3657600" lvl="7" indent="-317500">
              <a:spcBef>
                <a:spcPts val="1600"/>
              </a:spcBef>
              <a:spcAft>
                <a:spcPts val="0"/>
              </a:spcAft>
              <a:buClr>
                <a:srgbClr val="351C75"/>
              </a:buClr>
              <a:buSzPts val="1400"/>
              <a:buChar char="○"/>
              <a:defRPr>
                <a:solidFill>
                  <a:srgbClr val="351C75"/>
                </a:solidFill>
              </a:defRPr>
            </a:lvl8pPr>
            <a:lvl9pPr marL="4114800" lvl="8" indent="-317500">
              <a:spcBef>
                <a:spcPts val="1600"/>
              </a:spcBef>
              <a:spcAft>
                <a:spcPts val="1600"/>
              </a:spcAft>
              <a:buClr>
                <a:srgbClr val="351C75"/>
              </a:buClr>
              <a:buSzPts val="1400"/>
              <a:buChar char="■"/>
              <a:defRPr>
                <a:solidFill>
                  <a:srgbClr val="351C75"/>
                </a:solidFil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92865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Calibri"/>
              <a:buNone/>
              <a:defRPr>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p:nvPr/>
        </p:nvSpPr>
        <p:spPr>
          <a:xfrm>
            <a:off x="3085650" y="1783550"/>
            <a:ext cx="2972700" cy="17385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Light"/>
                <a:ea typeface="Roboto Light"/>
                <a:cs typeface="Roboto Light"/>
                <a:sym typeface="Roboto Light"/>
              </a:rPr>
              <a:t>var color = “blue”	// OK</a:t>
            </a:r>
            <a:endParaRPr sz="1200">
              <a:latin typeface="Roboto Light"/>
              <a:ea typeface="Roboto Light"/>
              <a:cs typeface="Roboto Light"/>
              <a:sym typeface="Roboto Light"/>
            </a:endParaRPr>
          </a:p>
        </p:txBody>
      </p:sp>
    </p:spTree>
    <p:extLst>
      <p:ext uri="{BB962C8B-B14F-4D97-AF65-F5344CB8AC3E}">
        <p14:creationId xmlns:p14="http://schemas.microsoft.com/office/powerpoint/2010/main" val="11887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351C75"/>
              </a:buClr>
              <a:buSzPts val="1400"/>
              <a:buChar char="●"/>
              <a:defRPr sz="1400">
                <a:solidFill>
                  <a:srgbClr val="351C75"/>
                </a:solidFill>
              </a:defRPr>
            </a:lvl1pPr>
            <a:lvl2pPr marL="914400" lvl="1" indent="-304800">
              <a:spcBef>
                <a:spcPts val="1600"/>
              </a:spcBef>
              <a:spcAft>
                <a:spcPts val="0"/>
              </a:spcAft>
              <a:buClr>
                <a:srgbClr val="351C75"/>
              </a:buClr>
              <a:buSzPts val="1200"/>
              <a:buChar char="○"/>
              <a:defRPr sz="1200">
                <a:solidFill>
                  <a:srgbClr val="351C75"/>
                </a:solidFill>
              </a:defRPr>
            </a:lvl2pPr>
            <a:lvl3pPr marL="1371600" lvl="2" indent="-304800">
              <a:spcBef>
                <a:spcPts val="1600"/>
              </a:spcBef>
              <a:spcAft>
                <a:spcPts val="0"/>
              </a:spcAft>
              <a:buClr>
                <a:srgbClr val="351C75"/>
              </a:buClr>
              <a:buSzPts val="1200"/>
              <a:buChar char="■"/>
              <a:defRPr sz="1200">
                <a:solidFill>
                  <a:srgbClr val="351C75"/>
                </a:solidFill>
              </a:defRPr>
            </a:lvl3pPr>
            <a:lvl4pPr marL="1828800" lvl="3" indent="-304800">
              <a:spcBef>
                <a:spcPts val="1600"/>
              </a:spcBef>
              <a:spcAft>
                <a:spcPts val="0"/>
              </a:spcAft>
              <a:buClr>
                <a:srgbClr val="351C75"/>
              </a:buClr>
              <a:buSzPts val="1200"/>
              <a:buChar char="●"/>
              <a:defRPr sz="1200">
                <a:solidFill>
                  <a:srgbClr val="351C75"/>
                </a:solidFill>
              </a:defRPr>
            </a:lvl4pPr>
            <a:lvl5pPr marL="2286000" lvl="4" indent="-304800">
              <a:spcBef>
                <a:spcPts val="1600"/>
              </a:spcBef>
              <a:spcAft>
                <a:spcPts val="0"/>
              </a:spcAft>
              <a:buClr>
                <a:srgbClr val="351C75"/>
              </a:buClr>
              <a:buSzPts val="1200"/>
              <a:buChar char="○"/>
              <a:defRPr sz="1200">
                <a:solidFill>
                  <a:srgbClr val="351C75"/>
                </a:solidFill>
              </a:defRPr>
            </a:lvl5pPr>
            <a:lvl6pPr marL="2743200" lvl="5" indent="-304800">
              <a:spcBef>
                <a:spcPts val="1600"/>
              </a:spcBef>
              <a:spcAft>
                <a:spcPts val="0"/>
              </a:spcAft>
              <a:buClr>
                <a:srgbClr val="351C75"/>
              </a:buClr>
              <a:buSzPts val="1200"/>
              <a:buChar char="■"/>
              <a:defRPr sz="1200">
                <a:solidFill>
                  <a:srgbClr val="351C75"/>
                </a:solidFill>
              </a:defRPr>
            </a:lvl6pPr>
            <a:lvl7pPr marL="3200400" lvl="6" indent="-304800">
              <a:spcBef>
                <a:spcPts val="1600"/>
              </a:spcBef>
              <a:spcAft>
                <a:spcPts val="0"/>
              </a:spcAft>
              <a:buClr>
                <a:srgbClr val="351C75"/>
              </a:buClr>
              <a:buSzPts val="1200"/>
              <a:buChar char="●"/>
              <a:defRPr sz="1200">
                <a:solidFill>
                  <a:srgbClr val="351C75"/>
                </a:solidFill>
              </a:defRPr>
            </a:lvl7pPr>
            <a:lvl8pPr marL="3657600" lvl="7" indent="-304800">
              <a:spcBef>
                <a:spcPts val="1600"/>
              </a:spcBef>
              <a:spcAft>
                <a:spcPts val="0"/>
              </a:spcAft>
              <a:buClr>
                <a:srgbClr val="351C75"/>
              </a:buClr>
              <a:buSzPts val="1200"/>
              <a:buChar char="○"/>
              <a:defRPr sz="1200">
                <a:solidFill>
                  <a:srgbClr val="351C75"/>
                </a:solidFill>
              </a:defRPr>
            </a:lvl8pPr>
            <a:lvl9pPr marL="4114800" lvl="8" indent="-304800">
              <a:spcBef>
                <a:spcPts val="1600"/>
              </a:spcBef>
              <a:spcAft>
                <a:spcPts val="1600"/>
              </a:spcAft>
              <a:buClr>
                <a:srgbClr val="351C75"/>
              </a:buClr>
              <a:buSzPts val="1200"/>
              <a:buChar char="■"/>
              <a:defRPr sz="1200">
                <a:solidFill>
                  <a:srgbClr val="351C75"/>
                </a:solidFill>
              </a:defRPr>
            </a:lvl9pPr>
          </a:lstStyle>
          <a:p>
            <a:endParaRPr/>
          </a:p>
        </p:txBody>
      </p:sp>
      <p:sp>
        <p:nvSpPr>
          <p:cNvPr id="28" name="Google Shape;28;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351C75"/>
              </a:buClr>
              <a:buSzPts val="1400"/>
              <a:buChar char="●"/>
              <a:defRPr sz="1400">
                <a:solidFill>
                  <a:srgbClr val="351C75"/>
                </a:solidFill>
              </a:defRPr>
            </a:lvl1pPr>
            <a:lvl2pPr marL="914400" lvl="1" indent="-304800">
              <a:spcBef>
                <a:spcPts val="1600"/>
              </a:spcBef>
              <a:spcAft>
                <a:spcPts val="0"/>
              </a:spcAft>
              <a:buClr>
                <a:srgbClr val="351C75"/>
              </a:buClr>
              <a:buSzPts val="1200"/>
              <a:buChar char="○"/>
              <a:defRPr sz="1200">
                <a:solidFill>
                  <a:srgbClr val="351C75"/>
                </a:solidFill>
              </a:defRPr>
            </a:lvl2pPr>
            <a:lvl3pPr marL="1371600" lvl="2" indent="-304800">
              <a:spcBef>
                <a:spcPts val="1600"/>
              </a:spcBef>
              <a:spcAft>
                <a:spcPts val="0"/>
              </a:spcAft>
              <a:buClr>
                <a:srgbClr val="351C75"/>
              </a:buClr>
              <a:buSzPts val="1200"/>
              <a:buChar char="■"/>
              <a:defRPr sz="1200">
                <a:solidFill>
                  <a:srgbClr val="351C75"/>
                </a:solidFill>
              </a:defRPr>
            </a:lvl3pPr>
            <a:lvl4pPr marL="1828800" lvl="3" indent="-304800">
              <a:spcBef>
                <a:spcPts val="1600"/>
              </a:spcBef>
              <a:spcAft>
                <a:spcPts val="0"/>
              </a:spcAft>
              <a:buClr>
                <a:srgbClr val="351C75"/>
              </a:buClr>
              <a:buSzPts val="1200"/>
              <a:buChar char="●"/>
              <a:defRPr sz="1200">
                <a:solidFill>
                  <a:srgbClr val="351C75"/>
                </a:solidFill>
              </a:defRPr>
            </a:lvl4pPr>
            <a:lvl5pPr marL="2286000" lvl="4" indent="-304800">
              <a:spcBef>
                <a:spcPts val="1600"/>
              </a:spcBef>
              <a:spcAft>
                <a:spcPts val="0"/>
              </a:spcAft>
              <a:buClr>
                <a:srgbClr val="351C75"/>
              </a:buClr>
              <a:buSzPts val="1200"/>
              <a:buChar char="○"/>
              <a:defRPr sz="1200">
                <a:solidFill>
                  <a:srgbClr val="351C75"/>
                </a:solidFill>
              </a:defRPr>
            </a:lvl5pPr>
            <a:lvl6pPr marL="2743200" lvl="5" indent="-304800">
              <a:spcBef>
                <a:spcPts val="1600"/>
              </a:spcBef>
              <a:spcAft>
                <a:spcPts val="0"/>
              </a:spcAft>
              <a:buClr>
                <a:srgbClr val="351C75"/>
              </a:buClr>
              <a:buSzPts val="1200"/>
              <a:buChar char="■"/>
              <a:defRPr sz="1200">
                <a:solidFill>
                  <a:srgbClr val="351C75"/>
                </a:solidFill>
              </a:defRPr>
            </a:lvl6pPr>
            <a:lvl7pPr marL="3200400" lvl="6" indent="-304800">
              <a:spcBef>
                <a:spcPts val="1600"/>
              </a:spcBef>
              <a:spcAft>
                <a:spcPts val="0"/>
              </a:spcAft>
              <a:buClr>
                <a:srgbClr val="351C75"/>
              </a:buClr>
              <a:buSzPts val="1200"/>
              <a:buChar char="●"/>
              <a:defRPr sz="1200">
                <a:solidFill>
                  <a:srgbClr val="351C75"/>
                </a:solidFill>
              </a:defRPr>
            </a:lvl7pPr>
            <a:lvl8pPr marL="3657600" lvl="7" indent="-304800">
              <a:spcBef>
                <a:spcPts val="1600"/>
              </a:spcBef>
              <a:spcAft>
                <a:spcPts val="0"/>
              </a:spcAft>
              <a:buClr>
                <a:srgbClr val="351C75"/>
              </a:buClr>
              <a:buSzPts val="1200"/>
              <a:buChar char="○"/>
              <a:defRPr sz="1200">
                <a:solidFill>
                  <a:srgbClr val="351C75"/>
                </a:solidFill>
              </a:defRPr>
            </a:lvl8pPr>
            <a:lvl9pPr marL="4114800" lvl="8" indent="-304800">
              <a:spcBef>
                <a:spcPts val="1600"/>
              </a:spcBef>
              <a:spcAft>
                <a:spcPts val="1600"/>
              </a:spcAft>
              <a:buClr>
                <a:srgbClr val="351C75"/>
              </a:buClr>
              <a:buSzPts val="1200"/>
              <a:buChar char="■"/>
              <a:defRPr sz="1200">
                <a:solidFill>
                  <a:srgbClr val="351C75"/>
                </a:solidFill>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18507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54396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351C75"/>
              </a:buClr>
              <a:buSzPts val="1200"/>
              <a:buChar char="●"/>
              <a:defRPr sz="1200">
                <a:solidFill>
                  <a:srgbClr val="351C75"/>
                </a:solidFill>
              </a:defRPr>
            </a:lvl1pPr>
            <a:lvl2pPr marL="914400" lvl="1" indent="-304800">
              <a:spcBef>
                <a:spcPts val="1600"/>
              </a:spcBef>
              <a:spcAft>
                <a:spcPts val="0"/>
              </a:spcAft>
              <a:buClr>
                <a:srgbClr val="351C75"/>
              </a:buClr>
              <a:buSzPts val="1200"/>
              <a:buChar char="○"/>
              <a:defRPr sz="1200">
                <a:solidFill>
                  <a:srgbClr val="351C75"/>
                </a:solidFill>
              </a:defRPr>
            </a:lvl2pPr>
            <a:lvl3pPr marL="1371600" lvl="2" indent="-304800">
              <a:spcBef>
                <a:spcPts val="1600"/>
              </a:spcBef>
              <a:spcAft>
                <a:spcPts val="0"/>
              </a:spcAft>
              <a:buClr>
                <a:srgbClr val="351C75"/>
              </a:buClr>
              <a:buSzPts val="1200"/>
              <a:buChar char="■"/>
              <a:defRPr sz="1200">
                <a:solidFill>
                  <a:srgbClr val="351C75"/>
                </a:solidFill>
              </a:defRPr>
            </a:lvl3pPr>
            <a:lvl4pPr marL="1828800" lvl="3" indent="-304800">
              <a:spcBef>
                <a:spcPts val="1600"/>
              </a:spcBef>
              <a:spcAft>
                <a:spcPts val="0"/>
              </a:spcAft>
              <a:buClr>
                <a:srgbClr val="351C75"/>
              </a:buClr>
              <a:buSzPts val="1200"/>
              <a:buChar char="●"/>
              <a:defRPr sz="1200">
                <a:solidFill>
                  <a:srgbClr val="351C75"/>
                </a:solidFill>
              </a:defRPr>
            </a:lvl4pPr>
            <a:lvl5pPr marL="2286000" lvl="4" indent="-304800">
              <a:spcBef>
                <a:spcPts val="1600"/>
              </a:spcBef>
              <a:spcAft>
                <a:spcPts val="0"/>
              </a:spcAft>
              <a:buClr>
                <a:srgbClr val="351C75"/>
              </a:buClr>
              <a:buSzPts val="1200"/>
              <a:buChar char="○"/>
              <a:defRPr sz="1200">
                <a:solidFill>
                  <a:srgbClr val="351C75"/>
                </a:solidFill>
              </a:defRPr>
            </a:lvl5pPr>
            <a:lvl6pPr marL="2743200" lvl="5" indent="-304800">
              <a:spcBef>
                <a:spcPts val="1600"/>
              </a:spcBef>
              <a:spcAft>
                <a:spcPts val="0"/>
              </a:spcAft>
              <a:buClr>
                <a:srgbClr val="351C75"/>
              </a:buClr>
              <a:buSzPts val="1200"/>
              <a:buChar char="■"/>
              <a:defRPr sz="1200">
                <a:solidFill>
                  <a:srgbClr val="351C75"/>
                </a:solidFill>
              </a:defRPr>
            </a:lvl6pPr>
            <a:lvl7pPr marL="3200400" lvl="6" indent="-304800">
              <a:spcBef>
                <a:spcPts val="1600"/>
              </a:spcBef>
              <a:spcAft>
                <a:spcPts val="0"/>
              </a:spcAft>
              <a:buClr>
                <a:srgbClr val="351C75"/>
              </a:buClr>
              <a:buSzPts val="1200"/>
              <a:buChar char="●"/>
              <a:defRPr sz="1200">
                <a:solidFill>
                  <a:srgbClr val="351C75"/>
                </a:solidFill>
              </a:defRPr>
            </a:lvl7pPr>
            <a:lvl8pPr marL="3657600" lvl="7" indent="-304800">
              <a:spcBef>
                <a:spcPts val="1600"/>
              </a:spcBef>
              <a:spcAft>
                <a:spcPts val="0"/>
              </a:spcAft>
              <a:buClr>
                <a:srgbClr val="351C75"/>
              </a:buClr>
              <a:buSzPts val="1200"/>
              <a:buChar char="○"/>
              <a:defRPr sz="1200">
                <a:solidFill>
                  <a:srgbClr val="351C75"/>
                </a:solidFill>
              </a:defRPr>
            </a:lvl8pPr>
            <a:lvl9pPr marL="4114800" lvl="8" indent="-304800">
              <a:spcBef>
                <a:spcPts val="1600"/>
              </a:spcBef>
              <a:spcAft>
                <a:spcPts val="1600"/>
              </a:spcAft>
              <a:buClr>
                <a:srgbClr val="351C75"/>
              </a:buClr>
              <a:buSzPts val="1200"/>
              <a:buChar char="■"/>
              <a:defRPr sz="1200">
                <a:solidFill>
                  <a:srgbClr val="351C75"/>
                </a:solidFill>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60813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13976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1" name="Google Shape;41;p10"/>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10"/>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4" name="Google Shape;44;p10"/>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5" name="Google Shape;45;p1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34788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3050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Font typeface="Calibri"/>
              <a:buNone/>
              <a:defRPr>
                <a:latin typeface="Calibri"/>
                <a:ea typeface="Calibri"/>
                <a:cs typeface="Calibri"/>
                <a:sym typeface="Calibri"/>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351C75"/>
              </a:buClr>
              <a:buSzPts val="1800"/>
              <a:buChar char="●"/>
              <a:defRPr>
                <a:solidFill>
                  <a:srgbClr val="351C75"/>
                </a:solidFill>
              </a:defRPr>
            </a:lvl1pPr>
            <a:lvl2pPr marL="914400" lvl="1" indent="-317500">
              <a:spcBef>
                <a:spcPts val="1600"/>
              </a:spcBef>
              <a:spcAft>
                <a:spcPts val="0"/>
              </a:spcAft>
              <a:buClr>
                <a:srgbClr val="351C75"/>
              </a:buClr>
              <a:buSzPts val="1400"/>
              <a:buChar char="○"/>
              <a:defRPr>
                <a:solidFill>
                  <a:srgbClr val="351C75"/>
                </a:solidFill>
              </a:defRPr>
            </a:lvl2pPr>
            <a:lvl3pPr marL="1371600" lvl="2" indent="-317500">
              <a:spcBef>
                <a:spcPts val="1600"/>
              </a:spcBef>
              <a:spcAft>
                <a:spcPts val="0"/>
              </a:spcAft>
              <a:buClr>
                <a:srgbClr val="351C75"/>
              </a:buClr>
              <a:buSzPts val="1400"/>
              <a:buChar char="■"/>
              <a:defRPr>
                <a:solidFill>
                  <a:srgbClr val="351C75"/>
                </a:solidFill>
              </a:defRPr>
            </a:lvl3pPr>
            <a:lvl4pPr marL="1828800" lvl="3" indent="-317500">
              <a:spcBef>
                <a:spcPts val="1600"/>
              </a:spcBef>
              <a:spcAft>
                <a:spcPts val="0"/>
              </a:spcAft>
              <a:buClr>
                <a:srgbClr val="351C75"/>
              </a:buClr>
              <a:buSzPts val="1400"/>
              <a:buChar char="●"/>
              <a:defRPr>
                <a:solidFill>
                  <a:srgbClr val="351C75"/>
                </a:solidFill>
              </a:defRPr>
            </a:lvl4pPr>
            <a:lvl5pPr marL="2286000" lvl="4" indent="-317500">
              <a:spcBef>
                <a:spcPts val="1600"/>
              </a:spcBef>
              <a:spcAft>
                <a:spcPts val="0"/>
              </a:spcAft>
              <a:buClr>
                <a:srgbClr val="351C75"/>
              </a:buClr>
              <a:buSzPts val="1400"/>
              <a:buChar char="○"/>
              <a:defRPr>
                <a:solidFill>
                  <a:srgbClr val="351C75"/>
                </a:solidFill>
              </a:defRPr>
            </a:lvl5pPr>
            <a:lvl6pPr marL="2743200" lvl="5" indent="-317500">
              <a:spcBef>
                <a:spcPts val="1600"/>
              </a:spcBef>
              <a:spcAft>
                <a:spcPts val="0"/>
              </a:spcAft>
              <a:buClr>
                <a:srgbClr val="351C75"/>
              </a:buClr>
              <a:buSzPts val="1400"/>
              <a:buChar char="■"/>
              <a:defRPr>
                <a:solidFill>
                  <a:srgbClr val="351C75"/>
                </a:solidFill>
              </a:defRPr>
            </a:lvl6pPr>
            <a:lvl7pPr marL="3200400" lvl="6" indent="-317500">
              <a:spcBef>
                <a:spcPts val="1600"/>
              </a:spcBef>
              <a:spcAft>
                <a:spcPts val="0"/>
              </a:spcAft>
              <a:buClr>
                <a:srgbClr val="351C75"/>
              </a:buClr>
              <a:buSzPts val="1400"/>
              <a:buChar char="●"/>
              <a:defRPr>
                <a:solidFill>
                  <a:srgbClr val="351C75"/>
                </a:solidFill>
              </a:defRPr>
            </a:lvl7pPr>
            <a:lvl8pPr marL="3657600" lvl="7" indent="-317500">
              <a:spcBef>
                <a:spcPts val="1600"/>
              </a:spcBef>
              <a:spcAft>
                <a:spcPts val="0"/>
              </a:spcAft>
              <a:buClr>
                <a:srgbClr val="351C75"/>
              </a:buClr>
              <a:buSzPts val="1400"/>
              <a:buChar char="○"/>
              <a:defRPr>
                <a:solidFill>
                  <a:srgbClr val="351C75"/>
                </a:solidFill>
              </a:defRPr>
            </a:lvl8pPr>
            <a:lvl9pPr marL="4114800" lvl="8" indent="-317500">
              <a:spcBef>
                <a:spcPts val="1600"/>
              </a:spcBef>
              <a:spcAft>
                <a:spcPts val="1600"/>
              </a:spcAft>
              <a:buClr>
                <a:srgbClr val="351C75"/>
              </a:buClr>
              <a:buSzPts val="1400"/>
              <a:buChar char="■"/>
              <a:defRPr>
                <a:solidFill>
                  <a:srgbClr val="351C75"/>
                </a:solidFill>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0"/>
        <p:cNvGrpSpPr/>
        <p:nvPr/>
      </p:nvGrpSpPr>
      <p:grpSpPr>
        <a:xfrm>
          <a:off x="0" y="0"/>
          <a:ext cx="0" cy="0"/>
          <a:chOff x="0" y="0"/>
          <a:chExt cx="0" cy="0"/>
        </a:xfrm>
      </p:grpSpPr>
      <p:sp>
        <p:nvSpPr>
          <p:cNvPr id="51" name="Google Shape;51;p12"/>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2" name="Google Shape;52;p12"/>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98774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9595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Calibri"/>
              <a:buNone/>
              <a:defRPr>
                <a:latin typeface="Calibri"/>
                <a:ea typeface="Calibri"/>
                <a:cs typeface="Calibri"/>
                <a:sym typeface="Calibri"/>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p:nvPr/>
        </p:nvSpPr>
        <p:spPr>
          <a:xfrm>
            <a:off x="3085650" y="1783550"/>
            <a:ext cx="2972700" cy="17385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Light"/>
                <a:ea typeface="Roboto Light"/>
                <a:cs typeface="Roboto Light"/>
                <a:sym typeface="Roboto Light"/>
              </a:rPr>
              <a:t>var color = “blue”	// OK</a:t>
            </a:r>
            <a:endParaRPr sz="1200">
              <a:latin typeface="Roboto Light"/>
              <a:ea typeface="Roboto Light"/>
              <a:cs typeface="Roboto Light"/>
              <a:sym typeface="Roboto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351C75"/>
              </a:buClr>
              <a:buSzPts val="1400"/>
              <a:buChar char="●"/>
              <a:defRPr sz="1400">
                <a:solidFill>
                  <a:srgbClr val="351C75"/>
                </a:solidFill>
              </a:defRPr>
            </a:lvl1pPr>
            <a:lvl2pPr marL="914400" lvl="1" indent="-304800">
              <a:spcBef>
                <a:spcPts val="1600"/>
              </a:spcBef>
              <a:spcAft>
                <a:spcPts val="0"/>
              </a:spcAft>
              <a:buClr>
                <a:srgbClr val="351C75"/>
              </a:buClr>
              <a:buSzPts val="1200"/>
              <a:buChar char="○"/>
              <a:defRPr sz="1200">
                <a:solidFill>
                  <a:srgbClr val="351C75"/>
                </a:solidFill>
              </a:defRPr>
            </a:lvl2pPr>
            <a:lvl3pPr marL="1371600" lvl="2" indent="-304800">
              <a:spcBef>
                <a:spcPts val="1600"/>
              </a:spcBef>
              <a:spcAft>
                <a:spcPts val="0"/>
              </a:spcAft>
              <a:buClr>
                <a:srgbClr val="351C75"/>
              </a:buClr>
              <a:buSzPts val="1200"/>
              <a:buChar char="■"/>
              <a:defRPr sz="1200">
                <a:solidFill>
                  <a:srgbClr val="351C75"/>
                </a:solidFill>
              </a:defRPr>
            </a:lvl3pPr>
            <a:lvl4pPr marL="1828800" lvl="3" indent="-304800">
              <a:spcBef>
                <a:spcPts val="1600"/>
              </a:spcBef>
              <a:spcAft>
                <a:spcPts val="0"/>
              </a:spcAft>
              <a:buClr>
                <a:srgbClr val="351C75"/>
              </a:buClr>
              <a:buSzPts val="1200"/>
              <a:buChar char="●"/>
              <a:defRPr sz="1200">
                <a:solidFill>
                  <a:srgbClr val="351C75"/>
                </a:solidFill>
              </a:defRPr>
            </a:lvl4pPr>
            <a:lvl5pPr marL="2286000" lvl="4" indent="-304800">
              <a:spcBef>
                <a:spcPts val="1600"/>
              </a:spcBef>
              <a:spcAft>
                <a:spcPts val="0"/>
              </a:spcAft>
              <a:buClr>
                <a:srgbClr val="351C75"/>
              </a:buClr>
              <a:buSzPts val="1200"/>
              <a:buChar char="○"/>
              <a:defRPr sz="1200">
                <a:solidFill>
                  <a:srgbClr val="351C75"/>
                </a:solidFill>
              </a:defRPr>
            </a:lvl5pPr>
            <a:lvl6pPr marL="2743200" lvl="5" indent="-304800">
              <a:spcBef>
                <a:spcPts val="1600"/>
              </a:spcBef>
              <a:spcAft>
                <a:spcPts val="0"/>
              </a:spcAft>
              <a:buClr>
                <a:srgbClr val="351C75"/>
              </a:buClr>
              <a:buSzPts val="1200"/>
              <a:buChar char="■"/>
              <a:defRPr sz="1200">
                <a:solidFill>
                  <a:srgbClr val="351C75"/>
                </a:solidFill>
              </a:defRPr>
            </a:lvl6pPr>
            <a:lvl7pPr marL="3200400" lvl="6" indent="-304800">
              <a:spcBef>
                <a:spcPts val="1600"/>
              </a:spcBef>
              <a:spcAft>
                <a:spcPts val="0"/>
              </a:spcAft>
              <a:buClr>
                <a:srgbClr val="351C75"/>
              </a:buClr>
              <a:buSzPts val="1200"/>
              <a:buChar char="●"/>
              <a:defRPr sz="1200">
                <a:solidFill>
                  <a:srgbClr val="351C75"/>
                </a:solidFill>
              </a:defRPr>
            </a:lvl7pPr>
            <a:lvl8pPr marL="3657600" lvl="7" indent="-304800">
              <a:spcBef>
                <a:spcPts val="1600"/>
              </a:spcBef>
              <a:spcAft>
                <a:spcPts val="0"/>
              </a:spcAft>
              <a:buClr>
                <a:srgbClr val="351C75"/>
              </a:buClr>
              <a:buSzPts val="1200"/>
              <a:buChar char="○"/>
              <a:defRPr sz="1200">
                <a:solidFill>
                  <a:srgbClr val="351C75"/>
                </a:solidFill>
              </a:defRPr>
            </a:lvl8pPr>
            <a:lvl9pPr marL="4114800" lvl="8" indent="-304800">
              <a:spcBef>
                <a:spcPts val="1600"/>
              </a:spcBef>
              <a:spcAft>
                <a:spcPts val="1600"/>
              </a:spcAft>
              <a:buClr>
                <a:srgbClr val="351C75"/>
              </a:buClr>
              <a:buSzPts val="1200"/>
              <a:buChar char="■"/>
              <a:defRPr sz="1200">
                <a:solidFill>
                  <a:srgbClr val="351C75"/>
                </a:solidFill>
              </a:defRPr>
            </a:lvl9pPr>
          </a:lstStyle>
          <a:p>
            <a:endParaRPr/>
          </a:p>
        </p:txBody>
      </p:sp>
      <p:sp>
        <p:nvSpPr>
          <p:cNvPr id="28" name="Google Shape;28;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351C75"/>
              </a:buClr>
              <a:buSzPts val="1400"/>
              <a:buChar char="●"/>
              <a:defRPr sz="1400">
                <a:solidFill>
                  <a:srgbClr val="351C75"/>
                </a:solidFill>
              </a:defRPr>
            </a:lvl1pPr>
            <a:lvl2pPr marL="914400" lvl="1" indent="-304800">
              <a:spcBef>
                <a:spcPts val="1600"/>
              </a:spcBef>
              <a:spcAft>
                <a:spcPts val="0"/>
              </a:spcAft>
              <a:buClr>
                <a:srgbClr val="351C75"/>
              </a:buClr>
              <a:buSzPts val="1200"/>
              <a:buChar char="○"/>
              <a:defRPr sz="1200">
                <a:solidFill>
                  <a:srgbClr val="351C75"/>
                </a:solidFill>
              </a:defRPr>
            </a:lvl2pPr>
            <a:lvl3pPr marL="1371600" lvl="2" indent="-304800">
              <a:spcBef>
                <a:spcPts val="1600"/>
              </a:spcBef>
              <a:spcAft>
                <a:spcPts val="0"/>
              </a:spcAft>
              <a:buClr>
                <a:srgbClr val="351C75"/>
              </a:buClr>
              <a:buSzPts val="1200"/>
              <a:buChar char="■"/>
              <a:defRPr sz="1200">
                <a:solidFill>
                  <a:srgbClr val="351C75"/>
                </a:solidFill>
              </a:defRPr>
            </a:lvl3pPr>
            <a:lvl4pPr marL="1828800" lvl="3" indent="-304800">
              <a:spcBef>
                <a:spcPts val="1600"/>
              </a:spcBef>
              <a:spcAft>
                <a:spcPts val="0"/>
              </a:spcAft>
              <a:buClr>
                <a:srgbClr val="351C75"/>
              </a:buClr>
              <a:buSzPts val="1200"/>
              <a:buChar char="●"/>
              <a:defRPr sz="1200">
                <a:solidFill>
                  <a:srgbClr val="351C75"/>
                </a:solidFill>
              </a:defRPr>
            </a:lvl4pPr>
            <a:lvl5pPr marL="2286000" lvl="4" indent="-304800">
              <a:spcBef>
                <a:spcPts val="1600"/>
              </a:spcBef>
              <a:spcAft>
                <a:spcPts val="0"/>
              </a:spcAft>
              <a:buClr>
                <a:srgbClr val="351C75"/>
              </a:buClr>
              <a:buSzPts val="1200"/>
              <a:buChar char="○"/>
              <a:defRPr sz="1200">
                <a:solidFill>
                  <a:srgbClr val="351C75"/>
                </a:solidFill>
              </a:defRPr>
            </a:lvl5pPr>
            <a:lvl6pPr marL="2743200" lvl="5" indent="-304800">
              <a:spcBef>
                <a:spcPts val="1600"/>
              </a:spcBef>
              <a:spcAft>
                <a:spcPts val="0"/>
              </a:spcAft>
              <a:buClr>
                <a:srgbClr val="351C75"/>
              </a:buClr>
              <a:buSzPts val="1200"/>
              <a:buChar char="■"/>
              <a:defRPr sz="1200">
                <a:solidFill>
                  <a:srgbClr val="351C75"/>
                </a:solidFill>
              </a:defRPr>
            </a:lvl6pPr>
            <a:lvl7pPr marL="3200400" lvl="6" indent="-304800">
              <a:spcBef>
                <a:spcPts val="1600"/>
              </a:spcBef>
              <a:spcAft>
                <a:spcPts val="0"/>
              </a:spcAft>
              <a:buClr>
                <a:srgbClr val="351C75"/>
              </a:buClr>
              <a:buSzPts val="1200"/>
              <a:buChar char="●"/>
              <a:defRPr sz="1200">
                <a:solidFill>
                  <a:srgbClr val="351C75"/>
                </a:solidFill>
              </a:defRPr>
            </a:lvl7pPr>
            <a:lvl8pPr marL="3657600" lvl="7" indent="-304800">
              <a:spcBef>
                <a:spcPts val="1600"/>
              </a:spcBef>
              <a:spcAft>
                <a:spcPts val="0"/>
              </a:spcAft>
              <a:buClr>
                <a:srgbClr val="351C75"/>
              </a:buClr>
              <a:buSzPts val="1200"/>
              <a:buChar char="○"/>
              <a:defRPr sz="1200">
                <a:solidFill>
                  <a:srgbClr val="351C75"/>
                </a:solidFill>
              </a:defRPr>
            </a:lvl8pPr>
            <a:lvl9pPr marL="4114800" lvl="8" indent="-304800">
              <a:spcBef>
                <a:spcPts val="1600"/>
              </a:spcBef>
              <a:spcAft>
                <a:spcPts val="1600"/>
              </a:spcAft>
              <a:buClr>
                <a:srgbClr val="351C75"/>
              </a:buClr>
              <a:buSzPts val="1200"/>
              <a:buChar char="■"/>
              <a:defRPr sz="1200">
                <a:solidFill>
                  <a:srgbClr val="351C75"/>
                </a:solidFill>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8"/>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351C75"/>
              </a:buClr>
              <a:buSzPts val="1200"/>
              <a:buChar char="●"/>
              <a:defRPr sz="1200">
                <a:solidFill>
                  <a:srgbClr val="351C75"/>
                </a:solidFill>
              </a:defRPr>
            </a:lvl1pPr>
            <a:lvl2pPr marL="914400" lvl="1" indent="-304800">
              <a:spcBef>
                <a:spcPts val="1600"/>
              </a:spcBef>
              <a:spcAft>
                <a:spcPts val="0"/>
              </a:spcAft>
              <a:buClr>
                <a:srgbClr val="351C75"/>
              </a:buClr>
              <a:buSzPts val="1200"/>
              <a:buChar char="○"/>
              <a:defRPr sz="1200">
                <a:solidFill>
                  <a:srgbClr val="351C75"/>
                </a:solidFill>
              </a:defRPr>
            </a:lvl2pPr>
            <a:lvl3pPr marL="1371600" lvl="2" indent="-304800">
              <a:spcBef>
                <a:spcPts val="1600"/>
              </a:spcBef>
              <a:spcAft>
                <a:spcPts val="0"/>
              </a:spcAft>
              <a:buClr>
                <a:srgbClr val="351C75"/>
              </a:buClr>
              <a:buSzPts val="1200"/>
              <a:buChar char="■"/>
              <a:defRPr sz="1200">
                <a:solidFill>
                  <a:srgbClr val="351C75"/>
                </a:solidFill>
              </a:defRPr>
            </a:lvl3pPr>
            <a:lvl4pPr marL="1828800" lvl="3" indent="-304800">
              <a:spcBef>
                <a:spcPts val="1600"/>
              </a:spcBef>
              <a:spcAft>
                <a:spcPts val="0"/>
              </a:spcAft>
              <a:buClr>
                <a:srgbClr val="351C75"/>
              </a:buClr>
              <a:buSzPts val="1200"/>
              <a:buChar char="●"/>
              <a:defRPr sz="1200">
                <a:solidFill>
                  <a:srgbClr val="351C75"/>
                </a:solidFill>
              </a:defRPr>
            </a:lvl4pPr>
            <a:lvl5pPr marL="2286000" lvl="4" indent="-304800">
              <a:spcBef>
                <a:spcPts val="1600"/>
              </a:spcBef>
              <a:spcAft>
                <a:spcPts val="0"/>
              </a:spcAft>
              <a:buClr>
                <a:srgbClr val="351C75"/>
              </a:buClr>
              <a:buSzPts val="1200"/>
              <a:buChar char="○"/>
              <a:defRPr sz="1200">
                <a:solidFill>
                  <a:srgbClr val="351C75"/>
                </a:solidFill>
              </a:defRPr>
            </a:lvl5pPr>
            <a:lvl6pPr marL="2743200" lvl="5" indent="-304800">
              <a:spcBef>
                <a:spcPts val="1600"/>
              </a:spcBef>
              <a:spcAft>
                <a:spcPts val="0"/>
              </a:spcAft>
              <a:buClr>
                <a:srgbClr val="351C75"/>
              </a:buClr>
              <a:buSzPts val="1200"/>
              <a:buChar char="■"/>
              <a:defRPr sz="1200">
                <a:solidFill>
                  <a:srgbClr val="351C75"/>
                </a:solidFill>
              </a:defRPr>
            </a:lvl6pPr>
            <a:lvl7pPr marL="3200400" lvl="6" indent="-304800">
              <a:spcBef>
                <a:spcPts val="1600"/>
              </a:spcBef>
              <a:spcAft>
                <a:spcPts val="0"/>
              </a:spcAft>
              <a:buClr>
                <a:srgbClr val="351C75"/>
              </a:buClr>
              <a:buSzPts val="1200"/>
              <a:buChar char="●"/>
              <a:defRPr sz="1200">
                <a:solidFill>
                  <a:srgbClr val="351C75"/>
                </a:solidFill>
              </a:defRPr>
            </a:lvl7pPr>
            <a:lvl8pPr marL="3657600" lvl="7" indent="-304800">
              <a:spcBef>
                <a:spcPts val="1600"/>
              </a:spcBef>
              <a:spcAft>
                <a:spcPts val="0"/>
              </a:spcAft>
              <a:buClr>
                <a:srgbClr val="351C75"/>
              </a:buClr>
              <a:buSzPts val="1200"/>
              <a:buChar char="○"/>
              <a:defRPr sz="1200">
                <a:solidFill>
                  <a:srgbClr val="351C75"/>
                </a:solidFill>
              </a:defRPr>
            </a:lvl8pPr>
            <a:lvl9pPr marL="4114800" lvl="8" indent="-304800">
              <a:spcBef>
                <a:spcPts val="1600"/>
              </a:spcBef>
              <a:spcAft>
                <a:spcPts val="1600"/>
              </a:spcAft>
              <a:buClr>
                <a:srgbClr val="351C75"/>
              </a:buClr>
              <a:buSzPts val="1200"/>
              <a:buChar char="■"/>
              <a:defRPr sz="1200">
                <a:solidFill>
                  <a:srgbClr val="351C75"/>
                </a:solidFill>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0"/>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10"/>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4" name="Google Shape;44;p10"/>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5" name="Google Shape;45;p1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15095325"/>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Types of design patterns</a:t>
            </a:r>
            <a:endParaRPr/>
          </a:p>
        </p:txBody>
      </p:sp>
      <p:sp>
        <p:nvSpPr>
          <p:cNvPr id="79" name="Google Shape;79;p17"/>
          <p:cNvSpPr txBox="1">
            <a:spLocks noGrp="1"/>
          </p:cNvSpPr>
          <p:nvPr>
            <p:ph type="body" idx="1"/>
          </p:nvPr>
        </p:nvSpPr>
        <p:spPr>
          <a:xfrm>
            <a:off x="908350" y="1152474"/>
            <a:ext cx="7317300" cy="36999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 main types</a:t>
            </a:r>
            <a:endParaRPr dirty="0"/>
          </a:p>
          <a:p>
            <a:pPr marL="457200" lvl="0" indent="-342900" algn="l" rtl="0">
              <a:lnSpc>
                <a:spcPct val="100000"/>
              </a:lnSpc>
              <a:spcAft>
                <a:spcPts val="0"/>
              </a:spcAft>
              <a:buSzPts val="1800"/>
              <a:buChar char="●"/>
            </a:pPr>
            <a:r>
              <a:rPr lang="en" dirty="0"/>
              <a:t>Creational </a:t>
            </a:r>
            <a:endParaRPr lang="en-US" dirty="0"/>
          </a:p>
          <a:p>
            <a:pPr lvl="1" indent="-342900">
              <a:lnSpc>
                <a:spcPct val="100000"/>
              </a:lnSpc>
              <a:spcBef>
                <a:spcPts val="0"/>
              </a:spcBef>
              <a:buSzPts val="1800"/>
              <a:buFont typeface="Arial" panose="020B0604020202020204" pitchFamily="34" charset="0"/>
              <a:buChar char="•"/>
            </a:pPr>
            <a:r>
              <a:rPr lang="en-US" dirty="0"/>
              <a:t>Singleton, Factory, Abstract Factory, Builder, Lazy initialization, Prototype</a:t>
            </a:r>
          </a:p>
          <a:p>
            <a:pPr marL="457200" lvl="0" indent="-342900" algn="l" rtl="0">
              <a:lnSpc>
                <a:spcPct val="100000"/>
              </a:lnSpc>
              <a:spcAft>
                <a:spcPts val="0"/>
              </a:spcAft>
              <a:buSzPts val="1800"/>
              <a:buChar char="●"/>
            </a:pPr>
            <a:r>
              <a:rPr lang="en" dirty="0"/>
              <a:t>Structural </a:t>
            </a:r>
          </a:p>
          <a:p>
            <a:pPr lvl="1">
              <a:lnSpc>
                <a:spcPct val="100000"/>
              </a:lnSpc>
              <a:spcBef>
                <a:spcPts val="0"/>
              </a:spcBef>
              <a:buFont typeface="Arial" panose="020B0604020202020204" pitchFamily="34" charset="0"/>
              <a:buChar char="•"/>
            </a:pPr>
            <a:r>
              <a:rPr lang="pt-BR" dirty="0"/>
              <a:t>Adapter, Bridge, Façade, Decorator, Composite, Proxy</a:t>
            </a:r>
          </a:p>
          <a:p>
            <a:pPr marL="457200" lvl="0" indent="-342900" algn="l" rtl="0">
              <a:lnSpc>
                <a:spcPct val="100000"/>
              </a:lnSpc>
              <a:spcAft>
                <a:spcPts val="0"/>
              </a:spcAft>
              <a:buSzPts val="1800"/>
              <a:buChar char="●"/>
            </a:pPr>
            <a:r>
              <a:rPr lang="en" dirty="0"/>
              <a:t>Behavioural</a:t>
            </a:r>
          </a:p>
          <a:p>
            <a:pPr lvl="1" indent="-342900">
              <a:lnSpc>
                <a:spcPct val="100000"/>
              </a:lnSpc>
              <a:spcBef>
                <a:spcPts val="0"/>
              </a:spcBef>
              <a:buSzPts val="1800"/>
              <a:buFont typeface="Arial" panose="020B0604020202020204" pitchFamily="34" charset="0"/>
              <a:buChar char="•"/>
            </a:pPr>
            <a:r>
              <a:rPr lang="en" dirty="0"/>
              <a:t>Observer, Chain of reponsibility, Command, Strategy, State, Visitor, Mediator, Memento</a:t>
            </a:r>
          </a:p>
          <a:p>
            <a:pPr marL="457200" lvl="0" indent="-342900" algn="l" rtl="0">
              <a:spcBef>
                <a:spcPts val="0"/>
              </a:spcBef>
              <a:spcAft>
                <a:spcPts val="0"/>
              </a:spcAft>
              <a:buSzPts val="1800"/>
              <a:buChar char="●"/>
            </a:pPr>
            <a:r>
              <a:rPr lang="en" dirty="0"/>
              <a:t>(</a:t>
            </a:r>
            <a:r>
              <a:rPr lang="en-US" dirty="0"/>
              <a:t>Concurrency design pattern)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 factory</a:t>
            </a:r>
            <a:endParaRPr/>
          </a:p>
        </p:txBody>
      </p:sp>
      <p:sp>
        <p:nvSpPr>
          <p:cNvPr id="113" name="Google Shape;113;p19"/>
          <p:cNvSpPr/>
          <p:nvPr/>
        </p:nvSpPr>
        <p:spPr>
          <a:xfrm>
            <a:off x="643550" y="1502875"/>
            <a:ext cx="1808400" cy="2467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Display</a:t>
            </a:r>
            <a:endParaRPr/>
          </a:p>
        </p:txBody>
      </p:sp>
      <p:sp>
        <p:nvSpPr>
          <p:cNvPr id="114" name="Google Shape;114;p19"/>
          <p:cNvSpPr/>
          <p:nvPr/>
        </p:nvSpPr>
        <p:spPr>
          <a:xfrm>
            <a:off x="6051625" y="1510900"/>
            <a:ext cx="2009100" cy="4260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DataSource</a:t>
            </a:r>
            <a:endParaRPr/>
          </a:p>
        </p:txBody>
      </p:sp>
      <p:sp>
        <p:nvSpPr>
          <p:cNvPr id="115" name="Google Shape;115;p19"/>
          <p:cNvSpPr/>
          <p:nvPr/>
        </p:nvSpPr>
        <p:spPr>
          <a:xfrm>
            <a:off x="5295875" y="2233925"/>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Database</a:t>
            </a:r>
            <a:endParaRPr/>
          </a:p>
        </p:txBody>
      </p:sp>
      <p:sp>
        <p:nvSpPr>
          <p:cNvPr id="116" name="Google Shape;116;p19"/>
          <p:cNvSpPr/>
          <p:nvPr/>
        </p:nvSpPr>
        <p:spPr>
          <a:xfrm>
            <a:off x="5745925" y="3206375"/>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Network</a:t>
            </a:r>
            <a:endParaRPr/>
          </a:p>
        </p:txBody>
      </p:sp>
      <p:sp>
        <p:nvSpPr>
          <p:cNvPr id="117" name="Google Shape;117;p19"/>
          <p:cNvSpPr/>
          <p:nvPr/>
        </p:nvSpPr>
        <p:spPr>
          <a:xfrm>
            <a:off x="7104150" y="2571750"/>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User input</a:t>
            </a:r>
            <a:endParaRPr/>
          </a:p>
        </p:txBody>
      </p:sp>
      <p:sp>
        <p:nvSpPr>
          <p:cNvPr id="118" name="Google Shape;118;p19"/>
          <p:cNvSpPr/>
          <p:nvPr/>
        </p:nvSpPr>
        <p:spPr>
          <a:xfrm>
            <a:off x="7248800" y="3841000"/>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File storage</a:t>
            </a:r>
            <a:endParaRPr/>
          </a:p>
        </p:txBody>
      </p:sp>
      <p:sp>
        <p:nvSpPr>
          <p:cNvPr id="119" name="Google Shape;119;p19"/>
          <p:cNvSpPr/>
          <p:nvPr/>
        </p:nvSpPr>
        <p:spPr>
          <a:xfrm>
            <a:off x="5440525" y="4251425"/>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Third party app</a:t>
            </a:r>
            <a:endParaRPr/>
          </a:p>
        </p:txBody>
      </p:sp>
      <p:cxnSp>
        <p:nvCxnSpPr>
          <p:cNvPr id="120" name="Google Shape;120;p19"/>
          <p:cNvCxnSpPr>
            <a:stCxn id="113" idx="3"/>
            <a:endCxn id="121" idx="1"/>
          </p:cNvCxnSpPr>
          <p:nvPr/>
        </p:nvCxnSpPr>
        <p:spPr>
          <a:xfrm>
            <a:off x="2451950" y="2736475"/>
            <a:ext cx="1032000" cy="0"/>
          </a:xfrm>
          <a:prstGeom prst="straightConnector1">
            <a:avLst/>
          </a:prstGeom>
          <a:noFill/>
          <a:ln w="9525" cap="flat" cmpd="sng">
            <a:solidFill>
              <a:schemeClr val="dk2"/>
            </a:solidFill>
            <a:prstDash val="solid"/>
            <a:round/>
            <a:headEnd type="none" w="med" len="med"/>
            <a:tailEnd type="stealth" w="med" len="med"/>
          </a:ln>
        </p:spPr>
      </p:cxnSp>
      <p:sp>
        <p:nvSpPr>
          <p:cNvPr id="121" name="Google Shape;121;p19"/>
          <p:cNvSpPr/>
          <p:nvPr/>
        </p:nvSpPr>
        <p:spPr>
          <a:xfrm>
            <a:off x="3484088" y="2013175"/>
            <a:ext cx="1229700" cy="1446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DataSource</a:t>
            </a:r>
            <a:endParaRPr/>
          </a:p>
          <a:p>
            <a:pPr marL="0" lvl="0" indent="0" algn="ctr" rtl="0">
              <a:spcBef>
                <a:spcPts val="0"/>
              </a:spcBef>
              <a:spcAft>
                <a:spcPts val="0"/>
              </a:spcAft>
              <a:buNone/>
            </a:pPr>
            <a:r>
              <a:rPr lang="en"/>
              <a:t>Factory</a:t>
            </a:r>
            <a:endParaRPr/>
          </a:p>
        </p:txBody>
      </p:sp>
      <p:cxnSp>
        <p:nvCxnSpPr>
          <p:cNvPr id="122" name="Google Shape;122;p19"/>
          <p:cNvCxnSpPr>
            <a:stCxn id="121" idx="3"/>
            <a:endCxn id="115" idx="1"/>
          </p:cNvCxnSpPr>
          <p:nvPr/>
        </p:nvCxnSpPr>
        <p:spPr>
          <a:xfrm rot="10800000" flipH="1">
            <a:off x="4713788" y="2475175"/>
            <a:ext cx="582000" cy="261300"/>
          </a:xfrm>
          <a:prstGeom prst="straightConnector1">
            <a:avLst/>
          </a:prstGeom>
          <a:noFill/>
          <a:ln w="9525" cap="flat" cmpd="sng">
            <a:solidFill>
              <a:schemeClr val="dk2"/>
            </a:solidFill>
            <a:prstDash val="solid"/>
            <a:round/>
            <a:headEnd type="none" w="med" len="med"/>
            <a:tailEnd type="triangle" w="med" len="med"/>
          </a:ln>
        </p:spPr>
      </p:cxnSp>
      <p:cxnSp>
        <p:nvCxnSpPr>
          <p:cNvPr id="123" name="Google Shape;123;p19"/>
          <p:cNvCxnSpPr>
            <a:stCxn id="121" idx="3"/>
            <a:endCxn id="117" idx="1"/>
          </p:cNvCxnSpPr>
          <p:nvPr/>
        </p:nvCxnSpPr>
        <p:spPr>
          <a:xfrm>
            <a:off x="4713788" y="2736475"/>
            <a:ext cx="2390400" cy="76500"/>
          </a:xfrm>
          <a:prstGeom prst="straightConnector1">
            <a:avLst/>
          </a:prstGeom>
          <a:noFill/>
          <a:ln w="9525" cap="flat" cmpd="sng">
            <a:solidFill>
              <a:schemeClr val="dk2"/>
            </a:solidFill>
            <a:prstDash val="solid"/>
            <a:round/>
            <a:headEnd type="none" w="med" len="med"/>
            <a:tailEnd type="triangle" w="med" len="med"/>
          </a:ln>
        </p:spPr>
      </p:cxnSp>
      <p:cxnSp>
        <p:nvCxnSpPr>
          <p:cNvPr id="124" name="Google Shape;124;p19"/>
          <p:cNvCxnSpPr>
            <a:stCxn id="121" idx="3"/>
            <a:endCxn id="116" idx="1"/>
          </p:cNvCxnSpPr>
          <p:nvPr/>
        </p:nvCxnSpPr>
        <p:spPr>
          <a:xfrm>
            <a:off x="4713788" y="2736475"/>
            <a:ext cx="1032000" cy="71100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19"/>
          <p:cNvCxnSpPr>
            <a:stCxn id="121" idx="3"/>
            <a:endCxn id="118" idx="1"/>
          </p:cNvCxnSpPr>
          <p:nvPr/>
        </p:nvCxnSpPr>
        <p:spPr>
          <a:xfrm>
            <a:off x="4713788" y="2736475"/>
            <a:ext cx="2535000" cy="1345800"/>
          </a:xfrm>
          <a:prstGeom prst="straightConnector1">
            <a:avLst/>
          </a:prstGeom>
          <a:noFill/>
          <a:ln w="9525" cap="flat" cmpd="sng">
            <a:solidFill>
              <a:schemeClr val="dk2"/>
            </a:solidFill>
            <a:prstDash val="solid"/>
            <a:round/>
            <a:headEnd type="none" w="med" len="med"/>
            <a:tailEnd type="triangle" w="med" len="med"/>
          </a:ln>
        </p:spPr>
      </p:cxnSp>
      <p:cxnSp>
        <p:nvCxnSpPr>
          <p:cNvPr id="126" name="Google Shape;126;p19"/>
          <p:cNvCxnSpPr>
            <a:stCxn id="121" idx="3"/>
            <a:endCxn id="119" idx="1"/>
          </p:cNvCxnSpPr>
          <p:nvPr/>
        </p:nvCxnSpPr>
        <p:spPr>
          <a:xfrm>
            <a:off x="4713788" y="2736475"/>
            <a:ext cx="726600" cy="1756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 factory</a:t>
            </a:r>
            <a:endParaRPr/>
          </a:p>
        </p:txBody>
      </p:sp>
      <p:sp>
        <p:nvSpPr>
          <p:cNvPr id="132" name="Google Shape;132;p20"/>
          <p:cNvSpPr/>
          <p:nvPr/>
        </p:nvSpPr>
        <p:spPr>
          <a:xfrm>
            <a:off x="4588100" y="1664450"/>
            <a:ext cx="2009100" cy="5727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DataSourceFactory</a:t>
            </a:r>
            <a:endParaRPr/>
          </a:p>
          <a:p>
            <a:pPr marL="0" lvl="0" indent="0" algn="l" rtl="0">
              <a:spcBef>
                <a:spcPts val="0"/>
              </a:spcBef>
              <a:spcAft>
                <a:spcPts val="0"/>
              </a:spcAft>
              <a:buNone/>
            </a:pPr>
            <a:endParaRPr sz="1100"/>
          </a:p>
        </p:txBody>
      </p:sp>
      <p:sp>
        <p:nvSpPr>
          <p:cNvPr id="133" name="Google Shape;133;p20"/>
          <p:cNvSpPr/>
          <p:nvPr/>
        </p:nvSpPr>
        <p:spPr>
          <a:xfrm>
            <a:off x="2964500" y="2845850"/>
            <a:ext cx="1623600" cy="40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DatabaseFactory</a:t>
            </a:r>
            <a:endParaRPr/>
          </a:p>
          <a:p>
            <a:pPr marL="0" lvl="0" indent="0" algn="ctr" rtl="0">
              <a:spcBef>
                <a:spcPts val="0"/>
              </a:spcBef>
              <a:spcAft>
                <a:spcPts val="0"/>
              </a:spcAft>
              <a:buNone/>
            </a:pPr>
            <a:endParaRPr/>
          </a:p>
        </p:txBody>
      </p:sp>
      <p:sp>
        <p:nvSpPr>
          <p:cNvPr id="134" name="Google Shape;134;p20"/>
          <p:cNvSpPr/>
          <p:nvPr/>
        </p:nvSpPr>
        <p:spPr>
          <a:xfrm>
            <a:off x="6597200" y="2845850"/>
            <a:ext cx="1623600" cy="40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NetworkFactory</a:t>
            </a:r>
            <a:endParaRPr/>
          </a:p>
          <a:p>
            <a:pPr marL="0" lvl="0" indent="0" algn="ctr" rtl="0">
              <a:spcBef>
                <a:spcPts val="0"/>
              </a:spcBef>
              <a:spcAft>
                <a:spcPts val="0"/>
              </a:spcAft>
              <a:buNone/>
            </a:pPr>
            <a:endParaRPr/>
          </a:p>
        </p:txBody>
      </p:sp>
      <p:cxnSp>
        <p:nvCxnSpPr>
          <p:cNvPr id="135" name="Google Shape;135;p20"/>
          <p:cNvCxnSpPr>
            <a:stCxn id="132" idx="2"/>
            <a:endCxn id="133" idx="0"/>
          </p:cNvCxnSpPr>
          <p:nvPr/>
        </p:nvCxnSpPr>
        <p:spPr>
          <a:xfrm rot="5400000">
            <a:off x="4380200" y="1633400"/>
            <a:ext cx="608700" cy="18162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136" name="Google Shape;136;p20"/>
          <p:cNvCxnSpPr>
            <a:stCxn id="132" idx="2"/>
            <a:endCxn id="134" idx="0"/>
          </p:cNvCxnSpPr>
          <p:nvPr/>
        </p:nvCxnSpPr>
        <p:spPr>
          <a:xfrm rot="-5400000" flipH="1">
            <a:off x="6196550" y="1633250"/>
            <a:ext cx="608700" cy="1816500"/>
          </a:xfrm>
          <a:prstGeom prst="bentConnector3">
            <a:avLst>
              <a:gd name="adj1" fmla="val 50000"/>
            </a:avLst>
          </a:prstGeom>
          <a:noFill/>
          <a:ln w="9525" cap="flat" cmpd="sng">
            <a:solidFill>
              <a:schemeClr val="dk2"/>
            </a:solidFill>
            <a:prstDash val="solid"/>
            <a:round/>
            <a:headEnd type="none" w="med" len="med"/>
            <a:tailEnd type="stealth" w="med" len="med"/>
          </a:ln>
        </p:spPr>
      </p:cxnSp>
      <p:sp>
        <p:nvSpPr>
          <p:cNvPr id="137" name="Google Shape;137;p20"/>
          <p:cNvSpPr/>
          <p:nvPr/>
        </p:nvSpPr>
        <p:spPr>
          <a:xfrm>
            <a:off x="2964500" y="3754000"/>
            <a:ext cx="1623600" cy="40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Database</a:t>
            </a:r>
            <a:endParaRPr/>
          </a:p>
        </p:txBody>
      </p:sp>
      <p:sp>
        <p:nvSpPr>
          <p:cNvPr id="138" name="Google Shape;138;p20"/>
          <p:cNvSpPr/>
          <p:nvPr/>
        </p:nvSpPr>
        <p:spPr>
          <a:xfrm>
            <a:off x="6597200" y="3754000"/>
            <a:ext cx="1623600" cy="40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Network</a:t>
            </a:r>
            <a:endParaRPr/>
          </a:p>
          <a:p>
            <a:pPr marL="0" lvl="0" indent="0" algn="ctr" rtl="0">
              <a:spcBef>
                <a:spcPts val="0"/>
              </a:spcBef>
              <a:spcAft>
                <a:spcPts val="0"/>
              </a:spcAft>
              <a:buNone/>
            </a:pPr>
            <a:endParaRPr/>
          </a:p>
        </p:txBody>
      </p:sp>
      <p:cxnSp>
        <p:nvCxnSpPr>
          <p:cNvPr id="139" name="Google Shape;139;p20"/>
          <p:cNvCxnSpPr>
            <a:stCxn id="133" idx="2"/>
            <a:endCxn id="137" idx="0"/>
          </p:cNvCxnSpPr>
          <p:nvPr/>
        </p:nvCxnSpPr>
        <p:spPr>
          <a:xfrm>
            <a:off x="3776300" y="3254750"/>
            <a:ext cx="0" cy="499200"/>
          </a:xfrm>
          <a:prstGeom prst="straightConnector1">
            <a:avLst/>
          </a:prstGeom>
          <a:noFill/>
          <a:ln w="9525" cap="flat" cmpd="sng">
            <a:solidFill>
              <a:schemeClr val="dk2"/>
            </a:solidFill>
            <a:prstDash val="solid"/>
            <a:round/>
            <a:headEnd type="none" w="med" len="med"/>
            <a:tailEnd type="stealth" w="med" len="med"/>
          </a:ln>
        </p:spPr>
      </p:cxnSp>
      <p:cxnSp>
        <p:nvCxnSpPr>
          <p:cNvPr id="140" name="Google Shape;140;p20"/>
          <p:cNvCxnSpPr>
            <a:stCxn id="134" idx="2"/>
            <a:endCxn id="138" idx="0"/>
          </p:cNvCxnSpPr>
          <p:nvPr/>
        </p:nvCxnSpPr>
        <p:spPr>
          <a:xfrm>
            <a:off x="7409000" y="3254750"/>
            <a:ext cx="0" cy="499200"/>
          </a:xfrm>
          <a:prstGeom prst="straightConnector1">
            <a:avLst/>
          </a:prstGeom>
          <a:noFill/>
          <a:ln w="9525" cap="flat" cmpd="sng">
            <a:solidFill>
              <a:schemeClr val="dk2"/>
            </a:solidFill>
            <a:prstDash val="solid"/>
            <a:round/>
            <a:headEnd type="none" w="med" len="med"/>
            <a:tailEnd type="stealth" w="med" len="med"/>
          </a:ln>
        </p:spPr>
      </p:cxnSp>
      <p:sp>
        <p:nvSpPr>
          <p:cNvPr id="141" name="Google Shape;141;p20"/>
          <p:cNvSpPr/>
          <p:nvPr/>
        </p:nvSpPr>
        <p:spPr>
          <a:xfrm>
            <a:off x="786350" y="2805325"/>
            <a:ext cx="1623600" cy="408900"/>
          </a:xfrm>
          <a:prstGeom prst="rect">
            <a:avLst/>
          </a:prstGeom>
          <a:noFill/>
          <a:ln w="9525" cap="flat" cmpd="sng">
            <a:solidFill>
              <a:schemeClr val="dk2"/>
            </a:solidFill>
            <a:prstDash val="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DataSource</a:t>
            </a:r>
            <a:endParaRPr/>
          </a:p>
          <a:p>
            <a:pPr marL="0" lvl="0" indent="0" algn="ctr" rtl="0">
              <a:spcBef>
                <a:spcPts val="0"/>
              </a:spcBef>
              <a:spcAft>
                <a:spcPts val="0"/>
              </a:spcAft>
              <a:buNone/>
            </a:pPr>
            <a:endParaRPr/>
          </a:p>
        </p:txBody>
      </p:sp>
      <p:cxnSp>
        <p:nvCxnSpPr>
          <p:cNvPr id="142" name="Google Shape;142;p20"/>
          <p:cNvCxnSpPr>
            <a:stCxn id="141" idx="2"/>
            <a:endCxn id="138" idx="0"/>
          </p:cNvCxnSpPr>
          <p:nvPr/>
        </p:nvCxnSpPr>
        <p:spPr>
          <a:xfrm rot="-5400000" flipH="1">
            <a:off x="4233800" y="578575"/>
            <a:ext cx="539700" cy="5811000"/>
          </a:xfrm>
          <a:prstGeom prst="bentConnector3">
            <a:avLst>
              <a:gd name="adj1" fmla="val 50007"/>
            </a:avLst>
          </a:prstGeom>
          <a:noFill/>
          <a:ln w="9525" cap="flat" cmpd="sng">
            <a:solidFill>
              <a:schemeClr val="dk2"/>
            </a:solidFill>
            <a:prstDash val="dot"/>
            <a:round/>
            <a:headEnd type="none" w="med" len="med"/>
            <a:tailEnd type="none" w="med" len="med"/>
          </a:ln>
        </p:spPr>
      </p:cxnSp>
      <p:cxnSp>
        <p:nvCxnSpPr>
          <p:cNvPr id="143" name="Google Shape;143;p20"/>
          <p:cNvCxnSpPr>
            <a:stCxn id="141" idx="2"/>
            <a:endCxn id="137" idx="1"/>
          </p:cNvCxnSpPr>
          <p:nvPr/>
        </p:nvCxnSpPr>
        <p:spPr>
          <a:xfrm rot="-5400000" flipH="1">
            <a:off x="1909250" y="2903125"/>
            <a:ext cx="744300" cy="1366500"/>
          </a:xfrm>
          <a:prstGeom prst="bentConnector2">
            <a:avLst/>
          </a:prstGeom>
          <a:noFill/>
          <a:ln w="9525" cap="flat" cmpd="sng">
            <a:solidFill>
              <a:schemeClr val="dk2"/>
            </a:solidFill>
            <a:prstDash val="dot"/>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Abstract factory</a:t>
            </a:r>
            <a:endParaRPr/>
          </a:p>
        </p:txBody>
      </p:sp>
      <p:sp>
        <p:nvSpPr>
          <p:cNvPr id="167" name="Google Shape;167;p24"/>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Provides a way to access functionality without caring about implementation</a:t>
            </a:r>
            <a:endParaRPr/>
          </a:p>
          <a:p>
            <a:pPr marL="0" lvl="0" indent="0" algn="l" rtl="0">
              <a:spcBef>
                <a:spcPts val="1600"/>
              </a:spcBef>
              <a:spcAft>
                <a:spcPts val="0"/>
              </a:spcAft>
              <a:buNone/>
            </a:pPr>
            <a:r>
              <a:rPr lang="en"/>
              <a:t>One level of abstraction over the factory pattern</a:t>
            </a:r>
            <a:endParaRPr/>
          </a:p>
          <a:p>
            <a:pPr marL="0" lvl="0" indent="0" algn="l" rtl="0">
              <a:spcBef>
                <a:spcPts val="1600"/>
              </a:spcBef>
              <a:spcAft>
                <a:spcPts val="0"/>
              </a:spcAft>
              <a:buNone/>
            </a:pPr>
            <a:r>
              <a:rPr lang="en"/>
              <a:t>Separation of concerns</a:t>
            </a:r>
            <a:endParaRPr/>
          </a:p>
          <a:p>
            <a:pPr marL="0" lvl="0" indent="0" algn="l" rtl="0">
              <a:spcBef>
                <a:spcPts val="1600"/>
              </a:spcBef>
              <a:spcAft>
                <a:spcPts val="1600"/>
              </a:spcAft>
              <a:buNone/>
            </a:pPr>
            <a:r>
              <a:rPr lang="en"/>
              <a:t>Allows for testability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Builder</a:t>
            </a:r>
            <a:endParaRPr/>
          </a:p>
        </p:txBody>
      </p:sp>
      <p:sp>
        <p:nvSpPr>
          <p:cNvPr id="80" name="Google Shape;80;p17"/>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when we have multiple parameters to initialize</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Used by many developers, implemented by few</a:t>
            </a:r>
            <a:endParaRPr/>
          </a:p>
        </p:txBody>
      </p:sp>
      <p:sp>
        <p:nvSpPr>
          <p:cNvPr id="81" name="Google Shape;81;p17"/>
          <p:cNvSpPr txBox="1"/>
          <p:nvPr/>
        </p:nvSpPr>
        <p:spPr>
          <a:xfrm>
            <a:off x="2083350" y="1685875"/>
            <a:ext cx="4977300" cy="12153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val dialog = AlertDialog.Builder(context)</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.setTitle(...)</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.setMessage(...)</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.setPositiveButton(...)</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.setNegativeButton(...)</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.create()</a:t>
            </a:r>
            <a:endParaRPr sz="1000" dirty="0">
              <a:latin typeface="Roboto" panose="02000000000000000000" pitchFamily="2" charset="0"/>
              <a:ea typeface="Roboto" panose="02000000000000000000" pitchFamily="2" charset="0"/>
              <a:cs typeface="Roboto Mono Regular"/>
              <a:sym typeface="Roboto Mono Regul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Builder</a:t>
            </a:r>
            <a:endParaRPr/>
          </a:p>
        </p:txBody>
      </p:sp>
      <p:sp>
        <p:nvSpPr>
          <p:cNvPr id="111" name="Google Shape;111;p22"/>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many parameters, it’s impractical to build all constructors</a:t>
            </a:r>
            <a:br>
              <a:rPr lang="en"/>
            </a:br>
            <a:r>
              <a:rPr lang="en"/>
              <a:t>	5 parameter combinations -&gt; 120 constructors</a:t>
            </a:r>
            <a:endParaRPr/>
          </a:p>
          <a:p>
            <a:pPr marL="0" lvl="0" indent="0" algn="l" rtl="0">
              <a:spcBef>
                <a:spcPts val="1600"/>
              </a:spcBef>
              <a:spcAft>
                <a:spcPts val="0"/>
              </a:spcAft>
              <a:buNone/>
            </a:pPr>
            <a:r>
              <a:rPr lang="en"/>
              <a:t>Kotlin solves this problem partially with named parameters</a:t>
            </a:r>
            <a:br>
              <a:rPr lang="en"/>
            </a:br>
            <a:r>
              <a:rPr lang="en"/>
              <a:t>	Does not work with java code</a:t>
            </a:r>
            <a:endParaRPr/>
          </a:p>
          <a:p>
            <a:pPr marL="0" lvl="0" indent="0" algn="l" rtl="0">
              <a:spcBef>
                <a:spcPts val="1600"/>
              </a:spcBef>
              <a:spcAft>
                <a:spcPts val="1600"/>
              </a:spcAft>
              <a:buNone/>
            </a:pPr>
            <a:r>
              <a:rPr lang="en"/>
              <a:t>Optional parameters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Builder</a:t>
            </a:r>
            <a:endParaRPr/>
          </a:p>
        </p:txBody>
      </p:sp>
      <p:sp>
        <p:nvSpPr>
          <p:cNvPr id="131" name="Google Shape;131;p25"/>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32" name="Google Shape;132;p25"/>
          <p:cNvSpPr txBox="1"/>
          <p:nvPr/>
        </p:nvSpPr>
        <p:spPr>
          <a:xfrm>
            <a:off x="2083350" y="1076275"/>
            <a:ext cx="4977300" cy="39546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class Component private constructor(builder: Builder)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var param1</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var param2</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var param3</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class Builder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var param1</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var param2</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var param3</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setParam1(param1) = apply { this.param1 = param1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setParam2(param2) = apply { this.param2 = param2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setParam3(param3) = apply { this.param3 = param3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build() = Component(this)</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init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param1 = builder.param1</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param2 = builder.param2</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param3 = builder.param3</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a:t>
            </a:r>
            <a:endParaRPr sz="1000" dirty="0">
              <a:latin typeface="Roboto" panose="02000000000000000000" pitchFamily="2" charset="0"/>
              <a:ea typeface="Roboto" panose="02000000000000000000" pitchFamily="2" charset="0"/>
              <a:cs typeface="Roboto Mono Regular"/>
              <a:sym typeface="Roboto Mono Regul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Lazy initialization</a:t>
            </a:r>
            <a:endParaRPr/>
          </a:p>
        </p:txBody>
      </p:sp>
      <p:sp>
        <p:nvSpPr>
          <p:cNvPr id="92" name="Google Shape;92;p19"/>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Very useful technique for memory management</a:t>
            </a:r>
            <a:endParaRPr/>
          </a:p>
          <a:p>
            <a:pPr marL="0" lvl="0" indent="0" algn="l" rtl="0">
              <a:spcBef>
                <a:spcPts val="1600"/>
              </a:spcBef>
              <a:spcAft>
                <a:spcPts val="0"/>
              </a:spcAft>
              <a:buNone/>
            </a:pPr>
            <a:r>
              <a:rPr lang="en"/>
              <a:t>Initialize a resource when it’s needed, not when declared</a:t>
            </a:r>
            <a:endParaRPr/>
          </a:p>
          <a:p>
            <a:pPr marL="0" lvl="0" indent="0" algn="l" rtl="0">
              <a:spcBef>
                <a:spcPts val="1600"/>
              </a:spcBef>
              <a:spcAft>
                <a:spcPts val="0"/>
              </a:spcAft>
              <a:buNone/>
            </a:pPr>
            <a:r>
              <a:rPr lang="en"/>
              <a:t>Lazy vs eager initialization</a:t>
            </a:r>
            <a:endParaRPr/>
          </a:p>
          <a:p>
            <a:pPr marL="0" lvl="0" indent="0" algn="l" rtl="0">
              <a:spcBef>
                <a:spcPts val="1600"/>
              </a:spcBef>
              <a:spcAft>
                <a:spcPts val="1600"/>
              </a:spcAft>
              <a:buNone/>
            </a:pPr>
            <a:endParaRPr/>
          </a:p>
        </p:txBody>
      </p:sp>
      <p:sp>
        <p:nvSpPr>
          <p:cNvPr id="93" name="Google Shape;93;p19"/>
          <p:cNvSpPr txBox="1"/>
          <p:nvPr/>
        </p:nvSpPr>
        <p:spPr>
          <a:xfrm>
            <a:off x="4437888" y="2733075"/>
            <a:ext cx="2622762" cy="20406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a:lnSpc>
                <a:spcPct val="115000"/>
              </a:lnSpc>
            </a:pPr>
            <a:r>
              <a:rPr lang="en-US" sz="1000" i="1" dirty="0">
                <a:solidFill>
                  <a:srgbClr val="FF0000"/>
                </a:solidFill>
                <a:latin typeface="Roboto" panose="02000000000000000000" pitchFamily="2" charset="0"/>
                <a:ea typeface="Roboto" panose="02000000000000000000" pitchFamily="2" charset="0"/>
                <a:cs typeface="Roboto Mono Regular"/>
                <a:sym typeface="Roboto Mono Regular"/>
              </a:rPr>
              <a:t>lazy</a:t>
            </a:r>
            <a:endParaRPr lang="en"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class Window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val box: AlertBox</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showMessage(message: String)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if(box == null)</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 = AlertBox()</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box.setMessage(message)</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box.show()</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a:t>
            </a:r>
            <a:endParaRPr sz="1000" dirty="0">
              <a:latin typeface="Roboto" panose="02000000000000000000" pitchFamily="2" charset="0"/>
              <a:ea typeface="Roboto" panose="02000000000000000000" pitchFamily="2" charset="0"/>
              <a:cs typeface="Roboto Mono Regular"/>
              <a:sym typeface="Roboto Mono Regular"/>
            </a:endParaRPr>
          </a:p>
        </p:txBody>
      </p:sp>
      <p:sp>
        <p:nvSpPr>
          <p:cNvPr id="2" name="Google Shape;86;p18">
            <a:extLst>
              <a:ext uri="{FF2B5EF4-FFF2-40B4-BE49-F238E27FC236}">
                <a16:creationId xmlns:a16="http://schemas.microsoft.com/office/drawing/2014/main" id="{719BA356-B714-0709-12C5-03CF89607E3F}"/>
              </a:ext>
            </a:extLst>
          </p:cNvPr>
          <p:cNvSpPr txBox="1"/>
          <p:nvPr/>
        </p:nvSpPr>
        <p:spPr>
          <a:xfrm>
            <a:off x="1034838" y="2711757"/>
            <a:ext cx="2927562" cy="20406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en-US" sz="1000" i="1" dirty="0">
                <a:solidFill>
                  <a:srgbClr val="FF0000"/>
                </a:solidFill>
                <a:latin typeface="Roboto" panose="02000000000000000000" pitchFamily="2" charset="0"/>
                <a:ea typeface="Roboto" panose="02000000000000000000" pitchFamily="2" charset="0"/>
                <a:cs typeface="Roboto Mono Regular"/>
                <a:sym typeface="Roboto Mono Regular"/>
              </a:rPr>
              <a:t>eager</a:t>
            </a:r>
            <a:endParaRPr lang="en" sz="1000" i="1" dirty="0">
              <a:solidFill>
                <a:srgbClr val="FF0000"/>
              </a:solidFill>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class Window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val box = AlertBox()</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showMessage(message: String)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box.setMessage(message)</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box.build()</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box.show()</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a:t>
            </a:r>
            <a:endParaRPr sz="1000" dirty="0">
              <a:latin typeface="Roboto" panose="02000000000000000000" pitchFamily="2" charset="0"/>
              <a:ea typeface="Roboto" panose="02000000000000000000" pitchFamily="2" charset="0"/>
              <a:cs typeface="Roboto Mono Regular"/>
              <a:sym typeface="Roboto Mono Regul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Lazy initialization</a:t>
            </a:r>
            <a:endParaRPr/>
          </a:p>
        </p:txBody>
      </p:sp>
      <p:sp>
        <p:nvSpPr>
          <p:cNvPr id="112" name="Google Shape;112;p22"/>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has built in lazy initialization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br>
              <a:rPr lang="en"/>
            </a:br>
            <a:r>
              <a:rPr lang="en"/>
              <a:t>Can only be used with </a:t>
            </a:r>
            <a:r>
              <a:rPr lang="en" b="1"/>
              <a:t>val</a:t>
            </a:r>
            <a:r>
              <a:rPr lang="en"/>
              <a:t> properties</a:t>
            </a:r>
            <a:endParaRPr/>
          </a:p>
        </p:txBody>
      </p:sp>
      <p:sp>
        <p:nvSpPr>
          <p:cNvPr id="113" name="Google Shape;113;p22"/>
          <p:cNvSpPr txBox="1"/>
          <p:nvPr/>
        </p:nvSpPr>
        <p:spPr>
          <a:xfrm>
            <a:off x="2083350" y="1666275"/>
            <a:ext cx="4977300" cy="17253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class Window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val box by lazy { AlertBox()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showMessage(message: String)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box.setMessage(message)</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box.show()</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a:t>
            </a:r>
            <a:endParaRPr sz="1000" dirty="0">
              <a:latin typeface="Roboto" panose="02000000000000000000" pitchFamily="2" charset="0"/>
              <a:ea typeface="Roboto" panose="02000000000000000000" pitchFamily="2" charset="0"/>
              <a:cs typeface="Roboto Mono Regular"/>
              <a:sym typeface="Roboto Mono Regul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Lazy initialization</a:t>
            </a:r>
            <a:endParaRPr dirty="0"/>
          </a:p>
        </p:txBody>
      </p:sp>
      <p:sp>
        <p:nvSpPr>
          <p:cNvPr id="139" name="Google Shape;139;p26"/>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Kotlin allows for late initialization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br>
              <a:rPr lang="en"/>
            </a:br>
            <a:r>
              <a:rPr lang="en"/>
              <a:t>Can be used with </a:t>
            </a:r>
            <a:r>
              <a:rPr lang="en" b="1"/>
              <a:t>var</a:t>
            </a:r>
            <a:r>
              <a:rPr lang="en"/>
              <a:t> properties</a:t>
            </a:r>
            <a:endParaRPr/>
          </a:p>
          <a:p>
            <a:pPr marL="0" lvl="0" indent="0" algn="l" rtl="0">
              <a:spcBef>
                <a:spcPts val="1600"/>
              </a:spcBef>
              <a:spcAft>
                <a:spcPts val="1600"/>
              </a:spcAft>
              <a:buNone/>
            </a:pPr>
            <a:r>
              <a:rPr lang="en"/>
              <a:t>Crash if variable not initialized before use</a:t>
            </a:r>
            <a:endParaRPr/>
          </a:p>
        </p:txBody>
      </p:sp>
      <p:sp>
        <p:nvSpPr>
          <p:cNvPr id="140" name="Google Shape;140;p26"/>
          <p:cNvSpPr txBox="1"/>
          <p:nvPr/>
        </p:nvSpPr>
        <p:spPr>
          <a:xfrm>
            <a:off x="2083350" y="1590075"/>
            <a:ext cx="4977300" cy="19020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class Window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lateinit var box: AlertBox</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fun showMessage(message: String)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 = AlertBox()</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box.setMessage(message)</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box.show()</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   }</a:t>
            </a:r>
            <a:endParaRPr sz="1000" dirty="0">
              <a:latin typeface="Roboto" panose="02000000000000000000" pitchFamily="2" charset="0"/>
              <a:ea typeface="Roboto" panose="02000000000000000000" pitchFamily="2" charset="0"/>
              <a:cs typeface="Roboto Mono Regular"/>
              <a:sym typeface="Roboto Mono Regular"/>
            </a:endParaRPr>
          </a:p>
          <a:p>
            <a:pPr marL="0" lvl="0" indent="0" algn="l" rtl="0">
              <a:lnSpc>
                <a:spcPct val="115000"/>
              </a:lnSpc>
              <a:spcBef>
                <a:spcPts val="0"/>
              </a:spcBef>
              <a:spcAft>
                <a:spcPts val="0"/>
              </a:spcAft>
              <a:buNone/>
            </a:pPr>
            <a:r>
              <a:rPr lang="en" sz="1000" dirty="0">
                <a:latin typeface="Roboto" panose="02000000000000000000" pitchFamily="2" charset="0"/>
                <a:ea typeface="Roboto" panose="02000000000000000000" pitchFamily="2" charset="0"/>
                <a:cs typeface="Roboto Mono Regular"/>
                <a:sym typeface="Roboto Mono Regular"/>
              </a:rPr>
              <a:t>}</a:t>
            </a:r>
            <a:endParaRPr sz="1000" dirty="0">
              <a:latin typeface="Roboto" panose="02000000000000000000" pitchFamily="2" charset="0"/>
              <a:ea typeface="Roboto" panose="02000000000000000000" pitchFamily="2" charset="0"/>
              <a:cs typeface="Roboto Mono Regular"/>
              <a:sym typeface="Roboto Mono Regul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Prototype</a:t>
            </a:r>
            <a:endParaRPr/>
          </a:p>
        </p:txBody>
      </p:sp>
      <p:sp>
        <p:nvSpPr>
          <p:cNvPr id="85" name="Google Shape;85;p18"/>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you copy existing objects </a:t>
            </a:r>
            <a:endParaRPr/>
          </a:p>
          <a:p>
            <a:pPr marL="0" lvl="0" indent="0" algn="l" rtl="0">
              <a:spcBef>
                <a:spcPts val="1600"/>
              </a:spcBef>
              <a:spcAft>
                <a:spcPts val="0"/>
              </a:spcAft>
              <a:buNone/>
            </a:pPr>
            <a:r>
              <a:rPr lang="en"/>
              <a:t>Without depending on their classes</a:t>
            </a:r>
            <a:endParaRPr/>
          </a:p>
          <a:p>
            <a:pPr marL="0" lvl="0" indent="0" algn="l" rtl="0">
              <a:spcBef>
                <a:spcPts val="1600"/>
              </a:spcBef>
              <a:spcAft>
                <a:spcPts val="0"/>
              </a:spcAft>
              <a:buNone/>
            </a:pPr>
            <a:r>
              <a:rPr lang="en"/>
              <a:t>Only reliant on interface</a:t>
            </a:r>
            <a:endParaRPr/>
          </a:p>
          <a:p>
            <a:pPr marL="0" lvl="0" indent="0" algn="l" rtl="0">
              <a:spcBef>
                <a:spcPts val="1600"/>
              </a:spcBef>
              <a:spcAft>
                <a:spcPts val="0"/>
              </a:spcAft>
              <a:buNone/>
            </a:pPr>
            <a:r>
              <a:rPr lang="en"/>
              <a:t>The copied object must provide the copy functionality</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Singleton</a:t>
            </a:r>
            <a:endParaRPr/>
          </a:p>
        </p:txBody>
      </p:sp>
      <p:sp>
        <p:nvSpPr>
          <p:cNvPr id="91" name="Google Shape;91;p17"/>
          <p:cNvSpPr/>
          <p:nvPr/>
        </p:nvSpPr>
        <p:spPr>
          <a:xfrm>
            <a:off x="1052800" y="15430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Component1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7"/>
          <p:cNvSpPr/>
          <p:nvPr/>
        </p:nvSpPr>
        <p:spPr>
          <a:xfrm>
            <a:off x="3918325" y="15430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NetworkCommInst1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7"/>
          <p:cNvSpPr/>
          <p:nvPr/>
        </p:nvSpPr>
        <p:spPr>
          <a:xfrm>
            <a:off x="6750850" y="2006375"/>
            <a:ext cx="1991304" cy="1322460"/>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94" name="Google Shape;94;p17"/>
          <p:cNvCxnSpPr>
            <a:stCxn id="91" idx="3"/>
            <a:endCxn id="92" idx="1"/>
          </p:cNvCxnSpPr>
          <p:nvPr/>
        </p:nvCxnSpPr>
        <p:spPr>
          <a:xfrm>
            <a:off x="2821000" y="1829400"/>
            <a:ext cx="1097400" cy="0"/>
          </a:xfrm>
          <a:prstGeom prst="straightConnector1">
            <a:avLst/>
          </a:prstGeom>
          <a:noFill/>
          <a:ln w="9525" cap="flat" cmpd="sng">
            <a:solidFill>
              <a:schemeClr val="dk2"/>
            </a:solidFill>
            <a:prstDash val="solid"/>
            <a:round/>
            <a:headEnd type="none" w="med" len="med"/>
            <a:tailEnd type="triangle" w="med" len="med"/>
          </a:ln>
        </p:spPr>
      </p:cxnSp>
      <p:sp>
        <p:nvSpPr>
          <p:cNvPr id="95" name="Google Shape;95;p17"/>
          <p:cNvSpPr/>
          <p:nvPr/>
        </p:nvSpPr>
        <p:spPr>
          <a:xfrm>
            <a:off x="1052800" y="23812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Component2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7"/>
          <p:cNvSpPr/>
          <p:nvPr/>
        </p:nvSpPr>
        <p:spPr>
          <a:xfrm>
            <a:off x="3918325" y="23812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NetworkCommInst2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97" name="Google Shape;97;p17"/>
          <p:cNvCxnSpPr>
            <a:stCxn id="95" idx="3"/>
            <a:endCxn id="96" idx="1"/>
          </p:cNvCxnSpPr>
          <p:nvPr/>
        </p:nvCxnSpPr>
        <p:spPr>
          <a:xfrm>
            <a:off x="2821000" y="2667600"/>
            <a:ext cx="1097400" cy="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7"/>
          <p:cNvSpPr/>
          <p:nvPr/>
        </p:nvSpPr>
        <p:spPr>
          <a:xfrm>
            <a:off x="1052800" y="32956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Component3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7"/>
          <p:cNvSpPr/>
          <p:nvPr/>
        </p:nvSpPr>
        <p:spPr>
          <a:xfrm>
            <a:off x="3918325" y="32956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NetworkCommInst3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00" name="Google Shape;100;p17"/>
          <p:cNvCxnSpPr>
            <a:stCxn id="98" idx="3"/>
            <a:endCxn id="99" idx="1"/>
          </p:cNvCxnSpPr>
          <p:nvPr/>
        </p:nvCxnSpPr>
        <p:spPr>
          <a:xfrm>
            <a:off x="2821000" y="3582000"/>
            <a:ext cx="1097400" cy="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7"/>
          <p:cNvCxnSpPr>
            <a:stCxn id="92" idx="3"/>
            <a:endCxn id="93" idx="3"/>
          </p:cNvCxnSpPr>
          <p:nvPr/>
        </p:nvCxnSpPr>
        <p:spPr>
          <a:xfrm>
            <a:off x="5686525" y="1829400"/>
            <a:ext cx="2060100" cy="25260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7"/>
          <p:cNvCxnSpPr>
            <a:stCxn id="96" idx="3"/>
            <a:endCxn id="93" idx="2"/>
          </p:cNvCxnSpPr>
          <p:nvPr/>
        </p:nvCxnSpPr>
        <p:spPr>
          <a:xfrm>
            <a:off x="5686525" y="2667600"/>
            <a:ext cx="1070400" cy="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7"/>
          <p:cNvCxnSpPr>
            <a:stCxn id="99" idx="3"/>
            <a:endCxn id="93" idx="1"/>
          </p:cNvCxnSpPr>
          <p:nvPr/>
        </p:nvCxnSpPr>
        <p:spPr>
          <a:xfrm rot="10800000" flipH="1">
            <a:off x="5686525" y="3327300"/>
            <a:ext cx="2060100" cy="254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Adapter</a:t>
            </a:r>
            <a:endParaRPr/>
          </a:p>
        </p:txBody>
      </p:sp>
      <p:sp>
        <p:nvSpPr>
          <p:cNvPr id="79" name="Google Shape;79;p17"/>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Converts the interface of a class into another interface the client expects</a:t>
            </a:r>
            <a:endParaRPr/>
          </a:p>
          <a:p>
            <a:pPr marL="0" lvl="0" indent="0" algn="l" rtl="0">
              <a:spcBef>
                <a:spcPts val="1600"/>
              </a:spcBef>
              <a:spcAft>
                <a:spcPts val="0"/>
              </a:spcAft>
              <a:buNone/>
            </a:pPr>
            <a:r>
              <a:rPr lang="en"/>
              <a:t>Convert data from one format into another</a:t>
            </a:r>
            <a:endParaRPr/>
          </a:p>
          <a:p>
            <a:pPr marL="0" lvl="0" indent="0" algn="l" rtl="0">
              <a:spcBef>
                <a:spcPts val="1600"/>
              </a:spcBef>
              <a:spcAft>
                <a:spcPts val="1600"/>
              </a:spcAft>
              <a:buNone/>
            </a:pPr>
            <a:r>
              <a:rPr lang="en"/>
              <a:t>Used extensively in Android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Adapter</a:t>
            </a:r>
            <a:endParaRPr/>
          </a:p>
        </p:txBody>
      </p:sp>
      <p:sp>
        <p:nvSpPr>
          <p:cNvPr id="94" name="Google Shape;94;p19"/>
          <p:cNvSpPr/>
          <p:nvPr/>
        </p:nvSpPr>
        <p:spPr>
          <a:xfrm>
            <a:off x="5963225" y="1535000"/>
            <a:ext cx="1768200" cy="87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Adaptee</a:t>
            </a:r>
            <a:endParaRPr/>
          </a:p>
          <a:p>
            <a:pPr marL="0" lvl="0" indent="0" algn="ctr" rtl="0">
              <a:spcBef>
                <a:spcPts val="0"/>
              </a:spcBef>
              <a:spcAft>
                <a:spcPts val="0"/>
              </a:spcAft>
              <a:buNone/>
            </a:pPr>
            <a:endParaRPr/>
          </a:p>
          <a:p>
            <a:pPr marL="0" lvl="0" indent="0" algn="l" rtl="0">
              <a:spcBef>
                <a:spcPts val="0"/>
              </a:spcBef>
              <a:spcAft>
                <a:spcPts val="0"/>
              </a:spcAft>
              <a:buNone/>
            </a:pPr>
            <a:r>
              <a:rPr lang="en"/>
              <a:t>specificCall()</a:t>
            </a:r>
            <a:endParaRPr/>
          </a:p>
        </p:txBody>
      </p:sp>
      <p:sp>
        <p:nvSpPr>
          <p:cNvPr id="95" name="Google Shape;95;p19"/>
          <p:cNvSpPr/>
          <p:nvPr/>
        </p:nvSpPr>
        <p:spPr>
          <a:xfrm>
            <a:off x="2205353" y="1535002"/>
            <a:ext cx="1768200" cy="87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Target</a:t>
            </a:r>
            <a:endParaRPr/>
          </a:p>
          <a:p>
            <a:pPr marL="0" lvl="0" indent="0" algn="ctr" rtl="0">
              <a:spcBef>
                <a:spcPts val="0"/>
              </a:spcBef>
              <a:spcAft>
                <a:spcPts val="0"/>
              </a:spcAft>
              <a:buNone/>
            </a:pPr>
            <a:endParaRPr/>
          </a:p>
          <a:p>
            <a:pPr marL="0" lvl="0" indent="0" algn="l" rtl="0">
              <a:spcBef>
                <a:spcPts val="0"/>
              </a:spcBef>
              <a:spcAft>
                <a:spcPts val="0"/>
              </a:spcAft>
              <a:buNone/>
            </a:pPr>
            <a:r>
              <a:rPr lang="en"/>
              <a:t>call()</a:t>
            </a:r>
            <a:endParaRPr/>
          </a:p>
        </p:txBody>
      </p:sp>
      <p:sp>
        <p:nvSpPr>
          <p:cNvPr id="96" name="Google Shape;96;p19"/>
          <p:cNvSpPr/>
          <p:nvPr/>
        </p:nvSpPr>
        <p:spPr>
          <a:xfrm>
            <a:off x="376550" y="1535000"/>
            <a:ext cx="1134300" cy="38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Client</a:t>
            </a:r>
            <a:endParaRPr/>
          </a:p>
        </p:txBody>
      </p:sp>
      <p:cxnSp>
        <p:nvCxnSpPr>
          <p:cNvPr id="97" name="Google Shape;97;p19"/>
          <p:cNvCxnSpPr>
            <a:stCxn id="96" idx="3"/>
          </p:cNvCxnSpPr>
          <p:nvPr/>
        </p:nvCxnSpPr>
        <p:spPr>
          <a:xfrm>
            <a:off x="1510850" y="1727900"/>
            <a:ext cx="699300" cy="0"/>
          </a:xfrm>
          <a:prstGeom prst="straightConnector1">
            <a:avLst/>
          </a:prstGeom>
          <a:noFill/>
          <a:ln w="9525" cap="flat" cmpd="sng">
            <a:solidFill>
              <a:schemeClr val="dk2"/>
            </a:solidFill>
            <a:prstDash val="solid"/>
            <a:round/>
            <a:headEnd type="none" w="med" len="med"/>
            <a:tailEnd type="none" w="med" len="med"/>
          </a:ln>
        </p:spPr>
      </p:cxnSp>
      <p:sp>
        <p:nvSpPr>
          <p:cNvPr id="98" name="Google Shape;98;p19"/>
          <p:cNvSpPr/>
          <p:nvPr/>
        </p:nvSpPr>
        <p:spPr>
          <a:xfrm>
            <a:off x="4110350" y="3059000"/>
            <a:ext cx="1768200" cy="87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Adapter</a:t>
            </a:r>
            <a:endParaRPr/>
          </a:p>
          <a:p>
            <a:pPr marL="0" lvl="0" indent="0" algn="ctr" rtl="0">
              <a:spcBef>
                <a:spcPts val="0"/>
              </a:spcBef>
              <a:spcAft>
                <a:spcPts val="0"/>
              </a:spcAft>
              <a:buNone/>
            </a:pPr>
            <a:endParaRPr/>
          </a:p>
          <a:p>
            <a:pPr marL="0" lvl="0" indent="0" algn="l" rtl="0">
              <a:spcBef>
                <a:spcPts val="0"/>
              </a:spcBef>
              <a:spcAft>
                <a:spcPts val="0"/>
              </a:spcAft>
              <a:buNone/>
            </a:pPr>
            <a:r>
              <a:rPr lang="en" sz="1300"/>
              <a:t>call() -&gt; specificCall()</a:t>
            </a:r>
            <a:endParaRPr sz="1300"/>
          </a:p>
        </p:txBody>
      </p:sp>
      <p:cxnSp>
        <p:nvCxnSpPr>
          <p:cNvPr id="99" name="Google Shape;99;p19"/>
          <p:cNvCxnSpPr>
            <a:stCxn id="95" idx="2"/>
            <a:endCxn id="98" idx="1"/>
          </p:cNvCxnSpPr>
          <p:nvPr/>
        </p:nvCxnSpPr>
        <p:spPr>
          <a:xfrm rot="-5400000" flipH="1">
            <a:off x="3057053" y="2443702"/>
            <a:ext cx="1085700" cy="1020900"/>
          </a:xfrm>
          <a:prstGeom prst="bentConnector2">
            <a:avLst/>
          </a:prstGeom>
          <a:noFill/>
          <a:ln w="9525" cap="flat" cmpd="sng">
            <a:solidFill>
              <a:schemeClr val="dk2"/>
            </a:solidFill>
            <a:prstDash val="solid"/>
            <a:round/>
            <a:headEnd type="none" w="med" len="med"/>
            <a:tailEnd type="none" w="med" len="med"/>
          </a:ln>
        </p:spPr>
      </p:cxnSp>
      <p:cxnSp>
        <p:nvCxnSpPr>
          <p:cNvPr id="100" name="Google Shape;100;p19"/>
          <p:cNvCxnSpPr>
            <a:stCxn id="98" idx="3"/>
            <a:endCxn id="94" idx="2"/>
          </p:cNvCxnSpPr>
          <p:nvPr/>
        </p:nvCxnSpPr>
        <p:spPr>
          <a:xfrm rot="10800000" flipH="1">
            <a:off x="5878550" y="2410850"/>
            <a:ext cx="968700" cy="10863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Bridge</a:t>
            </a:r>
            <a:endParaRPr/>
          </a:p>
        </p:txBody>
      </p:sp>
      <p:sp>
        <p:nvSpPr>
          <p:cNvPr id="67" name="Google Shape;67;p15"/>
          <p:cNvSpPr/>
          <p:nvPr/>
        </p:nvSpPr>
        <p:spPr>
          <a:xfrm>
            <a:off x="3981300" y="1518925"/>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ShapeColor</a:t>
            </a:r>
            <a:endParaRPr/>
          </a:p>
        </p:txBody>
      </p:sp>
      <p:sp>
        <p:nvSpPr>
          <p:cNvPr id="68" name="Google Shape;68;p15"/>
          <p:cNvSpPr/>
          <p:nvPr/>
        </p:nvSpPr>
        <p:spPr>
          <a:xfrm>
            <a:off x="1466700" y="2822675"/>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RedCircle</a:t>
            </a:r>
            <a:endParaRPr/>
          </a:p>
        </p:txBody>
      </p:sp>
      <p:sp>
        <p:nvSpPr>
          <p:cNvPr id="69" name="Google Shape;69;p15"/>
          <p:cNvSpPr/>
          <p:nvPr/>
        </p:nvSpPr>
        <p:spPr>
          <a:xfrm>
            <a:off x="3143100" y="2822675"/>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BlueCircle</a:t>
            </a:r>
            <a:endParaRPr/>
          </a:p>
        </p:txBody>
      </p:sp>
      <p:sp>
        <p:nvSpPr>
          <p:cNvPr id="70" name="Google Shape;70;p15"/>
          <p:cNvSpPr/>
          <p:nvPr/>
        </p:nvSpPr>
        <p:spPr>
          <a:xfrm>
            <a:off x="4819500" y="2822675"/>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RedSquare</a:t>
            </a:r>
            <a:endParaRPr/>
          </a:p>
        </p:txBody>
      </p:sp>
      <p:sp>
        <p:nvSpPr>
          <p:cNvPr id="71" name="Google Shape;71;p15"/>
          <p:cNvSpPr/>
          <p:nvPr/>
        </p:nvSpPr>
        <p:spPr>
          <a:xfrm>
            <a:off x="6495900" y="2822675"/>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BlueSquare</a:t>
            </a:r>
            <a:endParaRPr/>
          </a:p>
        </p:txBody>
      </p:sp>
      <p:cxnSp>
        <p:nvCxnSpPr>
          <p:cNvPr id="72" name="Google Shape;72;p15"/>
          <p:cNvCxnSpPr>
            <a:stCxn id="67" idx="2"/>
            <a:endCxn id="68" idx="0"/>
          </p:cNvCxnSpPr>
          <p:nvPr/>
        </p:nvCxnSpPr>
        <p:spPr>
          <a:xfrm rot="5400000">
            <a:off x="2907900" y="1158625"/>
            <a:ext cx="813600" cy="25146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73" name="Google Shape;73;p15"/>
          <p:cNvCxnSpPr>
            <a:stCxn id="67" idx="2"/>
            <a:endCxn id="69" idx="0"/>
          </p:cNvCxnSpPr>
          <p:nvPr/>
        </p:nvCxnSpPr>
        <p:spPr>
          <a:xfrm rot="5400000">
            <a:off x="3746100" y="1996825"/>
            <a:ext cx="813600" cy="8382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74" name="Google Shape;74;p15"/>
          <p:cNvCxnSpPr>
            <a:stCxn id="67" idx="2"/>
            <a:endCxn id="70" idx="0"/>
          </p:cNvCxnSpPr>
          <p:nvPr/>
        </p:nvCxnSpPr>
        <p:spPr>
          <a:xfrm rot="-5400000" flipH="1">
            <a:off x="4584300" y="1996825"/>
            <a:ext cx="813600" cy="8382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75" name="Google Shape;75;p15"/>
          <p:cNvCxnSpPr>
            <a:stCxn id="67" idx="2"/>
            <a:endCxn id="71" idx="0"/>
          </p:cNvCxnSpPr>
          <p:nvPr/>
        </p:nvCxnSpPr>
        <p:spPr>
          <a:xfrm rot="-5400000" flipH="1">
            <a:off x="5422500" y="1158625"/>
            <a:ext cx="813600" cy="2514600"/>
          </a:xfrm>
          <a:prstGeom prst="bentConnector3">
            <a:avLst>
              <a:gd name="adj1" fmla="val 49997"/>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Bridge</a:t>
            </a:r>
            <a:endParaRPr/>
          </a:p>
        </p:txBody>
      </p:sp>
      <p:sp>
        <p:nvSpPr>
          <p:cNvPr id="81" name="Google Shape;81;p16"/>
          <p:cNvSpPr/>
          <p:nvPr/>
        </p:nvSpPr>
        <p:spPr>
          <a:xfrm>
            <a:off x="2273650" y="1591250"/>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Shape</a:t>
            </a:r>
            <a:endParaRPr/>
          </a:p>
        </p:txBody>
      </p:sp>
      <p:sp>
        <p:nvSpPr>
          <p:cNvPr id="82" name="Google Shape;82;p16"/>
          <p:cNvSpPr/>
          <p:nvPr/>
        </p:nvSpPr>
        <p:spPr>
          <a:xfrm>
            <a:off x="1390500" y="2895000"/>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Circle</a:t>
            </a:r>
            <a:endParaRPr/>
          </a:p>
        </p:txBody>
      </p:sp>
      <p:sp>
        <p:nvSpPr>
          <p:cNvPr id="83" name="Google Shape;83;p16"/>
          <p:cNvSpPr/>
          <p:nvPr/>
        </p:nvSpPr>
        <p:spPr>
          <a:xfrm>
            <a:off x="3066900" y="2895000"/>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Square</a:t>
            </a:r>
            <a:endParaRPr/>
          </a:p>
        </p:txBody>
      </p:sp>
      <p:cxnSp>
        <p:nvCxnSpPr>
          <p:cNvPr id="84" name="Google Shape;84;p16"/>
          <p:cNvCxnSpPr>
            <a:stCxn id="81" idx="2"/>
            <a:endCxn id="82" idx="0"/>
          </p:cNvCxnSpPr>
          <p:nvPr/>
        </p:nvCxnSpPr>
        <p:spPr>
          <a:xfrm rot="5400000">
            <a:off x="2015950" y="2046650"/>
            <a:ext cx="813600" cy="8832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85" name="Google Shape;85;p16"/>
          <p:cNvCxnSpPr>
            <a:stCxn id="81" idx="2"/>
            <a:endCxn id="83" idx="0"/>
          </p:cNvCxnSpPr>
          <p:nvPr/>
        </p:nvCxnSpPr>
        <p:spPr>
          <a:xfrm rot="-5400000" flipH="1">
            <a:off x="2854150" y="2091650"/>
            <a:ext cx="813600" cy="793200"/>
          </a:xfrm>
          <a:prstGeom prst="bentConnector3">
            <a:avLst>
              <a:gd name="adj1" fmla="val 49997"/>
            </a:avLst>
          </a:prstGeom>
          <a:noFill/>
          <a:ln w="9525" cap="flat" cmpd="sng">
            <a:solidFill>
              <a:schemeClr val="dk2"/>
            </a:solidFill>
            <a:prstDash val="solid"/>
            <a:round/>
            <a:headEnd type="none" w="med" len="med"/>
            <a:tailEnd type="none" w="med" len="med"/>
          </a:ln>
        </p:spPr>
      </p:cxnSp>
      <p:sp>
        <p:nvSpPr>
          <p:cNvPr id="86" name="Google Shape;86;p16"/>
          <p:cNvSpPr/>
          <p:nvPr/>
        </p:nvSpPr>
        <p:spPr>
          <a:xfrm>
            <a:off x="5778850" y="1591250"/>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Color</a:t>
            </a:r>
            <a:endParaRPr/>
          </a:p>
        </p:txBody>
      </p:sp>
      <p:sp>
        <p:nvSpPr>
          <p:cNvPr id="87" name="Google Shape;87;p16"/>
          <p:cNvSpPr/>
          <p:nvPr/>
        </p:nvSpPr>
        <p:spPr>
          <a:xfrm>
            <a:off x="4895700" y="2895000"/>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Red</a:t>
            </a:r>
            <a:endParaRPr/>
          </a:p>
        </p:txBody>
      </p:sp>
      <p:sp>
        <p:nvSpPr>
          <p:cNvPr id="88" name="Google Shape;88;p16"/>
          <p:cNvSpPr/>
          <p:nvPr/>
        </p:nvSpPr>
        <p:spPr>
          <a:xfrm>
            <a:off x="6572100" y="2895000"/>
            <a:ext cx="11814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Blue</a:t>
            </a:r>
            <a:endParaRPr/>
          </a:p>
        </p:txBody>
      </p:sp>
      <p:cxnSp>
        <p:nvCxnSpPr>
          <p:cNvPr id="89" name="Google Shape;89;p16"/>
          <p:cNvCxnSpPr>
            <a:stCxn id="86" idx="2"/>
            <a:endCxn id="87" idx="0"/>
          </p:cNvCxnSpPr>
          <p:nvPr/>
        </p:nvCxnSpPr>
        <p:spPr>
          <a:xfrm rot="5400000">
            <a:off x="5521150" y="2046650"/>
            <a:ext cx="813600" cy="8832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90" name="Google Shape;90;p16"/>
          <p:cNvCxnSpPr>
            <a:stCxn id="86" idx="2"/>
            <a:endCxn id="88" idx="0"/>
          </p:cNvCxnSpPr>
          <p:nvPr/>
        </p:nvCxnSpPr>
        <p:spPr>
          <a:xfrm rot="-5400000" flipH="1">
            <a:off x="6359350" y="2091650"/>
            <a:ext cx="813600" cy="793200"/>
          </a:xfrm>
          <a:prstGeom prst="bentConnector3">
            <a:avLst>
              <a:gd name="adj1" fmla="val 49997"/>
            </a:avLst>
          </a:prstGeom>
          <a:noFill/>
          <a:ln w="9525" cap="flat" cmpd="sng">
            <a:solidFill>
              <a:schemeClr val="dk2"/>
            </a:solidFill>
            <a:prstDash val="solid"/>
            <a:round/>
            <a:headEnd type="none" w="med" len="med"/>
            <a:tailEnd type="none" w="med" len="med"/>
          </a:ln>
        </p:spPr>
      </p:cxnSp>
      <p:cxnSp>
        <p:nvCxnSpPr>
          <p:cNvPr id="91" name="Google Shape;91;p16"/>
          <p:cNvCxnSpPr>
            <a:stCxn id="81" idx="3"/>
            <a:endCxn id="86" idx="1"/>
          </p:cNvCxnSpPr>
          <p:nvPr/>
        </p:nvCxnSpPr>
        <p:spPr>
          <a:xfrm>
            <a:off x="3455050" y="1836350"/>
            <a:ext cx="2323800" cy="0"/>
          </a:xfrm>
          <a:prstGeom prst="straightConnector1">
            <a:avLst/>
          </a:prstGeom>
          <a:noFill/>
          <a:ln w="9525" cap="flat" cmpd="sng">
            <a:solidFill>
              <a:schemeClr val="dk2"/>
            </a:solidFill>
            <a:prstDash val="solid"/>
            <a:round/>
            <a:headEnd type="none" w="med" len="med"/>
            <a:tailEnd type="triangle" w="med" len="med"/>
          </a:ln>
        </p:spPr>
      </p:cxnSp>
      <p:sp>
        <p:nvSpPr>
          <p:cNvPr id="92" name="Google Shape;92;p16"/>
          <p:cNvSpPr txBox="1"/>
          <p:nvPr/>
        </p:nvSpPr>
        <p:spPr>
          <a:xfrm>
            <a:off x="3548650" y="1515075"/>
            <a:ext cx="1118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contains</a:t>
            </a:r>
            <a:endParaRPr>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Bridge</a:t>
            </a:r>
            <a:endParaRPr/>
          </a:p>
        </p:txBody>
      </p:sp>
      <p:sp>
        <p:nvSpPr>
          <p:cNvPr id="110" name="Google Shape;110;p19"/>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Having classes with multiple orthogonal traits exponentially increases the size of the inheritance tree</a:t>
            </a:r>
            <a:endParaRPr/>
          </a:p>
          <a:p>
            <a:pPr marL="0" lvl="0" indent="0" algn="l" rtl="0">
              <a:spcBef>
                <a:spcPts val="1600"/>
              </a:spcBef>
              <a:spcAft>
                <a:spcPts val="0"/>
              </a:spcAft>
              <a:buNone/>
            </a:pPr>
            <a:r>
              <a:rPr lang="en"/>
              <a:t>Split into multiple interfaces / classes</a:t>
            </a:r>
            <a:endParaRPr/>
          </a:p>
          <a:p>
            <a:pPr marL="0" lvl="0" indent="0" algn="l" rtl="0">
              <a:spcBef>
                <a:spcPts val="1600"/>
              </a:spcBef>
              <a:spcAft>
                <a:spcPts val="1600"/>
              </a:spcAft>
              <a:buNone/>
            </a:pPr>
            <a:r>
              <a:rPr lang="en"/>
              <a:t>Associate them using a “bridge” reference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Facade</a:t>
            </a:r>
            <a:endParaRPr/>
          </a:p>
        </p:txBody>
      </p:sp>
      <p:sp>
        <p:nvSpPr>
          <p:cNvPr id="79" name="Google Shape;79;p17"/>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Provide a simple interface to a complex functionality</a:t>
            </a:r>
            <a:endParaRPr/>
          </a:p>
          <a:p>
            <a:pPr marL="0" lvl="0" indent="0" algn="l" rtl="0">
              <a:spcBef>
                <a:spcPts val="1600"/>
              </a:spcBef>
              <a:spcAft>
                <a:spcPts val="0"/>
              </a:spcAft>
              <a:buNone/>
            </a:pPr>
            <a:r>
              <a:rPr lang="en"/>
              <a:t>Removes the need for complex object / memory management</a:t>
            </a:r>
            <a:endParaRPr/>
          </a:p>
          <a:p>
            <a:pPr marL="0" lvl="0" indent="0" algn="l" rtl="0">
              <a:spcBef>
                <a:spcPts val="1600"/>
              </a:spcBef>
              <a:spcAft>
                <a:spcPts val="1600"/>
              </a:spcAft>
              <a:buNone/>
            </a:pPr>
            <a:r>
              <a:rPr lang="en"/>
              <a:t>Simplifies client implementation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Decorator</a:t>
            </a:r>
            <a:endParaRPr/>
          </a:p>
        </p:txBody>
      </p:sp>
      <p:sp>
        <p:nvSpPr>
          <p:cNvPr id="79" name="Google Shape;79;p17"/>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Attach new behaviour to an object</a:t>
            </a:r>
            <a:endParaRPr/>
          </a:p>
          <a:p>
            <a:pPr marL="0" lvl="0" indent="0" algn="l" rtl="0">
              <a:spcBef>
                <a:spcPts val="1600"/>
              </a:spcBef>
              <a:spcAft>
                <a:spcPts val="0"/>
              </a:spcAft>
              <a:buNone/>
            </a:pPr>
            <a:r>
              <a:rPr lang="en"/>
              <a:t>Without altering existing code</a:t>
            </a:r>
            <a:endParaRPr/>
          </a:p>
          <a:p>
            <a:pPr marL="0" lvl="0" indent="0" algn="l" rtl="0">
              <a:spcBef>
                <a:spcPts val="1600"/>
              </a:spcBef>
              <a:spcAft>
                <a:spcPts val="1600"/>
              </a:spcAft>
              <a:buNone/>
            </a:pPr>
            <a:r>
              <a:rPr lang="en"/>
              <a:t>Overriding behaviour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p:nvPr/>
        </p:nvSpPr>
        <p:spPr>
          <a:xfrm>
            <a:off x="2660150" y="1181400"/>
            <a:ext cx="3560400" cy="2812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a:off x="2997700" y="1912750"/>
            <a:ext cx="2869200" cy="1792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Decorator</a:t>
            </a:r>
            <a:endParaRPr/>
          </a:p>
        </p:txBody>
      </p:sp>
      <p:sp>
        <p:nvSpPr>
          <p:cNvPr id="103" name="Google Shape;103;p20"/>
          <p:cNvSpPr/>
          <p:nvPr/>
        </p:nvSpPr>
        <p:spPr>
          <a:xfrm>
            <a:off x="3552225" y="2619975"/>
            <a:ext cx="1864500" cy="884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0"/>
          <p:cNvSpPr txBox="1"/>
          <p:nvPr/>
        </p:nvSpPr>
        <p:spPr>
          <a:xfrm>
            <a:off x="3648675" y="2619975"/>
            <a:ext cx="1671600" cy="65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TCP/IP</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sendPacket()</a:t>
            </a:r>
            <a:endParaRPr>
              <a:latin typeface="Proxima Nova"/>
              <a:ea typeface="Proxima Nova"/>
              <a:cs typeface="Proxima Nova"/>
              <a:sym typeface="Proxima Nova"/>
            </a:endParaRPr>
          </a:p>
        </p:txBody>
      </p:sp>
      <p:sp>
        <p:nvSpPr>
          <p:cNvPr id="105" name="Google Shape;105;p20"/>
          <p:cNvSpPr txBox="1"/>
          <p:nvPr/>
        </p:nvSpPr>
        <p:spPr>
          <a:xfrm>
            <a:off x="3504075" y="1912750"/>
            <a:ext cx="1960800" cy="65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NetworkComm</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sendNetworkMsg()</a:t>
            </a:r>
            <a:endParaRPr>
              <a:latin typeface="Proxima Nova"/>
              <a:ea typeface="Proxima Nova"/>
              <a:cs typeface="Proxima Nova"/>
              <a:sym typeface="Proxima Nova"/>
            </a:endParaRPr>
          </a:p>
        </p:txBody>
      </p:sp>
      <p:sp>
        <p:nvSpPr>
          <p:cNvPr id="106" name="Google Shape;106;p20"/>
          <p:cNvSpPr txBox="1"/>
          <p:nvPr/>
        </p:nvSpPr>
        <p:spPr>
          <a:xfrm>
            <a:off x="3504075" y="1150750"/>
            <a:ext cx="1960800" cy="65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ApiService</a:t>
            </a:r>
            <a:endParaRPr>
              <a:latin typeface="Proxima Nova"/>
              <a:ea typeface="Proxima Nova"/>
              <a:cs typeface="Proxima Nova"/>
              <a:sym typeface="Proxima Nova"/>
            </a:endParaRPr>
          </a:p>
          <a:p>
            <a:pPr marL="0" lvl="0" indent="0" algn="l" rtl="0">
              <a:spcBef>
                <a:spcPts val="0"/>
              </a:spcBef>
              <a:spcAft>
                <a:spcPts val="0"/>
              </a:spcAft>
              <a:buNone/>
            </a:pPr>
            <a:r>
              <a:rPr lang="en">
                <a:latin typeface="Proxima Nova"/>
                <a:ea typeface="Proxima Nova"/>
                <a:cs typeface="Proxima Nova"/>
                <a:sym typeface="Proxima Nova"/>
              </a:rPr>
              <a:t>retrieveApi()</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Composite</a:t>
            </a:r>
            <a:endParaRPr/>
          </a:p>
        </p:txBody>
      </p:sp>
      <p:sp>
        <p:nvSpPr>
          <p:cNvPr id="84" name="Google Shape;84;p17"/>
          <p:cNvSpPr/>
          <p:nvPr/>
        </p:nvSpPr>
        <p:spPr>
          <a:xfrm>
            <a:off x="2161050" y="1478775"/>
            <a:ext cx="4821900" cy="225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Computer</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a:t>total price</a:t>
            </a:r>
            <a:endParaRPr/>
          </a:p>
        </p:txBody>
      </p:sp>
      <p:sp>
        <p:nvSpPr>
          <p:cNvPr id="85" name="Google Shape;85;p17"/>
          <p:cNvSpPr/>
          <p:nvPr/>
        </p:nvSpPr>
        <p:spPr>
          <a:xfrm>
            <a:off x="2257725" y="2057375"/>
            <a:ext cx="1414500" cy="1414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Memory</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br>
              <a:rPr lang="en"/>
            </a:br>
            <a:r>
              <a:rPr lang="en"/>
              <a:t>price</a:t>
            </a:r>
            <a:endParaRPr/>
          </a:p>
          <a:p>
            <a:pPr marL="0" lvl="0" indent="0" algn="ctr" rtl="0">
              <a:spcBef>
                <a:spcPts val="0"/>
              </a:spcBef>
              <a:spcAft>
                <a:spcPts val="0"/>
              </a:spcAft>
              <a:buNone/>
            </a:pPr>
            <a:endParaRPr/>
          </a:p>
          <a:p>
            <a:pPr marL="0" lvl="0" indent="0" algn="l" rtl="0">
              <a:spcBef>
                <a:spcPts val="0"/>
              </a:spcBef>
              <a:spcAft>
                <a:spcPts val="0"/>
              </a:spcAft>
              <a:buNone/>
            </a:pPr>
            <a:endParaRPr/>
          </a:p>
        </p:txBody>
      </p:sp>
      <p:sp>
        <p:nvSpPr>
          <p:cNvPr id="86" name="Google Shape;86;p17"/>
          <p:cNvSpPr/>
          <p:nvPr/>
        </p:nvSpPr>
        <p:spPr>
          <a:xfrm>
            <a:off x="3864750" y="2057375"/>
            <a:ext cx="1414500" cy="9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HDD</a:t>
            </a:r>
            <a:endParaRPr/>
          </a:p>
          <a:p>
            <a:pPr marL="0" lvl="0" indent="0" algn="ctr" rtl="0">
              <a:spcBef>
                <a:spcPts val="0"/>
              </a:spcBef>
              <a:spcAft>
                <a:spcPts val="0"/>
              </a:spcAft>
              <a:buNone/>
            </a:pPr>
            <a:endParaRPr/>
          </a:p>
          <a:p>
            <a:pPr marL="0" lvl="0" indent="0" algn="ctr" rtl="0">
              <a:spcBef>
                <a:spcPts val="0"/>
              </a:spcBef>
              <a:spcAft>
                <a:spcPts val="0"/>
              </a:spcAft>
              <a:buNone/>
            </a:pPr>
            <a:r>
              <a:rPr lang="en"/>
              <a:t>price</a:t>
            </a:r>
            <a:endParaRPr/>
          </a:p>
        </p:txBody>
      </p:sp>
      <p:sp>
        <p:nvSpPr>
          <p:cNvPr id="87" name="Google Shape;87;p17"/>
          <p:cNvSpPr/>
          <p:nvPr/>
        </p:nvSpPr>
        <p:spPr>
          <a:xfrm>
            <a:off x="5471775" y="2057375"/>
            <a:ext cx="1414500" cy="9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Processor</a:t>
            </a:r>
            <a:endParaRPr/>
          </a:p>
          <a:p>
            <a:pPr marL="0" lvl="0" indent="0" algn="ctr" rtl="0">
              <a:spcBef>
                <a:spcPts val="0"/>
              </a:spcBef>
              <a:spcAft>
                <a:spcPts val="0"/>
              </a:spcAft>
              <a:buNone/>
            </a:pPr>
            <a:endParaRPr/>
          </a:p>
          <a:p>
            <a:pPr marL="0" lvl="0" indent="0" algn="ctr" rtl="0">
              <a:spcBef>
                <a:spcPts val="0"/>
              </a:spcBef>
              <a:spcAft>
                <a:spcPts val="0"/>
              </a:spcAft>
              <a:buNone/>
            </a:pPr>
            <a:r>
              <a:rPr lang="en"/>
              <a:t>price</a:t>
            </a:r>
            <a:endParaRPr/>
          </a:p>
        </p:txBody>
      </p:sp>
      <p:sp>
        <p:nvSpPr>
          <p:cNvPr id="88" name="Google Shape;88;p17"/>
          <p:cNvSpPr/>
          <p:nvPr/>
        </p:nvSpPr>
        <p:spPr>
          <a:xfrm>
            <a:off x="2330650" y="2419350"/>
            <a:ext cx="610800" cy="65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RAM</a:t>
            </a:r>
            <a:endParaRPr/>
          </a:p>
          <a:p>
            <a:pPr marL="0" lvl="0" indent="0" algn="ctr" rtl="0">
              <a:spcBef>
                <a:spcPts val="0"/>
              </a:spcBef>
              <a:spcAft>
                <a:spcPts val="0"/>
              </a:spcAft>
              <a:buNone/>
            </a:pPr>
            <a:endParaRPr sz="1000"/>
          </a:p>
          <a:p>
            <a:pPr marL="0" lvl="0" indent="0" algn="ctr" rtl="0">
              <a:spcBef>
                <a:spcPts val="0"/>
              </a:spcBef>
              <a:spcAft>
                <a:spcPts val="0"/>
              </a:spcAft>
              <a:buNone/>
            </a:pPr>
            <a:r>
              <a:rPr lang="en" sz="1000"/>
              <a:t>price</a:t>
            </a:r>
            <a:endParaRPr sz="1000"/>
          </a:p>
        </p:txBody>
      </p:sp>
      <p:sp>
        <p:nvSpPr>
          <p:cNvPr id="89" name="Google Shape;89;p17"/>
          <p:cNvSpPr/>
          <p:nvPr/>
        </p:nvSpPr>
        <p:spPr>
          <a:xfrm>
            <a:off x="3016450" y="2419350"/>
            <a:ext cx="610800" cy="65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ROM</a:t>
            </a:r>
            <a:endParaRPr/>
          </a:p>
          <a:p>
            <a:pPr marL="0" lvl="0" indent="0" algn="ctr" rtl="0">
              <a:spcBef>
                <a:spcPts val="0"/>
              </a:spcBef>
              <a:spcAft>
                <a:spcPts val="0"/>
              </a:spcAft>
              <a:buNone/>
            </a:pPr>
            <a:endParaRPr sz="1000"/>
          </a:p>
          <a:p>
            <a:pPr marL="0" lvl="0" indent="0" algn="ctr" rtl="0">
              <a:spcBef>
                <a:spcPts val="0"/>
              </a:spcBef>
              <a:spcAft>
                <a:spcPts val="0"/>
              </a:spcAft>
              <a:buNone/>
            </a:pPr>
            <a:r>
              <a:rPr lang="en" sz="1000"/>
              <a:t>price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Composite</a:t>
            </a:r>
            <a:endParaRPr/>
          </a:p>
        </p:txBody>
      </p:sp>
      <p:sp>
        <p:nvSpPr>
          <p:cNvPr id="107" name="Google Shape;107;p20"/>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Compose objects into tree structures</a:t>
            </a:r>
            <a:endParaRPr/>
          </a:p>
          <a:p>
            <a:pPr marL="0" lvl="0" indent="0" algn="l" rtl="0">
              <a:spcBef>
                <a:spcPts val="1600"/>
              </a:spcBef>
              <a:spcAft>
                <a:spcPts val="0"/>
              </a:spcAft>
              <a:buNone/>
            </a:pPr>
            <a:r>
              <a:rPr lang="en"/>
              <a:t>Works when the core functionality can be represented as a tree</a:t>
            </a:r>
            <a:endParaRPr/>
          </a:p>
          <a:p>
            <a:pPr marL="0" lvl="0" indent="0" algn="l" rtl="0">
              <a:spcBef>
                <a:spcPts val="1600"/>
              </a:spcBef>
              <a:spcAft>
                <a:spcPts val="0"/>
              </a:spcAft>
              <a:buNone/>
            </a:pPr>
            <a:r>
              <a:rPr lang="en"/>
              <a:t>Manipulate many objects as a single one</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Singleton</a:t>
            </a:r>
            <a:endParaRPr/>
          </a:p>
        </p:txBody>
      </p:sp>
      <p:sp>
        <p:nvSpPr>
          <p:cNvPr id="109" name="Google Shape;109;p18"/>
          <p:cNvSpPr/>
          <p:nvPr/>
        </p:nvSpPr>
        <p:spPr>
          <a:xfrm>
            <a:off x="1052800" y="15430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Component1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10" name="Google Shape;110;p18"/>
          <p:cNvCxnSpPr>
            <a:stCxn id="109" idx="3"/>
            <a:endCxn id="111" idx="1"/>
          </p:cNvCxnSpPr>
          <p:nvPr/>
        </p:nvCxnSpPr>
        <p:spPr>
          <a:xfrm>
            <a:off x="2821000" y="1829400"/>
            <a:ext cx="1591200" cy="838200"/>
          </a:xfrm>
          <a:prstGeom prst="straightConnector1">
            <a:avLst/>
          </a:prstGeom>
          <a:noFill/>
          <a:ln w="9525" cap="flat" cmpd="sng">
            <a:solidFill>
              <a:schemeClr val="dk2"/>
            </a:solidFill>
            <a:prstDash val="solid"/>
            <a:round/>
            <a:headEnd type="none" w="med" len="med"/>
            <a:tailEnd type="triangle" w="med" len="med"/>
          </a:ln>
        </p:spPr>
      </p:cxnSp>
      <p:sp>
        <p:nvSpPr>
          <p:cNvPr id="112" name="Google Shape;112;p18"/>
          <p:cNvSpPr/>
          <p:nvPr/>
        </p:nvSpPr>
        <p:spPr>
          <a:xfrm>
            <a:off x="1052800" y="23812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Component2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13" name="Google Shape;113;p18"/>
          <p:cNvCxnSpPr>
            <a:stCxn id="112" idx="3"/>
            <a:endCxn id="111" idx="1"/>
          </p:cNvCxnSpPr>
          <p:nvPr/>
        </p:nvCxnSpPr>
        <p:spPr>
          <a:xfrm>
            <a:off x="2821000" y="2667600"/>
            <a:ext cx="1591200" cy="0"/>
          </a:xfrm>
          <a:prstGeom prst="straightConnector1">
            <a:avLst/>
          </a:prstGeom>
          <a:noFill/>
          <a:ln w="9525" cap="flat" cmpd="sng">
            <a:solidFill>
              <a:schemeClr val="dk2"/>
            </a:solidFill>
            <a:prstDash val="solid"/>
            <a:round/>
            <a:headEnd type="none" w="med" len="med"/>
            <a:tailEnd type="triangle" w="med" len="med"/>
          </a:ln>
        </p:spPr>
      </p:cxnSp>
      <p:sp>
        <p:nvSpPr>
          <p:cNvPr id="114" name="Google Shape;114;p18"/>
          <p:cNvSpPr/>
          <p:nvPr/>
        </p:nvSpPr>
        <p:spPr>
          <a:xfrm>
            <a:off x="1052800" y="3295650"/>
            <a:ext cx="17682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Component3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15" name="Google Shape;115;p18"/>
          <p:cNvCxnSpPr>
            <a:stCxn id="114" idx="3"/>
            <a:endCxn id="111" idx="1"/>
          </p:cNvCxnSpPr>
          <p:nvPr/>
        </p:nvCxnSpPr>
        <p:spPr>
          <a:xfrm rot="10800000" flipH="1">
            <a:off x="2821000" y="2667600"/>
            <a:ext cx="1591200" cy="914400"/>
          </a:xfrm>
          <a:prstGeom prst="straightConnector1">
            <a:avLst/>
          </a:prstGeom>
          <a:noFill/>
          <a:ln w="9525" cap="flat" cmpd="sng">
            <a:solidFill>
              <a:schemeClr val="dk2"/>
            </a:solidFill>
            <a:prstDash val="solid"/>
            <a:round/>
            <a:headEnd type="none" w="med" len="med"/>
            <a:tailEnd type="triangle" w="med" len="med"/>
          </a:ln>
        </p:spPr>
      </p:cxnSp>
      <p:sp>
        <p:nvSpPr>
          <p:cNvPr id="111" name="Google Shape;111;p18"/>
          <p:cNvSpPr/>
          <p:nvPr/>
        </p:nvSpPr>
        <p:spPr>
          <a:xfrm>
            <a:off x="4412150" y="2146350"/>
            <a:ext cx="1768200" cy="104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NetworkCommInst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8"/>
          <p:cNvSpPr/>
          <p:nvPr/>
        </p:nvSpPr>
        <p:spPr>
          <a:xfrm>
            <a:off x="6750850" y="2006375"/>
            <a:ext cx="1991304" cy="1322460"/>
          </a:xfrm>
          <a:prstGeom prst="clou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17" name="Google Shape;117;p18"/>
          <p:cNvCxnSpPr>
            <a:stCxn id="111" idx="3"/>
            <a:endCxn id="116" idx="2"/>
          </p:cNvCxnSpPr>
          <p:nvPr/>
        </p:nvCxnSpPr>
        <p:spPr>
          <a:xfrm>
            <a:off x="6180350" y="2667600"/>
            <a:ext cx="576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Proxy</a:t>
            </a:r>
            <a:endParaRPr/>
          </a:p>
        </p:txBody>
      </p:sp>
      <p:sp>
        <p:nvSpPr>
          <p:cNvPr id="73" name="Google Shape;73;p16"/>
          <p:cNvSpPr/>
          <p:nvPr/>
        </p:nvSpPr>
        <p:spPr>
          <a:xfrm>
            <a:off x="6260625" y="1828350"/>
            <a:ext cx="1349100" cy="148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Disk</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74" name="Google Shape;74;p16"/>
          <p:cNvSpPr/>
          <p:nvPr/>
        </p:nvSpPr>
        <p:spPr>
          <a:xfrm>
            <a:off x="1028700" y="1640850"/>
            <a:ext cx="15030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sp>
        <p:nvSpPr>
          <p:cNvPr id="75" name="Google Shape;75;p16"/>
          <p:cNvSpPr/>
          <p:nvPr/>
        </p:nvSpPr>
        <p:spPr>
          <a:xfrm>
            <a:off x="1028700" y="2326650"/>
            <a:ext cx="15030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sp>
        <p:nvSpPr>
          <p:cNvPr id="76" name="Google Shape;76;p16"/>
          <p:cNvSpPr/>
          <p:nvPr/>
        </p:nvSpPr>
        <p:spPr>
          <a:xfrm>
            <a:off x="1028700" y="3012450"/>
            <a:ext cx="15030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cxnSp>
        <p:nvCxnSpPr>
          <p:cNvPr id="77" name="Google Shape;77;p16"/>
          <p:cNvCxnSpPr>
            <a:stCxn id="74" idx="3"/>
            <a:endCxn id="73" idx="1"/>
          </p:cNvCxnSpPr>
          <p:nvPr/>
        </p:nvCxnSpPr>
        <p:spPr>
          <a:xfrm>
            <a:off x="2531700" y="1885950"/>
            <a:ext cx="3729000" cy="685800"/>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6"/>
          <p:cNvCxnSpPr>
            <a:stCxn id="75" idx="3"/>
            <a:endCxn id="73" idx="1"/>
          </p:cNvCxnSpPr>
          <p:nvPr/>
        </p:nvCxnSpPr>
        <p:spPr>
          <a:xfrm>
            <a:off x="2531700" y="2571750"/>
            <a:ext cx="3729000" cy="0"/>
          </a:xfrm>
          <a:prstGeom prst="straightConnector1">
            <a:avLst/>
          </a:prstGeom>
          <a:noFill/>
          <a:ln w="9525" cap="flat" cmpd="sng">
            <a:solidFill>
              <a:schemeClr val="dk2"/>
            </a:solidFill>
            <a:prstDash val="solid"/>
            <a:round/>
            <a:headEnd type="none" w="med" len="med"/>
            <a:tailEnd type="triangle" w="med" len="med"/>
          </a:ln>
        </p:spPr>
      </p:cxnSp>
      <p:cxnSp>
        <p:nvCxnSpPr>
          <p:cNvPr id="79" name="Google Shape;79;p16"/>
          <p:cNvCxnSpPr>
            <a:stCxn id="76" idx="3"/>
            <a:endCxn id="73" idx="1"/>
          </p:cNvCxnSpPr>
          <p:nvPr/>
        </p:nvCxnSpPr>
        <p:spPr>
          <a:xfrm rot="10800000" flipH="1">
            <a:off x="2531700" y="2571750"/>
            <a:ext cx="3729000" cy="685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Proxy</a:t>
            </a:r>
            <a:endParaRPr/>
          </a:p>
        </p:txBody>
      </p:sp>
      <p:sp>
        <p:nvSpPr>
          <p:cNvPr id="85" name="Google Shape;85;p17"/>
          <p:cNvSpPr/>
          <p:nvPr/>
        </p:nvSpPr>
        <p:spPr>
          <a:xfrm>
            <a:off x="6260625" y="1828350"/>
            <a:ext cx="1349100" cy="148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Disk</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6" name="Google Shape;86;p17"/>
          <p:cNvSpPr/>
          <p:nvPr/>
        </p:nvSpPr>
        <p:spPr>
          <a:xfrm>
            <a:off x="1028700" y="1640850"/>
            <a:ext cx="15030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sp>
        <p:nvSpPr>
          <p:cNvPr id="87" name="Google Shape;87;p17"/>
          <p:cNvSpPr/>
          <p:nvPr/>
        </p:nvSpPr>
        <p:spPr>
          <a:xfrm>
            <a:off x="1028700" y="2326650"/>
            <a:ext cx="15030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sp>
        <p:nvSpPr>
          <p:cNvPr id="88" name="Google Shape;88;p17"/>
          <p:cNvSpPr/>
          <p:nvPr/>
        </p:nvSpPr>
        <p:spPr>
          <a:xfrm>
            <a:off x="1028700" y="3012450"/>
            <a:ext cx="1503000" cy="49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Client</a:t>
            </a:r>
            <a:endParaRPr/>
          </a:p>
        </p:txBody>
      </p:sp>
      <p:sp>
        <p:nvSpPr>
          <p:cNvPr id="89" name="Google Shape;89;p17"/>
          <p:cNvSpPr/>
          <p:nvPr/>
        </p:nvSpPr>
        <p:spPr>
          <a:xfrm>
            <a:off x="4127025" y="1828350"/>
            <a:ext cx="1349100" cy="1486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DiskProxy</a:t>
            </a:r>
            <a:endParaRPr/>
          </a:p>
          <a:p>
            <a:pPr marL="0" lvl="0" indent="0" algn="ctr" rtl="0">
              <a:spcBef>
                <a:spcPts val="0"/>
              </a:spcBef>
              <a:spcAft>
                <a:spcPts val="0"/>
              </a:spcAft>
              <a:buNone/>
            </a:pPr>
            <a:endParaRPr/>
          </a:p>
          <a:p>
            <a:pPr marL="0" lvl="0" indent="0" algn="l" rtl="0">
              <a:spcBef>
                <a:spcPts val="0"/>
              </a:spcBef>
              <a:spcAft>
                <a:spcPts val="0"/>
              </a:spcAft>
              <a:buNone/>
            </a:pPr>
            <a:r>
              <a:rPr lang="en"/>
              <a:t>caching</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cxnSp>
        <p:nvCxnSpPr>
          <p:cNvPr id="90" name="Google Shape;90;p17"/>
          <p:cNvCxnSpPr>
            <a:stCxn id="89" idx="3"/>
            <a:endCxn id="85" idx="1"/>
          </p:cNvCxnSpPr>
          <p:nvPr/>
        </p:nvCxnSpPr>
        <p:spPr>
          <a:xfrm>
            <a:off x="5476125" y="2571750"/>
            <a:ext cx="784500" cy="0"/>
          </a:xfrm>
          <a:prstGeom prst="straightConnector1">
            <a:avLst/>
          </a:prstGeom>
          <a:noFill/>
          <a:ln w="9525" cap="flat" cmpd="sng">
            <a:solidFill>
              <a:schemeClr val="dk2"/>
            </a:solidFill>
            <a:prstDash val="solid"/>
            <a:round/>
            <a:headEnd type="none" w="med" len="med"/>
            <a:tailEnd type="triangle" w="med" len="med"/>
          </a:ln>
        </p:spPr>
      </p:cxnSp>
      <p:cxnSp>
        <p:nvCxnSpPr>
          <p:cNvPr id="91" name="Google Shape;91;p17"/>
          <p:cNvCxnSpPr>
            <a:stCxn id="86" idx="3"/>
            <a:endCxn id="89" idx="1"/>
          </p:cNvCxnSpPr>
          <p:nvPr/>
        </p:nvCxnSpPr>
        <p:spPr>
          <a:xfrm>
            <a:off x="2531700" y="1885950"/>
            <a:ext cx="1595400" cy="6858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7"/>
          <p:cNvCxnSpPr>
            <a:stCxn id="87" idx="3"/>
            <a:endCxn id="89" idx="1"/>
          </p:cNvCxnSpPr>
          <p:nvPr/>
        </p:nvCxnSpPr>
        <p:spPr>
          <a:xfrm>
            <a:off x="2531700" y="2571750"/>
            <a:ext cx="1595400" cy="0"/>
          </a:xfrm>
          <a:prstGeom prst="straightConnector1">
            <a:avLst/>
          </a:prstGeom>
          <a:noFill/>
          <a:ln w="9525" cap="flat" cmpd="sng">
            <a:solidFill>
              <a:schemeClr val="dk2"/>
            </a:solidFill>
            <a:prstDash val="solid"/>
            <a:round/>
            <a:headEnd type="none" w="med" len="med"/>
            <a:tailEnd type="triangle" w="med" len="med"/>
          </a:ln>
        </p:spPr>
      </p:cxnSp>
      <p:cxnSp>
        <p:nvCxnSpPr>
          <p:cNvPr id="93" name="Google Shape;93;p17"/>
          <p:cNvCxnSpPr>
            <a:stCxn id="88" idx="3"/>
            <a:endCxn id="89" idx="1"/>
          </p:cNvCxnSpPr>
          <p:nvPr/>
        </p:nvCxnSpPr>
        <p:spPr>
          <a:xfrm rot="10800000" flipH="1">
            <a:off x="2531700" y="2571750"/>
            <a:ext cx="1595400" cy="685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Proxy</a:t>
            </a:r>
            <a:endParaRPr/>
          </a:p>
        </p:txBody>
      </p:sp>
      <p:sp>
        <p:nvSpPr>
          <p:cNvPr id="111" name="Google Shape;111;p20"/>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Provide some functionality before and/or after calling an object</a:t>
            </a:r>
            <a:endParaRPr/>
          </a:p>
          <a:p>
            <a:pPr marL="0" lvl="0" indent="0" algn="l" rtl="0">
              <a:spcBef>
                <a:spcPts val="1600"/>
              </a:spcBef>
              <a:spcAft>
                <a:spcPts val="0"/>
              </a:spcAft>
              <a:buNone/>
            </a:pPr>
            <a:r>
              <a:rPr lang="en"/>
              <a:t>Similar to facade, except the proxy has the same interface</a:t>
            </a:r>
            <a:endParaRPr/>
          </a:p>
          <a:p>
            <a:pPr marL="0" lvl="0" indent="0" algn="l" rtl="0">
              <a:spcBef>
                <a:spcPts val="1600"/>
              </a:spcBef>
              <a:spcAft>
                <a:spcPts val="0"/>
              </a:spcAft>
              <a:buNone/>
            </a:pPr>
            <a:r>
              <a:rPr lang="en"/>
              <a:t>Similar to decorator, except the proxy manages the lifecycle of its object</a:t>
            </a:r>
            <a:endParaRPr/>
          </a:p>
          <a:p>
            <a:pPr marL="0" lvl="0" indent="0" algn="l" rtl="0">
              <a:spcBef>
                <a:spcPts val="1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Observer</a:t>
            </a:r>
            <a:endParaRPr/>
          </a:p>
        </p:txBody>
      </p:sp>
      <p:sp>
        <p:nvSpPr>
          <p:cNvPr id="79" name="Google Shape;79;p17"/>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 subscription mechanism</a:t>
            </a:r>
            <a:endParaRPr/>
          </a:p>
          <a:p>
            <a:pPr marL="0" lvl="0" indent="0" algn="l" rtl="0">
              <a:spcBef>
                <a:spcPts val="1600"/>
              </a:spcBef>
              <a:spcAft>
                <a:spcPts val="0"/>
              </a:spcAft>
              <a:buNone/>
            </a:pPr>
            <a:r>
              <a:rPr lang="en"/>
              <a:t>Notify multiple objects simultaneously</a:t>
            </a:r>
            <a:endParaRPr/>
          </a:p>
          <a:p>
            <a:pPr marL="0" lvl="0" indent="0" algn="l" rtl="0">
              <a:spcBef>
                <a:spcPts val="1600"/>
              </a:spcBef>
              <a:spcAft>
                <a:spcPts val="0"/>
              </a:spcAft>
              <a:buNone/>
            </a:pPr>
            <a:r>
              <a:rPr lang="en"/>
              <a:t>One to many relationship</a:t>
            </a:r>
            <a:endParaRPr/>
          </a:p>
          <a:p>
            <a:pPr marL="0" lvl="0" indent="0" algn="l" rtl="0">
              <a:spcBef>
                <a:spcPts val="160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Observer</a:t>
            </a:r>
            <a:endParaRPr/>
          </a:p>
        </p:txBody>
      </p:sp>
      <p:sp>
        <p:nvSpPr>
          <p:cNvPr id="85" name="Google Shape;85;p18"/>
          <p:cNvSpPr/>
          <p:nvPr/>
        </p:nvSpPr>
        <p:spPr>
          <a:xfrm>
            <a:off x="2007600" y="1327175"/>
            <a:ext cx="1695900" cy="920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EventManager</a:t>
            </a:r>
            <a:endParaRPr/>
          </a:p>
          <a:p>
            <a:pPr marL="0" lvl="0" indent="0" algn="l" rtl="0">
              <a:spcBef>
                <a:spcPts val="0"/>
              </a:spcBef>
              <a:spcAft>
                <a:spcPts val="0"/>
              </a:spcAft>
              <a:buNone/>
            </a:pPr>
            <a:r>
              <a:rPr lang="en"/>
              <a:t>subscribers[]</a:t>
            </a:r>
            <a:endParaRPr/>
          </a:p>
          <a:p>
            <a:pPr marL="0" lvl="0" indent="0" algn="l" rtl="0">
              <a:spcBef>
                <a:spcPts val="0"/>
              </a:spcBef>
              <a:spcAft>
                <a:spcPts val="0"/>
              </a:spcAft>
              <a:buNone/>
            </a:pPr>
            <a:r>
              <a:rPr lang="en"/>
              <a:t>notifySubscribers()</a:t>
            </a:r>
            <a:endParaRPr/>
          </a:p>
          <a:p>
            <a:pPr marL="0" lvl="0" indent="0" algn="ctr" rtl="0">
              <a:spcBef>
                <a:spcPts val="0"/>
              </a:spcBef>
              <a:spcAft>
                <a:spcPts val="0"/>
              </a:spcAft>
              <a:buNone/>
            </a:pPr>
            <a:endParaRPr/>
          </a:p>
        </p:txBody>
      </p:sp>
      <p:sp>
        <p:nvSpPr>
          <p:cNvPr id="86" name="Google Shape;86;p18"/>
          <p:cNvSpPr/>
          <p:nvPr/>
        </p:nvSpPr>
        <p:spPr>
          <a:xfrm>
            <a:off x="5242750" y="1581275"/>
            <a:ext cx="1802100" cy="41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SubscriberInterface</a:t>
            </a:r>
            <a:endParaRPr/>
          </a:p>
        </p:txBody>
      </p:sp>
      <p:sp>
        <p:nvSpPr>
          <p:cNvPr id="87" name="Google Shape;87;p18"/>
          <p:cNvSpPr/>
          <p:nvPr/>
        </p:nvSpPr>
        <p:spPr>
          <a:xfrm>
            <a:off x="3855550" y="2987400"/>
            <a:ext cx="1223700" cy="79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Subscriber</a:t>
            </a:r>
            <a:endParaRPr/>
          </a:p>
          <a:p>
            <a:pPr marL="0" lvl="0" indent="0" algn="ctr" rtl="0">
              <a:spcBef>
                <a:spcPts val="0"/>
              </a:spcBef>
              <a:spcAft>
                <a:spcPts val="0"/>
              </a:spcAft>
              <a:buNone/>
            </a:pPr>
            <a:endParaRPr/>
          </a:p>
          <a:p>
            <a:pPr marL="0" lvl="0" indent="0" algn="l" rtl="0">
              <a:spcBef>
                <a:spcPts val="0"/>
              </a:spcBef>
              <a:spcAft>
                <a:spcPts val="0"/>
              </a:spcAft>
              <a:buNone/>
            </a:pPr>
            <a:r>
              <a:rPr lang="en"/>
              <a:t>notify()</a:t>
            </a:r>
            <a:endParaRPr/>
          </a:p>
        </p:txBody>
      </p:sp>
      <p:sp>
        <p:nvSpPr>
          <p:cNvPr id="88" name="Google Shape;88;p18"/>
          <p:cNvSpPr/>
          <p:nvPr/>
        </p:nvSpPr>
        <p:spPr>
          <a:xfrm>
            <a:off x="5531950" y="2987400"/>
            <a:ext cx="1223700" cy="79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Subscriber</a:t>
            </a:r>
            <a:endParaRPr/>
          </a:p>
          <a:p>
            <a:pPr marL="0" lvl="0" indent="0" algn="ctr" rtl="0">
              <a:spcBef>
                <a:spcPts val="0"/>
              </a:spcBef>
              <a:spcAft>
                <a:spcPts val="0"/>
              </a:spcAft>
              <a:buNone/>
            </a:pPr>
            <a:endParaRPr/>
          </a:p>
          <a:p>
            <a:pPr marL="0" lvl="0" indent="0" algn="l" rtl="0">
              <a:spcBef>
                <a:spcPts val="0"/>
              </a:spcBef>
              <a:spcAft>
                <a:spcPts val="0"/>
              </a:spcAft>
              <a:buNone/>
            </a:pPr>
            <a:r>
              <a:rPr lang="en"/>
              <a:t>notify()</a:t>
            </a:r>
            <a:endParaRPr/>
          </a:p>
        </p:txBody>
      </p:sp>
      <p:sp>
        <p:nvSpPr>
          <p:cNvPr id="89" name="Google Shape;89;p18"/>
          <p:cNvSpPr/>
          <p:nvPr/>
        </p:nvSpPr>
        <p:spPr>
          <a:xfrm>
            <a:off x="7208350" y="2987400"/>
            <a:ext cx="1223700" cy="798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Subscriber</a:t>
            </a:r>
            <a:endParaRPr/>
          </a:p>
          <a:p>
            <a:pPr marL="0" lvl="0" indent="0" algn="ctr" rtl="0">
              <a:spcBef>
                <a:spcPts val="0"/>
              </a:spcBef>
              <a:spcAft>
                <a:spcPts val="0"/>
              </a:spcAft>
              <a:buNone/>
            </a:pPr>
            <a:endParaRPr/>
          </a:p>
          <a:p>
            <a:pPr marL="0" lvl="0" indent="0" algn="l" rtl="0">
              <a:spcBef>
                <a:spcPts val="0"/>
              </a:spcBef>
              <a:spcAft>
                <a:spcPts val="0"/>
              </a:spcAft>
              <a:buNone/>
            </a:pPr>
            <a:r>
              <a:rPr lang="en"/>
              <a:t>notify()</a:t>
            </a:r>
            <a:endParaRPr/>
          </a:p>
        </p:txBody>
      </p:sp>
      <p:cxnSp>
        <p:nvCxnSpPr>
          <p:cNvPr id="90" name="Google Shape;90;p18"/>
          <p:cNvCxnSpPr>
            <a:stCxn id="88" idx="0"/>
            <a:endCxn id="86" idx="2"/>
          </p:cNvCxnSpPr>
          <p:nvPr/>
        </p:nvCxnSpPr>
        <p:spPr>
          <a:xfrm rot="10800000">
            <a:off x="6143800" y="1993200"/>
            <a:ext cx="0" cy="994200"/>
          </a:xfrm>
          <a:prstGeom prst="straightConnector1">
            <a:avLst/>
          </a:prstGeom>
          <a:noFill/>
          <a:ln w="9525" cap="flat" cmpd="sng">
            <a:solidFill>
              <a:schemeClr val="dk2"/>
            </a:solidFill>
            <a:prstDash val="solid"/>
            <a:round/>
            <a:headEnd type="none" w="med" len="med"/>
            <a:tailEnd type="triangle" w="med" len="med"/>
          </a:ln>
        </p:spPr>
      </p:cxnSp>
      <p:cxnSp>
        <p:nvCxnSpPr>
          <p:cNvPr id="91" name="Google Shape;91;p18"/>
          <p:cNvCxnSpPr>
            <a:stCxn id="89" idx="0"/>
            <a:endCxn id="86" idx="2"/>
          </p:cNvCxnSpPr>
          <p:nvPr/>
        </p:nvCxnSpPr>
        <p:spPr>
          <a:xfrm rot="5400000" flipH="1">
            <a:off x="6484900" y="1652100"/>
            <a:ext cx="994200" cy="1676400"/>
          </a:xfrm>
          <a:prstGeom prst="bentConnector3">
            <a:avLst>
              <a:gd name="adj1" fmla="val 50001"/>
            </a:avLst>
          </a:prstGeom>
          <a:noFill/>
          <a:ln w="9525" cap="flat" cmpd="sng">
            <a:solidFill>
              <a:schemeClr val="dk2"/>
            </a:solidFill>
            <a:prstDash val="solid"/>
            <a:round/>
            <a:headEnd type="none" w="med" len="med"/>
            <a:tailEnd type="triangle" w="med" len="med"/>
          </a:ln>
        </p:spPr>
      </p:cxnSp>
      <p:cxnSp>
        <p:nvCxnSpPr>
          <p:cNvPr id="92" name="Google Shape;92;p18"/>
          <p:cNvCxnSpPr>
            <a:stCxn id="87" idx="0"/>
            <a:endCxn id="86" idx="2"/>
          </p:cNvCxnSpPr>
          <p:nvPr/>
        </p:nvCxnSpPr>
        <p:spPr>
          <a:xfrm rot="-5400000">
            <a:off x="4808500" y="1652100"/>
            <a:ext cx="994200" cy="1676400"/>
          </a:xfrm>
          <a:prstGeom prst="bentConnector3">
            <a:avLst>
              <a:gd name="adj1" fmla="val 50001"/>
            </a:avLst>
          </a:prstGeom>
          <a:noFill/>
          <a:ln w="9525" cap="flat" cmpd="sng">
            <a:solidFill>
              <a:schemeClr val="dk2"/>
            </a:solidFill>
            <a:prstDash val="solid"/>
            <a:round/>
            <a:headEnd type="none" w="med" len="med"/>
            <a:tailEnd type="none" w="med" len="med"/>
          </a:ln>
        </p:spPr>
      </p:cxnSp>
      <p:cxnSp>
        <p:nvCxnSpPr>
          <p:cNvPr id="93" name="Google Shape;93;p18"/>
          <p:cNvCxnSpPr>
            <a:stCxn id="85" idx="3"/>
            <a:endCxn id="86" idx="1"/>
          </p:cNvCxnSpPr>
          <p:nvPr/>
        </p:nvCxnSpPr>
        <p:spPr>
          <a:xfrm>
            <a:off x="3703500" y="1787225"/>
            <a:ext cx="1539300" cy="0"/>
          </a:xfrm>
          <a:prstGeom prst="straightConnector1">
            <a:avLst/>
          </a:prstGeom>
          <a:noFill/>
          <a:ln w="9525" cap="flat" cmpd="sng">
            <a:solidFill>
              <a:schemeClr val="dk2"/>
            </a:solidFill>
            <a:prstDash val="solid"/>
            <a:round/>
            <a:headEnd type="none" w="med" len="med"/>
            <a:tailEnd type="triangle" w="med" len="med"/>
          </a:ln>
        </p:spPr>
      </p:cxnSp>
      <p:sp>
        <p:nvSpPr>
          <p:cNvPr id="94" name="Google Shape;94;p18"/>
          <p:cNvSpPr/>
          <p:nvPr/>
        </p:nvSpPr>
        <p:spPr>
          <a:xfrm>
            <a:off x="311700" y="2556725"/>
            <a:ext cx="1695900" cy="920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t>EventGenerator</a:t>
            </a:r>
            <a:endParaRPr/>
          </a:p>
        </p:txBody>
      </p:sp>
      <p:cxnSp>
        <p:nvCxnSpPr>
          <p:cNvPr id="95" name="Google Shape;95;p18"/>
          <p:cNvCxnSpPr>
            <a:stCxn id="94" idx="0"/>
            <a:endCxn id="85" idx="1"/>
          </p:cNvCxnSpPr>
          <p:nvPr/>
        </p:nvCxnSpPr>
        <p:spPr>
          <a:xfrm rot="-5400000">
            <a:off x="1198950" y="1747925"/>
            <a:ext cx="769500" cy="8481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Chain of responsibility</a:t>
            </a:r>
            <a:endParaRPr/>
          </a:p>
        </p:txBody>
      </p:sp>
      <p:sp>
        <p:nvSpPr>
          <p:cNvPr id="85" name="Google Shape;85;p18"/>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 chain of handlers to process a request</a:t>
            </a:r>
            <a:endParaRPr/>
          </a:p>
          <a:p>
            <a:pPr marL="0" lvl="0" indent="0" algn="l" rtl="0">
              <a:spcBef>
                <a:spcPts val="1600"/>
              </a:spcBef>
              <a:spcAft>
                <a:spcPts val="0"/>
              </a:spcAft>
              <a:buNone/>
            </a:pPr>
            <a:r>
              <a:rPr lang="en"/>
              <a:t>Each handler contains a reference to the next handler</a:t>
            </a:r>
            <a:endParaRPr/>
          </a:p>
          <a:p>
            <a:pPr marL="0" lvl="0" indent="0" algn="l" rtl="0">
              <a:spcBef>
                <a:spcPts val="1600"/>
              </a:spcBef>
              <a:spcAft>
                <a:spcPts val="0"/>
              </a:spcAft>
              <a:buNone/>
            </a:pPr>
            <a:r>
              <a:rPr lang="en"/>
              <a:t>Each handler decides to process the request AND / OR pass it on</a:t>
            </a:r>
            <a:endParaRPr/>
          </a:p>
          <a:p>
            <a:pPr marL="0" lvl="0" indent="0" algn="l" rtl="0">
              <a:spcBef>
                <a:spcPts val="1600"/>
              </a:spcBef>
              <a:spcAft>
                <a:spcPts val="0"/>
              </a:spcAft>
              <a:buNone/>
            </a:pPr>
            <a:r>
              <a:rPr lang="en"/>
              <a:t>Requests can be of different types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Chain of responsibility</a:t>
            </a:r>
            <a:endParaRPr/>
          </a:p>
        </p:txBody>
      </p:sp>
      <p:sp>
        <p:nvSpPr>
          <p:cNvPr id="91" name="Google Shape;91;p19"/>
          <p:cNvSpPr/>
          <p:nvPr/>
        </p:nvSpPr>
        <p:spPr>
          <a:xfrm>
            <a:off x="602750" y="21860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Request</a:t>
            </a:r>
            <a:endParaRPr/>
          </a:p>
        </p:txBody>
      </p:sp>
      <p:sp>
        <p:nvSpPr>
          <p:cNvPr id="92" name="Google Shape;92;p19"/>
          <p:cNvSpPr/>
          <p:nvPr/>
        </p:nvSpPr>
        <p:spPr>
          <a:xfrm>
            <a:off x="2202950" y="21860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Handler</a:t>
            </a:r>
            <a:endParaRPr/>
          </a:p>
        </p:txBody>
      </p:sp>
      <p:sp>
        <p:nvSpPr>
          <p:cNvPr id="93" name="Google Shape;93;p19"/>
          <p:cNvSpPr/>
          <p:nvPr/>
        </p:nvSpPr>
        <p:spPr>
          <a:xfrm>
            <a:off x="3803150" y="21860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Handler</a:t>
            </a:r>
            <a:endParaRPr/>
          </a:p>
        </p:txBody>
      </p:sp>
      <p:sp>
        <p:nvSpPr>
          <p:cNvPr id="94" name="Google Shape;94;p19"/>
          <p:cNvSpPr/>
          <p:nvPr/>
        </p:nvSpPr>
        <p:spPr>
          <a:xfrm>
            <a:off x="5403350" y="21860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Handler</a:t>
            </a:r>
            <a:endParaRPr/>
          </a:p>
        </p:txBody>
      </p:sp>
      <p:sp>
        <p:nvSpPr>
          <p:cNvPr id="95" name="Google Shape;95;p19"/>
          <p:cNvSpPr/>
          <p:nvPr/>
        </p:nvSpPr>
        <p:spPr>
          <a:xfrm>
            <a:off x="3803150" y="352815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Result</a:t>
            </a:r>
            <a:endParaRPr/>
          </a:p>
        </p:txBody>
      </p:sp>
      <p:cxnSp>
        <p:nvCxnSpPr>
          <p:cNvPr id="96" name="Google Shape;96;p19"/>
          <p:cNvCxnSpPr>
            <a:stCxn id="91" idx="3"/>
            <a:endCxn id="92" idx="1"/>
          </p:cNvCxnSpPr>
          <p:nvPr/>
        </p:nvCxnSpPr>
        <p:spPr>
          <a:xfrm>
            <a:off x="1711850" y="2439200"/>
            <a:ext cx="491100" cy="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9"/>
          <p:cNvCxnSpPr>
            <a:stCxn id="92" idx="3"/>
            <a:endCxn id="93" idx="1"/>
          </p:cNvCxnSpPr>
          <p:nvPr/>
        </p:nvCxnSpPr>
        <p:spPr>
          <a:xfrm>
            <a:off x="3312050" y="2439200"/>
            <a:ext cx="491100" cy="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9"/>
          <p:cNvCxnSpPr>
            <a:stCxn id="93" idx="3"/>
            <a:endCxn id="94" idx="1"/>
          </p:cNvCxnSpPr>
          <p:nvPr/>
        </p:nvCxnSpPr>
        <p:spPr>
          <a:xfrm>
            <a:off x="4912250" y="2439200"/>
            <a:ext cx="491100" cy="0"/>
          </a:xfrm>
          <a:prstGeom prst="straightConnector1">
            <a:avLst/>
          </a:prstGeom>
          <a:noFill/>
          <a:ln w="9525" cap="flat" cmpd="sng">
            <a:solidFill>
              <a:schemeClr val="dk2"/>
            </a:solidFill>
            <a:prstDash val="solid"/>
            <a:round/>
            <a:headEnd type="none" w="med" len="med"/>
            <a:tailEnd type="triangle" w="med" len="med"/>
          </a:ln>
        </p:spPr>
      </p:cxnSp>
      <p:cxnSp>
        <p:nvCxnSpPr>
          <p:cNvPr id="99" name="Google Shape;99;p19"/>
          <p:cNvCxnSpPr>
            <a:stCxn id="94" idx="2"/>
            <a:endCxn id="95" idx="0"/>
          </p:cNvCxnSpPr>
          <p:nvPr/>
        </p:nvCxnSpPr>
        <p:spPr>
          <a:xfrm rot="5400000">
            <a:off x="4739900" y="2310200"/>
            <a:ext cx="835800" cy="1600200"/>
          </a:xfrm>
          <a:prstGeom prst="bentConnector3">
            <a:avLst>
              <a:gd name="adj1" fmla="val 49997"/>
            </a:avLst>
          </a:prstGeom>
          <a:noFill/>
          <a:ln w="9525" cap="flat" cmpd="sng">
            <a:solidFill>
              <a:schemeClr val="dk2"/>
            </a:solidFill>
            <a:prstDash val="solid"/>
            <a:round/>
            <a:headEnd type="none" w="med" len="med"/>
            <a:tailEnd type="stealth" w="med" len="med"/>
          </a:ln>
        </p:spPr>
      </p:cxnSp>
      <p:cxnSp>
        <p:nvCxnSpPr>
          <p:cNvPr id="100" name="Google Shape;100;p19"/>
          <p:cNvCxnSpPr>
            <a:stCxn id="93" idx="2"/>
            <a:endCxn id="95" idx="0"/>
          </p:cNvCxnSpPr>
          <p:nvPr/>
        </p:nvCxnSpPr>
        <p:spPr>
          <a:xfrm rot="-5400000" flipH="1">
            <a:off x="3940100" y="3110000"/>
            <a:ext cx="835800" cy="600"/>
          </a:xfrm>
          <a:prstGeom prst="bentConnector3">
            <a:avLst>
              <a:gd name="adj1" fmla="val 49997"/>
            </a:avLst>
          </a:prstGeom>
          <a:noFill/>
          <a:ln w="9525" cap="flat" cmpd="sng">
            <a:solidFill>
              <a:schemeClr val="dk2"/>
            </a:solidFill>
            <a:prstDash val="solid"/>
            <a:round/>
            <a:headEnd type="none" w="med" len="med"/>
            <a:tailEnd type="stealth" w="med" len="med"/>
          </a:ln>
        </p:spPr>
      </p:cxnSp>
      <p:cxnSp>
        <p:nvCxnSpPr>
          <p:cNvPr id="101" name="Google Shape;101;p19"/>
          <p:cNvCxnSpPr>
            <a:stCxn id="92" idx="2"/>
            <a:endCxn id="95" idx="0"/>
          </p:cNvCxnSpPr>
          <p:nvPr/>
        </p:nvCxnSpPr>
        <p:spPr>
          <a:xfrm rot="-5400000" flipH="1">
            <a:off x="3139700" y="2310200"/>
            <a:ext cx="835800" cy="1600200"/>
          </a:xfrm>
          <a:prstGeom prst="bentConnector3">
            <a:avLst>
              <a:gd name="adj1" fmla="val 49997"/>
            </a:avLst>
          </a:prstGeom>
          <a:noFill/>
          <a:ln w="9525" cap="flat" cmpd="sng">
            <a:solidFill>
              <a:schemeClr val="dk2"/>
            </a:solidFill>
            <a:prstDash val="solid"/>
            <a:round/>
            <a:headEnd type="none" w="med" len="med"/>
            <a:tailEnd type="stealth" w="med" len="med"/>
          </a:ln>
        </p:spPr>
      </p:cxnSp>
      <p:cxnSp>
        <p:nvCxnSpPr>
          <p:cNvPr id="102" name="Google Shape;102;p19"/>
          <p:cNvCxnSpPr>
            <a:stCxn id="94" idx="3"/>
          </p:cNvCxnSpPr>
          <p:nvPr/>
        </p:nvCxnSpPr>
        <p:spPr>
          <a:xfrm>
            <a:off x="6512450" y="2439200"/>
            <a:ext cx="7848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p:nvPr/>
        </p:nvSpPr>
        <p:spPr>
          <a:xfrm>
            <a:off x="3671125" y="1189425"/>
            <a:ext cx="1963350" cy="3311125"/>
          </a:xfrm>
          <a:custGeom>
            <a:avLst/>
            <a:gdLst/>
            <a:ahLst/>
            <a:cxnLst/>
            <a:rect l="l" t="t" r="r" b="b"/>
            <a:pathLst>
              <a:path w="78534" h="132445" extrusionOk="0">
                <a:moveTo>
                  <a:pt x="19288" y="132445"/>
                </a:moveTo>
                <a:cubicBezTo>
                  <a:pt x="24914" y="125801"/>
                  <a:pt x="43505" y="106460"/>
                  <a:pt x="53042" y="92583"/>
                </a:cubicBezTo>
                <a:cubicBezTo>
                  <a:pt x="62579" y="78706"/>
                  <a:pt x="85350" y="64616"/>
                  <a:pt x="76510" y="49185"/>
                </a:cubicBezTo>
                <a:cubicBezTo>
                  <a:pt x="67670" y="33755"/>
                  <a:pt x="12752" y="8198"/>
                  <a:pt x="0" y="0"/>
                </a:cubicBezTo>
              </a:path>
            </a:pathLst>
          </a:custGeom>
          <a:noFill/>
          <a:ln w="114300" cap="flat" cmpd="sng">
            <a:solidFill>
              <a:srgbClr val="EFEFEF"/>
            </a:solidFill>
            <a:prstDash val="solid"/>
            <a:round/>
            <a:headEnd type="none" w="med" len="med"/>
            <a:tailEnd type="stealth" w="med" len="med"/>
          </a:ln>
        </p:spPr>
      </p:sp>
      <p:sp>
        <p:nvSpPr>
          <p:cNvPr id="126" name="Google Shape;12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Chain of responsibility</a:t>
            </a:r>
            <a:endParaRPr/>
          </a:p>
        </p:txBody>
      </p:sp>
      <p:sp>
        <p:nvSpPr>
          <p:cNvPr id="127" name="Google Shape;127;p21"/>
          <p:cNvSpPr/>
          <p:nvPr/>
        </p:nvSpPr>
        <p:spPr>
          <a:xfrm>
            <a:off x="1101000" y="36969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Button</a:t>
            </a:r>
            <a:endParaRPr/>
          </a:p>
        </p:txBody>
      </p:sp>
      <p:sp>
        <p:nvSpPr>
          <p:cNvPr id="128" name="Google Shape;128;p21"/>
          <p:cNvSpPr/>
          <p:nvPr/>
        </p:nvSpPr>
        <p:spPr>
          <a:xfrm>
            <a:off x="2499100" y="36969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TextView</a:t>
            </a:r>
            <a:endParaRPr/>
          </a:p>
        </p:txBody>
      </p:sp>
      <p:sp>
        <p:nvSpPr>
          <p:cNvPr id="129" name="Google Shape;129;p21"/>
          <p:cNvSpPr/>
          <p:nvPr/>
        </p:nvSpPr>
        <p:spPr>
          <a:xfrm>
            <a:off x="1823700" y="2733300"/>
            <a:ext cx="12132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LinearLayout</a:t>
            </a:r>
            <a:endParaRPr/>
          </a:p>
        </p:txBody>
      </p:sp>
      <p:sp>
        <p:nvSpPr>
          <p:cNvPr id="130" name="Google Shape;130;p21"/>
          <p:cNvSpPr/>
          <p:nvPr/>
        </p:nvSpPr>
        <p:spPr>
          <a:xfrm>
            <a:off x="3036925" y="1390850"/>
            <a:ext cx="16806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ConstraintLayout</a:t>
            </a:r>
            <a:endParaRPr/>
          </a:p>
        </p:txBody>
      </p:sp>
      <p:sp>
        <p:nvSpPr>
          <p:cNvPr id="131" name="Google Shape;131;p21"/>
          <p:cNvSpPr/>
          <p:nvPr/>
        </p:nvSpPr>
        <p:spPr>
          <a:xfrm>
            <a:off x="4299300" y="36969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Button</a:t>
            </a:r>
            <a:endParaRPr/>
          </a:p>
        </p:txBody>
      </p:sp>
      <p:sp>
        <p:nvSpPr>
          <p:cNvPr id="132" name="Google Shape;132;p21"/>
          <p:cNvSpPr/>
          <p:nvPr/>
        </p:nvSpPr>
        <p:spPr>
          <a:xfrm>
            <a:off x="5697400" y="3696900"/>
            <a:ext cx="11091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TextView</a:t>
            </a:r>
            <a:endParaRPr/>
          </a:p>
        </p:txBody>
      </p:sp>
      <p:sp>
        <p:nvSpPr>
          <p:cNvPr id="133" name="Google Shape;133;p21"/>
          <p:cNvSpPr/>
          <p:nvPr/>
        </p:nvSpPr>
        <p:spPr>
          <a:xfrm>
            <a:off x="4877325" y="2733300"/>
            <a:ext cx="1375200" cy="50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RelativeLayout</a:t>
            </a:r>
            <a:endParaRPr/>
          </a:p>
        </p:txBody>
      </p:sp>
      <p:cxnSp>
        <p:nvCxnSpPr>
          <p:cNvPr id="134" name="Google Shape;134;p21"/>
          <p:cNvCxnSpPr>
            <a:stCxn id="130" idx="2"/>
            <a:endCxn id="129" idx="0"/>
          </p:cNvCxnSpPr>
          <p:nvPr/>
        </p:nvCxnSpPr>
        <p:spPr>
          <a:xfrm flipH="1">
            <a:off x="2430325" y="1897250"/>
            <a:ext cx="1446900" cy="8361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21"/>
          <p:cNvCxnSpPr>
            <a:stCxn id="130" idx="2"/>
            <a:endCxn id="133" idx="0"/>
          </p:cNvCxnSpPr>
          <p:nvPr/>
        </p:nvCxnSpPr>
        <p:spPr>
          <a:xfrm>
            <a:off x="3877225" y="1897250"/>
            <a:ext cx="1687800" cy="836100"/>
          </a:xfrm>
          <a:prstGeom prst="straightConnector1">
            <a:avLst/>
          </a:prstGeom>
          <a:noFill/>
          <a:ln w="9525" cap="flat" cmpd="sng">
            <a:solidFill>
              <a:schemeClr val="dk2"/>
            </a:solidFill>
            <a:prstDash val="solid"/>
            <a:round/>
            <a:headEnd type="none" w="med" len="med"/>
            <a:tailEnd type="triangle" w="med" len="med"/>
          </a:ln>
        </p:spPr>
      </p:cxnSp>
      <p:cxnSp>
        <p:nvCxnSpPr>
          <p:cNvPr id="136" name="Google Shape;136;p21"/>
          <p:cNvCxnSpPr>
            <a:stCxn id="129" idx="2"/>
            <a:endCxn id="127" idx="0"/>
          </p:cNvCxnSpPr>
          <p:nvPr/>
        </p:nvCxnSpPr>
        <p:spPr>
          <a:xfrm flipH="1">
            <a:off x="1655400" y="3239700"/>
            <a:ext cx="774900" cy="45720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21"/>
          <p:cNvCxnSpPr>
            <a:stCxn id="129" idx="2"/>
            <a:endCxn id="128" idx="0"/>
          </p:cNvCxnSpPr>
          <p:nvPr/>
        </p:nvCxnSpPr>
        <p:spPr>
          <a:xfrm>
            <a:off x="2430300" y="3239700"/>
            <a:ext cx="623400" cy="457200"/>
          </a:xfrm>
          <a:prstGeom prst="straightConnector1">
            <a:avLst/>
          </a:prstGeom>
          <a:noFill/>
          <a:ln w="9525" cap="flat" cmpd="sng">
            <a:solidFill>
              <a:schemeClr val="dk2"/>
            </a:solidFill>
            <a:prstDash val="solid"/>
            <a:round/>
            <a:headEnd type="none" w="med" len="med"/>
            <a:tailEnd type="triangle" w="med" len="med"/>
          </a:ln>
        </p:spPr>
      </p:cxnSp>
      <p:cxnSp>
        <p:nvCxnSpPr>
          <p:cNvPr id="138" name="Google Shape;138;p21"/>
          <p:cNvCxnSpPr>
            <a:stCxn id="133" idx="2"/>
            <a:endCxn id="131" idx="0"/>
          </p:cNvCxnSpPr>
          <p:nvPr/>
        </p:nvCxnSpPr>
        <p:spPr>
          <a:xfrm flipH="1">
            <a:off x="4853925" y="3239700"/>
            <a:ext cx="711000" cy="457200"/>
          </a:xfrm>
          <a:prstGeom prst="straightConnector1">
            <a:avLst/>
          </a:prstGeom>
          <a:noFill/>
          <a:ln w="9525" cap="flat" cmpd="sng">
            <a:solidFill>
              <a:schemeClr val="dk2"/>
            </a:solidFill>
            <a:prstDash val="solid"/>
            <a:round/>
            <a:headEnd type="none" w="med" len="med"/>
            <a:tailEnd type="triangle" w="med" len="med"/>
          </a:ln>
        </p:spPr>
      </p:cxnSp>
      <p:cxnSp>
        <p:nvCxnSpPr>
          <p:cNvPr id="139" name="Google Shape;139;p21"/>
          <p:cNvCxnSpPr>
            <a:stCxn id="133" idx="2"/>
            <a:endCxn id="132" idx="0"/>
          </p:cNvCxnSpPr>
          <p:nvPr/>
        </p:nvCxnSpPr>
        <p:spPr>
          <a:xfrm>
            <a:off x="5564925" y="3239700"/>
            <a:ext cx="687000" cy="45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Command</a:t>
            </a:r>
            <a:endParaRPr/>
          </a:p>
        </p:txBody>
      </p:sp>
      <p:sp>
        <p:nvSpPr>
          <p:cNvPr id="73" name="Google Shape;73;p16"/>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request is wrapped in an object that contains all request info</a:t>
            </a:r>
            <a:endParaRPr/>
          </a:p>
          <a:p>
            <a:pPr marL="0" lvl="0" indent="0" algn="l" rtl="0">
              <a:spcBef>
                <a:spcPts val="1600"/>
              </a:spcBef>
              <a:spcAft>
                <a:spcPts val="1600"/>
              </a:spcAft>
              <a:buNone/>
            </a:pPr>
            <a:r>
              <a:rPr lang="en"/>
              <a:t>The command object is passed to the correct handler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Strategy</a:t>
            </a:r>
            <a:endParaRPr/>
          </a:p>
        </p:txBody>
      </p:sp>
      <p:sp>
        <p:nvSpPr>
          <p:cNvPr id="85" name="Google Shape;85;p18"/>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class behaviour or algorithm can be changed at run time</a:t>
            </a:r>
            <a:endParaRPr/>
          </a:p>
          <a:p>
            <a:pPr marL="0" lvl="0" indent="0" algn="l" rtl="0">
              <a:spcBef>
                <a:spcPts val="1600"/>
              </a:spcBef>
              <a:spcAft>
                <a:spcPts val="0"/>
              </a:spcAft>
              <a:buNone/>
            </a:pPr>
            <a:r>
              <a:rPr lang="en"/>
              <a:t>Objects contain algorithm logic</a:t>
            </a:r>
            <a:endParaRPr/>
          </a:p>
          <a:p>
            <a:pPr marL="0" lvl="0" indent="0" algn="l" rtl="0">
              <a:spcBef>
                <a:spcPts val="1600"/>
              </a:spcBef>
              <a:spcAft>
                <a:spcPts val="0"/>
              </a:spcAft>
              <a:buNone/>
            </a:pPr>
            <a:r>
              <a:rPr lang="en"/>
              <a:t>Context object that can handle algorithm objects</a:t>
            </a:r>
            <a:endParaRPr/>
          </a:p>
          <a:p>
            <a:pPr marL="0" lvl="0" indent="0" algn="l" rtl="0">
              <a:spcBef>
                <a:spcPts val="1600"/>
              </a:spcBef>
              <a:spcAft>
                <a:spcPts val="1600"/>
              </a:spcAft>
              <a:buNone/>
            </a:pPr>
            <a:r>
              <a:rPr lang="en"/>
              <a:t>Useful when we want to be able to add functionality without changing program structure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Singleton</a:t>
            </a:r>
            <a:endParaRPr/>
          </a:p>
        </p:txBody>
      </p:sp>
      <p:sp>
        <p:nvSpPr>
          <p:cNvPr id="135" name="Google Shape;135;p21"/>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one instance</a:t>
            </a:r>
            <a:endParaRPr/>
          </a:p>
          <a:p>
            <a:pPr marL="0" lvl="0" indent="0" algn="l" rtl="0">
              <a:spcBef>
                <a:spcPts val="1600"/>
              </a:spcBef>
              <a:spcAft>
                <a:spcPts val="0"/>
              </a:spcAft>
              <a:buNone/>
            </a:pPr>
            <a:r>
              <a:rPr lang="en"/>
              <a:t>Single point of access for a resource</a:t>
            </a:r>
            <a:endParaRPr/>
          </a:p>
          <a:p>
            <a:pPr marL="0" lvl="0" indent="0" algn="l" rtl="0">
              <a:spcBef>
                <a:spcPts val="1600"/>
              </a:spcBef>
              <a:spcAft>
                <a:spcPts val="0"/>
              </a:spcAft>
              <a:buNone/>
            </a:pPr>
            <a:r>
              <a:rPr lang="en"/>
              <a:t>Uses:</a:t>
            </a:r>
            <a:endParaRPr/>
          </a:p>
          <a:p>
            <a:pPr marL="457200" lvl="0" indent="-342900" algn="l" rtl="0">
              <a:spcBef>
                <a:spcPts val="1600"/>
              </a:spcBef>
              <a:spcAft>
                <a:spcPts val="0"/>
              </a:spcAft>
              <a:buSzPts val="1800"/>
              <a:buChar char="●"/>
            </a:pPr>
            <a:r>
              <a:rPr lang="en"/>
              <a:t>Network manager</a:t>
            </a:r>
            <a:endParaRPr/>
          </a:p>
          <a:p>
            <a:pPr marL="457200" lvl="0" indent="-342900" algn="l" rtl="0">
              <a:spcBef>
                <a:spcPts val="0"/>
              </a:spcBef>
              <a:spcAft>
                <a:spcPts val="0"/>
              </a:spcAft>
              <a:buSzPts val="1800"/>
              <a:buChar char="●"/>
            </a:pPr>
            <a:r>
              <a:rPr lang="en"/>
              <a:t>Database access</a:t>
            </a:r>
            <a:endParaRPr/>
          </a:p>
          <a:p>
            <a:pPr marL="457200" lvl="0" indent="-342900" algn="l" rtl="0">
              <a:spcBef>
                <a:spcPts val="0"/>
              </a:spcBef>
              <a:spcAft>
                <a:spcPts val="0"/>
              </a:spcAft>
              <a:buSzPts val="1800"/>
              <a:buChar char="●"/>
            </a:pPr>
            <a:r>
              <a:rPr lang="en"/>
              <a:t>Logging</a:t>
            </a:r>
            <a:endParaRPr/>
          </a:p>
          <a:p>
            <a:pPr marL="457200" lvl="0" indent="-342900" algn="l" rtl="0">
              <a:spcBef>
                <a:spcPts val="0"/>
              </a:spcBef>
              <a:spcAft>
                <a:spcPts val="0"/>
              </a:spcAft>
              <a:buSzPts val="1800"/>
              <a:buChar char="●"/>
            </a:pPr>
            <a:r>
              <a:rPr lang="en"/>
              <a:t>Utility class(es)</a:t>
            </a:r>
            <a:endParaRPr/>
          </a:p>
          <a:p>
            <a:pPr marL="0" lvl="0" indent="0" algn="l" rtl="0">
              <a:spcBef>
                <a:spcPts val="1600"/>
              </a:spcBef>
              <a:spcAft>
                <a:spcPts val="160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Strategy</a:t>
            </a:r>
            <a:endParaRPr/>
          </a:p>
        </p:txBody>
      </p:sp>
      <p:sp>
        <p:nvSpPr>
          <p:cNvPr id="91" name="Google Shape;91;p19"/>
          <p:cNvSpPr/>
          <p:nvPr/>
        </p:nvSpPr>
        <p:spPr>
          <a:xfrm>
            <a:off x="1366250" y="1969000"/>
            <a:ext cx="14628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92" name="Google Shape;92;p19"/>
          <p:cNvSpPr/>
          <p:nvPr/>
        </p:nvSpPr>
        <p:spPr>
          <a:xfrm>
            <a:off x="4419900" y="1969000"/>
            <a:ext cx="1462800" cy="5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Executor</a:t>
            </a:r>
            <a:endParaRPr/>
          </a:p>
        </p:txBody>
      </p:sp>
      <p:sp>
        <p:nvSpPr>
          <p:cNvPr id="93" name="Google Shape;93;p19"/>
          <p:cNvSpPr/>
          <p:nvPr/>
        </p:nvSpPr>
        <p:spPr>
          <a:xfrm>
            <a:off x="4548450" y="3399225"/>
            <a:ext cx="1205700" cy="43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Strategy2</a:t>
            </a:r>
            <a:endParaRPr/>
          </a:p>
        </p:txBody>
      </p:sp>
      <p:sp>
        <p:nvSpPr>
          <p:cNvPr id="94" name="Google Shape;94;p19"/>
          <p:cNvSpPr/>
          <p:nvPr/>
        </p:nvSpPr>
        <p:spPr>
          <a:xfrm>
            <a:off x="2829050" y="3399225"/>
            <a:ext cx="1205700" cy="43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Strategy1</a:t>
            </a:r>
            <a:endParaRPr/>
          </a:p>
        </p:txBody>
      </p:sp>
      <p:sp>
        <p:nvSpPr>
          <p:cNvPr id="95" name="Google Shape;95;p19"/>
          <p:cNvSpPr/>
          <p:nvPr/>
        </p:nvSpPr>
        <p:spPr>
          <a:xfrm>
            <a:off x="6267850" y="3399225"/>
            <a:ext cx="1205700" cy="43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Strategy3</a:t>
            </a:r>
            <a:endParaRPr/>
          </a:p>
        </p:txBody>
      </p:sp>
      <p:cxnSp>
        <p:nvCxnSpPr>
          <p:cNvPr id="96" name="Google Shape;96;p19"/>
          <p:cNvCxnSpPr>
            <a:stCxn id="91" idx="3"/>
            <a:endCxn id="92" idx="1"/>
          </p:cNvCxnSpPr>
          <p:nvPr/>
        </p:nvCxnSpPr>
        <p:spPr>
          <a:xfrm>
            <a:off x="2829050" y="2255350"/>
            <a:ext cx="1590900" cy="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9"/>
          <p:cNvCxnSpPr>
            <a:stCxn id="94" idx="0"/>
            <a:endCxn id="92" idx="2"/>
          </p:cNvCxnSpPr>
          <p:nvPr/>
        </p:nvCxnSpPr>
        <p:spPr>
          <a:xfrm rot="-5400000">
            <a:off x="3862850" y="2110875"/>
            <a:ext cx="857400" cy="1719300"/>
          </a:xfrm>
          <a:prstGeom prst="curvedConnector3">
            <a:avLst>
              <a:gd name="adj1" fmla="val 50007"/>
            </a:avLst>
          </a:prstGeom>
          <a:noFill/>
          <a:ln w="9525" cap="flat" cmpd="sng">
            <a:solidFill>
              <a:schemeClr val="dk2"/>
            </a:solidFill>
            <a:prstDash val="dash"/>
            <a:round/>
            <a:headEnd type="none" w="med" len="med"/>
            <a:tailEnd type="triangle" w="med" len="med"/>
          </a:ln>
        </p:spPr>
      </p:cxnSp>
      <p:cxnSp>
        <p:nvCxnSpPr>
          <p:cNvPr id="98" name="Google Shape;98;p19"/>
          <p:cNvCxnSpPr>
            <a:stCxn id="93" idx="0"/>
            <a:endCxn id="92" idx="2"/>
          </p:cNvCxnSpPr>
          <p:nvPr/>
        </p:nvCxnSpPr>
        <p:spPr>
          <a:xfrm rot="-5400000">
            <a:off x="4722900" y="2970225"/>
            <a:ext cx="857400" cy="600"/>
          </a:xfrm>
          <a:prstGeom prst="curvedConnector3">
            <a:avLst>
              <a:gd name="adj1" fmla="val 50007"/>
            </a:avLst>
          </a:prstGeom>
          <a:noFill/>
          <a:ln w="9525" cap="flat" cmpd="sng">
            <a:solidFill>
              <a:schemeClr val="dk2"/>
            </a:solidFill>
            <a:prstDash val="dash"/>
            <a:round/>
            <a:headEnd type="none" w="med" len="med"/>
            <a:tailEnd type="triangle" w="med" len="med"/>
          </a:ln>
        </p:spPr>
      </p:cxnSp>
      <p:cxnSp>
        <p:nvCxnSpPr>
          <p:cNvPr id="99" name="Google Shape;99;p19"/>
          <p:cNvCxnSpPr>
            <a:stCxn id="95" idx="0"/>
            <a:endCxn id="92" idx="2"/>
          </p:cNvCxnSpPr>
          <p:nvPr/>
        </p:nvCxnSpPr>
        <p:spPr>
          <a:xfrm rot="5400000" flipH="1">
            <a:off x="5582350" y="2110875"/>
            <a:ext cx="857400" cy="1719300"/>
          </a:xfrm>
          <a:prstGeom prst="curvedConnector3">
            <a:avLst>
              <a:gd name="adj1" fmla="val 50007"/>
            </a:avLst>
          </a:prstGeom>
          <a:noFill/>
          <a:ln w="9525" cap="flat" cmpd="sng">
            <a:solidFill>
              <a:schemeClr val="dk2"/>
            </a:solidFill>
            <a:prstDash val="dash"/>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State</a:t>
            </a:r>
            <a:endParaRPr dirty="0"/>
          </a:p>
        </p:txBody>
      </p:sp>
      <p:sp>
        <p:nvSpPr>
          <p:cNvPr id="79" name="Google Shape;79;p17"/>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object changes its behaviour based on an internal state</a:t>
            </a:r>
            <a:endParaRPr/>
          </a:p>
          <a:p>
            <a:pPr marL="0" lvl="0" indent="0" algn="l" rtl="0">
              <a:spcBef>
                <a:spcPts val="1600"/>
              </a:spcBef>
              <a:spcAft>
                <a:spcPts val="0"/>
              </a:spcAft>
              <a:buNone/>
            </a:pPr>
            <a:r>
              <a:rPr lang="en"/>
              <a:t>At any moment, there’s a finite number of states a program can be in</a:t>
            </a:r>
            <a:endParaRPr/>
          </a:p>
          <a:p>
            <a:pPr marL="0" lvl="0" indent="0" algn="l" rtl="0">
              <a:spcBef>
                <a:spcPts val="1600"/>
              </a:spcBef>
              <a:spcAft>
                <a:spcPts val="1600"/>
              </a:spcAft>
              <a:buNone/>
            </a:pPr>
            <a:r>
              <a:rPr lang="en"/>
              <a:t>State can be encapsulated in an object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State</a:t>
            </a:r>
            <a:endParaRPr/>
          </a:p>
        </p:txBody>
      </p:sp>
      <p:sp>
        <p:nvSpPr>
          <p:cNvPr id="85" name="Google Shape;85;p18"/>
          <p:cNvSpPr/>
          <p:nvPr/>
        </p:nvSpPr>
        <p:spPr>
          <a:xfrm>
            <a:off x="3873700" y="1743975"/>
            <a:ext cx="1486800" cy="434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
        <p:nvSpPr>
          <p:cNvPr id="86" name="Google Shape;86;p18"/>
          <p:cNvSpPr/>
          <p:nvPr/>
        </p:nvSpPr>
        <p:spPr>
          <a:xfrm>
            <a:off x="3873700" y="2658375"/>
            <a:ext cx="1486800" cy="434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Moderation</a:t>
            </a:r>
            <a:endParaRPr/>
          </a:p>
        </p:txBody>
      </p:sp>
      <p:sp>
        <p:nvSpPr>
          <p:cNvPr id="87" name="Google Shape;87;p18"/>
          <p:cNvSpPr/>
          <p:nvPr/>
        </p:nvSpPr>
        <p:spPr>
          <a:xfrm>
            <a:off x="3873700" y="3572775"/>
            <a:ext cx="1486800" cy="434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Published</a:t>
            </a:r>
            <a:endParaRPr/>
          </a:p>
        </p:txBody>
      </p:sp>
      <p:cxnSp>
        <p:nvCxnSpPr>
          <p:cNvPr id="88" name="Google Shape;88;p18"/>
          <p:cNvCxnSpPr>
            <a:stCxn id="85" idx="2"/>
            <a:endCxn id="86" idx="0"/>
          </p:cNvCxnSpPr>
          <p:nvPr/>
        </p:nvCxnSpPr>
        <p:spPr>
          <a:xfrm>
            <a:off x="4617100" y="2178075"/>
            <a:ext cx="0" cy="480300"/>
          </a:xfrm>
          <a:prstGeom prst="straightConnector1">
            <a:avLst/>
          </a:prstGeom>
          <a:noFill/>
          <a:ln w="9525" cap="flat" cmpd="sng">
            <a:solidFill>
              <a:schemeClr val="dk2"/>
            </a:solidFill>
            <a:prstDash val="solid"/>
            <a:round/>
            <a:headEnd type="none" w="med" len="med"/>
            <a:tailEnd type="triangle" w="med" len="med"/>
          </a:ln>
        </p:spPr>
      </p:cxnSp>
      <p:cxnSp>
        <p:nvCxnSpPr>
          <p:cNvPr id="89" name="Google Shape;89;p18"/>
          <p:cNvCxnSpPr>
            <a:stCxn id="86" idx="2"/>
            <a:endCxn id="87" idx="0"/>
          </p:cNvCxnSpPr>
          <p:nvPr/>
        </p:nvCxnSpPr>
        <p:spPr>
          <a:xfrm>
            <a:off x="4617100" y="3092475"/>
            <a:ext cx="0" cy="480300"/>
          </a:xfrm>
          <a:prstGeom prst="straightConnector1">
            <a:avLst/>
          </a:prstGeom>
          <a:noFill/>
          <a:ln w="9525" cap="flat" cmpd="sng">
            <a:solidFill>
              <a:schemeClr val="dk2"/>
            </a:solidFill>
            <a:prstDash val="solid"/>
            <a:round/>
            <a:headEnd type="none" w="med" len="med"/>
            <a:tailEnd type="triangle" w="med" len="med"/>
          </a:ln>
        </p:spPr>
      </p:cxnSp>
      <p:cxnSp>
        <p:nvCxnSpPr>
          <p:cNvPr id="90" name="Google Shape;90;p18"/>
          <p:cNvCxnSpPr>
            <a:stCxn id="87" idx="1"/>
            <a:endCxn id="85" idx="1"/>
          </p:cNvCxnSpPr>
          <p:nvPr/>
        </p:nvCxnSpPr>
        <p:spPr>
          <a:xfrm rot="10800000" flipH="1">
            <a:off x="3873700" y="1961025"/>
            <a:ext cx="600" cy="1828800"/>
          </a:xfrm>
          <a:prstGeom prst="bentConnector3">
            <a:avLst>
              <a:gd name="adj1" fmla="val -117870833"/>
            </a:avLst>
          </a:prstGeom>
          <a:noFill/>
          <a:ln w="9525" cap="flat" cmpd="sng">
            <a:solidFill>
              <a:schemeClr val="dk2"/>
            </a:solidFill>
            <a:prstDash val="solid"/>
            <a:round/>
            <a:headEnd type="none" w="med" len="med"/>
            <a:tailEnd type="triangle" w="med" len="med"/>
          </a:ln>
        </p:spPr>
      </p:cxnSp>
      <p:cxnSp>
        <p:nvCxnSpPr>
          <p:cNvPr id="91" name="Google Shape;91;p18"/>
          <p:cNvCxnSpPr>
            <a:stCxn id="86" idx="3"/>
            <a:endCxn id="85" idx="3"/>
          </p:cNvCxnSpPr>
          <p:nvPr/>
        </p:nvCxnSpPr>
        <p:spPr>
          <a:xfrm rot="10800000" flipH="1">
            <a:off x="5360500" y="1961025"/>
            <a:ext cx="600" cy="914400"/>
          </a:xfrm>
          <a:prstGeom prst="bentConnector3">
            <a:avLst>
              <a:gd name="adj1" fmla="val 49558333"/>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Visitor</a:t>
            </a:r>
            <a:endParaRPr/>
          </a:p>
        </p:txBody>
      </p:sp>
      <p:sp>
        <p:nvSpPr>
          <p:cNvPr id="85" name="Google Shape;85;p18"/>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Separation between an algorithm and the objects they operate on</a:t>
            </a:r>
            <a:endParaRPr/>
          </a:p>
          <a:p>
            <a:pPr marL="0" lvl="0" indent="0" algn="l" rtl="0">
              <a:spcBef>
                <a:spcPts val="1600"/>
              </a:spcBef>
              <a:spcAft>
                <a:spcPts val="0"/>
              </a:spcAft>
              <a:buNone/>
            </a:pPr>
            <a:r>
              <a:rPr lang="en"/>
              <a:t>2 concepts: visitor and element (visitable)</a:t>
            </a:r>
            <a:endParaRPr/>
          </a:p>
          <a:p>
            <a:pPr marL="0" lvl="0" indent="0" algn="l" rtl="0">
              <a:spcBef>
                <a:spcPts val="1600"/>
              </a:spcBef>
              <a:spcAft>
                <a:spcPts val="0"/>
              </a:spcAft>
              <a:buNone/>
            </a:pPr>
            <a:r>
              <a:rPr lang="en"/>
              <a:t>The element accepts visitor type objects</a:t>
            </a:r>
            <a:endParaRPr/>
          </a:p>
          <a:p>
            <a:pPr marL="0" lvl="0" indent="0" algn="l" rtl="0">
              <a:spcBef>
                <a:spcPts val="1600"/>
              </a:spcBef>
              <a:spcAft>
                <a:spcPts val="0"/>
              </a:spcAft>
              <a:buNone/>
            </a:pPr>
            <a:r>
              <a:rPr lang="en"/>
              <a:t>Visitors performs the operation on the element objects</a:t>
            </a:r>
            <a:endParaRPr/>
          </a:p>
          <a:p>
            <a:pPr marL="0" lvl="0" indent="0" algn="l"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Mediator</a:t>
            </a:r>
            <a:endParaRPr/>
          </a:p>
        </p:txBody>
      </p:sp>
      <p:sp>
        <p:nvSpPr>
          <p:cNvPr id="79" name="Google Shape;79;p17"/>
          <p:cNvSpPr txBox="1">
            <a:spLocks noGrp="1"/>
          </p:cNvSpPr>
          <p:nvPr>
            <p:ph type="body" idx="1"/>
          </p:nvPr>
        </p:nvSpPr>
        <p:spPr>
          <a:xfrm>
            <a:off x="908350" y="1152475"/>
            <a:ext cx="7417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Provide a central object used for communicating between objects</a:t>
            </a:r>
            <a:endParaRPr/>
          </a:p>
          <a:p>
            <a:pPr marL="0" lvl="0" indent="0" algn="l" rtl="0">
              <a:spcBef>
                <a:spcPts val="1600"/>
              </a:spcBef>
              <a:spcAft>
                <a:spcPts val="0"/>
              </a:spcAft>
              <a:buNone/>
            </a:pPr>
            <a:r>
              <a:rPr lang="en"/>
              <a:t>Objects don’t talk to each other</a:t>
            </a:r>
            <a:endParaRPr/>
          </a:p>
          <a:p>
            <a:pPr marL="0" lvl="0" indent="0" algn="l" rtl="0">
              <a:spcBef>
                <a:spcPts val="1600"/>
              </a:spcBef>
              <a:spcAft>
                <a:spcPts val="0"/>
              </a:spcAft>
              <a:buNone/>
            </a:pPr>
            <a:r>
              <a:rPr lang="en"/>
              <a:t>Reduce dependencies between objects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Mediator</a:t>
            </a:r>
            <a:endParaRPr/>
          </a:p>
        </p:txBody>
      </p:sp>
      <p:sp>
        <p:nvSpPr>
          <p:cNvPr id="85" name="Google Shape;85;p18"/>
          <p:cNvSpPr/>
          <p:nvPr/>
        </p:nvSpPr>
        <p:spPr>
          <a:xfrm>
            <a:off x="1518950" y="1599300"/>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86" name="Google Shape;86;p18"/>
          <p:cNvSpPr/>
          <p:nvPr/>
        </p:nvSpPr>
        <p:spPr>
          <a:xfrm>
            <a:off x="956075" y="3206350"/>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87" name="Google Shape;87;p18"/>
          <p:cNvSpPr/>
          <p:nvPr/>
        </p:nvSpPr>
        <p:spPr>
          <a:xfrm>
            <a:off x="3053350" y="4074025"/>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88" name="Google Shape;88;p18"/>
          <p:cNvSpPr/>
          <p:nvPr/>
        </p:nvSpPr>
        <p:spPr>
          <a:xfrm>
            <a:off x="5311375" y="3318275"/>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89" name="Google Shape;89;p18"/>
          <p:cNvSpPr/>
          <p:nvPr/>
        </p:nvSpPr>
        <p:spPr>
          <a:xfrm>
            <a:off x="5110150" y="1662425"/>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cxnSp>
        <p:nvCxnSpPr>
          <p:cNvPr id="90" name="Google Shape;90;p18"/>
          <p:cNvCxnSpPr>
            <a:stCxn id="85" idx="3"/>
            <a:endCxn id="87" idx="0"/>
          </p:cNvCxnSpPr>
          <p:nvPr/>
        </p:nvCxnSpPr>
        <p:spPr>
          <a:xfrm>
            <a:off x="2740550" y="1812300"/>
            <a:ext cx="923700" cy="2261700"/>
          </a:xfrm>
          <a:prstGeom prst="curvedConnector2">
            <a:avLst/>
          </a:prstGeom>
          <a:noFill/>
          <a:ln w="9525" cap="flat" cmpd="sng">
            <a:solidFill>
              <a:schemeClr val="dk2"/>
            </a:solidFill>
            <a:prstDash val="solid"/>
            <a:round/>
            <a:headEnd type="none" w="med" len="med"/>
            <a:tailEnd type="none" w="med" len="med"/>
          </a:ln>
        </p:spPr>
      </p:cxnSp>
      <p:cxnSp>
        <p:nvCxnSpPr>
          <p:cNvPr id="91" name="Google Shape;91;p18"/>
          <p:cNvCxnSpPr>
            <a:stCxn id="89" idx="1"/>
            <a:endCxn id="85" idx="3"/>
          </p:cNvCxnSpPr>
          <p:nvPr/>
        </p:nvCxnSpPr>
        <p:spPr>
          <a:xfrm rot="10800000">
            <a:off x="2740450" y="1812425"/>
            <a:ext cx="2369700" cy="63000"/>
          </a:xfrm>
          <a:prstGeom prst="curvedConnector3">
            <a:avLst>
              <a:gd name="adj1" fmla="val 49998"/>
            </a:avLst>
          </a:prstGeom>
          <a:noFill/>
          <a:ln w="9525" cap="flat" cmpd="sng">
            <a:solidFill>
              <a:schemeClr val="dk2"/>
            </a:solidFill>
            <a:prstDash val="solid"/>
            <a:round/>
            <a:headEnd type="none" w="med" len="med"/>
            <a:tailEnd type="none" w="med" len="med"/>
          </a:ln>
        </p:spPr>
      </p:cxnSp>
      <p:cxnSp>
        <p:nvCxnSpPr>
          <p:cNvPr id="92" name="Google Shape;92;p18"/>
          <p:cNvCxnSpPr>
            <a:stCxn id="85" idx="3"/>
            <a:endCxn id="86" idx="3"/>
          </p:cNvCxnSpPr>
          <p:nvPr/>
        </p:nvCxnSpPr>
        <p:spPr>
          <a:xfrm flipH="1">
            <a:off x="2177750" y="1812300"/>
            <a:ext cx="562800" cy="1607100"/>
          </a:xfrm>
          <a:prstGeom prst="curvedConnector3">
            <a:avLst>
              <a:gd name="adj1" fmla="val -42311"/>
            </a:avLst>
          </a:prstGeom>
          <a:noFill/>
          <a:ln w="9525" cap="flat" cmpd="sng">
            <a:solidFill>
              <a:schemeClr val="dk2"/>
            </a:solidFill>
            <a:prstDash val="solid"/>
            <a:round/>
            <a:headEnd type="none" w="med" len="med"/>
            <a:tailEnd type="none" w="med" len="med"/>
          </a:ln>
        </p:spPr>
      </p:cxnSp>
      <p:cxnSp>
        <p:nvCxnSpPr>
          <p:cNvPr id="93" name="Google Shape;93;p18"/>
          <p:cNvCxnSpPr>
            <a:stCxn id="86" idx="0"/>
            <a:endCxn id="89" idx="2"/>
          </p:cNvCxnSpPr>
          <p:nvPr/>
        </p:nvCxnSpPr>
        <p:spPr>
          <a:xfrm rot="-5400000">
            <a:off x="3085025" y="570400"/>
            <a:ext cx="1117800" cy="4154100"/>
          </a:xfrm>
          <a:prstGeom prst="curvedConnector3">
            <a:avLst>
              <a:gd name="adj1" fmla="val 50006"/>
            </a:avLst>
          </a:prstGeom>
          <a:noFill/>
          <a:ln w="9525" cap="flat" cmpd="sng">
            <a:solidFill>
              <a:schemeClr val="dk2"/>
            </a:solidFill>
            <a:prstDash val="solid"/>
            <a:round/>
            <a:headEnd type="none" w="med" len="med"/>
            <a:tailEnd type="none" w="med" len="med"/>
          </a:ln>
        </p:spPr>
      </p:cxnSp>
      <p:cxnSp>
        <p:nvCxnSpPr>
          <p:cNvPr id="94" name="Google Shape;94;p18"/>
          <p:cNvCxnSpPr>
            <a:stCxn id="88" idx="0"/>
            <a:endCxn id="89" idx="2"/>
          </p:cNvCxnSpPr>
          <p:nvPr/>
        </p:nvCxnSpPr>
        <p:spPr>
          <a:xfrm rot="5400000" flipH="1">
            <a:off x="5206675" y="2602775"/>
            <a:ext cx="1229700" cy="201300"/>
          </a:xfrm>
          <a:prstGeom prst="curvedConnector3">
            <a:avLst>
              <a:gd name="adj1" fmla="val 49994"/>
            </a:avLst>
          </a:prstGeom>
          <a:noFill/>
          <a:ln w="9525" cap="flat" cmpd="sng">
            <a:solidFill>
              <a:schemeClr val="dk2"/>
            </a:solidFill>
            <a:prstDash val="solid"/>
            <a:round/>
            <a:headEnd type="none" w="med" len="med"/>
            <a:tailEnd type="none" w="med" len="med"/>
          </a:ln>
        </p:spPr>
      </p:cxnSp>
      <p:cxnSp>
        <p:nvCxnSpPr>
          <p:cNvPr id="95" name="Google Shape;95;p18"/>
          <p:cNvCxnSpPr>
            <a:stCxn id="88" idx="1"/>
            <a:endCxn id="87" idx="0"/>
          </p:cNvCxnSpPr>
          <p:nvPr/>
        </p:nvCxnSpPr>
        <p:spPr>
          <a:xfrm flipH="1">
            <a:off x="3664075" y="3531275"/>
            <a:ext cx="1647300" cy="542700"/>
          </a:xfrm>
          <a:prstGeom prst="curvedConnector2">
            <a:avLst/>
          </a:prstGeom>
          <a:noFill/>
          <a:ln w="9525" cap="flat" cmpd="sng">
            <a:solidFill>
              <a:schemeClr val="dk2"/>
            </a:solidFill>
            <a:prstDash val="solid"/>
            <a:round/>
            <a:headEnd type="none" w="med" len="med"/>
            <a:tailEnd type="none" w="med" len="med"/>
          </a:ln>
        </p:spPr>
      </p:cxnSp>
      <p:cxnSp>
        <p:nvCxnSpPr>
          <p:cNvPr id="96" name="Google Shape;96;p18"/>
          <p:cNvCxnSpPr>
            <a:stCxn id="88" idx="1"/>
            <a:endCxn id="86" idx="3"/>
          </p:cNvCxnSpPr>
          <p:nvPr/>
        </p:nvCxnSpPr>
        <p:spPr>
          <a:xfrm rot="10800000">
            <a:off x="2177575" y="3419375"/>
            <a:ext cx="3133800" cy="111900"/>
          </a:xfrm>
          <a:prstGeom prst="curvedConnector3">
            <a:avLst>
              <a:gd name="adj1" fmla="val 49998"/>
            </a:avLst>
          </a:prstGeom>
          <a:noFill/>
          <a:ln w="9525" cap="flat" cmpd="sng">
            <a:solidFill>
              <a:schemeClr val="dk2"/>
            </a:solidFill>
            <a:prstDash val="solid"/>
            <a:round/>
            <a:headEnd type="none" w="med" len="med"/>
            <a:tailEnd type="none" w="med" len="med"/>
          </a:ln>
        </p:spPr>
      </p:cxnSp>
      <p:cxnSp>
        <p:nvCxnSpPr>
          <p:cNvPr id="97" name="Google Shape;97;p18"/>
          <p:cNvCxnSpPr>
            <a:stCxn id="85" idx="2"/>
            <a:endCxn id="88" idx="0"/>
          </p:cNvCxnSpPr>
          <p:nvPr/>
        </p:nvCxnSpPr>
        <p:spPr>
          <a:xfrm rot="-5400000" flipH="1">
            <a:off x="3379400" y="775650"/>
            <a:ext cx="1293000" cy="3792300"/>
          </a:xfrm>
          <a:prstGeom prst="curvedConnector3">
            <a:avLst>
              <a:gd name="adj1" fmla="val 49999"/>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Mediator</a:t>
            </a:r>
            <a:endParaRPr/>
          </a:p>
        </p:txBody>
      </p:sp>
      <p:sp>
        <p:nvSpPr>
          <p:cNvPr id="103" name="Google Shape;103;p19"/>
          <p:cNvSpPr/>
          <p:nvPr/>
        </p:nvSpPr>
        <p:spPr>
          <a:xfrm>
            <a:off x="1518950" y="1599300"/>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104" name="Google Shape;104;p19"/>
          <p:cNvSpPr/>
          <p:nvPr/>
        </p:nvSpPr>
        <p:spPr>
          <a:xfrm>
            <a:off x="956075" y="3206350"/>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105" name="Google Shape;105;p19"/>
          <p:cNvSpPr/>
          <p:nvPr/>
        </p:nvSpPr>
        <p:spPr>
          <a:xfrm>
            <a:off x="3053350" y="4074025"/>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106" name="Google Shape;106;p19"/>
          <p:cNvSpPr/>
          <p:nvPr/>
        </p:nvSpPr>
        <p:spPr>
          <a:xfrm>
            <a:off x="5311375" y="3318275"/>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107" name="Google Shape;107;p19"/>
          <p:cNvSpPr/>
          <p:nvPr/>
        </p:nvSpPr>
        <p:spPr>
          <a:xfrm>
            <a:off x="5110150" y="1662425"/>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a:t>
            </a:r>
            <a:endParaRPr/>
          </a:p>
        </p:txBody>
      </p:sp>
      <p:sp>
        <p:nvSpPr>
          <p:cNvPr id="108" name="Google Shape;108;p19"/>
          <p:cNvSpPr/>
          <p:nvPr/>
        </p:nvSpPr>
        <p:spPr>
          <a:xfrm>
            <a:off x="3158150" y="2708075"/>
            <a:ext cx="12216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Mediator</a:t>
            </a:r>
            <a:endParaRPr/>
          </a:p>
        </p:txBody>
      </p:sp>
      <p:cxnSp>
        <p:nvCxnSpPr>
          <p:cNvPr id="109" name="Google Shape;109;p19"/>
          <p:cNvCxnSpPr>
            <a:stCxn id="103" idx="2"/>
            <a:endCxn id="108" idx="0"/>
          </p:cNvCxnSpPr>
          <p:nvPr/>
        </p:nvCxnSpPr>
        <p:spPr>
          <a:xfrm rot="-5400000" flipH="1">
            <a:off x="2607950" y="1547100"/>
            <a:ext cx="682800" cy="1639200"/>
          </a:xfrm>
          <a:prstGeom prst="curvedConnector3">
            <a:avLst>
              <a:gd name="adj1" fmla="val 49998"/>
            </a:avLst>
          </a:prstGeom>
          <a:noFill/>
          <a:ln w="9525" cap="flat" cmpd="sng">
            <a:solidFill>
              <a:schemeClr val="dk2"/>
            </a:solidFill>
            <a:prstDash val="solid"/>
            <a:round/>
            <a:headEnd type="none" w="med" len="med"/>
            <a:tailEnd type="none" w="med" len="med"/>
          </a:ln>
        </p:spPr>
      </p:cxnSp>
      <p:cxnSp>
        <p:nvCxnSpPr>
          <p:cNvPr id="110" name="Google Shape;110;p19"/>
          <p:cNvCxnSpPr>
            <a:stCxn id="104" idx="3"/>
            <a:endCxn id="108" idx="1"/>
          </p:cNvCxnSpPr>
          <p:nvPr/>
        </p:nvCxnSpPr>
        <p:spPr>
          <a:xfrm rot="10800000" flipH="1">
            <a:off x="2177675" y="2921050"/>
            <a:ext cx="980400" cy="498300"/>
          </a:xfrm>
          <a:prstGeom prst="curvedConnector3">
            <a:avLst>
              <a:gd name="adj1" fmla="val 50004"/>
            </a:avLst>
          </a:prstGeom>
          <a:noFill/>
          <a:ln w="9525" cap="flat" cmpd="sng">
            <a:solidFill>
              <a:schemeClr val="dk2"/>
            </a:solidFill>
            <a:prstDash val="solid"/>
            <a:round/>
            <a:headEnd type="none" w="med" len="med"/>
            <a:tailEnd type="none" w="med" len="med"/>
          </a:ln>
        </p:spPr>
      </p:cxnSp>
      <p:cxnSp>
        <p:nvCxnSpPr>
          <p:cNvPr id="111" name="Google Shape;111;p19"/>
          <p:cNvCxnSpPr>
            <a:stCxn id="108" idx="2"/>
            <a:endCxn id="105" idx="0"/>
          </p:cNvCxnSpPr>
          <p:nvPr/>
        </p:nvCxnSpPr>
        <p:spPr>
          <a:xfrm rot="5400000">
            <a:off x="3246650" y="3551675"/>
            <a:ext cx="939900" cy="104700"/>
          </a:xfrm>
          <a:prstGeom prst="curvedConnector3">
            <a:avLst>
              <a:gd name="adj1" fmla="val 50003"/>
            </a:avLst>
          </a:prstGeom>
          <a:noFill/>
          <a:ln w="9525" cap="flat" cmpd="sng">
            <a:solidFill>
              <a:schemeClr val="dk2"/>
            </a:solidFill>
            <a:prstDash val="solid"/>
            <a:round/>
            <a:headEnd type="none" w="med" len="med"/>
            <a:tailEnd type="none" w="med" len="med"/>
          </a:ln>
        </p:spPr>
      </p:cxnSp>
      <p:cxnSp>
        <p:nvCxnSpPr>
          <p:cNvPr id="112" name="Google Shape;112;p19"/>
          <p:cNvCxnSpPr>
            <a:stCxn id="106" idx="0"/>
            <a:endCxn id="108" idx="3"/>
          </p:cNvCxnSpPr>
          <p:nvPr/>
        </p:nvCxnSpPr>
        <p:spPr>
          <a:xfrm rot="5400000" flipH="1">
            <a:off x="4952425" y="2348525"/>
            <a:ext cx="397200" cy="1542300"/>
          </a:xfrm>
          <a:prstGeom prst="curvedConnector2">
            <a:avLst/>
          </a:prstGeom>
          <a:noFill/>
          <a:ln w="9525" cap="flat" cmpd="sng">
            <a:solidFill>
              <a:schemeClr val="dk2"/>
            </a:solidFill>
            <a:prstDash val="solid"/>
            <a:round/>
            <a:headEnd type="none" w="med" len="med"/>
            <a:tailEnd type="none" w="med" len="med"/>
          </a:ln>
        </p:spPr>
      </p:cxnSp>
      <p:cxnSp>
        <p:nvCxnSpPr>
          <p:cNvPr id="113" name="Google Shape;113;p19"/>
          <p:cNvCxnSpPr>
            <a:stCxn id="107" idx="2"/>
            <a:endCxn id="108" idx="3"/>
          </p:cNvCxnSpPr>
          <p:nvPr/>
        </p:nvCxnSpPr>
        <p:spPr>
          <a:xfrm rot="5400000">
            <a:off x="4633900" y="1834175"/>
            <a:ext cx="832800" cy="1341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Memento</a:t>
            </a:r>
            <a:endParaRPr/>
          </a:p>
        </p:txBody>
      </p:sp>
      <p:sp>
        <p:nvSpPr>
          <p:cNvPr id="91" name="Google Shape;91;p19"/>
          <p:cNvSpPr txBox="1">
            <a:spLocks noGrp="1"/>
          </p:cNvSpPr>
          <p:nvPr>
            <p:ph type="body" idx="1"/>
          </p:nvPr>
        </p:nvSpPr>
        <p:spPr>
          <a:xfrm>
            <a:off x="908350" y="1152475"/>
            <a:ext cx="753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Save and restore previous state without revealing implementation details</a:t>
            </a:r>
            <a:endParaRPr/>
          </a:p>
          <a:p>
            <a:pPr marL="0" lvl="0" indent="0" algn="l" rtl="0">
              <a:spcBef>
                <a:spcPts val="1600"/>
              </a:spcBef>
              <a:spcAft>
                <a:spcPts val="1600"/>
              </a:spcAft>
              <a:buNone/>
            </a:pPr>
            <a:r>
              <a:rPr lang="en"/>
              <a:t>3 components: </a:t>
            </a:r>
            <a:br>
              <a:rPr lang="en"/>
            </a:br>
            <a:r>
              <a:rPr lang="en"/>
              <a:t>	Memento - stores the state</a:t>
            </a:r>
            <a:br>
              <a:rPr lang="en"/>
            </a:br>
            <a:r>
              <a:rPr lang="en"/>
              <a:t>	Originator - creates the state</a:t>
            </a:r>
            <a:br>
              <a:rPr lang="en"/>
            </a:br>
            <a:r>
              <a:rPr lang="en"/>
              <a:t>	Caretaker - decides to save or restore the state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Singleton(java)</a:t>
            </a:r>
            <a:endParaRPr dirty="0"/>
          </a:p>
        </p:txBody>
      </p:sp>
      <p:sp>
        <p:nvSpPr>
          <p:cNvPr id="141" name="Google Shape;141;p22"/>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42" name="Google Shape;142;p22"/>
          <p:cNvSpPr txBox="1"/>
          <p:nvPr/>
        </p:nvSpPr>
        <p:spPr>
          <a:xfrm>
            <a:off x="2083350" y="1152475"/>
            <a:ext cx="4977300" cy="24240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class Singleton private constructor()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private object HOLDER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val INSTANCE = Singleton()</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companion object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val instance: Singleton by </a:t>
            </a:r>
            <a:r>
              <a:rPr kumimoji="0" lang="en" sz="1000" b="0" i="1"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lazy </a:t>
            </a: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HOLDER.INSTANCE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Singleton(kotlin)</a:t>
            </a:r>
            <a:endParaRPr dirty="0"/>
          </a:p>
        </p:txBody>
      </p:sp>
      <p:sp>
        <p:nvSpPr>
          <p:cNvPr id="148" name="Google Shape;148;p23"/>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
        <p:nvSpPr>
          <p:cNvPr id="149" name="Google Shape;149;p23"/>
          <p:cNvSpPr txBox="1"/>
          <p:nvPr/>
        </p:nvSpPr>
        <p:spPr>
          <a:xfrm>
            <a:off x="2083350" y="1152475"/>
            <a:ext cx="4977300" cy="687900"/>
          </a:xfrm>
          <a:prstGeom prst="rect">
            <a:avLst/>
          </a:prstGeom>
          <a:solidFill>
            <a:srgbClr val="FFFBF0"/>
          </a:solidFill>
          <a:ln w="9525" cap="flat" cmpd="sng">
            <a:solidFill>
              <a:srgbClr val="FCE5CD"/>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object Singleton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   ...</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rPr>
              <a:t>}</a:t>
            </a:r>
            <a:endParaRPr kumimoji="0" sz="1000" b="0" i="0" u="none" strike="noStrike" kern="0" cap="none" spc="0" normalizeH="0" baseline="0" noProof="0" dirty="0">
              <a:ln>
                <a:noFill/>
              </a:ln>
              <a:solidFill>
                <a:srgbClr val="000000"/>
              </a:solidFill>
              <a:effectLst/>
              <a:uLnTx/>
              <a:uFillTx/>
              <a:latin typeface="Roboto" panose="02000000000000000000" pitchFamily="2" charset="0"/>
              <a:ea typeface="Roboto" panose="02000000000000000000" pitchFamily="2" charset="0"/>
              <a:cs typeface="Roboto Mono Regular"/>
              <a:sym typeface="Roboto Mono Regul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Factory method</a:t>
            </a:r>
            <a:endParaRPr/>
          </a:p>
        </p:txBody>
      </p:sp>
      <p:sp>
        <p:nvSpPr>
          <p:cNvPr id="79" name="Google Shape;79;p16"/>
          <p:cNvSpPr/>
          <p:nvPr/>
        </p:nvSpPr>
        <p:spPr>
          <a:xfrm>
            <a:off x="569750" y="2861350"/>
            <a:ext cx="2009100" cy="4260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a:t>
            </a:r>
            <a:endParaRPr/>
          </a:p>
        </p:txBody>
      </p:sp>
      <p:sp>
        <p:nvSpPr>
          <p:cNvPr id="80" name="Google Shape;80;p16"/>
          <p:cNvSpPr/>
          <p:nvPr/>
        </p:nvSpPr>
        <p:spPr>
          <a:xfrm>
            <a:off x="1502550" y="3873900"/>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Currency1</a:t>
            </a:r>
            <a:endParaRPr/>
          </a:p>
        </p:txBody>
      </p:sp>
      <p:sp>
        <p:nvSpPr>
          <p:cNvPr id="81" name="Google Shape;81;p16"/>
          <p:cNvSpPr/>
          <p:nvPr/>
        </p:nvSpPr>
        <p:spPr>
          <a:xfrm>
            <a:off x="3760200" y="3817175"/>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Currency2</a:t>
            </a:r>
            <a:endParaRPr/>
          </a:p>
        </p:txBody>
      </p:sp>
      <p:sp>
        <p:nvSpPr>
          <p:cNvPr id="82" name="Google Shape;82;p16"/>
          <p:cNvSpPr/>
          <p:nvPr/>
        </p:nvSpPr>
        <p:spPr>
          <a:xfrm>
            <a:off x="6017850" y="3817175"/>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Currency3</a:t>
            </a:r>
            <a:endParaRPr/>
          </a:p>
        </p:txBody>
      </p:sp>
      <p:cxnSp>
        <p:nvCxnSpPr>
          <p:cNvPr id="83" name="Google Shape;83;p16"/>
          <p:cNvCxnSpPr>
            <a:stCxn id="79" idx="2"/>
            <a:endCxn id="80" idx="0"/>
          </p:cNvCxnSpPr>
          <p:nvPr/>
        </p:nvCxnSpPr>
        <p:spPr>
          <a:xfrm rot="-5400000" flipH="1">
            <a:off x="1651100" y="3210550"/>
            <a:ext cx="586500" cy="740100"/>
          </a:xfrm>
          <a:prstGeom prst="bentConnector3">
            <a:avLst>
              <a:gd name="adj1" fmla="val 72570"/>
            </a:avLst>
          </a:prstGeom>
          <a:noFill/>
          <a:ln w="9525" cap="flat" cmpd="sng">
            <a:solidFill>
              <a:schemeClr val="dk2"/>
            </a:solidFill>
            <a:prstDash val="dash"/>
            <a:round/>
            <a:headEnd type="none" w="med" len="med"/>
            <a:tailEnd type="none" w="med" len="med"/>
          </a:ln>
        </p:spPr>
      </p:cxnSp>
      <p:cxnSp>
        <p:nvCxnSpPr>
          <p:cNvPr id="84" name="Google Shape;84;p16"/>
          <p:cNvCxnSpPr>
            <a:stCxn id="79" idx="2"/>
            <a:endCxn id="81" idx="0"/>
          </p:cNvCxnSpPr>
          <p:nvPr/>
        </p:nvCxnSpPr>
        <p:spPr>
          <a:xfrm rot="-5400000" flipH="1">
            <a:off x="2808200" y="2053450"/>
            <a:ext cx="529800" cy="2997600"/>
          </a:xfrm>
          <a:prstGeom prst="bentConnector3">
            <a:avLst>
              <a:gd name="adj1" fmla="val 50002"/>
            </a:avLst>
          </a:prstGeom>
          <a:noFill/>
          <a:ln w="9525" cap="flat" cmpd="sng">
            <a:solidFill>
              <a:schemeClr val="dk2"/>
            </a:solidFill>
            <a:prstDash val="dash"/>
            <a:round/>
            <a:headEnd type="none" w="med" len="med"/>
            <a:tailEnd type="none" w="med" len="med"/>
          </a:ln>
        </p:spPr>
      </p:cxnSp>
      <p:cxnSp>
        <p:nvCxnSpPr>
          <p:cNvPr id="85" name="Google Shape;85;p16"/>
          <p:cNvCxnSpPr>
            <a:stCxn id="79" idx="2"/>
            <a:endCxn id="82" idx="0"/>
          </p:cNvCxnSpPr>
          <p:nvPr/>
        </p:nvCxnSpPr>
        <p:spPr>
          <a:xfrm rot="-5400000" flipH="1">
            <a:off x="3937100" y="924550"/>
            <a:ext cx="529800" cy="5255400"/>
          </a:xfrm>
          <a:prstGeom prst="bentConnector3">
            <a:avLst>
              <a:gd name="adj1" fmla="val 24207"/>
            </a:avLst>
          </a:prstGeom>
          <a:noFill/>
          <a:ln w="9525" cap="flat" cmpd="sng">
            <a:solidFill>
              <a:schemeClr val="dk2"/>
            </a:solidFill>
            <a:prstDash val="dash"/>
            <a:round/>
            <a:headEnd type="none" w="med" len="med"/>
            <a:tailEnd type="none" w="med" len="med"/>
          </a:ln>
        </p:spPr>
      </p:cxnSp>
      <p:sp>
        <p:nvSpPr>
          <p:cNvPr id="86" name="Google Shape;86;p16"/>
          <p:cNvSpPr/>
          <p:nvPr/>
        </p:nvSpPr>
        <p:spPr>
          <a:xfrm>
            <a:off x="3567450" y="1438550"/>
            <a:ext cx="20091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Country</a:t>
            </a:r>
            <a:endParaRPr/>
          </a:p>
        </p:txBody>
      </p:sp>
      <p:cxnSp>
        <p:nvCxnSpPr>
          <p:cNvPr id="87" name="Google Shape;87;p16"/>
          <p:cNvCxnSpPr/>
          <p:nvPr/>
        </p:nvCxnSpPr>
        <p:spPr>
          <a:xfrm flipH="1">
            <a:off x="2314200" y="1864550"/>
            <a:ext cx="2257800" cy="2009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Factory method</a:t>
            </a:r>
            <a:endParaRPr/>
          </a:p>
        </p:txBody>
      </p:sp>
      <p:sp>
        <p:nvSpPr>
          <p:cNvPr id="93" name="Google Shape;93;p17"/>
          <p:cNvSpPr/>
          <p:nvPr/>
        </p:nvSpPr>
        <p:spPr>
          <a:xfrm>
            <a:off x="569750" y="2861350"/>
            <a:ext cx="2009100" cy="426000"/>
          </a:xfrm>
          <a:prstGeom prst="rect">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a:t>
            </a:r>
            <a:endParaRPr/>
          </a:p>
        </p:txBody>
      </p:sp>
      <p:sp>
        <p:nvSpPr>
          <p:cNvPr id="94" name="Google Shape;94;p17"/>
          <p:cNvSpPr/>
          <p:nvPr/>
        </p:nvSpPr>
        <p:spPr>
          <a:xfrm>
            <a:off x="1502550" y="3873900"/>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Currency1</a:t>
            </a:r>
            <a:endParaRPr/>
          </a:p>
        </p:txBody>
      </p:sp>
      <p:sp>
        <p:nvSpPr>
          <p:cNvPr id="95" name="Google Shape;95;p17"/>
          <p:cNvSpPr/>
          <p:nvPr/>
        </p:nvSpPr>
        <p:spPr>
          <a:xfrm>
            <a:off x="3760200" y="3817175"/>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Currency2</a:t>
            </a:r>
            <a:endParaRPr/>
          </a:p>
        </p:txBody>
      </p:sp>
      <p:sp>
        <p:nvSpPr>
          <p:cNvPr id="96" name="Google Shape;96;p17"/>
          <p:cNvSpPr/>
          <p:nvPr/>
        </p:nvSpPr>
        <p:spPr>
          <a:xfrm>
            <a:off x="6017850" y="3817175"/>
            <a:ext cx="1623600" cy="482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Currency3</a:t>
            </a:r>
            <a:endParaRPr/>
          </a:p>
        </p:txBody>
      </p:sp>
      <p:cxnSp>
        <p:nvCxnSpPr>
          <p:cNvPr id="97" name="Google Shape;97;p17"/>
          <p:cNvCxnSpPr>
            <a:stCxn id="93" idx="2"/>
            <a:endCxn id="94" idx="0"/>
          </p:cNvCxnSpPr>
          <p:nvPr/>
        </p:nvCxnSpPr>
        <p:spPr>
          <a:xfrm rot="-5400000" flipH="1">
            <a:off x="1651100" y="3210550"/>
            <a:ext cx="586500" cy="740100"/>
          </a:xfrm>
          <a:prstGeom prst="bentConnector3">
            <a:avLst>
              <a:gd name="adj1" fmla="val 72570"/>
            </a:avLst>
          </a:prstGeom>
          <a:noFill/>
          <a:ln w="9525" cap="flat" cmpd="sng">
            <a:solidFill>
              <a:schemeClr val="dk2"/>
            </a:solidFill>
            <a:prstDash val="dash"/>
            <a:round/>
            <a:headEnd type="none" w="med" len="med"/>
            <a:tailEnd type="none" w="med" len="med"/>
          </a:ln>
        </p:spPr>
      </p:cxnSp>
      <p:cxnSp>
        <p:nvCxnSpPr>
          <p:cNvPr id="98" name="Google Shape;98;p17"/>
          <p:cNvCxnSpPr>
            <a:stCxn id="93" idx="2"/>
            <a:endCxn id="95" idx="0"/>
          </p:cNvCxnSpPr>
          <p:nvPr/>
        </p:nvCxnSpPr>
        <p:spPr>
          <a:xfrm rot="-5400000" flipH="1">
            <a:off x="2808200" y="2053450"/>
            <a:ext cx="529800" cy="2997600"/>
          </a:xfrm>
          <a:prstGeom prst="bentConnector3">
            <a:avLst>
              <a:gd name="adj1" fmla="val 50002"/>
            </a:avLst>
          </a:prstGeom>
          <a:noFill/>
          <a:ln w="9525" cap="flat" cmpd="sng">
            <a:solidFill>
              <a:schemeClr val="dk2"/>
            </a:solidFill>
            <a:prstDash val="dash"/>
            <a:round/>
            <a:headEnd type="none" w="med" len="med"/>
            <a:tailEnd type="none" w="med" len="med"/>
          </a:ln>
        </p:spPr>
      </p:cxnSp>
      <p:cxnSp>
        <p:nvCxnSpPr>
          <p:cNvPr id="99" name="Google Shape;99;p17"/>
          <p:cNvCxnSpPr>
            <a:stCxn id="93" idx="2"/>
            <a:endCxn id="96" idx="0"/>
          </p:cNvCxnSpPr>
          <p:nvPr/>
        </p:nvCxnSpPr>
        <p:spPr>
          <a:xfrm rot="-5400000" flipH="1">
            <a:off x="3937100" y="924550"/>
            <a:ext cx="529800" cy="5255400"/>
          </a:xfrm>
          <a:prstGeom prst="bentConnector3">
            <a:avLst>
              <a:gd name="adj1" fmla="val 24207"/>
            </a:avLst>
          </a:prstGeom>
          <a:noFill/>
          <a:ln w="9525" cap="flat" cmpd="sng">
            <a:solidFill>
              <a:schemeClr val="dk2"/>
            </a:solidFill>
            <a:prstDash val="dash"/>
            <a:round/>
            <a:headEnd type="none" w="med" len="med"/>
            <a:tailEnd type="none" w="med" len="med"/>
          </a:ln>
        </p:spPr>
      </p:cxnSp>
      <p:sp>
        <p:nvSpPr>
          <p:cNvPr id="100" name="Google Shape;100;p17"/>
          <p:cNvSpPr/>
          <p:nvPr/>
        </p:nvSpPr>
        <p:spPr>
          <a:xfrm>
            <a:off x="3567450" y="1438550"/>
            <a:ext cx="20091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Country</a:t>
            </a:r>
            <a:endParaRPr/>
          </a:p>
        </p:txBody>
      </p:sp>
      <p:sp>
        <p:nvSpPr>
          <p:cNvPr id="101" name="Google Shape;101;p17"/>
          <p:cNvSpPr/>
          <p:nvPr/>
        </p:nvSpPr>
        <p:spPr>
          <a:xfrm>
            <a:off x="3567450" y="2285375"/>
            <a:ext cx="2009100" cy="426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CurrencyFactory</a:t>
            </a:r>
            <a:endParaRPr/>
          </a:p>
        </p:txBody>
      </p:sp>
      <p:cxnSp>
        <p:nvCxnSpPr>
          <p:cNvPr id="102" name="Google Shape;102;p17"/>
          <p:cNvCxnSpPr>
            <a:stCxn id="101" idx="2"/>
            <a:endCxn id="94" idx="0"/>
          </p:cNvCxnSpPr>
          <p:nvPr/>
        </p:nvCxnSpPr>
        <p:spPr>
          <a:xfrm flipH="1">
            <a:off x="2314200" y="2711375"/>
            <a:ext cx="2257800" cy="116250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7"/>
          <p:cNvCxnSpPr>
            <a:stCxn id="101" idx="2"/>
            <a:endCxn id="95" idx="0"/>
          </p:cNvCxnSpPr>
          <p:nvPr/>
        </p:nvCxnSpPr>
        <p:spPr>
          <a:xfrm>
            <a:off x="4572000" y="2711375"/>
            <a:ext cx="0" cy="1105800"/>
          </a:xfrm>
          <a:prstGeom prst="straightConnector1">
            <a:avLst/>
          </a:prstGeom>
          <a:noFill/>
          <a:ln w="9525" cap="flat" cmpd="sng">
            <a:solidFill>
              <a:schemeClr val="dk2"/>
            </a:solidFill>
            <a:prstDash val="solid"/>
            <a:round/>
            <a:headEnd type="none" w="med" len="med"/>
            <a:tailEnd type="triangle" w="med" len="med"/>
          </a:ln>
        </p:spPr>
      </p:cxnSp>
      <p:cxnSp>
        <p:nvCxnSpPr>
          <p:cNvPr id="104" name="Google Shape;104;p17"/>
          <p:cNvCxnSpPr>
            <a:stCxn id="101" idx="2"/>
            <a:endCxn id="96" idx="0"/>
          </p:cNvCxnSpPr>
          <p:nvPr/>
        </p:nvCxnSpPr>
        <p:spPr>
          <a:xfrm>
            <a:off x="4572000" y="2711375"/>
            <a:ext cx="2257800" cy="110580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7"/>
          <p:cNvCxnSpPr>
            <a:stCxn id="100" idx="2"/>
            <a:endCxn id="101" idx="0"/>
          </p:cNvCxnSpPr>
          <p:nvPr/>
        </p:nvCxnSpPr>
        <p:spPr>
          <a:xfrm>
            <a:off x="4572000" y="1864550"/>
            <a:ext cx="0" cy="420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Factory method</a:t>
            </a:r>
            <a:endParaRPr/>
          </a:p>
        </p:txBody>
      </p:sp>
      <p:sp>
        <p:nvSpPr>
          <p:cNvPr id="123" name="Google Shape;123;p20"/>
          <p:cNvSpPr txBox="1">
            <a:spLocks noGrp="1"/>
          </p:cNvSpPr>
          <p:nvPr>
            <p:ph type="body" idx="1"/>
          </p:nvPr>
        </p:nvSpPr>
        <p:spPr>
          <a:xfrm>
            <a:off x="908350" y="1152475"/>
            <a:ext cx="7317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Provides a way to access functionality without caring about implementation</a:t>
            </a:r>
            <a:endParaRPr/>
          </a:p>
          <a:p>
            <a:pPr marL="0" lvl="0" indent="0" algn="l" rtl="0">
              <a:spcBef>
                <a:spcPts val="1600"/>
              </a:spcBef>
              <a:spcAft>
                <a:spcPts val="0"/>
              </a:spcAft>
              <a:buNone/>
            </a:pPr>
            <a:r>
              <a:rPr lang="en"/>
              <a:t>Separation of concerns</a:t>
            </a:r>
            <a:endParaRPr/>
          </a:p>
          <a:p>
            <a:pPr marL="0" lvl="0" indent="0" algn="l" rtl="0">
              <a:spcBef>
                <a:spcPts val="1600"/>
              </a:spcBef>
              <a:spcAft>
                <a:spcPts val="1600"/>
              </a:spcAft>
              <a:buNone/>
            </a:pPr>
            <a:r>
              <a:rPr lang="en"/>
              <a:t>Allows for testability</a:t>
            </a:r>
            <a:endParaRPr/>
          </a:p>
        </p:txBody>
      </p:sp>
    </p:spTree>
  </p:cSld>
  <p:clrMapOvr>
    <a:masterClrMapping/>
  </p:clrMapOvr>
</p:sld>
</file>

<file path=ppt/theme/theme1.xml><?xml version="1.0" encoding="utf-8"?>
<a:theme xmlns:a="http://schemas.openxmlformats.org/drawingml/2006/main" name="Android course theme">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ndroid course theme">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7150</Words>
  <Application>Microsoft Office PowerPoint</Application>
  <PresentationFormat>On-screen Show (16:9)</PresentationFormat>
  <Paragraphs>737</Paragraphs>
  <Slides>47</Slides>
  <Notes>47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47</vt:i4>
      </vt:variant>
    </vt:vector>
  </HeadingPairs>
  <TitlesOfParts>
    <vt:vector size="55" baseType="lpstr">
      <vt:lpstr>Alfa Slab One</vt:lpstr>
      <vt:lpstr>Arial</vt:lpstr>
      <vt:lpstr>Proxima Nova</vt:lpstr>
      <vt:lpstr>Calibri</vt:lpstr>
      <vt:lpstr>Roboto Light</vt:lpstr>
      <vt:lpstr>Roboto</vt:lpstr>
      <vt:lpstr>Android course theme</vt:lpstr>
      <vt:lpstr>1_Android course theme</vt:lpstr>
      <vt:lpstr>Types of design patterns</vt:lpstr>
      <vt:lpstr>Singleton</vt:lpstr>
      <vt:lpstr>Singleton</vt:lpstr>
      <vt:lpstr>Singleton</vt:lpstr>
      <vt:lpstr>Singleton(java)</vt:lpstr>
      <vt:lpstr>Singleton(kotlin)</vt:lpstr>
      <vt:lpstr>Factory method</vt:lpstr>
      <vt:lpstr>Factory method</vt:lpstr>
      <vt:lpstr>Factory method</vt:lpstr>
      <vt:lpstr>Abstract factory</vt:lpstr>
      <vt:lpstr>Abstract factory</vt:lpstr>
      <vt:lpstr>Abstract factory</vt:lpstr>
      <vt:lpstr>Builder</vt:lpstr>
      <vt:lpstr>Builder</vt:lpstr>
      <vt:lpstr>Builder</vt:lpstr>
      <vt:lpstr>Lazy initialization</vt:lpstr>
      <vt:lpstr>Lazy initialization</vt:lpstr>
      <vt:lpstr>Lazy initialization</vt:lpstr>
      <vt:lpstr>Prototype</vt:lpstr>
      <vt:lpstr>Adapter</vt:lpstr>
      <vt:lpstr>Adapter</vt:lpstr>
      <vt:lpstr>Bridge</vt:lpstr>
      <vt:lpstr>Bridge</vt:lpstr>
      <vt:lpstr>Bridge</vt:lpstr>
      <vt:lpstr>Facade</vt:lpstr>
      <vt:lpstr>Decorator</vt:lpstr>
      <vt:lpstr>Decorator</vt:lpstr>
      <vt:lpstr>Composite</vt:lpstr>
      <vt:lpstr>Composite</vt:lpstr>
      <vt:lpstr>Proxy</vt:lpstr>
      <vt:lpstr>Proxy</vt:lpstr>
      <vt:lpstr>Proxy</vt:lpstr>
      <vt:lpstr>Observer</vt:lpstr>
      <vt:lpstr>Observer</vt:lpstr>
      <vt:lpstr>Chain of responsibility</vt:lpstr>
      <vt:lpstr>Chain of responsibility</vt:lpstr>
      <vt:lpstr>Chain of responsibility</vt:lpstr>
      <vt:lpstr>Command</vt:lpstr>
      <vt:lpstr>Strategy</vt:lpstr>
      <vt:lpstr>Strategy</vt:lpstr>
      <vt:lpstr>State</vt:lpstr>
      <vt:lpstr>State</vt:lpstr>
      <vt:lpstr>Visitor</vt:lpstr>
      <vt:lpstr>Mediator</vt:lpstr>
      <vt:lpstr>Mediator</vt:lpstr>
      <vt:lpstr>Mediator</vt:lpstr>
      <vt:lpstr>Memento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design patterns</dc:title>
  <dc:creator>Kelvin Hong Ann Lim</dc:creator>
  <cp:lastModifiedBy>Kelvin Hong Ann Lim</cp:lastModifiedBy>
  <cp:revision>37</cp:revision>
  <dcterms:modified xsi:type="dcterms:W3CDTF">2022-10-03T10:16:20Z</dcterms:modified>
</cp:coreProperties>
</file>