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70" r:id="rId4"/>
    <p:sldId id="269" r:id="rId5"/>
    <p:sldId id="271" r:id="rId6"/>
    <p:sldId id="265" r:id="rId7"/>
    <p:sldId id="272" r:id="rId8"/>
    <p:sldId id="262" r:id="rId9"/>
    <p:sldId id="273" r:id="rId10"/>
    <p:sldId id="274" r:id="rId11"/>
    <p:sldId id="275" r:id="rId12"/>
    <p:sldId id="276" r:id="rId13"/>
    <p:sldId id="277" r:id="rId14"/>
    <p:sldId id="278" r:id="rId15"/>
    <p:sldId id="281" r:id="rId16"/>
    <p:sldId id="282" r:id="rId17"/>
    <p:sldId id="283" r:id="rId18"/>
    <p:sldId id="285" r:id="rId19"/>
    <p:sldId id="286" r:id="rId20"/>
    <p:sldId id="284" r:id="rId21"/>
    <p:sldId id="28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7932072" y="1925471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965510" y="2555589"/>
            <a:ext cx="42348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prstClr val="white"/>
                </a:solidFill>
              </a:rPr>
              <a:t>알고리즘</a:t>
            </a:r>
            <a:r>
              <a:rPr lang="en-US" altLang="ko-KR" sz="4000" b="1" dirty="0">
                <a:solidFill>
                  <a:prstClr val="white"/>
                </a:solidFill>
              </a:rPr>
              <a:t> </a:t>
            </a:r>
            <a:endParaRPr lang="en-US" altLang="ko-KR" sz="4000" b="1" dirty="0">
              <a:solidFill>
                <a:srgbClr val="FEFDA3"/>
              </a:solidFill>
            </a:endParaRPr>
          </a:p>
          <a:p>
            <a:pPr algn="ctr"/>
            <a:r>
              <a:rPr lang="en-US" altLang="ko-KR" sz="4000" b="1" dirty="0">
                <a:solidFill>
                  <a:srgbClr val="FEFDA3"/>
                </a:solidFill>
              </a:rPr>
              <a:t>1</a:t>
            </a:r>
            <a:r>
              <a:rPr lang="ko-KR" altLang="en-US" sz="4000" b="1" dirty="0">
                <a:solidFill>
                  <a:srgbClr val="FEFDA3"/>
                </a:solidFill>
              </a:rPr>
              <a:t>주차</a:t>
            </a:r>
            <a:endParaRPr lang="en-US" altLang="ko-KR" sz="4000" b="1" dirty="0">
              <a:solidFill>
                <a:srgbClr val="FEFDA3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31611" y="2011913"/>
            <a:ext cx="2502599" cy="393138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</a:t>
            </a:r>
            <a:r>
              <a:rPr lang="ko-KR" altLang="en-US" sz="14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 </a:t>
            </a:r>
            <a:r>
              <a:rPr lang="ko-KR" altLang="en-US" sz="1400" b="1" kern="0" dirty="0" err="1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최고은</a:t>
            </a:r>
            <a:r>
              <a:rPr lang="ko-KR" altLang="en-US" sz="14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14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14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이재윤</a:t>
            </a:r>
            <a:endParaRPr lang="en-US" altLang="ko-KR" sz="1400" b="1" kern="0" dirty="0">
              <a:ln w="3175">
                <a:noFill/>
              </a:ln>
              <a:solidFill>
                <a:srgbClr val="4999B6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C8FC37C-EC0D-A31D-6429-03BAE0A18315}"/>
              </a:ext>
            </a:extLst>
          </p:cNvPr>
          <p:cNvSpPr/>
          <p:nvPr/>
        </p:nvSpPr>
        <p:spPr>
          <a:xfrm>
            <a:off x="6778088" y="756066"/>
            <a:ext cx="35398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/>
              <a:t>upHeap</a:t>
            </a:r>
            <a:r>
              <a:rPr lang="en-US" altLang="ko-KR" sz="2800" b="1" dirty="0"/>
              <a:t>()</a:t>
            </a:r>
            <a:endParaRPr lang="ko-KR" alt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54D9DC-0C71-0BA0-B022-DFF8D88112F4}"/>
              </a:ext>
            </a:extLst>
          </p:cNvPr>
          <p:cNvGrpSpPr/>
          <p:nvPr/>
        </p:nvGrpSpPr>
        <p:grpSpPr>
          <a:xfrm>
            <a:off x="5078181" y="0"/>
            <a:ext cx="6739169" cy="756138"/>
            <a:chOff x="374650" y="0"/>
            <a:chExt cx="11442700" cy="756138"/>
          </a:xfrm>
        </p:grpSpPr>
        <p:sp>
          <p:nvSpPr>
            <p:cNvPr id="9" name="양쪽 모서리가 둥근 사각형 8">
              <a:extLst>
                <a:ext uri="{FF2B5EF4-FFF2-40B4-BE49-F238E27FC236}">
                  <a16:creationId xmlns:a16="http://schemas.microsoft.com/office/drawing/2014/main" id="{32D9D236-552F-CDC0-3440-C2949B252B1F}"/>
                </a:ext>
              </a:extLst>
            </p:cNvPr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err="1">
                  <a:solidFill>
                    <a:schemeClr val="bg1"/>
                  </a:solidFill>
                </a:rPr>
                <a:t>삽입식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2800" b="1" dirty="0" err="1">
                  <a:solidFill>
                    <a:schemeClr val="bg1"/>
                  </a:solidFill>
                </a:rPr>
                <a:t>힙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 구현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도넛 11">
              <a:extLst>
                <a:ext uri="{FF2B5EF4-FFF2-40B4-BE49-F238E27FC236}">
                  <a16:creationId xmlns:a16="http://schemas.microsoft.com/office/drawing/2014/main" id="{2EACC1F4-03A5-DC40-04B3-1E403CA5E706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막힌 원호 10">
              <a:extLst>
                <a:ext uri="{FF2B5EF4-FFF2-40B4-BE49-F238E27FC236}">
                  <a16:creationId xmlns:a16="http://schemas.microsoft.com/office/drawing/2014/main" id="{55B9AC27-02E4-1884-7DE5-56ADAD272384}"/>
                </a:ext>
              </a:extLst>
            </p:cNvPr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5C2978B-83B8-B504-00CA-D4370A4AC427}"/>
                </a:ext>
              </a:extLst>
            </p:cNvPr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20">
              <a:extLst>
                <a:ext uri="{FF2B5EF4-FFF2-40B4-BE49-F238E27FC236}">
                  <a16:creationId xmlns:a16="http://schemas.microsoft.com/office/drawing/2014/main" id="{05174D11-9AEA-CCCF-3360-5AE2CDB1E2AB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도넛 21">
              <a:extLst>
                <a:ext uri="{FF2B5EF4-FFF2-40B4-BE49-F238E27FC236}">
                  <a16:creationId xmlns:a16="http://schemas.microsoft.com/office/drawing/2014/main" id="{2934A88A-AF25-5295-3D3C-2CD1CF6C20F0}"/>
                </a:ext>
              </a:extLst>
            </p:cNvPr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97E2A3-8354-F250-AA79-A242E1D6F5A4}"/>
              </a:ext>
            </a:extLst>
          </p:cNvPr>
          <p:cNvSpPr/>
          <p:nvPr/>
        </p:nvSpPr>
        <p:spPr>
          <a:xfrm>
            <a:off x="4976581" y="1843949"/>
            <a:ext cx="71138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인자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배열 인덱스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ppleSDGothicNeo"/>
              </a:rPr>
              <a:t>i</a:t>
            </a:r>
            <a:endParaRPr lang="en-US" altLang="ko-KR" sz="2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 latinLnBrk="1"/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AppleSDGothicNeo"/>
              </a:rPr>
              <a:t>반환값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없음</a:t>
            </a:r>
            <a:endParaRPr lang="en-US" altLang="ko-KR" sz="2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342900" indent="-342900" algn="ctr" latinLnBrk="1">
              <a:buFontTx/>
              <a:buChar char="-"/>
            </a:pPr>
            <a:endParaRPr lang="ko-KR" altLang="en-US" sz="2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342900" indent="-342900" algn="ctr" latinLnBrk="1">
              <a:buFontTx/>
              <a:buChar char="-"/>
            </a:pP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내용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</a:t>
            </a:r>
          </a:p>
          <a:p>
            <a:pPr algn="ctr" latinLnBrk="1"/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AppleSDGothicNeo"/>
              </a:rPr>
              <a:t>힙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 내 위치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ppleSDGothicNeo"/>
              </a:rPr>
              <a:t>i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에 저장된 키를 크기에 맞는 위치로 상향 이동</a:t>
            </a:r>
          </a:p>
          <a:p>
            <a:pPr algn="ctr" latinLnBrk="1"/>
            <a:endParaRPr lang="en-US" altLang="ko-KR" sz="2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 latinLnBrk="1"/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시간 성능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 O(log n)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C36B59-02A7-F2B9-BF72-5C10B83E5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5" y="0"/>
            <a:ext cx="4644521" cy="477256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E948188-F51D-F97C-C255-D2260A155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4892002"/>
            <a:ext cx="7791450" cy="172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2BADD51-2E0E-1CC1-6A88-5C9397DA1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5150785"/>
            <a:ext cx="13906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94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C8FC37C-EC0D-A31D-6429-03BAE0A18315}"/>
              </a:ext>
            </a:extLst>
          </p:cNvPr>
          <p:cNvSpPr/>
          <p:nvPr/>
        </p:nvSpPr>
        <p:spPr>
          <a:xfrm>
            <a:off x="6778088" y="756066"/>
            <a:ext cx="35398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/>
              <a:t>removeMax</a:t>
            </a:r>
            <a:r>
              <a:rPr lang="en-US" altLang="ko-KR" sz="2800" b="1" dirty="0"/>
              <a:t>()</a:t>
            </a:r>
            <a:endParaRPr lang="ko-KR" alt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54D9DC-0C71-0BA0-B022-DFF8D88112F4}"/>
              </a:ext>
            </a:extLst>
          </p:cNvPr>
          <p:cNvGrpSpPr/>
          <p:nvPr/>
        </p:nvGrpSpPr>
        <p:grpSpPr>
          <a:xfrm>
            <a:off x="5078181" y="0"/>
            <a:ext cx="6739169" cy="756138"/>
            <a:chOff x="374650" y="0"/>
            <a:chExt cx="11442700" cy="756138"/>
          </a:xfrm>
        </p:grpSpPr>
        <p:sp>
          <p:nvSpPr>
            <p:cNvPr id="9" name="양쪽 모서리가 둥근 사각형 8">
              <a:extLst>
                <a:ext uri="{FF2B5EF4-FFF2-40B4-BE49-F238E27FC236}">
                  <a16:creationId xmlns:a16="http://schemas.microsoft.com/office/drawing/2014/main" id="{32D9D236-552F-CDC0-3440-C2949B252B1F}"/>
                </a:ext>
              </a:extLst>
            </p:cNvPr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err="1">
                  <a:solidFill>
                    <a:schemeClr val="bg1"/>
                  </a:solidFill>
                </a:rPr>
                <a:t>삽입식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2800" b="1" dirty="0" err="1">
                  <a:solidFill>
                    <a:schemeClr val="bg1"/>
                  </a:solidFill>
                </a:rPr>
                <a:t>힙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 구현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도넛 11">
              <a:extLst>
                <a:ext uri="{FF2B5EF4-FFF2-40B4-BE49-F238E27FC236}">
                  <a16:creationId xmlns:a16="http://schemas.microsoft.com/office/drawing/2014/main" id="{2EACC1F4-03A5-DC40-04B3-1E403CA5E706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막힌 원호 10">
              <a:extLst>
                <a:ext uri="{FF2B5EF4-FFF2-40B4-BE49-F238E27FC236}">
                  <a16:creationId xmlns:a16="http://schemas.microsoft.com/office/drawing/2014/main" id="{55B9AC27-02E4-1884-7DE5-56ADAD272384}"/>
                </a:ext>
              </a:extLst>
            </p:cNvPr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5C2978B-83B8-B504-00CA-D4370A4AC427}"/>
                </a:ext>
              </a:extLst>
            </p:cNvPr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20">
              <a:extLst>
                <a:ext uri="{FF2B5EF4-FFF2-40B4-BE49-F238E27FC236}">
                  <a16:creationId xmlns:a16="http://schemas.microsoft.com/office/drawing/2014/main" id="{05174D11-9AEA-CCCF-3360-5AE2CDB1E2AB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도넛 21">
              <a:extLst>
                <a:ext uri="{FF2B5EF4-FFF2-40B4-BE49-F238E27FC236}">
                  <a16:creationId xmlns:a16="http://schemas.microsoft.com/office/drawing/2014/main" id="{2934A88A-AF25-5295-3D3C-2CD1CF6C20F0}"/>
                </a:ext>
              </a:extLst>
            </p:cNvPr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97E2A3-8354-F250-AA79-A242E1D6F5A4}"/>
              </a:ext>
            </a:extLst>
          </p:cNvPr>
          <p:cNvSpPr/>
          <p:nvPr/>
        </p:nvSpPr>
        <p:spPr>
          <a:xfrm>
            <a:off x="4976581" y="1843949"/>
            <a:ext cx="71138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- 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인자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 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없음</a:t>
            </a:r>
            <a:b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- 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AppleSDGothicNeo"/>
              </a:rPr>
              <a:t>반환값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 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삭제된 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정수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) - 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내용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 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ppleSDGothicNeo"/>
              </a:rPr>
              <a:t>downHeap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호출 수행 후 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n(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총 키 개수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을 갱신</a:t>
            </a:r>
            <a:b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</a:br>
            <a:endParaRPr lang="en-US" altLang="ko-KR" sz="2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 latinLnBrk="1"/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- 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시간 성능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 O(log n)</a:t>
            </a:r>
          </a:p>
          <a:p>
            <a:pPr algn="ctr" latinLnBrk="1"/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  <a:p>
            <a:pPr algn="ctr" latinLnBrk="1"/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AppleSDGothicNeo"/>
              </a:rPr>
              <a:t>힙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 구조에서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ppleSDGothicNeo"/>
              </a:rPr>
              <a:t>removeMax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()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는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AppleSDGothicNeo"/>
              </a:rPr>
              <a:t>루트노드를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 삭제한 뒤</a:t>
            </a:r>
            <a:endParaRPr lang="en-US" altLang="ko-KR" sz="2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 latinLnBrk="1"/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key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값을 반환하는 것</a:t>
            </a:r>
            <a:endParaRPr lang="en-US" altLang="ko-KR" sz="2000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F9F00-9EC5-18E8-A8CE-AA5E05293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2" y="1233672"/>
            <a:ext cx="4779962" cy="418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85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C8FC37C-EC0D-A31D-6429-03BAE0A18315}"/>
              </a:ext>
            </a:extLst>
          </p:cNvPr>
          <p:cNvSpPr/>
          <p:nvPr/>
        </p:nvSpPr>
        <p:spPr>
          <a:xfrm>
            <a:off x="6778088" y="756066"/>
            <a:ext cx="35398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/>
              <a:t>downHeap</a:t>
            </a:r>
            <a:r>
              <a:rPr lang="en-US" altLang="ko-KR" sz="2800" b="1" dirty="0"/>
              <a:t>()</a:t>
            </a:r>
            <a:endParaRPr lang="ko-KR" alt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54D9DC-0C71-0BA0-B022-DFF8D88112F4}"/>
              </a:ext>
            </a:extLst>
          </p:cNvPr>
          <p:cNvGrpSpPr/>
          <p:nvPr/>
        </p:nvGrpSpPr>
        <p:grpSpPr>
          <a:xfrm>
            <a:off x="5078181" y="0"/>
            <a:ext cx="6739169" cy="756138"/>
            <a:chOff x="374650" y="0"/>
            <a:chExt cx="11442700" cy="756138"/>
          </a:xfrm>
        </p:grpSpPr>
        <p:sp>
          <p:nvSpPr>
            <p:cNvPr id="9" name="양쪽 모서리가 둥근 사각형 8">
              <a:extLst>
                <a:ext uri="{FF2B5EF4-FFF2-40B4-BE49-F238E27FC236}">
                  <a16:creationId xmlns:a16="http://schemas.microsoft.com/office/drawing/2014/main" id="{32D9D236-552F-CDC0-3440-C2949B252B1F}"/>
                </a:ext>
              </a:extLst>
            </p:cNvPr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err="1">
                  <a:solidFill>
                    <a:schemeClr val="bg1"/>
                  </a:solidFill>
                </a:rPr>
                <a:t>삽입식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2800" b="1" dirty="0" err="1">
                  <a:solidFill>
                    <a:schemeClr val="bg1"/>
                  </a:solidFill>
                </a:rPr>
                <a:t>힙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 구현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도넛 11">
              <a:extLst>
                <a:ext uri="{FF2B5EF4-FFF2-40B4-BE49-F238E27FC236}">
                  <a16:creationId xmlns:a16="http://schemas.microsoft.com/office/drawing/2014/main" id="{2EACC1F4-03A5-DC40-04B3-1E403CA5E706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막힌 원호 10">
              <a:extLst>
                <a:ext uri="{FF2B5EF4-FFF2-40B4-BE49-F238E27FC236}">
                  <a16:creationId xmlns:a16="http://schemas.microsoft.com/office/drawing/2014/main" id="{55B9AC27-02E4-1884-7DE5-56ADAD272384}"/>
                </a:ext>
              </a:extLst>
            </p:cNvPr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5C2978B-83B8-B504-00CA-D4370A4AC427}"/>
                </a:ext>
              </a:extLst>
            </p:cNvPr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20">
              <a:extLst>
                <a:ext uri="{FF2B5EF4-FFF2-40B4-BE49-F238E27FC236}">
                  <a16:creationId xmlns:a16="http://schemas.microsoft.com/office/drawing/2014/main" id="{05174D11-9AEA-CCCF-3360-5AE2CDB1E2AB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도넛 21">
              <a:extLst>
                <a:ext uri="{FF2B5EF4-FFF2-40B4-BE49-F238E27FC236}">
                  <a16:creationId xmlns:a16="http://schemas.microsoft.com/office/drawing/2014/main" id="{2934A88A-AF25-5295-3D3C-2CD1CF6C20F0}"/>
                </a:ext>
              </a:extLst>
            </p:cNvPr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97E2A3-8354-F250-AA79-A242E1D6F5A4}"/>
              </a:ext>
            </a:extLst>
          </p:cNvPr>
          <p:cNvSpPr/>
          <p:nvPr/>
        </p:nvSpPr>
        <p:spPr>
          <a:xfrm>
            <a:off x="4976581" y="1843949"/>
            <a:ext cx="71138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인자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 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배열 인덱스 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ppleSDGothicNeo"/>
              </a:rPr>
              <a:t>i</a:t>
            </a:r>
            <a:endParaRPr lang="en-US" altLang="ko-KR" sz="2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342900" indent="-342900" algn="ctr" latinLnBrk="1">
              <a:buFontTx/>
              <a:buChar char="-"/>
            </a:pP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AppleSDGothicNeo"/>
              </a:rPr>
              <a:t>반환값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없음</a:t>
            </a:r>
            <a:b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- 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내용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 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AppleSDGothicNeo"/>
              </a:rPr>
              <a:t>힙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 내 위치 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ppleSDGothicNeo"/>
              </a:rPr>
              <a:t>i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에 저장된 키를 크기에 맞는 위치로 하향 이동</a:t>
            </a:r>
            <a:b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</a:br>
            <a:endParaRPr lang="en-US" altLang="ko-KR" sz="2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342900" indent="-342900" algn="ctr" latinLnBrk="1">
              <a:buFontTx/>
              <a:buChar char="-"/>
            </a:pP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시간 성능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 O(log n)</a:t>
            </a:r>
          </a:p>
          <a:p>
            <a:pPr algn="ctr" latinLnBrk="1"/>
            <a:endParaRPr lang="en-US" altLang="ko-KR" sz="2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 latinLnBrk="1"/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재귀적인 알고리즘</a:t>
            </a:r>
            <a:endParaRPr lang="en-US" altLang="ko-KR" sz="2000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84DBF1-BC2B-0D75-47D1-D6172FE86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49"/>
          <a:stretch/>
        </p:blipFill>
        <p:spPr>
          <a:xfrm>
            <a:off x="0" y="0"/>
            <a:ext cx="5269020" cy="680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C8FC37C-EC0D-A31D-6429-03BAE0A18315}"/>
              </a:ext>
            </a:extLst>
          </p:cNvPr>
          <p:cNvSpPr/>
          <p:nvPr/>
        </p:nvSpPr>
        <p:spPr>
          <a:xfrm>
            <a:off x="6778088" y="756066"/>
            <a:ext cx="35398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/>
              <a:t>downHeap</a:t>
            </a:r>
            <a:r>
              <a:rPr lang="en-US" altLang="ko-KR" sz="2800" b="1" dirty="0"/>
              <a:t>()</a:t>
            </a:r>
            <a:endParaRPr lang="ko-KR" alt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54D9DC-0C71-0BA0-B022-DFF8D88112F4}"/>
              </a:ext>
            </a:extLst>
          </p:cNvPr>
          <p:cNvGrpSpPr/>
          <p:nvPr/>
        </p:nvGrpSpPr>
        <p:grpSpPr>
          <a:xfrm>
            <a:off x="5078181" y="0"/>
            <a:ext cx="6739169" cy="756138"/>
            <a:chOff x="374650" y="0"/>
            <a:chExt cx="11442700" cy="756138"/>
          </a:xfrm>
        </p:grpSpPr>
        <p:sp>
          <p:nvSpPr>
            <p:cNvPr id="9" name="양쪽 모서리가 둥근 사각형 8">
              <a:extLst>
                <a:ext uri="{FF2B5EF4-FFF2-40B4-BE49-F238E27FC236}">
                  <a16:creationId xmlns:a16="http://schemas.microsoft.com/office/drawing/2014/main" id="{32D9D236-552F-CDC0-3440-C2949B252B1F}"/>
                </a:ext>
              </a:extLst>
            </p:cNvPr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err="1">
                  <a:solidFill>
                    <a:schemeClr val="bg1"/>
                  </a:solidFill>
                </a:rPr>
                <a:t>삽입식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2800" b="1" dirty="0" err="1">
                  <a:solidFill>
                    <a:schemeClr val="bg1"/>
                  </a:solidFill>
                </a:rPr>
                <a:t>힙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 구현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도넛 11">
              <a:extLst>
                <a:ext uri="{FF2B5EF4-FFF2-40B4-BE49-F238E27FC236}">
                  <a16:creationId xmlns:a16="http://schemas.microsoft.com/office/drawing/2014/main" id="{2EACC1F4-03A5-DC40-04B3-1E403CA5E706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막힌 원호 10">
              <a:extLst>
                <a:ext uri="{FF2B5EF4-FFF2-40B4-BE49-F238E27FC236}">
                  <a16:creationId xmlns:a16="http://schemas.microsoft.com/office/drawing/2014/main" id="{55B9AC27-02E4-1884-7DE5-56ADAD272384}"/>
                </a:ext>
              </a:extLst>
            </p:cNvPr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5C2978B-83B8-B504-00CA-D4370A4AC427}"/>
                </a:ext>
              </a:extLst>
            </p:cNvPr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20">
              <a:extLst>
                <a:ext uri="{FF2B5EF4-FFF2-40B4-BE49-F238E27FC236}">
                  <a16:creationId xmlns:a16="http://schemas.microsoft.com/office/drawing/2014/main" id="{05174D11-9AEA-CCCF-3360-5AE2CDB1E2AB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도넛 21">
              <a:extLst>
                <a:ext uri="{FF2B5EF4-FFF2-40B4-BE49-F238E27FC236}">
                  <a16:creationId xmlns:a16="http://schemas.microsoft.com/office/drawing/2014/main" id="{2934A88A-AF25-5295-3D3C-2CD1CF6C20F0}"/>
                </a:ext>
              </a:extLst>
            </p:cNvPr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97E2A3-8354-F250-AA79-A242E1D6F5A4}"/>
              </a:ext>
            </a:extLst>
          </p:cNvPr>
          <p:cNvSpPr/>
          <p:nvPr/>
        </p:nvSpPr>
        <p:spPr>
          <a:xfrm>
            <a:off x="4976581" y="1843949"/>
            <a:ext cx="71138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인자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 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배열 인덱스 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ppleSDGothicNeo"/>
              </a:rPr>
              <a:t>i</a:t>
            </a:r>
            <a:endParaRPr lang="en-US" altLang="ko-KR" sz="2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342900" indent="-342900" algn="ctr" latinLnBrk="1">
              <a:buFontTx/>
              <a:buChar char="-"/>
            </a:pP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AppleSDGothicNeo"/>
              </a:rPr>
              <a:t>반환값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없음</a:t>
            </a:r>
            <a:b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- 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내용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 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AppleSDGothicNeo"/>
              </a:rPr>
              <a:t>힙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 내 위치 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ppleSDGothicNeo"/>
              </a:rPr>
              <a:t>i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에 저장된 키를 크기에 맞는 위치로 하향 이동</a:t>
            </a:r>
            <a:b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</a:br>
            <a:endParaRPr lang="en-US" altLang="ko-KR" sz="2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342900" indent="-342900" algn="ctr" latinLnBrk="1">
              <a:buFontTx/>
              <a:buChar char="-"/>
            </a:pP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시간 성능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 O(log n)</a:t>
            </a:r>
          </a:p>
          <a:p>
            <a:pPr algn="ctr" latinLnBrk="1"/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  <a:p>
            <a:pPr algn="ctr" latinLnBrk="1"/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수도코드를 살펴보면 마찬가지로 재귀적인 알고리즘이다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AE8BB1-9606-05FB-3950-B46D16947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3" y="991089"/>
            <a:ext cx="5577690" cy="11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265045F-AE9C-2655-4236-C593974CC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3" y="2270401"/>
            <a:ext cx="4469829" cy="112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A566230-A373-8A8C-3EB6-86DCD1A58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71" y="3649629"/>
            <a:ext cx="4464343" cy="122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E739E6B-6261-3029-AFC9-A1A3DE42E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3" y="5102230"/>
            <a:ext cx="4634362" cy="113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8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C8FC37C-EC0D-A31D-6429-03BAE0A18315}"/>
              </a:ext>
            </a:extLst>
          </p:cNvPr>
          <p:cNvSpPr/>
          <p:nvPr/>
        </p:nvSpPr>
        <p:spPr>
          <a:xfrm>
            <a:off x="6778088" y="756066"/>
            <a:ext cx="35398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/>
              <a:t>printHeap</a:t>
            </a:r>
            <a:r>
              <a:rPr lang="en-US" altLang="ko-KR" sz="2800" b="1" dirty="0"/>
              <a:t>()</a:t>
            </a:r>
            <a:endParaRPr lang="ko-KR" alt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54D9DC-0C71-0BA0-B022-DFF8D88112F4}"/>
              </a:ext>
            </a:extLst>
          </p:cNvPr>
          <p:cNvGrpSpPr/>
          <p:nvPr/>
        </p:nvGrpSpPr>
        <p:grpSpPr>
          <a:xfrm>
            <a:off x="5078181" y="0"/>
            <a:ext cx="6739169" cy="756138"/>
            <a:chOff x="374650" y="0"/>
            <a:chExt cx="11442700" cy="756138"/>
          </a:xfrm>
        </p:grpSpPr>
        <p:sp>
          <p:nvSpPr>
            <p:cNvPr id="9" name="양쪽 모서리가 둥근 사각형 8">
              <a:extLst>
                <a:ext uri="{FF2B5EF4-FFF2-40B4-BE49-F238E27FC236}">
                  <a16:creationId xmlns:a16="http://schemas.microsoft.com/office/drawing/2014/main" id="{32D9D236-552F-CDC0-3440-C2949B252B1F}"/>
                </a:ext>
              </a:extLst>
            </p:cNvPr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err="1">
                  <a:solidFill>
                    <a:schemeClr val="bg1"/>
                  </a:solidFill>
                </a:rPr>
                <a:t>삽입식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2800" b="1" dirty="0" err="1">
                  <a:solidFill>
                    <a:schemeClr val="bg1"/>
                  </a:solidFill>
                </a:rPr>
                <a:t>힙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 구현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도넛 11">
              <a:extLst>
                <a:ext uri="{FF2B5EF4-FFF2-40B4-BE49-F238E27FC236}">
                  <a16:creationId xmlns:a16="http://schemas.microsoft.com/office/drawing/2014/main" id="{2EACC1F4-03A5-DC40-04B3-1E403CA5E706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막힌 원호 10">
              <a:extLst>
                <a:ext uri="{FF2B5EF4-FFF2-40B4-BE49-F238E27FC236}">
                  <a16:creationId xmlns:a16="http://schemas.microsoft.com/office/drawing/2014/main" id="{55B9AC27-02E4-1884-7DE5-56ADAD272384}"/>
                </a:ext>
              </a:extLst>
            </p:cNvPr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5C2978B-83B8-B504-00CA-D4370A4AC427}"/>
                </a:ext>
              </a:extLst>
            </p:cNvPr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20">
              <a:extLst>
                <a:ext uri="{FF2B5EF4-FFF2-40B4-BE49-F238E27FC236}">
                  <a16:creationId xmlns:a16="http://schemas.microsoft.com/office/drawing/2014/main" id="{05174D11-9AEA-CCCF-3360-5AE2CDB1E2AB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도넛 21">
              <a:extLst>
                <a:ext uri="{FF2B5EF4-FFF2-40B4-BE49-F238E27FC236}">
                  <a16:creationId xmlns:a16="http://schemas.microsoft.com/office/drawing/2014/main" id="{2934A88A-AF25-5295-3D3C-2CD1CF6C20F0}"/>
                </a:ext>
              </a:extLst>
            </p:cNvPr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97E2A3-8354-F250-AA79-A242E1D6F5A4}"/>
              </a:ext>
            </a:extLst>
          </p:cNvPr>
          <p:cNvSpPr/>
          <p:nvPr/>
        </p:nvSpPr>
        <p:spPr>
          <a:xfrm>
            <a:off x="5184694" y="2204240"/>
            <a:ext cx="71138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dirty="0">
                <a:solidFill>
                  <a:srgbClr val="555555"/>
                </a:solidFill>
                <a:latin typeface="AppleSDGothicNeo"/>
              </a:rPr>
              <a:t>인자 </a:t>
            </a:r>
            <a:r>
              <a:rPr lang="en-US" altLang="ko-KR" sz="2000" dirty="0" err="1">
                <a:solidFill>
                  <a:srgbClr val="555555"/>
                </a:solidFill>
                <a:latin typeface="AppleSDGothicNeo"/>
              </a:rPr>
              <a:t>i</a:t>
            </a:r>
            <a:r>
              <a:rPr lang="ko-KR" altLang="en-US" sz="2000" dirty="0">
                <a:solidFill>
                  <a:srgbClr val="555555"/>
                </a:solidFill>
                <a:latin typeface="AppleSDGothicNeo"/>
              </a:rPr>
              <a:t>에 </a:t>
            </a:r>
            <a:r>
              <a:rPr lang="en-US" altLang="ko-KR" sz="2000" dirty="0">
                <a:solidFill>
                  <a:srgbClr val="555555"/>
                </a:solidFill>
                <a:latin typeface="AppleSDGothicNeo"/>
              </a:rPr>
              <a:t>1</a:t>
            </a:r>
            <a:r>
              <a:rPr lang="ko-KR" altLang="en-US" sz="2000" dirty="0">
                <a:solidFill>
                  <a:srgbClr val="555555"/>
                </a:solidFill>
                <a:latin typeface="AppleSDGothicNeo"/>
              </a:rPr>
              <a:t>부터 </a:t>
            </a:r>
            <a:r>
              <a:rPr lang="en-US" altLang="ko-KR" sz="2000" dirty="0">
                <a:solidFill>
                  <a:srgbClr val="555555"/>
                </a:solidFill>
                <a:latin typeface="AppleSDGothicNeo"/>
              </a:rPr>
              <a:t>n+1</a:t>
            </a:r>
            <a:r>
              <a:rPr lang="ko-KR" altLang="en-US" sz="2000" dirty="0">
                <a:solidFill>
                  <a:srgbClr val="555555"/>
                </a:solidFill>
                <a:latin typeface="AppleSDGothicNeo"/>
              </a:rPr>
              <a:t>까지 대입시키며</a:t>
            </a:r>
            <a:endParaRPr lang="en-US" altLang="ko-KR" sz="2000" dirty="0">
              <a:solidFill>
                <a:srgbClr val="555555"/>
              </a:solidFill>
              <a:latin typeface="AppleSDGothicNeo"/>
            </a:endParaRPr>
          </a:p>
          <a:p>
            <a:pPr algn="ctr" latinLnBrk="1"/>
            <a:r>
              <a:rPr lang="ko-KR" altLang="en-US" sz="2000" dirty="0">
                <a:solidFill>
                  <a:srgbClr val="555555"/>
                </a:solidFill>
                <a:latin typeface="AppleSDGothicNeo"/>
              </a:rPr>
              <a:t>전체 순회해</a:t>
            </a:r>
            <a:endParaRPr lang="en-US" altLang="ko-KR" sz="2000" dirty="0">
              <a:solidFill>
                <a:srgbClr val="555555"/>
              </a:solidFill>
              <a:latin typeface="AppleSDGothicNeo"/>
            </a:endParaRPr>
          </a:p>
          <a:p>
            <a:pPr algn="ctr" latinLnBrk="1"/>
            <a:r>
              <a:rPr lang="ko-KR" altLang="en-US" sz="2000" dirty="0">
                <a:solidFill>
                  <a:srgbClr val="555555"/>
                </a:solidFill>
                <a:latin typeface="AppleSDGothicNeo"/>
              </a:rPr>
              <a:t>값을 프린트함</a:t>
            </a:r>
            <a:endParaRPr lang="en-US" altLang="ko-KR" sz="2000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638F17C-CEC3-A531-791B-172D5CDC0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396"/>
            <a:ext cx="5416673" cy="233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34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7">
            <a:extLst>
              <a:ext uri="{FF2B5EF4-FFF2-40B4-BE49-F238E27FC236}">
                <a16:creationId xmlns:a16="http://schemas.microsoft.com/office/drawing/2014/main" id="{B4A6CCD0-E9F1-8C28-6B04-4C0C8AAD3CCE}"/>
              </a:ext>
            </a:extLst>
          </p:cNvPr>
          <p:cNvSpPr/>
          <p:nvPr/>
        </p:nvSpPr>
        <p:spPr>
          <a:xfrm>
            <a:off x="205451" y="1322349"/>
            <a:ext cx="11781098" cy="5357852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DEAB51-282A-0C25-907D-8A6D7A03D12B}"/>
              </a:ext>
            </a:extLst>
          </p:cNvPr>
          <p:cNvSpPr/>
          <p:nvPr/>
        </p:nvSpPr>
        <p:spPr>
          <a:xfrm>
            <a:off x="3056351" y="-10603"/>
            <a:ext cx="621290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일반 </a:t>
            </a:r>
            <a:r>
              <a:rPr lang="ko-KR" altLang="en-US" sz="2800" b="1" dirty="0" err="1">
                <a:solidFill>
                  <a:schemeClr val="bg1"/>
                </a:solidFill>
              </a:rPr>
              <a:t>힙</a:t>
            </a:r>
            <a:r>
              <a:rPr lang="ko-KR" altLang="en-US" sz="2800" b="1" dirty="0">
                <a:solidFill>
                  <a:schemeClr val="bg1"/>
                </a:solidFill>
              </a:rPr>
              <a:t> 정렬 </a:t>
            </a:r>
            <a:r>
              <a:rPr lang="en-US" altLang="ko-KR" sz="2800" b="1" dirty="0">
                <a:solidFill>
                  <a:schemeClr val="bg1"/>
                </a:solidFill>
              </a:rPr>
              <a:t>(</a:t>
            </a:r>
            <a:r>
              <a:rPr lang="ko-KR" altLang="en-US" sz="2800" b="1" dirty="0" err="1">
                <a:solidFill>
                  <a:schemeClr val="bg1"/>
                </a:solidFill>
              </a:rPr>
              <a:t>삽입식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 err="1">
                <a:solidFill>
                  <a:schemeClr val="bg1"/>
                </a:solidFill>
              </a:rPr>
              <a:t>힙</a:t>
            </a:r>
            <a:r>
              <a:rPr lang="ko-KR" altLang="en-US" sz="2800" b="1" dirty="0">
                <a:solidFill>
                  <a:schemeClr val="bg1"/>
                </a:solidFill>
              </a:rPr>
              <a:t> 정렬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ACFC1B-E80D-50F4-B662-2319C284E390}"/>
              </a:ext>
            </a:extLst>
          </p:cNvPr>
          <p:cNvSpPr/>
          <p:nvPr/>
        </p:nvSpPr>
        <p:spPr>
          <a:xfrm>
            <a:off x="374649" y="1481803"/>
            <a:ext cx="114426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(4)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 방법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BC5BD7-A411-ECAE-FFEF-3870CF9F43B1}"/>
              </a:ext>
            </a:extLst>
          </p:cNvPr>
          <p:cNvSpPr/>
          <p:nvPr/>
        </p:nvSpPr>
        <p:spPr>
          <a:xfrm>
            <a:off x="374649" y="685497"/>
            <a:ext cx="114378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힙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정렬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2B9535-9688-1B23-8758-FDBE99863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436" y="2135751"/>
            <a:ext cx="6542575" cy="41184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827B5F-B0C6-24CC-84AF-B7B728300EEA}"/>
              </a:ext>
            </a:extLst>
          </p:cNvPr>
          <p:cNvSpPr txBox="1"/>
          <p:nvPr/>
        </p:nvSpPr>
        <p:spPr>
          <a:xfrm>
            <a:off x="4478597" y="4491744"/>
            <a:ext cx="5562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accent5">
                    <a:lumMod val="75000"/>
                  </a:schemeClr>
                </a:solidFill>
                <a:latin typeface="AppleSDGothicNeo"/>
              </a:rPr>
              <a:t>페이즈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AppleSDGothicNeo"/>
              </a:rPr>
              <a:t>2:</a:t>
            </a:r>
          </a:p>
          <a:p>
            <a:pPr algn="ctr"/>
            <a:r>
              <a:rPr lang="ko-KR" altLang="en-US" sz="1600" b="1" dirty="0" err="1">
                <a:solidFill>
                  <a:schemeClr val="accent5">
                    <a:lumMod val="75000"/>
                  </a:schemeClr>
                </a:solidFill>
                <a:latin typeface="AppleSDGothicNeo"/>
              </a:rPr>
              <a:t>힙</a:t>
            </a:r>
            <a:r>
              <a:rPr lang="ko-KR" altLang="en-US" sz="1600" b="1" dirty="0">
                <a:solidFill>
                  <a:schemeClr val="accent5">
                    <a:lumMod val="75000"/>
                  </a:schemeClr>
                </a:solidFill>
                <a:latin typeface="AppleSDGothicNeo"/>
              </a:rPr>
              <a:t> 정렬</a:t>
            </a:r>
            <a:endParaRPr lang="en-US" altLang="ko-KR" sz="1600" b="1" dirty="0">
              <a:solidFill>
                <a:schemeClr val="accent5">
                  <a:lumMod val="75000"/>
                </a:schemeClr>
              </a:solidFill>
              <a:latin typeface="AppleSDGothicNeo"/>
            </a:endParaRPr>
          </a:p>
          <a:p>
            <a:pPr algn="ctr"/>
            <a:endParaRPr lang="en-US" altLang="ko-KR" sz="1600" b="1" dirty="0">
              <a:solidFill>
                <a:schemeClr val="accent5">
                  <a:lumMod val="75000"/>
                </a:schemeClr>
              </a:solidFill>
              <a:latin typeface="AppleSDGothicNeo"/>
            </a:endParaRPr>
          </a:p>
          <a:p>
            <a:pPr algn="ctr"/>
            <a:r>
              <a:rPr lang="ko-KR" altLang="en-US" sz="1600" b="1" i="0" dirty="0">
                <a:solidFill>
                  <a:schemeClr val="accent5">
                    <a:lumMod val="75000"/>
                  </a:schemeClr>
                </a:solidFill>
                <a:effectLst/>
                <a:latin typeface="Noto Serif KR"/>
              </a:rPr>
              <a:t>  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오른쪽 대괄호 4">
            <a:extLst>
              <a:ext uri="{FF2B5EF4-FFF2-40B4-BE49-F238E27FC236}">
                <a16:creationId xmlns:a16="http://schemas.microsoft.com/office/drawing/2014/main" id="{0A688887-98F1-80EE-94F2-29D16E5D3955}"/>
              </a:ext>
            </a:extLst>
          </p:cNvPr>
          <p:cNvSpPr/>
          <p:nvPr/>
        </p:nvSpPr>
        <p:spPr>
          <a:xfrm>
            <a:off x="7926647" y="3530403"/>
            <a:ext cx="915863" cy="907900"/>
          </a:xfrm>
          <a:prstGeom prst="rightBracke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8737-AC69-031C-1650-E7C81FC434FF}"/>
              </a:ext>
            </a:extLst>
          </p:cNvPr>
          <p:cNvSpPr txBox="1"/>
          <p:nvPr/>
        </p:nvSpPr>
        <p:spPr>
          <a:xfrm>
            <a:off x="7926647" y="3476962"/>
            <a:ext cx="4229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accent5">
                    <a:lumMod val="75000"/>
                  </a:schemeClr>
                </a:solidFill>
                <a:latin typeface="AppleSDGothicNeo"/>
              </a:rPr>
              <a:t>페이즈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AppleSDGothicNeo"/>
              </a:rPr>
              <a:t>1:</a:t>
            </a:r>
          </a:p>
          <a:p>
            <a:pPr algn="ctr"/>
            <a:r>
              <a:rPr lang="ko-KR" altLang="en-US" sz="1600" b="1" dirty="0" err="1">
                <a:solidFill>
                  <a:schemeClr val="accent5">
                    <a:lumMod val="75000"/>
                  </a:schemeClr>
                </a:solidFill>
                <a:latin typeface="AppleSDGothicNeo"/>
              </a:rPr>
              <a:t>삽입식</a:t>
            </a:r>
            <a:r>
              <a:rPr lang="ko-KR" altLang="en-US" sz="1600" b="1" dirty="0">
                <a:solidFill>
                  <a:schemeClr val="accent5">
                    <a:lumMod val="75000"/>
                  </a:schemeClr>
                </a:solidFill>
                <a:latin typeface="AppleSDGothicNeo"/>
              </a:rPr>
              <a:t> </a:t>
            </a:r>
            <a:r>
              <a:rPr lang="ko-KR" altLang="en-US" sz="1600" b="1" dirty="0" err="1">
                <a:solidFill>
                  <a:schemeClr val="accent5">
                    <a:lumMod val="75000"/>
                  </a:schemeClr>
                </a:solidFill>
                <a:latin typeface="AppleSDGothicNeo"/>
              </a:rPr>
              <a:t>힙</a:t>
            </a:r>
            <a:r>
              <a:rPr lang="ko-KR" altLang="en-US" sz="1600" b="1" dirty="0">
                <a:solidFill>
                  <a:schemeClr val="accent5">
                    <a:lumMod val="75000"/>
                  </a:schemeClr>
                </a:solidFill>
                <a:latin typeface="AppleSDGothicNeo"/>
              </a:rPr>
              <a:t> 생성</a:t>
            </a:r>
            <a:endParaRPr lang="en-US" altLang="ko-KR" sz="1600" b="1" dirty="0">
              <a:solidFill>
                <a:schemeClr val="accent5">
                  <a:lumMod val="75000"/>
                </a:schemeClr>
              </a:solidFill>
              <a:latin typeface="AppleSDGothicNeo"/>
            </a:endParaRPr>
          </a:p>
        </p:txBody>
      </p:sp>
      <p:sp>
        <p:nvSpPr>
          <p:cNvPr id="20" name="오른쪽 대괄호 19">
            <a:extLst>
              <a:ext uri="{FF2B5EF4-FFF2-40B4-BE49-F238E27FC236}">
                <a16:creationId xmlns:a16="http://schemas.microsoft.com/office/drawing/2014/main" id="{FB722ED5-8193-7618-761C-4E77B6ABD3F9}"/>
              </a:ext>
            </a:extLst>
          </p:cNvPr>
          <p:cNvSpPr/>
          <p:nvPr/>
        </p:nvSpPr>
        <p:spPr>
          <a:xfrm>
            <a:off x="5542050" y="4653186"/>
            <a:ext cx="690999" cy="766207"/>
          </a:xfrm>
          <a:prstGeom prst="rightBracke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C110AE1-773F-250B-0D62-41CE82C6BB40}"/>
              </a:ext>
            </a:extLst>
          </p:cNvPr>
          <p:cNvCxnSpPr>
            <a:cxnSpLocks/>
          </p:cNvCxnSpPr>
          <p:nvPr/>
        </p:nvCxnSpPr>
        <p:spPr>
          <a:xfrm flipV="1">
            <a:off x="8842510" y="3655909"/>
            <a:ext cx="639645" cy="18661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8796E2-6184-46A3-C7AC-F09A3B4325D1}"/>
              </a:ext>
            </a:extLst>
          </p:cNvPr>
          <p:cNvCxnSpPr>
            <a:cxnSpLocks/>
          </p:cNvCxnSpPr>
          <p:nvPr/>
        </p:nvCxnSpPr>
        <p:spPr>
          <a:xfrm flipV="1">
            <a:off x="6233049" y="4747590"/>
            <a:ext cx="524567" cy="10574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8853EA-FEA0-A9E3-CFFA-512FD7BCC95E}"/>
              </a:ext>
            </a:extLst>
          </p:cNvPr>
          <p:cNvSpPr txBox="1"/>
          <p:nvPr/>
        </p:nvSpPr>
        <p:spPr>
          <a:xfrm>
            <a:off x="7196854" y="1792559"/>
            <a:ext cx="4144501" cy="11526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성능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O(n * log n)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힙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정렬은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힙을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이용한 정렬 방식으로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힙에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 넣었다가 꺼내는 것이 전부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임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E5A57D-B5C9-767E-9DD9-1910F2B83E2D}"/>
              </a:ext>
            </a:extLst>
          </p:cNvPr>
          <p:cNvSpPr txBox="1"/>
          <p:nvPr/>
        </p:nvSpPr>
        <p:spPr>
          <a:xfrm>
            <a:off x="5469932" y="4924252"/>
            <a:ext cx="66012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i="0" dirty="0">
                <a:solidFill>
                  <a:schemeClr val="accent5">
                    <a:lumMod val="75000"/>
                  </a:schemeClr>
                </a:solidFill>
                <a:effectLst/>
                <a:latin typeface="Noto Serif KR"/>
              </a:rPr>
              <a:t>k &lt;- </a:t>
            </a:r>
            <a:r>
              <a:rPr lang="en-US" altLang="ko-KR" sz="1800" i="0" dirty="0" err="1">
                <a:solidFill>
                  <a:schemeClr val="accent5">
                    <a:lumMod val="75000"/>
                  </a:schemeClr>
                </a:solidFill>
                <a:effectLst/>
                <a:latin typeface="Noto Serif KR"/>
              </a:rPr>
              <a:t>H.removeMin</a:t>
            </a:r>
            <a:r>
              <a:rPr lang="en-US" altLang="ko-KR" sz="1800" i="0" dirty="0">
                <a:solidFill>
                  <a:schemeClr val="accent5">
                    <a:lumMod val="75000"/>
                  </a:schemeClr>
                </a:solidFill>
                <a:effectLst/>
                <a:latin typeface="Noto Serif KR"/>
              </a:rPr>
              <a:t>()</a:t>
            </a:r>
          </a:p>
          <a:p>
            <a:pPr algn="ctr"/>
            <a:r>
              <a:rPr lang="en-US" altLang="ko-KR" sz="1800" i="0" dirty="0">
                <a:solidFill>
                  <a:schemeClr val="accent5">
                    <a:lumMod val="75000"/>
                  </a:schemeClr>
                </a:solidFill>
                <a:effectLst/>
                <a:latin typeface="Noto Serif KR"/>
              </a:rPr>
              <a:t># </a:t>
            </a:r>
            <a:r>
              <a:rPr lang="ko-KR" altLang="en-US" sz="1800" i="0" dirty="0">
                <a:solidFill>
                  <a:schemeClr val="accent5">
                    <a:lumMod val="75000"/>
                  </a:schemeClr>
                </a:solidFill>
                <a:effectLst/>
                <a:latin typeface="Noto Serif KR"/>
              </a:rPr>
              <a:t>최소 </a:t>
            </a:r>
            <a:r>
              <a:rPr lang="ko-KR" altLang="en-US" sz="1800" i="0" dirty="0" err="1">
                <a:solidFill>
                  <a:schemeClr val="accent5">
                    <a:lumMod val="75000"/>
                  </a:schemeClr>
                </a:solidFill>
                <a:effectLst/>
                <a:latin typeface="Noto Serif KR"/>
              </a:rPr>
              <a:t>힙에서</a:t>
            </a:r>
            <a:r>
              <a:rPr lang="ko-KR" altLang="en-US" sz="1800" i="0" dirty="0">
                <a:solidFill>
                  <a:schemeClr val="accent5">
                    <a:lumMod val="75000"/>
                  </a:schemeClr>
                </a:solidFill>
                <a:effectLst/>
                <a:latin typeface="Noto Serif KR"/>
              </a:rPr>
              <a:t> 루트 제거</a:t>
            </a:r>
            <a:br>
              <a:rPr lang="ko-KR" altLang="en-US" sz="1800" i="0" dirty="0">
                <a:solidFill>
                  <a:schemeClr val="accent5">
                    <a:lumMod val="75000"/>
                  </a:schemeClr>
                </a:solidFill>
                <a:effectLst/>
                <a:latin typeface="Noto Serif KR"/>
              </a:rPr>
            </a:br>
            <a:r>
              <a:rPr lang="ko-KR" altLang="en-US" sz="1800" i="0" dirty="0">
                <a:solidFill>
                  <a:schemeClr val="accent5">
                    <a:lumMod val="75000"/>
                  </a:schemeClr>
                </a:solidFill>
                <a:effectLst/>
                <a:latin typeface="Noto Serif KR"/>
              </a:rPr>
              <a:t>     </a:t>
            </a:r>
            <a:r>
              <a:rPr lang="en-US" altLang="ko-KR" sz="1800" i="0" dirty="0" err="1">
                <a:solidFill>
                  <a:schemeClr val="accent5">
                    <a:lumMod val="75000"/>
                  </a:schemeClr>
                </a:solidFill>
                <a:effectLst/>
                <a:latin typeface="Noto Serif KR"/>
              </a:rPr>
              <a:t>L.addLast</a:t>
            </a:r>
            <a:r>
              <a:rPr lang="en-US" altLang="ko-KR" sz="1800" i="0" dirty="0">
                <a:solidFill>
                  <a:schemeClr val="accent5">
                    <a:lumMod val="75000"/>
                  </a:schemeClr>
                </a:solidFill>
                <a:effectLst/>
                <a:latin typeface="Noto Serif KR"/>
              </a:rPr>
              <a:t>(k)</a:t>
            </a:r>
          </a:p>
          <a:p>
            <a:pPr algn="ctr"/>
            <a:r>
              <a:rPr lang="en-US" altLang="ko-KR" sz="18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Noto Serif KR"/>
              </a:rPr>
              <a:t># </a:t>
            </a:r>
            <a:r>
              <a:rPr lang="ko-KR" alt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Noto Serif KR"/>
              </a:rPr>
              <a:t>최솟값 리스트에 삽입</a:t>
            </a:r>
            <a:endParaRPr lang="ko-KR" altLang="en-US" sz="18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3819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7">
            <a:extLst>
              <a:ext uri="{FF2B5EF4-FFF2-40B4-BE49-F238E27FC236}">
                <a16:creationId xmlns:a16="http://schemas.microsoft.com/office/drawing/2014/main" id="{B4A6CCD0-E9F1-8C28-6B04-4C0C8AAD3CCE}"/>
              </a:ext>
            </a:extLst>
          </p:cNvPr>
          <p:cNvSpPr/>
          <p:nvPr/>
        </p:nvSpPr>
        <p:spPr>
          <a:xfrm>
            <a:off x="205451" y="1322349"/>
            <a:ext cx="11781098" cy="5357852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DEAB51-282A-0C25-907D-8A6D7A03D12B}"/>
              </a:ext>
            </a:extLst>
          </p:cNvPr>
          <p:cNvSpPr/>
          <p:nvPr/>
        </p:nvSpPr>
        <p:spPr>
          <a:xfrm>
            <a:off x="3950540" y="-10603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bg1"/>
                </a:solidFill>
              </a:rPr>
              <a:t>힙</a:t>
            </a:r>
            <a:r>
              <a:rPr lang="ko-KR" altLang="en-US" sz="2800" b="1" dirty="0">
                <a:solidFill>
                  <a:schemeClr val="bg1"/>
                </a:solidFill>
              </a:rPr>
              <a:t> 정렬 개선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ACFC1B-E80D-50F4-B662-2319C284E390}"/>
              </a:ext>
            </a:extLst>
          </p:cNvPr>
          <p:cNvSpPr/>
          <p:nvPr/>
        </p:nvSpPr>
        <p:spPr>
          <a:xfrm>
            <a:off x="374649" y="1481803"/>
            <a:ext cx="11442699" cy="511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(5)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개선 방향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00"/>
              </a:highlight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0" dirty="0" err="1">
                <a:solidFill>
                  <a:srgbClr val="555555"/>
                </a:solidFill>
                <a:effectLst/>
                <a:latin typeface="AppleSDGothicNeo"/>
              </a:rPr>
              <a:t>힙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 정렬 알고리즘은 두 가지 관점에서 개선 방향이 존재함</a:t>
            </a:r>
            <a:endParaRPr lang="en-US" altLang="ko-KR" b="1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rgbClr val="555555"/>
              </a:solidFill>
              <a:latin typeface="AppleSDGothicNeo"/>
            </a:endParaRPr>
          </a:p>
          <a:p>
            <a:pPr marL="342900" indent="-342900" algn="ctr" latinLnBrk="1">
              <a:lnSpc>
                <a:spcPct val="150000"/>
              </a:lnSpc>
              <a:buAutoNum type="arabicPeriod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처음 입력으로 주어진 리스트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L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외에 새로운 공간인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H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를 사용했음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H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를 사용하지 않고 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ppleSDGothicNeo"/>
              </a:rPr>
              <a:t>제자리 </a:t>
            </a:r>
            <a:r>
              <a:rPr lang="ko-KR" alt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ppleSDGothicNeo"/>
              </a:rPr>
              <a:t>힙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ppleSDGothicNeo"/>
              </a:rPr>
              <a:t> 정렬</a:t>
            </a:r>
            <a:r>
              <a:rPr lang="ko-KR" altLang="en-US" i="0" dirty="0">
                <a:solidFill>
                  <a:schemeClr val="accent5">
                    <a:lumMod val="75000"/>
                  </a:schemeClr>
                </a:solidFill>
                <a:effectLst/>
                <a:latin typeface="AppleSDGothicNeo"/>
              </a:rPr>
              <a:t>을 수행할 수 있다면  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ppleSDGothicNeo"/>
              </a:rPr>
              <a:t>메모리</a:t>
            </a:r>
            <a:r>
              <a:rPr lang="en-US" altLang="ko-KR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ppleSDGothicNeo"/>
              </a:rPr>
              <a:t>(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ppleSDGothicNeo"/>
              </a:rPr>
              <a:t>공간</a:t>
            </a:r>
            <a:r>
              <a:rPr lang="en-US" altLang="ko-KR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ppleSDGothicNeo"/>
              </a:rPr>
              <a:t>) 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ppleSDGothicNeo"/>
              </a:rPr>
              <a:t>사용을 줄일 수 있을 것</a:t>
            </a:r>
            <a:endParaRPr lang="en-US" altLang="ko-KR" b="1" i="0" dirty="0">
              <a:solidFill>
                <a:schemeClr val="accent5">
                  <a:lumMod val="75000"/>
                </a:schemeClr>
              </a:solidFill>
              <a:effectLst/>
              <a:highlight>
                <a:srgbClr val="FFFF00"/>
              </a:highlight>
              <a:latin typeface="AppleSDGothicNeo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AppleSDGothicNeo"/>
              </a:rPr>
              <a:t>원래 주어진 제 </a:t>
            </a:r>
            <a:r>
              <a:rPr lang="en-US" altLang="ko-KR" b="1" i="0" dirty="0">
                <a:solidFill>
                  <a:schemeClr val="accent5">
                    <a:lumMod val="75000"/>
                  </a:schemeClr>
                </a:solidFill>
                <a:effectLst/>
                <a:latin typeface="AppleSDGothicNeo"/>
              </a:rPr>
              <a:t>1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AppleSDGothicNeo"/>
              </a:rPr>
              <a:t>공간인 </a:t>
            </a:r>
            <a:r>
              <a:rPr lang="en-US" altLang="ko-KR" b="1" i="0" dirty="0">
                <a:solidFill>
                  <a:schemeClr val="accent5">
                    <a:lumMod val="75000"/>
                  </a:schemeClr>
                </a:solidFill>
                <a:effectLst/>
                <a:latin typeface="AppleSDGothicNeo"/>
              </a:rPr>
              <a:t>L 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AppleSDGothicNeo"/>
              </a:rPr>
              <a:t>만 가지고</a:t>
            </a:r>
            <a:r>
              <a:rPr lang="ko-KR" altLang="en-US" i="0" dirty="0">
                <a:solidFill>
                  <a:srgbClr val="555555"/>
                </a:solidFill>
                <a:effectLst/>
                <a:latin typeface="AppleSDGothicNeo"/>
              </a:rPr>
              <a:t>도 정렬이 가능</a:t>
            </a:r>
            <a:r>
              <a:rPr lang="en-US" altLang="ko-KR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endParaRPr lang="ko-KR" altLang="en-US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  <a:p>
            <a:pPr algn="ctr" latinLnBrk="1">
              <a:lnSpc>
                <a:spcPct val="150000"/>
              </a:lnSpc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2. 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ppleSDGothicNeo"/>
              </a:rPr>
              <a:t>상향식 </a:t>
            </a:r>
            <a:r>
              <a:rPr lang="ko-KR" alt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ppleSDGothicNeo"/>
              </a:rPr>
              <a:t>힙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ppleSDGothicNeo"/>
              </a:rPr>
              <a:t> 생성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O(n)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의 시간에서  동작하기 때문에 </a:t>
            </a:r>
            <a:r>
              <a:rPr lang="ko-KR" altLang="en-US" dirty="0" err="1">
                <a:solidFill>
                  <a:srgbClr val="555555"/>
                </a:solidFill>
                <a:latin typeface="AppleSDGothicNeo"/>
              </a:rPr>
              <a:t>힙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 정렬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의 속도를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높혀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줄 수 있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음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i="0" dirty="0">
                <a:solidFill>
                  <a:srgbClr val="555555"/>
                </a:solidFill>
                <a:effectLst/>
                <a:latin typeface="AppleSDGothicNeo"/>
              </a:rPr>
              <a:t>( 1</a:t>
            </a:r>
            <a:r>
              <a:rPr lang="ko-KR" altLang="en-US" i="0" dirty="0">
                <a:solidFill>
                  <a:srgbClr val="555555"/>
                </a:solidFill>
                <a:effectLst/>
                <a:latin typeface="AppleSDGothicNeo"/>
              </a:rPr>
              <a:t>번 </a:t>
            </a:r>
            <a:r>
              <a:rPr lang="ko-KR" altLang="en-US" i="0" dirty="0" err="1">
                <a:solidFill>
                  <a:srgbClr val="555555"/>
                </a:solidFill>
                <a:effectLst/>
                <a:latin typeface="AppleSDGothicNeo"/>
              </a:rPr>
              <a:t>페이즈의</a:t>
            </a:r>
            <a:r>
              <a:rPr lang="ko-KR" altLang="en-US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i="0" dirty="0" err="1">
                <a:solidFill>
                  <a:srgbClr val="555555"/>
                </a:solidFill>
                <a:effectLst/>
                <a:latin typeface="AppleSDGothicNeo"/>
              </a:rPr>
              <a:t>힙</a:t>
            </a:r>
            <a:r>
              <a:rPr lang="ko-KR" altLang="en-US" i="0" dirty="0">
                <a:solidFill>
                  <a:srgbClr val="555555"/>
                </a:solidFill>
                <a:effectLst/>
                <a:latin typeface="AppleSDGothicNeo"/>
              </a:rPr>
              <a:t> 생성 과정에서 </a:t>
            </a:r>
            <a:r>
              <a:rPr lang="ko-KR" alt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AppleSDGothicNeo"/>
              </a:rPr>
              <a:t>삽입식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AppleSDGothicNeo"/>
              </a:rPr>
              <a:t> </a:t>
            </a:r>
            <a:r>
              <a:rPr lang="ko-KR" alt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AppleSDGothicNeo"/>
              </a:rPr>
              <a:t>힙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AppleSDGothicNeo"/>
              </a:rPr>
              <a:t> 생성이 아닌 상향식 </a:t>
            </a:r>
            <a:r>
              <a:rPr lang="ko-KR" alt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AppleSDGothicNeo"/>
              </a:rPr>
              <a:t>힙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AppleSDGothicNeo"/>
              </a:rPr>
              <a:t> 생성으로 진행하면</a:t>
            </a:r>
            <a:r>
              <a:rPr lang="en-US" altLang="ko-KR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ppleSDGothicNeo"/>
              </a:rPr>
              <a:t>속도가 향상</a:t>
            </a:r>
            <a:r>
              <a:rPr lang="en-US" altLang="ko-KR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재귀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/ </a:t>
            </a:r>
            <a:r>
              <a:rPr lang="ko-KR" altLang="en-US" dirty="0" err="1">
                <a:solidFill>
                  <a:srgbClr val="000000"/>
                </a:solidFill>
                <a:latin typeface="Noto Serif KR"/>
              </a:rPr>
              <a:t>비재귀적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 방법으로 구현 가능</a:t>
            </a:r>
            <a:endParaRPr lang="ko-KR" altLang="en-US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BC5BD7-A411-ECAE-FFEF-3870CF9F43B1}"/>
              </a:ext>
            </a:extLst>
          </p:cNvPr>
          <p:cNvSpPr/>
          <p:nvPr/>
        </p:nvSpPr>
        <p:spPr>
          <a:xfrm>
            <a:off x="374649" y="685497"/>
            <a:ext cx="114378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힙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정렬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2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7">
            <a:extLst>
              <a:ext uri="{FF2B5EF4-FFF2-40B4-BE49-F238E27FC236}">
                <a16:creationId xmlns:a16="http://schemas.microsoft.com/office/drawing/2014/main" id="{B4A6CCD0-E9F1-8C28-6B04-4C0C8AAD3CCE}"/>
              </a:ext>
            </a:extLst>
          </p:cNvPr>
          <p:cNvSpPr/>
          <p:nvPr/>
        </p:nvSpPr>
        <p:spPr>
          <a:xfrm>
            <a:off x="205451" y="1322349"/>
            <a:ext cx="11781098" cy="5357852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DEAB51-282A-0C25-907D-8A6D7A03D12B}"/>
              </a:ext>
            </a:extLst>
          </p:cNvPr>
          <p:cNvSpPr/>
          <p:nvPr/>
        </p:nvSpPr>
        <p:spPr>
          <a:xfrm>
            <a:off x="3950540" y="-10603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bg1"/>
                </a:solidFill>
              </a:rPr>
              <a:t>힙</a:t>
            </a:r>
            <a:r>
              <a:rPr lang="ko-KR" altLang="en-US" sz="2800" b="1" dirty="0">
                <a:solidFill>
                  <a:schemeClr val="bg1"/>
                </a:solidFill>
              </a:rPr>
              <a:t> 정렬 개선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ACFC1B-E80D-50F4-B662-2319C284E390}"/>
              </a:ext>
            </a:extLst>
          </p:cNvPr>
          <p:cNvSpPr/>
          <p:nvPr/>
        </p:nvSpPr>
        <p:spPr>
          <a:xfrm>
            <a:off x="374649" y="1481803"/>
            <a:ext cx="114426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(6)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상향식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힙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정렬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BC5BD7-A411-ECAE-FFEF-3870CF9F43B1}"/>
              </a:ext>
            </a:extLst>
          </p:cNvPr>
          <p:cNvSpPr/>
          <p:nvPr/>
        </p:nvSpPr>
        <p:spPr>
          <a:xfrm>
            <a:off x="374649" y="685497"/>
            <a:ext cx="114378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힙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정렬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0FC60-B999-F3C5-D109-C8756E971E78}"/>
              </a:ext>
            </a:extLst>
          </p:cNvPr>
          <p:cNvSpPr txBox="1"/>
          <p:nvPr/>
        </p:nvSpPr>
        <p:spPr>
          <a:xfrm>
            <a:off x="6363653" y="2088012"/>
            <a:ext cx="5282852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i="0" dirty="0">
                <a:solidFill>
                  <a:srgbClr val="555555"/>
                </a:solidFill>
                <a:effectLst/>
                <a:latin typeface="AppleSDGothicNeo"/>
              </a:rPr>
              <a:t>1. </a:t>
            </a:r>
            <a:r>
              <a:rPr lang="en-US" altLang="ko-KR" sz="2000" b="1" i="0" dirty="0" err="1">
                <a:solidFill>
                  <a:srgbClr val="555555"/>
                </a:solidFill>
                <a:effectLst/>
                <a:latin typeface="AppleSDGothicNeo"/>
              </a:rPr>
              <a:t>BuildHeap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en-US" altLang="ko-KR" sz="2000" b="1" i="0" dirty="0" err="1">
                <a:solidFill>
                  <a:srgbClr val="555555"/>
                </a:solidFill>
                <a:effectLst/>
                <a:latin typeface="AppleSDGothicNeo"/>
              </a:rPr>
              <a:t>i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rgbClr val="555555"/>
              </a:solidFill>
              <a:latin typeface="AppleSDGothicNeo"/>
            </a:endParaRPr>
          </a:p>
          <a:p>
            <a:pPr algn="ctr" latinLnBrk="1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인자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정수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i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 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부분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힙의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루트 인덱스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</a:p>
          <a:p>
            <a:pPr algn="ctr" latinLnBrk="1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반환값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없음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 latinLnBrk="1"/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 latinLnBrk="1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내용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ppleSDGothicNeo"/>
              </a:rPr>
              <a:t>비재귀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ppleSDGothicNeo"/>
              </a:rPr>
              <a:t> 방식으로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상향식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힙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생성</a:t>
            </a:r>
          </a:p>
          <a:p>
            <a:pPr algn="ctr" latinLnBrk="1"/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 latinLnBrk="1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시간 성능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O(n)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154362-E4C3-09A5-54A9-4AC82E763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24" y="2135751"/>
            <a:ext cx="5718029" cy="2381323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89B7AB7-5608-3C1D-55A5-4FB8D6EA1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364" y="4853051"/>
            <a:ext cx="6361392" cy="157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CF73ED3-3452-1623-91CC-AF0D18938906}"/>
              </a:ext>
            </a:extLst>
          </p:cNvPr>
          <p:cNvCxnSpPr>
            <a:cxnSpLocks/>
          </p:cNvCxnSpPr>
          <p:nvPr/>
        </p:nvCxnSpPr>
        <p:spPr>
          <a:xfrm flipH="1">
            <a:off x="2104373" y="5664137"/>
            <a:ext cx="5198301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FC4A73-380E-1C16-0D0D-8599EF7AB426}"/>
              </a:ext>
            </a:extLst>
          </p:cNvPr>
          <p:cNvSpPr txBox="1"/>
          <p:nvPr/>
        </p:nvSpPr>
        <p:spPr>
          <a:xfrm>
            <a:off x="7020152" y="5797687"/>
            <a:ext cx="1984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AppleSDGothicNeo"/>
              </a:rPr>
              <a:t>정렬 방향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46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7">
            <a:extLst>
              <a:ext uri="{FF2B5EF4-FFF2-40B4-BE49-F238E27FC236}">
                <a16:creationId xmlns:a16="http://schemas.microsoft.com/office/drawing/2014/main" id="{B4A6CCD0-E9F1-8C28-6B04-4C0C8AAD3CCE}"/>
              </a:ext>
            </a:extLst>
          </p:cNvPr>
          <p:cNvSpPr/>
          <p:nvPr/>
        </p:nvSpPr>
        <p:spPr>
          <a:xfrm>
            <a:off x="205451" y="1322349"/>
            <a:ext cx="11781098" cy="5357852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DEAB51-282A-0C25-907D-8A6D7A03D12B}"/>
              </a:ext>
            </a:extLst>
          </p:cNvPr>
          <p:cNvSpPr/>
          <p:nvPr/>
        </p:nvSpPr>
        <p:spPr>
          <a:xfrm>
            <a:off x="3950540" y="-10603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bg1"/>
                </a:solidFill>
              </a:rPr>
              <a:t>힙</a:t>
            </a:r>
            <a:r>
              <a:rPr lang="ko-KR" altLang="en-US" sz="2800" b="1" dirty="0">
                <a:solidFill>
                  <a:schemeClr val="bg1"/>
                </a:solidFill>
              </a:rPr>
              <a:t> 정렬 개선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ACFC1B-E80D-50F4-B662-2319C284E390}"/>
              </a:ext>
            </a:extLst>
          </p:cNvPr>
          <p:cNvSpPr/>
          <p:nvPr/>
        </p:nvSpPr>
        <p:spPr>
          <a:xfrm>
            <a:off x="374649" y="1481803"/>
            <a:ext cx="114426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(6)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상향식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힙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정렬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BC5BD7-A411-ECAE-FFEF-3870CF9F43B1}"/>
              </a:ext>
            </a:extLst>
          </p:cNvPr>
          <p:cNvSpPr/>
          <p:nvPr/>
        </p:nvSpPr>
        <p:spPr>
          <a:xfrm>
            <a:off x="374649" y="685497"/>
            <a:ext cx="114378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힙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정렬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0FC60-B999-F3C5-D109-C8756E971E78}"/>
              </a:ext>
            </a:extLst>
          </p:cNvPr>
          <p:cNvSpPr txBox="1"/>
          <p:nvPr/>
        </p:nvSpPr>
        <p:spPr>
          <a:xfrm>
            <a:off x="6363653" y="2088012"/>
            <a:ext cx="5282852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i="0" dirty="0">
                <a:solidFill>
                  <a:srgbClr val="555555"/>
                </a:solidFill>
                <a:effectLst/>
                <a:latin typeface="AppleSDGothicNeo"/>
              </a:rPr>
              <a:t>1. </a:t>
            </a:r>
            <a:r>
              <a:rPr lang="en-US" altLang="ko-KR" sz="2000" b="1" i="0" dirty="0" err="1">
                <a:solidFill>
                  <a:srgbClr val="555555"/>
                </a:solidFill>
                <a:effectLst/>
                <a:latin typeface="AppleSDGothicNeo"/>
              </a:rPr>
              <a:t>BuildHeap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en-US" altLang="ko-KR" sz="2000" b="1" i="0" dirty="0" err="1">
                <a:solidFill>
                  <a:srgbClr val="555555"/>
                </a:solidFill>
                <a:effectLst/>
                <a:latin typeface="AppleSDGothicNeo"/>
              </a:rPr>
              <a:t>i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rgbClr val="555555"/>
              </a:solidFill>
              <a:latin typeface="AppleSDGothicNeo"/>
            </a:endParaRPr>
          </a:p>
          <a:p>
            <a:pPr algn="ctr" latinLnBrk="1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인자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정수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i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 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부분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힙의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루트 인덱스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</a:p>
          <a:p>
            <a:pPr algn="ctr" latinLnBrk="1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반환값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없음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 latinLnBrk="1"/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 latinLnBrk="1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내용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ppleSDGothicNeo"/>
              </a:rPr>
              <a:t>비재귀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ppleSDGothicNeo"/>
              </a:rPr>
              <a:t> 방식으로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상향식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힙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생성</a:t>
            </a:r>
          </a:p>
          <a:p>
            <a:pPr algn="ctr" latinLnBrk="1"/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 latinLnBrk="1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시간 성능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O(n)</a:t>
            </a:r>
          </a:p>
          <a:p>
            <a:pPr algn="ctr" latinLnBrk="1"/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 latinLnBrk="1"/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EEEF3C9-784E-FAFA-ACC6-FA9F7B296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68" y="3730961"/>
            <a:ext cx="5435301" cy="134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197D745C-0914-5F64-7C8C-D2A15BDCE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68" y="2228800"/>
            <a:ext cx="5519978" cy="146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F27A048-1E9E-6C0F-456E-F961E32F2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69" y="5109985"/>
            <a:ext cx="5504099" cy="13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323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7">
            <a:extLst>
              <a:ext uri="{FF2B5EF4-FFF2-40B4-BE49-F238E27FC236}">
                <a16:creationId xmlns:a16="http://schemas.microsoft.com/office/drawing/2014/main" id="{B4A6CCD0-E9F1-8C28-6B04-4C0C8AAD3CCE}"/>
              </a:ext>
            </a:extLst>
          </p:cNvPr>
          <p:cNvSpPr/>
          <p:nvPr/>
        </p:nvSpPr>
        <p:spPr>
          <a:xfrm>
            <a:off x="205451" y="1322349"/>
            <a:ext cx="11781098" cy="5357852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DEAB51-282A-0C25-907D-8A6D7A03D12B}"/>
              </a:ext>
            </a:extLst>
          </p:cNvPr>
          <p:cNvSpPr/>
          <p:nvPr/>
        </p:nvSpPr>
        <p:spPr>
          <a:xfrm>
            <a:off x="3950540" y="-10603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bg1"/>
                </a:solidFill>
              </a:rPr>
              <a:t>힙</a:t>
            </a:r>
            <a:r>
              <a:rPr lang="ko-KR" altLang="en-US" sz="2800" b="1" dirty="0">
                <a:solidFill>
                  <a:schemeClr val="bg1"/>
                </a:solidFill>
              </a:rPr>
              <a:t> 정렬 개선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ACFC1B-E80D-50F4-B662-2319C284E390}"/>
              </a:ext>
            </a:extLst>
          </p:cNvPr>
          <p:cNvSpPr/>
          <p:nvPr/>
        </p:nvSpPr>
        <p:spPr>
          <a:xfrm>
            <a:off x="374649" y="1481803"/>
            <a:ext cx="114426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(6)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상향식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힙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정렬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BC5BD7-A411-ECAE-FFEF-3870CF9F43B1}"/>
              </a:ext>
            </a:extLst>
          </p:cNvPr>
          <p:cNvSpPr/>
          <p:nvPr/>
        </p:nvSpPr>
        <p:spPr>
          <a:xfrm>
            <a:off x="374649" y="685497"/>
            <a:ext cx="114378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힙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정렬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0FC60-B999-F3C5-D109-C8756E971E78}"/>
              </a:ext>
            </a:extLst>
          </p:cNvPr>
          <p:cNvSpPr txBox="1"/>
          <p:nvPr/>
        </p:nvSpPr>
        <p:spPr>
          <a:xfrm>
            <a:off x="6703697" y="2088012"/>
            <a:ext cx="5282852" cy="346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555555"/>
                </a:solidFill>
                <a:latin typeface="AppleSDGothicNeo"/>
              </a:rPr>
              <a:t>2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en-US" altLang="ko-KR" sz="2000" b="1" i="0" dirty="0" err="1">
                <a:solidFill>
                  <a:srgbClr val="555555"/>
                </a:solidFill>
                <a:effectLst/>
                <a:latin typeface="AppleSDGothicNeo"/>
              </a:rPr>
              <a:t>rBuildHeap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en-US" altLang="ko-KR" sz="2000" b="1" i="0" dirty="0" err="1">
                <a:solidFill>
                  <a:srgbClr val="555555"/>
                </a:solidFill>
                <a:effectLst/>
                <a:latin typeface="AppleSDGothicNeo"/>
              </a:rPr>
              <a:t>i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rgbClr val="555555"/>
              </a:solidFill>
              <a:latin typeface="AppleSDGothicNeo"/>
            </a:endParaRPr>
          </a:p>
          <a:p>
            <a:pPr algn="ctr" latinLnBrk="1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인자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정수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i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 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부분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힙의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루트 인덱스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</a:p>
          <a:p>
            <a:pPr algn="ctr" latinLnBrk="1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반환값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없음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 latinLnBrk="1"/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285750" indent="-285750" algn="ctr" latinLnBrk="1">
              <a:buFontTx/>
              <a:buChar char="-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내용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ppleSDGothicNeo"/>
              </a:rPr>
              <a:t>재귀 방식으로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상향식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힙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생성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</a:t>
            </a:r>
          </a:p>
          <a:p>
            <a:pPr algn="ctr" latinLnBrk="1"/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부모 노드와</a:t>
            </a:r>
            <a:endParaRPr lang="en-US" altLang="ko-KR" dirty="0">
              <a:solidFill>
                <a:srgbClr val="555555"/>
              </a:solidFill>
              <a:latin typeface="AppleSDGothicNeo"/>
            </a:endParaRPr>
          </a:p>
          <a:p>
            <a:pPr algn="ctr" latinLnBrk="1"/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두 개의 하위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AppleSDGothicNeo"/>
              </a:rPr>
              <a:t>힙을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 부트리로 하는</a:t>
            </a:r>
            <a:endParaRPr lang="en-US" altLang="ko-KR" b="1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 latinLnBrk="1"/>
            <a:r>
              <a:rPr lang="ko-KR" altLang="en-US" b="1" dirty="0">
                <a:solidFill>
                  <a:srgbClr val="555555"/>
                </a:solidFill>
                <a:latin typeface="AppleSDGothicNeo"/>
              </a:rPr>
              <a:t>새 </a:t>
            </a:r>
            <a:r>
              <a:rPr lang="ko-KR" altLang="en-US" b="1" dirty="0" err="1">
                <a:solidFill>
                  <a:srgbClr val="555555"/>
                </a:solidFill>
                <a:latin typeface="AppleSDGothicNeo"/>
              </a:rPr>
              <a:t>힙을</a:t>
            </a:r>
            <a:r>
              <a:rPr lang="ko-KR" altLang="en-US" b="1" dirty="0">
                <a:solidFill>
                  <a:srgbClr val="555555"/>
                </a:solidFill>
                <a:latin typeface="AppleSDGothicNeo"/>
              </a:rPr>
              <a:t> 생성해</a:t>
            </a:r>
            <a:r>
              <a:rPr lang="en-US" altLang="ko-KR" b="1" dirty="0">
                <a:solidFill>
                  <a:srgbClr val="555555"/>
                </a:solidFill>
                <a:latin typeface="AppleSDGothicNeo"/>
              </a:rPr>
              <a:t>, </a:t>
            </a:r>
            <a:r>
              <a:rPr lang="en-US" altLang="ko-KR" b="1" dirty="0" err="1">
                <a:solidFill>
                  <a:srgbClr val="555555"/>
                </a:solidFill>
                <a:latin typeface="AppleSDGothicNeo"/>
              </a:rPr>
              <a:t>downheap</a:t>
            </a:r>
            <a:r>
              <a:rPr lang="en-US" altLang="ko-KR" b="1" dirty="0">
                <a:solidFill>
                  <a:srgbClr val="555555"/>
                </a:solidFill>
                <a:latin typeface="AppleSDGothicNeo"/>
              </a:rPr>
              <a:t> </a:t>
            </a:r>
            <a:r>
              <a:rPr lang="ko-KR" altLang="en-US" b="1" dirty="0">
                <a:solidFill>
                  <a:srgbClr val="555555"/>
                </a:solidFill>
                <a:latin typeface="AppleSDGothicNeo"/>
              </a:rPr>
              <a:t>수행</a:t>
            </a:r>
            <a:endParaRPr lang="en-US" altLang="ko-KR" b="1" dirty="0">
              <a:solidFill>
                <a:srgbClr val="555555"/>
              </a:solidFill>
              <a:latin typeface="AppleSDGothicNeo"/>
            </a:endParaRPr>
          </a:p>
          <a:p>
            <a:pPr algn="ctr" latinLnBrk="1"/>
            <a:endParaRPr lang="en-US" altLang="ko-KR" b="1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 latinLnBrk="1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시간 성능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O(n)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8C749CF-477D-FA08-F758-531A05A0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49" y="2017395"/>
            <a:ext cx="6937436" cy="282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2E110B-9D24-F3AC-22DB-3226DD54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996" y="4989195"/>
            <a:ext cx="1626553" cy="18688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A931AE3-5F9A-CF81-AAA1-63262B35463A}"/>
              </a:ext>
            </a:extLst>
          </p:cNvPr>
          <p:cNvSpPr txBox="1"/>
          <p:nvPr/>
        </p:nvSpPr>
        <p:spPr>
          <a:xfrm>
            <a:off x="563123" y="4902491"/>
            <a:ext cx="6093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endParaRPr lang="en-US" altLang="ko-KR" i="0" dirty="0">
              <a:solidFill>
                <a:schemeClr val="accent5">
                  <a:lumMod val="75000"/>
                </a:schemeClr>
              </a:solidFill>
              <a:effectLst/>
              <a:latin typeface="AppleSDGothicNeo"/>
            </a:endParaRPr>
          </a:p>
          <a:p>
            <a:pPr algn="ctr" latinLnBrk="1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AppleSDGothicNeo"/>
              </a:rPr>
              <a:t>재귀 호출이 반환함에 따라 트리 위쪽으로 진행하기 때문에 상향식이라 명명함</a:t>
            </a:r>
            <a:r>
              <a:rPr lang="ko-KR" altLang="en-US" i="0" dirty="0">
                <a:solidFill>
                  <a:schemeClr val="accent5">
                    <a:lumMod val="75000"/>
                  </a:schemeClr>
                </a:solidFill>
                <a:effectLst/>
                <a:latin typeface="AppleSDGothicNe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375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7">
            <a:extLst>
              <a:ext uri="{FF2B5EF4-FFF2-40B4-BE49-F238E27FC236}">
                <a16:creationId xmlns:a16="http://schemas.microsoft.com/office/drawing/2014/main" id="{D9F095EF-3244-02CB-5DE7-C64C5124217D}"/>
              </a:ext>
            </a:extLst>
          </p:cNvPr>
          <p:cNvSpPr/>
          <p:nvPr/>
        </p:nvSpPr>
        <p:spPr>
          <a:xfrm>
            <a:off x="205451" y="1322349"/>
            <a:ext cx="11781098" cy="5357852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DEAB51-282A-0C25-907D-8A6D7A03D12B}"/>
              </a:ext>
            </a:extLst>
          </p:cNvPr>
          <p:cNvSpPr/>
          <p:nvPr/>
        </p:nvSpPr>
        <p:spPr>
          <a:xfrm>
            <a:off x="3950540" y="-10603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우선순위 큐의 구현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ACFC1B-E80D-50F4-B662-2319C284E390}"/>
              </a:ext>
            </a:extLst>
          </p:cNvPr>
          <p:cNvSpPr/>
          <p:nvPr/>
        </p:nvSpPr>
        <p:spPr>
          <a:xfrm>
            <a:off x="374649" y="1605287"/>
            <a:ext cx="11442699" cy="4286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큐</a:t>
            </a:r>
            <a:r>
              <a:rPr lang="en-US" altLang="ko-KR" dirty="0"/>
              <a:t>: </a:t>
            </a:r>
            <a:r>
              <a:rPr lang="ko-KR" altLang="en-US" b="1" dirty="0"/>
              <a:t>먼저 삽입</a:t>
            </a:r>
            <a:r>
              <a:rPr lang="ko-KR" altLang="en-US" dirty="0"/>
              <a:t>된 데이터를 </a:t>
            </a:r>
            <a:r>
              <a:rPr lang="ko-KR" altLang="en-US" b="1" dirty="0"/>
              <a:t>먼저 추출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highlight>
                  <a:srgbClr val="FFFF00"/>
                </a:highlight>
              </a:rPr>
              <a:t>우선순위 큐</a:t>
            </a:r>
            <a:r>
              <a:rPr lang="en-US" altLang="ko-KR" dirty="0"/>
              <a:t>: </a:t>
            </a:r>
            <a:r>
              <a:rPr lang="ko-KR" altLang="en-US" b="1" dirty="0">
                <a:highlight>
                  <a:srgbClr val="FFFF00"/>
                </a:highlight>
              </a:rPr>
              <a:t>우선순위가 높은 데이터</a:t>
            </a:r>
            <a:r>
              <a:rPr lang="ko-KR" altLang="en-US" dirty="0"/>
              <a:t>를 </a:t>
            </a:r>
            <a:r>
              <a:rPr lang="ko-KR" altLang="en-US" b="1" dirty="0"/>
              <a:t>먼저 추출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sz="2000" b="1" dirty="0"/>
          </a:p>
          <a:p>
            <a:pPr marL="457200" indent="-457200" algn="ctr">
              <a:lnSpc>
                <a:spcPct val="150000"/>
              </a:lnSpc>
              <a:buAutoNum type="arabicParenBoth"/>
            </a:pPr>
            <a:r>
              <a:rPr lang="ko-KR" altLang="en-US" sz="2000" b="1" dirty="0"/>
              <a:t>우선순위 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구현 방법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배열 </a:t>
            </a:r>
            <a:r>
              <a:rPr lang="en-US" altLang="ko-KR" dirty="0"/>
              <a:t>/ </a:t>
            </a:r>
            <a:r>
              <a:rPr lang="ko-KR" altLang="en-US" dirty="0"/>
              <a:t>연결리스트 </a:t>
            </a:r>
            <a:r>
              <a:rPr lang="en-US" altLang="ko-KR" dirty="0"/>
              <a:t>/ </a:t>
            </a:r>
            <a:r>
              <a:rPr lang="ko-KR" altLang="en-US" dirty="0" err="1"/>
              <a:t>힙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모두 사용 가능하나</a:t>
            </a:r>
            <a:r>
              <a:rPr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배열은 삽입 및 삭제 시 데이터를 전부 한 </a:t>
            </a:r>
            <a:r>
              <a:rPr lang="ko-KR" altLang="en-US" dirty="0" err="1"/>
              <a:t>칸씩</a:t>
            </a:r>
            <a:r>
              <a:rPr lang="ko-KR" altLang="en-US" dirty="0"/>
              <a:t> 밀거나 당기는 연산 필요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연결리스트는 삽입의 위치를 찾기 위해 모든 데이터와 우선순위의 비교 필요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이러한 배열과 리스트의 단점 때문에</a:t>
            </a:r>
            <a:r>
              <a:rPr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힙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이라는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자료구조를 이용해서 구현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하는 것이 일반적임 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C3864B-3CD9-4A67-B0AC-B7A8FDA584F7}"/>
              </a:ext>
            </a:extLst>
          </p:cNvPr>
          <p:cNvSpPr/>
          <p:nvPr/>
        </p:nvSpPr>
        <p:spPr>
          <a:xfrm>
            <a:off x="374649" y="685497"/>
            <a:ext cx="114378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우선순위 큐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5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7">
            <a:extLst>
              <a:ext uri="{FF2B5EF4-FFF2-40B4-BE49-F238E27FC236}">
                <a16:creationId xmlns:a16="http://schemas.microsoft.com/office/drawing/2014/main" id="{B4A6CCD0-E9F1-8C28-6B04-4C0C8AAD3CCE}"/>
              </a:ext>
            </a:extLst>
          </p:cNvPr>
          <p:cNvSpPr/>
          <p:nvPr/>
        </p:nvSpPr>
        <p:spPr>
          <a:xfrm>
            <a:off x="205451" y="1322349"/>
            <a:ext cx="11781098" cy="5357852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DEAB51-282A-0C25-907D-8A6D7A03D12B}"/>
              </a:ext>
            </a:extLst>
          </p:cNvPr>
          <p:cNvSpPr/>
          <p:nvPr/>
        </p:nvSpPr>
        <p:spPr>
          <a:xfrm>
            <a:off x="3950540" y="-10603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bg1"/>
                </a:solidFill>
              </a:rPr>
              <a:t>힙</a:t>
            </a:r>
            <a:r>
              <a:rPr lang="ko-KR" altLang="en-US" sz="2800" b="1" dirty="0">
                <a:solidFill>
                  <a:schemeClr val="bg1"/>
                </a:solidFill>
              </a:rPr>
              <a:t> 정렬 개선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ACFC1B-E80D-50F4-B662-2319C284E390}"/>
              </a:ext>
            </a:extLst>
          </p:cNvPr>
          <p:cNvSpPr/>
          <p:nvPr/>
        </p:nvSpPr>
        <p:spPr>
          <a:xfrm>
            <a:off x="374649" y="1481803"/>
            <a:ext cx="114426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(7)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제자리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힙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정렬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BC5BD7-A411-ECAE-FFEF-3870CF9F43B1}"/>
              </a:ext>
            </a:extLst>
          </p:cNvPr>
          <p:cNvSpPr/>
          <p:nvPr/>
        </p:nvSpPr>
        <p:spPr>
          <a:xfrm>
            <a:off x="374649" y="685497"/>
            <a:ext cx="114378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힙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정렬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96744E-F82E-2536-915E-8705F5C6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39" y="2206576"/>
            <a:ext cx="6467380" cy="35893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3731AAC-38A5-1128-165D-91D0AC1FC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715" y="2038183"/>
            <a:ext cx="3275353" cy="44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97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7932072" y="1925471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965510" y="2555589"/>
            <a:ext cx="42348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EFDA3"/>
                </a:solidFill>
              </a:rPr>
              <a:t>1</a:t>
            </a:r>
            <a:r>
              <a:rPr lang="ko-KR" altLang="en-US" sz="4000" b="1" dirty="0">
                <a:solidFill>
                  <a:srgbClr val="FEFDA3"/>
                </a:solidFill>
              </a:rPr>
              <a:t>주차</a:t>
            </a:r>
            <a:endParaRPr lang="en-US" altLang="ko-KR" sz="4000" b="1" dirty="0">
              <a:solidFill>
                <a:srgbClr val="FEFDA3"/>
              </a:solidFill>
            </a:endParaRP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31611" y="2011913"/>
            <a:ext cx="2502599" cy="393138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</a:t>
            </a:r>
            <a:r>
              <a:rPr lang="ko-KR" altLang="en-US" sz="14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 </a:t>
            </a:r>
            <a:r>
              <a:rPr lang="ko-KR" altLang="en-US" sz="1400" b="1" kern="0" dirty="0" err="1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최고은</a:t>
            </a:r>
            <a:r>
              <a:rPr lang="ko-KR" altLang="en-US" sz="14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14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14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이재윤</a:t>
            </a:r>
            <a:endParaRPr lang="en-US" altLang="ko-KR" sz="1400" b="1" kern="0" dirty="0">
              <a:ln w="3175">
                <a:noFill/>
              </a:ln>
              <a:solidFill>
                <a:srgbClr val="4999B6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57462-B22F-D8B5-3A8A-41B6778E1611}"/>
              </a:ext>
            </a:extLst>
          </p:cNvPr>
          <p:cNvSpPr txBox="1"/>
          <p:nvPr/>
        </p:nvSpPr>
        <p:spPr>
          <a:xfrm>
            <a:off x="5966037" y="6090161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en-US" altLang="ko-KR" sz="1800" dirty="0">
              <a:solidFill>
                <a:schemeClr val="bg1"/>
              </a:solidFill>
            </a:endParaRPr>
          </a:p>
          <a:p>
            <a:pPr algn="r"/>
            <a:r>
              <a:rPr lang="ko-KR" altLang="en-US" sz="1800" dirty="0">
                <a:solidFill>
                  <a:schemeClr val="bg1"/>
                </a:solidFill>
              </a:rPr>
              <a:t>참고 블로그</a:t>
            </a:r>
            <a:r>
              <a:rPr lang="en-US" altLang="ko-KR" sz="1800" dirty="0">
                <a:solidFill>
                  <a:schemeClr val="bg1"/>
                </a:solidFill>
              </a:rPr>
              <a:t>: https://man-25-1.tistory.com/</a:t>
            </a:r>
          </a:p>
        </p:txBody>
      </p:sp>
    </p:spTree>
    <p:extLst>
      <p:ext uri="{BB962C8B-B14F-4D97-AF65-F5344CB8AC3E}">
        <p14:creationId xmlns:p14="http://schemas.microsoft.com/office/powerpoint/2010/main" val="200797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7">
            <a:extLst>
              <a:ext uri="{FF2B5EF4-FFF2-40B4-BE49-F238E27FC236}">
                <a16:creationId xmlns:a16="http://schemas.microsoft.com/office/drawing/2014/main" id="{D9F095EF-3244-02CB-5DE7-C64C5124217D}"/>
              </a:ext>
            </a:extLst>
          </p:cNvPr>
          <p:cNvSpPr/>
          <p:nvPr/>
        </p:nvSpPr>
        <p:spPr>
          <a:xfrm>
            <a:off x="205451" y="1322349"/>
            <a:ext cx="11781098" cy="5357852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ACFC1B-E80D-50F4-B662-2319C284E390}"/>
              </a:ext>
            </a:extLst>
          </p:cNvPr>
          <p:cNvSpPr/>
          <p:nvPr/>
        </p:nvSpPr>
        <p:spPr>
          <a:xfrm>
            <a:off x="374649" y="1428863"/>
            <a:ext cx="11442699" cy="507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(2) 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리스트에 기초한 우선순위 큐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무순리스트와 순서리스트로 구현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/>
              <a:t>1. </a:t>
            </a:r>
            <a:r>
              <a:rPr lang="ko-KR" altLang="en-US" b="1" dirty="0"/>
              <a:t>무순리스트 성능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 삽입</a:t>
            </a:r>
            <a:r>
              <a:rPr lang="en-US" altLang="ko-KR" dirty="0"/>
              <a:t>: O(1), </a:t>
            </a:r>
            <a:r>
              <a:rPr lang="ko-KR" altLang="en-US" dirty="0"/>
              <a:t>무작위 삽입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삭제</a:t>
            </a:r>
            <a:r>
              <a:rPr lang="en-US" altLang="ko-KR" dirty="0"/>
              <a:t>: O(n), </a:t>
            </a:r>
            <a:r>
              <a:rPr lang="ko-KR" altLang="en-US" dirty="0"/>
              <a:t>정렬하며 추출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Total: O(n), n</a:t>
            </a:r>
            <a:r>
              <a:rPr lang="ko-KR" altLang="en-US" dirty="0"/>
              <a:t>개의 데이터</a:t>
            </a:r>
            <a:r>
              <a:rPr lang="en-US" altLang="ko-KR" dirty="0"/>
              <a:t>: O(n*n) = 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b="1" dirty="0"/>
              <a:t>2. </a:t>
            </a:r>
            <a:r>
              <a:rPr lang="ko-KR" altLang="en-US" b="1" dirty="0"/>
              <a:t>순서리스트 성능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 삽입</a:t>
            </a:r>
            <a:r>
              <a:rPr lang="en-US" altLang="ko-KR" dirty="0"/>
              <a:t>: O(n), </a:t>
            </a:r>
            <a:r>
              <a:rPr lang="ko-KR" altLang="en-US" dirty="0"/>
              <a:t>정렬하며 삽입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삭제</a:t>
            </a:r>
            <a:r>
              <a:rPr lang="en-US" altLang="ko-KR" dirty="0"/>
              <a:t>: O(1), </a:t>
            </a:r>
            <a:r>
              <a:rPr lang="ko-KR" altLang="en-US" dirty="0"/>
              <a:t>가장 앞 순위 값 추출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Total: O(n), n</a:t>
            </a:r>
            <a:r>
              <a:rPr lang="ko-KR" altLang="en-US" dirty="0"/>
              <a:t>개의 데이터</a:t>
            </a:r>
            <a:r>
              <a:rPr lang="en-US" altLang="ko-KR" dirty="0"/>
              <a:t>: O(n*n) = 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C3864B-3CD9-4A67-B0AC-B7A8FDA584F7}"/>
              </a:ext>
            </a:extLst>
          </p:cNvPr>
          <p:cNvSpPr/>
          <p:nvPr/>
        </p:nvSpPr>
        <p:spPr>
          <a:xfrm>
            <a:off x="374649" y="685497"/>
            <a:ext cx="114378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우선순위 큐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02E866-B03C-E999-8C35-48AE82364F78}"/>
              </a:ext>
            </a:extLst>
          </p:cNvPr>
          <p:cNvSpPr/>
          <p:nvPr/>
        </p:nvSpPr>
        <p:spPr>
          <a:xfrm>
            <a:off x="2106592" y="-10603"/>
            <a:ext cx="806755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리스트</a:t>
            </a:r>
            <a:r>
              <a:rPr lang="ko-KR" altLang="en-US" sz="2800" b="1" dirty="0">
                <a:solidFill>
                  <a:schemeClr val="bg1"/>
                </a:solidFill>
              </a:rPr>
              <a:t>로 구현한 우선순위 큐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6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7">
            <a:extLst>
              <a:ext uri="{FF2B5EF4-FFF2-40B4-BE49-F238E27FC236}">
                <a16:creationId xmlns:a16="http://schemas.microsoft.com/office/drawing/2014/main" id="{B4A6CCD0-E9F1-8C28-6B04-4C0C8AAD3CCE}"/>
              </a:ext>
            </a:extLst>
          </p:cNvPr>
          <p:cNvSpPr/>
          <p:nvPr/>
        </p:nvSpPr>
        <p:spPr>
          <a:xfrm>
            <a:off x="205451" y="1330266"/>
            <a:ext cx="11781098" cy="5357852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DEAB51-282A-0C25-907D-8A6D7A03D12B}"/>
              </a:ext>
            </a:extLst>
          </p:cNvPr>
          <p:cNvSpPr/>
          <p:nvPr/>
        </p:nvSpPr>
        <p:spPr>
          <a:xfrm>
            <a:off x="2106592" y="-10603"/>
            <a:ext cx="806755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제자리 리스트</a:t>
            </a:r>
            <a:r>
              <a:rPr lang="ko-KR" altLang="en-US" sz="2800" b="1" dirty="0">
                <a:solidFill>
                  <a:schemeClr val="bg1"/>
                </a:solidFill>
              </a:rPr>
              <a:t>로 구현한 우선순위 큐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76C5B8-C06E-BF32-04AF-B0183DA81D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09" t="4482" b="7137"/>
          <a:stretch/>
        </p:blipFill>
        <p:spPr>
          <a:xfrm>
            <a:off x="8380048" y="1081012"/>
            <a:ext cx="3327623" cy="535785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BC5BD7-A411-ECAE-FFEF-3870CF9F43B1}"/>
              </a:ext>
            </a:extLst>
          </p:cNvPr>
          <p:cNvSpPr/>
          <p:nvPr/>
        </p:nvSpPr>
        <p:spPr>
          <a:xfrm>
            <a:off x="374649" y="685497"/>
            <a:ext cx="114378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제자리 선택 정렬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733AAE-E993-DC4B-C0A5-FF94E6D2F87F}"/>
              </a:ext>
            </a:extLst>
          </p:cNvPr>
          <p:cNvSpPr/>
          <p:nvPr/>
        </p:nvSpPr>
        <p:spPr>
          <a:xfrm>
            <a:off x="9583416" y="3150231"/>
            <a:ext cx="520700" cy="55753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D8411D-9012-5013-594B-9AF260DEF47B}"/>
              </a:ext>
            </a:extLst>
          </p:cNvPr>
          <p:cNvSpPr/>
          <p:nvPr/>
        </p:nvSpPr>
        <p:spPr>
          <a:xfrm>
            <a:off x="10713716" y="2535193"/>
            <a:ext cx="520700" cy="55753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A698D8-0EBD-59D4-95E1-6867860D9825}"/>
              </a:ext>
            </a:extLst>
          </p:cNvPr>
          <p:cNvSpPr/>
          <p:nvPr/>
        </p:nvSpPr>
        <p:spPr>
          <a:xfrm>
            <a:off x="10125984" y="3874763"/>
            <a:ext cx="520700" cy="55753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81A046-851B-8447-DC46-41A22F072D5E}"/>
              </a:ext>
            </a:extLst>
          </p:cNvPr>
          <p:cNvSpPr/>
          <p:nvPr/>
        </p:nvSpPr>
        <p:spPr>
          <a:xfrm>
            <a:off x="10167350" y="4432300"/>
            <a:ext cx="520700" cy="55753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51A02E-24AE-3D78-2237-0C503680FDB3}"/>
              </a:ext>
            </a:extLst>
          </p:cNvPr>
          <p:cNvSpPr/>
          <p:nvPr/>
        </p:nvSpPr>
        <p:spPr>
          <a:xfrm>
            <a:off x="10679434" y="5059640"/>
            <a:ext cx="520700" cy="55753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74F308-334D-A34A-5F37-AC4EC1CC359D}"/>
              </a:ext>
            </a:extLst>
          </p:cNvPr>
          <p:cNvSpPr/>
          <p:nvPr/>
        </p:nvSpPr>
        <p:spPr>
          <a:xfrm>
            <a:off x="374649" y="1570717"/>
            <a:ext cx="7423151" cy="4378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앞부분을 정렬 상태로 유지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endParaRPr lang="en-US" altLang="ko-KR" sz="2000" b="1" dirty="0"/>
          </a:p>
          <a:p>
            <a:pPr algn="ctr">
              <a:lnSpc>
                <a:spcPct val="150000"/>
              </a:lnSpc>
            </a:pPr>
            <a:r>
              <a:rPr lang="ko-KR" altLang="en-US" sz="2000" b="1" dirty="0"/>
              <a:t>무순리스트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선택 정렬</a:t>
            </a:r>
            <a:r>
              <a:rPr lang="en-US" altLang="ko-KR" sz="2000" b="1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전체 범위에서 제일 작은 걸</a:t>
            </a:r>
            <a:r>
              <a:rPr lang="en-US" altLang="ko-KR" dirty="0"/>
              <a:t>(</a:t>
            </a:r>
            <a:r>
              <a:rPr lang="ko-KR" altLang="en-US" dirty="0"/>
              <a:t>우선순위가 높은 것</a:t>
            </a:r>
            <a:r>
              <a:rPr lang="en-US" altLang="ko-KR" dirty="0"/>
              <a:t>)</a:t>
            </a:r>
            <a:r>
              <a:rPr lang="ko-KR" altLang="en-US" dirty="0"/>
              <a:t> 찾아 앞으로 당김</a:t>
            </a:r>
            <a:r>
              <a:rPr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이후 </a:t>
            </a:r>
            <a:r>
              <a:rPr lang="en-US" altLang="ko-KR" dirty="0"/>
              <a:t>2</a:t>
            </a:r>
            <a:r>
              <a:rPr lang="ko-KR" altLang="en-US" dirty="0"/>
              <a:t>순위로 작은 걸 찾고</a:t>
            </a:r>
            <a:r>
              <a:rPr lang="en-US" altLang="ko-KR" dirty="0"/>
              <a:t>, 3</a:t>
            </a:r>
            <a:r>
              <a:rPr lang="ko-KR" altLang="en-US" dirty="0"/>
              <a:t>순위로 작은 걸 찾으면서 앞으로 당김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sz="2000" b="1" dirty="0"/>
              <a:t>순서리스트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삽입 정렬</a:t>
            </a:r>
            <a:r>
              <a:rPr lang="en-US" altLang="ko-KR" sz="2000" b="1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앞부분부터 차례로 훑어가면서 작은 것을 찾아 앞으로 당김</a:t>
            </a:r>
            <a:r>
              <a:rPr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더욱 작은 것이 나올 때마다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계속 앞으로 당기면서 업데이트 필요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70DD08-BC14-0052-CA29-AACFFC352C17}"/>
              </a:ext>
            </a:extLst>
          </p:cNvPr>
          <p:cNvSpPr txBox="1"/>
          <p:nvPr/>
        </p:nvSpPr>
        <p:spPr>
          <a:xfrm>
            <a:off x="379461" y="8005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제자리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상수 메모리만 추가로 사용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공간 성능 향상</a:t>
            </a:r>
          </a:p>
        </p:txBody>
      </p:sp>
    </p:spTree>
    <p:extLst>
      <p:ext uri="{BB962C8B-B14F-4D97-AF65-F5344CB8AC3E}">
        <p14:creationId xmlns:p14="http://schemas.microsoft.com/office/powerpoint/2010/main" val="255366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7">
            <a:extLst>
              <a:ext uri="{FF2B5EF4-FFF2-40B4-BE49-F238E27FC236}">
                <a16:creationId xmlns:a16="http://schemas.microsoft.com/office/drawing/2014/main" id="{B4A6CCD0-E9F1-8C28-6B04-4C0C8AAD3CCE}"/>
              </a:ext>
            </a:extLst>
          </p:cNvPr>
          <p:cNvSpPr/>
          <p:nvPr/>
        </p:nvSpPr>
        <p:spPr>
          <a:xfrm>
            <a:off x="205451" y="1330266"/>
            <a:ext cx="11781098" cy="5357852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DEAB51-282A-0C25-907D-8A6D7A03D12B}"/>
              </a:ext>
            </a:extLst>
          </p:cNvPr>
          <p:cNvSpPr/>
          <p:nvPr/>
        </p:nvSpPr>
        <p:spPr>
          <a:xfrm>
            <a:off x="2106592" y="-10603"/>
            <a:ext cx="806755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제자리 리스트</a:t>
            </a:r>
            <a:r>
              <a:rPr lang="ko-KR" altLang="en-US" sz="2800" b="1" dirty="0">
                <a:solidFill>
                  <a:schemeClr val="bg1"/>
                </a:solidFill>
              </a:rPr>
              <a:t>로 구현한 우선순위 큐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BC5BD7-A411-ECAE-FFEF-3870CF9F43B1}"/>
              </a:ext>
            </a:extLst>
          </p:cNvPr>
          <p:cNvSpPr/>
          <p:nvPr/>
        </p:nvSpPr>
        <p:spPr>
          <a:xfrm>
            <a:off x="374649" y="685497"/>
            <a:ext cx="114378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제자리 삽입 정렬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74F308-334D-A34A-5F37-AC4EC1CC359D}"/>
              </a:ext>
            </a:extLst>
          </p:cNvPr>
          <p:cNvSpPr/>
          <p:nvPr/>
        </p:nvSpPr>
        <p:spPr>
          <a:xfrm>
            <a:off x="374649" y="1570717"/>
            <a:ext cx="7423151" cy="4378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앞부분을 정렬 상태로 유지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endParaRPr lang="en-US" altLang="ko-KR" sz="2000" b="1" dirty="0"/>
          </a:p>
          <a:p>
            <a:pPr algn="ctr">
              <a:lnSpc>
                <a:spcPct val="150000"/>
              </a:lnSpc>
            </a:pPr>
            <a:r>
              <a:rPr lang="ko-KR" altLang="en-US" sz="2000" b="1" dirty="0"/>
              <a:t>무순리스트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선택 정렬</a:t>
            </a:r>
            <a:r>
              <a:rPr lang="en-US" altLang="ko-KR" sz="2000" b="1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전체 범위에서 제일 작은 걸</a:t>
            </a:r>
            <a:r>
              <a:rPr lang="en-US" altLang="ko-KR" dirty="0"/>
              <a:t>(</a:t>
            </a:r>
            <a:r>
              <a:rPr lang="ko-KR" altLang="en-US" dirty="0"/>
              <a:t>우선순위가 높은 것</a:t>
            </a:r>
            <a:r>
              <a:rPr lang="en-US" altLang="ko-KR" dirty="0"/>
              <a:t>)</a:t>
            </a:r>
            <a:r>
              <a:rPr lang="ko-KR" altLang="en-US" dirty="0"/>
              <a:t> 찾아 앞으로 당김</a:t>
            </a:r>
            <a:r>
              <a:rPr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이후 </a:t>
            </a:r>
            <a:r>
              <a:rPr lang="en-US" altLang="ko-KR" dirty="0"/>
              <a:t>2</a:t>
            </a:r>
            <a:r>
              <a:rPr lang="ko-KR" altLang="en-US" dirty="0"/>
              <a:t>순위로 작은 걸 찾고</a:t>
            </a:r>
            <a:r>
              <a:rPr lang="en-US" altLang="ko-KR" dirty="0"/>
              <a:t>, 3</a:t>
            </a:r>
            <a:r>
              <a:rPr lang="ko-KR" altLang="en-US" dirty="0"/>
              <a:t>순위로 작은 걸 찾으면서 앞으로 당김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sz="2000" b="1" dirty="0"/>
              <a:t>순서리스트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삽입 정렬</a:t>
            </a:r>
            <a:r>
              <a:rPr lang="en-US" altLang="ko-KR" sz="2000" b="1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앞부분부터 차례로 훑어가면서 작은 것을 찾아 앞으로 당김</a:t>
            </a:r>
            <a:r>
              <a:rPr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더욱 작은 것이 나올 때마다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계속 앞으로 당기면서 업데이트 필요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70DD08-BC14-0052-CA29-AACFFC352C17}"/>
              </a:ext>
            </a:extLst>
          </p:cNvPr>
          <p:cNvSpPr txBox="1"/>
          <p:nvPr/>
        </p:nvSpPr>
        <p:spPr>
          <a:xfrm>
            <a:off x="379461" y="8005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제자리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상수 메모리만 추가로 사용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공간 성능 향상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912E446-F38C-64C2-A299-6B423267C3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8" t="4248" r="1224" b="7037"/>
          <a:stretch/>
        </p:blipFill>
        <p:spPr>
          <a:xfrm>
            <a:off x="8116393" y="972980"/>
            <a:ext cx="3551562" cy="541813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D8411D-9012-5013-594B-9AF260DEF47B}"/>
              </a:ext>
            </a:extLst>
          </p:cNvPr>
          <p:cNvSpPr/>
          <p:nvPr/>
        </p:nvSpPr>
        <p:spPr>
          <a:xfrm>
            <a:off x="9015874" y="2467783"/>
            <a:ext cx="520700" cy="55753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8B2A553-F071-5223-32A4-332C9FCB13A9}"/>
              </a:ext>
            </a:extLst>
          </p:cNvPr>
          <p:cNvCxnSpPr/>
          <p:nvPr/>
        </p:nvCxnSpPr>
        <p:spPr>
          <a:xfrm>
            <a:off x="8603124" y="1570717"/>
            <a:ext cx="9767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2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7">
            <a:extLst>
              <a:ext uri="{FF2B5EF4-FFF2-40B4-BE49-F238E27FC236}">
                <a16:creationId xmlns:a16="http://schemas.microsoft.com/office/drawing/2014/main" id="{B4A6CCD0-E9F1-8C28-6B04-4C0C8AAD3CCE}"/>
              </a:ext>
            </a:extLst>
          </p:cNvPr>
          <p:cNvSpPr/>
          <p:nvPr/>
        </p:nvSpPr>
        <p:spPr>
          <a:xfrm>
            <a:off x="205451" y="1322349"/>
            <a:ext cx="11781098" cy="5357852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DEAB51-282A-0C25-907D-8A6D7A03D12B}"/>
              </a:ext>
            </a:extLst>
          </p:cNvPr>
          <p:cNvSpPr/>
          <p:nvPr/>
        </p:nvSpPr>
        <p:spPr>
          <a:xfrm>
            <a:off x="3950540" y="-10603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bg1"/>
                </a:solidFill>
              </a:rPr>
              <a:t>힙의</a:t>
            </a:r>
            <a:r>
              <a:rPr lang="ko-KR" altLang="en-US" sz="2800" b="1" dirty="0">
                <a:solidFill>
                  <a:schemeClr val="bg1"/>
                </a:solidFill>
              </a:rPr>
              <a:t> 특징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ACFC1B-E80D-50F4-B662-2319C284E390}"/>
              </a:ext>
            </a:extLst>
          </p:cNvPr>
          <p:cNvSpPr/>
          <p:nvPr/>
        </p:nvSpPr>
        <p:spPr>
          <a:xfrm>
            <a:off x="374649" y="1481803"/>
            <a:ext cx="11442699" cy="2987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(1)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힙의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조건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완전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이진트리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/>
              <a:t>;</a:t>
            </a:r>
            <a:r>
              <a:rPr lang="ko-KR" altLang="en-US" sz="1400" dirty="0"/>
              <a:t> 단말 노드를 제외한 나머지 노드가 두 개의 </a:t>
            </a:r>
            <a:r>
              <a:rPr lang="ko-KR" altLang="en-US" sz="1400" dirty="0" err="1"/>
              <a:t>자식노드를</a:t>
            </a:r>
            <a:r>
              <a:rPr lang="ko-KR" altLang="en-US" sz="1400" dirty="0"/>
              <a:t> 가지고 있는 트리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2. 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모든 자식 노드의 데이터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&lt;=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부모 노드의 데이터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(=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자식 노드 데이터의 우선순위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&lt;=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부모 노드 데이터의 우선순위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0E57CB-9043-93C9-2670-FB5A66516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109" y="4421326"/>
            <a:ext cx="5370430" cy="214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F320DC-4D51-DA75-D705-039A25597887}"/>
              </a:ext>
            </a:extLst>
          </p:cNvPr>
          <p:cNvSpPr txBox="1"/>
          <p:nvPr/>
        </p:nvSpPr>
        <p:spPr>
          <a:xfrm>
            <a:off x="205451" y="4279730"/>
            <a:ext cx="6776976" cy="1793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(2)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힙의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종류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최대힙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루트 노드에 가까울수록 값이 커짐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최소힙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루트 노드에 가까울수록 값이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작아짐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BC5BD7-A411-ECAE-FFEF-3870CF9F43B1}"/>
              </a:ext>
            </a:extLst>
          </p:cNvPr>
          <p:cNvSpPr/>
          <p:nvPr/>
        </p:nvSpPr>
        <p:spPr>
          <a:xfrm>
            <a:off x="374649" y="685497"/>
            <a:ext cx="114378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힙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8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7">
            <a:extLst>
              <a:ext uri="{FF2B5EF4-FFF2-40B4-BE49-F238E27FC236}">
                <a16:creationId xmlns:a16="http://schemas.microsoft.com/office/drawing/2014/main" id="{B4A6CCD0-E9F1-8C28-6B04-4C0C8AAD3CCE}"/>
              </a:ext>
            </a:extLst>
          </p:cNvPr>
          <p:cNvSpPr/>
          <p:nvPr/>
        </p:nvSpPr>
        <p:spPr>
          <a:xfrm>
            <a:off x="205451" y="1322349"/>
            <a:ext cx="11781098" cy="5357852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DEAB51-282A-0C25-907D-8A6D7A03D12B}"/>
              </a:ext>
            </a:extLst>
          </p:cNvPr>
          <p:cNvSpPr/>
          <p:nvPr/>
        </p:nvSpPr>
        <p:spPr>
          <a:xfrm>
            <a:off x="3950540" y="-10603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bg1"/>
                </a:solidFill>
              </a:rPr>
              <a:t>힙의</a:t>
            </a:r>
            <a:r>
              <a:rPr lang="ko-KR" altLang="en-US" sz="2800" b="1" dirty="0">
                <a:solidFill>
                  <a:schemeClr val="bg1"/>
                </a:solidFill>
              </a:rPr>
              <a:t> 특징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ACFC1B-E80D-50F4-B662-2319C284E390}"/>
              </a:ext>
            </a:extLst>
          </p:cNvPr>
          <p:cNvSpPr/>
          <p:nvPr/>
        </p:nvSpPr>
        <p:spPr>
          <a:xfrm>
            <a:off x="374649" y="1481803"/>
            <a:ext cx="11442699" cy="453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(3)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힙의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구현 방식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00"/>
              </a:highlight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1. 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삽입식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i="0" dirty="0">
                <a:solidFill>
                  <a:srgbClr val="000000"/>
                </a:solidFill>
                <a:effectLst/>
                <a:latin typeface="Noto Serif KR"/>
              </a:rPr>
              <a:t>모든 키 들이 미리 주어진 경우</a:t>
            </a:r>
            <a:r>
              <a:rPr lang="en-US" altLang="ko-KR" sz="1800" i="0" dirty="0">
                <a:solidFill>
                  <a:srgbClr val="000000"/>
                </a:solidFill>
                <a:effectLst/>
                <a:latin typeface="Noto Serif KR"/>
              </a:rPr>
              <a:t>, 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Noto Serif KR"/>
              </a:rPr>
              <a:t>또는 키들이 차례로 주어지는 경우</a:t>
            </a:r>
            <a:endParaRPr lang="en-US" altLang="ko-KR" sz="180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i="0" dirty="0">
                <a:solidFill>
                  <a:srgbClr val="000000"/>
                </a:solidFill>
                <a:effectLst/>
                <a:latin typeface="Noto Serif KR"/>
              </a:rPr>
              <a:t>양쪽에 적용 가능</a:t>
            </a:r>
            <a:endParaRPr lang="en-US" altLang="ko-KR" sz="180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 startAt="2"/>
            </a:pP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상향식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i="0" dirty="0">
                <a:solidFill>
                  <a:srgbClr val="000000"/>
                </a:solidFill>
                <a:effectLst/>
                <a:latin typeface="Noto Serif KR"/>
              </a:rPr>
              <a:t>상향식은 모든 키 들이 미리 주어진 경우에만 적용 가능</a:t>
            </a:r>
            <a:endParaRPr lang="en-US" altLang="ko-KR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재귀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/ </a:t>
            </a:r>
            <a:r>
              <a:rPr lang="ko-KR" altLang="en-US" dirty="0" err="1">
                <a:solidFill>
                  <a:srgbClr val="000000"/>
                </a:solidFill>
                <a:latin typeface="Noto Serif KR"/>
              </a:rPr>
              <a:t>비재귀적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 방법으로 구현 가능</a:t>
            </a:r>
            <a:endParaRPr lang="en-US" altLang="ko-KR" dirty="0">
              <a:solidFill>
                <a:srgbClr val="000000"/>
              </a:solidFill>
              <a:latin typeface="Noto Serif KR"/>
            </a:endParaRPr>
          </a:p>
          <a:p>
            <a:pPr algn="ctr">
              <a:lnSpc>
                <a:spcPct val="150000"/>
              </a:lnSpc>
            </a:pPr>
            <a:endParaRPr lang="en-US" altLang="ko-KR" sz="2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BC5BD7-A411-ECAE-FFEF-3870CF9F43B1}"/>
              </a:ext>
            </a:extLst>
          </p:cNvPr>
          <p:cNvSpPr/>
          <p:nvPr/>
        </p:nvSpPr>
        <p:spPr>
          <a:xfrm>
            <a:off x="374649" y="685497"/>
            <a:ext cx="114378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힙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3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FE4101-ED56-BA2A-D59B-B397F4767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78" y="99567"/>
            <a:ext cx="3696491" cy="66588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8FC37C-EC0D-A31D-6429-03BAE0A18315}"/>
              </a:ext>
            </a:extLst>
          </p:cNvPr>
          <p:cNvSpPr/>
          <p:nvPr/>
        </p:nvSpPr>
        <p:spPr>
          <a:xfrm>
            <a:off x="6778088" y="756066"/>
            <a:ext cx="35398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/>
              <a:t>main()</a:t>
            </a:r>
            <a:endParaRPr lang="ko-KR" alt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54D9DC-0C71-0BA0-B022-DFF8D88112F4}"/>
              </a:ext>
            </a:extLst>
          </p:cNvPr>
          <p:cNvGrpSpPr/>
          <p:nvPr/>
        </p:nvGrpSpPr>
        <p:grpSpPr>
          <a:xfrm>
            <a:off x="5078181" y="0"/>
            <a:ext cx="6739169" cy="756138"/>
            <a:chOff x="374650" y="0"/>
            <a:chExt cx="11442700" cy="756138"/>
          </a:xfrm>
        </p:grpSpPr>
        <p:sp>
          <p:nvSpPr>
            <p:cNvPr id="9" name="양쪽 모서리가 둥근 사각형 8">
              <a:extLst>
                <a:ext uri="{FF2B5EF4-FFF2-40B4-BE49-F238E27FC236}">
                  <a16:creationId xmlns:a16="http://schemas.microsoft.com/office/drawing/2014/main" id="{32D9D236-552F-CDC0-3440-C2949B252B1F}"/>
                </a:ext>
              </a:extLst>
            </p:cNvPr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err="1">
                  <a:solidFill>
                    <a:schemeClr val="bg1"/>
                  </a:solidFill>
                </a:rPr>
                <a:t>삽입식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2800" b="1" dirty="0" err="1">
                  <a:solidFill>
                    <a:schemeClr val="bg1"/>
                  </a:solidFill>
                </a:rPr>
                <a:t>힙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 구현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도넛 11">
              <a:extLst>
                <a:ext uri="{FF2B5EF4-FFF2-40B4-BE49-F238E27FC236}">
                  <a16:creationId xmlns:a16="http://schemas.microsoft.com/office/drawing/2014/main" id="{2EACC1F4-03A5-DC40-04B3-1E403CA5E706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막힌 원호 10">
              <a:extLst>
                <a:ext uri="{FF2B5EF4-FFF2-40B4-BE49-F238E27FC236}">
                  <a16:creationId xmlns:a16="http://schemas.microsoft.com/office/drawing/2014/main" id="{55B9AC27-02E4-1884-7DE5-56ADAD272384}"/>
                </a:ext>
              </a:extLst>
            </p:cNvPr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5C2978B-83B8-B504-00CA-D4370A4AC427}"/>
                </a:ext>
              </a:extLst>
            </p:cNvPr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20">
              <a:extLst>
                <a:ext uri="{FF2B5EF4-FFF2-40B4-BE49-F238E27FC236}">
                  <a16:creationId xmlns:a16="http://schemas.microsoft.com/office/drawing/2014/main" id="{05174D11-9AEA-CCCF-3360-5AE2CDB1E2AB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도넛 21">
              <a:extLst>
                <a:ext uri="{FF2B5EF4-FFF2-40B4-BE49-F238E27FC236}">
                  <a16:creationId xmlns:a16="http://schemas.microsoft.com/office/drawing/2014/main" id="{2934A88A-AF25-5295-3D3C-2CD1CF6C20F0}"/>
                </a:ext>
              </a:extLst>
            </p:cNvPr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97E2A3-8354-F250-AA79-A242E1D6F5A4}"/>
              </a:ext>
            </a:extLst>
          </p:cNvPr>
          <p:cNvSpPr/>
          <p:nvPr/>
        </p:nvSpPr>
        <p:spPr>
          <a:xfrm>
            <a:off x="4976581" y="1758026"/>
            <a:ext cx="71138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인자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없음</a:t>
            </a:r>
          </a:p>
          <a:p>
            <a:pPr marL="342900" indent="-342900" algn="ctr" latinLnBrk="1">
              <a:buFontTx/>
              <a:buChar char="-"/>
            </a:pP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AppleSDGothicNeo"/>
              </a:rPr>
              <a:t>반환값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없음</a:t>
            </a:r>
            <a:endParaRPr lang="en-US" altLang="ko-KR" sz="2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342900" indent="-342900" algn="ctr" latinLnBrk="1">
              <a:buFontTx/>
              <a:buChar char="-"/>
            </a:pPr>
            <a:endParaRPr lang="ko-KR" altLang="en-US" sz="2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342900" indent="-342900" algn="ctr" latinLnBrk="1">
              <a:buFontTx/>
              <a:buChar char="-"/>
            </a:pP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내용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반복적으로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ppleSDGothicNeo"/>
              </a:rPr>
              <a:t>i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, d, p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명령에 따라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ppleSDGothicNeo"/>
              </a:rPr>
              <a:t>insertItem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ppleSDGothicNeo"/>
              </a:rPr>
              <a:t>removeMax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ppleSDGothicNeo"/>
              </a:rPr>
              <a:t>printHeap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함수를 각각 호출 수행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, q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명령 입력 시 종료</a:t>
            </a:r>
            <a:endParaRPr lang="en-US" altLang="ko-KR" sz="2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342900" indent="-342900" algn="ctr" latinLnBrk="1">
              <a:buFontTx/>
              <a:buChar char="-"/>
            </a:pPr>
            <a:endParaRPr lang="en-US" altLang="ko-KR" sz="2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ctr" latinLnBrk="1"/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메인에서는 사용자로부터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ppleSDGothicNeo"/>
              </a:rPr>
              <a:t>i,d,p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명령을 입력 받고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, 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각 명령에 맞는 함수를 호출</a:t>
            </a:r>
            <a:endParaRPr lang="en-US" altLang="ko-KR" sz="2000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07674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C8FC37C-EC0D-A31D-6429-03BAE0A18315}"/>
              </a:ext>
            </a:extLst>
          </p:cNvPr>
          <p:cNvSpPr/>
          <p:nvPr/>
        </p:nvSpPr>
        <p:spPr>
          <a:xfrm>
            <a:off x="6778088" y="756066"/>
            <a:ext cx="35398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/>
              <a:t>insertItem</a:t>
            </a:r>
            <a:r>
              <a:rPr lang="en-US" altLang="ko-KR" sz="2800" b="1" dirty="0"/>
              <a:t>()</a:t>
            </a:r>
            <a:endParaRPr lang="ko-KR" alt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54D9DC-0C71-0BA0-B022-DFF8D88112F4}"/>
              </a:ext>
            </a:extLst>
          </p:cNvPr>
          <p:cNvGrpSpPr/>
          <p:nvPr/>
        </p:nvGrpSpPr>
        <p:grpSpPr>
          <a:xfrm>
            <a:off x="5078181" y="0"/>
            <a:ext cx="6739169" cy="756138"/>
            <a:chOff x="374650" y="0"/>
            <a:chExt cx="11442700" cy="756138"/>
          </a:xfrm>
        </p:grpSpPr>
        <p:sp>
          <p:nvSpPr>
            <p:cNvPr id="9" name="양쪽 모서리가 둥근 사각형 8">
              <a:extLst>
                <a:ext uri="{FF2B5EF4-FFF2-40B4-BE49-F238E27FC236}">
                  <a16:creationId xmlns:a16="http://schemas.microsoft.com/office/drawing/2014/main" id="{32D9D236-552F-CDC0-3440-C2949B252B1F}"/>
                </a:ext>
              </a:extLst>
            </p:cNvPr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err="1">
                  <a:solidFill>
                    <a:schemeClr val="bg1"/>
                  </a:solidFill>
                </a:rPr>
                <a:t>삽입식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2800" b="1" dirty="0" err="1">
                  <a:solidFill>
                    <a:schemeClr val="bg1"/>
                  </a:solidFill>
                </a:rPr>
                <a:t>힙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 구현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도넛 11">
              <a:extLst>
                <a:ext uri="{FF2B5EF4-FFF2-40B4-BE49-F238E27FC236}">
                  <a16:creationId xmlns:a16="http://schemas.microsoft.com/office/drawing/2014/main" id="{2EACC1F4-03A5-DC40-04B3-1E403CA5E706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막힌 원호 10">
              <a:extLst>
                <a:ext uri="{FF2B5EF4-FFF2-40B4-BE49-F238E27FC236}">
                  <a16:creationId xmlns:a16="http://schemas.microsoft.com/office/drawing/2014/main" id="{55B9AC27-02E4-1884-7DE5-56ADAD272384}"/>
                </a:ext>
              </a:extLst>
            </p:cNvPr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5C2978B-83B8-B504-00CA-D4370A4AC427}"/>
                </a:ext>
              </a:extLst>
            </p:cNvPr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20">
              <a:extLst>
                <a:ext uri="{FF2B5EF4-FFF2-40B4-BE49-F238E27FC236}">
                  <a16:creationId xmlns:a16="http://schemas.microsoft.com/office/drawing/2014/main" id="{05174D11-9AEA-CCCF-3360-5AE2CDB1E2AB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도넛 21">
              <a:extLst>
                <a:ext uri="{FF2B5EF4-FFF2-40B4-BE49-F238E27FC236}">
                  <a16:creationId xmlns:a16="http://schemas.microsoft.com/office/drawing/2014/main" id="{2934A88A-AF25-5295-3D3C-2CD1CF6C20F0}"/>
                </a:ext>
              </a:extLst>
            </p:cNvPr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97E2A3-8354-F250-AA79-A242E1D6F5A4}"/>
              </a:ext>
            </a:extLst>
          </p:cNvPr>
          <p:cNvSpPr/>
          <p:nvPr/>
        </p:nvSpPr>
        <p:spPr>
          <a:xfrm>
            <a:off x="4991080" y="1607835"/>
            <a:ext cx="711381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인자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정수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key</a:t>
            </a:r>
          </a:p>
          <a:p>
            <a:pPr algn="ctr" latinLnBrk="1"/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AppleSDGothicNeo"/>
              </a:rPr>
              <a:t>반환값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없음</a:t>
            </a:r>
          </a:p>
          <a:p>
            <a:pPr marL="342900" indent="-342900" algn="ctr" latinLnBrk="1">
              <a:buFontTx/>
              <a:buChar char="-"/>
            </a:pPr>
            <a:endParaRPr lang="ko-KR" altLang="en-US" sz="2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342900" indent="-342900" algn="ctr" latinLnBrk="1">
              <a:buFontTx/>
              <a:buChar char="-"/>
            </a:pP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내용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 n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위치에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key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삽입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ppleSDGothicNeo"/>
              </a:rPr>
              <a:t>upHeap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(n)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호출 수행 후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n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을 갱신 </a:t>
            </a:r>
            <a:endParaRPr lang="en-US" altLang="ko-KR" sz="2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342900" indent="-342900" algn="ctr" latinLnBrk="1">
              <a:buFontTx/>
              <a:buChar char="-"/>
            </a:pPr>
            <a:endParaRPr lang="en-US" altLang="ko-KR" sz="2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342900" indent="-342900" algn="ctr" latinLnBrk="1">
              <a:buFontTx/>
              <a:buChar char="-"/>
            </a:pP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시간 성능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: O(log n)</a:t>
            </a:r>
          </a:p>
          <a:p>
            <a:pPr marL="342900" indent="-342900" algn="ctr" latinLnBrk="1">
              <a:buFontTx/>
              <a:buChar char="-"/>
            </a:pPr>
            <a:endParaRPr lang="en-US" altLang="ko-KR" sz="2000" dirty="0">
              <a:solidFill>
                <a:srgbClr val="555555"/>
              </a:solidFill>
              <a:latin typeface="AppleSDGothicNeo"/>
            </a:endParaRPr>
          </a:p>
          <a:p>
            <a:pPr algn="ctr" latinLnBrk="1"/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메인에서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AppleSDGothicNeo"/>
              </a:rPr>
              <a:t>입력받은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key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값을 현재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AppleSDGothicNeo"/>
              </a:rPr>
              <a:t>힙에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 삽입한다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ctr" latinLnBrk="1"/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ppleSDGothicNeo"/>
              </a:rPr>
              <a:t>insertItem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호출전에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AppleSDGothicNeo"/>
              </a:rPr>
              <a:t>힙의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 크기가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n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이라면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, 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배열 인덱스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n+1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에 키 값을 삽입한다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marL="342900" indent="-342900" algn="ctr" latinLnBrk="1">
              <a:buFontTx/>
              <a:buChar char="-"/>
            </a:pPr>
            <a:endParaRPr lang="en-US" altLang="ko-KR" sz="2000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83192A-878C-7972-4D2C-B3CEE302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1" y="341125"/>
            <a:ext cx="4684125" cy="30056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F22281-2A00-6256-1172-157CC134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99" y="5014048"/>
            <a:ext cx="5689601" cy="149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9AE48B0-8A61-8707-2A49-7C248350E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8" y="5014048"/>
            <a:ext cx="5241811" cy="153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7603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1144</Words>
  <Application>Microsoft Office PowerPoint</Application>
  <PresentationFormat>와이드스크린</PresentationFormat>
  <Paragraphs>209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AppleSDGothicNeo</vt:lpstr>
      <vt:lpstr>Noto Serif KR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usb1012@naver.com</cp:lastModifiedBy>
  <cp:revision>89</cp:revision>
  <dcterms:created xsi:type="dcterms:W3CDTF">2020-01-13T05:39:04Z</dcterms:created>
  <dcterms:modified xsi:type="dcterms:W3CDTF">2022-07-20T06:23:14Z</dcterms:modified>
</cp:coreProperties>
</file>