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7" r:id="rId2"/>
    <p:sldId id="270" r:id="rId3"/>
    <p:sldId id="290" r:id="rId4"/>
    <p:sldId id="291" r:id="rId5"/>
    <p:sldId id="292" r:id="rId6"/>
    <p:sldId id="289" r:id="rId7"/>
    <p:sldId id="262" r:id="rId8"/>
    <p:sldId id="293" r:id="rId9"/>
    <p:sldId id="298" r:id="rId10"/>
    <p:sldId id="295" r:id="rId11"/>
    <p:sldId id="296" r:id="rId12"/>
    <p:sldId id="297" r:id="rId13"/>
    <p:sldId id="294" r:id="rId14"/>
    <p:sldId id="288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6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59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7D8544-D8E3-4087-B15E-E459F832EF22}" type="datetimeFigureOut">
              <a:rPr lang="ko-KR" altLang="en-US" smtClean="0"/>
              <a:t>2022-07-28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C6D341-05A6-455E-AB90-C680970042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75136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2022-07-28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1818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2022-07-28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5386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2022-07-28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2128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2022-07-28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5533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2022-07-28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0529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2022-07-28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2281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2022-07-28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799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2022-07-28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1500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2022-07-28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5263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2022-07-28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5038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2022-07-28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0256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2022-07-28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579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999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그룹 44"/>
          <p:cNvGrpSpPr/>
          <p:nvPr/>
        </p:nvGrpSpPr>
        <p:grpSpPr>
          <a:xfrm>
            <a:off x="7932072" y="1925471"/>
            <a:ext cx="1231625" cy="810574"/>
            <a:chOff x="6649632" y="2750450"/>
            <a:chExt cx="574347" cy="377997"/>
          </a:xfrm>
        </p:grpSpPr>
        <p:sp>
          <p:nvSpPr>
            <p:cNvPr id="12" name="도넛 11"/>
            <p:cNvSpPr/>
            <p:nvPr/>
          </p:nvSpPr>
          <p:spPr>
            <a:xfrm>
              <a:off x="6771821" y="2750450"/>
              <a:ext cx="266700" cy="266700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막힌 원호 12"/>
            <p:cNvSpPr/>
            <p:nvPr/>
          </p:nvSpPr>
          <p:spPr>
            <a:xfrm>
              <a:off x="6825674" y="2801923"/>
              <a:ext cx="161009" cy="161009"/>
            </a:xfrm>
            <a:prstGeom prst="blockArc">
              <a:avLst>
                <a:gd name="adj1" fmla="val 10800000"/>
                <a:gd name="adj2" fmla="val 15741299"/>
                <a:gd name="adj3" fmla="val 7630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타원 13"/>
            <p:cNvSpPr/>
            <p:nvPr/>
          </p:nvSpPr>
          <p:spPr>
            <a:xfrm>
              <a:off x="6915795" y="2912220"/>
              <a:ext cx="193615" cy="193615"/>
            </a:xfrm>
            <a:prstGeom prst="ellipse">
              <a:avLst/>
            </a:prstGeom>
            <a:solidFill>
              <a:srgbClr val="4999B6"/>
            </a:solidFill>
            <a:ln w="9525">
              <a:solidFill>
                <a:srgbClr val="C9E4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자유형 20"/>
            <p:cNvSpPr/>
            <p:nvPr/>
          </p:nvSpPr>
          <p:spPr>
            <a:xfrm>
              <a:off x="6649632" y="3007061"/>
              <a:ext cx="183662" cy="121386"/>
            </a:xfrm>
            <a:custGeom>
              <a:avLst/>
              <a:gdLst>
                <a:gd name="connsiteX0" fmla="*/ 85615 w 183662"/>
                <a:gd name="connsiteY0" fmla="*/ 0 h 121386"/>
                <a:gd name="connsiteX1" fmla="*/ 183662 w 183662"/>
                <a:gd name="connsiteY1" fmla="*/ 98047 h 121386"/>
                <a:gd name="connsiteX2" fmla="*/ 178950 w 183662"/>
                <a:gd name="connsiteY2" fmla="*/ 121386 h 121386"/>
                <a:gd name="connsiteX3" fmla="*/ 171408 w 183662"/>
                <a:gd name="connsiteY3" fmla="*/ 121386 h 121386"/>
                <a:gd name="connsiteX4" fmla="*/ 176120 w 183662"/>
                <a:gd name="connsiteY4" fmla="*/ 98047 h 121386"/>
                <a:gd name="connsiteX5" fmla="*/ 85615 w 183662"/>
                <a:gd name="connsiteY5" fmla="*/ 7542 h 121386"/>
                <a:gd name="connsiteX6" fmla="*/ 21618 w 183662"/>
                <a:gd name="connsiteY6" fmla="*/ 34050 h 121386"/>
                <a:gd name="connsiteX7" fmla="*/ 2939 w 183662"/>
                <a:gd name="connsiteY7" fmla="*/ 61756 h 121386"/>
                <a:gd name="connsiteX8" fmla="*/ 1304 w 183662"/>
                <a:gd name="connsiteY8" fmla="*/ 59332 h 121386"/>
                <a:gd name="connsiteX9" fmla="*/ 0 w 183662"/>
                <a:gd name="connsiteY9" fmla="*/ 52871 h 121386"/>
                <a:gd name="connsiteX10" fmla="*/ 16285 w 183662"/>
                <a:gd name="connsiteY10" fmla="*/ 28717 h 121386"/>
                <a:gd name="connsiteX11" fmla="*/ 85615 w 183662"/>
                <a:gd name="connsiteY11" fmla="*/ 0 h 121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3662" h="121386">
                  <a:moveTo>
                    <a:pt x="85615" y="0"/>
                  </a:moveTo>
                  <a:cubicBezTo>
                    <a:pt x="139765" y="0"/>
                    <a:pt x="183662" y="43897"/>
                    <a:pt x="183662" y="98047"/>
                  </a:cubicBezTo>
                  <a:lnTo>
                    <a:pt x="178950" y="121386"/>
                  </a:lnTo>
                  <a:lnTo>
                    <a:pt x="171408" y="121386"/>
                  </a:lnTo>
                  <a:lnTo>
                    <a:pt x="176120" y="98047"/>
                  </a:lnTo>
                  <a:cubicBezTo>
                    <a:pt x="176120" y="48062"/>
                    <a:pt x="135600" y="7542"/>
                    <a:pt x="85615" y="7542"/>
                  </a:cubicBezTo>
                  <a:cubicBezTo>
                    <a:pt x="60623" y="7542"/>
                    <a:pt x="37996" y="17672"/>
                    <a:pt x="21618" y="34050"/>
                  </a:cubicBezTo>
                  <a:lnTo>
                    <a:pt x="2939" y="61756"/>
                  </a:lnTo>
                  <a:lnTo>
                    <a:pt x="1304" y="59332"/>
                  </a:lnTo>
                  <a:lnTo>
                    <a:pt x="0" y="52871"/>
                  </a:lnTo>
                  <a:lnTo>
                    <a:pt x="16285" y="28717"/>
                  </a:lnTo>
                  <a:cubicBezTo>
                    <a:pt x="34028" y="10974"/>
                    <a:pt x="58540" y="0"/>
                    <a:pt x="85615" y="0"/>
                  </a:cubicBezTo>
                  <a:close/>
                </a:path>
              </a:pathLst>
            </a:cu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도넛 21"/>
            <p:cNvSpPr/>
            <p:nvPr/>
          </p:nvSpPr>
          <p:spPr>
            <a:xfrm>
              <a:off x="7083423" y="2794717"/>
              <a:ext cx="140556" cy="140556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44" name="직사각형 43"/>
          <p:cNvSpPr/>
          <p:nvPr/>
        </p:nvSpPr>
        <p:spPr>
          <a:xfrm>
            <a:off x="3965510" y="2555589"/>
            <a:ext cx="423480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4000" b="1" dirty="0">
                <a:solidFill>
                  <a:prstClr val="white"/>
                </a:solidFill>
              </a:rPr>
              <a:t>알고리즘</a:t>
            </a:r>
            <a:r>
              <a:rPr lang="en-US" altLang="ko-KR" sz="4000" b="1" dirty="0">
                <a:solidFill>
                  <a:prstClr val="white"/>
                </a:solidFill>
              </a:rPr>
              <a:t> </a:t>
            </a:r>
            <a:endParaRPr lang="en-US" altLang="ko-KR" sz="4000" b="1" dirty="0">
              <a:solidFill>
                <a:srgbClr val="FEFDA3"/>
              </a:solidFill>
            </a:endParaRPr>
          </a:p>
          <a:p>
            <a:pPr algn="ctr"/>
            <a:r>
              <a:rPr lang="en-US" altLang="ko-KR" sz="4000" b="1" dirty="0">
                <a:solidFill>
                  <a:srgbClr val="FEFDA3"/>
                </a:solidFill>
              </a:rPr>
              <a:t>3</a:t>
            </a:r>
            <a:r>
              <a:rPr lang="ko-KR" altLang="en-US" sz="4000" b="1" dirty="0" smtClean="0">
                <a:solidFill>
                  <a:srgbClr val="FEFDA3"/>
                </a:solidFill>
              </a:rPr>
              <a:t>주차</a:t>
            </a:r>
            <a:endParaRPr lang="en-US" altLang="ko-KR" sz="4000" b="1" dirty="0">
              <a:solidFill>
                <a:srgbClr val="FEFDA3"/>
              </a:solidFill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4831611" y="2011913"/>
            <a:ext cx="2502599" cy="393138"/>
          </a:xfrm>
          <a:prstGeom prst="roundRect">
            <a:avLst>
              <a:gd name="adj" fmla="val 50000"/>
            </a:avLst>
          </a:prstGeom>
          <a:solidFill>
            <a:srgbClr val="FEFD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kern="0" dirty="0">
                <a:ln w="3175">
                  <a:noFill/>
                </a:ln>
                <a:solidFill>
                  <a:srgbClr val="4999B6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6</a:t>
            </a:r>
            <a:r>
              <a:rPr lang="ko-KR" altLang="en-US" sz="1400" b="1" kern="0" dirty="0">
                <a:ln w="3175">
                  <a:noFill/>
                </a:ln>
                <a:solidFill>
                  <a:srgbClr val="4999B6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조 </a:t>
            </a:r>
            <a:r>
              <a:rPr lang="ko-KR" altLang="en-US" sz="1400" b="1" kern="0" dirty="0" err="1">
                <a:ln w="3175">
                  <a:noFill/>
                </a:ln>
                <a:solidFill>
                  <a:srgbClr val="4999B6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최고은</a:t>
            </a:r>
            <a:r>
              <a:rPr lang="ko-KR" altLang="en-US" sz="1400" b="1" kern="0" dirty="0">
                <a:ln w="3175">
                  <a:noFill/>
                </a:ln>
                <a:solidFill>
                  <a:srgbClr val="4999B6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</a:t>
            </a:r>
            <a:r>
              <a:rPr lang="en-US" altLang="ko-KR" sz="1400" b="1" kern="0" dirty="0">
                <a:ln w="3175">
                  <a:noFill/>
                </a:ln>
                <a:solidFill>
                  <a:srgbClr val="4999B6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/ </a:t>
            </a:r>
            <a:r>
              <a:rPr lang="ko-KR" altLang="en-US" sz="1400" b="1" kern="0" dirty="0">
                <a:ln w="3175">
                  <a:noFill/>
                </a:ln>
                <a:solidFill>
                  <a:srgbClr val="4999B6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이재윤</a:t>
            </a:r>
            <a:endParaRPr lang="en-US" altLang="ko-KR" sz="1400" b="1" kern="0" dirty="0">
              <a:ln w="3175">
                <a:noFill/>
              </a:ln>
              <a:solidFill>
                <a:srgbClr val="4999B6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361494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8754D9DC-0C71-0BA0-B022-DFF8D88112F4}"/>
              </a:ext>
            </a:extLst>
          </p:cNvPr>
          <p:cNvGrpSpPr/>
          <p:nvPr/>
        </p:nvGrpSpPr>
        <p:grpSpPr>
          <a:xfrm>
            <a:off x="5078181" y="0"/>
            <a:ext cx="6739169" cy="756138"/>
            <a:chOff x="374650" y="0"/>
            <a:chExt cx="11442700" cy="756138"/>
          </a:xfrm>
        </p:grpSpPr>
        <p:sp>
          <p:nvSpPr>
            <p:cNvPr id="9" name="양쪽 모서리가 둥근 사각형 8">
              <a:extLst>
                <a:ext uri="{FF2B5EF4-FFF2-40B4-BE49-F238E27FC236}">
                  <a16:creationId xmlns:a16="http://schemas.microsoft.com/office/drawing/2014/main" id="{32D9D236-552F-CDC0-3440-C2949B252B1F}"/>
                </a:ext>
              </a:extLst>
            </p:cNvPr>
            <p:cNvSpPr/>
            <p:nvPr/>
          </p:nvSpPr>
          <p:spPr>
            <a:xfrm>
              <a:off x="374650" y="0"/>
              <a:ext cx="11442700" cy="756138"/>
            </a:xfrm>
            <a:prstGeom prst="round2SameRect">
              <a:avLst>
                <a:gd name="adj1" fmla="val 0"/>
                <a:gd name="adj2" fmla="val 13437"/>
              </a:avLst>
            </a:prstGeom>
            <a:solidFill>
              <a:srgbClr val="4999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800" b="1" dirty="0" smtClean="0">
                  <a:solidFill>
                    <a:schemeClr val="bg1"/>
                  </a:solidFill>
                </a:rPr>
                <a:t>이진탐색트리</a:t>
              </a:r>
              <a:endParaRPr lang="ko-KR" alt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10" name="도넛 11">
              <a:extLst>
                <a:ext uri="{FF2B5EF4-FFF2-40B4-BE49-F238E27FC236}">
                  <a16:creationId xmlns:a16="http://schemas.microsoft.com/office/drawing/2014/main" id="{2EACC1F4-03A5-DC40-04B3-1E403CA5E706}"/>
                </a:ext>
              </a:extLst>
            </p:cNvPr>
            <p:cNvSpPr/>
            <p:nvPr/>
          </p:nvSpPr>
          <p:spPr>
            <a:xfrm>
              <a:off x="501650" y="378069"/>
              <a:ext cx="266700" cy="266700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" name="막힌 원호 10">
              <a:extLst>
                <a:ext uri="{FF2B5EF4-FFF2-40B4-BE49-F238E27FC236}">
                  <a16:creationId xmlns:a16="http://schemas.microsoft.com/office/drawing/2014/main" id="{55B9AC27-02E4-1884-7DE5-56ADAD272384}"/>
                </a:ext>
              </a:extLst>
            </p:cNvPr>
            <p:cNvSpPr/>
            <p:nvPr/>
          </p:nvSpPr>
          <p:spPr>
            <a:xfrm>
              <a:off x="555503" y="429542"/>
              <a:ext cx="161009" cy="161009"/>
            </a:xfrm>
            <a:prstGeom prst="blockArc">
              <a:avLst>
                <a:gd name="adj1" fmla="val 10800000"/>
                <a:gd name="adj2" fmla="val 15741299"/>
                <a:gd name="adj3" fmla="val 7630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05C2978B-83B8-B504-00CA-D4370A4AC427}"/>
                </a:ext>
              </a:extLst>
            </p:cNvPr>
            <p:cNvSpPr/>
            <p:nvPr/>
          </p:nvSpPr>
          <p:spPr>
            <a:xfrm>
              <a:off x="645624" y="539839"/>
              <a:ext cx="193615" cy="193615"/>
            </a:xfrm>
            <a:prstGeom prst="ellipse">
              <a:avLst/>
            </a:prstGeom>
            <a:solidFill>
              <a:srgbClr val="4999B6"/>
            </a:solidFill>
            <a:ln w="9525">
              <a:solidFill>
                <a:srgbClr val="C9E4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자유형 20">
              <a:extLst>
                <a:ext uri="{FF2B5EF4-FFF2-40B4-BE49-F238E27FC236}">
                  <a16:creationId xmlns:a16="http://schemas.microsoft.com/office/drawing/2014/main" id="{05174D11-9AEA-CCCF-3360-5AE2CDB1E2AB}"/>
                </a:ext>
              </a:extLst>
            </p:cNvPr>
            <p:cNvSpPr/>
            <p:nvPr/>
          </p:nvSpPr>
          <p:spPr>
            <a:xfrm>
              <a:off x="379461" y="634680"/>
              <a:ext cx="183662" cy="121386"/>
            </a:xfrm>
            <a:custGeom>
              <a:avLst/>
              <a:gdLst>
                <a:gd name="connsiteX0" fmla="*/ 85615 w 183662"/>
                <a:gd name="connsiteY0" fmla="*/ 0 h 121386"/>
                <a:gd name="connsiteX1" fmla="*/ 183662 w 183662"/>
                <a:gd name="connsiteY1" fmla="*/ 98047 h 121386"/>
                <a:gd name="connsiteX2" fmla="*/ 178950 w 183662"/>
                <a:gd name="connsiteY2" fmla="*/ 121386 h 121386"/>
                <a:gd name="connsiteX3" fmla="*/ 171408 w 183662"/>
                <a:gd name="connsiteY3" fmla="*/ 121386 h 121386"/>
                <a:gd name="connsiteX4" fmla="*/ 176120 w 183662"/>
                <a:gd name="connsiteY4" fmla="*/ 98047 h 121386"/>
                <a:gd name="connsiteX5" fmla="*/ 85615 w 183662"/>
                <a:gd name="connsiteY5" fmla="*/ 7542 h 121386"/>
                <a:gd name="connsiteX6" fmla="*/ 21618 w 183662"/>
                <a:gd name="connsiteY6" fmla="*/ 34050 h 121386"/>
                <a:gd name="connsiteX7" fmla="*/ 2939 w 183662"/>
                <a:gd name="connsiteY7" fmla="*/ 61756 h 121386"/>
                <a:gd name="connsiteX8" fmla="*/ 1304 w 183662"/>
                <a:gd name="connsiteY8" fmla="*/ 59332 h 121386"/>
                <a:gd name="connsiteX9" fmla="*/ 0 w 183662"/>
                <a:gd name="connsiteY9" fmla="*/ 52871 h 121386"/>
                <a:gd name="connsiteX10" fmla="*/ 16285 w 183662"/>
                <a:gd name="connsiteY10" fmla="*/ 28717 h 121386"/>
                <a:gd name="connsiteX11" fmla="*/ 85615 w 183662"/>
                <a:gd name="connsiteY11" fmla="*/ 0 h 121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3662" h="121386">
                  <a:moveTo>
                    <a:pt x="85615" y="0"/>
                  </a:moveTo>
                  <a:cubicBezTo>
                    <a:pt x="139765" y="0"/>
                    <a:pt x="183662" y="43897"/>
                    <a:pt x="183662" y="98047"/>
                  </a:cubicBezTo>
                  <a:lnTo>
                    <a:pt x="178950" y="121386"/>
                  </a:lnTo>
                  <a:lnTo>
                    <a:pt x="171408" y="121386"/>
                  </a:lnTo>
                  <a:lnTo>
                    <a:pt x="176120" y="98047"/>
                  </a:lnTo>
                  <a:cubicBezTo>
                    <a:pt x="176120" y="48062"/>
                    <a:pt x="135600" y="7542"/>
                    <a:pt x="85615" y="7542"/>
                  </a:cubicBezTo>
                  <a:cubicBezTo>
                    <a:pt x="60623" y="7542"/>
                    <a:pt x="37996" y="17672"/>
                    <a:pt x="21618" y="34050"/>
                  </a:cubicBezTo>
                  <a:lnTo>
                    <a:pt x="2939" y="61756"/>
                  </a:lnTo>
                  <a:lnTo>
                    <a:pt x="1304" y="59332"/>
                  </a:lnTo>
                  <a:lnTo>
                    <a:pt x="0" y="52871"/>
                  </a:lnTo>
                  <a:lnTo>
                    <a:pt x="16285" y="28717"/>
                  </a:lnTo>
                  <a:cubicBezTo>
                    <a:pt x="34028" y="10974"/>
                    <a:pt x="58540" y="0"/>
                    <a:pt x="85615" y="0"/>
                  </a:cubicBezTo>
                  <a:close/>
                </a:path>
              </a:pathLst>
            </a:cu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도넛 21">
              <a:extLst>
                <a:ext uri="{FF2B5EF4-FFF2-40B4-BE49-F238E27FC236}">
                  <a16:creationId xmlns:a16="http://schemas.microsoft.com/office/drawing/2014/main" id="{2934A88A-AF25-5295-3D3C-2CD1CF6C20F0}"/>
                </a:ext>
              </a:extLst>
            </p:cNvPr>
            <p:cNvSpPr/>
            <p:nvPr/>
          </p:nvSpPr>
          <p:spPr>
            <a:xfrm>
              <a:off x="813252" y="422336"/>
              <a:ext cx="140556" cy="140556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015" y="634680"/>
            <a:ext cx="4591691" cy="603016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2499" y="1340870"/>
            <a:ext cx="3924848" cy="4887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0157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8754D9DC-0C71-0BA0-B022-DFF8D88112F4}"/>
              </a:ext>
            </a:extLst>
          </p:cNvPr>
          <p:cNvGrpSpPr/>
          <p:nvPr/>
        </p:nvGrpSpPr>
        <p:grpSpPr>
          <a:xfrm>
            <a:off x="5078181" y="0"/>
            <a:ext cx="6739169" cy="756138"/>
            <a:chOff x="374650" y="0"/>
            <a:chExt cx="11442700" cy="756138"/>
          </a:xfrm>
        </p:grpSpPr>
        <p:sp>
          <p:nvSpPr>
            <p:cNvPr id="9" name="양쪽 모서리가 둥근 사각형 8">
              <a:extLst>
                <a:ext uri="{FF2B5EF4-FFF2-40B4-BE49-F238E27FC236}">
                  <a16:creationId xmlns:a16="http://schemas.microsoft.com/office/drawing/2014/main" id="{32D9D236-552F-CDC0-3440-C2949B252B1F}"/>
                </a:ext>
              </a:extLst>
            </p:cNvPr>
            <p:cNvSpPr/>
            <p:nvPr/>
          </p:nvSpPr>
          <p:spPr>
            <a:xfrm>
              <a:off x="374650" y="0"/>
              <a:ext cx="11442700" cy="756138"/>
            </a:xfrm>
            <a:prstGeom prst="round2SameRect">
              <a:avLst>
                <a:gd name="adj1" fmla="val 0"/>
                <a:gd name="adj2" fmla="val 13437"/>
              </a:avLst>
            </a:prstGeom>
            <a:solidFill>
              <a:srgbClr val="4999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800" b="1" dirty="0" smtClean="0">
                  <a:solidFill>
                    <a:schemeClr val="bg1"/>
                  </a:solidFill>
                </a:rPr>
                <a:t>이진탐색트리</a:t>
              </a:r>
              <a:endParaRPr lang="ko-KR" alt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10" name="도넛 11">
              <a:extLst>
                <a:ext uri="{FF2B5EF4-FFF2-40B4-BE49-F238E27FC236}">
                  <a16:creationId xmlns:a16="http://schemas.microsoft.com/office/drawing/2014/main" id="{2EACC1F4-03A5-DC40-04B3-1E403CA5E706}"/>
                </a:ext>
              </a:extLst>
            </p:cNvPr>
            <p:cNvSpPr/>
            <p:nvPr/>
          </p:nvSpPr>
          <p:spPr>
            <a:xfrm>
              <a:off x="501650" y="378069"/>
              <a:ext cx="266700" cy="266700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" name="막힌 원호 10">
              <a:extLst>
                <a:ext uri="{FF2B5EF4-FFF2-40B4-BE49-F238E27FC236}">
                  <a16:creationId xmlns:a16="http://schemas.microsoft.com/office/drawing/2014/main" id="{55B9AC27-02E4-1884-7DE5-56ADAD272384}"/>
                </a:ext>
              </a:extLst>
            </p:cNvPr>
            <p:cNvSpPr/>
            <p:nvPr/>
          </p:nvSpPr>
          <p:spPr>
            <a:xfrm>
              <a:off x="555503" y="429542"/>
              <a:ext cx="161009" cy="161009"/>
            </a:xfrm>
            <a:prstGeom prst="blockArc">
              <a:avLst>
                <a:gd name="adj1" fmla="val 10800000"/>
                <a:gd name="adj2" fmla="val 15741299"/>
                <a:gd name="adj3" fmla="val 7630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05C2978B-83B8-B504-00CA-D4370A4AC427}"/>
                </a:ext>
              </a:extLst>
            </p:cNvPr>
            <p:cNvSpPr/>
            <p:nvPr/>
          </p:nvSpPr>
          <p:spPr>
            <a:xfrm>
              <a:off x="645624" y="539839"/>
              <a:ext cx="193615" cy="193615"/>
            </a:xfrm>
            <a:prstGeom prst="ellipse">
              <a:avLst/>
            </a:prstGeom>
            <a:solidFill>
              <a:srgbClr val="4999B6"/>
            </a:solidFill>
            <a:ln w="9525">
              <a:solidFill>
                <a:srgbClr val="C9E4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자유형 20">
              <a:extLst>
                <a:ext uri="{FF2B5EF4-FFF2-40B4-BE49-F238E27FC236}">
                  <a16:creationId xmlns:a16="http://schemas.microsoft.com/office/drawing/2014/main" id="{05174D11-9AEA-CCCF-3360-5AE2CDB1E2AB}"/>
                </a:ext>
              </a:extLst>
            </p:cNvPr>
            <p:cNvSpPr/>
            <p:nvPr/>
          </p:nvSpPr>
          <p:spPr>
            <a:xfrm>
              <a:off x="379461" y="634680"/>
              <a:ext cx="183662" cy="121386"/>
            </a:xfrm>
            <a:custGeom>
              <a:avLst/>
              <a:gdLst>
                <a:gd name="connsiteX0" fmla="*/ 85615 w 183662"/>
                <a:gd name="connsiteY0" fmla="*/ 0 h 121386"/>
                <a:gd name="connsiteX1" fmla="*/ 183662 w 183662"/>
                <a:gd name="connsiteY1" fmla="*/ 98047 h 121386"/>
                <a:gd name="connsiteX2" fmla="*/ 178950 w 183662"/>
                <a:gd name="connsiteY2" fmla="*/ 121386 h 121386"/>
                <a:gd name="connsiteX3" fmla="*/ 171408 w 183662"/>
                <a:gd name="connsiteY3" fmla="*/ 121386 h 121386"/>
                <a:gd name="connsiteX4" fmla="*/ 176120 w 183662"/>
                <a:gd name="connsiteY4" fmla="*/ 98047 h 121386"/>
                <a:gd name="connsiteX5" fmla="*/ 85615 w 183662"/>
                <a:gd name="connsiteY5" fmla="*/ 7542 h 121386"/>
                <a:gd name="connsiteX6" fmla="*/ 21618 w 183662"/>
                <a:gd name="connsiteY6" fmla="*/ 34050 h 121386"/>
                <a:gd name="connsiteX7" fmla="*/ 2939 w 183662"/>
                <a:gd name="connsiteY7" fmla="*/ 61756 h 121386"/>
                <a:gd name="connsiteX8" fmla="*/ 1304 w 183662"/>
                <a:gd name="connsiteY8" fmla="*/ 59332 h 121386"/>
                <a:gd name="connsiteX9" fmla="*/ 0 w 183662"/>
                <a:gd name="connsiteY9" fmla="*/ 52871 h 121386"/>
                <a:gd name="connsiteX10" fmla="*/ 16285 w 183662"/>
                <a:gd name="connsiteY10" fmla="*/ 28717 h 121386"/>
                <a:gd name="connsiteX11" fmla="*/ 85615 w 183662"/>
                <a:gd name="connsiteY11" fmla="*/ 0 h 121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3662" h="121386">
                  <a:moveTo>
                    <a:pt x="85615" y="0"/>
                  </a:moveTo>
                  <a:cubicBezTo>
                    <a:pt x="139765" y="0"/>
                    <a:pt x="183662" y="43897"/>
                    <a:pt x="183662" y="98047"/>
                  </a:cubicBezTo>
                  <a:lnTo>
                    <a:pt x="178950" y="121386"/>
                  </a:lnTo>
                  <a:lnTo>
                    <a:pt x="171408" y="121386"/>
                  </a:lnTo>
                  <a:lnTo>
                    <a:pt x="176120" y="98047"/>
                  </a:lnTo>
                  <a:cubicBezTo>
                    <a:pt x="176120" y="48062"/>
                    <a:pt x="135600" y="7542"/>
                    <a:pt x="85615" y="7542"/>
                  </a:cubicBezTo>
                  <a:cubicBezTo>
                    <a:pt x="60623" y="7542"/>
                    <a:pt x="37996" y="17672"/>
                    <a:pt x="21618" y="34050"/>
                  </a:cubicBezTo>
                  <a:lnTo>
                    <a:pt x="2939" y="61756"/>
                  </a:lnTo>
                  <a:lnTo>
                    <a:pt x="1304" y="59332"/>
                  </a:lnTo>
                  <a:lnTo>
                    <a:pt x="0" y="52871"/>
                  </a:lnTo>
                  <a:lnTo>
                    <a:pt x="16285" y="28717"/>
                  </a:lnTo>
                  <a:cubicBezTo>
                    <a:pt x="34028" y="10974"/>
                    <a:pt x="58540" y="0"/>
                    <a:pt x="85615" y="0"/>
                  </a:cubicBezTo>
                  <a:close/>
                </a:path>
              </a:pathLst>
            </a:cu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도넛 21">
              <a:extLst>
                <a:ext uri="{FF2B5EF4-FFF2-40B4-BE49-F238E27FC236}">
                  <a16:creationId xmlns:a16="http://schemas.microsoft.com/office/drawing/2014/main" id="{2934A88A-AF25-5295-3D3C-2CD1CF6C20F0}"/>
                </a:ext>
              </a:extLst>
            </p:cNvPr>
            <p:cNvSpPr/>
            <p:nvPr/>
          </p:nvSpPr>
          <p:spPr>
            <a:xfrm>
              <a:off x="813252" y="422336"/>
              <a:ext cx="140556" cy="140556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180" y="378069"/>
            <a:ext cx="3338806" cy="600418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2116" y="1502550"/>
            <a:ext cx="3299214" cy="392877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31982" y="1308666"/>
            <a:ext cx="2766745" cy="5073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8633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8754D9DC-0C71-0BA0-B022-DFF8D88112F4}"/>
              </a:ext>
            </a:extLst>
          </p:cNvPr>
          <p:cNvGrpSpPr/>
          <p:nvPr/>
        </p:nvGrpSpPr>
        <p:grpSpPr>
          <a:xfrm>
            <a:off x="5078181" y="0"/>
            <a:ext cx="6739169" cy="756138"/>
            <a:chOff x="374650" y="0"/>
            <a:chExt cx="11442700" cy="756138"/>
          </a:xfrm>
        </p:grpSpPr>
        <p:sp>
          <p:nvSpPr>
            <p:cNvPr id="9" name="양쪽 모서리가 둥근 사각형 8">
              <a:extLst>
                <a:ext uri="{FF2B5EF4-FFF2-40B4-BE49-F238E27FC236}">
                  <a16:creationId xmlns:a16="http://schemas.microsoft.com/office/drawing/2014/main" id="{32D9D236-552F-CDC0-3440-C2949B252B1F}"/>
                </a:ext>
              </a:extLst>
            </p:cNvPr>
            <p:cNvSpPr/>
            <p:nvPr/>
          </p:nvSpPr>
          <p:spPr>
            <a:xfrm>
              <a:off x="374650" y="0"/>
              <a:ext cx="11442700" cy="756138"/>
            </a:xfrm>
            <a:prstGeom prst="round2SameRect">
              <a:avLst>
                <a:gd name="adj1" fmla="val 0"/>
                <a:gd name="adj2" fmla="val 13437"/>
              </a:avLst>
            </a:prstGeom>
            <a:solidFill>
              <a:srgbClr val="4999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800" b="1" dirty="0" smtClean="0">
                  <a:solidFill>
                    <a:schemeClr val="bg1"/>
                  </a:solidFill>
                </a:rPr>
                <a:t>이진탐색트리</a:t>
              </a:r>
              <a:endParaRPr lang="ko-KR" alt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10" name="도넛 11">
              <a:extLst>
                <a:ext uri="{FF2B5EF4-FFF2-40B4-BE49-F238E27FC236}">
                  <a16:creationId xmlns:a16="http://schemas.microsoft.com/office/drawing/2014/main" id="{2EACC1F4-03A5-DC40-04B3-1E403CA5E706}"/>
                </a:ext>
              </a:extLst>
            </p:cNvPr>
            <p:cNvSpPr/>
            <p:nvPr/>
          </p:nvSpPr>
          <p:spPr>
            <a:xfrm>
              <a:off x="501650" y="378069"/>
              <a:ext cx="266700" cy="266700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" name="막힌 원호 10">
              <a:extLst>
                <a:ext uri="{FF2B5EF4-FFF2-40B4-BE49-F238E27FC236}">
                  <a16:creationId xmlns:a16="http://schemas.microsoft.com/office/drawing/2014/main" id="{55B9AC27-02E4-1884-7DE5-56ADAD272384}"/>
                </a:ext>
              </a:extLst>
            </p:cNvPr>
            <p:cNvSpPr/>
            <p:nvPr/>
          </p:nvSpPr>
          <p:spPr>
            <a:xfrm>
              <a:off x="555503" y="429542"/>
              <a:ext cx="161009" cy="161009"/>
            </a:xfrm>
            <a:prstGeom prst="blockArc">
              <a:avLst>
                <a:gd name="adj1" fmla="val 10800000"/>
                <a:gd name="adj2" fmla="val 15741299"/>
                <a:gd name="adj3" fmla="val 7630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05C2978B-83B8-B504-00CA-D4370A4AC427}"/>
                </a:ext>
              </a:extLst>
            </p:cNvPr>
            <p:cNvSpPr/>
            <p:nvPr/>
          </p:nvSpPr>
          <p:spPr>
            <a:xfrm>
              <a:off x="645624" y="539839"/>
              <a:ext cx="193615" cy="193615"/>
            </a:xfrm>
            <a:prstGeom prst="ellipse">
              <a:avLst/>
            </a:prstGeom>
            <a:solidFill>
              <a:srgbClr val="4999B6"/>
            </a:solidFill>
            <a:ln w="9525">
              <a:solidFill>
                <a:srgbClr val="C9E4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자유형 20">
              <a:extLst>
                <a:ext uri="{FF2B5EF4-FFF2-40B4-BE49-F238E27FC236}">
                  <a16:creationId xmlns:a16="http://schemas.microsoft.com/office/drawing/2014/main" id="{05174D11-9AEA-CCCF-3360-5AE2CDB1E2AB}"/>
                </a:ext>
              </a:extLst>
            </p:cNvPr>
            <p:cNvSpPr/>
            <p:nvPr/>
          </p:nvSpPr>
          <p:spPr>
            <a:xfrm>
              <a:off x="379461" y="634680"/>
              <a:ext cx="183662" cy="121386"/>
            </a:xfrm>
            <a:custGeom>
              <a:avLst/>
              <a:gdLst>
                <a:gd name="connsiteX0" fmla="*/ 85615 w 183662"/>
                <a:gd name="connsiteY0" fmla="*/ 0 h 121386"/>
                <a:gd name="connsiteX1" fmla="*/ 183662 w 183662"/>
                <a:gd name="connsiteY1" fmla="*/ 98047 h 121386"/>
                <a:gd name="connsiteX2" fmla="*/ 178950 w 183662"/>
                <a:gd name="connsiteY2" fmla="*/ 121386 h 121386"/>
                <a:gd name="connsiteX3" fmla="*/ 171408 w 183662"/>
                <a:gd name="connsiteY3" fmla="*/ 121386 h 121386"/>
                <a:gd name="connsiteX4" fmla="*/ 176120 w 183662"/>
                <a:gd name="connsiteY4" fmla="*/ 98047 h 121386"/>
                <a:gd name="connsiteX5" fmla="*/ 85615 w 183662"/>
                <a:gd name="connsiteY5" fmla="*/ 7542 h 121386"/>
                <a:gd name="connsiteX6" fmla="*/ 21618 w 183662"/>
                <a:gd name="connsiteY6" fmla="*/ 34050 h 121386"/>
                <a:gd name="connsiteX7" fmla="*/ 2939 w 183662"/>
                <a:gd name="connsiteY7" fmla="*/ 61756 h 121386"/>
                <a:gd name="connsiteX8" fmla="*/ 1304 w 183662"/>
                <a:gd name="connsiteY8" fmla="*/ 59332 h 121386"/>
                <a:gd name="connsiteX9" fmla="*/ 0 w 183662"/>
                <a:gd name="connsiteY9" fmla="*/ 52871 h 121386"/>
                <a:gd name="connsiteX10" fmla="*/ 16285 w 183662"/>
                <a:gd name="connsiteY10" fmla="*/ 28717 h 121386"/>
                <a:gd name="connsiteX11" fmla="*/ 85615 w 183662"/>
                <a:gd name="connsiteY11" fmla="*/ 0 h 121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3662" h="121386">
                  <a:moveTo>
                    <a:pt x="85615" y="0"/>
                  </a:moveTo>
                  <a:cubicBezTo>
                    <a:pt x="139765" y="0"/>
                    <a:pt x="183662" y="43897"/>
                    <a:pt x="183662" y="98047"/>
                  </a:cubicBezTo>
                  <a:lnTo>
                    <a:pt x="178950" y="121386"/>
                  </a:lnTo>
                  <a:lnTo>
                    <a:pt x="171408" y="121386"/>
                  </a:lnTo>
                  <a:lnTo>
                    <a:pt x="176120" y="98047"/>
                  </a:lnTo>
                  <a:cubicBezTo>
                    <a:pt x="176120" y="48062"/>
                    <a:pt x="135600" y="7542"/>
                    <a:pt x="85615" y="7542"/>
                  </a:cubicBezTo>
                  <a:cubicBezTo>
                    <a:pt x="60623" y="7542"/>
                    <a:pt x="37996" y="17672"/>
                    <a:pt x="21618" y="34050"/>
                  </a:cubicBezTo>
                  <a:lnTo>
                    <a:pt x="2939" y="61756"/>
                  </a:lnTo>
                  <a:lnTo>
                    <a:pt x="1304" y="59332"/>
                  </a:lnTo>
                  <a:lnTo>
                    <a:pt x="0" y="52871"/>
                  </a:lnTo>
                  <a:lnTo>
                    <a:pt x="16285" y="28717"/>
                  </a:lnTo>
                  <a:cubicBezTo>
                    <a:pt x="34028" y="10974"/>
                    <a:pt x="58540" y="0"/>
                    <a:pt x="85615" y="0"/>
                  </a:cubicBezTo>
                  <a:close/>
                </a:path>
              </a:pathLst>
            </a:cu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도넛 21">
              <a:extLst>
                <a:ext uri="{FF2B5EF4-FFF2-40B4-BE49-F238E27FC236}">
                  <a16:creationId xmlns:a16="http://schemas.microsoft.com/office/drawing/2014/main" id="{2934A88A-AF25-5295-3D3C-2CD1CF6C20F0}"/>
                </a:ext>
              </a:extLst>
            </p:cNvPr>
            <p:cNvSpPr/>
            <p:nvPr/>
          </p:nvSpPr>
          <p:spPr>
            <a:xfrm>
              <a:off x="813252" y="422336"/>
              <a:ext cx="140556" cy="140556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505" y="492614"/>
            <a:ext cx="4503502" cy="5987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6757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E4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모서리가 둥근 직사각형 7">
            <a:extLst>
              <a:ext uri="{FF2B5EF4-FFF2-40B4-BE49-F238E27FC236}">
                <a16:creationId xmlns:a16="http://schemas.microsoft.com/office/drawing/2014/main" id="{D9F095EF-3244-02CB-5DE7-C64C5124217D}"/>
              </a:ext>
            </a:extLst>
          </p:cNvPr>
          <p:cNvSpPr/>
          <p:nvPr/>
        </p:nvSpPr>
        <p:spPr>
          <a:xfrm>
            <a:off x="205451" y="1322349"/>
            <a:ext cx="11781098" cy="5357852"/>
          </a:xfrm>
          <a:prstGeom prst="roundRect">
            <a:avLst>
              <a:gd name="adj" fmla="val 248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374650" y="0"/>
            <a:ext cx="11442700" cy="756138"/>
            <a:chOff x="374650" y="0"/>
            <a:chExt cx="11442700" cy="756138"/>
          </a:xfrm>
        </p:grpSpPr>
        <p:sp>
          <p:nvSpPr>
            <p:cNvPr id="9" name="양쪽 모서리가 둥근 사각형 8"/>
            <p:cNvSpPr/>
            <p:nvPr/>
          </p:nvSpPr>
          <p:spPr>
            <a:xfrm>
              <a:off x="374650" y="0"/>
              <a:ext cx="11442700" cy="756138"/>
            </a:xfrm>
            <a:prstGeom prst="round2SameRect">
              <a:avLst>
                <a:gd name="adj1" fmla="val 0"/>
                <a:gd name="adj2" fmla="val 13437"/>
              </a:avLst>
            </a:prstGeom>
            <a:solidFill>
              <a:srgbClr val="4999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solidFill>
                  <a:prstClr val="white"/>
                </a:solidFill>
              </a:endParaRPr>
            </a:p>
          </p:txBody>
        </p:sp>
        <p:sp>
          <p:nvSpPr>
            <p:cNvPr id="12" name="도넛 11"/>
            <p:cNvSpPr/>
            <p:nvPr/>
          </p:nvSpPr>
          <p:spPr>
            <a:xfrm>
              <a:off x="501650" y="378069"/>
              <a:ext cx="266700" cy="266700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막힌 원호 12"/>
            <p:cNvSpPr/>
            <p:nvPr/>
          </p:nvSpPr>
          <p:spPr>
            <a:xfrm>
              <a:off x="555503" y="429542"/>
              <a:ext cx="161009" cy="161009"/>
            </a:xfrm>
            <a:prstGeom prst="blockArc">
              <a:avLst>
                <a:gd name="adj1" fmla="val 10800000"/>
                <a:gd name="adj2" fmla="val 15741299"/>
                <a:gd name="adj3" fmla="val 7630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타원 13"/>
            <p:cNvSpPr/>
            <p:nvPr/>
          </p:nvSpPr>
          <p:spPr>
            <a:xfrm>
              <a:off x="645624" y="539839"/>
              <a:ext cx="193615" cy="193615"/>
            </a:xfrm>
            <a:prstGeom prst="ellipse">
              <a:avLst/>
            </a:prstGeom>
            <a:solidFill>
              <a:srgbClr val="4999B6"/>
            </a:solidFill>
            <a:ln w="9525">
              <a:solidFill>
                <a:srgbClr val="C9E4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자유형 20"/>
            <p:cNvSpPr/>
            <p:nvPr/>
          </p:nvSpPr>
          <p:spPr>
            <a:xfrm>
              <a:off x="379461" y="634680"/>
              <a:ext cx="183662" cy="121386"/>
            </a:xfrm>
            <a:custGeom>
              <a:avLst/>
              <a:gdLst>
                <a:gd name="connsiteX0" fmla="*/ 85615 w 183662"/>
                <a:gd name="connsiteY0" fmla="*/ 0 h 121386"/>
                <a:gd name="connsiteX1" fmla="*/ 183662 w 183662"/>
                <a:gd name="connsiteY1" fmla="*/ 98047 h 121386"/>
                <a:gd name="connsiteX2" fmla="*/ 178950 w 183662"/>
                <a:gd name="connsiteY2" fmla="*/ 121386 h 121386"/>
                <a:gd name="connsiteX3" fmla="*/ 171408 w 183662"/>
                <a:gd name="connsiteY3" fmla="*/ 121386 h 121386"/>
                <a:gd name="connsiteX4" fmla="*/ 176120 w 183662"/>
                <a:gd name="connsiteY4" fmla="*/ 98047 h 121386"/>
                <a:gd name="connsiteX5" fmla="*/ 85615 w 183662"/>
                <a:gd name="connsiteY5" fmla="*/ 7542 h 121386"/>
                <a:gd name="connsiteX6" fmla="*/ 21618 w 183662"/>
                <a:gd name="connsiteY6" fmla="*/ 34050 h 121386"/>
                <a:gd name="connsiteX7" fmla="*/ 2939 w 183662"/>
                <a:gd name="connsiteY7" fmla="*/ 61756 h 121386"/>
                <a:gd name="connsiteX8" fmla="*/ 1304 w 183662"/>
                <a:gd name="connsiteY8" fmla="*/ 59332 h 121386"/>
                <a:gd name="connsiteX9" fmla="*/ 0 w 183662"/>
                <a:gd name="connsiteY9" fmla="*/ 52871 h 121386"/>
                <a:gd name="connsiteX10" fmla="*/ 16285 w 183662"/>
                <a:gd name="connsiteY10" fmla="*/ 28717 h 121386"/>
                <a:gd name="connsiteX11" fmla="*/ 85615 w 183662"/>
                <a:gd name="connsiteY11" fmla="*/ 0 h 121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3662" h="121386">
                  <a:moveTo>
                    <a:pt x="85615" y="0"/>
                  </a:moveTo>
                  <a:cubicBezTo>
                    <a:pt x="139765" y="0"/>
                    <a:pt x="183662" y="43897"/>
                    <a:pt x="183662" y="98047"/>
                  </a:cubicBezTo>
                  <a:lnTo>
                    <a:pt x="178950" y="121386"/>
                  </a:lnTo>
                  <a:lnTo>
                    <a:pt x="171408" y="121386"/>
                  </a:lnTo>
                  <a:lnTo>
                    <a:pt x="176120" y="98047"/>
                  </a:lnTo>
                  <a:cubicBezTo>
                    <a:pt x="176120" y="48062"/>
                    <a:pt x="135600" y="7542"/>
                    <a:pt x="85615" y="7542"/>
                  </a:cubicBezTo>
                  <a:cubicBezTo>
                    <a:pt x="60623" y="7542"/>
                    <a:pt x="37996" y="17672"/>
                    <a:pt x="21618" y="34050"/>
                  </a:cubicBezTo>
                  <a:lnTo>
                    <a:pt x="2939" y="61756"/>
                  </a:lnTo>
                  <a:lnTo>
                    <a:pt x="1304" y="59332"/>
                  </a:lnTo>
                  <a:lnTo>
                    <a:pt x="0" y="52871"/>
                  </a:lnTo>
                  <a:lnTo>
                    <a:pt x="16285" y="28717"/>
                  </a:lnTo>
                  <a:cubicBezTo>
                    <a:pt x="34028" y="10974"/>
                    <a:pt x="58540" y="0"/>
                    <a:pt x="85615" y="0"/>
                  </a:cubicBezTo>
                  <a:close/>
                </a:path>
              </a:pathLst>
            </a:cu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도넛 21"/>
            <p:cNvSpPr/>
            <p:nvPr/>
          </p:nvSpPr>
          <p:spPr>
            <a:xfrm>
              <a:off x="813252" y="422336"/>
              <a:ext cx="140556" cy="140556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90C3864B-3CD9-4A67-B0AC-B7A8FDA584F7}"/>
              </a:ext>
            </a:extLst>
          </p:cNvPr>
          <p:cNvSpPr/>
          <p:nvPr/>
        </p:nvSpPr>
        <p:spPr>
          <a:xfrm>
            <a:off x="374649" y="685497"/>
            <a:ext cx="114378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트리 </a:t>
            </a:r>
            <a:r>
              <a:rPr lang="ko-KR" altLang="en-US" sz="2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탐색</a:t>
            </a:r>
            <a:endParaRPr lang="en-US" altLang="ko-KR" sz="2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402E866-B03C-E999-8C35-48AE82364F78}"/>
              </a:ext>
            </a:extLst>
          </p:cNvPr>
          <p:cNvSpPr/>
          <p:nvPr/>
        </p:nvSpPr>
        <p:spPr>
          <a:xfrm>
            <a:off x="2106592" y="-10603"/>
            <a:ext cx="8067555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b="1" dirty="0" smtClean="0">
                <a:solidFill>
                  <a:schemeClr val="bg1"/>
                </a:solidFill>
              </a:rPr>
              <a:t>AVL </a:t>
            </a:r>
            <a:r>
              <a:rPr lang="ko-KR" altLang="en-US" sz="2800" b="1" dirty="0" smtClean="0">
                <a:solidFill>
                  <a:schemeClr val="bg1"/>
                </a:solidFill>
              </a:rPr>
              <a:t>트리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pic>
        <p:nvPicPr>
          <p:cNvPr id="5122" name="Picture 2" descr="https://postfiles.pstatic.net/MjAyMjA3MjhfMjM2/MDAxNjU4OTgxMTUxNjcy.EPOk5se_GFQkJz1qHzAP1C6sY5ZL3TWIiZ-ZsyyFkvog.k9Ueq6b2EodnSxFEkq4nGZ4RvmqAo79v8KIF09gNMFYg.JPEG.0l0l4l4/IMG_3500.jpg?type=w77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82" t="12568" r="10038" b="17810"/>
          <a:stretch/>
        </p:blipFill>
        <p:spPr bwMode="auto">
          <a:xfrm>
            <a:off x="3050771" y="2502131"/>
            <a:ext cx="5785659" cy="2360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46048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999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그룹 44"/>
          <p:cNvGrpSpPr/>
          <p:nvPr/>
        </p:nvGrpSpPr>
        <p:grpSpPr>
          <a:xfrm>
            <a:off x="7932072" y="1925471"/>
            <a:ext cx="1231625" cy="810574"/>
            <a:chOff x="6649632" y="2750450"/>
            <a:chExt cx="574347" cy="377997"/>
          </a:xfrm>
        </p:grpSpPr>
        <p:sp>
          <p:nvSpPr>
            <p:cNvPr id="12" name="도넛 11"/>
            <p:cNvSpPr/>
            <p:nvPr/>
          </p:nvSpPr>
          <p:spPr>
            <a:xfrm>
              <a:off x="6771821" y="2750450"/>
              <a:ext cx="266700" cy="266700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막힌 원호 12"/>
            <p:cNvSpPr/>
            <p:nvPr/>
          </p:nvSpPr>
          <p:spPr>
            <a:xfrm>
              <a:off x="6825674" y="2801923"/>
              <a:ext cx="161009" cy="161009"/>
            </a:xfrm>
            <a:prstGeom prst="blockArc">
              <a:avLst>
                <a:gd name="adj1" fmla="val 10800000"/>
                <a:gd name="adj2" fmla="val 15741299"/>
                <a:gd name="adj3" fmla="val 7630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타원 13"/>
            <p:cNvSpPr/>
            <p:nvPr/>
          </p:nvSpPr>
          <p:spPr>
            <a:xfrm>
              <a:off x="6915795" y="2912220"/>
              <a:ext cx="193615" cy="193615"/>
            </a:xfrm>
            <a:prstGeom prst="ellipse">
              <a:avLst/>
            </a:prstGeom>
            <a:solidFill>
              <a:srgbClr val="4999B6"/>
            </a:solidFill>
            <a:ln w="9525">
              <a:solidFill>
                <a:srgbClr val="C9E4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자유형 20"/>
            <p:cNvSpPr/>
            <p:nvPr/>
          </p:nvSpPr>
          <p:spPr>
            <a:xfrm>
              <a:off x="6649632" y="3007061"/>
              <a:ext cx="183662" cy="121386"/>
            </a:xfrm>
            <a:custGeom>
              <a:avLst/>
              <a:gdLst>
                <a:gd name="connsiteX0" fmla="*/ 85615 w 183662"/>
                <a:gd name="connsiteY0" fmla="*/ 0 h 121386"/>
                <a:gd name="connsiteX1" fmla="*/ 183662 w 183662"/>
                <a:gd name="connsiteY1" fmla="*/ 98047 h 121386"/>
                <a:gd name="connsiteX2" fmla="*/ 178950 w 183662"/>
                <a:gd name="connsiteY2" fmla="*/ 121386 h 121386"/>
                <a:gd name="connsiteX3" fmla="*/ 171408 w 183662"/>
                <a:gd name="connsiteY3" fmla="*/ 121386 h 121386"/>
                <a:gd name="connsiteX4" fmla="*/ 176120 w 183662"/>
                <a:gd name="connsiteY4" fmla="*/ 98047 h 121386"/>
                <a:gd name="connsiteX5" fmla="*/ 85615 w 183662"/>
                <a:gd name="connsiteY5" fmla="*/ 7542 h 121386"/>
                <a:gd name="connsiteX6" fmla="*/ 21618 w 183662"/>
                <a:gd name="connsiteY6" fmla="*/ 34050 h 121386"/>
                <a:gd name="connsiteX7" fmla="*/ 2939 w 183662"/>
                <a:gd name="connsiteY7" fmla="*/ 61756 h 121386"/>
                <a:gd name="connsiteX8" fmla="*/ 1304 w 183662"/>
                <a:gd name="connsiteY8" fmla="*/ 59332 h 121386"/>
                <a:gd name="connsiteX9" fmla="*/ 0 w 183662"/>
                <a:gd name="connsiteY9" fmla="*/ 52871 h 121386"/>
                <a:gd name="connsiteX10" fmla="*/ 16285 w 183662"/>
                <a:gd name="connsiteY10" fmla="*/ 28717 h 121386"/>
                <a:gd name="connsiteX11" fmla="*/ 85615 w 183662"/>
                <a:gd name="connsiteY11" fmla="*/ 0 h 121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3662" h="121386">
                  <a:moveTo>
                    <a:pt x="85615" y="0"/>
                  </a:moveTo>
                  <a:cubicBezTo>
                    <a:pt x="139765" y="0"/>
                    <a:pt x="183662" y="43897"/>
                    <a:pt x="183662" y="98047"/>
                  </a:cubicBezTo>
                  <a:lnTo>
                    <a:pt x="178950" y="121386"/>
                  </a:lnTo>
                  <a:lnTo>
                    <a:pt x="171408" y="121386"/>
                  </a:lnTo>
                  <a:lnTo>
                    <a:pt x="176120" y="98047"/>
                  </a:lnTo>
                  <a:cubicBezTo>
                    <a:pt x="176120" y="48062"/>
                    <a:pt x="135600" y="7542"/>
                    <a:pt x="85615" y="7542"/>
                  </a:cubicBezTo>
                  <a:cubicBezTo>
                    <a:pt x="60623" y="7542"/>
                    <a:pt x="37996" y="17672"/>
                    <a:pt x="21618" y="34050"/>
                  </a:cubicBezTo>
                  <a:lnTo>
                    <a:pt x="2939" y="61756"/>
                  </a:lnTo>
                  <a:lnTo>
                    <a:pt x="1304" y="59332"/>
                  </a:lnTo>
                  <a:lnTo>
                    <a:pt x="0" y="52871"/>
                  </a:lnTo>
                  <a:lnTo>
                    <a:pt x="16285" y="28717"/>
                  </a:lnTo>
                  <a:cubicBezTo>
                    <a:pt x="34028" y="10974"/>
                    <a:pt x="58540" y="0"/>
                    <a:pt x="85615" y="0"/>
                  </a:cubicBezTo>
                  <a:close/>
                </a:path>
              </a:pathLst>
            </a:cu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도넛 21"/>
            <p:cNvSpPr/>
            <p:nvPr/>
          </p:nvSpPr>
          <p:spPr>
            <a:xfrm>
              <a:off x="7083423" y="2794717"/>
              <a:ext cx="140556" cy="140556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44" name="직사각형 43"/>
          <p:cNvSpPr/>
          <p:nvPr/>
        </p:nvSpPr>
        <p:spPr>
          <a:xfrm>
            <a:off x="3965510" y="2555589"/>
            <a:ext cx="423480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4000" b="1" dirty="0">
                <a:solidFill>
                  <a:srgbClr val="FEFDA3"/>
                </a:solidFill>
              </a:rPr>
              <a:t>3</a:t>
            </a:r>
            <a:r>
              <a:rPr lang="ko-KR" altLang="en-US" sz="4000" b="1" dirty="0" smtClean="0">
                <a:solidFill>
                  <a:srgbClr val="FEFDA3"/>
                </a:solidFill>
              </a:rPr>
              <a:t>주차</a:t>
            </a:r>
            <a:endParaRPr lang="en-US" altLang="ko-KR" sz="4000" b="1" dirty="0">
              <a:solidFill>
                <a:srgbClr val="FEFDA3"/>
              </a:solidFill>
            </a:endParaRPr>
          </a:p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Q&amp;A</a:t>
            </a:r>
          </a:p>
        </p:txBody>
      </p:sp>
      <p:sp>
        <p:nvSpPr>
          <p:cNvPr id="46" name="모서리가 둥근 직사각형 45"/>
          <p:cNvSpPr/>
          <p:nvPr/>
        </p:nvSpPr>
        <p:spPr>
          <a:xfrm>
            <a:off x="4831611" y="2011913"/>
            <a:ext cx="2502599" cy="393138"/>
          </a:xfrm>
          <a:prstGeom prst="roundRect">
            <a:avLst>
              <a:gd name="adj" fmla="val 50000"/>
            </a:avLst>
          </a:prstGeom>
          <a:solidFill>
            <a:srgbClr val="FEFD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kern="0" dirty="0">
                <a:ln w="3175">
                  <a:noFill/>
                </a:ln>
                <a:solidFill>
                  <a:srgbClr val="4999B6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6</a:t>
            </a:r>
            <a:r>
              <a:rPr lang="ko-KR" altLang="en-US" sz="1400" b="1" kern="0" dirty="0">
                <a:ln w="3175">
                  <a:noFill/>
                </a:ln>
                <a:solidFill>
                  <a:srgbClr val="4999B6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조 </a:t>
            </a:r>
            <a:r>
              <a:rPr lang="ko-KR" altLang="en-US" sz="1400" b="1" kern="0" dirty="0" err="1">
                <a:ln w="3175">
                  <a:noFill/>
                </a:ln>
                <a:solidFill>
                  <a:srgbClr val="4999B6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최고은</a:t>
            </a:r>
            <a:r>
              <a:rPr lang="ko-KR" altLang="en-US" sz="1400" b="1" kern="0" dirty="0">
                <a:ln w="3175">
                  <a:noFill/>
                </a:ln>
                <a:solidFill>
                  <a:srgbClr val="4999B6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</a:t>
            </a:r>
            <a:r>
              <a:rPr lang="en-US" altLang="ko-KR" sz="1400" b="1" kern="0" dirty="0">
                <a:ln w="3175">
                  <a:noFill/>
                </a:ln>
                <a:solidFill>
                  <a:srgbClr val="4999B6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/ </a:t>
            </a:r>
            <a:r>
              <a:rPr lang="ko-KR" altLang="en-US" sz="1400" b="1" kern="0" dirty="0">
                <a:ln w="3175">
                  <a:noFill/>
                </a:ln>
                <a:solidFill>
                  <a:srgbClr val="4999B6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이재윤</a:t>
            </a:r>
            <a:endParaRPr lang="en-US" altLang="ko-KR" sz="1400" b="1" kern="0" dirty="0">
              <a:ln w="3175">
                <a:noFill/>
              </a:ln>
              <a:solidFill>
                <a:srgbClr val="4999B6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4357462-B22F-D8B5-3A8A-41B6778E1611}"/>
              </a:ext>
            </a:extLst>
          </p:cNvPr>
          <p:cNvSpPr txBox="1"/>
          <p:nvPr/>
        </p:nvSpPr>
        <p:spPr>
          <a:xfrm>
            <a:off x="5966037" y="6090161"/>
            <a:ext cx="60939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endParaRPr lang="en-US" altLang="ko-KR" sz="1800" dirty="0">
              <a:solidFill>
                <a:schemeClr val="bg1"/>
              </a:solidFill>
            </a:endParaRPr>
          </a:p>
          <a:p>
            <a:pPr algn="r"/>
            <a:r>
              <a:rPr lang="ko-KR" altLang="en-US" sz="1800" dirty="0">
                <a:solidFill>
                  <a:schemeClr val="bg1"/>
                </a:solidFill>
              </a:rPr>
              <a:t>참고 블로그</a:t>
            </a:r>
            <a:r>
              <a:rPr lang="en-US" altLang="ko-KR" sz="1800" dirty="0">
                <a:solidFill>
                  <a:schemeClr val="bg1"/>
                </a:solidFill>
              </a:rPr>
              <a:t>: https://man-25-1.tistory.com/</a:t>
            </a:r>
          </a:p>
        </p:txBody>
      </p:sp>
    </p:spTree>
    <p:extLst>
      <p:ext uri="{BB962C8B-B14F-4D97-AF65-F5344CB8AC3E}">
        <p14:creationId xmlns:p14="http://schemas.microsoft.com/office/powerpoint/2010/main" val="2007975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E4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모서리가 둥근 직사각형 7">
            <a:extLst>
              <a:ext uri="{FF2B5EF4-FFF2-40B4-BE49-F238E27FC236}">
                <a16:creationId xmlns:a16="http://schemas.microsoft.com/office/drawing/2014/main" id="{D9F095EF-3244-02CB-5DE7-C64C5124217D}"/>
              </a:ext>
            </a:extLst>
          </p:cNvPr>
          <p:cNvSpPr/>
          <p:nvPr/>
        </p:nvSpPr>
        <p:spPr>
          <a:xfrm>
            <a:off x="205451" y="1322349"/>
            <a:ext cx="11781098" cy="5357852"/>
          </a:xfrm>
          <a:prstGeom prst="roundRect">
            <a:avLst>
              <a:gd name="adj" fmla="val 248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374650" y="0"/>
            <a:ext cx="11442700" cy="756138"/>
            <a:chOff x="374650" y="0"/>
            <a:chExt cx="11442700" cy="756138"/>
          </a:xfrm>
        </p:grpSpPr>
        <p:sp>
          <p:nvSpPr>
            <p:cNvPr id="9" name="양쪽 모서리가 둥근 사각형 8"/>
            <p:cNvSpPr/>
            <p:nvPr/>
          </p:nvSpPr>
          <p:spPr>
            <a:xfrm>
              <a:off x="374650" y="0"/>
              <a:ext cx="11442700" cy="756138"/>
            </a:xfrm>
            <a:prstGeom prst="round2SameRect">
              <a:avLst>
                <a:gd name="adj1" fmla="val 0"/>
                <a:gd name="adj2" fmla="val 13437"/>
              </a:avLst>
            </a:prstGeom>
            <a:solidFill>
              <a:srgbClr val="4999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solidFill>
                  <a:prstClr val="white"/>
                </a:solidFill>
              </a:endParaRPr>
            </a:p>
          </p:txBody>
        </p:sp>
        <p:sp>
          <p:nvSpPr>
            <p:cNvPr id="12" name="도넛 11"/>
            <p:cNvSpPr/>
            <p:nvPr/>
          </p:nvSpPr>
          <p:spPr>
            <a:xfrm>
              <a:off x="501650" y="378069"/>
              <a:ext cx="266700" cy="266700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막힌 원호 12"/>
            <p:cNvSpPr/>
            <p:nvPr/>
          </p:nvSpPr>
          <p:spPr>
            <a:xfrm>
              <a:off x="555503" y="429542"/>
              <a:ext cx="161009" cy="161009"/>
            </a:xfrm>
            <a:prstGeom prst="blockArc">
              <a:avLst>
                <a:gd name="adj1" fmla="val 10800000"/>
                <a:gd name="adj2" fmla="val 15741299"/>
                <a:gd name="adj3" fmla="val 7630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타원 13"/>
            <p:cNvSpPr/>
            <p:nvPr/>
          </p:nvSpPr>
          <p:spPr>
            <a:xfrm>
              <a:off x="645624" y="539839"/>
              <a:ext cx="193615" cy="193615"/>
            </a:xfrm>
            <a:prstGeom prst="ellipse">
              <a:avLst/>
            </a:prstGeom>
            <a:solidFill>
              <a:srgbClr val="4999B6"/>
            </a:solidFill>
            <a:ln w="9525">
              <a:solidFill>
                <a:srgbClr val="C9E4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자유형 20"/>
            <p:cNvSpPr/>
            <p:nvPr/>
          </p:nvSpPr>
          <p:spPr>
            <a:xfrm>
              <a:off x="379461" y="634680"/>
              <a:ext cx="183662" cy="121386"/>
            </a:xfrm>
            <a:custGeom>
              <a:avLst/>
              <a:gdLst>
                <a:gd name="connsiteX0" fmla="*/ 85615 w 183662"/>
                <a:gd name="connsiteY0" fmla="*/ 0 h 121386"/>
                <a:gd name="connsiteX1" fmla="*/ 183662 w 183662"/>
                <a:gd name="connsiteY1" fmla="*/ 98047 h 121386"/>
                <a:gd name="connsiteX2" fmla="*/ 178950 w 183662"/>
                <a:gd name="connsiteY2" fmla="*/ 121386 h 121386"/>
                <a:gd name="connsiteX3" fmla="*/ 171408 w 183662"/>
                <a:gd name="connsiteY3" fmla="*/ 121386 h 121386"/>
                <a:gd name="connsiteX4" fmla="*/ 176120 w 183662"/>
                <a:gd name="connsiteY4" fmla="*/ 98047 h 121386"/>
                <a:gd name="connsiteX5" fmla="*/ 85615 w 183662"/>
                <a:gd name="connsiteY5" fmla="*/ 7542 h 121386"/>
                <a:gd name="connsiteX6" fmla="*/ 21618 w 183662"/>
                <a:gd name="connsiteY6" fmla="*/ 34050 h 121386"/>
                <a:gd name="connsiteX7" fmla="*/ 2939 w 183662"/>
                <a:gd name="connsiteY7" fmla="*/ 61756 h 121386"/>
                <a:gd name="connsiteX8" fmla="*/ 1304 w 183662"/>
                <a:gd name="connsiteY8" fmla="*/ 59332 h 121386"/>
                <a:gd name="connsiteX9" fmla="*/ 0 w 183662"/>
                <a:gd name="connsiteY9" fmla="*/ 52871 h 121386"/>
                <a:gd name="connsiteX10" fmla="*/ 16285 w 183662"/>
                <a:gd name="connsiteY10" fmla="*/ 28717 h 121386"/>
                <a:gd name="connsiteX11" fmla="*/ 85615 w 183662"/>
                <a:gd name="connsiteY11" fmla="*/ 0 h 121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3662" h="121386">
                  <a:moveTo>
                    <a:pt x="85615" y="0"/>
                  </a:moveTo>
                  <a:cubicBezTo>
                    <a:pt x="139765" y="0"/>
                    <a:pt x="183662" y="43897"/>
                    <a:pt x="183662" y="98047"/>
                  </a:cubicBezTo>
                  <a:lnTo>
                    <a:pt x="178950" y="121386"/>
                  </a:lnTo>
                  <a:lnTo>
                    <a:pt x="171408" y="121386"/>
                  </a:lnTo>
                  <a:lnTo>
                    <a:pt x="176120" y="98047"/>
                  </a:lnTo>
                  <a:cubicBezTo>
                    <a:pt x="176120" y="48062"/>
                    <a:pt x="135600" y="7542"/>
                    <a:pt x="85615" y="7542"/>
                  </a:cubicBezTo>
                  <a:cubicBezTo>
                    <a:pt x="60623" y="7542"/>
                    <a:pt x="37996" y="17672"/>
                    <a:pt x="21618" y="34050"/>
                  </a:cubicBezTo>
                  <a:lnTo>
                    <a:pt x="2939" y="61756"/>
                  </a:lnTo>
                  <a:lnTo>
                    <a:pt x="1304" y="59332"/>
                  </a:lnTo>
                  <a:lnTo>
                    <a:pt x="0" y="52871"/>
                  </a:lnTo>
                  <a:lnTo>
                    <a:pt x="16285" y="28717"/>
                  </a:lnTo>
                  <a:cubicBezTo>
                    <a:pt x="34028" y="10974"/>
                    <a:pt x="58540" y="0"/>
                    <a:pt x="85615" y="0"/>
                  </a:cubicBezTo>
                  <a:close/>
                </a:path>
              </a:pathLst>
            </a:cu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도넛 21"/>
            <p:cNvSpPr/>
            <p:nvPr/>
          </p:nvSpPr>
          <p:spPr>
            <a:xfrm>
              <a:off x="813252" y="422336"/>
              <a:ext cx="140556" cy="140556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36ACFC1B-E80D-50F4-B662-2319C284E390}"/>
              </a:ext>
            </a:extLst>
          </p:cNvPr>
          <p:cNvSpPr/>
          <p:nvPr/>
        </p:nvSpPr>
        <p:spPr>
          <a:xfrm>
            <a:off x="374649" y="1428863"/>
            <a:ext cx="11442699" cy="55399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(1)  </a:t>
            </a:r>
            <a:r>
              <a:rPr lang="ko-KR" altLang="en-US" sz="20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사전</a:t>
            </a:r>
            <a:endParaRPr lang="en-US" altLang="ko-KR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탐색 가능한 형태의 </a:t>
            </a:r>
            <a:r>
              <a:rPr lang="ko-KR" altLang="en-US" b="1" dirty="0" smtClean="0">
                <a:solidFill>
                  <a:srgbClr val="0070C0"/>
                </a:solidFill>
              </a:rPr>
              <a:t>키</a:t>
            </a:r>
            <a:r>
              <a:rPr lang="en-US" altLang="ko-KR" b="1" dirty="0" smtClean="0">
                <a:solidFill>
                  <a:srgbClr val="0070C0"/>
                </a:solidFill>
              </a:rPr>
              <a:t>, </a:t>
            </a:r>
            <a:r>
              <a:rPr lang="ko-KR" altLang="en-US" b="1" dirty="0" smtClean="0">
                <a:solidFill>
                  <a:srgbClr val="0070C0"/>
                </a:solidFill>
              </a:rPr>
              <a:t>원소 쌍 </a:t>
            </a:r>
            <a:r>
              <a:rPr lang="ko-KR" alt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항목들의 모음</a:t>
            </a:r>
            <a:endParaRPr lang="en-US" altLang="ko-KR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b="1" dirty="0"/>
              <a:t>1. </a:t>
            </a:r>
            <a:r>
              <a:rPr lang="ko-KR" altLang="en-US" b="1" dirty="0" smtClean="0"/>
              <a:t>사전의 종류</a:t>
            </a:r>
            <a:endParaRPr lang="en-US" altLang="ko-KR" b="1" dirty="0"/>
          </a:p>
          <a:p>
            <a:pPr marL="285750" indent="-285750" algn="ctr">
              <a:lnSpc>
                <a:spcPct val="150000"/>
              </a:lnSpc>
              <a:buFontTx/>
              <a:buChar char="-"/>
            </a:pPr>
            <a:r>
              <a:rPr lang="ko-KR" altLang="en-US" dirty="0" smtClean="0"/>
              <a:t>무순 사전 </a:t>
            </a:r>
            <a:r>
              <a:rPr lang="en-US" altLang="ko-KR" dirty="0" smtClean="0"/>
              <a:t>ADT</a:t>
            </a:r>
          </a:p>
          <a:p>
            <a:pPr marL="285750" indent="-285750" algn="ctr">
              <a:lnSpc>
                <a:spcPct val="150000"/>
              </a:lnSpc>
              <a:buFontTx/>
              <a:buChar char="-"/>
            </a:pPr>
            <a:r>
              <a:rPr lang="ko-KR" altLang="en-US" dirty="0" smtClean="0"/>
              <a:t>순서 사전 </a:t>
            </a:r>
            <a:r>
              <a:rPr lang="en-US" altLang="ko-KR" dirty="0" smtClean="0"/>
              <a:t>ADT</a:t>
            </a:r>
          </a:p>
          <a:p>
            <a:pPr marL="285750" indent="-285750" algn="ctr">
              <a:lnSpc>
                <a:spcPct val="150000"/>
              </a:lnSpc>
              <a:buFontTx/>
              <a:buChar char="-"/>
            </a:pPr>
            <a:endParaRPr lang="en-US" altLang="ko-KR" dirty="0"/>
          </a:p>
          <a:p>
            <a:pPr algn="ctr">
              <a:lnSpc>
                <a:spcPct val="150000"/>
              </a:lnSpc>
            </a:pPr>
            <a:r>
              <a:rPr lang="en-US" altLang="ko-KR" b="1" dirty="0"/>
              <a:t>2. </a:t>
            </a:r>
            <a:r>
              <a:rPr lang="ko-KR" altLang="en-US" b="1" dirty="0" err="1" smtClean="0"/>
              <a:t>메소드</a:t>
            </a:r>
            <a:endParaRPr lang="en-US" altLang="ko-KR" b="1" dirty="0"/>
          </a:p>
          <a:p>
            <a:pPr marL="285750" indent="-285750" algn="ctr">
              <a:lnSpc>
                <a:spcPct val="150000"/>
              </a:lnSpc>
              <a:buFontTx/>
              <a:buChar char="-"/>
            </a:pPr>
            <a:r>
              <a:rPr lang="ko-KR" altLang="en-US" dirty="0" smtClean="0"/>
              <a:t>일반 </a:t>
            </a:r>
            <a:r>
              <a:rPr lang="ko-KR" altLang="en-US" dirty="0" err="1" smtClean="0"/>
              <a:t>메쏘드</a:t>
            </a:r>
            <a:r>
              <a:rPr lang="en-US" altLang="ko-KR" dirty="0" smtClean="0"/>
              <a:t>: size() </a:t>
            </a:r>
            <a:r>
              <a:rPr lang="ko-KR" altLang="en-US" dirty="0" smtClean="0"/>
              <a:t>사전의 항목 수 </a:t>
            </a:r>
            <a:r>
              <a:rPr lang="en-US" altLang="ko-KR" dirty="0"/>
              <a:t>/ </a:t>
            </a:r>
            <a:r>
              <a:rPr lang="en-US" altLang="ko-KR" dirty="0" err="1" smtClean="0"/>
              <a:t>isEmpty</a:t>
            </a:r>
            <a:r>
              <a:rPr lang="en-US" altLang="ko-KR" dirty="0" smtClean="0"/>
              <a:t>() </a:t>
            </a:r>
            <a:r>
              <a:rPr lang="ko-KR" altLang="en-US" dirty="0" smtClean="0"/>
              <a:t>사전이 비어 있는지 여부</a:t>
            </a:r>
            <a:endParaRPr lang="en-US" altLang="ko-KR" dirty="0" smtClean="0"/>
          </a:p>
          <a:p>
            <a:pPr marL="285750" indent="-285750" algn="ctr">
              <a:lnSpc>
                <a:spcPct val="150000"/>
              </a:lnSpc>
              <a:buFontTx/>
              <a:buChar char="-"/>
            </a:pPr>
            <a:r>
              <a:rPr lang="ko-KR" altLang="en-US" dirty="0" smtClean="0"/>
              <a:t>접근 </a:t>
            </a:r>
            <a:r>
              <a:rPr lang="ko-KR" altLang="en-US" dirty="0" err="1" smtClean="0"/>
              <a:t>메쏘드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findElement</a:t>
            </a:r>
            <a:r>
              <a:rPr lang="en-US" altLang="ko-KR" dirty="0" smtClean="0"/>
              <a:t>()</a:t>
            </a:r>
          </a:p>
          <a:p>
            <a:pPr algn="ctr">
              <a:lnSpc>
                <a:spcPct val="150000"/>
              </a:lnSpc>
            </a:pPr>
            <a:r>
              <a:rPr lang="ko-KR" altLang="en-US" dirty="0" smtClean="0"/>
              <a:t>사전에 키 </a:t>
            </a:r>
            <a:r>
              <a:rPr lang="en-US" altLang="ko-KR" dirty="0" smtClean="0"/>
              <a:t>k</a:t>
            </a:r>
            <a:r>
              <a:rPr lang="ko-KR" altLang="en-US" dirty="0" smtClean="0"/>
              <a:t>를 가진 항목 존재 시 해당 원소 반환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그렇지 않으면 </a:t>
            </a:r>
            <a:r>
              <a:rPr lang="en-US" altLang="ko-KR" dirty="0" err="1" smtClean="0"/>
              <a:t>NoSuchKey</a:t>
            </a:r>
            <a:r>
              <a:rPr lang="en-US" altLang="ko-KR" dirty="0" smtClean="0"/>
              <a:t> </a:t>
            </a:r>
            <a:r>
              <a:rPr lang="ko-KR" altLang="en-US" dirty="0" smtClean="0"/>
              <a:t>반환</a:t>
            </a:r>
            <a:endParaRPr lang="en-US" altLang="ko-KR" dirty="0" smtClean="0"/>
          </a:p>
          <a:p>
            <a:pPr algn="ctr">
              <a:lnSpc>
                <a:spcPct val="150000"/>
              </a:lnSpc>
            </a:pPr>
            <a:r>
              <a:rPr lang="en-US" altLang="ko-KR" dirty="0" smtClean="0"/>
              <a:t>-  </a:t>
            </a:r>
            <a:r>
              <a:rPr lang="en-US" altLang="ko-KR" dirty="0" err="1" smtClean="0"/>
              <a:t>insertItem</a:t>
            </a:r>
            <a:r>
              <a:rPr lang="en-US" altLang="ko-KR" dirty="0" smtClean="0"/>
              <a:t>(k, e) </a:t>
            </a:r>
            <a:r>
              <a:rPr lang="ko-KR" altLang="en-US" dirty="0" smtClean="0"/>
              <a:t>사전에 항목 삽입</a:t>
            </a:r>
            <a:r>
              <a:rPr lang="en-US" altLang="ko-KR" dirty="0"/>
              <a:t> </a:t>
            </a:r>
            <a:r>
              <a:rPr lang="en-US" altLang="ko-KR" dirty="0" smtClean="0"/>
              <a:t>/ </a:t>
            </a:r>
            <a:r>
              <a:rPr lang="en-US" altLang="ko-KR" dirty="0" err="1" smtClean="0"/>
              <a:t>removeElement</a:t>
            </a:r>
            <a:r>
              <a:rPr lang="en-US" altLang="ko-KR" dirty="0" smtClean="0"/>
              <a:t> </a:t>
            </a:r>
            <a:r>
              <a:rPr lang="ko-KR" altLang="en-US" dirty="0" smtClean="0"/>
              <a:t>삭제 함수</a:t>
            </a:r>
            <a:endParaRPr lang="en-US" altLang="ko-KR" dirty="0" smtClean="0"/>
          </a:p>
          <a:p>
            <a:pPr marL="285750" indent="-285750" algn="ctr">
              <a:lnSpc>
                <a:spcPct val="150000"/>
              </a:lnSpc>
              <a:buFontTx/>
              <a:buChar char="-"/>
            </a:pPr>
            <a:endParaRPr lang="en-US" altLang="ko-KR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90C3864B-3CD9-4A67-B0AC-B7A8FDA584F7}"/>
              </a:ext>
            </a:extLst>
          </p:cNvPr>
          <p:cNvSpPr/>
          <p:nvPr/>
        </p:nvSpPr>
        <p:spPr>
          <a:xfrm>
            <a:off x="374649" y="685497"/>
            <a:ext cx="11437890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사전</a:t>
            </a:r>
            <a:endParaRPr lang="en-US" altLang="ko-KR" sz="2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402E866-B03C-E999-8C35-48AE82364F78}"/>
              </a:ext>
            </a:extLst>
          </p:cNvPr>
          <p:cNvSpPr/>
          <p:nvPr/>
        </p:nvSpPr>
        <p:spPr>
          <a:xfrm>
            <a:off x="2106592" y="-10603"/>
            <a:ext cx="8067555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 smtClean="0">
                <a:solidFill>
                  <a:schemeClr val="bg1"/>
                </a:solidFill>
              </a:rPr>
              <a:t>사전 </a:t>
            </a:r>
            <a:r>
              <a:rPr lang="en-US" altLang="ko-KR" sz="2800" b="1" dirty="0" smtClean="0">
                <a:solidFill>
                  <a:schemeClr val="bg1"/>
                </a:solidFill>
              </a:rPr>
              <a:t>ADT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1367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E4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모서리가 둥근 직사각형 7">
            <a:extLst>
              <a:ext uri="{FF2B5EF4-FFF2-40B4-BE49-F238E27FC236}">
                <a16:creationId xmlns:a16="http://schemas.microsoft.com/office/drawing/2014/main" id="{D9F095EF-3244-02CB-5DE7-C64C5124217D}"/>
              </a:ext>
            </a:extLst>
          </p:cNvPr>
          <p:cNvSpPr/>
          <p:nvPr/>
        </p:nvSpPr>
        <p:spPr>
          <a:xfrm>
            <a:off x="205451" y="1322349"/>
            <a:ext cx="11781098" cy="5357852"/>
          </a:xfrm>
          <a:prstGeom prst="roundRect">
            <a:avLst>
              <a:gd name="adj" fmla="val 248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374650" y="0"/>
            <a:ext cx="11442700" cy="756138"/>
            <a:chOff x="374650" y="0"/>
            <a:chExt cx="11442700" cy="756138"/>
          </a:xfrm>
        </p:grpSpPr>
        <p:sp>
          <p:nvSpPr>
            <p:cNvPr id="9" name="양쪽 모서리가 둥근 사각형 8"/>
            <p:cNvSpPr/>
            <p:nvPr/>
          </p:nvSpPr>
          <p:spPr>
            <a:xfrm>
              <a:off x="374650" y="0"/>
              <a:ext cx="11442700" cy="756138"/>
            </a:xfrm>
            <a:prstGeom prst="round2SameRect">
              <a:avLst>
                <a:gd name="adj1" fmla="val 0"/>
                <a:gd name="adj2" fmla="val 13437"/>
              </a:avLst>
            </a:prstGeom>
            <a:solidFill>
              <a:srgbClr val="4999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solidFill>
                  <a:prstClr val="white"/>
                </a:solidFill>
              </a:endParaRPr>
            </a:p>
          </p:txBody>
        </p:sp>
        <p:sp>
          <p:nvSpPr>
            <p:cNvPr id="12" name="도넛 11"/>
            <p:cNvSpPr/>
            <p:nvPr/>
          </p:nvSpPr>
          <p:spPr>
            <a:xfrm>
              <a:off x="501650" y="378069"/>
              <a:ext cx="266700" cy="266700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막힌 원호 12"/>
            <p:cNvSpPr/>
            <p:nvPr/>
          </p:nvSpPr>
          <p:spPr>
            <a:xfrm>
              <a:off x="555503" y="429542"/>
              <a:ext cx="161009" cy="161009"/>
            </a:xfrm>
            <a:prstGeom prst="blockArc">
              <a:avLst>
                <a:gd name="adj1" fmla="val 10800000"/>
                <a:gd name="adj2" fmla="val 15741299"/>
                <a:gd name="adj3" fmla="val 7630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타원 13"/>
            <p:cNvSpPr/>
            <p:nvPr/>
          </p:nvSpPr>
          <p:spPr>
            <a:xfrm>
              <a:off x="645624" y="539839"/>
              <a:ext cx="193615" cy="193615"/>
            </a:xfrm>
            <a:prstGeom prst="ellipse">
              <a:avLst/>
            </a:prstGeom>
            <a:solidFill>
              <a:srgbClr val="4999B6"/>
            </a:solidFill>
            <a:ln w="9525">
              <a:solidFill>
                <a:srgbClr val="C9E4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자유형 20"/>
            <p:cNvSpPr/>
            <p:nvPr/>
          </p:nvSpPr>
          <p:spPr>
            <a:xfrm>
              <a:off x="379461" y="634680"/>
              <a:ext cx="183662" cy="121386"/>
            </a:xfrm>
            <a:custGeom>
              <a:avLst/>
              <a:gdLst>
                <a:gd name="connsiteX0" fmla="*/ 85615 w 183662"/>
                <a:gd name="connsiteY0" fmla="*/ 0 h 121386"/>
                <a:gd name="connsiteX1" fmla="*/ 183662 w 183662"/>
                <a:gd name="connsiteY1" fmla="*/ 98047 h 121386"/>
                <a:gd name="connsiteX2" fmla="*/ 178950 w 183662"/>
                <a:gd name="connsiteY2" fmla="*/ 121386 h 121386"/>
                <a:gd name="connsiteX3" fmla="*/ 171408 w 183662"/>
                <a:gd name="connsiteY3" fmla="*/ 121386 h 121386"/>
                <a:gd name="connsiteX4" fmla="*/ 176120 w 183662"/>
                <a:gd name="connsiteY4" fmla="*/ 98047 h 121386"/>
                <a:gd name="connsiteX5" fmla="*/ 85615 w 183662"/>
                <a:gd name="connsiteY5" fmla="*/ 7542 h 121386"/>
                <a:gd name="connsiteX6" fmla="*/ 21618 w 183662"/>
                <a:gd name="connsiteY6" fmla="*/ 34050 h 121386"/>
                <a:gd name="connsiteX7" fmla="*/ 2939 w 183662"/>
                <a:gd name="connsiteY7" fmla="*/ 61756 h 121386"/>
                <a:gd name="connsiteX8" fmla="*/ 1304 w 183662"/>
                <a:gd name="connsiteY8" fmla="*/ 59332 h 121386"/>
                <a:gd name="connsiteX9" fmla="*/ 0 w 183662"/>
                <a:gd name="connsiteY9" fmla="*/ 52871 h 121386"/>
                <a:gd name="connsiteX10" fmla="*/ 16285 w 183662"/>
                <a:gd name="connsiteY10" fmla="*/ 28717 h 121386"/>
                <a:gd name="connsiteX11" fmla="*/ 85615 w 183662"/>
                <a:gd name="connsiteY11" fmla="*/ 0 h 121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3662" h="121386">
                  <a:moveTo>
                    <a:pt x="85615" y="0"/>
                  </a:moveTo>
                  <a:cubicBezTo>
                    <a:pt x="139765" y="0"/>
                    <a:pt x="183662" y="43897"/>
                    <a:pt x="183662" y="98047"/>
                  </a:cubicBezTo>
                  <a:lnTo>
                    <a:pt x="178950" y="121386"/>
                  </a:lnTo>
                  <a:lnTo>
                    <a:pt x="171408" y="121386"/>
                  </a:lnTo>
                  <a:lnTo>
                    <a:pt x="176120" y="98047"/>
                  </a:lnTo>
                  <a:cubicBezTo>
                    <a:pt x="176120" y="48062"/>
                    <a:pt x="135600" y="7542"/>
                    <a:pt x="85615" y="7542"/>
                  </a:cubicBezTo>
                  <a:cubicBezTo>
                    <a:pt x="60623" y="7542"/>
                    <a:pt x="37996" y="17672"/>
                    <a:pt x="21618" y="34050"/>
                  </a:cubicBezTo>
                  <a:lnTo>
                    <a:pt x="2939" y="61756"/>
                  </a:lnTo>
                  <a:lnTo>
                    <a:pt x="1304" y="59332"/>
                  </a:lnTo>
                  <a:lnTo>
                    <a:pt x="0" y="52871"/>
                  </a:lnTo>
                  <a:lnTo>
                    <a:pt x="16285" y="28717"/>
                  </a:lnTo>
                  <a:cubicBezTo>
                    <a:pt x="34028" y="10974"/>
                    <a:pt x="58540" y="0"/>
                    <a:pt x="85615" y="0"/>
                  </a:cubicBezTo>
                  <a:close/>
                </a:path>
              </a:pathLst>
            </a:cu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도넛 21"/>
            <p:cNvSpPr/>
            <p:nvPr/>
          </p:nvSpPr>
          <p:spPr>
            <a:xfrm>
              <a:off x="813252" y="422336"/>
              <a:ext cx="140556" cy="140556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36ACFC1B-E80D-50F4-B662-2319C284E390}"/>
              </a:ext>
            </a:extLst>
          </p:cNvPr>
          <p:cNvSpPr/>
          <p:nvPr/>
        </p:nvSpPr>
        <p:spPr>
          <a:xfrm>
            <a:off x="374649" y="1428863"/>
            <a:ext cx="11442699" cy="42934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ctr">
              <a:lnSpc>
                <a:spcPct val="150000"/>
              </a:lnSpc>
              <a:buAutoNum type="arabicParenBoth"/>
            </a:pPr>
            <a:r>
              <a:rPr lang="ko-KR" altLang="en-US" sz="20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구현 형태</a:t>
            </a:r>
            <a:endParaRPr lang="en-US" altLang="ko-KR" sz="2000" b="1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342900" indent="-342900" algn="ctr">
              <a:lnSpc>
                <a:spcPct val="150000"/>
              </a:lnSpc>
              <a:buAutoNum type="arabicParenBoth"/>
            </a:pPr>
            <a:endParaRPr lang="en-US" altLang="ko-KR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342900" indent="-342900" algn="ctr">
              <a:lnSpc>
                <a:spcPct val="150000"/>
              </a:lnSpc>
              <a:buAutoNum type="arabicPeriod"/>
            </a:pPr>
            <a:r>
              <a:rPr lang="ko-KR" altLang="en-US" dirty="0" smtClean="0"/>
              <a:t>리스트</a:t>
            </a:r>
            <a:endParaRPr lang="en-US" altLang="ko-KR" dirty="0" smtClean="0"/>
          </a:p>
          <a:p>
            <a:pPr marL="285750" indent="-285750" algn="ctr">
              <a:lnSpc>
                <a:spcPct val="150000"/>
              </a:lnSpc>
              <a:buFontTx/>
              <a:buChar char="-"/>
            </a:pPr>
            <a:r>
              <a:rPr lang="ko-KR" altLang="en-US" dirty="0" smtClean="0"/>
              <a:t>무순 사전 </a:t>
            </a:r>
            <a:r>
              <a:rPr lang="en-US" altLang="ko-KR" dirty="0" smtClean="0"/>
              <a:t>ADT</a:t>
            </a:r>
          </a:p>
          <a:p>
            <a:pPr marL="285750" indent="-285750" algn="ctr">
              <a:lnSpc>
                <a:spcPct val="150000"/>
              </a:lnSpc>
              <a:buFontTx/>
              <a:buChar char="-"/>
            </a:pPr>
            <a:r>
              <a:rPr lang="ko-KR" altLang="en-US" dirty="0" smtClean="0"/>
              <a:t>순서 사전 </a:t>
            </a:r>
            <a:r>
              <a:rPr lang="en-US" altLang="ko-KR" dirty="0" smtClean="0"/>
              <a:t>ADT</a:t>
            </a:r>
          </a:p>
          <a:p>
            <a:pPr marL="285750" indent="-285750" algn="ctr">
              <a:lnSpc>
                <a:spcPct val="150000"/>
              </a:lnSpc>
              <a:buFontTx/>
              <a:buChar char="-"/>
            </a:pPr>
            <a:endParaRPr lang="en-US" altLang="ko-KR" dirty="0" smtClean="0"/>
          </a:p>
          <a:p>
            <a:pPr marL="342900" indent="-342900" algn="ctr">
              <a:lnSpc>
                <a:spcPct val="150000"/>
              </a:lnSpc>
              <a:buAutoNum type="arabicPeriod" startAt="2"/>
            </a:pPr>
            <a:r>
              <a:rPr lang="ko-KR" altLang="en-US" dirty="0" smtClean="0"/>
              <a:t>탐색 트리</a:t>
            </a:r>
            <a:endParaRPr lang="en-US" altLang="ko-KR" dirty="0" smtClean="0"/>
          </a:p>
          <a:p>
            <a:pPr marL="342900" indent="-342900" algn="ctr">
              <a:lnSpc>
                <a:spcPct val="150000"/>
              </a:lnSpc>
              <a:buAutoNum type="arabicPeriod" startAt="2"/>
            </a:pPr>
            <a:endParaRPr lang="en-US" altLang="ko-KR" dirty="0" smtClean="0"/>
          </a:p>
          <a:p>
            <a:pPr marL="342900" indent="-342900" algn="ctr">
              <a:lnSpc>
                <a:spcPct val="150000"/>
              </a:lnSpc>
              <a:buAutoNum type="arabicPeriod" startAt="2"/>
            </a:pPr>
            <a:r>
              <a:rPr lang="ko-KR" altLang="en-US" dirty="0" err="1" smtClean="0"/>
              <a:t>해시테이블</a:t>
            </a:r>
            <a:endParaRPr lang="en-US" altLang="ko-KR" dirty="0" smtClean="0"/>
          </a:p>
          <a:p>
            <a:pPr marL="342900" indent="-342900" algn="ctr">
              <a:lnSpc>
                <a:spcPct val="150000"/>
              </a:lnSpc>
              <a:buAutoNum type="arabicPeriod" startAt="2"/>
            </a:pPr>
            <a:endParaRPr lang="en-US" altLang="ko-KR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90C3864B-3CD9-4A67-B0AC-B7A8FDA584F7}"/>
              </a:ext>
            </a:extLst>
          </p:cNvPr>
          <p:cNvSpPr/>
          <p:nvPr/>
        </p:nvSpPr>
        <p:spPr>
          <a:xfrm>
            <a:off x="374649" y="685497"/>
            <a:ext cx="11437890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탐색</a:t>
            </a:r>
            <a:endParaRPr lang="en-US" altLang="ko-KR" sz="2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402E866-B03C-E999-8C35-48AE82364F78}"/>
              </a:ext>
            </a:extLst>
          </p:cNvPr>
          <p:cNvSpPr/>
          <p:nvPr/>
        </p:nvSpPr>
        <p:spPr>
          <a:xfrm>
            <a:off x="2106592" y="-10603"/>
            <a:ext cx="8067555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 smtClean="0">
                <a:solidFill>
                  <a:schemeClr val="bg1"/>
                </a:solidFill>
              </a:rPr>
              <a:t>탐색 기법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4322619" y="3715789"/>
            <a:ext cx="36243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4322619" y="4574771"/>
            <a:ext cx="36243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4322619" y="2227811"/>
            <a:ext cx="3624349" cy="31006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5256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E4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모서리가 둥근 직사각형 7">
            <a:extLst>
              <a:ext uri="{FF2B5EF4-FFF2-40B4-BE49-F238E27FC236}">
                <a16:creationId xmlns:a16="http://schemas.microsoft.com/office/drawing/2014/main" id="{D9F095EF-3244-02CB-5DE7-C64C5124217D}"/>
              </a:ext>
            </a:extLst>
          </p:cNvPr>
          <p:cNvSpPr/>
          <p:nvPr/>
        </p:nvSpPr>
        <p:spPr>
          <a:xfrm>
            <a:off x="205451" y="1322349"/>
            <a:ext cx="11781098" cy="5357852"/>
          </a:xfrm>
          <a:prstGeom prst="roundRect">
            <a:avLst>
              <a:gd name="adj" fmla="val 248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374650" y="0"/>
            <a:ext cx="11442700" cy="756138"/>
            <a:chOff x="374650" y="0"/>
            <a:chExt cx="11442700" cy="756138"/>
          </a:xfrm>
        </p:grpSpPr>
        <p:sp>
          <p:nvSpPr>
            <p:cNvPr id="9" name="양쪽 모서리가 둥근 사각형 8"/>
            <p:cNvSpPr/>
            <p:nvPr/>
          </p:nvSpPr>
          <p:spPr>
            <a:xfrm>
              <a:off x="374650" y="0"/>
              <a:ext cx="11442700" cy="756138"/>
            </a:xfrm>
            <a:prstGeom prst="round2SameRect">
              <a:avLst>
                <a:gd name="adj1" fmla="val 0"/>
                <a:gd name="adj2" fmla="val 13437"/>
              </a:avLst>
            </a:prstGeom>
            <a:solidFill>
              <a:srgbClr val="4999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solidFill>
                  <a:prstClr val="white"/>
                </a:solidFill>
              </a:endParaRPr>
            </a:p>
          </p:txBody>
        </p:sp>
        <p:sp>
          <p:nvSpPr>
            <p:cNvPr id="12" name="도넛 11"/>
            <p:cNvSpPr/>
            <p:nvPr/>
          </p:nvSpPr>
          <p:spPr>
            <a:xfrm>
              <a:off x="501650" y="378069"/>
              <a:ext cx="266700" cy="266700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막힌 원호 12"/>
            <p:cNvSpPr/>
            <p:nvPr/>
          </p:nvSpPr>
          <p:spPr>
            <a:xfrm>
              <a:off x="555503" y="429542"/>
              <a:ext cx="161009" cy="161009"/>
            </a:xfrm>
            <a:prstGeom prst="blockArc">
              <a:avLst>
                <a:gd name="adj1" fmla="val 10800000"/>
                <a:gd name="adj2" fmla="val 15741299"/>
                <a:gd name="adj3" fmla="val 7630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타원 13"/>
            <p:cNvSpPr/>
            <p:nvPr/>
          </p:nvSpPr>
          <p:spPr>
            <a:xfrm>
              <a:off x="645624" y="539839"/>
              <a:ext cx="193615" cy="193615"/>
            </a:xfrm>
            <a:prstGeom prst="ellipse">
              <a:avLst/>
            </a:prstGeom>
            <a:solidFill>
              <a:srgbClr val="4999B6"/>
            </a:solidFill>
            <a:ln w="9525">
              <a:solidFill>
                <a:srgbClr val="C9E4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자유형 20"/>
            <p:cNvSpPr/>
            <p:nvPr/>
          </p:nvSpPr>
          <p:spPr>
            <a:xfrm>
              <a:off x="379461" y="634680"/>
              <a:ext cx="183662" cy="121386"/>
            </a:xfrm>
            <a:custGeom>
              <a:avLst/>
              <a:gdLst>
                <a:gd name="connsiteX0" fmla="*/ 85615 w 183662"/>
                <a:gd name="connsiteY0" fmla="*/ 0 h 121386"/>
                <a:gd name="connsiteX1" fmla="*/ 183662 w 183662"/>
                <a:gd name="connsiteY1" fmla="*/ 98047 h 121386"/>
                <a:gd name="connsiteX2" fmla="*/ 178950 w 183662"/>
                <a:gd name="connsiteY2" fmla="*/ 121386 h 121386"/>
                <a:gd name="connsiteX3" fmla="*/ 171408 w 183662"/>
                <a:gd name="connsiteY3" fmla="*/ 121386 h 121386"/>
                <a:gd name="connsiteX4" fmla="*/ 176120 w 183662"/>
                <a:gd name="connsiteY4" fmla="*/ 98047 h 121386"/>
                <a:gd name="connsiteX5" fmla="*/ 85615 w 183662"/>
                <a:gd name="connsiteY5" fmla="*/ 7542 h 121386"/>
                <a:gd name="connsiteX6" fmla="*/ 21618 w 183662"/>
                <a:gd name="connsiteY6" fmla="*/ 34050 h 121386"/>
                <a:gd name="connsiteX7" fmla="*/ 2939 w 183662"/>
                <a:gd name="connsiteY7" fmla="*/ 61756 h 121386"/>
                <a:gd name="connsiteX8" fmla="*/ 1304 w 183662"/>
                <a:gd name="connsiteY8" fmla="*/ 59332 h 121386"/>
                <a:gd name="connsiteX9" fmla="*/ 0 w 183662"/>
                <a:gd name="connsiteY9" fmla="*/ 52871 h 121386"/>
                <a:gd name="connsiteX10" fmla="*/ 16285 w 183662"/>
                <a:gd name="connsiteY10" fmla="*/ 28717 h 121386"/>
                <a:gd name="connsiteX11" fmla="*/ 85615 w 183662"/>
                <a:gd name="connsiteY11" fmla="*/ 0 h 121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3662" h="121386">
                  <a:moveTo>
                    <a:pt x="85615" y="0"/>
                  </a:moveTo>
                  <a:cubicBezTo>
                    <a:pt x="139765" y="0"/>
                    <a:pt x="183662" y="43897"/>
                    <a:pt x="183662" y="98047"/>
                  </a:cubicBezTo>
                  <a:lnTo>
                    <a:pt x="178950" y="121386"/>
                  </a:lnTo>
                  <a:lnTo>
                    <a:pt x="171408" y="121386"/>
                  </a:lnTo>
                  <a:lnTo>
                    <a:pt x="176120" y="98047"/>
                  </a:lnTo>
                  <a:cubicBezTo>
                    <a:pt x="176120" y="48062"/>
                    <a:pt x="135600" y="7542"/>
                    <a:pt x="85615" y="7542"/>
                  </a:cubicBezTo>
                  <a:cubicBezTo>
                    <a:pt x="60623" y="7542"/>
                    <a:pt x="37996" y="17672"/>
                    <a:pt x="21618" y="34050"/>
                  </a:cubicBezTo>
                  <a:lnTo>
                    <a:pt x="2939" y="61756"/>
                  </a:lnTo>
                  <a:lnTo>
                    <a:pt x="1304" y="59332"/>
                  </a:lnTo>
                  <a:lnTo>
                    <a:pt x="0" y="52871"/>
                  </a:lnTo>
                  <a:lnTo>
                    <a:pt x="16285" y="28717"/>
                  </a:lnTo>
                  <a:cubicBezTo>
                    <a:pt x="34028" y="10974"/>
                    <a:pt x="58540" y="0"/>
                    <a:pt x="85615" y="0"/>
                  </a:cubicBezTo>
                  <a:close/>
                </a:path>
              </a:pathLst>
            </a:cu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도넛 21"/>
            <p:cNvSpPr/>
            <p:nvPr/>
          </p:nvSpPr>
          <p:spPr>
            <a:xfrm>
              <a:off x="813252" y="422336"/>
              <a:ext cx="140556" cy="140556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36ACFC1B-E80D-50F4-B662-2319C284E390}"/>
              </a:ext>
            </a:extLst>
          </p:cNvPr>
          <p:cNvSpPr/>
          <p:nvPr/>
        </p:nvSpPr>
        <p:spPr>
          <a:xfrm>
            <a:off x="374649" y="1403924"/>
            <a:ext cx="11442699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ctr">
              <a:buAutoNum type="arabicParenBoth"/>
            </a:pPr>
            <a:r>
              <a:rPr lang="ko-KR" altLang="en-US" sz="2000" b="1" dirty="0" smtClean="0"/>
              <a:t>성능</a:t>
            </a:r>
            <a:endParaRPr lang="en-US" altLang="ko-KR" sz="2000" b="1" dirty="0" smtClean="0"/>
          </a:p>
          <a:p>
            <a:pPr algn="ctr"/>
            <a:endParaRPr lang="en-US" altLang="ko-KR" dirty="0"/>
          </a:p>
          <a:p>
            <a:pPr marL="342900" indent="-342900" algn="ctr">
              <a:buAutoNum type="arabicPeriod"/>
            </a:pPr>
            <a:r>
              <a:rPr lang="ko-KR" altLang="en-US" dirty="0" smtClean="0"/>
              <a:t>삽입</a:t>
            </a:r>
            <a:r>
              <a:rPr lang="en-US" altLang="ko-KR" dirty="0" smtClean="0"/>
              <a:t>: </a:t>
            </a:r>
            <a:r>
              <a:rPr lang="en-US" altLang="ko-KR" dirty="0"/>
              <a:t>O(1</a:t>
            </a:r>
            <a:r>
              <a:rPr lang="en-US" altLang="ko-KR" dirty="0" smtClean="0"/>
              <a:t>)</a:t>
            </a:r>
          </a:p>
          <a:p>
            <a:pPr algn="ctr"/>
            <a:r>
              <a:rPr lang="ko-KR" altLang="en-US" dirty="0" smtClean="0"/>
              <a:t>기존 </a:t>
            </a:r>
            <a:r>
              <a:rPr lang="ko-KR" altLang="en-US" dirty="0"/>
              <a:t>리스트에 새로운 원소가 삽입될 때</a:t>
            </a:r>
            <a:r>
              <a:rPr lang="en-US" altLang="ko-KR" dirty="0"/>
              <a:t>, </a:t>
            </a:r>
            <a:r>
              <a:rPr lang="ko-KR" altLang="en-US" dirty="0"/>
              <a:t>맨 앞 또는 </a:t>
            </a:r>
            <a:r>
              <a:rPr lang="ko-KR" altLang="en-US" dirty="0" smtClean="0"/>
              <a:t>맨 뒤에 </a:t>
            </a:r>
            <a:r>
              <a:rPr lang="ko-KR" altLang="en-US" dirty="0"/>
              <a:t>삽입하면 </a:t>
            </a:r>
            <a:r>
              <a:rPr lang="ko-KR" altLang="en-US" dirty="0" smtClean="0"/>
              <a:t>되기 때문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 smtClean="0"/>
              <a:t>2. </a:t>
            </a:r>
            <a:r>
              <a:rPr lang="ko-KR" altLang="en-US" dirty="0"/>
              <a:t>탐색이나 </a:t>
            </a:r>
            <a:r>
              <a:rPr lang="ko-KR" altLang="en-US" dirty="0" smtClean="0"/>
              <a:t>삭제</a:t>
            </a:r>
            <a:r>
              <a:rPr lang="en-US" altLang="ko-KR" dirty="0" smtClean="0"/>
              <a:t>: </a:t>
            </a:r>
            <a:r>
              <a:rPr lang="en-US" altLang="ko-KR" dirty="0"/>
              <a:t>O(n</a:t>
            </a:r>
            <a:r>
              <a:rPr lang="en-US" altLang="ko-KR" dirty="0" smtClean="0"/>
              <a:t>)</a:t>
            </a:r>
          </a:p>
          <a:p>
            <a:pPr algn="ctr"/>
            <a:r>
              <a:rPr lang="ko-KR" altLang="en-US" dirty="0" smtClean="0"/>
              <a:t>리스트에 </a:t>
            </a:r>
            <a:r>
              <a:rPr lang="ko-KR" altLang="en-US" dirty="0"/>
              <a:t>원소가 저장되는 기준이 </a:t>
            </a:r>
            <a:r>
              <a:rPr lang="ko-KR" altLang="en-US" dirty="0" smtClean="0"/>
              <a:t>없으므로 최악의 </a:t>
            </a:r>
            <a:r>
              <a:rPr lang="ko-KR" altLang="en-US" dirty="0"/>
              <a:t>경우 </a:t>
            </a:r>
            <a:r>
              <a:rPr lang="en-US" altLang="ko-KR" dirty="0"/>
              <a:t>O(n) </a:t>
            </a:r>
            <a:r>
              <a:rPr lang="ko-KR" altLang="en-US" dirty="0"/>
              <a:t>시간이 걸린다</a:t>
            </a:r>
            <a:r>
              <a:rPr lang="en-US" altLang="ko-KR" dirty="0" smtClean="0"/>
              <a:t>.</a:t>
            </a:r>
          </a:p>
          <a:p>
            <a:pPr algn="ctr"/>
            <a:r>
              <a:rPr lang="en-US" altLang="ko-KR" dirty="0" smtClean="0"/>
              <a:t>(</a:t>
            </a:r>
            <a:r>
              <a:rPr lang="ko-KR" altLang="en-US" dirty="0" smtClean="0"/>
              <a:t>모든 </a:t>
            </a:r>
            <a:r>
              <a:rPr lang="ko-KR" altLang="en-US" dirty="0"/>
              <a:t>항목을 다 </a:t>
            </a:r>
            <a:r>
              <a:rPr lang="ko-KR" altLang="en-US" dirty="0" smtClean="0"/>
              <a:t>순회해야 하므로</a:t>
            </a:r>
            <a:r>
              <a:rPr lang="en-US" altLang="ko-KR" dirty="0"/>
              <a:t>)</a:t>
            </a:r>
          </a:p>
          <a:p>
            <a:pPr algn="ctr"/>
            <a:r>
              <a:rPr lang="en-US" altLang="ko-KR" dirty="0"/>
              <a:t> </a:t>
            </a:r>
          </a:p>
          <a:p>
            <a:pPr algn="ctr"/>
            <a:r>
              <a:rPr lang="ko-KR" altLang="en-US" dirty="0" smtClean="0"/>
              <a:t>따라서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이런 무순 사전 </a:t>
            </a:r>
            <a:r>
              <a:rPr lang="en-US" altLang="ko-KR" dirty="0" smtClean="0"/>
              <a:t>ADT</a:t>
            </a:r>
            <a:r>
              <a:rPr lang="ko-KR" altLang="en-US" dirty="0"/>
              <a:t>가 효율적인 </a:t>
            </a:r>
            <a:r>
              <a:rPr lang="ko-KR" altLang="en-US" dirty="0" smtClean="0"/>
              <a:t>경우는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소규모의 사전이나</a:t>
            </a:r>
            <a:r>
              <a:rPr lang="en-US" altLang="ko-KR" dirty="0" smtClean="0"/>
              <a:t> </a:t>
            </a:r>
            <a:r>
              <a:rPr lang="ko-KR" altLang="en-US" dirty="0"/>
              <a:t>서버의 </a:t>
            </a:r>
            <a:r>
              <a:rPr lang="ko-KR" altLang="en-US" dirty="0" smtClean="0"/>
              <a:t>로그인 기록이다</a:t>
            </a:r>
            <a:r>
              <a:rPr lang="en-US" altLang="ko-KR" dirty="0" smtClean="0"/>
              <a:t>.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sz="2000" b="1" dirty="0" smtClean="0"/>
              <a:t>(2) </a:t>
            </a:r>
            <a:r>
              <a:rPr lang="ko-KR" altLang="en-US" sz="2000" b="1" dirty="0" smtClean="0"/>
              <a:t>선형 탐색</a:t>
            </a:r>
            <a:endParaRPr lang="en-US" altLang="ko-KR" sz="2000" b="1" dirty="0" smtClean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90C3864B-3CD9-4A67-B0AC-B7A8FDA584F7}"/>
              </a:ext>
            </a:extLst>
          </p:cNvPr>
          <p:cNvSpPr/>
          <p:nvPr/>
        </p:nvSpPr>
        <p:spPr>
          <a:xfrm>
            <a:off x="374649" y="685497"/>
            <a:ext cx="11437890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리스트 탐색</a:t>
            </a:r>
            <a:endParaRPr lang="en-US" altLang="ko-KR" sz="2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402E866-B03C-E999-8C35-48AE82364F78}"/>
              </a:ext>
            </a:extLst>
          </p:cNvPr>
          <p:cNvSpPr/>
          <p:nvPr/>
        </p:nvSpPr>
        <p:spPr>
          <a:xfrm>
            <a:off x="2106592" y="-10603"/>
            <a:ext cx="8067555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 smtClean="0">
                <a:solidFill>
                  <a:schemeClr val="bg1"/>
                </a:solidFill>
              </a:rPr>
              <a:t>무순 사전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pic>
        <p:nvPicPr>
          <p:cNvPr id="1026" name="Picture 2" descr="https://blog.kakaocdn.net/dn/bpfLEL/btrgHD3k45N/MWpfthLKtSY7qhmLqNV1JK/img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047" t="27249" r="3483" b="6506"/>
          <a:stretch/>
        </p:blipFill>
        <p:spPr bwMode="auto">
          <a:xfrm>
            <a:off x="8703548" y="4530846"/>
            <a:ext cx="2643324" cy="2116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320290" y="5267917"/>
            <a:ext cx="828504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dirty="0"/>
              <a:t>앞의 </a:t>
            </a:r>
            <a:r>
              <a:rPr lang="en-US" altLang="ko-KR" dirty="0"/>
              <a:t>ADT</a:t>
            </a:r>
            <a:r>
              <a:rPr lang="ko-KR" altLang="en-US" dirty="0"/>
              <a:t>에 나온 </a:t>
            </a:r>
            <a:r>
              <a:rPr lang="en-US" altLang="ko-KR" b="1" dirty="0" err="1"/>
              <a:t>findElement</a:t>
            </a:r>
            <a:r>
              <a:rPr lang="en-US" altLang="ko-KR" b="1" dirty="0"/>
              <a:t>(k)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</a:p>
          <a:p>
            <a:pPr algn="ctr"/>
            <a:r>
              <a:rPr lang="ko-KR" altLang="en-US" dirty="0"/>
              <a:t>무순 사전 </a:t>
            </a:r>
            <a:r>
              <a:rPr lang="en-US" altLang="ko-KR" dirty="0"/>
              <a:t>ADT</a:t>
            </a:r>
            <a:r>
              <a:rPr lang="ko-KR" altLang="en-US" dirty="0"/>
              <a:t>에서 어떤 원소를 탐색하려면 모든 원소를 탐색해야 한다</a:t>
            </a:r>
            <a:r>
              <a:rPr lang="en-US" altLang="ko-KR" dirty="0"/>
              <a:t>.</a:t>
            </a:r>
          </a:p>
          <a:p>
            <a:pPr algn="ctr"/>
            <a:r>
              <a:rPr lang="ko-KR" altLang="en-US" dirty="0"/>
              <a:t>리스트를 순회하면서 </a:t>
            </a:r>
            <a:r>
              <a:rPr lang="en-US" altLang="ko-KR" dirty="0"/>
              <a:t>key</a:t>
            </a:r>
            <a:r>
              <a:rPr lang="ko-KR" altLang="en-US" dirty="0"/>
              <a:t>값을 확인하면 된다</a:t>
            </a:r>
            <a:r>
              <a:rPr lang="en-US" altLang="ko-KR" dirty="0" smtClean="0"/>
              <a:t>.</a:t>
            </a:r>
          </a:p>
          <a:p>
            <a:pPr algn="ctr"/>
            <a:r>
              <a:rPr lang="ko-KR" altLang="en-US" dirty="0" smtClean="0"/>
              <a:t>최악의 경우는 리스트에 찾으려는 데이터 </a:t>
            </a:r>
            <a:r>
              <a:rPr lang="en-US" altLang="ko-KR" dirty="0" smtClean="0"/>
              <a:t>k</a:t>
            </a:r>
            <a:r>
              <a:rPr lang="ko-KR" altLang="en-US" dirty="0" smtClean="0"/>
              <a:t>가 없는 경우고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시간 성능은 </a:t>
            </a:r>
            <a:r>
              <a:rPr lang="en-US" altLang="ko-KR" dirty="0" smtClean="0"/>
              <a:t>O(n)</a:t>
            </a:r>
            <a:endParaRPr lang="en-US" altLang="ko-KR" dirty="0"/>
          </a:p>
        </p:txBody>
      </p:sp>
      <p:cxnSp>
        <p:nvCxnSpPr>
          <p:cNvPr id="6" name="직선 화살표 연결선 5"/>
          <p:cNvCxnSpPr/>
          <p:nvPr/>
        </p:nvCxnSpPr>
        <p:spPr>
          <a:xfrm flipH="1" flipV="1">
            <a:off x="3566160" y="5968538"/>
            <a:ext cx="5803323" cy="324198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17921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E4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모서리가 둥근 직사각형 7">
            <a:extLst>
              <a:ext uri="{FF2B5EF4-FFF2-40B4-BE49-F238E27FC236}">
                <a16:creationId xmlns:a16="http://schemas.microsoft.com/office/drawing/2014/main" id="{D9F095EF-3244-02CB-5DE7-C64C5124217D}"/>
              </a:ext>
            </a:extLst>
          </p:cNvPr>
          <p:cNvSpPr/>
          <p:nvPr/>
        </p:nvSpPr>
        <p:spPr>
          <a:xfrm>
            <a:off x="205451" y="1322349"/>
            <a:ext cx="11781098" cy="5357852"/>
          </a:xfrm>
          <a:prstGeom prst="roundRect">
            <a:avLst>
              <a:gd name="adj" fmla="val 248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374650" y="0"/>
            <a:ext cx="11442700" cy="756138"/>
            <a:chOff x="374650" y="0"/>
            <a:chExt cx="11442700" cy="756138"/>
          </a:xfrm>
        </p:grpSpPr>
        <p:sp>
          <p:nvSpPr>
            <p:cNvPr id="9" name="양쪽 모서리가 둥근 사각형 8"/>
            <p:cNvSpPr/>
            <p:nvPr/>
          </p:nvSpPr>
          <p:spPr>
            <a:xfrm>
              <a:off x="374650" y="0"/>
              <a:ext cx="11442700" cy="756138"/>
            </a:xfrm>
            <a:prstGeom prst="round2SameRect">
              <a:avLst>
                <a:gd name="adj1" fmla="val 0"/>
                <a:gd name="adj2" fmla="val 13437"/>
              </a:avLst>
            </a:prstGeom>
            <a:solidFill>
              <a:srgbClr val="4999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solidFill>
                  <a:prstClr val="white"/>
                </a:solidFill>
              </a:endParaRPr>
            </a:p>
          </p:txBody>
        </p:sp>
        <p:sp>
          <p:nvSpPr>
            <p:cNvPr id="12" name="도넛 11"/>
            <p:cNvSpPr/>
            <p:nvPr/>
          </p:nvSpPr>
          <p:spPr>
            <a:xfrm>
              <a:off x="501650" y="378069"/>
              <a:ext cx="266700" cy="266700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막힌 원호 12"/>
            <p:cNvSpPr/>
            <p:nvPr/>
          </p:nvSpPr>
          <p:spPr>
            <a:xfrm>
              <a:off x="555503" y="429542"/>
              <a:ext cx="161009" cy="161009"/>
            </a:xfrm>
            <a:prstGeom prst="blockArc">
              <a:avLst>
                <a:gd name="adj1" fmla="val 10800000"/>
                <a:gd name="adj2" fmla="val 15741299"/>
                <a:gd name="adj3" fmla="val 7630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타원 13"/>
            <p:cNvSpPr/>
            <p:nvPr/>
          </p:nvSpPr>
          <p:spPr>
            <a:xfrm>
              <a:off x="645624" y="539839"/>
              <a:ext cx="193615" cy="193615"/>
            </a:xfrm>
            <a:prstGeom prst="ellipse">
              <a:avLst/>
            </a:prstGeom>
            <a:solidFill>
              <a:srgbClr val="4999B6"/>
            </a:solidFill>
            <a:ln w="9525">
              <a:solidFill>
                <a:srgbClr val="C9E4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자유형 20"/>
            <p:cNvSpPr/>
            <p:nvPr/>
          </p:nvSpPr>
          <p:spPr>
            <a:xfrm>
              <a:off x="379461" y="634680"/>
              <a:ext cx="183662" cy="121386"/>
            </a:xfrm>
            <a:custGeom>
              <a:avLst/>
              <a:gdLst>
                <a:gd name="connsiteX0" fmla="*/ 85615 w 183662"/>
                <a:gd name="connsiteY0" fmla="*/ 0 h 121386"/>
                <a:gd name="connsiteX1" fmla="*/ 183662 w 183662"/>
                <a:gd name="connsiteY1" fmla="*/ 98047 h 121386"/>
                <a:gd name="connsiteX2" fmla="*/ 178950 w 183662"/>
                <a:gd name="connsiteY2" fmla="*/ 121386 h 121386"/>
                <a:gd name="connsiteX3" fmla="*/ 171408 w 183662"/>
                <a:gd name="connsiteY3" fmla="*/ 121386 h 121386"/>
                <a:gd name="connsiteX4" fmla="*/ 176120 w 183662"/>
                <a:gd name="connsiteY4" fmla="*/ 98047 h 121386"/>
                <a:gd name="connsiteX5" fmla="*/ 85615 w 183662"/>
                <a:gd name="connsiteY5" fmla="*/ 7542 h 121386"/>
                <a:gd name="connsiteX6" fmla="*/ 21618 w 183662"/>
                <a:gd name="connsiteY6" fmla="*/ 34050 h 121386"/>
                <a:gd name="connsiteX7" fmla="*/ 2939 w 183662"/>
                <a:gd name="connsiteY7" fmla="*/ 61756 h 121386"/>
                <a:gd name="connsiteX8" fmla="*/ 1304 w 183662"/>
                <a:gd name="connsiteY8" fmla="*/ 59332 h 121386"/>
                <a:gd name="connsiteX9" fmla="*/ 0 w 183662"/>
                <a:gd name="connsiteY9" fmla="*/ 52871 h 121386"/>
                <a:gd name="connsiteX10" fmla="*/ 16285 w 183662"/>
                <a:gd name="connsiteY10" fmla="*/ 28717 h 121386"/>
                <a:gd name="connsiteX11" fmla="*/ 85615 w 183662"/>
                <a:gd name="connsiteY11" fmla="*/ 0 h 121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3662" h="121386">
                  <a:moveTo>
                    <a:pt x="85615" y="0"/>
                  </a:moveTo>
                  <a:cubicBezTo>
                    <a:pt x="139765" y="0"/>
                    <a:pt x="183662" y="43897"/>
                    <a:pt x="183662" y="98047"/>
                  </a:cubicBezTo>
                  <a:lnTo>
                    <a:pt x="178950" y="121386"/>
                  </a:lnTo>
                  <a:lnTo>
                    <a:pt x="171408" y="121386"/>
                  </a:lnTo>
                  <a:lnTo>
                    <a:pt x="176120" y="98047"/>
                  </a:lnTo>
                  <a:cubicBezTo>
                    <a:pt x="176120" y="48062"/>
                    <a:pt x="135600" y="7542"/>
                    <a:pt x="85615" y="7542"/>
                  </a:cubicBezTo>
                  <a:cubicBezTo>
                    <a:pt x="60623" y="7542"/>
                    <a:pt x="37996" y="17672"/>
                    <a:pt x="21618" y="34050"/>
                  </a:cubicBezTo>
                  <a:lnTo>
                    <a:pt x="2939" y="61756"/>
                  </a:lnTo>
                  <a:lnTo>
                    <a:pt x="1304" y="59332"/>
                  </a:lnTo>
                  <a:lnTo>
                    <a:pt x="0" y="52871"/>
                  </a:lnTo>
                  <a:lnTo>
                    <a:pt x="16285" y="28717"/>
                  </a:lnTo>
                  <a:cubicBezTo>
                    <a:pt x="34028" y="10974"/>
                    <a:pt x="58540" y="0"/>
                    <a:pt x="85615" y="0"/>
                  </a:cubicBezTo>
                  <a:close/>
                </a:path>
              </a:pathLst>
            </a:cu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도넛 21"/>
            <p:cNvSpPr/>
            <p:nvPr/>
          </p:nvSpPr>
          <p:spPr>
            <a:xfrm>
              <a:off x="813252" y="422336"/>
              <a:ext cx="140556" cy="140556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90C3864B-3CD9-4A67-B0AC-B7A8FDA584F7}"/>
              </a:ext>
            </a:extLst>
          </p:cNvPr>
          <p:cNvSpPr/>
          <p:nvPr/>
        </p:nvSpPr>
        <p:spPr>
          <a:xfrm>
            <a:off x="374649" y="685497"/>
            <a:ext cx="11437890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리스트 탐색</a:t>
            </a:r>
            <a:endParaRPr lang="en-US" altLang="ko-KR" sz="2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402E866-B03C-E999-8C35-48AE82364F78}"/>
              </a:ext>
            </a:extLst>
          </p:cNvPr>
          <p:cNvSpPr/>
          <p:nvPr/>
        </p:nvSpPr>
        <p:spPr>
          <a:xfrm>
            <a:off x="2106592" y="-10603"/>
            <a:ext cx="8067555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 smtClean="0">
                <a:solidFill>
                  <a:schemeClr val="bg1"/>
                </a:solidFill>
              </a:rPr>
              <a:t>순서 사전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6ACFC1B-E80D-50F4-B662-2319C284E390}"/>
              </a:ext>
            </a:extLst>
          </p:cNvPr>
          <p:cNvSpPr/>
          <p:nvPr/>
        </p:nvSpPr>
        <p:spPr>
          <a:xfrm>
            <a:off x="374649" y="1403924"/>
            <a:ext cx="11442699" cy="43088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ctr">
              <a:buAutoNum type="arabicParenBoth"/>
            </a:pPr>
            <a:r>
              <a:rPr lang="ko-KR" altLang="en-US" sz="2000" b="1" dirty="0" smtClean="0"/>
              <a:t> 성능</a:t>
            </a:r>
            <a:endParaRPr lang="en-US" altLang="ko-KR" sz="2000" b="1" dirty="0" smtClean="0"/>
          </a:p>
          <a:p>
            <a:pPr algn="ctr"/>
            <a:endParaRPr lang="en-US" altLang="ko-KR" dirty="0"/>
          </a:p>
          <a:p>
            <a:pPr marL="342900" indent="-342900" algn="ctr">
              <a:buAutoNum type="arabicPeriod"/>
            </a:pPr>
            <a:r>
              <a:rPr lang="ko-KR" altLang="en-US" dirty="0" smtClean="0"/>
              <a:t>삽입</a:t>
            </a:r>
            <a:r>
              <a:rPr lang="en-US" altLang="ko-KR" dirty="0" smtClean="0"/>
              <a:t>: O(n)</a:t>
            </a:r>
            <a:br>
              <a:rPr lang="en-US" altLang="ko-KR" dirty="0" smtClean="0"/>
            </a:br>
            <a:r>
              <a:rPr lang="ko-KR" altLang="en-US" dirty="0" smtClean="0"/>
              <a:t>원소 </a:t>
            </a:r>
            <a:r>
              <a:rPr lang="en-US" altLang="ko-KR" dirty="0" smtClean="0"/>
              <a:t>key</a:t>
            </a:r>
            <a:r>
              <a:rPr lang="ko-KR" altLang="en-US" dirty="0" smtClean="0"/>
              <a:t>들을 정렬 기준에 </a:t>
            </a:r>
            <a:r>
              <a:rPr lang="ko-KR" altLang="en-US" dirty="0"/>
              <a:t>맞는 위치에 </a:t>
            </a:r>
            <a:r>
              <a:rPr lang="ko-KR" altLang="en-US" dirty="0" smtClean="0"/>
              <a:t>삽입해야 하므로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최악의 경우 </a:t>
            </a:r>
            <a:r>
              <a:rPr lang="en-US" altLang="ko-KR" dirty="0" smtClean="0"/>
              <a:t>O(n) </a:t>
            </a:r>
            <a:r>
              <a:rPr lang="ko-KR" altLang="en-US" dirty="0" smtClean="0"/>
              <a:t>시간이 걸린다</a:t>
            </a:r>
            <a:r>
              <a:rPr lang="en-US" altLang="ko-KR" dirty="0" smtClean="0"/>
              <a:t>.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 smtClean="0"/>
              <a:t>2. </a:t>
            </a:r>
            <a:r>
              <a:rPr lang="ko-KR" altLang="en-US" dirty="0"/>
              <a:t>탐색이나 </a:t>
            </a:r>
            <a:r>
              <a:rPr lang="ko-KR" altLang="en-US" dirty="0" smtClean="0"/>
              <a:t>삭제</a:t>
            </a:r>
            <a:r>
              <a:rPr lang="en-US" altLang="ko-KR" dirty="0" smtClean="0"/>
              <a:t>: </a:t>
            </a:r>
            <a:r>
              <a:rPr lang="en-US" altLang="ko-KR" dirty="0"/>
              <a:t>O(n</a:t>
            </a:r>
            <a:r>
              <a:rPr lang="en-US" altLang="ko-KR" dirty="0" smtClean="0"/>
              <a:t>)</a:t>
            </a:r>
          </a:p>
          <a:p>
            <a:pPr algn="ctr"/>
            <a:r>
              <a:rPr lang="ko-KR" altLang="en-US" dirty="0"/>
              <a:t>삭제하는 경우도 마찬가지로</a:t>
            </a:r>
            <a:r>
              <a:rPr lang="en-US" altLang="ko-KR" dirty="0"/>
              <a:t>, </a:t>
            </a:r>
            <a:r>
              <a:rPr lang="ko-KR" altLang="en-US" dirty="0"/>
              <a:t>항목이 삭제된 공간을 메꾸기 </a:t>
            </a:r>
            <a:r>
              <a:rPr lang="ko-KR" altLang="en-US" dirty="0" smtClean="0"/>
              <a:t>위해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최악의 </a:t>
            </a:r>
            <a:r>
              <a:rPr lang="ko-KR" altLang="en-US" dirty="0"/>
              <a:t>경우 </a:t>
            </a:r>
            <a:r>
              <a:rPr lang="en-US" altLang="ko-KR" dirty="0"/>
              <a:t>n</a:t>
            </a:r>
            <a:r>
              <a:rPr lang="ko-KR" altLang="en-US" dirty="0"/>
              <a:t>개의 기존 항목들을 </a:t>
            </a:r>
            <a:r>
              <a:rPr lang="ko-KR" altLang="en-US" dirty="0" smtClean="0"/>
              <a:t>이동해야 하므로</a:t>
            </a:r>
            <a:endParaRPr lang="ko-KR" altLang="en-US" dirty="0"/>
          </a:p>
          <a:p>
            <a:pPr algn="ctr"/>
            <a:r>
              <a:rPr lang="en-US" altLang="ko-KR" dirty="0"/>
              <a:t>O(n)</a:t>
            </a:r>
            <a:r>
              <a:rPr lang="ko-KR" altLang="en-US" dirty="0"/>
              <a:t>시간이 필요하다</a:t>
            </a:r>
            <a:r>
              <a:rPr lang="en-US" altLang="ko-KR" dirty="0"/>
              <a:t>.</a:t>
            </a:r>
          </a:p>
          <a:p>
            <a:pPr algn="ctr"/>
            <a:r>
              <a:rPr lang="en-US" altLang="ko-KR" dirty="0"/>
              <a:t> </a:t>
            </a:r>
          </a:p>
          <a:p>
            <a:pPr algn="ctr"/>
            <a:r>
              <a:rPr lang="ko-KR" altLang="en-US" dirty="0" smtClean="0"/>
              <a:t>따라서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순서 사전 </a:t>
            </a:r>
            <a:r>
              <a:rPr lang="en-US" altLang="ko-KR" dirty="0" smtClean="0"/>
              <a:t>ADT</a:t>
            </a:r>
            <a:r>
              <a:rPr lang="ko-KR" altLang="en-US" dirty="0"/>
              <a:t>가 </a:t>
            </a:r>
            <a:r>
              <a:rPr lang="ko-KR" altLang="en-US" dirty="0" smtClean="0"/>
              <a:t>삭제를 드물게 하고 탐색은 빈번하게 하는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신용카드 사용 승인이나 전화번호부 등에 사용하면 좋다</a:t>
            </a:r>
            <a:r>
              <a:rPr lang="en-US" altLang="ko-KR" dirty="0" smtClean="0"/>
              <a:t>.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sz="2000" b="1" dirty="0" smtClean="0"/>
              <a:t>(2) </a:t>
            </a:r>
            <a:r>
              <a:rPr lang="ko-KR" altLang="en-US" sz="2000" b="1" dirty="0" smtClean="0"/>
              <a:t>선형 탐색</a:t>
            </a:r>
            <a:endParaRPr lang="en-US" altLang="ko-KR" sz="2000" b="1" dirty="0" smtClean="0"/>
          </a:p>
        </p:txBody>
      </p:sp>
      <p:sp>
        <p:nvSpPr>
          <p:cNvPr id="2" name="직사각형 1"/>
          <p:cNvSpPr/>
          <p:nvPr/>
        </p:nvSpPr>
        <p:spPr>
          <a:xfrm>
            <a:off x="0" y="5746995"/>
            <a:ext cx="771698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dirty="0"/>
              <a:t>순서 사전에서의 탐색이며</a:t>
            </a:r>
            <a:r>
              <a:rPr lang="en-US" altLang="ko-KR" dirty="0"/>
              <a:t>, </a:t>
            </a:r>
            <a:r>
              <a:rPr lang="ko-KR" altLang="en-US" dirty="0"/>
              <a:t>앞의 장보다 </a:t>
            </a:r>
            <a:r>
              <a:rPr lang="en-US" altLang="ko-KR" dirty="0" err="1"/>
              <a:t>elseif</a:t>
            </a:r>
            <a:r>
              <a:rPr lang="ko-KR" altLang="en-US" dirty="0"/>
              <a:t>절만 추가되었다</a:t>
            </a:r>
            <a:r>
              <a:rPr lang="en-US" altLang="ko-KR" dirty="0"/>
              <a:t>.</a:t>
            </a:r>
          </a:p>
          <a:p>
            <a:pPr algn="ctr"/>
            <a:r>
              <a:rPr lang="ko-KR" altLang="en-US" dirty="0"/>
              <a:t>하지만 이렇게 탐색을 보완하더라도 </a:t>
            </a:r>
            <a:r>
              <a:rPr lang="en-US" altLang="ko-KR" dirty="0"/>
              <a:t>O(n)</a:t>
            </a:r>
            <a:r>
              <a:rPr lang="ko-KR" altLang="en-US" dirty="0"/>
              <a:t>시간인 것은 여전하다</a:t>
            </a:r>
            <a:r>
              <a:rPr lang="en-US" altLang="ko-KR" dirty="0"/>
              <a:t>.</a:t>
            </a:r>
            <a:endParaRPr lang="en-US" altLang="ko-KR" b="1" dirty="0"/>
          </a:p>
        </p:txBody>
      </p:sp>
      <p:pic>
        <p:nvPicPr>
          <p:cNvPr id="2050" name="Picture 2" descr="https://blog.kakaocdn.net/dn/bve9fl/btrgOuq0c0P/myArl4cAOQ8nJRCZVAnOBK/img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96" t="24230" r="3924" b="5703"/>
          <a:stretch/>
        </p:blipFill>
        <p:spPr bwMode="auto">
          <a:xfrm>
            <a:off x="9600393" y="4428052"/>
            <a:ext cx="2301556" cy="2166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7464380" y="5378873"/>
            <a:ext cx="206827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b="1" dirty="0">
                <a:solidFill>
                  <a:srgbClr val="00B050"/>
                </a:solidFill>
                <a:latin typeface="AppleSDGothicNeo"/>
              </a:rPr>
              <a:t>뒤로 가도 실패가 예정되어있는 경우이기 </a:t>
            </a:r>
            <a:r>
              <a:rPr lang="ko-KR" altLang="en-US" sz="1000" b="1" dirty="0" smtClean="0">
                <a:solidFill>
                  <a:srgbClr val="00B050"/>
                </a:solidFill>
                <a:latin typeface="AppleSDGothicNeo"/>
              </a:rPr>
              <a:t>때문에 찾고자 하는 </a:t>
            </a:r>
            <a:r>
              <a:rPr lang="en-US" altLang="ko-KR" sz="1000" b="1" dirty="0" smtClean="0">
                <a:solidFill>
                  <a:srgbClr val="00B050"/>
                </a:solidFill>
                <a:latin typeface="AppleSDGothicNeo"/>
              </a:rPr>
              <a:t>key </a:t>
            </a:r>
            <a:r>
              <a:rPr lang="ko-KR" altLang="en-US" sz="1000" b="1" dirty="0" smtClean="0">
                <a:solidFill>
                  <a:srgbClr val="00B050"/>
                </a:solidFill>
                <a:latin typeface="AppleSDGothicNeo"/>
              </a:rPr>
              <a:t>값을 넘어서면 더 이상 탐색을 진행하지 않는다</a:t>
            </a:r>
            <a:r>
              <a:rPr lang="en-US" altLang="ko-KR" sz="1000" b="1" dirty="0" smtClean="0">
                <a:solidFill>
                  <a:srgbClr val="00B050"/>
                </a:solidFill>
                <a:latin typeface="AppleSDGothicNeo"/>
              </a:rPr>
              <a:t>.</a:t>
            </a:r>
            <a:endParaRPr lang="ko-KR" altLang="en-US" sz="10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88373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E4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모서리가 둥근 직사각형 7">
            <a:extLst>
              <a:ext uri="{FF2B5EF4-FFF2-40B4-BE49-F238E27FC236}">
                <a16:creationId xmlns:a16="http://schemas.microsoft.com/office/drawing/2014/main" id="{D9F095EF-3244-02CB-5DE7-C64C5124217D}"/>
              </a:ext>
            </a:extLst>
          </p:cNvPr>
          <p:cNvSpPr/>
          <p:nvPr/>
        </p:nvSpPr>
        <p:spPr>
          <a:xfrm>
            <a:off x="205451" y="1322349"/>
            <a:ext cx="11781098" cy="5357852"/>
          </a:xfrm>
          <a:prstGeom prst="roundRect">
            <a:avLst>
              <a:gd name="adj" fmla="val 248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374650" y="0"/>
            <a:ext cx="11442700" cy="756138"/>
            <a:chOff x="374650" y="0"/>
            <a:chExt cx="11442700" cy="756138"/>
          </a:xfrm>
        </p:grpSpPr>
        <p:sp>
          <p:nvSpPr>
            <p:cNvPr id="9" name="양쪽 모서리가 둥근 사각형 8"/>
            <p:cNvSpPr/>
            <p:nvPr/>
          </p:nvSpPr>
          <p:spPr>
            <a:xfrm>
              <a:off x="374650" y="0"/>
              <a:ext cx="11442700" cy="756138"/>
            </a:xfrm>
            <a:prstGeom prst="round2SameRect">
              <a:avLst>
                <a:gd name="adj1" fmla="val 0"/>
                <a:gd name="adj2" fmla="val 13437"/>
              </a:avLst>
            </a:prstGeom>
            <a:solidFill>
              <a:srgbClr val="4999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solidFill>
                  <a:prstClr val="white"/>
                </a:solidFill>
              </a:endParaRPr>
            </a:p>
          </p:txBody>
        </p:sp>
        <p:sp>
          <p:nvSpPr>
            <p:cNvPr id="12" name="도넛 11"/>
            <p:cNvSpPr/>
            <p:nvPr/>
          </p:nvSpPr>
          <p:spPr>
            <a:xfrm>
              <a:off x="501650" y="378069"/>
              <a:ext cx="266700" cy="266700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막힌 원호 12"/>
            <p:cNvSpPr/>
            <p:nvPr/>
          </p:nvSpPr>
          <p:spPr>
            <a:xfrm>
              <a:off x="555503" y="429542"/>
              <a:ext cx="161009" cy="161009"/>
            </a:xfrm>
            <a:prstGeom prst="blockArc">
              <a:avLst>
                <a:gd name="adj1" fmla="val 10800000"/>
                <a:gd name="adj2" fmla="val 15741299"/>
                <a:gd name="adj3" fmla="val 7630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타원 13"/>
            <p:cNvSpPr/>
            <p:nvPr/>
          </p:nvSpPr>
          <p:spPr>
            <a:xfrm>
              <a:off x="645624" y="539839"/>
              <a:ext cx="193615" cy="193615"/>
            </a:xfrm>
            <a:prstGeom prst="ellipse">
              <a:avLst/>
            </a:prstGeom>
            <a:solidFill>
              <a:srgbClr val="4999B6"/>
            </a:solidFill>
            <a:ln w="9525">
              <a:solidFill>
                <a:srgbClr val="C9E4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자유형 20"/>
            <p:cNvSpPr/>
            <p:nvPr/>
          </p:nvSpPr>
          <p:spPr>
            <a:xfrm>
              <a:off x="379461" y="634680"/>
              <a:ext cx="183662" cy="121386"/>
            </a:xfrm>
            <a:custGeom>
              <a:avLst/>
              <a:gdLst>
                <a:gd name="connsiteX0" fmla="*/ 85615 w 183662"/>
                <a:gd name="connsiteY0" fmla="*/ 0 h 121386"/>
                <a:gd name="connsiteX1" fmla="*/ 183662 w 183662"/>
                <a:gd name="connsiteY1" fmla="*/ 98047 h 121386"/>
                <a:gd name="connsiteX2" fmla="*/ 178950 w 183662"/>
                <a:gd name="connsiteY2" fmla="*/ 121386 h 121386"/>
                <a:gd name="connsiteX3" fmla="*/ 171408 w 183662"/>
                <a:gd name="connsiteY3" fmla="*/ 121386 h 121386"/>
                <a:gd name="connsiteX4" fmla="*/ 176120 w 183662"/>
                <a:gd name="connsiteY4" fmla="*/ 98047 h 121386"/>
                <a:gd name="connsiteX5" fmla="*/ 85615 w 183662"/>
                <a:gd name="connsiteY5" fmla="*/ 7542 h 121386"/>
                <a:gd name="connsiteX6" fmla="*/ 21618 w 183662"/>
                <a:gd name="connsiteY6" fmla="*/ 34050 h 121386"/>
                <a:gd name="connsiteX7" fmla="*/ 2939 w 183662"/>
                <a:gd name="connsiteY7" fmla="*/ 61756 h 121386"/>
                <a:gd name="connsiteX8" fmla="*/ 1304 w 183662"/>
                <a:gd name="connsiteY8" fmla="*/ 59332 h 121386"/>
                <a:gd name="connsiteX9" fmla="*/ 0 w 183662"/>
                <a:gd name="connsiteY9" fmla="*/ 52871 h 121386"/>
                <a:gd name="connsiteX10" fmla="*/ 16285 w 183662"/>
                <a:gd name="connsiteY10" fmla="*/ 28717 h 121386"/>
                <a:gd name="connsiteX11" fmla="*/ 85615 w 183662"/>
                <a:gd name="connsiteY11" fmla="*/ 0 h 121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3662" h="121386">
                  <a:moveTo>
                    <a:pt x="85615" y="0"/>
                  </a:moveTo>
                  <a:cubicBezTo>
                    <a:pt x="139765" y="0"/>
                    <a:pt x="183662" y="43897"/>
                    <a:pt x="183662" y="98047"/>
                  </a:cubicBezTo>
                  <a:lnTo>
                    <a:pt x="178950" y="121386"/>
                  </a:lnTo>
                  <a:lnTo>
                    <a:pt x="171408" y="121386"/>
                  </a:lnTo>
                  <a:lnTo>
                    <a:pt x="176120" y="98047"/>
                  </a:lnTo>
                  <a:cubicBezTo>
                    <a:pt x="176120" y="48062"/>
                    <a:pt x="135600" y="7542"/>
                    <a:pt x="85615" y="7542"/>
                  </a:cubicBezTo>
                  <a:cubicBezTo>
                    <a:pt x="60623" y="7542"/>
                    <a:pt x="37996" y="17672"/>
                    <a:pt x="21618" y="34050"/>
                  </a:cubicBezTo>
                  <a:lnTo>
                    <a:pt x="2939" y="61756"/>
                  </a:lnTo>
                  <a:lnTo>
                    <a:pt x="1304" y="59332"/>
                  </a:lnTo>
                  <a:lnTo>
                    <a:pt x="0" y="52871"/>
                  </a:lnTo>
                  <a:lnTo>
                    <a:pt x="16285" y="28717"/>
                  </a:lnTo>
                  <a:cubicBezTo>
                    <a:pt x="34028" y="10974"/>
                    <a:pt x="58540" y="0"/>
                    <a:pt x="85615" y="0"/>
                  </a:cubicBezTo>
                  <a:close/>
                </a:path>
              </a:pathLst>
            </a:cu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도넛 21"/>
            <p:cNvSpPr/>
            <p:nvPr/>
          </p:nvSpPr>
          <p:spPr>
            <a:xfrm>
              <a:off x="813252" y="422336"/>
              <a:ext cx="140556" cy="140556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36ACFC1B-E80D-50F4-B662-2319C284E390}"/>
              </a:ext>
            </a:extLst>
          </p:cNvPr>
          <p:cNvSpPr/>
          <p:nvPr/>
        </p:nvSpPr>
        <p:spPr>
          <a:xfrm>
            <a:off x="374649" y="1428863"/>
            <a:ext cx="11442699" cy="35548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 smtClean="0"/>
              <a:t>시간 측면에서 선형 탐색보다</a:t>
            </a:r>
            <a:endParaRPr lang="en-US" altLang="ko-KR" dirty="0" smtClean="0"/>
          </a:p>
          <a:p>
            <a:pPr algn="ctr">
              <a:lnSpc>
                <a:spcPct val="150000"/>
              </a:lnSpc>
            </a:pPr>
            <a:r>
              <a:rPr lang="ko-KR" altLang="en-US" dirty="0" smtClean="0"/>
              <a:t>좀 </a:t>
            </a:r>
            <a:r>
              <a:rPr lang="ko-KR" altLang="en-US" dirty="0"/>
              <a:t>더 효율적인 탐색 알고리즘을 생각하다가 </a:t>
            </a:r>
            <a:r>
              <a:rPr lang="ko-KR" altLang="en-US" dirty="0" smtClean="0"/>
              <a:t>나온 것이 이진탐색이다</a:t>
            </a:r>
            <a:r>
              <a:rPr lang="en-US" altLang="ko-KR" dirty="0" smtClean="0"/>
              <a:t>.</a:t>
            </a:r>
          </a:p>
          <a:p>
            <a:pPr algn="ctr">
              <a:lnSpc>
                <a:spcPct val="150000"/>
              </a:lnSpc>
            </a:pPr>
            <a:endParaRPr lang="en-US" altLang="ko-KR" sz="2000" b="1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20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(1) </a:t>
            </a:r>
            <a:r>
              <a:rPr lang="ko-KR" altLang="en-US" sz="20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이진탐색</a:t>
            </a:r>
            <a:r>
              <a:rPr lang="ko-KR" altLang="en-US" sz="20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이란</a:t>
            </a:r>
            <a:endParaRPr lang="en-US" altLang="ko-KR" sz="2000" b="1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/>
              <a:t>어떠한 배열이 있다고 </a:t>
            </a:r>
            <a:r>
              <a:rPr lang="ko-KR" altLang="en-US" dirty="0" smtClean="0"/>
              <a:t>할 때</a:t>
            </a:r>
            <a:r>
              <a:rPr lang="en-US" altLang="ko-KR" dirty="0"/>
              <a:t>, </a:t>
            </a:r>
            <a:r>
              <a:rPr lang="ko-KR" altLang="en-US" b="1" dirty="0">
                <a:solidFill>
                  <a:srgbClr val="0070C0"/>
                </a:solidFill>
              </a:rPr>
              <a:t>그 배열의 </a:t>
            </a:r>
            <a:r>
              <a:rPr lang="ko-KR" altLang="en-US" b="1" u="sng" dirty="0">
                <a:solidFill>
                  <a:srgbClr val="0070C0"/>
                </a:solidFill>
              </a:rPr>
              <a:t>가운데를 기준</a:t>
            </a:r>
            <a:r>
              <a:rPr lang="ko-KR" altLang="en-US" b="1" dirty="0">
                <a:solidFill>
                  <a:srgbClr val="0070C0"/>
                </a:solidFill>
              </a:rPr>
              <a:t>으로 크다 </a:t>
            </a:r>
            <a:r>
              <a:rPr lang="ko-KR" altLang="en-US" b="1" dirty="0" err="1">
                <a:solidFill>
                  <a:srgbClr val="0070C0"/>
                </a:solidFill>
              </a:rPr>
              <a:t>작다를</a:t>
            </a:r>
            <a:r>
              <a:rPr lang="ko-KR" altLang="en-US" b="1" dirty="0">
                <a:solidFill>
                  <a:srgbClr val="0070C0"/>
                </a:solidFill>
              </a:rPr>
              <a:t> 나누는 </a:t>
            </a:r>
            <a:r>
              <a:rPr lang="ko-KR" altLang="en-US" b="1" dirty="0" smtClean="0">
                <a:solidFill>
                  <a:srgbClr val="0070C0"/>
                </a:solidFill>
              </a:rPr>
              <a:t>것</a:t>
            </a:r>
            <a:endParaRPr lang="en-US" altLang="ko-KR" b="1" dirty="0" smtClean="0">
              <a:solidFill>
                <a:srgbClr val="0070C0"/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2000" b="1" dirty="0" smtClean="0"/>
              <a:t>(2) </a:t>
            </a:r>
            <a:r>
              <a:rPr lang="ko-KR" altLang="en-US" sz="2000" b="1" dirty="0" smtClean="0"/>
              <a:t>성능</a:t>
            </a:r>
            <a:endParaRPr lang="en-US" altLang="ko-KR" sz="2000" b="1" dirty="0" smtClean="0"/>
          </a:p>
          <a:p>
            <a:pPr marL="285750" indent="-285750" algn="ctr">
              <a:lnSpc>
                <a:spcPct val="150000"/>
              </a:lnSpc>
              <a:buFontTx/>
              <a:buChar char="-"/>
            </a:pPr>
            <a:endParaRPr lang="en-US" altLang="ko-KR" dirty="0" smtClean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90C3864B-3CD9-4A67-B0AC-B7A8FDA584F7}"/>
              </a:ext>
            </a:extLst>
          </p:cNvPr>
          <p:cNvSpPr/>
          <p:nvPr/>
        </p:nvSpPr>
        <p:spPr>
          <a:xfrm>
            <a:off x="374649" y="685497"/>
            <a:ext cx="11437890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리스트 탐색</a:t>
            </a:r>
            <a:endParaRPr lang="en-US" altLang="ko-KR" sz="2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402E866-B03C-E999-8C35-48AE82364F78}"/>
              </a:ext>
            </a:extLst>
          </p:cNvPr>
          <p:cNvSpPr/>
          <p:nvPr/>
        </p:nvSpPr>
        <p:spPr>
          <a:xfrm>
            <a:off x="2106592" y="-10603"/>
            <a:ext cx="8067555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 err="1" smtClean="0">
                <a:solidFill>
                  <a:schemeClr val="bg1"/>
                </a:solidFill>
              </a:rPr>
              <a:t>이진탐색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pic>
        <p:nvPicPr>
          <p:cNvPr id="3074" name="Picture 2" descr="https://blog.kakaocdn.net/dn/dkIV83/btrgMzltMwn/Lf1OEAtylhfSUB1WbJWWw0/img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10" t="75862" r="7612" b="-2085"/>
          <a:stretch/>
        </p:blipFill>
        <p:spPr bwMode="auto">
          <a:xfrm>
            <a:off x="7281332" y="4809971"/>
            <a:ext cx="4470401" cy="89539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-946020" y="4672730"/>
            <a:ext cx="959048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ctr">
              <a:lnSpc>
                <a:spcPct val="150000"/>
              </a:lnSpc>
              <a:buFontTx/>
              <a:buChar char="-"/>
            </a:pPr>
            <a:r>
              <a:rPr lang="ko-KR" altLang="en-US" b="1" dirty="0">
                <a:solidFill>
                  <a:srgbClr val="0070C0"/>
                </a:solidFill>
              </a:rPr>
              <a:t>배열</a:t>
            </a:r>
            <a:r>
              <a:rPr lang="en-US" altLang="ko-KR" b="1" dirty="0">
                <a:solidFill>
                  <a:srgbClr val="0070C0"/>
                </a:solidFill>
              </a:rPr>
              <a:t>: O(</a:t>
            </a:r>
            <a:r>
              <a:rPr lang="en-US" altLang="ko-KR" b="1" dirty="0" err="1">
                <a:solidFill>
                  <a:srgbClr val="0070C0"/>
                </a:solidFill>
              </a:rPr>
              <a:t>logn</a:t>
            </a:r>
            <a:r>
              <a:rPr lang="en-US" altLang="ko-KR" b="1" dirty="0">
                <a:solidFill>
                  <a:srgbClr val="0070C0"/>
                </a:solidFill>
              </a:rPr>
              <a:t>), </a:t>
            </a:r>
            <a:r>
              <a:rPr lang="ko-KR" altLang="en-US" dirty="0"/>
              <a:t>한번에 반씩 쪼개기 때문에</a:t>
            </a:r>
            <a:endParaRPr lang="en-US" altLang="ko-KR" dirty="0"/>
          </a:p>
          <a:p>
            <a:pPr marL="285750" indent="-285750" algn="ctr">
              <a:lnSpc>
                <a:spcPct val="150000"/>
              </a:lnSpc>
              <a:buFontTx/>
              <a:buChar char="-"/>
            </a:pPr>
            <a:r>
              <a:rPr lang="ko-KR" altLang="en-US" dirty="0" err="1"/>
              <a:t>연결리스트</a:t>
            </a:r>
            <a:r>
              <a:rPr lang="en-US" altLang="ko-KR" dirty="0"/>
              <a:t>: O(n)</a:t>
            </a:r>
          </a:p>
          <a:p>
            <a:pPr algn="ctr">
              <a:lnSpc>
                <a:spcPct val="150000"/>
              </a:lnSpc>
            </a:pPr>
            <a:r>
              <a:rPr lang="ko-KR" altLang="en-US" dirty="0"/>
              <a:t>가운데 위치로 접근하려 하면 이미 </a:t>
            </a:r>
            <a:r>
              <a:rPr lang="en-US" altLang="ko-KR" dirty="0"/>
              <a:t>O(n)</a:t>
            </a:r>
            <a:r>
              <a:rPr lang="ko-KR" altLang="en-US" dirty="0"/>
              <a:t>시간이 필요하기 때문에</a:t>
            </a:r>
            <a:endParaRPr lang="en-US" altLang="ko-KR" dirty="0"/>
          </a:p>
          <a:p>
            <a:pPr algn="ctr">
              <a:lnSpc>
                <a:spcPct val="150000"/>
              </a:lnSpc>
            </a:pPr>
            <a:r>
              <a:rPr lang="ko-KR" altLang="en-US" b="1" dirty="0" err="1">
                <a:solidFill>
                  <a:srgbClr val="0070C0"/>
                </a:solidFill>
              </a:rPr>
              <a:t>이진탐색은</a:t>
            </a:r>
            <a:r>
              <a:rPr lang="ko-KR" altLang="en-US" b="1" dirty="0">
                <a:solidFill>
                  <a:srgbClr val="0070C0"/>
                </a:solidFill>
              </a:rPr>
              <a:t> 배열에서 자주 사용한다</a:t>
            </a:r>
          </a:p>
        </p:txBody>
      </p:sp>
    </p:spTree>
    <p:extLst>
      <p:ext uri="{BB962C8B-B14F-4D97-AF65-F5344CB8AC3E}">
        <p14:creationId xmlns:p14="http://schemas.microsoft.com/office/powerpoint/2010/main" val="212899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8754D9DC-0C71-0BA0-B022-DFF8D88112F4}"/>
              </a:ext>
            </a:extLst>
          </p:cNvPr>
          <p:cNvGrpSpPr/>
          <p:nvPr/>
        </p:nvGrpSpPr>
        <p:grpSpPr>
          <a:xfrm>
            <a:off x="2310043" y="0"/>
            <a:ext cx="6739169" cy="756138"/>
            <a:chOff x="374650" y="0"/>
            <a:chExt cx="11442700" cy="756138"/>
          </a:xfrm>
        </p:grpSpPr>
        <p:sp>
          <p:nvSpPr>
            <p:cNvPr id="9" name="양쪽 모서리가 둥근 사각형 8">
              <a:extLst>
                <a:ext uri="{FF2B5EF4-FFF2-40B4-BE49-F238E27FC236}">
                  <a16:creationId xmlns:a16="http://schemas.microsoft.com/office/drawing/2014/main" id="{32D9D236-552F-CDC0-3440-C2949B252B1F}"/>
                </a:ext>
              </a:extLst>
            </p:cNvPr>
            <p:cNvSpPr/>
            <p:nvPr/>
          </p:nvSpPr>
          <p:spPr>
            <a:xfrm>
              <a:off x="374650" y="0"/>
              <a:ext cx="11442700" cy="756138"/>
            </a:xfrm>
            <a:prstGeom prst="round2SameRect">
              <a:avLst>
                <a:gd name="adj1" fmla="val 0"/>
                <a:gd name="adj2" fmla="val 13437"/>
              </a:avLst>
            </a:prstGeom>
            <a:solidFill>
              <a:srgbClr val="4999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800" b="1" dirty="0" err="1" smtClean="0">
                  <a:solidFill>
                    <a:schemeClr val="bg1"/>
                  </a:solidFill>
                </a:rPr>
                <a:t>이진탐색</a:t>
              </a:r>
              <a:endParaRPr lang="ko-KR" alt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10" name="도넛 11">
              <a:extLst>
                <a:ext uri="{FF2B5EF4-FFF2-40B4-BE49-F238E27FC236}">
                  <a16:creationId xmlns:a16="http://schemas.microsoft.com/office/drawing/2014/main" id="{2EACC1F4-03A5-DC40-04B3-1E403CA5E706}"/>
                </a:ext>
              </a:extLst>
            </p:cNvPr>
            <p:cNvSpPr/>
            <p:nvPr/>
          </p:nvSpPr>
          <p:spPr>
            <a:xfrm>
              <a:off x="501650" y="378069"/>
              <a:ext cx="266700" cy="266700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" name="막힌 원호 10">
              <a:extLst>
                <a:ext uri="{FF2B5EF4-FFF2-40B4-BE49-F238E27FC236}">
                  <a16:creationId xmlns:a16="http://schemas.microsoft.com/office/drawing/2014/main" id="{55B9AC27-02E4-1884-7DE5-56ADAD272384}"/>
                </a:ext>
              </a:extLst>
            </p:cNvPr>
            <p:cNvSpPr/>
            <p:nvPr/>
          </p:nvSpPr>
          <p:spPr>
            <a:xfrm>
              <a:off x="555503" y="429542"/>
              <a:ext cx="161009" cy="161009"/>
            </a:xfrm>
            <a:prstGeom prst="blockArc">
              <a:avLst>
                <a:gd name="adj1" fmla="val 10800000"/>
                <a:gd name="adj2" fmla="val 15741299"/>
                <a:gd name="adj3" fmla="val 7630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05C2978B-83B8-B504-00CA-D4370A4AC427}"/>
                </a:ext>
              </a:extLst>
            </p:cNvPr>
            <p:cNvSpPr/>
            <p:nvPr/>
          </p:nvSpPr>
          <p:spPr>
            <a:xfrm>
              <a:off x="645624" y="539839"/>
              <a:ext cx="193615" cy="193615"/>
            </a:xfrm>
            <a:prstGeom prst="ellipse">
              <a:avLst/>
            </a:prstGeom>
            <a:solidFill>
              <a:srgbClr val="4999B6"/>
            </a:solidFill>
            <a:ln w="9525">
              <a:solidFill>
                <a:srgbClr val="C9E4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자유형 20">
              <a:extLst>
                <a:ext uri="{FF2B5EF4-FFF2-40B4-BE49-F238E27FC236}">
                  <a16:creationId xmlns:a16="http://schemas.microsoft.com/office/drawing/2014/main" id="{05174D11-9AEA-CCCF-3360-5AE2CDB1E2AB}"/>
                </a:ext>
              </a:extLst>
            </p:cNvPr>
            <p:cNvSpPr/>
            <p:nvPr/>
          </p:nvSpPr>
          <p:spPr>
            <a:xfrm>
              <a:off x="379461" y="634680"/>
              <a:ext cx="183662" cy="121386"/>
            </a:xfrm>
            <a:custGeom>
              <a:avLst/>
              <a:gdLst>
                <a:gd name="connsiteX0" fmla="*/ 85615 w 183662"/>
                <a:gd name="connsiteY0" fmla="*/ 0 h 121386"/>
                <a:gd name="connsiteX1" fmla="*/ 183662 w 183662"/>
                <a:gd name="connsiteY1" fmla="*/ 98047 h 121386"/>
                <a:gd name="connsiteX2" fmla="*/ 178950 w 183662"/>
                <a:gd name="connsiteY2" fmla="*/ 121386 h 121386"/>
                <a:gd name="connsiteX3" fmla="*/ 171408 w 183662"/>
                <a:gd name="connsiteY3" fmla="*/ 121386 h 121386"/>
                <a:gd name="connsiteX4" fmla="*/ 176120 w 183662"/>
                <a:gd name="connsiteY4" fmla="*/ 98047 h 121386"/>
                <a:gd name="connsiteX5" fmla="*/ 85615 w 183662"/>
                <a:gd name="connsiteY5" fmla="*/ 7542 h 121386"/>
                <a:gd name="connsiteX6" fmla="*/ 21618 w 183662"/>
                <a:gd name="connsiteY6" fmla="*/ 34050 h 121386"/>
                <a:gd name="connsiteX7" fmla="*/ 2939 w 183662"/>
                <a:gd name="connsiteY7" fmla="*/ 61756 h 121386"/>
                <a:gd name="connsiteX8" fmla="*/ 1304 w 183662"/>
                <a:gd name="connsiteY8" fmla="*/ 59332 h 121386"/>
                <a:gd name="connsiteX9" fmla="*/ 0 w 183662"/>
                <a:gd name="connsiteY9" fmla="*/ 52871 h 121386"/>
                <a:gd name="connsiteX10" fmla="*/ 16285 w 183662"/>
                <a:gd name="connsiteY10" fmla="*/ 28717 h 121386"/>
                <a:gd name="connsiteX11" fmla="*/ 85615 w 183662"/>
                <a:gd name="connsiteY11" fmla="*/ 0 h 121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3662" h="121386">
                  <a:moveTo>
                    <a:pt x="85615" y="0"/>
                  </a:moveTo>
                  <a:cubicBezTo>
                    <a:pt x="139765" y="0"/>
                    <a:pt x="183662" y="43897"/>
                    <a:pt x="183662" y="98047"/>
                  </a:cubicBezTo>
                  <a:lnTo>
                    <a:pt x="178950" y="121386"/>
                  </a:lnTo>
                  <a:lnTo>
                    <a:pt x="171408" y="121386"/>
                  </a:lnTo>
                  <a:lnTo>
                    <a:pt x="176120" y="98047"/>
                  </a:lnTo>
                  <a:cubicBezTo>
                    <a:pt x="176120" y="48062"/>
                    <a:pt x="135600" y="7542"/>
                    <a:pt x="85615" y="7542"/>
                  </a:cubicBezTo>
                  <a:cubicBezTo>
                    <a:pt x="60623" y="7542"/>
                    <a:pt x="37996" y="17672"/>
                    <a:pt x="21618" y="34050"/>
                  </a:cubicBezTo>
                  <a:lnTo>
                    <a:pt x="2939" y="61756"/>
                  </a:lnTo>
                  <a:lnTo>
                    <a:pt x="1304" y="59332"/>
                  </a:lnTo>
                  <a:lnTo>
                    <a:pt x="0" y="52871"/>
                  </a:lnTo>
                  <a:lnTo>
                    <a:pt x="16285" y="28717"/>
                  </a:lnTo>
                  <a:cubicBezTo>
                    <a:pt x="34028" y="10974"/>
                    <a:pt x="58540" y="0"/>
                    <a:pt x="85615" y="0"/>
                  </a:cubicBezTo>
                  <a:close/>
                </a:path>
              </a:pathLst>
            </a:cu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도넛 21">
              <a:extLst>
                <a:ext uri="{FF2B5EF4-FFF2-40B4-BE49-F238E27FC236}">
                  <a16:creationId xmlns:a16="http://schemas.microsoft.com/office/drawing/2014/main" id="{2934A88A-AF25-5295-3D3C-2CD1CF6C20F0}"/>
                </a:ext>
              </a:extLst>
            </p:cNvPr>
            <p:cNvSpPr/>
            <p:nvPr/>
          </p:nvSpPr>
          <p:spPr>
            <a:xfrm>
              <a:off x="813252" y="422336"/>
              <a:ext cx="140556" cy="140556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4" name="직사각형 3"/>
          <p:cNvSpPr/>
          <p:nvPr/>
        </p:nvSpPr>
        <p:spPr>
          <a:xfrm>
            <a:off x="992538" y="895224"/>
            <a:ext cx="37374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 smtClean="0"/>
              <a:t>1. </a:t>
            </a:r>
            <a:r>
              <a:rPr lang="ko-KR" altLang="en-US" b="1" dirty="0" smtClean="0"/>
              <a:t>재귀 버전</a:t>
            </a:r>
            <a:endParaRPr lang="ko-KR" altLang="en-US" b="1" dirty="0"/>
          </a:p>
        </p:txBody>
      </p:sp>
      <p:sp>
        <p:nvSpPr>
          <p:cNvPr id="18" name="직사각형 17"/>
          <p:cNvSpPr/>
          <p:nvPr/>
        </p:nvSpPr>
        <p:spPr>
          <a:xfrm>
            <a:off x="6581461" y="895224"/>
            <a:ext cx="37374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/>
              <a:t>2</a:t>
            </a:r>
            <a:r>
              <a:rPr lang="en-US" altLang="ko-KR" b="1" dirty="0" smtClean="0"/>
              <a:t>. </a:t>
            </a:r>
            <a:r>
              <a:rPr lang="ko-KR" altLang="en-US" b="1" dirty="0" err="1" smtClean="0"/>
              <a:t>비재귀</a:t>
            </a:r>
            <a:r>
              <a:rPr lang="ko-KR" altLang="en-US" b="1" dirty="0" smtClean="0"/>
              <a:t> 버전</a:t>
            </a:r>
            <a:endParaRPr lang="ko-KR" altLang="en-US" b="1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3629" y="1522207"/>
            <a:ext cx="2894996" cy="4735953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 rotWithShape="1">
          <a:blip r:embed="rId3"/>
          <a:srcRect t="8737"/>
          <a:stretch/>
        </p:blipFill>
        <p:spPr>
          <a:xfrm>
            <a:off x="7123686" y="1403642"/>
            <a:ext cx="2843796" cy="5210103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3371881" y="2144683"/>
            <a:ext cx="24334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Base case: left</a:t>
            </a:r>
            <a:r>
              <a:rPr lang="ko-KR" altLang="en-US" sz="1200" dirty="0" smtClean="0"/>
              <a:t>가 </a:t>
            </a:r>
            <a:r>
              <a:rPr lang="en-US" altLang="ko-KR" sz="1200" dirty="0" smtClean="0"/>
              <a:t>right</a:t>
            </a:r>
            <a:r>
              <a:rPr lang="ko-KR" altLang="en-US" sz="1200" dirty="0" smtClean="0"/>
              <a:t>보다 클 때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0767434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E4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모서리가 둥근 직사각형 7">
            <a:extLst>
              <a:ext uri="{FF2B5EF4-FFF2-40B4-BE49-F238E27FC236}">
                <a16:creationId xmlns:a16="http://schemas.microsoft.com/office/drawing/2014/main" id="{D9F095EF-3244-02CB-5DE7-C64C5124217D}"/>
              </a:ext>
            </a:extLst>
          </p:cNvPr>
          <p:cNvSpPr/>
          <p:nvPr/>
        </p:nvSpPr>
        <p:spPr>
          <a:xfrm>
            <a:off x="205451" y="1322349"/>
            <a:ext cx="11781098" cy="5357852"/>
          </a:xfrm>
          <a:prstGeom prst="roundRect">
            <a:avLst>
              <a:gd name="adj" fmla="val 248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374650" y="0"/>
            <a:ext cx="11442700" cy="756138"/>
            <a:chOff x="374650" y="0"/>
            <a:chExt cx="11442700" cy="756138"/>
          </a:xfrm>
        </p:grpSpPr>
        <p:sp>
          <p:nvSpPr>
            <p:cNvPr id="9" name="양쪽 모서리가 둥근 사각형 8"/>
            <p:cNvSpPr/>
            <p:nvPr/>
          </p:nvSpPr>
          <p:spPr>
            <a:xfrm>
              <a:off x="374650" y="0"/>
              <a:ext cx="11442700" cy="756138"/>
            </a:xfrm>
            <a:prstGeom prst="round2SameRect">
              <a:avLst>
                <a:gd name="adj1" fmla="val 0"/>
                <a:gd name="adj2" fmla="val 13437"/>
              </a:avLst>
            </a:prstGeom>
            <a:solidFill>
              <a:srgbClr val="4999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solidFill>
                  <a:prstClr val="white"/>
                </a:solidFill>
              </a:endParaRPr>
            </a:p>
          </p:txBody>
        </p:sp>
        <p:sp>
          <p:nvSpPr>
            <p:cNvPr id="12" name="도넛 11"/>
            <p:cNvSpPr/>
            <p:nvPr/>
          </p:nvSpPr>
          <p:spPr>
            <a:xfrm>
              <a:off x="501650" y="378069"/>
              <a:ext cx="266700" cy="266700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막힌 원호 12"/>
            <p:cNvSpPr/>
            <p:nvPr/>
          </p:nvSpPr>
          <p:spPr>
            <a:xfrm>
              <a:off x="555503" y="429542"/>
              <a:ext cx="161009" cy="161009"/>
            </a:xfrm>
            <a:prstGeom prst="blockArc">
              <a:avLst>
                <a:gd name="adj1" fmla="val 10800000"/>
                <a:gd name="adj2" fmla="val 15741299"/>
                <a:gd name="adj3" fmla="val 7630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타원 13"/>
            <p:cNvSpPr/>
            <p:nvPr/>
          </p:nvSpPr>
          <p:spPr>
            <a:xfrm>
              <a:off x="645624" y="539839"/>
              <a:ext cx="193615" cy="193615"/>
            </a:xfrm>
            <a:prstGeom prst="ellipse">
              <a:avLst/>
            </a:prstGeom>
            <a:solidFill>
              <a:srgbClr val="4999B6"/>
            </a:solidFill>
            <a:ln w="9525">
              <a:solidFill>
                <a:srgbClr val="C9E4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자유형 20"/>
            <p:cNvSpPr/>
            <p:nvPr/>
          </p:nvSpPr>
          <p:spPr>
            <a:xfrm>
              <a:off x="379461" y="634680"/>
              <a:ext cx="183662" cy="121386"/>
            </a:xfrm>
            <a:custGeom>
              <a:avLst/>
              <a:gdLst>
                <a:gd name="connsiteX0" fmla="*/ 85615 w 183662"/>
                <a:gd name="connsiteY0" fmla="*/ 0 h 121386"/>
                <a:gd name="connsiteX1" fmla="*/ 183662 w 183662"/>
                <a:gd name="connsiteY1" fmla="*/ 98047 h 121386"/>
                <a:gd name="connsiteX2" fmla="*/ 178950 w 183662"/>
                <a:gd name="connsiteY2" fmla="*/ 121386 h 121386"/>
                <a:gd name="connsiteX3" fmla="*/ 171408 w 183662"/>
                <a:gd name="connsiteY3" fmla="*/ 121386 h 121386"/>
                <a:gd name="connsiteX4" fmla="*/ 176120 w 183662"/>
                <a:gd name="connsiteY4" fmla="*/ 98047 h 121386"/>
                <a:gd name="connsiteX5" fmla="*/ 85615 w 183662"/>
                <a:gd name="connsiteY5" fmla="*/ 7542 h 121386"/>
                <a:gd name="connsiteX6" fmla="*/ 21618 w 183662"/>
                <a:gd name="connsiteY6" fmla="*/ 34050 h 121386"/>
                <a:gd name="connsiteX7" fmla="*/ 2939 w 183662"/>
                <a:gd name="connsiteY7" fmla="*/ 61756 h 121386"/>
                <a:gd name="connsiteX8" fmla="*/ 1304 w 183662"/>
                <a:gd name="connsiteY8" fmla="*/ 59332 h 121386"/>
                <a:gd name="connsiteX9" fmla="*/ 0 w 183662"/>
                <a:gd name="connsiteY9" fmla="*/ 52871 h 121386"/>
                <a:gd name="connsiteX10" fmla="*/ 16285 w 183662"/>
                <a:gd name="connsiteY10" fmla="*/ 28717 h 121386"/>
                <a:gd name="connsiteX11" fmla="*/ 85615 w 183662"/>
                <a:gd name="connsiteY11" fmla="*/ 0 h 121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3662" h="121386">
                  <a:moveTo>
                    <a:pt x="85615" y="0"/>
                  </a:moveTo>
                  <a:cubicBezTo>
                    <a:pt x="139765" y="0"/>
                    <a:pt x="183662" y="43897"/>
                    <a:pt x="183662" y="98047"/>
                  </a:cubicBezTo>
                  <a:lnTo>
                    <a:pt x="178950" y="121386"/>
                  </a:lnTo>
                  <a:lnTo>
                    <a:pt x="171408" y="121386"/>
                  </a:lnTo>
                  <a:lnTo>
                    <a:pt x="176120" y="98047"/>
                  </a:lnTo>
                  <a:cubicBezTo>
                    <a:pt x="176120" y="48062"/>
                    <a:pt x="135600" y="7542"/>
                    <a:pt x="85615" y="7542"/>
                  </a:cubicBezTo>
                  <a:cubicBezTo>
                    <a:pt x="60623" y="7542"/>
                    <a:pt x="37996" y="17672"/>
                    <a:pt x="21618" y="34050"/>
                  </a:cubicBezTo>
                  <a:lnTo>
                    <a:pt x="2939" y="61756"/>
                  </a:lnTo>
                  <a:lnTo>
                    <a:pt x="1304" y="59332"/>
                  </a:lnTo>
                  <a:lnTo>
                    <a:pt x="0" y="52871"/>
                  </a:lnTo>
                  <a:lnTo>
                    <a:pt x="16285" y="28717"/>
                  </a:lnTo>
                  <a:cubicBezTo>
                    <a:pt x="34028" y="10974"/>
                    <a:pt x="58540" y="0"/>
                    <a:pt x="85615" y="0"/>
                  </a:cubicBezTo>
                  <a:close/>
                </a:path>
              </a:pathLst>
            </a:cu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도넛 21"/>
            <p:cNvSpPr/>
            <p:nvPr/>
          </p:nvSpPr>
          <p:spPr>
            <a:xfrm>
              <a:off x="813252" y="422336"/>
              <a:ext cx="140556" cy="140556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36ACFC1B-E80D-50F4-B662-2319C284E390}"/>
              </a:ext>
            </a:extLst>
          </p:cNvPr>
          <p:cNvSpPr/>
          <p:nvPr/>
        </p:nvSpPr>
        <p:spPr>
          <a:xfrm>
            <a:off x="374649" y="1453802"/>
            <a:ext cx="11442699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(1) </a:t>
            </a:r>
            <a:r>
              <a:rPr lang="ko-KR" altLang="en-US" sz="20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이진탐색트리란</a:t>
            </a:r>
            <a:endParaRPr lang="en-US" altLang="ko-KR" sz="2000" dirty="0"/>
          </a:p>
          <a:p>
            <a:pPr algn="ctr"/>
            <a:endParaRPr lang="en-US" altLang="ko-KR" dirty="0" smtClean="0"/>
          </a:p>
          <a:p>
            <a:pPr algn="ctr"/>
            <a:r>
              <a:rPr lang="ko-KR" altLang="en-US" b="1" dirty="0" smtClean="0">
                <a:solidFill>
                  <a:srgbClr val="0070C0"/>
                </a:solidFill>
              </a:rPr>
              <a:t>부모 노드의 </a:t>
            </a:r>
            <a:r>
              <a:rPr lang="en-US" altLang="ko-KR" b="1" dirty="0" smtClean="0">
                <a:solidFill>
                  <a:srgbClr val="0070C0"/>
                </a:solidFill>
              </a:rPr>
              <a:t>key </a:t>
            </a:r>
            <a:r>
              <a:rPr lang="ko-KR" altLang="en-US" dirty="0" smtClean="0"/>
              <a:t>값이</a:t>
            </a:r>
            <a:endParaRPr lang="en-US" altLang="ko-KR" dirty="0" smtClean="0"/>
          </a:p>
          <a:p>
            <a:pPr algn="ctr"/>
            <a:r>
              <a:rPr lang="en-US" altLang="ko-KR" b="1" dirty="0" smtClean="0"/>
              <a:t>-  </a:t>
            </a:r>
            <a:r>
              <a:rPr lang="ko-KR" altLang="en-US" b="1" dirty="0" smtClean="0">
                <a:solidFill>
                  <a:srgbClr val="0070C0"/>
                </a:solidFill>
              </a:rPr>
              <a:t>왼쪽 자식 노드의 </a:t>
            </a:r>
            <a:r>
              <a:rPr lang="en-US" altLang="ko-KR" b="1" dirty="0">
                <a:solidFill>
                  <a:srgbClr val="0070C0"/>
                </a:solidFill>
              </a:rPr>
              <a:t>key </a:t>
            </a:r>
            <a:r>
              <a:rPr lang="ko-KR" altLang="en-US" b="1" dirty="0">
                <a:solidFill>
                  <a:srgbClr val="0070C0"/>
                </a:solidFill>
              </a:rPr>
              <a:t>값보다는 </a:t>
            </a:r>
            <a:r>
              <a:rPr lang="ko-KR" altLang="en-US" b="1" dirty="0" smtClean="0">
                <a:solidFill>
                  <a:srgbClr val="0070C0"/>
                </a:solidFill>
              </a:rPr>
              <a:t>크고</a:t>
            </a:r>
            <a:endParaRPr lang="en-US" altLang="ko-KR" b="1" dirty="0" smtClean="0">
              <a:solidFill>
                <a:srgbClr val="0070C0"/>
              </a:solidFill>
            </a:endParaRPr>
          </a:p>
          <a:p>
            <a:pPr marL="285750" indent="-285750" algn="ctr">
              <a:buFontTx/>
              <a:buChar char="-"/>
            </a:pPr>
            <a:r>
              <a:rPr lang="ko-KR" altLang="en-US" b="1" dirty="0" smtClean="0">
                <a:solidFill>
                  <a:srgbClr val="0070C0"/>
                </a:solidFill>
              </a:rPr>
              <a:t>오른쪽 자식 노드의 키 값보다는 </a:t>
            </a:r>
            <a:r>
              <a:rPr lang="ko-KR" altLang="en-US" b="1" dirty="0">
                <a:solidFill>
                  <a:srgbClr val="0070C0"/>
                </a:solidFill>
              </a:rPr>
              <a:t>작거나 </a:t>
            </a:r>
            <a:r>
              <a:rPr lang="ko-KR" altLang="en-US" b="1" dirty="0" smtClean="0">
                <a:solidFill>
                  <a:srgbClr val="0070C0"/>
                </a:solidFill>
              </a:rPr>
              <a:t>같다</a:t>
            </a:r>
            <a:endParaRPr lang="en-US" altLang="ko-KR" b="1" dirty="0" smtClean="0">
              <a:solidFill>
                <a:srgbClr val="0070C0"/>
              </a:solidFill>
            </a:endParaRPr>
          </a:p>
          <a:p>
            <a:pPr marL="285750" indent="-285750" algn="ctr">
              <a:buFontTx/>
              <a:buChar char="-"/>
            </a:pPr>
            <a:endParaRPr lang="en-US" altLang="ko-KR" b="1" dirty="0">
              <a:solidFill>
                <a:srgbClr val="0070C0"/>
              </a:solidFill>
            </a:endParaRPr>
          </a:p>
          <a:p>
            <a:pPr algn="ctr"/>
            <a:r>
              <a:rPr lang="ko-KR" altLang="en-US" dirty="0" smtClean="0"/>
              <a:t>루트 노드에서 시작해서</a:t>
            </a:r>
            <a:r>
              <a:rPr lang="en-US" altLang="ko-KR" dirty="0" smtClean="0"/>
              <a:t> </a:t>
            </a:r>
            <a:r>
              <a:rPr lang="ko-KR" altLang="en-US" dirty="0"/>
              <a:t>더 작다면 </a:t>
            </a:r>
            <a:r>
              <a:rPr lang="ko-KR" altLang="en-US" dirty="0" smtClean="0"/>
              <a:t>왼쪽으로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ko-KR" altLang="en-US" dirty="0"/>
              <a:t>크다면 오른쪽으로 가면 </a:t>
            </a:r>
            <a:r>
              <a:rPr lang="ko-KR" altLang="en-US" dirty="0" smtClean="0"/>
              <a:t>된다</a:t>
            </a:r>
            <a:r>
              <a:rPr lang="en-US" altLang="ko-KR" dirty="0" smtClean="0"/>
              <a:t>.</a:t>
            </a:r>
          </a:p>
          <a:p>
            <a:pPr algn="ctr"/>
            <a:endParaRPr lang="en-US" altLang="ko-KR" b="1" dirty="0"/>
          </a:p>
          <a:p>
            <a:pPr algn="ctr"/>
            <a:endParaRPr lang="en-US" altLang="ko-KR" b="1" dirty="0" smtClean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90C3864B-3CD9-4A67-B0AC-B7A8FDA584F7}"/>
              </a:ext>
            </a:extLst>
          </p:cNvPr>
          <p:cNvSpPr/>
          <p:nvPr/>
        </p:nvSpPr>
        <p:spPr>
          <a:xfrm>
            <a:off x="374649" y="685497"/>
            <a:ext cx="114378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트리 </a:t>
            </a:r>
            <a:r>
              <a:rPr lang="ko-KR" altLang="en-US" sz="2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탐색</a:t>
            </a:r>
            <a:endParaRPr lang="en-US" altLang="ko-KR" sz="2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402E866-B03C-E999-8C35-48AE82364F78}"/>
              </a:ext>
            </a:extLst>
          </p:cNvPr>
          <p:cNvSpPr/>
          <p:nvPr/>
        </p:nvSpPr>
        <p:spPr>
          <a:xfrm>
            <a:off x="2106592" y="-10603"/>
            <a:ext cx="8067555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 smtClean="0">
                <a:solidFill>
                  <a:schemeClr val="bg1"/>
                </a:solidFill>
              </a:rPr>
              <a:t>이진탐색트리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pic>
        <p:nvPicPr>
          <p:cNvPr id="4098" name="Picture 2" descr="https://blog.kakaocdn.net/dn/bOqgZe/btrgTENIucs/0rQyej9Kyzo3smfiXse6p0/img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9" t="19972" r="4936" b="3438"/>
          <a:stretch/>
        </p:blipFill>
        <p:spPr bwMode="auto">
          <a:xfrm>
            <a:off x="813252" y="3676525"/>
            <a:ext cx="4796967" cy="2574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4284664" y="4895389"/>
            <a:ext cx="2651110" cy="27699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1200" dirty="0"/>
              <a:t>base </a:t>
            </a:r>
            <a:r>
              <a:rPr lang="en-US" altLang="ko-KR" sz="1200" dirty="0" smtClean="0"/>
              <a:t>case:</a:t>
            </a:r>
            <a:r>
              <a:rPr lang="ko-KR" altLang="en-US" sz="1200" dirty="0" smtClean="0"/>
              <a:t> 외부 노드에 도달했을 때</a:t>
            </a:r>
            <a:endParaRPr lang="ko-KR" altLang="en-US" sz="1200" dirty="0"/>
          </a:p>
        </p:txBody>
      </p:sp>
      <p:sp>
        <p:nvSpPr>
          <p:cNvPr id="6" name="직사각형 5"/>
          <p:cNvSpPr/>
          <p:nvPr/>
        </p:nvSpPr>
        <p:spPr>
          <a:xfrm>
            <a:off x="6828267" y="3867876"/>
            <a:ext cx="394023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(2) </a:t>
            </a:r>
            <a:r>
              <a:rPr lang="ko-KR" altLang="en-US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성능</a:t>
            </a:r>
            <a:endParaRPr lang="en-US" altLang="ko-KR" b="1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/>
            <a:endParaRPr lang="en-US" altLang="ko-KR" b="1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342900" indent="-342900" algn="ctr">
              <a:buAutoNum type="arabicPeriod"/>
            </a:pPr>
            <a:r>
              <a:rPr lang="ko-KR" altLang="en-US" dirty="0" smtClean="0"/>
              <a:t>공간</a:t>
            </a:r>
            <a:r>
              <a:rPr lang="en-US" altLang="ko-KR" dirty="0" smtClean="0"/>
              <a:t>: O(n)</a:t>
            </a:r>
          </a:p>
          <a:p>
            <a:pPr marL="342900" indent="-342900" algn="ctr">
              <a:buAutoNum type="arabicPeriod"/>
            </a:pPr>
            <a:endParaRPr lang="en-US" altLang="ko-KR" dirty="0" smtClean="0"/>
          </a:p>
          <a:p>
            <a:pPr algn="ctr"/>
            <a:r>
              <a:rPr lang="en-US" altLang="ko-KR" dirty="0" smtClean="0"/>
              <a:t>2.  </a:t>
            </a:r>
            <a:r>
              <a:rPr lang="ko-KR" altLang="en-US" dirty="0" smtClean="0"/>
              <a:t>시간</a:t>
            </a:r>
            <a:r>
              <a:rPr lang="en-US" altLang="ko-KR" dirty="0" smtClean="0"/>
              <a:t>: O(h)</a:t>
            </a:r>
          </a:p>
          <a:p>
            <a:pPr algn="ctr"/>
            <a:r>
              <a:rPr lang="en-US" altLang="ko-KR" dirty="0" smtClean="0"/>
              <a:t>- </a:t>
            </a:r>
            <a:r>
              <a:rPr lang="ko-KR" altLang="en-US" dirty="0" smtClean="0"/>
              <a:t>최악의 경우 </a:t>
            </a:r>
            <a:r>
              <a:rPr lang="en-US" altLang="ko-KR" dirty="0" smtClean="0"/>
              <a:t>O(n)</a:t>
            </a:r>
          </a:p>
          <a:p>
            <a:pPr algn="ctr"/>
            <a:r>
              <a:rPr lang="en-US" altLang="ko-KR" dirty="0" smtClean="0"/>
              <a:t>- </a:t>
            </a:r>
            <a:r>
              <a:rPr lang="ko-KR" altLang="en-US" dirty="0" smtClean="0"/>
              <a:t>최선의 경우 </a:t>
            </a:r>
            <a:r>
              <a:rPr lang="en-US" altLang="ko-KR" dirty="0" smtClean="0"/>
              <a:t>O(log n)</a:t>
            </a:r>
          </a:p>
          <a:p>
            <a:pPr marL="285750" indent="-285750" algn="ctr">
              <a:buFontTx/>
              <a:buChar char="-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463108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8754D9DC-0C71-0BA0-B022-DFF8D88112F4}"/>
              </a:ext>
            </a:extLst>
          </p:cNvPr>
          <p:cNvGrpSpPr/>
          <p:nvPr/>
        </p:nvGrpSpPr>
        <p:grpSpPr>
          <a:xfrm>
            <a:off x="5078181" y="0"/>
            <a:ext cx="6739169" cy="756138"/>
            <a:chOff x="374650" y="0"/>
            <a:chExt cx="11442700" cy="756138"/>
          </a:xfrm>
        </p:grpSpPr>
        <p:sp>
          <p:nvSpPr>
            <p:cNvPr id="9" name="양쪽 모서리가 둥근 사각형 8">
              <a:extLst>
                <a:ext uri="{FF2B5EF4-FFF2-40B4-BE49-F238E27FC236}">
                  <a16:creationId xmlns:a16="http://schemas.microsoft.com/office/drawing/2014/main" id="{32D9D236-552F-CDC0-3440-C2949B252B1F}"/>
                </a:ext>
              </a:extLst>
            </p:cNvPr>
            <p:cNvSpPr/>
            <p:nvPr/>
          </p:nvSpPr>
          <p:spPr>
            <a:xfrm>
              <a:off x="374650" y="0"/>
              <a:ext cx="11442700" cy="756138"/>
            </a:xfrm>
            <a:prstGeom prst="round2SameRect">
              <a:avLst>
                <a:gd name="adj1" fmla="val 0"/>
                <a:gd name="adj2" fmla="val 13437"/>
              </a:avLst>
            </a:prstGeom>
            <a:solidFill>
              <a:srgbClr val="4999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800" b="1" dirty="0" smtClean="0">
                  <a:solidFill>
                    <a:schemeClr val="bg1"/>
                  </a:solidFill>
                </a:rPr>
                <a:t>이진탐색트리</a:t>
              </a:r>
              <a:endParaRPr lang="ko-KR" alt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10" name="도넛 11">
              <a:extLst>
                <a:ext uri="{FF2B5EF4-FFF2-40B4-BE49-F238E27FC236}">
                  <a16:creationId xmlns:a16="http://schemas.microsoft.com/office/drawing/2014/main" id="{2EACC1F4-03A5-DC40-04B3-1E403CA5E706}"/>
                </a:ext>
              </a:extLst>
            </p:cNvPr>
            <p:cNvSpPr/>
            <p:nvPr/>
          </p:nvSpPr>
          <p:spPr>
            <a:xfrm>
              <a:off x="501650" y="378069"/>
              <a:ext cx="266700" cy="266700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" name="막힌 원호 10">
              <a:extLst>
                <a:ext uri="{FF2B5EF4-FFF2-40B4-BE49-F238E27FC236}">
                  <a16:creationId xmlns:a16="http://schemas.microsoft.com/office/drawing/2014/main" id="{55B9AC27-02E4-1884-7DE5-56ADAD272384}"/>
                </a:ext>
              </a:extLst>
            </p:cNvPr>
            <p:cNvSpPr/>
            <p:nvPr/>
          </p:nvSpPr>
          <p:spPr>
            <a:xfrm>
              <a:off x="555503" y="429542"/>
              <a:ext cx="161009" cy="161009"/>
            </a:xfrm>
            <a:prstGeom prst="blockArc">
              <a:avLst>
                <a:gd name="adj1" fmla="val 10800000"/>
                <a:gd name="adj2" fmla="val 15741299"/>
                <a:gd name="adj3" fmla="val 7630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05C2978B-83B8-B504-00CA-D4370A4AC427}"/>
                </a:ext>
              </a:extLst>
            </p:cNvPr>
            <p:cNvSpPr/>
            <p:nvPr/>
          </p:nvSpPr>
          <p:spPr>
            <a:xfrm>
              <a:off x="645624" y="539839"/>
              <a:ext cx="193615" cy="193615"/>
            </a:xfrm>
            <a:prstGeom prst="ellipse">
              <a:avLst/>
            </a:prstGeom>
            <a:solidFill>
              <a:srgbClr val="4999B6"/>
            </a:solidFill>
            <a:ln w="9525">
              <a:solidFill>
                <a:srgbClr val="C9E4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자유형 20">
              <a:extLst>
                <a:ext uri="{FF2B5EF4-FFF2-40B4-BE49-F238E27FC236}">
                  <a16:creationId xmlns:a16="http://schemas.microsoft.com/office/drawing/2014/main" id="{05174D11-9AEA-CCCF-3360-5AE2CDB1E2AB}"/>
                </a:ext>
              </a:extLst>
            </p:cNvPr>
            <p:cNvSpPr/>
            <p:nvPr/>
          </p:nvSpPr>
          <p:spPr>
            <a:xfrm>
              <a:off x="379461" y="634680"/>
              <a:ext cx="183662" cy="121386"/>
            </a:xfrm>
            <a:custGeom>
              <a:avLst/>
              <a:gdLst>
                <a:gd name="connsiteX0" fmla="*/ 85615 w 183662"/>
                <a:gd name="connsiteY0" fmla="*/ 0 h 121386"/>
                <a:gd name="connsiteX1" fmla="*/ 183662 w 183662"/>
                <a:gd name="connsiteY1" fmla="*/ 98047 h 121386"/>
                <a:gd name="connsiteX2" fmla="*/ 178950 w 183662"/>
                <a:gd name="connsiteY2" fmla="*/ 121386 h 121386"/>
                <a:gd name="connsiteX3" fmla="*/ 171408 w 183662"/>
                <a:gd name="connsiteY3" fmla="*/ 121386 h 121386"/>
                <a:gd name="connsiteX4" fmla="*/ 176120 w 183662"/>
                <a:gd name="connsiteY4" fmla="*/ 98047 h 121386"/>
                <a:gd name="connsiteX5" fmla="*/ 85615 w 183662"/>
                <a:gd name="connsiteY5" fmla="*/ 7542 h 121386"/>
                <a:gd name="connsiteX6" fmla="*/ 21618 w 183662"/>
                <a:gd name="connsiteY6" fmla="*/ 34050 h 121386"/>
                <a:gd name="connsiteX7" fmla="*/ 2939 w 183662"/>
                <a:gd name="connsiteY7" fmla="*/ 61756 h 121386"/>
                <a:gd name="connsiteX8" fmla="*/ 1304 w 183662"/>
                <a:gd name="connsiteY8" fmla="*/ 59332 h 121386"/>
                <a:gd name="connsiteX9" fmla="*/ 0 w 183662"/>
                <a:gd name="connsiteY9" fmla="*/ 52871 h 121386"/>
                <a:gd name="connsiteX10" fmla="*/ 16285 w 183662"/>
                <a:gd name="connsiteY10" fmla="*/ 28717 h 121386"/>
                <a:gd name="connsiteX11" fmla="*/ 85615 w 183662"/>
                <a:gd name="connsiteY11" fmla="*/ 0 h 121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3662" h="121386">
                  <a:moveTo>
                    <a:pt x="85615" y="0"/>
                  </a:moveTo>
                  <a:cubicBezTo>
                    <a:pt x="139765" y="0"/>
                    <a:pt x="183662" y="43897"/>
                    <a:pt x="183662" y="98047"/>
                  </a:cubicBezTo>
                  <a:lnTo>
                    <a:pt x="178950" y="121386"/>
                  </a:lnTo>
                  <a:lnTo>
                    <a:pt x="171408" y="121386"/>
                  </a:lnTo>
                  <a:lnTo>
                    <a:pt x="176120" y="98047"/>
                  </a:lnTo>
                  <a:cubicBezTo>
                    <a:pt x="176120" y="48062"/>
                    <a:pt x="135600" y="7542"/>
                    <a:pt x="85615" y="7542"/>
                  </a:cubicBezTo>
                  <a:cubicBezTo>
                    <a:pt x="60623" y="7542"/>
                    <a:pt x="37996" y="17672"/>
                    <a:pt x="21618" y="34050"/>
                  </a:cubicBezTo>
                  <a:lnTo>
                    <a:pt x="2939" y="61756"/>
                  </a:lnTo>
                  <a:lnTo>
                    <a:pt x="1304" y="59332"/>
                  </a:lnTo>
                  <a:lnTo>
                    <a:pt x="0" y="52871"/>
                  </a:lnTo>
                  <a:lnTo>
                    <a:pt x="16285" y="28717"/>
                  </a:lnTo>
                  <a:cubicBezTo>
                    <a:pt x="34028" y="10974"/>
                    <a:pt x="58540" y="0"/>
                    <a:pt x="85615" y="0"/>
                  </a:cubicBezTo>
                  <a:close/>
                </a:path>
              </a:pathLst>
            </a:cu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도넛 21">
              <a:extLst>
                <a:ext uri="{FF2B5EF4-FFF2-40B4-BE49-F238E27FC236}">
                  <a16:creationId xmlns:a16="http://schemas.microsoft.com/office/drawing/2014/main" id="{2934A88A-AF25-5295-3D3C-2CD1CF6C20F0}"/>
                </a:ext>
              </a:extLst>
            </p:cNvPr>
            <p:cNvSpPr/>
            <p:nvPr/>
          </p:nvSpPr>
          <p:spPr>
            <a:xfrm>
              <a:off x="813252" y="422336"/>
              <a:ext cx="140556" cy="140556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r="24957"/>
          <a:stretch/>
        </p:blipFill>
        <p:spPr>
          <a:xfrm>
            <a:off x="121585" y="224443"/>
            <a:ext cx="4525230" cy="6544588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956815" y="2030676"/>
            <a:ext cx="22765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dirty="0" smtClean="0"/>
              <a:t>외부 노드 여부 함수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1956815" y="2897970"/>
            <a:ext cx="22765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dirty="0"/>
              <a:t>내</a:t>
            </a:r>
            <a:r>
              <a:rPr lang="ko-KR" altLang="en-US" dirty="0" smtClean="0"/>
              <a:t>부 노드 여부 함수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2084276" y="3895497"/>
            <a:ext cx="22765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dirty="0" smtClean="0"/>
              <a:t>자식 노드 여부 함수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7755" y="1577461"/>
            <a:ext cx="4324954" cy="4467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069570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406</Words>
  <Application>Microsoft Office PowerPoint</Application>
  <PresentationFormat>와이드스크린</PresentationFormat>
  <Paragraphs>114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9" baseType="lpstr">
      <vt:lpstr>AppleSDGothicNeo</vt:lpstr>
      <vt:lpstr>맑은 고딕</vt:lpstr>
      <vt:lpstr>야놀자 야체 B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user01</cp:lastModifiedBy>
  <cp:revision>107</cp:revision>
  <dcterms:created xsi:type="dcterms:W3CDTF">2020-01-13T05:39:04Z</dcterms:created>
  <dcterms:modified xsi:type="dcterms:W3CDTF">2022-07-28T05:36:53Z</dcterms:modified>
</cp:coreProperties>
</file>