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3575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e+Oje0DwSkcI7XIaTCJ1Ca938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CAFD30-C936-4757-B4DF-4AD31903B03B}">
  <a:tblStyle styleId="{0CCAFD30-C936-4757-B4DF-4AD31903B0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8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9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0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3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3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3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0" y="4324320"/>
            <a:ext cx="1744200" cy="777600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531720" y="452916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 flipH="1" rot="10800000">
            <a:off x="-4680" y="206640"/>
            <a:ext cx="1588680" cy="50616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531720" y="78732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/>
          <p:nvPr/>
        </p:nvSpPr>
        <p:spPr>
          <a:xfrm>
            <a:off x="2453400" y="952560"/>
            <a:ext cx="8915040" cy="22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Doble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658284" y="68220"/>
            <a:ext cx="290556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472500" y="33660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251540" y="787320"/>
            <a:ext cx="10729800" cy="5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b="1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Dispersion Doble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2 registros por dirección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s-AR" sz="37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16 claves en total.</a:t>
            </a:r>
            <a:endParaRPr b="0" i="0" sz="37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s-AR" sz="37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Segunda Función de Dispersión</a:t>
            </a:r>
            <a:endParaRPr/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f(x)= (x mod 5)+1  </a:t>
            </a:r>
            <a:r>
              <a:rPr b="0" i="0" lang="es-AR" sz="37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-&gt;donde e</a:t>
            </a:r>
            <a:r>
              <a:rPr b="0" i="0" lang="es-AR" sz="3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resultado es el desplazamiento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568665" y="288557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667525" y="1500126"/>
            <a:ext cx="47145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	     f(34) = 1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f(78) = 1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f(60) = 5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f(85) = 8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	     f(91) = 3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          f(12) = 1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3150013" y="2443015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3150013" y="3085975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3150013" y="3728935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3150013" y="4371895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3150013" y="5014855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3150013" y="5657815"/>
            <a:ext cx="785520" cy="21650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9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{0CCAFD30-C936-4757-B4DF-4AD31903B03B}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9"/>
          <p:cNvSpPr/>
          <p:nvPr/>
        </p:nvSpPr>
        <p:spPr>
          <a:xfrm>
            <a:off x="4016880" y="571320"/>
            <a:ext cx="283284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9097200" y="1815917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097200" y="2696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0591400" y="1812825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501240" y="279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915204" y="969660"/>
            <a:ext cx="5172116" cy="49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12 produce desborde hay que utilizar la segunda función</a:t>
            </a:r>
            <a:endParaRPr b="0" i="0" sz="28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f(x)=(x mod 5)+1</a:t>
            </a:r>
            <a:endParaRPr b="0" i="0" sz="28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f(12) = (12 mod 5)+1 = 3</a:t>
            </a:r>
            <a:endParaRPr b="0" i="0" sz="28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resultado es el desplazamiento que debe realizar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base 1+3 (desplazamiento)=</a:t>
            </a:r>
            <a:endParaRPr b="0" i="0" sz="28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Dirección 4</a:t>
            </a:r>
            <a:endParaRPr b="0" i="0" sz="2800" u="none" cap="none" strike="noStrike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723600" y="5214960"/>
            <a:ext cx="636372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12085720" y="2603625"/>
            <a:ext cx="84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4" name="Google Shape;224;p10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{0CCAFD30-C936-4757-B4DF-4AD31903B03B}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10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9097200" y="1815917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9097200" y="2696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0591400" y="1812825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9054295" y="3251753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11"/>
          <p:cNvGraphicFramePr/>
          <p:nvPr/>
        </p:nvGraphicFramePr>
        <p:xfrm>
          <a:off x="708450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{0CCAFD30-C936-4757-B4DF-4AD31903B03B}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34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78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/>
                        <a:t>           </a:t>
                      </a:r>
                      <a:endParaRPr b="1" sz="2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11"/>
          <p:cNvSpPr/>
          <p:nvPr/>
        </p:nvSpPr>
        <p:spPr>
          <a:xfrm>
            <a:off x="522483" y="273366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1868800" y="697714"/>
            <a:ext cx="4714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2160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   	  f(14) = 3</a:t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019360" y="976882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3019360" y="1842384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3093310" y="2581134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3158260" y="3528109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10767930" y="2772450"/>
            <a:ext cx="95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0843110" y="3286010"/>
            <a:ext cx="728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10857930" y="3748540"/>
            <a:ext cx="77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1039300" y="1418407"/>
            <a:ext cx="6045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1958100" y="1504264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60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           f(15)  = 4</a:t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2160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1868800" y="2412077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60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27           f(27) = 5</a:t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1783410" y="3216259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r>
              <a:rPr b="1" i="0" lang="es-AR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f(38) = 5</a:t>
            </a:r>
            <a:endParaRPr b="0" i="0" sz="39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/>
          <p:nvPr/>
        </p:nvSpPr>
        <p:spPr>
          <a:xfrm>
            <a:off x="485538" y="307405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1667525" y="571325"/>
            <a:ext cx="47145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899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f(38) =5</a:t>
            </a:r>
            <a:endParaRPr b="0" i="0" sz="24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2308910" y="36571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9105997" y="4244682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2308910" y="72397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1716425" y="3403100"/>
            <a:ext cx="5714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3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89</a:t>
            </a: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b="1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f(89) = 1</a:t>
            </a:r>
            <a:endParaRPr b="1" i="0" sz="24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1508075" y="1260125"/>
            <a:ext cx="57147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Se produce desborde en la dirección 5. se aplica la segunda función </a:t>
            </a:r>
            <a:endParaRPr b="0" i="0" sz="24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f(38) =(38 mod 5)+1 = 4 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base 5+ desp 4=9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1264578" y="3913770"/>
            <a:ext cx="57147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f(89) =(89 mod 5)+1 = 5 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base 1+ desp 5=6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1721981" y="4764350"/>
            <a:ext cx="5714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 </a:t>
            </a: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b="1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f(36)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f(36) =(36 mod 5)+1 = 2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base 3+ desp 2=5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5+2=7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2308910" y="50346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875058" y="2388878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74" name="Google Shape;274;p12"/>
          <p:cNvGraphicFramePr/>
          <p:nvPr/>
        </p:nvGraphicFramePr>
        <p:xfrm>
          <a:off x="708450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{0CCAFD30-C936-4757-B4DF-4AD31903B03B}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34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78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/>
                        <a:t>           </a:t>
                      </a:r>
                      <a:endParaRPr b="1" sz="2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12"/>
          <p:cNvSpPr txBox="1"/>
          <p:nvPr/>
        </p:nvSpPr>
        <p:spPr>
          <a:xfrm>
            <a:off x="10833874" y="2754972"/>
            <a:ext cx="95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21218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1" i="0" sz="3200" u="none" cap="none" strike="noStrike">
              <a:solidFill>
                <a:srgbClr val="21218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10843110" y="3436860"/>
            <a:ext cx="728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10817755" y="4078740"/>
            <a:ext cx="77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9284983" y="4657901"/>
            <a:ext cx="95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89</a:t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9284968" y="6089681"/>
            <a:ext cx="95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9284968" y="5116627"/>
            <a:ext cx="95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</a:t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"/>
          <p:cNvSpPr/>
          <p:nvPr/>
        </p:nvSpPr>
        <p:spPr>
          <a:xfrm>
            <a:off x="402411" y="297793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2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{0CCAFD30-C936-4757-B4DF-4AD31903B03B}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   </a:t>
                      </a:r>
                      <a:r>
                        <a:rPr b="1" lang="es-AR" sz="25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r>
                        <a:rPr b="1" i="0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b="1" i="0" sz="3200" u="none" cap="none" strike="noStrik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21218A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b="0" sz="3200" u="none" cap="none" strike="noStrike">
                        <a:solidFill>
                          <a:srgbClr val="21218A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b="1" sz="3200" u="none" cap="none" strike="noStrik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21218A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endParaRPr b="1" sz="3200" u="none" cap="none" strike="noStrike">
                        <a:solidFill>
                          <a:srgbClr val="21218A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21218A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36</a:t>
                      </a:r>
                      <a:endParaRPr b="1" sz="3200" u="none" cap="none" strike="noStrik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  </a:t>
                      </a:r>
                      <a:r>
                        <a:rPr b="1" lang="es-AR" sz="29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endParaRPr b="1" sz="3300" u="none" cap="none" strike="noStrik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2"/>
          <p:cNvSpPr txBox="1"/>
          <p:nvPr/>
        </p:nvSpPr>
        <p:spPr>
          <a:xfrm>
            <a:off x="9105997" y="4244682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89</a:t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2"/>
          <p:cNvSpPr txBox="1"/>
          <p:nvPr/>
        </p:nvSpPr>
        <p:spPr>
          <a:xfrm>
            <a:off x="8907845" y="6154357"/>
            <a:ext cx="85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AR" sz="2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endParaRPr b="1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2"/>
          <p:cNvSpPr txBox="1"/>
          <p:nvPr/>
        </p:nvSpPr>
        <p:spPr>
          <a:xfrm>
            <a:off x="1275090" y="969660"/>
            <a:ext cx="57147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utilizan marcas de inutilización (####) para futuras búsquedas.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 del 38 y del 27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 txBox="1"/>
          <p:nvPr/>
        </p:nvSpPr>
        <p:spPr>
          <a:xfrm>
            <a:off x="10706000" y="3720400"/>
            <a:ext cx="1030912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21218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b="1" i="0" sz="3200" u="none" cap="none" strike="noStrike">
              <a:solidFill>
                <a:srgbClr val="21218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"/>
          <p:cNvSpPr txBox="1"/>
          <p:nvPr/>
        </p:nvSpPr>
        <p:spPr>
          <a:xfrm>
            <a:off x="9017195" y="6154352"/>
            <a:ext cx="1030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21218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b="1" i="0" sz="3200" u="none" cap="none" strike="noStrike">
              <a:solidFill>
                <a:srgbClr val="21218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2"/>
          <p:cNvSpPr txBox="1"/>
          <p:nvPr/>
        </p:nvSpPr>
        <p:spPr>
          <a:xfrm>
            <a:off x="10794856" y="3720400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21218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b="1" i="0" sz="3200" u="none" cap="none" strike="noStrike">
              <a:solidFill>
                <a:srgbClr val="21218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