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3575"/>
  <p:notesSz cx="6858000" cy="9144000"/>
  <p:embeddedFontLs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gisenC/6E7lmLkHRCwgrPKL6cM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1C01F3-4057-4B44-BB01-2CE74398A4A7}">
  <a:tblStyle styleId="{0B1C01F3-4057-4B44-BB01-2CE74398A4A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5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4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CenturyGothic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10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0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0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8" name="Google Shape;29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11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1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1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8" name="Google Shape;31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12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2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2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2:notes"/>
          <p:cNvSpPr txBox="1"/>
          <p:nvPr>
            <p:ph idx="1" type="body"/>
          </p:nvPr>
        </p:nvSpPr>
        <p:spPr>
          <a:xfrm>
            <a:off x="755640" y="5078520"/>
            <a:ext cx="6021000" cy="4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lang="es-AR" sz="2000" strike="noStrike">
                <a:latin typeface="Arial"/>
                <a:ea typeface="Arial"/>
                <a:cs typeface="Arial"/>
                <a:sym typeface="Arial"/>
              </a:rPr>
              <a:t>Bajas →marca con ### la cubeta, si se elimina una clave de una cubeta llena y la siguiente cubeta tiene datos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3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4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5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5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6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6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6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7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7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7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7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8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8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8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:notes"/>
          <p:cNvSpPr txBox="1"/>
          <p:nvPr/>
        </p:nvSpPr>
        <p:spPr>
          <a:xfrm>
            <a:off x="4278240" y="10156680"/>
            <a:ext cx="325404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9:notes"/>
          <p:cNvSpPr/>
          <p:nvPr/>
        </p:nvSpPr>
        <p:spPr>
          <a:xfrm>
            <a:off x="4278240" y="10156680"/>
            <a:ext cx="3268440" cy="52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AR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9:notes"/>
          <p:cNvSpPr/>
          <p:nvPr/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9:notes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"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2"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6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"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2"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3"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4"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"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2"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3"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4"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5"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6"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1"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"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0"/>
          <p:cNvSpPr txBox="1"/>
          <p:nvPr>
            <p:ph idx="2"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idx="1"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3"/>
          <p:cNvSpPr txBox="1"/>
          <p:nvPr>
            <p:ph idx="1"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3"/>
          <p:cNvSpPr txBox="1"/>
          <p:nvPr>
            <p:ph idx="2"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3"/>
          <p:cNvSpPr txBox="1"/>
          <p:nvPr>
            <p:ph idx="3"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" type="subTitle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4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1"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4"/>
          <p:cNvSpPr txBox="1"/>
          <p:nvPr>
            <p:ph idx="2"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4"/>
          <p:cNvSpPr txBox="1"/>
          <p:nvPr>
            <p:ph idx="3"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5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5"/>
          <p:cNvSpPr txBox="1"/>
          <p:nvPr>
            <p:ph idx="1"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5"/>
          <p:cNvSpPr txBox="1"/>
          <p:nvPr>
            <p:ph idx="2"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5"/>
          <p:cNvSpPr txBox="1"/>
          <p:nvPr>
            <p:ph idx="3"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6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6"/>
          <p:cNvSpPr txBox="1"/>
          <p:nvPr>
            <p:ph idx="1" type="body"/>
          </p:nvPr>
        </p:nvSpPr>
        <p:spPr>
          <a:xfrm>
            <a:off x="609480" y="160452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6"/>
          <p:cNvSpPr txBox="1"/>
          <p:nvPr>
            <p:ph idx="2"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7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7"/>
          <p:cNvSpPr txBox="1"/>
          <p:nvPr>
            <p:ph idx="1"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7"/>
          <p:cNvSpPr txBox="1"/>
          <p:nvPr>
            <p:ph idx="2"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7"/>
          <p:cNvSpPr txBox="1"/>
          <p:nvPr>
            <p:ph idx="3"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7"/>
          <p:cNvSpPr txBox="1"/>
          <p:nvPr>
            <p:ph idx="4"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8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8"/>
          <p:cNvSpPr txBox="1"/>
          <p:nvPr>
            <p:ph idx="1" type="body"/>
          </p:nvPr>
        </p:nvSpPr>
        <p:spPr>
          <a:xfrm>
            <a:off x="60948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8"/>
          <p:cNvSpPr txBox="1"/>
          <p:nvPr>
            <p:ph idx="2" type="body"/>
          </p:nvPr>
        </p:nvSpPr>
        <p:spPr>
          <a:xfrm>
            <a:off x="432000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8"/>
          <p:cNvSpPr txBox="1"/>
          <p:nvPr>
            <p:ph idx="3" type="body"/>
          </p:nvPr>
        </p:nvSpPr>
        <p:spPr>
          <a:xfrm>
            <a:off x="8030520" y="160452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8"/>
          <p:cNvSpPr txBox="1"/>
          <p:nvPr>
            <p:ph idx="4" type="body"/>
          </p:nvPr>
        </p:nvSpPr>
        <p:spPr>
          <a:xfrm>
            <a:off x="803052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8"/>
          <p:cNvSpPr txBox="1"/>
          <p:nvPr>
            <p:ph idx="5" type="body"/>
          </p:nvPr>
        </p:nvSpPr>
        <p:spPr>
          <a:xfrm>
            <a:off x="432000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8"/>
          <p:cNvSpPr txBox="1"/>
          <p:nvPr>
            <p:ph idx="6" type="body"/>
          </p:nvPr>
        </p:nvSpPr>
        <p:spPr>
          <a:xfrm>
            <a:off x="609480" y="3682080"/>
            <a:ext cx="35334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"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2"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" type="subTitle"/>
          </p:nvPr>
        </p:nvSpPr>
        <p:spPr>
          <a:xfrm>
            <a:off x="609480" y="273600"/>
            <a:ext cx="1097352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"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2" type="body"/>
          </p:nvPr>
        </p:nvSpPr>
        <p:spPr>
          <a:xfrm>
            <a:off x="6094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3" type="body"/>
          </p:nvPr>
        </p:nvSpPr>
        <p:spPr>
          <a:xfrm>
            <a:off x="62326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" type="body"/>
          </p:nvPr>
        </p:nvSpPr>
        <p:spPr>
          <a:xfrm>
            <a:off x="609480" y="1604520"/>
            <a:ext cx="53550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2"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3" type="body"/>
          </p:nvPr>
        </p:nvSpPr>
        <p:spPr>
          <a:xfrm>
            <a:off x="6232680" y="368208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6094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2" type="body"/>
          </p:nvPr>
        </p:nvSpPr>
        <p:spPr>
          <a:xfrm>
            <a:off x="6232680" y="1604520"/>
            <a:ext cx="53550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3" type="body"/>
          </p:nvPr>
        </p:nvSpPr>
        <p:spPr>
          <a:xfrm>
            <a:off x="609480" y="3682080"/>
            <a:ext cx="1097352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/>
          <p:nvPr/>
        </p:nvSpPr>
        <p:spPr>
          <a:xfrm>
            <a:off x="0" y="2575080"/>
            <a:ext cx="72720" cy="597960"/>
          </a:xfrm>
          <a:custGeom>
            <a:rect b="b" l="l" r="r" t="t"/>
            <a:pathLst>
              <a:path extrusionOk="0" h="136" w="22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3"/>
          <p:cNvSpPr/>
          <p:nvPr/>
        </p:nvSpPr>
        <p:spPr>
          <a:xfrm>
            <a:off x="128520" y="3156120"/>
            <a:ext cx="618840" cy="2295000"/>
          </a:xfrm>
          <a:custGeom>
            <a:rect b="b" l="l" r="r" t="t"/>
            <a:pathLst>
              <a:path extrusionOk="0" h="504" w="140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3"/>
          <p:cNvSpPr/>
          <p:nvPr/>
        </p:nvSpPr>
        <p:spPr>
          <a:xfrm>
            <a:off x="806400" y="5446800"/>
            <a:ext cx="582120" cy="1391760"/>
          </a:xfrm>
          <a:custGeom>
            <a:rect b="b" l="l" r="r" t="t"/>
            <a:pathLst>
              <a:path extrusionOk="0" h="308" w="132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p13"/>
          <p:cNvSpPr/>
          <p:nvPr/>
        </p:nvSpPr>
        <p:spPr>
          <a:xfrm>
            <a:off x="960480" y="6504120"/>
            <a:ext cx="144000" cy="336240"/>
          </a:xfrm>
          <a:custGeom>
            <a:rect b="b" l="l" r="r" t="t"/>
            <a:pathLst>
              <a:path extrusionOk="0" h="79" w="37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3"/>
          <p:cNvSpPr/>
          <p:nvPr/>
        </p:nvSpPr>
        <p:spPr>
          <a:xfrm>
            <a:off x="100080" y="3200400"/>
            <a:ext cx="793440" cy="3301560"/>
          </a:xfrm>
          <a:custGeom>
            <a:rect b="b" l="l" r="r" t="t"/>
            <a:pathLst>
              <a:path extrusionOk="0" h="722" w="178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22320" y="228600"/>
            <a:ext cx="78840" cy="2900160"/>
          </a:xfrm>
          <a:custGeom>
            <a:rect b="b" l="l" r="r" t="t"/>
            <a:pathLst>
              <a:path extrusionOk="0" h="635" w="23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77760" y="2944800"/>
            <a:ext cx="50400" cy="466200"/>
          </a:xfrm>
          <a:custGeom>
            <a:rect b="b" l="l" r="r" t="t"/>
            <a:pathLst>
              <a:path extrusionOk="0" h="107" w="1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770040" y="5478480"/>
            <a:ext cx="163080" cy="996480"/>
          </a:xfrm>
          <a:custGeom>
            <a:rect b="b" l="l" r="r" t="t"/>
            <a:pathLst>
              <a:path extrusionOk="0" h="222" w="41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774720" y="1398600"/>
            <a:ext cx="2049120" cy="4020840"/>
          </a:xfrm>
          <a:custGeom>
            <a:rect b="b" l="l" r="r" t="t"/>
            <a:pathLst>
              <a:path extrusionOk="0" h="878" w="450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22320" y="6529320"/>
            <a:ext cx="134640" cy="309240"/>
          </a:xfrm>
          <a:custGeom>
            <a:rect b="b" l="l" r="r" t="t"/>
            <a:pathLst>
              <a:path extrusionOk="0" h="73" w="35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770040" y="5359320"/>
            <a:ext cx="9000" cy="193320"/>
          </a:xfrm>
          <a:custGeom>
            <a:rect b="b" l="l" r="r" t="t"/>
            <a:pathLst>
              <a:path extrusionOk="0" h="48" w="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849240" y="6245280"/>
            <a:ext cx="210600" cy="595080"/>
          </a:xfrm>
          <a:custGeom>
            <a:rect b="b" l="l" r="r" t="t"/>
            <a:pathLst>
              <a:path extrusionOk="0" h="135" w="52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27000" y="0"/>
            <a:ext cx="466200" cy="4373280"/>
          </a:xfrm>
          <a:custGeom>
            <a:rect b="b" l="l" r="r" t="t"/>
            <a:pathLst>
              <a:path extrusionOk="0" h="920" w="103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550800" y="4316400"/>
            <a:ext cx="394920" cy="1553760"/>
          </a:xfrm>
          <a:custGeom>
            <a:rect b="b" l="l" r="r" t="t"/>
            <a:pathLst>
              <a:path extrusionOk="0" h="330" w="88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3"/>
          <p:cNvSpPr/>
          <p:nvPr/>
        </p:nvSpPr>
        <p:spPr>
          <a:xfrm>
            <a:off x="1006560" y="5862600"/>
            <a:ext cx="402840" cy="963360"/>
          </a:xfrm>
          <a:custGeom>
            <a:rect b="b" l="l" r="r" t="t"/>
            <a:pathLst>
              <a:path extrusionOk="0" h="207" w="90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3"/>
          <p:cNvSpPr/>
          <p:nvPr/>
        </p:nvSpPr>
        <p:spPr>
          <a:xfrm>
            <a:off x="522360" y="4363920"/>
            <a:ext cx="523440" cy="2207880"/>
          </a:xfrm>
          <a:custGeom>
            <a:rect b="b" l="l" r="r" t="t"/>
            <a:pathLst>
              <a:path extrusionOk="0" h="467" w="115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3"/>
          <p:cNvSpPr/>
          <p:nvPr/>
        </p:nvSpPr>
        <p:spPr>
          <a:xfrm>
            <a:off x="468360" y="1289160"/>
            <a:ext cx="147240" cy="2999880"/>
          </a:xfrm>
          <a:custGeom>
            <a:rect b="b" l="l" r="r" t="t"/>
            <a:pathLst>
              <a:path extrusionOk="0" h="633" w="36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3"/>
          <p:cNvSpPr/>
          <p:nvPr/>
        </p:nvSpPr>
        <p:spPr>
          <a:xfrm>
            <a:off x="1111320" y="6570720"/>
            <a:ext cx="105840" cy="253800"/>
          </a:xfrm>
          <a:custGeom>
            <a:rect b="b" l="l" r="r" t="t"/>
            <a:pathLst>
              <a:path extrusionOk="0" h="59" w="28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3"/>
          <p:cNvSpPr/>
          <p:nvPr/>
        </p:nvSpPr>
        <p:spPr>
          <a:xfrm>
            <a:off x="503280" y="4106880"/>
            <a:ext cx="55080" cy="483840"/>
          </a:xfrm>
          <a:custGeom>
            <a:rect b="b" l="l" r="r" t="t"/>
            <a:pathLst>
              <a:path extrusionOk="0" h="107" w="1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3"/>
          <p:cNvSpPr/>
          <p:nvPr/>
        </p:nvSpPr>
        <p:spPr>
          <a:xfrm>
            <a:off x="973080" y="3146400"/>
            <a:ext cx="1382400" cy="2688840"/>
          </a:xfrm>
          <a:custGeom>
            <a:rect b="b" l="l" r="r" t="t"/>
            <a:pathLst>
              <a:path extrusionOk="0" h="568" w="294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3"/>
          <p:cNvSpPr/>
          <p:nvPr/>
        </p:nvSpPr>
        <p:spPr>
          <a:xfrm>
            <a:off x="1073160" y="6600960"/>
            <a:ext cx="93240" cy="225000"/>
          </a:xfrm>
          <a:custGeom>
            <a:rect b="b" l="l" r="r" t="t"/>
            <a:pathLst>
              <a:path extrusionOk="0" h="53" w="25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3"/>
          <p:cNvSpPr/>
          <p:nvPr/>
        </p:nvSpPr>
        <p:spPr>
          <a:xfrm>
            <a:off x="973080" y="5897520"/>
            <a:ext cx="110880" cy="647280"/>
          </a:xfrm>
          <a:custGeom>
            <a:rect b="b" l="l" r="r" t="t"/>
            <a:pathLst>
              <a:path extrusionOk="0" h="141" w="29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3"/>
          <p:cNvSpPr/>
          <p:nvPr/>
        </p:nvSpPr>
        <p:spPr>
          <a:xfrm>
            <a:off x="973080" y="5772240"/>
            <a:ext cx="10800" cy="199800"/>
          </a:xfrm>
          <a:custGeom>
            <a:rect b="b" l="l" r="r" t="t"/>
            <a:pathLst>
              <a:path extrusionOk="0" h="48" w="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3"/>
          <p:cNvSpPr/>
          <p:nvPr/>
        </p:nvSpPr>
        <p:spPr>
          <a:xfrm>
            <a:off x="1006560" y="6323040"/>
            <a:ext cx="182160" cy="502920"/>
          </a:xfrm>
          <a:custGeom>
            <a:rect b="b" l="l" r="r" t="t"/>
            <a:pathLst>
              <a:path extrusionOk="0" h="111" w="44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3"/>
          <p:cNvSpPr/>
          <p:nvPr/>
        </p:nvSpPr>
        <p:spPr>
          <a:xfrm>
            <a:off x="0" y="0"/>
            <a:ext cx="182160" cy="685764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3"/>
          <p:cNvSpPr/>
          <p:nvPr/>
        </p:nvSpPr>
        <p:spPr>
          <a:xfrm>
            <a:off x="0" y="4324320"/>
            <a:ext cx="1744200" cy="777600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3"/>
          <p:cNvSpPr txBox="1"/>
          <p:nvPr>
            <p:ph idx="10" type="dt"/>
          </p:nvPr>
        </p:nvSpPr>
        <p:spPr>
          <a:xfrm>
            <a:off x="10361520" y="6130800"/>
            <a:ext cx="111888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3"/>
          <p:cNvSpPr txBox="1"/>
          <p:nvPr>
            <p:ph idx="11" type="ftr"/>
          </p:nvPr>
        </p:nvSpPr>
        <p:spPr>
          <a:xfrm>
            <a:off x="2589120" y="6135840"/>
            <a:ext cx="7592760" cy="33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531720" y="4529160"/>
            <a:ext cx="752040" cy="33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" name="Google Shape;35;p13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0" y="2575080"/>
            <a:ext cx="72720" cy="597960"/>
          </a:xfrm>
          <a:custGeom>
            <a:rect b="b" l="l" r="r" t="t"/>
            <a:pathLst>
              <a:path extrusionOk="0" h="136" w="22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128520" y="3156120"/>
            <a:ext cx="618840" cy="2295000"/>
          </a:xfrm>
          <a:custGeom>
            <a:rect b="b" l="l" r="r" t="t"/>
            <a:pathLst>
              <a:path extrusionOk="0" h="504" w="140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806400" y="5446800"/>
            <a:ext cx="582120" cy="1391760"/>
          </a:xfrm>
          <a:custGeom>
            <a:rect b="b" l="l" r="r" t="t"/>
            <a:pathLst>
              <a:path extrusionOk="0" h="308" w="132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960480" y="6504120"/>
            <a:ext cx="144000" cy="336240"/>
          </a:xfrm>
          <a:custGeom>
            <a:rect b="b" l="l" r="r" t="t"/>
            <a:pathLst>
              <a:path extrusionOk="0" h="79" w="37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100080" y="3200400"/>
            <a:ext cx="793440" cy="3301560"/>
          </a:xfrm>
          <a:custGeom>
            <a:rect b="b" l="l" r="r" t="t"/>
            <a:pathLst>
              <a:path extrusionOk="0" h="722" w="178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22320" y="228600"/>
            <a:ext cx="78840" cy="2900160"/>
          </a:xfrm>
          <a:custGeom>
            <a:rect b="b" l="l" r="r" t="t"/>
            <a:pathLst>
              <a:path extrusionOk="0" h="635" w="23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77760" y="2944800"/>
            <a:ext cx="50400" cy="466200"/>
          </a:xfrm>
          <a:custGeom>
            <a:rect b="b" l="l" r="r" t="t"/>
            <a:pathLst>
              <a:path extrusionOk="0" h="107" w="1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770040" y="5478480"/>
            <a:ext cx="163080" cy="996480"/>
          </a:xfrm>
          <a:custGeom>
            <a:rect b="b" l="l" r="r" t="t"/>
            <a:pathLst>
              <a:path extrusionOk="0" h="222" w="41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774720" y="1398600"/>
            <a:ext cx="2049120" cy="4020840"/>
          </a:xfrm>
          <a:custGeom>
            <a:rect b="b" l="l" r="r" t="t"/>
            <a:pathLst>
              <a:path extrusionOk="0" h="878" w="450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922320" y="6529320"/>
            <a:ext cx="134640" cy="309240"/>
          </a:xfrm>
          <a:custGeom>
            <a:rect b="b" l="l" r="r" t="t"/>
            <a:pathLst>
              <a:path extrusionOk="0" h="73" w="35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770040" y="5359320"/>
            <a:ext cx="9000" cy="193320"/>
          </a:xfrm>
          <a:custGeom>
            <a:rect b="b" l="l" r="r" t="t"/>
            <a:pathLst>
              <a:path extrusionOk="0" h="48" w="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849240" y="6245280"/>
            <a:ext cx="210600" cy="595080"/>
          </a:xfrm>
          <a:custGeom>
            <a:rect b="b" l="l" r="r" t="t"/>
            <a:pathLst>
              <a:path extrusionOk="0" h="135" w="52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rgbClr val="17406D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27000" y="0"/>
            <a:ext cx="466200" cy="4373280"/>
          </a:xfrm>
          <a:custGeom>
            <a:rect b="b" l="l" r="r" t="t"/>
            <a:pathLst>
              <a:path extrusionOk="0" h="920" w="103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550800" y="4316400"/>
            <a:ext cx="394920" cy="1553760"/>
          </a:xfrm>
          <a:custGeom>
            <a:rect b="b" l="l" r="r" t="t"/>
            <a:pathLst>
              <a:path extrusionOk="0" h="330" w="88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1006560" y="5862600"/>
            <a:ext cx="402840" cy="963360"/>
          </a:xfrm>
          <a:custGeom>
            <a:rect b="b" l="l" r="r" t="t"/>
            <a:pathLst>
              <a:path extrusionOk="0" h="207" w="90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522360" y="4363920"/>
            <a:ext cx="523440" cy="2207880"/>
          </a:xfrm>
          <a:custGeom>
            <a:rect b="b" l="l" r="r" t="t"/>
            <a:pathLst>
              <a:path extrusionOk="0" h="467" w="115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468360" y="1289160"/>
            <a:ext cx="147240" cy="2999880"/>
          </a:xfrm>
          <a:custGeom>
            <a:rect b="b" l="l" r="r" t="t"/>
            <a:pathLst>
              <a:path extrusionOk="0" h="633" w="36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1111320" y="6570720"/>
            <a:ext cx="105840" cy="253800"/>
          </a:xfrm>
          <a:custGeom>
            <a:rect b="b" l="l" r="r" t="t"/>
            <a:pathLst>
              <a:path extrusionOk="0" h="59" w="28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503280" y="4106880"/>
            <a:ext cx="55080" cy="483840"/>
          </a:xfrm>
          <a:custGeom>
            <a:rect b="b" l="l" r="r" t="t"/>
            <a:pathLst>
              <a:path extrusionOk="0" h="107" w="1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973080" y="3146400"/>
            <a:ext cx="1382400" cy="2688840"/>
          </a:xfrm>
          <a:custGeom>
            <a:rect b="b" l="l" r="r" t="t"/>
            <a:pathLst>
              <a:path extrusionOk="0" h="568" w="294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1073160" y="6600960"/>
            <a:ext cx="93240" cy="225000"/>
          </a:xfrm>
          <a:custGeom>
            <a:rect b="b" l="l" r="r" t="t"/>
            <a:pathLst>
              <a:path extrusionOk="0" h="53" w="25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973080" y="5897520"/>
            <a:ext cx="110880" cy="647280"/>
          </a:xfrm>
          <a:custGeom>
            <a:rect b="b" l="l" r="r" t="t"/>
            <a:pathLst>
              <a:path extrusionOk="0" h="141" w="29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973080" y="5772240"/>
            <a:ext cx="10800" cy="199800"/>
          </a:xfrm>
          <a:custGeom>
            <a:rect b="b" l="l" r="r" t="t"/>
            <a:pathLst>
              <a:path extrusionOk="0" h="48" w="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1006560" y="6323040"/>
            <a:ext cx="182160" cy="502920"/>
          </a:xfrm>
          <a:custGeom>
            <a:rect b="b" l="l" r="r" t="t"/>
            <a:pathLst>
              <a:path extrusionOk="0" h="111" w="44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0" y="0"/>
            <a:ext cx="182160" cy="685764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/>
          <p:nvPr/>
        </p:nvSpPr>
        <p:spPr>
          <a:xfrm flipH="1" rot="10800000">
            <a:off x="-4680" y="206640"/>
            <a:ext cx="1588680" cy="50616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/>
          <p:nvPr>
            <p:ph idx="10" type="dt"/>
          </p:nvPr>
        </p:nvSpPr>
        <p:spPr>
          <a:xfrm>
            <a:off x="10361520" y="6130800"/>
            <a:ext cx="111888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>
            <a:off x="2589120" y="6135840"/>
            <a:ext cx="7592760" cy="33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531720" y="787320"/>
            <a:ext cx="752040" cy="33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"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"/>
          <p:cNvSpPr/>
          <p:nvPr/>
        </p:nvSpPr>
        <p:spPr>
          <a:xfrm>
            <a:off x="2453400" y="952560"/>
            <a:ext cx="8915040" cy="226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de Organización de Datos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431640" y="453564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2453400" y="2714760"/>
            <a:ext cx="8915040" cy="371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1" lang="es-AR" sz="3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Hashing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"/>
          <p:cNvSpPr/>
          <p:nvPr/>
        </p:nvSpPr>
        <p:spPr>
          <a:xfrm>
            <a:off x="11245902" y="652756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0"/>
          <p:cNvSpPr/>
          <p:nvPr/>
        </p:nvSpPr>
        <p:spPr>
          <a:xfrm>
            <a:off x="1667520" y="1000080"/>
            <a:ext cx="4714560" cy="4928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Siguientes claves a dispersar: 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	     f(25) = 3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38	     f(38) = 5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81	     f(81) = 4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	     f(14) = 3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0"/>
          <p:cNvSpPr/>
          <p:nvPr/>
        </p:nvSpPr>
        <p:spPr>
          <a:xfrm>
            <a:off x="2937772" y="2464850"/>
            <a:ext cx="785400" cy="285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0"/>
          <p:cNvSpPr/>
          <p:nvPr/>
        </p:nvSpPr>
        <p:spPr>
          <a:xfrm>
            <a:off x="2882160" y="3107610"/>
            <a:ext cx="785400" cy="285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0"/>
          <p:cNvSpPr/>
          <p:nvPr/>
        </p:nvSpPr>
        <p:spPr>
          <a:xfrm>
            <a:off x="2937835" y="3750470"/>
            <a:ext cx="785400" cy="285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0"/>
          <p:cNvSpPr/>
          <p:nvPr/>
        </p:nvSpPr>
        <p:spPr>
          <a:xfrm>
            <a:off x="2882160" y="4393443"/>
            <a:ext cx="785400" cy="285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6" name="Google Shape;306;p10"/>
          <p:cNvGraphicFramePr/>
          <p:nvPr/>
        </p:nvGraphicFramePr>
        <p:xfrm>
          <a:off x="6954120" y="571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{0B1C01F3-4057-4B44-BB01-2CE74398A4A7}</a:tableStyleId>
              </a:tblPr>
              <a:tblGrid>
                <a:gridCol w="1737000"/>
                <a:gridCol w="1595875"/>
                <a:gridCol w="1595875"/>
              </a:tblGrid>
              <a:tr h="74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78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58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91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27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85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sp>
        <p:nvSpPr>
          <p:cNvPr id="307" name="Google Shape;307;p10"/>
          <p:cNvSpPr/>
          <p:nvPr/>
        </p:nvSpPr>
        <p:spPr>
          <a:xfrm>
            <a:off x="10682280" y="4184070"/>
            <a:ext cx="728280" cy="819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0"/>
          <p:cNvSpPr/>
          <p:nvPr/>
        </p:nvSpPr>
        <p:spPr>
          <a:xfrm>
            <a:off x="10682280" y="324515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81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0"/>
          <p:cNvSpPr/>
          <p:nvPr/>
        </p:nvSpPr>
        <p:spPr>
          <a:xfrm>
            <a:off x="9154080" y="4186963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38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0"/>
          <p:cNvSpPr/>
          <p:nvPr/>
        </p:nvSpPr>
        <p:spPr>
          <a:xfrm>
            <a:off x="9154080" y="324515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25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0"/>
          <p:cNvSpPr/>
          <p:nvPr/>
        </p:nvSpPr>
        <p:spPr>
          <a:xfrm>
            <a:off x="723600" y="5214960"/>
            <a:ext cx="6363720" cy="60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 rojo las </a:t>
            </a:r>
            <a:r>
              <a:rPr b="0" i="1" lang="es-AR" sz="36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claves instrusas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0" name="Google Shape;320;p11"/>
          <p:cNvGraphicFramePr/>
          <p:nvPr/>
        </p:nvGraphicFramePr>
        <p:xfrm>
          <a:off x="6954120" y="571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{0B1C01F3-4057-4B44-BB01-2CE74398A4A7}</a:tableStyleId>
              </a:tblPr>
              <a:tblGrid>
                <a:gridCol w="1737000"/>
                <a:gridCol w="1595875"/>
                <a:gridCol w="1595875"/>
              </a:tblGrid>
              <a:tr h="74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78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58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91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25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81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27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38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14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85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sp>
        <p:nvSpPr>
          <p:cNvPr id="321" name="Google Shape;321;p11"/>
          <p:cNvSpPr/>
          <p:nvPr/>
        </p:nvSpPr>
        <p:spPr>
          <a:xfrm>
            <a:off x="10889455" y="6489044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1"/>
          <p:cNvSpPr/>
          <p:nvPr/>
        </p:nvSpPr>
        <p:spPr>
          <a:xfrm>
            <a:off x="1667520" y="1143000"/>
            <a:ext cx="4714560" cy="3500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66760" lvl="0" marL="482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	     f(22) = 0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	     f(23) = 1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56	     f(56) = 1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76	    f(76) =10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21        f(21)= 10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1"/>
          <p:cNvSpPr/>
          <p:nvPr/>
        </p:nvSpPr>
        <p:spPr>
          <a:xfrm>
            <a:off x="2882160" y="1285920"/>
            <a:ext cx="785520" cy="2854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1"/>
          <p:cNvSpPr/>
          <p:nvPr/>
        </p:nvSpPr>
        <p:spPr>
          <a:xfrm>
            <a:off x="2882160" y="1928880"/>
            <a:ext cx="785520" cy="2854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1"/>
          <p:cNvSpPr/>
          <p:nvPr/>
        </p:nvSpPr>
        <p:spPr>
          <a:xfrm>
            <a:off x="2882160" y="2571840"/>
            <a:ext cx="785520" cy="2854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1"/>
          <p:cNvSpPr/>
          <p:nvPr/>
        </p:nvSpPr>
        <p:spPr>
          <a:xfrm>
            <a:off x="2882160" y="3214800"/>
            <a:ext cx="785520" cy="2854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1"/>
          <p:cNvSpPr/>
          <p:nvPr/>
        </p:nvSpPr>
        <p:spPr>
          <a:xfrm>
            <a:off x="2882160" y="3857760"/>
            <a:ext cx="785520" cy="2854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1"/>
          <p:cNvSpPr/>
          <p:nvPr/>
        </p:nvSpPr>
        <p:spPr>
          <a:xfrm>
            <a:off x="10725840" y="609840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21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1"/>
          <p:cNvSpPr/>
          <p:nvPr/>
        </p:nvSpPr>
        <p:spPr>
          <a:xfrm>
            <a:off x="9097200" y="605664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76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1"/>
          <p:cNvSpPr/>
          <p:nvPr/>
        </p:nvSpPr>
        <p:spPr>
          <a:xfrm>
            <a:off x="9147780" y="229158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56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1"/>
          <p:cNvSpPr/>
          <p:nvPr/>
        </p:nvSpPr>
        <p:spPr>
          <a:xfrm>
            <a:off x="10683000" y="181890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1"/>
          <p:cNvSpPr/>
          <p:nvPr/>
        </p:nvSpPr>
        <p:spPr>
          <a:xfrm>
            <a:off x="9097200" y="1370696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1"/>
          <p:cNvSpPr/>
          <p:nvPr/>
        </p:nvSpPr>
        <p:spPr>
          <a:xfrm>
            <a:off x="1882080" y="5214960"/>
            <a:ext cx="4214520" cy="1285560"/>
          </a:xfrm>
          <a:prstGeom prst="rect">
            <a:avLst/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00" scaled="0"/>
          </a:gra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= 15 = 15 = 68%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    11*2    22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4" name="Google Shape;334;p11"/>
          <p:cNvCxnSpPr/>
          <p:nvPr/>
        </p:nvCxnSpPr>
        <p:spPr>
          <a:xfrm>
            <a:off x="3024720" y="5822280"/>
            <a:ext cx="857160" cy="1440"/>
          </a:xfrm>
          <a:prstGeom prst="straightConnector1">
            <a:avLst/>
          </a:prstGeom>
          <a:noFill/>
          <a:ln cap="flat" cmpd="sng" w="190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5" name="Google Shape;335;p11"/>
          <p:cNvCxnSpPr/>
          <p:nvPr/>
        </p:nvCxnSpPr>
        <p:spPr>
          <a:xfrm>
            <a:off x="4163760" y="5820120"/>
            <a:ext cx="504000" cy="1440"/>
          </a:xfrm>
          <a:prstGeom prst="straightConnector1">
            <a:avLst/>
          </a:prstGeom>
          <a:noFill/>
          <a:ln cap="flat" cmpd="sng" w="190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6" name="Google Shape;336;p11"/>
          <p:cNvSpPr/>
          <p:nvPr/>
        </p:nvSpPr>
        <p:spPr>
          <a:xfrm>
            <a:off x="1707840" y="4500720"/>
            <a:ext cx="3300840" cy="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AR" sz="3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¿Cuál es la DE?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5" name="Google Shape;345;p12"/>
          <p:cNvGraphicFramePr/>
          <p:nvPr/>
        </p:nvGraphicFramePr>
        <p:xfrm>
          <a:off x="6954120" y="571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{0B1C01F3-4057-4B44-BB01-2CE74398A4A7}</a:tableStyleId>
              </a:tblPr>
              <a:tblGrid>
                <a:gridCol w="1737000"/>
                <a:gridCol w="1595875"/>
                <a:gridCol w="1595875"/>
              </a:tblGrid>
              <a:tr h="74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78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91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25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27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FF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38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85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sp>
        <p:nvSpPr>
          <p:cNvPr id="346" name="Google Shape;346;p12"/>
          <p:cNvSpPr/>
          <p:nvPr/>
        </p:nvSpPr>
        <p:spPr>
          <a:xfrm>
            <a:off x="11086075" y="6542491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2"/>
          <p:cNvSpPr/>
          <p:nvPr/>
        </p:nvSpPr>
        <p:spPr>
          <a:xfrm>
            <a:off x="1667525" y="2047625"/>
            <a:ext cx="4714500" cy="26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66760" lvl="0" marL="4827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-22	     f(22) = 0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-58	     f(58) = 3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-81          f(81) = 4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-14	     f(14)=  3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2"/>
          <p:cNvSpPr/>
          <p:nvPr/>
        </p:nvSpPr>
        <p:spPr>
          <a:xfrm>
            <a:off x="10725840" y="609840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21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2"/>
          <p:cNvSpPr/>
          <p:nvPr/>
        </p:nvSpPr>
        <p:spPr>
          <a:xfrm>
            <a:off x="9097200" y="605664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76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2"/>
          <p:cNvSpPr/>
          <p:nvPr/>
        </p:nvSpPr>
        <p:spPr>
          <a:xfrm>
            <a:off x="9127440" y="2315348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56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2"/>
          <p:cNvSpPr/>
          <p:nvPr/>
        </p:nvSpPr>
        <p:spPr>
          <a:xfrm>
            <a:off x="10668960" y="1815308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23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2"/>
          <p:cNvSpPr/>
          <p:nvPr/>
        </p:nvSpPr>
        <p:spPr>
          <a:xfrm>
            <a:off x="9127440" y="1380436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2"/>
          <p:cNvSpPr/>
          <p:nvPr/>
        </p:nvSpPr>
        <p:spPr>
          <a:xfrm>
            <a:off x="9127440" y="278196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58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2"/>
          <p:cNvSpPr/>
          <p:nvPr/>
        </p:nvSpPr>
        <p:spPr>
          <a:xfrm>
            <a:off x="8856010" y="2784815"/>
            <a:ext cx="131652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###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2"/>
          <p:cNvSpPr/>
          <p:nvPr/>
        </p:nvSpPr>
        <p:spPr>
          <a:xfrm>
            <a:off x="10427815" y="3269040"/>
            <a:ext cx="131652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###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2"/>
          <p:cNvSpPr/>
          <p:nvPr/>
        </p:nvSpPr>
        <p:spPr>
          <a:xfrm>
            <a:off x="10725840" y="326394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81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2"/>
          <p:cNvSpPr/>
          <p:nvPr/>
        </p:nvSpPr>
        <p:spPr>
          <a:xfrm>
            <a:off x="10663560" y="413424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14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2"/>
          <p:cNvSpPr/>
          <p:nvPr/>
        </p:nvSpPr>
        <p:spPr>
          <a:xfrm>
            <a:off x="2978610" y="2315345"/>
            <a:ext cx="785400" cy="285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38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2"/>
          <p:cNvSpPr/>
          <p:nvPr/>
        </p:nvSpPr>
        <p:spPr>
          <a:xfrm>
            <a:off x="2978610" y="2828345"/>
            <a:ext cx="785400" cy="285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38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2"/>
          <p:cNvSpPr/>
          <p:nvPr/>
        </p:nvSpPr>
        <p:spPr>
          <a:xfrm>
            <a:off x="2901985" y="3606470"/>
            <a:ext cx="785400" cy="285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38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2"/>
          <p:cNvSpPr/>
          <p:nvPr/>
        </p:nvSpPr>
        <p:spPr>
          <a:xfrm>
            <a:off x="2978610" y="4181020"/>
            <a:ext cx="785400" cy="285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38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2"/>
          <p:cNvSpPr txBox="1"/>
          <p:nvPr/>
        </p:nvSpPr>
        <p:spPr>
          <a:xfrm>
            <a:off x="1667525" y="863175"/>
            <a:ext cx="57147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Eliminar las siguientes claves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2"/>
          <p:cNvSpPr txBox="1"/>
          <p:nvPr/>
        </p:nvSpPr>
        <p:spPr>
          <a:xfrm>
            <a:off x="1239425" y="4897600"/>
            <a:ext cx="5714700" cy="1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usa una marca (####) cuando se elimina clave de una cubeta llena y en la próxima cubeta hay otra marca u otro dato (Ej 58, 81)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"/>
          <p:cNvSpPr/>
          <p:nvPr/>
        </p:nvSpPr>
        <p:spPr>
          <a:xfrm>
            <a:off x="1667520" y="500040"/>
            <a:ext cx="8911800" cy="9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AR" sz="48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Dispersión de Archivos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"/>
          <p:cNvSpPr/>
          <p:nvPr/>
        </p:nvSpPr>
        <p:spPr>
          <a:xfrm>
            <a:off x="2589120" y="6335640"/>
            <a:ext cx="76197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"/>
          <p:cNvSpPr/>
          <p:nvPr/>
        </p:nvSpPr>
        <p:spPr>
          <a:xfrm>
            <a:off x="11278800" y="651798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1388160" y="1428840"/>
            <a:ext cx="1028016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50360" lvl="0" marL="45072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Noto Sans Symbols"/>
              <a:buChar char="✔"/>
            </a:pPr>
            <a:r>
              <a:rPr b="0" i="0" lang="es-AR" sz="3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Técnica para generar una dirección base única para una clave dada. 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360" lvl="0" marL="450720" marR="0" rtl="0" algn="just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Noto Sans Symbols"/>
              <a:buChar char="✔"/>
            </a:pPr>
            <a:r>
              <a:rPr b="0" i="0" lang="es-AR" sz="3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Convierte la clave en un número aleatorio, que luego sirve para determinar dónde se almacena la clave.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360" lvl="0" marL="450720" marR="0" rtl="0" algn="just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Noto Sans Symbols"/>
              <a:buChar char="✔"/>
            </a:pPr>
            <a:r>
              <a:rPr b="0" i="0" lang="es-AR" sz="3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 una función de dispersión para mapear cada clave con una dirección física de almacenamiento.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360" lvl="0" marL="450720" marR="0" rtl="0" algn="just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Noto Sans Symbols"/>
              <a:buChar char="✔"/>
            </a:pPr>
            <a:r>
              <a:rPr b="0" i="0" lang="es-AR" sz="3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Utilizada cuando se requiere acceso rápido por clave.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"/>
          <p:cNvSpPr/>
          <p:nvPr/>
        </p:nvSpPr>
        <p:spPr>
          <a:xfrm>
            <a:off x="11255138" y="649332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1655640" y="1608120"/>
            <a:ext cx="9848520" cy="141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"/>
          <p:cNvSpPr/>
          <p:nvPr/>
        </p:nvSpPr>
        <p:spPr>
          <a:xfrm>
            <a:off x="1739160" y="1643040"/>
            <a:ext cx="9786600" cy="464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AR" sz="36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Direccionamiento estático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espacio disponible para dispersar los registros del archivo está fijado previamente.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AR" sz="36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Direccionamiento dinámico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espacio disponible para dispersar los registros del archivo aumenta o disminuye en función de las necesidades.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"/>
          <p:cNvSpPr/>
          <p:nvPr/>
        </p:nvSpPr>
        <p:spPr>
          <a:xfrm>
            <a:off x="1667520" y="500040"/>
            <a:ext cx="8911800" cy="9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AR" sz="48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Dispersión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"/>
          <p:cNvSpPr/>
          <p:nvPr/>
        </p:nvSpPr>
        <p:spPr>
          <a:xfrm>
            <a:off x="1596240" y="598320"/>
            <a:ext cx="8911800" cy="9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AR" sz="48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Parámetros a considerar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"/>
          <p:cNvSpPr/>
          <p:nvPr/>
        </p:nvSpPr>
        <p:spPr>
          <a:xfrm>
            <a:off x="2589120" y="6335640"/>
            <a:ext cx="76197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"/>
          <p:cNvSpPr/>
          <p:nvPr/>
        </p:nvSpPr>
        <p:spPr>
          <a:xfrm>
            <a:off x="11652302" y="649332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"/>
          <p:cNvSpPr/>
          <p:nvPr/>
        </p:nvSpPr>
        <p:spPr>
          <a:xfrm>
            <a:off x="1728720" y="3192480"/>
            <a:ext cx="9775440" cy="62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"/>
          <p:cNvSpPr/>
          <p:nvPr/>
        </p:nvSpPr>
        <p:spPr>
          <a:xfrm>
            <a:off x="1509840" y="1571760"/>
            <a:ext cx="10373040" cy="462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AR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Parámetros que influyen sobre el desempeño del ambiente de dispersión: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519" lvl="0" marL="62568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Noto Sans Symbols"/>
              <a:buChar char="✔"/>
            </a:pPr>
            <a:r>
              <a:rPr b="0" i="0" lang="es-AR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Capacidad de almacenamiento de cada dirección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519" lvl="0" marL="62568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Noto Sans Symbols"/>
              <a:buChar char="✔"/>
            </a:pPr>
            <a:r>
              <a:rPr b="0" i="0" lang="es-AR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Densidad de empaquetamiento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519" lvl="0" marL="62568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Noto Sans Symbols"/>
              <a:buChar char="✔"/>
            </a:pPr>
            <a:r>
              <a:rPr b="0" i="0" lang="es-AR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Función de hash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519" lvl="0" marL="62568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Noto Sans Symbols"/>
              <a:buChar char="✔"/>
            </a:pPr>
            <a:r>
              <a:rPr b="0" i="0" lang="es-AR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 tratamiento de desbordes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"/>
          <p:cNvSpPr/>
          <p:nvPr/>
        </p:nvSpPr>
        <p:spPr>
          <a:xfrm>
            <a:off x="2589120" y="6335640"/>
            <a:ext cx="76197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"/>
          <p:cNvSpPr/>
          <p:nvPr/>
        </p:nvSpPr>
        <p:spPr>
          <a:xfrm>
            <a:off x="10894920" y="649332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5"/>
          <p:cNvSpPr/>
          <p:nvPr/>
        </p:nvSpPr>
        <p:spPr>
          <a:xfrm>
            <a:off x="1728720" y="3192480"/>
            <a:ext cx="9775440" cy="62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5"/>
          <p:cNvSpPr/>
          <p:nvPr/>
        </p:nvSpPr>
        <p:spPr>
          <a:xfrm>
            <a:off x="1739160" y="1357200"/>
            <a:ext cx="9715320" cy="5071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AR" sz="36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Función de dispersión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Caja negra que a partir de una clave genera la dirección física donde debe almacenarse el registro.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AR" sz="36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Colisión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Situación en la que un registro es asignado, por función de dispersión, a una dirección que ya posee uno o más registros.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"/>
          <p:cNvSpPr/>
          <p:nvPr/>
        </p:nvSpPr>
        <p:spPr>
          <a:xfrm>
            <a:off x="1667520" y="357120"/>
            <a:ext cx="8911800" cy="9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AR" sz="48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Dispersión de Archivos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"/>
          <p:cNvSpPr/>
          <p:nvPr/>
        </p:nvSpPr>
        <p:spPr>
          <a:xfrm>
            <a:off x="2025000" y="5643720"/>
            <a:ext cx="9429480" cy="713880"/>
          </a:xfrm>
          <a:prstGeom prst="rect">
            <a:avLst/>
          </a:prstGeom>
          <a:gradFill>
            <a:gsLst>
              <a:gs pos="0">
                <a:srgbClr val="BBBBBB"/>
              </a:gs>
              <a:gs pos="80000">
                <a:srgbClr val="F6F6F6"/>
              </a:gs>
              <a:gs pos="100000">
                <a:srgbClr val="F7F7F7"/>
              </a:gs>
            </a:gsLst>
            <a:lin ang="16200000" scaled="0"/>
          </a:gradFill>
          <a:ln cap="flat" cmpd="sng" w="9525">
            <a:solidFill>
              <a:srgbClr val="F9F9F9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80808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 = número de registros / espacio Total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6"/>
          <p:cNvSpPr/>
          <p:nvPr/>
        </p:nvSpPr>
        <p:spPr>
          <a:xfrm>
            <a:off x="11347502" y="649332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6"/>
          <p:cNvSpPr/>
          <p:nvPr/>
        </p:nvSpPr>
        <p:spPr>
          <a:xfrm>
            <a:off x="1728720" y="3192480"/>
            <a:ext cx="9775440" cy="62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6"/>
          <p:cNvSpPr/>
          <p:nvPr/>
        </p:nvSpPr>
        <p:spPr>
          <a:xfrm>
            <a:off x="1678680" y="1500120"/>
            <a:ext cx="10204200" cy="4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Desborde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AR" sz="3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Situación en la cual una clave carece de lugar en la dirección asignada por la función de dispersión.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Densidad de empaquetamiento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AR" sz="32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Relación entre el espacio disponible para el archivo de datos y la cantidad de registros que integran el mismo.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AR" sz="32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799" lvl="0" marL="74124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6"/>
          <p:cNvSpPr/>
          <p:nvPr/>
        </p:nvSpPr>
        <p:spPr>
          <a:xfrm>
            <a:off x="1152360" y="4824360"/>
            <a:ext cx="9775440" cy="72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-AR" sz="2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799" lvl="0" marL="741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6"/>
          <p:cNvSpPr/>
          <p:nvPr/>
        </p:nvSpPr>
        <p:spPr>
          <a:xfrm>
            <a:off x="1667520" y="500040"/>
            <a:ext cx="8911800" cy="9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AR" sz="48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Dispersión de Archivos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2589120" y="6335640"/>
            <a:ext cx="76197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7"/>
          <p:cNvSpPr/>
          <p:nvPr/>
        </p:nvSpPr>
        <p:spPr>
          <a:xfrm>
            <a:off x="11199960" y="644850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7"/>
          <p:cNvSpPr/>
          <p:nvPr/>
        </p:nvSpPr>
        <p:spPr>
          <a:xfrm>
            <a:off x="1728720" y="3192480"/>
            <a:ext cx="9775440" cy="62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7"/>
          <p:cNvSpPr/>
          <p:nvPr/>
        </p:nvSpPr>
        <p:spPr>
          <a:xfrm>
            <a:off x="1534320" y="1428840"/>
            <a:ext cx="10062720" cy="52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AR" sz="32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Aunque la función de dispersión sea eficiente y la densidad de empaquetamiento sea baja, es probable que ocurran </a:t>
            </a:r>
            <a:r>
              <a:rPr b="1" i="0" lang="es-AR" sz="32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desbordes</a:t>
            </a:r>
            <a:r>
              <a:rPr b="0" i="0" lang="es-AR" sz="32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s-AR" sz="32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aplicables para resolver colisiones con desborde en </a:t>
            </a:r>
            <a:r>
              <a:rPr b="0" i="1" lang="es-AR" sz="32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dispersión estática</a:t>
            </a:r>
            <a:r>
              <a:rPr b="0" i="0" lang="es-AR" sz="32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360" lvl="0" marL="45072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Noto Sans Symbols"/>
              <a:buChar char="✔"/>
            </a:pPr>
            <a:r>
              <a:rPr b="1" i="1" lang="es-AR" sz="32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Saturación progresiva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360" lvl="0" marL="45072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Noto Sans Symbols"/>
              <a:buChar char="✔"/>
            </a:pPr>
            <a:r>
              <a:rPr b="1" i="1" lang="es-AR" sz="32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Saturación progresiva encadenada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360" lvl="0" marL="45072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Noto Sans Symbols"/>
              <a:buChar char="✔"/>
            </a:pPr>
            <a:r>
              <a:rPr b="1" i="1" lang="es-AR" sz="32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Saturación progresiva con área de desborde por separado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0360" lvl="0" marL="45072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Noto Sans Symbols"/>
              <a:buChar char="✔"/>
            </a:pPr>
            <a:r>
              <a:rPr b="1" i="1" lang="es-AR" sz="32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Dispersión doble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799" lvl="0" marL="741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7"/>
          <p:cNvSpPr/>
          <p:nvPr/>
        </p:nvSpPr>
        <p:spPr>
          <a:xfrm>
            <a:off x="1152360" y="4824360"/>
            <a:ext cx="9775440" cy="72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-AR" sz="2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799" lvl="0" marL="741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7"/>
          <p:cNvSpPr/>
          <p:nvPr/>
        </p:nvSpPr>
        <p:spPr>
          <a:xfrm>
            <a:off x="1667520" y="500040"/>
            <a:ext cx="8911800" cy="9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AR" sz="48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Dispersión de Archivos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"/>
          <p:cNvSpPr/>
          <p:nvPr/>
        </p:nvSpPr>
        <p:spPr>
          <a:xfrm>
            <a:off x="1667520" y="598320"/>
            <a:ext cx="2905560" cy="90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AR" sz="44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Ejemplo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8"/>
          <p:cNvSpPr/>
          <p:nvPr/>
        </p:nvSpPr>
        <p:spPr>
          <a:xfrm>
            <a:off x="2589120" y="6335640"/>
            <a:ext cx="76197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8"/>
          <p:cNvSpPr/>
          <p:nvPr/>
        </p:nvSpPr>
        <p:spPr>
          <a:xfrm>
            <a:off x="11058840" y="649710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8"/>
          <p:cNvSpPr/>
          <p:nvPr/>
        </p:nvSpPr>
        <p:spPr>
          <a:xfrm>
            <a:off x="1728720" y="3192480"/>
            <a:ext cx="9775440" cy="62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8"/>
          <p:cNvSpPr/>
          <p:nvPr/>
        </p:nvSpPr>
        <p:spPr>
          <a:xfrm>
            <a:off x="1739160" y="1500120"/>
            <a:ext cx="10143720" cy="4857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AR" sz="4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Técnica de resolución de colisiones: </a:t>
            </a:r>
            <a:r>
              <a:rPr b="1" i="0" lang="es-AR" sz="4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Saturación Progresiva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AR" sz="4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Memoria de 11 direcciones (0..10)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AR" sz="4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Capacidad = 2 registros por dirección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AR" sz="4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f(x) = x mod N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-AR" sz="40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van a dispersar 15 claves en total.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8"/>
          <p:cNvSpPr/>
          <p:nvPr/>
        </p:nvSpPr>
        <p:spPr>
          <a:xfrm>
            <a:off x="1152360" y="4824360"/>
            <a:ext cx="9775440" cy="72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-AR" sz="2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0799" lvl="0" marL="7412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"/>
          <p:cNvSpPr/>
          <p:nvPr/>
        </p:nvSpPr>
        <p:spPr>
          <a:xfrm>
            <a:off x="11018700" y="6493320"/>
            <a:ext cx="7790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s-AR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9"/>
          <p:cNvSpPr/>
          <p:nvPr/>
        </p:nvSpPr>
        <p:spPr>
          <a:xfrm>
            <a:off x="1667520" y="1500120"/>
            <a:ext cx="4714560" cy="442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Claves a dispersar: 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58	     f(58) = 3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	     f(78) = 1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           f(60) = 5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85           f(85) = 8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91           f(91) = 3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60" lvl="0" marL="48276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Clr>
                <a:srgbClr val="333333"/>
              </a:buClr>
              <a:buSzPts val="3120"/>
              <a:buFont typeface="Arial"/>
              <a:buChar char="•"/>
            </a:pPr>
            <a:r>
              <a:rPr b="0" i="0" lang="es-AR" sz="39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27           f(27) = 5 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9"/>
          <p:cNvSpPr/>
          <p:nvPr/>
        </p:nvSpPr>
        <p:spPr>
          <a:xfrm>
            <a:off x="2882160" y="2286000"/>
            <a:ext cx="785520" cy="2854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9"/>
          <p:cNvSpPr/>
          <p:nvPr/>
        </p:nvSpPr>
        <p:spPr>
          <a:xfrm>
            <a:off x="2882160" y="2928960"/>
            <a:ext cx="785520" cy="2854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9"/>
          <p:cNvSpPr/>
          <p:nvPr/>
        </p:nvSpPr>
        <p:spPr>
          <a:xfrm>
            <a:off x="2882160" y="3571920"/>
            <a:ext cx="785520" cy="2854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9"/>
          <p:cNvSpPr/>
          <p:nvPr/>
        </p:nvSpPr>
        <p:spPr>
          <a:xfrm>
            <a:off x="2882160" y="4214880"/>
            <a:ext cx="785520" cy="2854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9"/>
          <p:cNvSpPr/>
          <p:nvPr/>
        </p:nvSpPr>
        <p:spPr>
          <a:xfrm>
            <a:off x="2882160" y="4857840"/>
            <a:ext cx="785520" cy="2854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9"/>
          <p:cNvSpPr/>
          <p:nvPr/>
        </p:nvSpPr>
        <p:spPr>
          <a:xfrm>
            <a:off x="2882160" y="5500800"/>
            <a:ext cx="785520" cy="28548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76AC94"/>
              </a:gs>
              <a:gs pos="80000">
                <a:srgbClr val="9BE2C4"/>
              </a:gs>
              <a:gs pos="100000">
                <a:srgbClr val="9BE4C5"/>
              </a:gs>
            </a:gsLst>
            <a:lin ang="16200000" scaled="0"/>
          </a:gradFill>
          <a:ln cap="flat" cmpd="sng" w="9525">
            <a:solidFill>
              <a:srgbClr val="A5DEC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4" name="Google Shape;284;p9"/>
          <p:cNvGraphicFramePr/>
          <p:nvPr/>
        </p:nvGraphicFramePr>
        <p:xfrm>
          <a:off x="6954120" y="571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{0B1C01F3-4057-4B44-BB01-2CE74398A4A7}</a:tableStyleId>
              </a:tblPr>
              <a:tblGrid>
                <a:gridCol w="1737000"/>
                <a:gridCol w="1595875"/>
                <a:gridCol w="1595875"/>
              </a:tblGrid>
              <a:tr h="741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Dirección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s-AR" sz="2400" u="none" cap="none" strike="noStrik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Registro</a:t>
                      </a:r>
                      <a:endParaRPr b="0" sz="2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8F0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CFC"/>
                    </a:solidFill>
                  </a:tcPr>
                </a:tc>
              </a:tr>
              <a:tr h="4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7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b="1" lang="es-AR" sz="3200" u="none" cap="none" strike="noStrike">
                          <a:solidFill>
                            <a:srgbClr val="000066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D6F9"/>
                    </a:solidFill>
                  </a:tcPr>
                </a:tc>
              </a:tr>
            </a:tbl>
          </a:graphicData>
        </a:graphic>
      </p:graphicFrame>
      <p:sp>
        <p:nvSpPr>
          <p:cNvPr id="285" name="Google Shape;285;p9"/>
          <p:cNvSpPr/>
          <p:nvPr/>
        </p:nvSpPr>
        <p:spPr>
          <a:xfrm>
            <a:off x="4016880" y="571320"/>
            <a:ext cx="2832840" cy="60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AR" sz="3600" u="none" cap="none" strike="noStrike">
                <a:solidFill>
                  <a:srgbClr val="33333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Tabla inicial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9"/>
          <p:cNvSpPr/>
          <p:nvPr/>
        </p:nvSpPr>
        <p:spPr>
          <a:xfrm>
            <a:off x="10654560" y="362412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27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9"/>
          <p:cNvSpPr/>
          <p:nvPr/>
        </p:nvSpPr>
        <p:spPr>
          <a:xfrm>
            <a:off x="10654560" y="2760829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91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9"/>
          <p:cNvSpPr/>
          <p:nvPr/>
        </p:nvSpPr>
        <p:spPr>
          <a:xfrm>
            <a:off x="9097200" y="512424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85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9"/>
          <p:cNvSpPr/>
          <p:nvPr/>
        </p:nvSpPr>
        <p:spPr>
          <a:xfrm>
            <a:off x="9082800" y="362412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9"/>
          <p:cNvSpPr/>
          <p:nvPr/>
        </p:nvSpPr>
        <p:spPr>
          <a:xfrm>
            <a:off x="9054355" y="1904400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78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9082800" y="2764453"/>
            <a:ext cx="728280" cy="79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-AR" sz="3200" u="none" cap="none" strike="noStrike">
                <a:solidFill>
                  <a:srgbClr val="0000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58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Noelia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Personalizado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