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</p:sldMasterIdLst>
  <p:notesMasterIdLst>
    <p:notesMasterId r:id="rId36"/>
  </p:notesMasterIdLst>
  <p:sldIdLst>
    <p:sldId id="256" r:id="rId37"/>
    <p:sldId id="257" r:id="rId38"/>
    <p:sldId id="258" r:id="rId39"/>
    <p:sldId id="259" r:id="rId40"/>
    <p:sldId id="260" r:id="rId41"/>
    <p:sldId id="261" r:id="rId42"/>
    <p:sldId id="262" r:id="rId4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notesMaster" Target="notesMasters/notesMaster1.xml"/><Relationship Id="rId37" Type="http://schemas.openxmlformats.org/officeDocument/2006/relationships/slide" Target="slides/slide1.xml"/><Relationship Id="rId38" Type="http://schemas.openxmlformats.org/officeDocument/2006/relationships/slide" Target="slides/slide2.xml"/><Relationship Id="rId39" Type="http://schemas.openxmlformats.org/officeDocument/2006/relationships/slide" Target="slides/slide3.xml"/><Relationship Id="rId40" Type="http://schemas.openxmlformats.org/officeDocument/2006/relationships/slide" Target="slides/slide4.xml"/><Relationship Id="rId41" Type="http://schemas.openxmlformats.org/officeDocument/2006/relationships/slide" Target="slides/slide5.xml"/><Relationship Id="rId42" Type="http://schemas.openxmlformats.org/officeDocument/2006/relationships/slide" Target="slides/slide6.xml"/><Relationship Id="rId43" Type="http://schemas.openxmlformats.org/officeDocument/2006/relationships/slide" Target="slides/slide7.xml"/><Relationship Id="rId4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A46EB9B-8183-4501-BCAB-ACBF2383C81C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Classification 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APPLICANT =&gt; ENTERS THE REQUIRED INFO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FRONT-END =&gt; FORM CONSISTING OF THE REQUIRED INFO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SERVER =&gt; STORING USER INFO AND PASSING TO THE ML-ALGO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ML ALGORITHM =&gt; PARSING APPLICANT INFORMATION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Classification 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In classification problems, the goal is to categorize instances into predefined classes or categories based on their features. Evaluating the performance of a classification model involves assessing how well it predicts the class labels for unseen data. Here are some common evaluation metrics used for classification problems: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F1-Score: The F1-score is the harmonic mean of precision and recall. It provides a balance between precision and recall and is useful when the class distribution is uneven.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F1-Score = 2 × Precision×Recall /Precision + Recall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Precision: Precision is like accuracy, but it only focuses on the positive predictions. It tells us how many of the items we labeled as positive are actually positive.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Recall: Recall is about capturing all the positives. It tells us how many of the actual positive items we managed to label correctly.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Short Comings -&gt;Bias based on data used for training, overfitting, complexity of system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_2_1_1_1_2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0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_1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_2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_2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_2_1_1_1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_2_1_1_1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8840" y="713160"/>
            <a:ext cx="3851280" cy="83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6;p24"/>
          <p:cNvSpPr/>
          <p:nvPr/>
        </p:nvSpPr>
        <p:spPr>
          <a:xfrm>
            <a:off x="406800" y="540000"/>
            <a:ext cx="4164120" cy="41882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" name="Google Shape;121;p24"/>
          <p:cNvGrpSpPr/>
          <p:nvPr/>
        </p:nvGrpSpPr>
        <p:grpSpPr>
          <a:xfrm>
            <a:off x="4571280" y="4187880"/>
            <a:ext cx="4164120" cy="540720"/>
            <a:chOff x="4571280" y="4187880"/>
            <a:chExt cx="4164120" cy="540720"/>
          </a:xfrm>
        </p:grpSpPr>
        <p:sp>
          <p:nvSpPr>
            <p:cNvPr id="6" name="Google Shape;122;p24"/>
            <p:cNvSpPr/>
            <p:nvPr/>
          </p:nvSpPr>
          <p:spPr>
            <a:xfrm flipV="1" rot="5400000">
              <a:off x="6522840" y="2235960"/>
              <a:ext cx="260640" cy="41641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" name="Google Shape;123;p24"/>
            <p:cNvSpPr/>
            <p:nvPr/>
          </p:nvSpPr>
          <p:spPr>
            <a:xfrm flipV="1" rot="5400000">
              <a:off x="6564240" y="2481480"/>
              <a:ext cx="178200" cy="41641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Google Shape;124;p24"/>
            <p:cNvSpPr/>
            <p:nvPr/>
          </p:nvSpPr>
          <p:spPr>
            <a:xfrm flipV="1" rot="5400000">
              <a:off x="6628680" y="2621520"/>
              <a:ext cx="49320" cy="41641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26;p25"/>
          <p:cNvSpPr/>
          <p:nvPr/>
        </p:nvSpPr>
        <p:spPr>
          <a:xfrm flipH="1">
            <a:off x="4570560" y="540000"/>
            <a:ext cx="4164120" cy="41882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" name="Google Shape;130;p25"/>
          <p:cNvGrpSpPr/>
          <p:nvPr/>
        </p:nvGrpSpPr>
        <p:grpSpPr>
          <a:xfrm>
            <a:off x="407880" y="4187880"/>
            <a:ext cx="4164120" cy="540000"/>
            <a:chOff x="407880" y="4187880"/>
            <a:chExt cx="4164120" cy="540000"/>
          </a:xfrm>
        </p:grpSpPr>
        <p:sp>
          <p:nvSpPr>
            <p:cNvPr id="11" name="Google Shape;131;p25"/>
            <p:cNvSpPr/>
            <p:nvPr/>
          </p:nvSpPr>
          <p:spPr>
            <a:xfrm rot="5400000">
              <a:off x="2359440" y="2235960"/>
              <a:ext cx="260640" cy="41641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" name="Google Shape;132;p25"/>
            <p:cNvSpPr/>
            <p:nvPr/>
          </p:nvSpPr>
          <p:spPr>
            <a:xfrm rot="5400000">
              <a:off x="2400840" y="2480760"/>
              <a:ext cx="178200" cy="41641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Google Shape;133;p25"/>
            <p:cNvSpPr/>
            <p:nvPr/>
          </p:nvSpPr>
          <p:spPr>
            <a:xfrm rot="5400000">
              <a:off x="2465280" y="2620800"/>
              <a:ext cx="49320" cy="41641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8840" y="713160"/>
            <a:ext cx="3851280" cy="83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13160" y="720000"/>
            <a:ext cx="3643200" cy="370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96;p31"/>
          <p:cNvSpPr/>
          <p:nvPr/>
        </p:nvSpPr>
        <p:spPr>
          <a:xfrm>
            <a:off x="4795560" y="3699720"/>
            <a:ext cx="3404160" cy="72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14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chemeClr val="lt1"/>
                </a:solidFill>
                <a:latin typeface="Archivo"/>
                <a:ea typeface="Archivo"/>
              </a:rPr>
              <a:t>CREDITS: This presentation template was created by </a:t>
            </a:r>
            <a:r>
              <a:rPr b="1" lang="en" sz="1100" spc="-1" strike="noStrike" u="sng">
                <a:solidFill>
                  <a:schemeClr val="lt1"/>
                </a:solidFill>
                <a:uFillTx/>
                <a:latin typeface="Archivo"/>
                <a:ea typeface="Archivo"/>
                <a:hlinkClick r:id="rId2"/>
              </a:rPr>
              <a:t>Slidesgo</a:t>
            </a:r>
            <a:r>
              <a:rPr b="1" lang="en" sz="1100" spc="-1" strike="noStrike">
                <a:solidFill>
                  <a:schemeClr val="lt1"/>
                </a:solidFill>
                <a:latin typeface="Archivo"/>
                <a:ea typeface="Archivo"/>
              </a:rPr>
              <a:t>,</a:t>
            </a:r>
            <a:r>
              <a:rPr b="0" lang="en" sz="1100" spc="-1" strike="noStrike">
                <a:solidFill>
                  <a:schemeClr val="lt1"/>
                </a:solidFill>
                <a:latin typeface="Archivo"/>
                <a:ea typeface="Archivo"/>
              </a:rPr>
              <a:t> and includes icons by </a:t>
            </a:r>
            <a:r>
              <a:rPr b="1" lang="en" sz="1100" spc="-1" strike="noStrike" u="sng">
                <a:solidFill>
                  <a:schemeClr val="lt1"/>
                </a:solidFill>
                <a:uFillTx/>
                <a:latin typeface="Archivo"/>
                <a:ea typeface="Archivo"/>
                <a:hlinkClick r:id="rId3"/>
              </a:rPr>
              <a:t>Flaticon</a:t>
            </a:r>
            <a:r>
              <a:rPr b="0" lang="en" sz="1100" spc="-1" strike="noStrike">
                <a:solidFill>
                  <a:schemeClr val="lt1"/>
                </a:solidFill>
                <a:latin typeface="Archivo"/>
                <a:ea typeface="Archivo"/>
              </a:rPr>
              <a:t>, and infographics &amp; images by </a:t>
            </a:r>
            <a:r>
              <a:rPr b="1" lang="en" sz="1100" spc="-1" strike="noStrike" u="sng">
                <a:solidFill>
                  <a:schemeClr val="lt1"/>
                </a:solidFill>
                <a:uFillTx/>
                <a:latin typeface="Archivo"/>
                <a:ea typeface="Archivo"/>
                <a:hlinkClick r:id="rId4"/>
              </a:rPr>
              <a:t>Freepik</a:t>
            </a:r>
            <a:r>
              <a:rPr b="0" lang="en" sz="1100" spc="-1" strike="noStrike" u="sng">
                <a:solidFill>
                  <a:schemeClr val="lt1"/>
                </a:solidFill>
                <a:uFillTx/>
                <a:latin typeface="Archivo"/>
                <a:ea typeface="Archivo"/>
              </a:rPr>
              <a:t> 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5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8840" y="713160"/>
            <a:ext cx="3851280" cy="83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13160" y="720000"/>
            <a:ext cx="1777680" cy="370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580480" y="720000"/>
            <a:ext cx="1777680" cy="370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8840" y="713160"/>
            <a:ext cx="3851280" cy="83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210;p37" descr=""/>
          <p:cNvPicPr/>
          <p:nvPr/>
        </p:nvPicPr>
        <p:blipFill>
          <a:blip r:embed="rId1"/>
          <a:stretch/>
        </p:blipFill>
        <p:spPr>
          <a:xfrm>
            <a:off x="704160" y="549000"/>
            <a:ext cx="7734960" cy="221508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09920" y="2903040"/>
            <a:ext cx="7065360" cy="1280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txBody>
          <a:bodyPr lIns="91440" rIns="91440" tIns="91440" bIns="91440" anchor="b">
            <a:normAutofit fontScale="81111" lnSpcReduction="10000"/>
          </a:bodyPr>
          <a:p>
            <a:pPr marL="91440"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chemeClr val="lt1"/>
                </a:solidFill>
                <a:latin typeface="Krona One"/>
                <a:ea typeface="Krona One"/>
              </a:rPr>
              <a:t>DEVELOPMENT AND DEPLOYMENT OF AN ADVANCED AI-DRIVEN LOAN APPROVAL SYSTEM</a:t>
            </a:r>
            <a:br>
              <a:rPr sz="2500"/>
            </a:br>
            <a:r>
              <a:rPr b="1" lang="en" sz="2500" spc="-1" strike="noStrike">
                <a:solidFill>
                  <a:schemeClr val="lt1"/>
                </a:solidFill>
                <a:latin typeface="Krona One"/>
                <a:ea typeface="Krona One"/>
              </a:rPr>
              <a:t>2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709920" y="4258800"/>
            <a:ext cx="7734960" cy="34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lt1"/>
                </a:solidFill>
                <a:latin typeface="Archivo"/>
                <a:ea typeface="Archivo"/>
              </a:rPr>
              <a:t>AKANDE ABDUL-HAKEEM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3" name="Google Shape;213;p37"/>
          <p:cNvGrpSpPr/>
          <p:nvPr/>
        </p:nvGrpSpPr>
        <p:grpSpPr>
          <a:xfrm>
            <a:off x="7904520" y="2904480"/>
            <a:ext cx="540000" cy="1280520"/>
            <a:chOff x="7904520" y="2904480"/>
            <a:chExt cx="540000" cy="1280520"/>
          </a:xfrm>
        </p:grpSpPr>
        <p:sp>
          <p:nvSpPr>
            <p:cNvPr id="44" name="Google Shape;214;p37"/>
            <p:cNvSpPr/>
            <p:nvPr/>
          </p:nvSpPr>
          <p:spPr>
            <a:xfrm>
              <a:off x="7904520" y="2904480"/>
              <a:ext cx="260640" cy="1280520"/>
            </a:xfrm>
            <a:prstGeom prst="rect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Google Shape;215;p37"/>
            <p:cNvSpPr/>
            <p:nvPr/>
          </p:nvSpPr>
          <p:spPr>
            <a:xfrm>
              <a:off x="8191080" y="2904480"/>
              <a:ext cx="178200" cy="1280520"/>
            </a:xfrm>
            <a:prstGeom prst="rect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Google Shape;216;p37"/>
            <p:cNvSpPr/>
            <p:nvPr/>
          </p:nvSpPr>
          <p:spPr>
            <a:xfrm>
              <a:off x="8395200" y="2904480"/>
              <a:ext cx="49320" cy="1280520"/>
            </a:xfrm>
            <a:prstGeom prst="rect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20000" y="178920"/>
            <a:ext cx="7703280" cy="837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chemeClr val="lt1"/>
                </a:solidFill>
                <a:latin typeface="Krona One"/>
                <a:ea typeface="Krona One"/>
              </a:rPr>
              <a:t>BREIF PROJECT OVERVIEW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Google Shape;313;p44"/>
          <p:cNvSpPr/>
          <p:nvPr/>
        </p:nvSpPr>
        <p:spPr>
          <a:xfrm>
            <a:off x="804960" y="1465560"/>
            <a:ext cx="7536960" cy="29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Archivo"/>
              <a:buChar char="●"/>
            </a:pPr>
            <a:r>
              <a:rPr b="0" lang="en" sz="1400" spc="-1" strike="noStrike">
                <a:solidFill>
                  <a:schemeClr val="lt1"/>
                </a:solidFill>
                <a:latin typeface="Archivo"/>
                <a:ea typeface="Archivo"/>
              </a:rPr>
              <a:t>A system to assess the profile of an applicant if they should be granted a loan or not.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Archivo"/>
              <a:buChar char="●"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Archivo"/>
              <a:buChar char="●"/>
            </a:pPr>
            <a:r>
              <a:rPr b="0" lang="en" sz="1400" spc="-1" strike="noStrike">
                <a:solidFill>
                  <a:schemeClr val="lt1"/>
                </a:solidFill>
                <a:latin typeface="Archivo"/>
                <a:ea typeface="Archivo"/>
              </a:rPr>
              <a:t>Information such as age, occupation status, monthly income, requested loan amount, repayment period,etc. will be submitted by the applicant which will serve as criterion for the loan assessment.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Archivo"/>
              <a:buChar char="●"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Archivo"/>
              <a:buChar char="●"/>
            </a:pPr>
            <a:r>
              <a:rPr b="0" lang="en" sz="1400" spc="-1" strike="noStrike">
                <a:solidFill>
                  <a:schemeClr val="lt1"/>
                </a:solidFill>
                <a:latin typeface="Archivo"/>
                <a:ea typeface="Archivo"/>
              </a:rPr>
              <a:t>Classification ML-model (RandomForestClassifier) to sort applicant profile to determine if the loan will be Approved or Denied.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280" cy="47700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chemeClr val="lt1"/>
                </a:solidFill>
                <a:latin typeface="Krona One"/>
                <a:ea typeface="Krona One"/>
              </a:rPr>
              <a:t>A LOOK INTO MY SOLUTION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Google Shape;262;p42"/>
          <p:cNvSpPr/>
          <p:nvPr/>
        </p:nvSpPr>
        <p:spPr>
          <a:xfrm>
            <a:off x="1510560" y="2810160"/>
            <a:ext cx="344880" cy="344880"/>
          </a:xfrm>
          <a:prstGeom prst="ellipse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Google Shape;263;p42"/>
          <p:cNvSpPr/>
          <p:nvPr/>
        </p:nvSpPr>
        <p:spPr>
          <a:xfrm>
            <a:off x="5362200" y="2810160"/>
            <a:ext cx="344880" cy="344880"/>
          </a:xfrm>
          <a:prstGeom prst="ellipse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Google Shape;264;p42"/>
          <p:cNvSpPr/>
          <p:nvPr/>
        </p:nvSpPr>
        <p:spPr>
          <a:xfrm>
            <a:off x="3436200" y="1935720"/>
            <a:ext cx="344880" cy="344880"/>
          </a:xfrm>
          <a:prstGeom prst="ellipse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Google Shape;265;p42"/>
          <p:cNvSpPr/>
          <p:nvPr/>
        </p:nvSpPr>
        <p:spPr>
          <a:xfrm>
            <a:off x="7287840" y="1935720"/>
            <a:ext cx="344880" cy="344880"/>
          </a:xfrm>
          <a:prstGeom prst="ellipse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Google Shape;266;p42"/>
          <p:cNvSpPr/>
          <p:nvPr/>
        </p:nvSpPr>
        <p:spPr>
          <a:xfrm>
            <a:off x="720000" y="3366720"/>
            <a:ext cx="1926360" cy="43920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chemeClr val="lt1"/>
                </a:solidFill>
                <a:latin typeface="Krona One"/>
                <a:ea typeface="Krona One"/>
              </a:rPr>
              <a:t>APPLICANT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Google Shape;267;p42"/>
          <p:cNvSpPr/>
          <p:nvPr/>
        </p:nvSpPr>
        <p:spPr>
          <a:xfrm>
            <a:off x="2645640" y="2370240"/>
            <a:ext cx="1926360" cy="43920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chemeClr val="lt1"/>
                </a:solidFill>
                <a:latin typeface="Krona One"/>
                <a:ea typeface="Krona One"/>
              </a:rPr>
              <a:t>FRONT END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Google Shape;268;p42"/>
          <p:cNvSpPr/>
          <p:nvPr/>
        </p:nvSpPr>
        <p:spPr>
          <a:xfrm>
            <a:off x="4571280" y="3366720"/>
            <a:ext cx="1926360" cy="43920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chemeClr val="lt1"/>
                </a:solidFill>
                <a:latin typeface="Krona One"/>
                <a:ea typeface="Krona One"/>
              </a:rPr>
              <a:t>SERVER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Google Shape;269;p42"/>
          <p:cNvSpPr/>
          <p:nvPr/>
        </p:nvSpPr>
        <p:spPr>
          <a:xfrm>
            <a:off x="6497280" y="2370240"/>
            <a:ext cx="1926360" cy="43920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 fontScale="93333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chemeClr val="lt1"/>
                </a:solidFill>
                <a:latin typeface="Krona One"/>
                <a:ea typeface="Krona One"/>
              </a:rPr>
              <a:t>ML ALGORITHM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8" name="Google Shape;270;p42"/>
          <p:cNvCxnSpPr>
            <a:stCxn id="50" idx="6"/>
            <a:endCxn id="52" idx="2"/>
          </p:cNvCxnSpPr>
          <p:nvPr/>
        </p:nvCxnSpPr>
        <p:spPr>
          <a:xfrm flipV="1">
            <a:off x="1855440" y="2108160"/>
            <a:ext cx="1581120" cy="874800"/>
          </a:xfrm>
          <a:prstGeom prst="bentConnector3">
            <a:avLst>
              <a:gd name="adj1" fmla="val 22933"/>
            </a:avLst>
          </a:prstGeom>
          <a:ln w="19050">
            <a:solidFill>
              <a:srgbClr val="000000"/>
            </a:solidFill>
            <a:round/>
          </a:ln>
        </p:spPr>
      </p:cxnSp>
      <p:cxnSp>
        <p:nvCxnSpPr>
          <p:cNvPr id="59" name="Google Shape;271;p42"/>
          <p:cNvCxnSpPr>
            <a:stCxn id="52" idx="6"/>
            <a:endCxn id="51" idx="2"/>
          </p:cNvCxnSpPr>
          <p:nvPr/>
        </p:nvCxnSpPr>
        <p:spPr>
          <a:xfrm>
            <a:off x="3781080" y="2108160"/>
            <a:ext cx="1581480" cy="874800"/>
          </a:xfrm>
          <a:prstGeom prst="bentConnector3">
            <a:avLst>
              <a:gd name="adj1" fmla="val 74339"/>
            </a:avLst>
          </a:prstGeom>
          <a:ln w="19050">
            <a:solidFill>
              <a:srgbClr val="000000"/>
            </a:solidFill>
            <a:round/>
          </a:ln>
        </p:spPr>
      </p:cxnSp>
      <p:cxnSp>
        <p:nvCxnSpPr>
          <p:cNvPr id="60" name="Google Shape;272;p42"/>
          <p:cNvCxnSpPr>
            <a:stCxn id="51" idx="6"/>
            <a:endCxn id="53" idx="2"/>
          </p:cNvCxnSpPr>
          <p:nvPr/>
        </p:nvCxnSpPr>
        <p:spPr>
          <a:xfrm flipV="1">
            <a:off x="5707080" y="2108160"/>
            <a:ext cx="1581120" cy="874800"/>
          </a:xfrm>
          <a:prstGeom prst="bentConnector3">
            <a:avLst>
              <a:gd name="adj1" fmla="val 26144"/>
            </a:avLst>
          </a:prstGeom>
          <a:ln w="19050">
            <a:solidFill>
              <a:srgbClr val="000000"/>
            </a:solidFill>
            <a:round/>
          </a:ln>
        </p:spPr>
      </p:cxnSp>
      <p:grpSp>
        <p:nvGrpSpPr>
          <p:cNvPr id="61" name="Google Shape;273;p42"/>
          <p:cNvGrpSpPr/>
          <p:nvPr/>
        </p:nvGrpSpPr>
        <p:grpSpPr>
          <a:xfrm>
            <a:off x="3470040" y="1938600"/>
            <a:ext cx="277200" cy="338400"/>
            <a:chOff x="3470040" y="1938600"/>
            <a:chExt cx="277200" cy="338400"/>
          </a:xfrm>
        </p:grpSpPr>
        <p:sp>
          <p:nvSpPr>
            <p:cNvPr id="62" name="Google Shape;274;p42"/>
            <p:cNvSpPr/>
            <p:nvPr/>
          </p:nvSpPr>
          <p:spPr>
            <a:xfrm>
              <a:off x="3470040" y="2217600"/>
              <a:ext cx="51840" cy="38880"/>
            </a:xfrm>
            <a:custGeom>
              <a:avLst/>
              <a:gdLst>
                <a:gd name="textAreaLeft" fmla="*/ 0 w 51840"/>
                <a:gd name="textAreaRight" fmla="*/ 52560 w 51840"/>
                <a:gd name="textAreaTop" fmla="*/ 0 h 38880"/>
                <a:gd name="textAreaBottom" fmla="*/ 39600 h 38880"/>
              </a:gdLst>
              <a:ahLst/>
              <a:rect l="textAreaLeft" t="textAreaTop" r="textAreaRight" b="textAreaBottom"/>
              <a:pathLst>
                <a:path w="2982" h="2259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800" bIns="19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" name="Google Shape;275;p42"/>
            <p:cNvSpPr/>
            <p:nvPr/>
          </p:nvSpPr>
          <p:spPr>
            <a:xfrm>
              <a:off x="3470040" y="1998360"/>
              <a:ext cx="198000" cy="198720"/>
            </a:xfrm>
            <a:custGeom>
              <a:avLst/>
              <a:gdLst>
                <a:gd name="textAreaLeft" fmla="*/ 0 w 198000"/>
                <a:gd name="textAreaRight" fmla="*/ 198720 w 198000"/>
                <a:gd name="textAreaTop" fmla="*/ 0 h 198720"/>
                <a:gd name="textAreaBottom" fmla="*/ 199440 h 198720"/>
              </a:gdLst>
              <a:ahLst/>
              <a:rect l="textAreaLeft" t="textAreaTop" r="textAreaRight" b="textAreaBottom"/>
              <a:pathLst>
                <a:path w="11293" h="11333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" name="Google Shape;276;p42"/>
            <p:cNvSpPr/>
            <p:nvPr/>
          </p:nvSpPr>
          <p:spPr>
            <a:xfrm>
              <a:off x="3470040" y="1938600"/>
              <a:ext cx="198000" cy="38880"/>
            </a:xfrm>
            <a:custGeom>
              <a:avLst/>
              <a:gdLst>
                <a:gd name="textAreaLeft" fmla="*/ 0 w 198000"/>
                <a:gd name="textAreaRight" fmla="*/ 198720 w 198000"/>
                <a:gd name="textAreaTop" fmla="*/ 0 h 38880"/>
                <a:gd name="textAreaBottom" fmla="*/ 39600 h 38880"/>
              </a:gdLst>
              <a:ahLst/>
              <a:rect l="textAreaLeft" t="textAreaTop" r="textAreaRight" b="textAreaBottom"/>
              <a:pathLst>
                <a:path w="11293" h="2259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800" bIns="19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" name="Google Shape;277;p42"/>
            <p:cNvSpPr/>
            <p:nvPr/>
          </p:nvSpPr>
          <p:spPr>
            <a:xfrm>
              <a:off x="3529440" y="2038680"/>
              <a:ext cx="217800" cy="238320"/>
            </a:xfrm>
            <a:custGeom>
              <a:avLst/>
              <a:gdLst>
                <a:gd name="textAreaLeft" fmla="*/ 0 w 217800"/>
                <a:gd name="textAreaRight" fmla="*/ 218520 w 217800"/>
                <a:gd name="textAreaTop" fmla="*/ 0 h 238320"/>
                <a:gd name="textAreaBottom" fmla="*/ 239040 h 238320"/>
              </a:gdLst>
              <a:ahLst/>
              <a:rect l="textAreaLeft" t="textAreaTop" r="textAreaRight" b="textAreaBottom"/>
              <a:pathLst>
                <a:path w="12422" h="13588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6" name="Google Shape;278;p42"/>
          <p:cNvGrpSpPr/>
          <p:nvPr/>
        </p:nvGrpSpPr>
        <p:grpSpPr>
          <a:xfrm>
            <a:off x="5365080" y="2823840"/>
            <a:ext cx="338400" cy="317160"/>
            <a:chOff x="5365080" y="2823840"/>
            <a:chExt cx="338400" cy="317160"/>
          </a:xfrm>
        </p:grpSpPr>
        <p:sp>
          <p:nvSpPr>
            <p:cNvPr id="67" name="Google Shape;279;p42"/>
            <p:cNvSpPr/>
            <p:nvPr/>
          </p:nvSpPr>
          <p:spPr>
            <a:xfrm>
              <a:off x="5425560" y="3102120"/>
              <a:ext cx="132840" cy="38880"/>
            </a:xfrm>
            <a:custGeom>
              <a:avLst/>
              <a:gdLst>
                <a:gd name="textAreaLeft" fmla="*/ 0 w 132840"/>
                <a:gd name="textAreaRight" fmla="*/ 133560 w 132840"/>
                <a:gd name="textAreaTop" fmla="*/ 0 h 38880"/>
                <a:gd name="textAreaBottom" fmla="*/ 39600 h 38880"/>
              </a:gdLst>
              <a:ahLst/>
              <a:rect l="textAreaLeft" t="textAreaTop" r="textAreaRight" b="textAreaBottom"/>
              <a:pathLst>
                <a:path w="7589" h="2259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800" bIns="19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Google Shape;280;p42"/>
            <p:cNvSpPr/>
            <p:nvPr/>
          </p:nvSpPr>
          <p:spPr>
            <a:xfrm>
              <a:off x="5365080" y="3042360"/>
              <a:ext cx="179640" cy="39240"/>
            </a:xfrm>
            <a:custGeom>
              <a:avLst/>
              <a:gdLst>
                <a:gd name="textAreaLeft" fmla="*/ 0 w 179640"/>
                <a:gd name="textAreaRight" fmla="*/ 180360 w 179640"/>
                <a:gd name="textAreaTop" fmla="*/ 0 h 39240"/>
                <a:gd name="textAreaBottom" fmla="*/ 39960 h 39240"/>
              </a:gdLst>
              <a:ahLst/>
              <a:rect l="textAreaLeft" t="textAreaTop" r="textAreaRight" b="textAreaBottom"/>
              <a:pathLst>
                <a:path w="10245" h="226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800" bIns="19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" name="Google Shape;281;p42"/>
            <p:cNvSpPr/>
            <p:nvPr/>
          </p:nvSpPr>
          <p:spPr>
            <a:xfrm>
              <a:off x="5565600" y="2982960"/>
              <a:ext cx="118440" cy="98640"/>
            </a:xfrm>
            <a:custGeom>
              <a:avLst/>
              <a:gdLst>
                <a:gd name="textAreaLeft" fmla="*/ 0 w 118440"/>
                <a:gd name="textAreaRight" fmla="*/ 119160 w 118440"/>
                <a:gd name="textAreaTop" fmla="*/ 0 h 98640"/>
                <a:gd name="textAreaBottom" fmla="*/ 99360 h 98640"/>
              </a:gdLst>
              <a:ahLst/>
              <a:rect l="textAreaLeft" t="textAreaTop" r="textAreaRight" b="textAreaBottom"/>
              <a:pathLst>
                <a:path w="6776" h="5647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9680" bIns="49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" name="Google Shape;282;p42"/>
            <p:cNvSpPr/>
            <p:nvPr/>
          </p:nvSpPr>
          <p:spPr>
            <a:xfrm>
              <a:off x="5565600" y="3102120"/>
              <a:ext cx="118440" cy="29160"/>
            </a:xfrm>
            <a:custGeom>
              <a:avLst/>
              <a:gdLst>
                <a:gd name="textAreaLeft" fmla="*/ 0 w 118440"/>
                <a:gd name="textAreaRight" fmla="*/ 119160 w 118440"/>
                <a:gd name="textAreaTop" fmla="*/ 0 h 29160"/>
                <a:gd name="textAreaBottom" fmla="*/ 29880 h 29160"/>
              </a:gdLst>
              <a:ahLst/>
              <a:rect l="textAreaLeft" t="textAreaTop" r="textAreaRight" b="textAreaBottom"/>
              <a:pathLst>
                <a:path w="6776" h="1696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760" bIns="14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Google Shape;283;p42"/>
            <p:cNvSpPr/>
            <p:nvPr/>
          </p:nvSpPr>
          <p:spPr>
            <a:xfrm>
              <a:off x="5365080" y="2823840"/>
              <a:ext cx="338400" cy="198000"/>
            </a:xfrm>
            <a:custGeom>
              <a:avLst/>
              <a:gdLst>
                <a:gd name="textAreaLeft" fmla="*/ 0 w 338400"/>
                <a:gd name="textAreaRight" fmla="*/ 339120 w 338400"/>
                <a:gd name="textAreaTop" fmla="*/ 0 h 198000"/>
                <a:gd name="textAreaBottom" fmla="*/ 198720 h 198000"/>
              </a:gdLst>
              <a:ahLst/>
              <a:rect l="textAreaLeft" t="textAreaTop" r="textAreaRight" b="textAreaBottom"/>
              <a:pathLst>
                <a:path w="19273" h="11293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2" name="Google Shape;284;p42"/>
            <p:cNvSpPr/>
            <p:nvPr/>
          </p:nvSpPr>
          <p:spPr>
            <a:xfrm>
              <a:off x="5565600" y="2933280"/>
              <a:ext cx="118440" cy="29160"/>
            </a:xfrm>
            <a:custGeom>
              <a:avLst/>
              <a:gdLst>
                <a:gd name="textAreaLeft" fmla="*/ 0 w 118440"/>
                <a:gd name="textAreaRight" fmla="*/ 119160 w 118440"/>
                <a:gd name="textAreaTop" fmla="*/ 0 h 29160"/>
                <a:gd name="textAreaBottom" fmla="*/ 29880 h 29160"/>
              </a:gdLst>
              <a:ahLst/>
              <a:rect l="textAreaLeft" t="textAreaTop" r="textAreaRight" b="textAreaBottom"/>
              <a:pathLst>
                <a:path w="6776" h="1693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760" bIns="14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2645640" y="2806920"/>
            <a:ext cx="1926360" cy="52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lt1"/>
                </a:solidFill>
                <a:latin typeface="Archivo"/>
                <a:ea typeface="Archivo"/>
              </a:rPr>
              <a:t>HTML BOOTSTRAP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subTitle"/>
          </p:nvPr>
        </p:nvSpPr>
        <p:spPr>
          <a:xfrm>
            <a:off x="720000" y="3795480"/>
            <a:ext cx="1926360" cy="52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lt1"/>
                </a:solidFill>
                <a:latin typeface="Archivo"/>
                <a:ea typeface="Archivo"/>
              </a:rPr>
              <a:t>APPLICANT PROVIDING REQUIRED DETAILS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subTitle"/>
          </p:nvPr>
        </p:nvSpPr>
        <p:spPr>
          <a:xfrm>
            <a:off x="6495480" y="2806920"/>
            <a:ext cx="1926360" cy="52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lt1"/>
                </a:solidFill>
                <a:latin typeface="Archivo"/>
                <a:ea typeface="Archivo"/>
              </a:rPr>
              <a:t>PARSING APPLICANT INFORMATION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ubTitle"/>
          </p:nvPr>
        </p:nvSpPr>
        <p:spPr>
          <a:xfrm>
            <a:off x="4571640" y="3795480"/>
            <a:ext cx="1926360" cy="52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lt1"/>
                </a:solidFill>
                <a:latin typeface="Archivo"/>
                <a:ea typeface="Archivo"/>
              </a:rPr>
              <a:t>PYTHON FLASK SERVER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7" name="Google Shape;289;p42"/>
          <p:cNvGrpSpPr/>
          <p:nvPr/>
        </p:nvGrpSpPr>
        <p:grpSpPr>
          <a:xfrm>
            <a:off x="7309800" y="1934280"/>
            <a:ext cx="297720" cy="353880"/>
            <a:chOff x="7309800" y="1934280"/>
            <a:chExt cx="297720" cy="353880"/>
          </a:xfrm>
        </p:grpSpPr>
        <p:sp>
          <p:nvSpPr>
            <p:cNvPr id="78" name="Google Shape;290;p42"/>
            <p:cNvSpPr/>
            <p:nvPr/>
          </p:nvSpPr>
          <p:spPr>
            <a:xfrm>
              <a:off x="7309800" y="1934280"/>
              <a:ext cx="297720" cy="353880"/>
            </a:xfrm>
            <a:custGeom>
              <a:avLst/>
              <a:gdLst>
                <a:gd name="textAreaLeft" fmla="*/ 0 w 297720"/>
                <a:gd name="textAreaRight" fmla="*/ 298440 w 297720"/>
                <a:gd name="textAreaTop" fmla="*/ 0 h 353880"/>
                <a:gd name="textAreaBottom" fmla="*/ 354600 h 353880"/>
              </a:gdLst>
              <a:ahLst/>
              <a:rect l="textAreaLeft" t="textAreaTop" r="textAreaRight" b="textAreaBottom"/>
              <a:pathLst>
                <a:path w="10082" h="11979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" name="Google Shape;291;p42"/>
            <p:cNvSpPr/>
            <p:nvPr/>
          </p:nvSpPr>
          <p:spPr>
            <a:xfrm>
              <a:off x="7384320" y="1996920"/>
              <a:ext cx="117720" cy="121320"/>
            </a:xfrm>
            <a:custGeom>
              <a:avLst/>
              <a:gdLst>
                <a:gd name="textAreaLeft" fmla="*/ 0 w 117720"/>
                <a:gd name="textAreaRight" fmla="*/ 118440 w 117720"/>
                <a:gd name="textAreaTop" fmla="*/ 0 h 121320"/>
                <a:gd name="textAreaBottom" fmla="*/ 122040 h 121320"/>
              </a:gdLst>
              <a:ahLst/>
              <a:rect l="textAreaLeft" t="textAreaTop" r="textAreaRight" b="textAreaBottom"/>
              <a:pathLst>
                <a:path w="4002" h="4129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0840" bIns="60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Google Shape;292;p42"/>
            <p:cNvSpPr/>
            <p:nvPr/>
          </p:nvSpPr>
          <p:spPr>
            <a:xfrm>
              <a:off x="7432920" y="2047320"/>
              <a:ext cx="20880" cy="20880"/>
            </a:xfrm>
            <a:custGeom>
              <a:avLst/>
              <a:gdLst>
                <a:gd name="textAreaLeft" fmla="*/ 0 w 20880"/>
                <a:gd name="textAreaRight" fmla="*/ 21600 w 20880"/>
                <a:gd name="textAreaTop" fmla="*/ 0 h 20880"/>
                <a:gd name="textAreaBottom" fmla="*/ 21600 h 20880"/>
              </a:gdLst>
              <a:ahLst/>
              <a:rect l="textAreaLeft" t="textAreaTop" r="textAreaRight" b="textAreaBottom"/>
              <a:pathLst>
                <a:path w="726" h="725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800" bIns="10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1" name="Google Shape;293;p42"/>
          <p:cNvGrpSpPr/>
          <p:nvPr/>
        </p:nvGrpSpPr>
        <p:grpSpPr>
          <a:xfrm>
            <a:off x="1472400" y="2792160"/>
            <a:ext cx="313920" cy="358200"/>
            <a:chOff x="1472400" y="2792160"/>
            <a:chExt cx="313920" cy="358200"/>
          </a:xfrm>
        </p:grpSpPr>
        <p:sp>
          <p:nvSpPr>
            <p:cNvPr id="82" name="Google Shape;294;p42"/>
            <p:cNvSpPr/>
            <p:nvPr/>
          </p:nvSpPr>
          <p:spPr>
            <a:xfrm>
              <a:off x="1472400" y="2946240"/>
              <a:ext cx="20520" cy="71280"/>
            </a:xfrm>
            <a:custGeom>
              <a:avLst/>
              <a:gdLst>
                <a:gd name="textAreaLeft" fmla="*/ 0 w 20520"/>
                <a:gd name="textAreaRight" fmla="*/ 21240 w 20520"/>
                <a:gd name="textAreaTop" fmla="*/ 0 h 71280"/>
                <a:gd name="textAreaBottom" fmla="*/ 72000 h 71280"/>
              </a:gdLst>
              <a:ahLst/>
              <a:rect l="textAreaLeft" t="textAreaTop" r="textAreaRight" b="textAreaBottom"/>
              <a:pathLst>
                <a:path w="757" h="2553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00" bIns="36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Google Shape;295;p42"/>
            <p:cNvSpPr/>
            <p:nvPr/>
          </p:nvSpPr>
          <p:spPr>
            <a:xfrm>
              <a:off x="1493640" y="2792160"/>
              <a:ext cx="250200" cy="104760"/>
            </a:xfrm>
            <a:custGeom>
              <a:avLst/>
              <a:gdLst>
                <a:gd name="textAreaLeft" fmla="*/ 0 w 250200"/>
                <a:gd name="textAreaRight" fmla="*/ 250920 w 250200"/>
                <a:gd name="textAreaTop" fmla="*/ 0 h 104760"/>
                <a:gd name="textAreaBottom" fmla="*/ 105480 h 104760"/>
              </a:gdLst>
              <a:ahLst/>
              <a:rect l="textAreaLeft" t="textAreaTop" r="textAreaRight" b="textAreaBottom"/>
              <a:pathLst>
                <a:path w="8917" h="375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2560" bIns="52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Google Shape;296;p42"/>
            <p:cNvSpPr/>
            <p:nvPr/>
          </p:nvSpPr>
          <p:spPr>
            <a:xfrm>
              <a:off x="1535400" y="2960280"/>
              <a:ext cx="61200" cy="61200"/>
            </a:xfrm>
            <a:custGeom>
              <a:avLst/>
              <a:gdLst>
                <a:gd name="textAreaLeft" fmla="*/ 0 w 61200"/>
                <a:gd name="textAreaRight" fmla="*/ 61920 w 61200"/>
                <a:gd name="textAreaTop" fmla="*/ 0 h 61200"/>
                <a:gd name="textAreaBottom" fmla="*/ 61920 h 61200"/>
              </a:gdLst>
              <a:ahLst/>
              <a:rect l="textAreaLeft" t="textAreaTop" r="textAreaRight" b="textAreaBottom"/>
              <a:pathLst>
                <a:path w="2206" h="2206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960" bIns="30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" name="Google Shape;297;p42"/>
            <p:cNvSpPr/>
            <p:nvPr/>
          </p:nvSpPr>
          <p:spPr>
            <a:xfrm>
              <a:off x="1662120" y="2961360"/>
              <a:ext cx="61200" cy="61200"/>
            </a:xfrm>
            <a:custGeom>
              <a:avLst/>
              <a:gdLst>
                <a:gd name="textAreaLeft" fmla="*/ 0 w 61200"/>
                <a:gd name="textAreaRight" fmla="*/ 61920 w 61200"/>
                <a:gd name="textAreaTop" fmla="*/ 0 h 61200"/>
                <a:gd name="textAreaBottom" fmla="*/ 61920 h 61200"/>
              </a:gdLst>
              <a:ahLst/>
              <a:rect l="textAreaLeft" t="textAreaTop" r="textAreaRight" b="textAreaBottom"/>
              <a:pathLst>
                <a:path w="2206" h="2207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960" bIns="30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Google Shape;298;p42"/>
            <p:cNvSpPr/>
            <p:nvPr/>
          </p:nvSpPr>
          <p:spPr>
            <a:xfrm>
              <a:off x="1515960" y="2992320"/>
              <a:ext cx="229680" cy="158040"/>
            </a:xfrm>
            <a:custGeom>
              <a:avLst/>
              <a:gdLst>
                <a:gd name="textAreaLeft" fmla="*/ 0 w 229680"/>
                <a:gd name="textAreaRight" fmla="*/ 230400 w 229680"/>
                <a:gd name="textAreaTop" fmla="*/ 0 h 158040"/>
                <a:gd name="textAreaBottom" fmla="*/ 158760 h 158040"/>
              </a:gdLst>
              <a:ahLst/>
              <a:rect l="textAreaLeft" t="textAreaTop" r="textAreaRight" b="textAreaBottom"/>
              <a:pathLst>
                <a:path w="8192" h="564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0" bIns="79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" name="Google Shape;299;p42"/>
            <p:cNvSpPr/>
            <p:nvPr/>
          </p:nvSpPr>
          <p:spPr>
            <a:xfrm>
              <a:off x="1514160" y="2894040"/>
              <a:ext cx="228960" cy="97560"/>
            </a:xfrm>
            <a:custGeom>
              <a:avLst/>
              <a:gdLst>
                <a:gd name="textAreaLeft" fmla="*/ 0 w 228960"/>
                <a:gd name="textAreaRight" fmla="*/ 229680 w 228960"/>
                <a:gd name="textAreaTop" fmla="*/ 0 h 97560"/>
                <a:gd name="textAreaBottom" fmla="*/ 98280 h 97560"/>
              </a:gdLst>
              <a:ahLst/>
              <a:rect l="textAreaLeft" t="textAreaTop" r="textAreaRight" b="textAreaBottom"/>
              <a:pathLst>
                <a:path w="8160" h="3498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Google Shape;300;p42"/>
            <p:cNvSpPr/>
            <p:nvPr/>
          </p:nvSpPr>
          <p:spPr>
            <a:xfrm>
              <a:off x="1765800" y="2946240"/>
              <a:ext cx="20520" cy="71280"/>
            </a:xfrm>
            <a:custGeom>
              <a:avLst/>
              <a:gdLst>
                <a:gd name="textAreaLeft" fmla="*/ 0 w 20520"/>
                <a:gd name="textAreaRight" fmla="*/ 21240 w 20520"/>
                <a:gd name="textAreaTop" fmla="*/ 0 h 71280"/>
                <a:gd name="textAreaBottom" fmla="*/ 72000 h 71280"/>
              </a:gdLst>
              <a:ahLst/>
              <a:rect l="textAreaLeft" t="textAreaTop" r="textAreaRight" b="textAreaBottom"/>
              <a:pathLst>
                <a:path w="757" h="2553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00" bIns="36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20000" y="480600"/>
            <a:ext cx="7703280" cy="10414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chemeClr val="lt1"/>
                </a:solidFill>
                <a:latin typeface="Krona One"/>
                <a:ea typeface="Krona One"/>
              </a:rPr>
              <a:t>TECHNOLOGY IMPLEMENTATION STACK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306;p43"/>
          <p:cNvSpPr/>
          <p:nvPr/>
        </p:nvSpPr>
        <p:spPr>
          <a:xfrm>
            <a:off x="720000" y="1164960"/>
            <a:ext cx="77032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1" name="Google Shape;307;p43"/>
          <p:cNvGraphicFramePr/>
          <p:nvPr/>
        </p:nvGraphicFramePr>
        <p:xfrm>
          <a:off x="720000" y="2206800"/>
          <a:ext cx="7703280" cy="1983600"/>
        </p:xfrm>
        <a:graphic>
          <a:graphicData uri="http://schemas.openxmlformats.org/drawingml/2006/table">
            <a:tbl>
              <a:tblPr/>
              <a:tblGrid>
                <a:gridCol w="3488040"/>
                <a:gridCol w="4215600"/>
              </a:tblGrid>
              <a:tr h="596880">
                <a:tc>
                  <a:txBody>
                    <a:bodyPr lIns="91080" r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pc="-1" strike="noStrike" u="sng">
                          <a:solidFill>
                            <a:schemeClr val="hlink"/>
                          </a:solidFill>
                          <a:uFillTx/>
                          <a:latin typeface="Krona One"/>
                          <a:ea typeface="Krona One"/>
                        </a:rPr>
                        <a:t>F</a:t>
                      </a:r>
                      <a:r>
                        <a:rPr b="1" lang="en" sz="1300" spc="-1" strike="noStrike">
                          <a:solidFill>
                            <a:schemeClr val="lt1"/>
                          </a:solidFill>
                          <a:latin typeface="Krona One"/>
                          <a:ea typeface="Krona One"/>
                        </a:rPr>
                        <a:t>RONTEND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89c7ca"/>
                      </a:solidFill>
                      <a:prstDash val="solid"/>
                    </a:lnL>
                    <a:lnR w="9360">
                      <a:solidFill>
                        <a:srgbClr val="89c7ca"/>
                      </a:solidFill>
                      <a:prstDash val="solid"/>
                    </a:lnR>
                    <a:lnT w="9360">
                      <a:solidFill>
                        <a:srgbClr val="89c7ca"/>
                      </a:solidFill>
                      <a:prstDash val="solid"/>
                    </a:lnT>
                    <a:lnB w="18720">
                      <a:solidFill>
                        <a:srgbClr val="89c7ca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599"/>
                        </a:spcAft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chemeClr val="lt1"/>
                          </a:solidFill>
                          <a:latin typeface="Archivo Medium"/>
                          <a:ea typeface="Archivo Medium"/>
                        </a:rPr>
                        <a:t>HTML BOOTSTRAP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89c7ca"/>
                      </a:solidFill>
                      <a:prstDash val="solid"/>
                    </a:lnL>
                    <a:lnR w="9360">
                      <a:solidFill>
                        <a:srgbClr val="89c7ca"/>
                      </a:solidFill>
                      <a:prstDash val="solid"/>
                    </a:lnR>
                    <a:lnT w="9360">
                      <a:solidFill>
                        <a:srgbClr val="89c7ca"/>
                      </a:solidFill>
                      <a:prstDash val="solid"/>
                    </a:lnT>
                    <a:lnB w="18720">
                      <a:solidFill>
                        <a:srgbClr val="89c7ca"/>
                      </a:solidFill>
                      <a:prstDash val="solid"/>
                    </a:lnB>
                    <a:noFill/>
                  </a:tcPr>
                </a:tc>
              </a:tr>
              <a:tr h="596880">
                <a:tc>
                  <a:txBody>
                    <a:bodyPr lIns="91080" r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pc="-1" strike="noStrike">
                          <a:solidFill>
                            <a:schemeClr val="lt1"/>
                          </a:solidFill>
                          <a:latin typeface="Krona One"/>
                          <a:ea typeface="Krona One"/>
                        </a:rPr>
                        <a:t>BACKEND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89c7ca"/>
                      </a:solidFill>
                      <a:prstDash val="solid"/>
                    </a:lnL>
                    <a:lnR w="9360">
                      <a:solidFill>
                        <a:srgbClr val="89c7ca"/>
                      </a:solidFill>
                      <a:prstDash val="solid"/>
                    </a:lnR>
                    <a:lnT w="18720">
                      <a:solidFill>
                        <a:srgbClr val="89c7ca"/>
                      </a:solidFill>
                      <a:prstDash val="solid"/>
                    </a:lnT>
                    <a:lnB w="18720">
                      <a:solidFill>
                        <a:srgbClr val="89c7ca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599"/>
                        </a:spcAft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chemeClr val="lt1"/>
                          </a:solidFill>
                          <a:latin typeface="Archivo Medium"/>
                          <a:ea typeface="Archivo Medium"/>
                        </a:rPr>
                        <a:t>PYTHON, FLASK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89c7ca"/>
                      </a:solidFill>
                      <a:prstDash val="solid"/>
                    </a:lnL>
                    <a:lnR w="9360">
                      <a:solidFill>
                        <a:srgbClr val="89c7ca"/>
                      </a:solidFill>
                      <a:prstDash val="solid"/>
                    </a:lnR>
                    <a:lnT w="18720">
                      <a:solidFill>
                        <a:srgbClr val="89c7ca"/>
                      </a:solidFill>
                      <a:prstDash val="solid"/>
                    </a:lnT>
                    <a:lnB w="18720">
                      <a:solidFill>
                        <a:srgbClr val="89c7ca"/>
                      </a:solidFill>
                      <a:prstDash val="solid"/>
                    </a:lnB>
                    <a:noFill/>
                  </a:tcPr>
                </a:tc>
              </a:tr>
              <a:tr h="789840">
                <a:tc>
                  <a:txBody>
                    <a:bodyPr lIns="91080" r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pc="-1" strike="noStrike">
                          <a:solidFill>
                            <a:schemeClr val="lt1"/>
                          </a:solidFill>
                          <a:latin typeface="Krona One"/>
                          <a:ea typeface="Krona One"/>
                        </a:rPr>
                        <a:t>ML MODEL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89c7ca"/>
                      </a:solidFill>
                      <a:prstDash val="solid"/>
                    </a:lnL>
                    <a:lnR w="9360">
                      <a:solidFill>
                        <a:srgbClr val="89c7ca"/>
                      </a:solidFill>
                      <a:prstDash val="solid"/>
                    </a:lnR>
                    <a:lnT w="18720">
                      <a:solidFill>
                        <a:srgbClr val="89c7ca"/>
                      </a:solidFill>
                      <a:prstDash val="solid"/>
                    </a:lnT>
                    <a:lnB w="18720">
                      <a:solidFill>
                        <a:srgbClr val="89c7ca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599"/>
                        </a:spcAft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chemeClr val="lt1"/>
                          </a:solidFill>
                          <a:latin typeface="Archivo Medium"/>
                          <a:ea typeface="Archivo Medium"/>
                        </a:rPr>
                        <a:t>CLASSIFICATION MODELS -&gt; RANDOM FOREST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89c7ca"/>
                      </a:solidFill>
                      <a:prstDash val="solid"/>
                    </a:lnL>
                    <a:lnR w="9360">
                      <a:solidFill>
                        <a:srgbClr val="89c7ca"/>
                      </a:solidFill>
                      <a:prstDash val="solid"/>
                    </a:lnR>
                    <a:lnT w="18720">
                      <a:solidFill>
                        <a:srgbClr val="89c7ca"/>
                      </a:solidFill>
                      <a:prstDash val="solid"/>
                    </a:lnT>
                    <a:lnB w="18720">
                      <a:solidFill>
                        <a:srgbClr val="89c7ca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0000" y="178920"/>
            <a:ext cx="7703280" cy="837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chemeClr val="lt1"/>
                </a:solidFill>
                <a:latin typeface="Krona One"/>
                <a:ea typeface="Krona One"/>
              </a:rPr>
              <a:t>THE RATIONALE BEHIND MY SOLUTION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Google Shape;313;p 1"/>
          <p:cNvSpPr/>
          <p:nvPr/>
        </p:nvSpPr>
        <p:spPr>
          <a:xfrm>
            <a:off x="804960" y="1465560"/>
            <a:ext cx="7536960" cy="29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Archivo"/>
              <a:buChar char="●"/>
            </a:pPr>
            <a:r>
              <a:rPr b="0" lang="en" sz="1400" spc="-1" strike="noStrike">
                <a:solidFill>
                  <a:schemeClr val="lt1"/>
                </a:solidFill>
                <a:latin typeface="Archivo"/>
                <a:ea typeface="Archivo"/>
              </a:rPr>
              <a:t>Intended to roll out for only personal loans at first.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00000"/>
              </a:lnSpc>
              <a:buClr>
                <a:srgbClr val="000000"/>
              </a:buClr>
              <a:buFont typeface="Archivo"/>
              <a:buChar char="○"/>
            </a:pPr>
            <a:r>
              <a:rPr b="0" lang="en" sz="1400" spc="-1" strike="noStrike">
                <a:solidFill>
                  <a:schemeClr val="lt1"/>
                </a:solidFill>
                <a:latin typeface="Archivo"/>
                <a:ea typeface="Archivo"/>
              </a:rPr>
              <a:t>To fine tune model to determine performance before other loan types will be considered.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00000"/>
              </a:lnSpc>
              <a:buClr>
                <a:srgbClr val="000000"/>
              </a:buClr>
              <a:buFont typeface="Archivo"/>
              <a:buChar char="○"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Archivo"/>
              <a:buChar char="●"/>
            </a:pPr>
            <a:r>
              <a:rPr b="0" lang="en" sz="1400" spc="-1" strike="noStrike">
                <a:solidFill>
                  <a:schemeClr val="lt1"/>
                </a:solidFill>
                <a:latin typeface="Archivo"/>
                <a:ea typeface="Archivo"/>
              </a:rPr>
              <a:t>Solution can be implemented as a standalone service which will then recommend a financial institution to complete the loan process if application is approved or offer information on how to improve chances. It can also be implemented by the financial service.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Archivo"/>
              <a:buChar char="●"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Archivo"/>
              <a:buChar char="●"/>
            </a:pPr>
            <a:r>
              <a:rPr b="0" lang="en" sz="1400" spc="-1" strike="noStrike">
                <a:solidFill>
                  <a:schemeClr val="lt1"/>
                </a:solidFill>
                <a:latin typeface="Archivo"/>
                <a:ea typeface="Archivo"/>
              </a:rPr>
              <a:t>After the loan application is approved, the applicant still has to provide evidence to corroborate details in profile and if denied recommendation should be given on areas to improve profile.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20000" y="191880"/>
            <a:ext cx="7703280" cy="10414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200" spc="-1" strike="noStrike">
                <a:solidFill>
                  <a:schemeClr val="lt1"/>
                </a:solidFill>
                <a:latin typeface="Krona One"/>
                <a:ea typeface="Krona One"/>
              </a:rPr>
              <a:t>CURRENT PROGRESS MADE AND CHALLENGES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319;p 1"/>
          <p:cNvSpPr/>
          <p:nvPr/>
        </p:nvSpPr>
        <p:spPr>
          <a:xfrm>
            <a:off x="720000" y="1355040"/>
            <a:ext cx="7703280" cy="344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Archivo"/>
              <a:buChar char="●"/>
            </a:pPr>
            <a:r>
              <a:rPr b="0" lang="en" sz="1400" spc="-1" strike="noStrike">
                <a:solidFill>
                  <a:schemeClr val="lt1"/>
                </a:solidFill>
                <a:latin typeface="Archivo"/>
                <a:ea typeface="Archivo"/>
              </a:rPr>
              <a:t>Progress Made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00000"/>
              </a:lnSpc>
              <a:buClr>
                <a:srgbClr val="000000"/>
              </a:buClr>
              <a:buFont typeface="Archivo"/>
              <a:buChar char="○"/>
            </a:pPr>
            <a:r>
              <a:rPr b="0" lang="en" sz="1400" spc="-1" strike="noStrike">
                <a:solidFill>
                  <a:schemeClr val="lt1"/>
                </a:solidFill>
                <a:latin typeface="Archivo"/>
                <a:ea typeface="Archivo"/>
              </a:rPr>
              <a:t>Front end using html bootstrap is functional.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00000"/>
              </a:lnSpc>
              <a:buClr>
                <a:srgbClr val="000000"/>
              </a:buClr>
              <a:buFont typeface="Archivo"/>
              <a:buChar char="○"/>
            </a:pPr>
            <a:r>
              <a:rPr b="0" lang="en" sz="1400" spc="-1" strike="noStrike">
                <a:solidFill>
                  <a:schemeClr val="lt1"/>
                </a:solidFill>
                <a:latin typeface="Archivo"/>
                <a:ea typeface="Archivo"/>
              </a:rPr>
              <a:t>ML-Model trained and implemented with flask successfully.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00000"/>
              </a:lnSpc>
              <a:buClr>
                <a:srgbClr val="000000"/>
              </a:buClr>
              <a:buFont typeface="Archivo"/>
              <a:buChar char="○"/>
            </a:pPr>
            <a:r>
              <a:rPr b="0" lang="en" sz="1400" spc="-1" strike="noStrike">
                <a:solidFill>
                  <a:schemeClr val="lt1"/>
                </a:solidFill>
                <a:latin typeface="Archivo"/>
                <a:ea typeface="Archivo"/>
              </a:rPr>
              <a:t>Implemented dicecounterfactuals to provide alternative results for users with denied application.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Archiv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lt1"/>
                </a:solidFill>
                <a:latin typeface="Archivo"/>
                <a:ea typeface="Archivo"/>
              </a:rPr>
              <a:t>Challenges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00000"/>
              </a:lnSpc>
              <a:buClr>
                <a:srgbClr val="000000"/>
              </a:buClr>
              <a:buFont typeface="Archivo"/>
              <a:buChar char="○"/>
              <a:tabLst>
                <a:tab algn="l" pos="0"/>
              </a:tabLst>
            </a:pPr>
            <a:r>
              <a:rPr b="0" lang="en" sz="1400" spc="-1" strike="noStrike">
                <a:solidFill>
                  <a:schemeClr val="lt1"/>
                </a:solidFill>
                <a:latin typeface="Archivo"/>
                <a:ea typeface="Archivo"/>
              </a:rPr>
              <a:t>Malfunction and error when trying to return recommended profile changes.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646360" y="1624680"/>
            <a:ext cx="3851280" cy="1886040"/>
          </a:xfrm>
          <a:prstGeom prst="rect">
            <a:avLst/>
          </a:prstGeom>
          <a:solidFill>
            <a:schemeClr val="dk2"/>
          </a:solidFill>
          <a:ln w="0">
            <a:noFill/>
          </a:ln>
          <a:effectLst>
            <a:outerShdw dist="19080" dir="5400000" blurRad="57240" rotWithShape="0">
              <a:srgbClr val="000000">
                <a:alpha val="50000"/>
              </a:srgbClr>
            </a:outerShdw>
          </a:effectLst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800" spc="-1" strike="noStrike">
                <a:solidFill>
                  <a:srgbClr val="ffffff"/>
                </a:solidFill>
                <a:latin typeface="Krona One"/>
                <a:ea typeface="Krona One"/>
              </a:rPr>
              <a:t>THANK 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800" spc="-1" strike="noStrike">
                <a:solidFill>
                  <a:srgbClr val="ffffff"/>
                </a:solidFill>
                <a:latin typeface="Krona One"/>
                <a:ea typeface="Krona One"/>
              </a:rPr>
              <a:t>YOU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ADAPTADA Investment Banking Business Plan by Slidesgo">
  <a:themeElements>
    <a:clrScheme name="Simple Light">
      <a:dk1>
        <a:srgbClr val="e2e2e2"/>
      </a:dk1>
      <a:lt1>
        <a:srgbClr val="000000"/>
      </a:lt1>
      <a:dk2>
        <a:srgbClr val="89c7c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ADAPTADA Investment Banking Business Plan by Slidesgo">
  <a:themeElements>
    <a:clrScheme name="Simple Light">
      <a:dk1>
        <a:srgbClr val="e2e2e2"/>
      </a:dk1>
      <a:lt1>
        <a:srgbClr val="000000"/>
      </a:lt1>
      <a:dk2>
        <a:srgbClr val="89c7c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ADAPTADA Investment Banking Business Plan by Slidesgo">
  <a:themeElements>
    <a:clrScheme name="Simple Light">
      <a:dk1>
        <a:srgbClr val="e2e2e2"/>
      </a:dk1>
      <a:lt1>
        <a:srgbClr val="000000"/>
      </a:lt1>
      <a:dk2>
        <a:srgbClr val="89c7c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ADAPTADA Investment Banking Business Plan by Slidesgo">
  <a:themeElements>
    <a:clrScheme name="Simple Light">
      <a:dk1>
        <a:srgbClr val="e2e2e2"/>
      </a:dk1>
      <a:lt1>
        <a:srgbClr val="000000"/>
      </a:lt1>
      <a:dk2>
        <a:srgbClr val="89c7c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ADAPTADA Investment Banking Business Plan by Slidesgo">
  <a:themeElements>
    <a:clrScheme name="Simple Light">
      <a:dk1>
        <a:srgbClr val="e2e2e2"/>
      </a:dk1>
      <a:lt1>
        <a:srgbClr val="000000"/>
      </a:lt1>
      <a:dk2>
        <a:srgbClr val="89c7c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ADAPTADA Investment Banking Business Plan by Slidesgo">
  <a:themeElements>
    <a:clrScheme name="Simple Light">
      <a:dk1>
        <a:srgbClr val="e2e2e2"/>
      </a:dk1>
      <a:lt1>
        <a:srgbClr val="000000"/>
      </a:lt1>
      <a:dk2>
        <a:srgbClr val="89c7c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ADAPTADA Investment Banking Business Plan by Slidesgo">
  <a:themeElements>
    <a:clrScheme name="Simple Light">
      <a:dk1>
        <a:srgbClr val="e2e2e2"/>
      </a:dk1>
      <a:lt1>
        <a:srgbClr val="000000"/>
      </a:lt1>
      <a:dk2>
        <a:srgbClr val="89c7c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ADAPTADA Investment Banking Business Plan by Slidesgo">
  <a:themeElements>
    <a:clrScheme name="Simple Light">
      <a:dk1>
        <a:srgbClr val="e2e2e2"/>
      </a:dk1>
      <a:lt1>
        <a:srgbClr val="000000"/>
      </a:lt1>
      <a:dk2>
        <a:srgbClr val="89c7c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ADAPTADA Investment Banking Business Plan by Slidesgo">
  <a:themeElements>
    <a:clrScheme name="Simple Light">
      <a:dk1>
        <a:srgbClr val="e2e2e2"/>
      </a:dk1>
      <a:lt1>
        <a:srgbClr val="000000"/>
      </a:lt1>
      <a:dk2>
        <a:srgbClr val="89c7c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ADAPTADA Investment Banking Business Plan by Slidesgo">
  <a:themeElements>
    <a:clrScheme name="Simple Light">
      <a:dk1>
        <a:srgbClr val="e2e2e2"/>
      </a:dk1>
      <a:lt1>
        <a:srgbClr val="000000"/>
      </a:lt1>
      <a:dk2>
        <a:srgbClr val="89c7c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ADAPTADA Investment Banking Business Plan by Slidesgo">
  <a:themeElements>
    <a:clrScheme name="Simple Light">
      <a:dk1>
        <a:srgbClr val="e2e2e2"/>
      </a:dk1>
      <a:lt1>
        <a:srgbClr val="000000"/>
      </a:lt1>
      <a:dk2>
        <a:srgbClr val="89c7c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APTADA Investment Banking Business Plan by Slidesgo">
  <a:themeElements>
    <a:clrScheme name="Simple Light">
      <a:dk1>
        <a:srgbClr val="e2e2e2"/>
      </a:dk1>
      <a:lt1>
        <a:srgbClr val="000000"/>
      </a:lt1>
      <a:dk2>
        <a:srgbClr val="89c7c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ADAPTADA Investment Banking Business Plan by Slidesgo">
  <a:themeElements>
    <a:clrScheme name="Simple Light">
      <a:dk1>
        <a:srgbClr val="e2e2e2"/>
      </a:dk1>
      <a:lt1>
        <a:srgbClr val="000000"/>
      </a:lt1>
      <a:dk2>
        <a:srgbClr val="89c7c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ADAPTADA Investment Banking Business Plan by Slidesgo">
  <a:themeElements>
    <a:clrScheme name="Simple Light">
      <a:dk1>
        <a:srgbClr val="e2e2e2"/>
      </a:dk1>
      <a:lt1>
        <a:srgbClr val="000000"/>
      </a:lt1>
      <a:dk2>
        <a:srgbClr val="89c7c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ADAPTADA Investment Banking Business Plan by Slidesgo">
  <a:themeElements>
    <a:clrScheme name="Simple Light">
      <a:dk1>
        <a:srgbClr val="e2e2e2"/>
      </a:dk1>
      <a:lt1>
        <a:srgbClr val="000000"/>
      </a:lt1>
      <a:dk2>
        <a:srgbClr val="89c7c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ADAPTADA Investment Banking Business Plan by Slidesgo">
  <a:themeElements>
    <a:clrScheme name="Simple Light">
      <a:dk1>
        <a:srgbClr val="e2e2e2"/>
      </a:dk1>
      <a:lt1>
        <a:srgbClr val="000000"/>
      </a:lt1>
      <a:dk2>
        <a:srgbClr val="89c7c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ADAPTADA Investment Banking Business Plan by Slidesgo">
  <a:themeElements>
    <a:clrScheme name="Simple Light">
      <a:dk1>
        <a:srgbClr val="e2e2e2"/>
      </a:dk1>
      <a:lt1>
        <a:srgbClr val="000000"/>
      </a:lt1>
      <a:dk2>
        <a:srgbClr val="89c7c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ADAPTADA Investment Banking Business Plan by Slidesgo">
  <a:themeElements>
    <a:clrScheme name="Simple Light">
      <a:dk1>
        <a:srgbClr val="e2e2e2"/>
      </a:dk1>
      <a:lt1>
        <a:srgbClr val="000000"/>
      </a:lt1>
      <a:dk2>
        <a:srgbClr val="89c7c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ADAPTADA Investment Banking Business Plan by Slidesgo">
  <a:themeElements>
    <a:clrScheme name="Simple Light">
      <a:dk1>
        <a:srgbClr val="e2e2e2"/>
      </a:dk1>
      <a:lt1>
        <a:srgbClr val="000000"/>
      </a:lt1>
      <a:dk2>
        <a:srgbClr val="89c7c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ADAPTADA Investment Banking Business Plan by Slidesgo">
  <a:themeElements>
    <a:clrScheme name="Simple Light">
      <a:dk1>
        <a:srgbClr val="e2e2e2"/>
      </a:dk1>
      <a:lt1>
        <a:srgbClr val="000000"/>
      </a:lt1>
      <a:dk2>
        <a:srgbClr val="89c7c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ADAPTADA Investment Banking Business Plan by Slidesgo">
  <a:themeElements>
    <a:clrScheme name="Simple Light">
      <a:dk1>
        <a:srgbClr val="e2e2e2"/>
      </a:dk1>
      <a:lt1>
        <a:srgbClr val="000000"/>
      </a:lt1>
      <a:dk2>
        <a:srgbClr val="89c7c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ADAPTADA Investment Banking Business Plan by Slidesgo">
  <a:themeElements>
    <a:clrScheme name="Simple Light">
      <a:dk1>
        <a:srgbClr val="e2e2e2"/>
      </a:dk1>
      <a:lt1>
        <a:srgbClr val="000000"/>
      </a:lt1>
      <a:dk2>
        <a:srgbClr val="89c7c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DAPTADA Investment Banking Business Plan by Slidesgo">
  <a:themeElements>
    <a:clrScheme name="Simple Light">
      <a:dk1>
        <a:srgbClr val="e2e2e2"/>
      </a:dk1>
      <a:lt1>
        <a:srgbClr val="000000"/>
      </a:lt1>
      <a:dk2>
        <a:srgbClr val="89c7c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ADAPTADA Investment Banking Business Plan by Slidesgo">
  <a:themeElements>
    <a:clrScheme name="Simple Light">
      <a:dk1>
        <a:srgbClr val="e2e2e2"/>
      </a:dk1>
      <a:lt1>
        <a:srgbClr val="000000"/>
      </a:lt1>
      <a:dk2>
        <a:srgbClr val="89c7c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ADAPTADA Investment Banking Business Plan by Slidesgo">
  <a:themeElements>
    <a:clrScheme name="Simple Light">
      <a:dk1>
        <a:srgbClr val="e2e2e2"/>
      </a:dk1>
      <a:lt1>
        <a:srgbClr val="000000"/>
      </a:lt1>
      <a:dk2>
        <a:srgbClr val="89c7c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ADAPTADA Investment Banking Business Plan by Slidesgo">
  <a:themeElements>
    <a:clrScheme name="Simple Light">
      <a:dk1>
        <a:srgbClr val="e2e2e2"/>
      </a:dk1>
      <a:lt1>
        <a:srgbClr val="000000"/>
      </a:lt1>
      <a:dk2>
        <a:srgbClr val="89c7c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ADAPTADA Investment Banking Business Plan by Slidesgo">
  <a:themeElements>
    <a:clrScheme name="Simple Light">
      <a:dk1>
        <a:srgbClr val="e2e2e2"/>
      </a:dk1>
      <a:lt1>
        <a:srgbClr val="000000"/>
      </a:lt1>
      <a:dk2>
        <a:srgbClr val="89c7c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ADAPTADA Investment Banking Business Plan by Slidesgo">
  <a:themeElements>
    <a:clrScheme name="Simple Light">
      <a:dk1>
        <a:srgbClr val="e2e2e2"/>
      </a:dk1>
      <a:lt1>
        <a:srgbClr val="000000"/>
      </a:lt1>
      <a:dk2>
        <a:srgbClr val="89c7c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ADAPTADA Investment Banking Business Plan by Slidesgo">
  <a:themeElements>
    <a:clrScheme name="Simple Light">
      <a:dk1>
        <a:srgbClr val="e2e2e2"/>
      </a:dk1>
      <a:lt1>
        <a:srgbClr val="000000"/>
      </a:lt1>
      <a:dk2>
        <a:srgbClr val="89c7c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ADAPTADA Investment Banking Business Plan by Slidesgo">
  <a:themeElements>
    <a:clrScheme name="Simple Light">
      <a:dk1>
        <a:srgbClr val="e2e2e2"/>
      </a:dk1>
      <a:lt1>
        <a:srgbClr val="000000"/>
      </a:lt1>
      <a:dk2>
        <a:srgbClr val="89c7c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ADAPTADA Investment Banking Business Plan by Slidesgo">
  <a:themeElements>
    <a:clrScheme name="Simple Light">
      <a:dk1>
        <a:srgbClr val="e2e2e2"/>
      </a:dk1>
      <a:lt1>
        <a:srgbClr val="000000"/>
      </a:lt1>
      <a:dk2>
        <a:srgbClr val="89c7c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ADAPTADA Investment Banking Business Plan by Slidesgo">
  <a:themeElements>
    <a:clrScheme name="Simple Light">
      <a:dk1>
        <a:srgbClr val="e2e2e2"/>
      </a:dk1>
      <a:lt1>
        <a:srgbClr val="000000"/>
      </a:lt1>
      <a:dk2>
        <a:srgbClr val="89c7c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LibreOffice/24.2.1.2$Windows_X86_64 LibreOffice_project/db4def46b0453cc22e2d0305797cf981b68ef5ac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2024-05-15T14:00:37Z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