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8" r:id="rId3"/>
    <p:sldId id="262" r:id="rId4"/>
    <p:sldId id="263" r:id="rId5"/>
    <p:sldId id="268" r:id="rId6"/>
    <p:sldId id="272" r:id="rId7"/>
    <p:sldId id="269" r:id="rId8"/>
    <p:sldId id="270" r:id="rId9"/>
    <p:sldId id="267" r:id="rId10"/>
  </p:sldIdLst>
  <p:sldSz cx="19018250" cy="106981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3C45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44" d="100"/>
          <a:sy n="44" d="100"/>
        </p:scale>
        <p:origin x="72" y="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77281" y="1750834"/>
            <a:ext cx="14263688" cy="3724546"/>
          </a:xfrm>
        </p:spPr>
        <p:txBody>
          <a:bodyPr anchor="b"/>
          <a:lstStyle>
            <a:lvl1pPr algn="ctr">
              <a:defRPr sz="9359"/>
            </a:lvl1pPr>
          </a:lstStyle>
          <a:p>
            <a:r>
              <a:rPr lang="en-US"/>
              <a:t>Click to edit Master title style</a:t>
            </a:r>
            <a:endParaRPr lang="en-US" dirty="0"/>
          </a:p>
        </p:txBody>
      </p:sp>
      <p:sp>
        <p:nvSpPr>
          <p:cNvPr id="3" name="Subtitle 2"/>
          <p:cNvSpPr>
            <a:spLocks noGrp="1"/>
          </p:cNvSpPr>
          <p:nvPr>
            <p:ph type="subTitle" idx="1"/>
          </p:nvPr>
        </p:nvSpPr>
        <p:spPr>
          <a:xfrm>
            <a:off x="2377281" y="5619013"/>
            <a:ext cx="14263688" cy="2582912"/>
          </a:xfrm>
        </p:spPr>
        <p:txBody>
          <a:bodyPr/>
          <a:lstStyle>
            <a:lvl1pPr marL="0" indent="0" algn="ctr">
              <a:buNone/>
              <a:defRPr sz="3744"/>
            </a:lvl1pPr>
            <a:lvl2pPr marL="713186" indent="0" algn="ctr">
              <a:buNone/>
              <a:defRPr sz="3120"/>
            </a:lvl2pPr>
            <a:lvl3pPr marL="1426373" indent="0" algn="ctr">
              <a:buNone/>
              <a:defRPr sz="2808"/>
            </a:lvl3pPr>
            <a:lvl4pPr marL="2139559" indent="0" algn="ctr">
              <a:buNone/>
              <a:defRPr sz="2496"/>
            </a:lvl4pPr>
            <a:lvl5pPr marL="2852745" indent="0" algn="ctr">
              <a:buNone/>
              <a:defRPr sz="2496"/>
            </a:lvl5pPr>
            <a:lvl6pPr marL="3565931" indent="0" algn="ctr">
              <a:buNone/>
              <a:defRPr sz="2496"/>
            </a:lvl6pPr>
            <a:lvl7pPr marL="4279118" indent="0" algn="ctr">
              <a:buNone/>
              <a:defRPr sz="2496"/>
            </a:lvl7pPr>
            <a:lvl8pPr marL="4992304" indent="0" algn="ctr">
              <a:buNone/>
              <a:defRPr sz="2496"/>
            </a:lvl8pPr>
            <a:lvl9pPr marL="5705490" indent="0" algn="ctr">
              <a:buNone/>
              <a:defRPr sz="2496"/>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408EF2D-67A5-410B-906E-E06AD58464F8}" type="datetimeFigureOut">
              <a:rPr lang="en-US" smtClean="0"/>
              <a:t>9/30/2023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274B3C-C77C-41DF-983F-B4433CBE8441}" type="slidenum">
              <a:rPr lang="en-US" smtClean="0"/>
              <a:t>‹#›</a:t>
            </a:fld>
            <a:endParaRPr lang="en-US"/>
          </a:p>
        </p:txBody>
      </p:sp>
    </p:spTree>
    <p:extLst>
      <p:ext uri="{BB962C8B-B14F-4D97-AF65-F5344CB8AC3E}">
        <p14:creationId xmlns:p14="http://schemas.microsoft.com/office/powerpoint/2010/main" val="9366458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08EF2D-67A5-410B-906E-E06AD58464F8}" type="datetimeFigureOut">
              <a:rPr lang="en-US" smtClean="0"/>
              <a:t>9/30/2023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274B3C-C77C-41DF-983F-B4433CBE8441}" type="slidenum">
              <a:rPr lang="en-US" smtClean="0"/>
              <a:t>‹#›</a:t>
            </a:fld>
            <a:endParaRPr lang="en-US"/>
          </a:p>
        </p:txBody>
      </p:sp>
    </p:spTree>
    <p:extLst>
      <p:ext uri="{BB962C8B-B14F-4D97-AF65-F5344CB8AC3E}">
        <p14:creationId xmlns:p14="http://schemas.microsoft.com/office/powerpoint/2010/main" val="1129578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609935" y="569578"/>
            <a:ext cx="4100810" cy="906619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07505" y="569578"/>
            <a:ext cx="12064702" cy="90661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08EF2D-67A5-410B-906E-E06AD58464F8}" type="datetimeFigureOut">
              <a:rPr lang="en-US" smtClean="0"/>
              <a:t>9/30/2023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274B3C-C77C-41DF-983F-B4433CBE8441}" type="slidenum">
              <a:rPr lang="en-US" smtClean="0"/>
              <a:t>‹#›</a:t>
            </a:fld>
            <a:endParaRPr lang="en-US"/>
          </a:p>
        </p:txBody>
      </p:sp>
    </p:spTree>
    <p:extLst>
      <p:ext uri="{BB962C8B-B14F-4D97-AF65-F5344CB8AC3E}">
        <p14:creationId xmlns:p14="http://schemas.microsoft.com/office/powerpoint/2010/main" val="2614035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08EF2D-67A5-410B-906E-E06AD58464F8}" type="datetimeFigureOut">
              <a:rPr lang="en-US" smtClean="0"/>
              <a:t>9/30/2023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274B3C-C77C-41DF-983F-B4433CBE8441}" type="slidenum">
              <a:rPr lang="en-US" smtClean="0"/>
              <a:t>‹#›</a:t>
            </a:fld>
            <a:endParaRPr lang="en-US"/>
          </a:p>
        </p:txBody>
      </p:sp>
    </p:spTree>
    <p:extLst>
      <p:ext uri="{BB962C8B-B14F-4D97-AF65-F5344CB8AC3E}">
        <p14:creationId xmlns:p14="http://schemas.microsoft.com/office/powerpoint/2010/main" val="5196956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7599" y="2667113"/>
            <a:ext cx="16403241" cy="4450138"/>
          </a:xfrm>
        </p:spPr>
        <p:txBody>
          <a:bodyPr anchor="b"/>
          <a:lstStyle>
            <a:lvl1pPr>
              <a:defRPr sz="9359"/>
            </a:lvl1pPr>
          </a:lstStyle>
          <a:p>
            <a:r>
              <a:rPr lang="en-US"/>
              <a:t>Click to edit Master title style</a:t>
            </a:r>
            <a:endParaRPr lang="en-US" dirty="0"/>
          </a:p>
        </p:txBody>
      </p:sp>
      <p:sp>
        <p:nvSpPr>
          <p:cNvPr id="3" name="Text Placeholder 2"/>
          <p:cNvSpPr>
            <a:spLocks noGrp="1"/>
          </p:cNvSpPr>
          <p:nvPr>
            <p:ph type="body" idx="1"/>
          </p:nvPr>
        </p:nvSpPr>
        <p:spPr>
          <a:xfrm>
            <a:off x="1297599" y="7159351"/>
            <a:ext cx="16403241" cy="2340222"/>
          </a:xfrm>
        </p:spPr>
        <p:txBody>
          <a:bodyPr/>
          <a:lstStyle>
            <a:lvl1pPr marL="0" indent="0">
              <a:buNone/>
              <a:defRPr sz="3744">
                <a:solidFill>
                  <a:schemeClr val="tx1">
                    <a:tint val="75000"/>
                  </a:schemeClr>
                </a:solidFill>
              </a:defRPr>
            </a:lvl1pPr>
            <a:lvl2pPr marL="713186" indent="0">
              <a:buNone/>
              <a:defRPr sz="3120">
                <a:solidFill>
                  <a:schemeClr val="tx1">
                    <a:tint val="75000"/>
                  </a:schemeClr>
                </a:solidFill>
              </a:defRPr>
            </a:lvl2pPr>
            <a:lvl3pPr marL="1426373" indent="0">
              <a:buNone/>
              <a:defRPr sz="2808">
                <a:solidFill>
                  <a:schemeClr val="tx1">
                    <a:tint val="75000"/>
                  </a:schemeClr>
                </a:solidFill>
              </a:defRPr>
            </a:lvl3pPr>
            <a:lvl4pPr marL="2139559" indent="0">
              <a:buNone/>
              <a:defRPr sz="2496">
                <a:solidFill>
                  <a:schemeClr val="tx1">
                    <a:tint val="75000"/>
                  </a:schemeClr>
                </a:solidFill>
              </a:defRPr>
            </a:lvl4pPr>
            <a:lvl5pPr marL="2852745" indent="0">
              <a:buNone/>
              <a:defRPr sz="2496">
                <a:solidFill>
                  <a:schemeClr val="tx1">
                    <a:tint val="75000"/>
                  </a:schemeClr>
                </a:solidFill>
              </a:defRPr>
            </a:lvl5pPr>
            <a:lvl6pPr marL="3565931" indent="0">
              <a:buNone/>
              <a:defRPr sz="2496">
                <a:solidFill>
                  <a:schemeClr val="tx1">
                    <a:tint val="75000"/>
                  </a:schemeClr>
                </a:solidFill>
              </a:defRPr>
            </a:lvl6pPr>
            <a:lvl7pPr marL="4279118" indent="0">
              <a:buNone/>
              <a:defRPr sz="2496">
                <a:solidFill>
                  <a:schemeClr val="tx1">
                    <a:tint val="75000"/>
                  </a:schemeClr>
                </a:solidFill>
              </a:defRPr>
            </a:lvl7pPr>
            <a:lvl8pPr marL="4992304" indent="0">
              <a:buNone/>
              <a:defRPr sz="2496">
                <a:solidFill>
                  <a:schemeClr val="tx1">
                    <a:tint val="75000"/>
                  </a:schemeClr>
                </a:solidFill>
              </a:defRPr>
            </a:lvl8pPr>
            <a:lvl9pPr marL="5705490" indent="0">
              <a:buNone/>
              <a:defRPr sz="2496">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408EF2D-67A5-410B-906E-E06AD58464F8}" type="datetimeFigureOut">
              <a:rPr lang="en-US" smtClean="0"/>
              <a:t>9/30/2023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274B3C-C77C-41DF-983F-B4433CBE8441}" type="slidenum">
              <a:rPr lang="en-US" smtClean="0"/>
              <a:t>‹#›</a:t>
            </a:fld>
            <a:endParaRPr lang="en-US"/>
          </a:p>
        </p:txBody>
      </p:sp>
    </p:spTree>
    <p:extLst>
      <p:ext uri="{BB962C8B-B14F-4D97-AF65-F5344CB8AC3E}">
        <p14:creationId xmlns:p14="http://schemas.microsoft.com/office/powerpoint/2010/main" val="14388687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307505" y="2847891"/>
            <a:ext cx="8082756" cy="67878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9627989" y="2847891"/>
            <a:ext cx="8082756" cy="67878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408EF2D-67A5-410B-906E-E06AD58464F8}" type="datetimeFigureOut">
              <a:rPr lang="en-US" smtClean="0"/>
              <a:t>9/30/2023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274B3C-C77C-41DF-983F-B4433CBE8441}" type="slidenum">
              <a:rPr lang="en-US" smtClean="0"/>
              <a:t>‹#›</a:t>
            </a:fld>
            <a:endParaRPr lang="en-US"/>
          </a:p>
        </p:txBody>
      </p:sp>
    </p:spTree>
    <p:extLst>
      <p:ext uri="{BB962C8B-B14F-4D97-AF65-F5344CB8AC3E}">
        <p14:creationId xmlns:p14="http://schemas.microsoft.com/office/powerpoint/2010/main" val="32623816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09982" y="569579"/>
            <a:ext cx="16403241" cy="20678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09983" y="2622536"/>
            <a:ext cx="8045610" cy="1285265"/>
          </a:xfrm>
        </p:spPr>
        <p:txBody>
          <a:bodyPr anchor="b"/>
          <a:lstStyle>
            <a:lvl1pPr marL="0" indent="0">
              <a:buNone/>
              <a:defRPr sz="3744" b="1"/>
            </a:lvl1pPr>
            <a:lvl2pPr marL="713186" indent="0">
              <a:buNone/>
              <a:defRPr sz="3120" b="1"/>
            </a:lvl2pPr>
            <a:lvl3pPr marL="1426373" indent="0">
              <a:buNone/>
              <a:defRPr sz="2808" b="1"/>
            </a:lvl3pPr>
            <a:lvl4pPr marL="2139559" indent="0">
              <a:buNone/>
              <a:defRPr sz="2496" b="1"/>
            </a:lvl4pPr>
            <a:lvl5pPr marL="2852745" indent="0">
              <a:buNone/>
              <a:defRPr sz="2496" b="1"/>
            </a:lvl5pPr>
            <a:lvl6pPr marL="3565931" indent="0">
              <a:buNone/>
              <a:defRPr sz="2496" b="1"/>
            </a:lvl6pPr>
            <a:lvl7pPr marL="4279118" indent="0">
              <a:buNone/>
              <a:defRPr sz="2496" b="1"/>
            </a:lvl7pPr>
            <a:lvl8pPr marL="4992304" indent="0">
              <a:buNone/>
              <a:defRPr sz="2496" b="1"/>
            </a:lvl8pPr>
            <a:lvl9pPr marL="5705490" indent="0">
              <a:buNone/>
              <a:defRPr sz="2496" b="1"/>
            </a:lvl9pPr>
          </a:lstStyle>
          <a:p>
            <a:pPr lvl="0"/>
            <a:r>
              <a:rPr lang="en-US"/>
              <a:t>Click to edit Master text styles</a:t>
            </a:r>
          </a:p>
        </p:txBody>
      </p:sp>
      <p:sp>
        <p:nvSpPr>
          <p:cNvPr id="4" name="Content Placeholder 3"/>
          <p:cNvSpPr>
            <a:spLocks noGrp="1"/>
          </p:cNvSpPr>
          <p:nvPr>
            <p:ph sz="half" idx="2"/>
          </p:nvPr>
        </p:nvSpPr>
        <p:spPr>
          <a:xfrm>
            <a:off x="1309983" y="3907801"/>
            <a:ext cx="8045610" cy="57477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9627989" y="2622536"/>
            <a:ext cx="8085233" cy="1285265"/>
          </a:xfrm>
        </p:spPr>
        <p:txBody>
          <a:bodyPr anchor="b"/>
          <a:lstStyle>
            <a:lvl1pPr marL="0" indent="0">
              <a:buNone/>
              <a:defRPr sz="3744" b="1"/>
            </a:lvl1pPr>
            <a:lvl2pPr marL="713186" indent="0">
              <a:buNone/>
              <a:defRPr sz="3120" b="1"/>
            </a:lvl2pPr>
            <a:lvl3pPr marL="1426373" indent="0">
              <a:buNone/>
              <a:defRPr sz="2808" b="1"/>
            </a:lvl3pPr>
            <a:lvl4pPr marL="2139559" indent="0">
              <a:buNone/>
              <a:defRPr sz="2496" b="1"/>
            </a:lvl4pPr>
            <a:lvl5pPr marL="2852745" indent="0">
              <a:buNone/>
              <a:defRPr sz="2496" b="1"/>
            </a:lvl5pPr>
            <a:lvl6pPr marL="3565931" indent="0">
              <a:buNone/>
              <a:defRPr sz="2496" b="1"/>
            </a:lvl6pPr>
            <a:lvl7pPr marL="4279118" indent="0">
              <a:buNone/>
              <a:defRPr sz="2496" b="1"/>
            </a:lvl7pPr>
            <a:lvl8pPr marL="4992304" indent="0">
              <a:buNone/>
              <a:defRPr sz="2496" b="1"/>
            </a:lvl8pPr>
            <a:lvl9pPr marL="5705490" indent="0">
              <a:buNone/>
              <a:defRPr sz="2496" b="1"/>
            </a:lvl9pPr>
          </a:lstStyle>
          <a:p>
            <a:pPr lvl="0"/>
            <a:r>
              <a:rPr lang="en-US"/>
              <a:t>Click to edit Master text styles</a:t>
            </a:r>
          </a:p>
        </p:txBody>
      </p:sp>
      <p:sp>
        <p:nvSpPr>
          <p:cNvPr id="6" name="Content Placeholder 5"/>
          <p:cNvSpPr>
            <a:spLocks noGrp="1"/>
          </p:cNvSpPr>
          <p:nvPr>
            <p:ph sz="quarter" idx="4"/>
          </p:nvPr>
        </p:nvSpPr>
        <p:spPr>
          <a:xfrm>
            <a:off x="9627989" y="3907801"/>
            <a:ext cx="8085233" cy="57477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408EF2D-67A5-410B-906E-E06AD58464F8}" type="datetimeFigureOut">
              <a:rPr lang="en-US" smtClean="0"/>
              <a:t>9/30/2023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2274B3C-C77C-41DF-983F-B4433CBE8441}" type="slidenum">
              <a:rPr lang="en-US" smtClean="0"/>
              <a:t>‹#›</a:t>
            </a:fld>
            <a:endParaRPr lang="en-US"/>
          </a:p>
        </p:txBody>
      </p:sp>
    </p:spTree>
    <p:extLst>
      <p:ext uri="{BB962C8B-B14F-4D97-AF65-F5344CB8AC3E}">
        <p14:creationId xmlns:p14="http://schemas.microsoft.com/office/powerpoint/2010/main" val="285650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408EF2D-67A5-410B-906E-E06AD58464F8}" type="datetimeFigureOut">
              <a:rPr lang="en-US" smtClean="0"/>
              <a:t>9/30/2023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2274B3C-C77C-41DF-983F-B4433CBE8441}" type="slidenum">
              <a:rPr lang="en-US" smtClean="0"/>
              <a:t>‹#›</a:t>
            </a:fld>
            <a:endParaRPr lang="en-US"/>
          </a:p>
        </p:txBody>
      </p:sp>
    </p:spTree>
    <p:extLst>
      <p:ext uri="{BB962C8B-B14F-4D97-AF65-F5344CB8AC3E}">
        <p14:creationId xmlns:p14="http://schemas.microsoft.com/office/powerpoint/2010/main" val="26991950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08EF2D-67A5-410B-906E-E06AD58464F8}" type="datetimeFigureOut">
              <a:rPr lang="en-US" smtClean="0"/>
              <a:t>9/30/2023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2274B3C-C77C-41DF-983F-B4433CBE8441}" type="slidenum">
              <a:rPr lang="en-US" smtClean="0"/>
              <a:t>‹#›</a:t>
            </a:fld>
            <a:endParaRPr lang="en-US"/>
          </a:p>
        </p:txBody>
      </p:sp>
    </p:spTree>
    <p:extLst>
      <p:ext uri="{BB962C8B-B14F-4D97-AF65-F5344CB8AC3E}">
        <p14:creationId xmlns:p14="http://schemas.microsoft.com/office/powerpoint/2010/main" val="28503395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09983" y="713211"/>
            <a:ext cx="6133880" cy="2496238"/>
          </a:xfrm>
        </p:spPr>
        <p:txBody>
          <a:bodyPr anchor="b"/>
          <a:lstStyle>
            <a:lvl1pPr>
              <a:defRPr sz="4992"/>
            </a:lvl1pPr>
          </a:lstStyle>
          <a:p>
            <a:r>
              <a:rPr lang="en-US"/>
              <a:t>Click to edit Master title style</a:t>
            </a:r>
            <a:endParaRPr lang="en-US" dirty="0"/>
          </a:p>
        </p:txBody>
      </p:sp>
      <p:sp>
        <p:nvSpPr>
          <p:cNvPr id="3" name="Content Placeholder 2"/>
          <p:cNvSpPr>
            <a:spLocks noGrp="1"/>
          </p:cNvSpPr>
          <p:nvPr>
            <p:ph idx="1"/>
          </p:nvPr>
        </p:nvSpPr>
        <p:spPr>
          <a:xfrm>
            <a:off x="8085233" y="1540338"/>
            <a:ext cx="9627989" cy="7602630"/>
          </a:xfrm>
        </p:spPr>
        <p:txBody>
          <a:bodyPr/>
          <a:lstStyle>
            <a:lvl1pPr>
              <a:defRPr sz="4992"/>
            </a:lvl1pPr>
            <a:lvl2pPr>
              <a:defRPr sz="4368"/>
            </a:lvl2pPr>
            <a:lvl3pPr>
              <a:defRPr sz="3744"/>
            </a:lvl3pPr>
            <a:lvl4pPr>
              <a:defRPr sz="3120"/>
            </a:lvl4pPr>
            <a:lvl5pPr>
              <a:defRPr sz="3120"/>
            </a:lvl5pPr>
            <a:lvl6pPr>
              <a:defRPr sz="3120"/>
            </a:lvl6pPr>
            <a:lvl7pPr>
              <a:defRPr sz="3120"/>
            </a:lvl7pPr>
            <a:lvl8pPr>
              <a:defRPr sz="3120"/>
            </a:lvl8pPr>
            <a:lvl9pPr>
              <a:defRPr sz="31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309983" y="3209449"/>
            <a:ext cx="6133880" cy="5945901"/>
          </a:xfrm>
        </p:spPr>
        <p:txBody>
          <a:bodyPr/>
          <a:lstStyle>
            <a:lvl1pPr marL="0" indent="0">
              <a:buNone/>
              <a:defRPr sz="2496"/>
            </a:lvl1pPr>
            <a:lvl2pPr marL="713186" indent="0">
              <a:buNone/>
              <a:defRPr sz="2184"/>
            </a:lvl2pPr>
            <a:lvl3pPr marL="1426373" indent="0">
              <a:buNone/>
              <a:defRPr sz="1872"/>
            </a:lvl3pPr>
            <a:lvl4pPr marL="2139559" indent="0">
              <a:buNone/>
              <a:defRPr sz="1560"/>
            </a:lvl4pPr>
            <a:lvl5pPr marL="2852745" indent="0">
              <a:buNone/>
              <a:defRPr sz="1560"/>
            </a:lvl5pPr>
            <a:lvl6pPr marL="3565931" indent="0">
              <a:buNone/>
              <a:defRPr sz="1560"/>
            </a:lvl6pPr>
            <a:lvl7pPr marL="4279118" indent="0">
              <a:buNone/>
              <a:defRPr sz="1560"/>
            </a:lvl7pPr>
            <a:lvl8pPr marL="4992304" indent="0">
              <a:buNone/>
              <a:defRPr sz="1560"/>
            </a:lvl8pPr>
            <a:lvl9pPr marL="5705490" indent="0">
              <a:buNone/>
              <a:defRPr sz="1560"/>
            </a:lvl9pPr>
          </a:lstStyle>
          <a:p>
            <a:pPr lvl="0"/>
            <a:r>
              <a:rPr lang="en-US"/>
              <a:t>Click to edit Master text styles</a:t>
            </a:r>
          </a:p>
        </p:txBody>
      </p:sp>
      <p:sp>
        <p:nvSpPr>
          <p:cNvPr id="5" name="Date Placeholder 4"/>
          <p:cNvSpPr>
            <a:spLocks noGrp="1"/>
          </p:cNvSpPr>
          <p:nvPr>
            <p:ph type="dt" sz="half" idx="10"/>
          </p:nvPr>
        </p:nvSpPr>
        <p:spPr/>
        <p:txBody>
          <a:bodyPr/>
          <a:lstStyle/>
          <a:p>
            <a:fld id="{D408EF2D-67A5-410B-906E-E06AD58464F8}" type="datetimeFigureOut">
              <a:rPr lang="en-US" smtClean="0"/>
              <a:t>9/30/2023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274B3C-C77C-41DF-983F-B4433CBE8441}" type="slidenum">
              <a:rPr lang="en-US" smtClean="0"/>
              <a:t>‹#›</a:t>
            </a:fld>
            <a:endParaRPr lang="en-US"/>
          </a:p>
        </p:txBody>
      </p:sp>
    </p:spTree>
    <p:extLst>
      <p:ext uri="{BB962C8B-B14F-4D97-AF65-F5344CB8AC3E}">
        <p14:creationId xmlns:p14="http://schemas.microsoft.com/office/powerpoint/2010/main" val="33282487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09983" y="713211"/>
            <a:ext cx="6133880" cy="2496238"/>
          </a:xfrm>
        </p:spPr>
        <p:txBody>
          <a:bodyPr anchor="b"/>
          <a:lstStyle>
            <a:lvl1pPr>
              <a:defRPr sz="4992"/>
            </a:lvl1pPr>
          </a:lstStyle>
          <a:p>
            <a:r>
              <a:rPr lang="en-US"/>
              <a:t>Click to edit Master title style</a:t>
            </a:r>
            <a:endParaRPr lang="en-US" dirty="0"/>
          </a:p>
        </p:txBody>
      </p:sp>
      <p:sp>
        <p:nvSpPr>
          <p:cNvPr id="3" name="Picture Placeholder 2"/>
          <p:cNvSpPr>
            <a:spLocks noGrp="1" noChangeAspect="1"/>
          </p:cNvSpPr>
          <p:nvPr>
            <p:ph type="pic" idx="1"/>
          </p:nvPr>
        </p:nvSpPr>
        <p:spPr>
          <a:xfrm>
            <a:off x="8085233" y="1540338"/>
            <a:ext cx="9627989" cy="7602630"/>
          </a:xfrm>
        </p:spPr>
        <p:txBody>
          <a:bodyPr anchor="t"/>
          <a:lstStyle>
            <a:lvl1pPr marL="0" indent="0">
              <a:buNone/>
              <a:defRPr sz="4992"/>
            </a:lvl1pPr>
            <a:lvl2pPr marL="713186" indent="0">
              <a:buNone/>
              <a:defRPr sz="4368"/>
            </a:lvl2pPr>
            <a:lvl3pPr marL="1426373" indent="0">
              <a:buNone/>
              <a:defRPr sz="3744"/>
            </a:lvl3pPr>
            <a:lvl4pPr marL="2139559" indent="0">
              <a:buNone/>
              <a:defRPr sz="3120"/>
            </a:lvl4pPr>
            <a:lvl5pPr marL="2852745" indent="0">
              <a:buNone/>
              <a:defRPr sz="3120"/>
            </a:lvl5pPr>
            <a:lvl6pPr marL="3565931" indent="0">
              <a:buNone/>
              <a:defRPr sz="3120"/>
            </a:lvl6pPr>
            <a:lvl7pPr marL="4279118" indent="0">
              <a:buNone/>
              <a:defRPr sz="3120"/>
            </a:lvl7pPr>
            <a:lvl8pPr marL="4992304" indent="0">
              <a:buNone/>
              <a:defRPr sz="3120"/>
            </a:lvl8pPr>
            <a:lvl9pPr marL="5705490" indent="0">
              <a:buNone/>
              <a:defRPr sz="3120"/>
            </a:lvl9pPr>
          </a:lstStyle>
          <a:p>
            <a:r>
              <a:rPr lang="en-US"/>
              <a:t>Click icon to add picture</a:t>
            </a:r>
            <a:endParaRPr lang="en-US" dirty="0"/>
          </a:p>
        </p:txBody>
      </p:sp>
      <p:sp>
        <p:nvSpPr>
          <p:cNvPr id="4" name="Text Placeholder 3"/>
          <p:cNvSpPr>
            <a:spLocks noGrp="1"/>
          </p:cNvSpPr>
          <p:nvPr>
            <p:ph type="body" sz="half" idx="2"/>
          </p:nvPr>
        </p:nvSpPr>
        <p:spPr>
          <a:xfrm>
            <a:off x="1309983" y="3209449"/>
            <a:ext cx="6133880" cy="5945901"/>
          </a:xfrm>
        </p:spPr>
        <p:txBody>
          <a:bodyPr/>
          <a:lstStyle>
            <a:lvl1pPr marL="0" indent="0">
              <a:buNone/>
              <a:defRPr sz="2496"/>
            </a:lvl1pPr>
            <a:lvl2pPr marL="713186" indent="0">
              <a:buNone/>
              <a:defRPr sz="2184"/>
            </a:lvl2pPr>
            <a:lvl3pPr marL="1426373" indent="0">
              <a:buNone/>
              <a:defRPr sz="1872"/>
            </a:lvl3pPr>
            <a:lvl4pPr marL="2139559" indent="0">
              <a:buNone/>
              <a:defRPr sz="1560"/>
            </a:lvl4pPr>
            <a:lvl5pPr marL="2852745" indent="0">
              <a:buNone/>
              <a:defRPr sz="1560"/>
            </a:lvl5pPr>
            <a:lvl6pPr marL="3565931" indent="0">
              <a:buNone/>
              <a:defRPr sz="1560"/>
            </a:lvl6pPr>
            <a:lvl7pPr marL="4279118" indent="0">
              <a:buNone/>
              <a:defRPr sz="1560"/>
            </a:lvl7pPr>
            <a:lvl8pPr marL="4992304" indent="0">
              <a:buNone/>
              <a:defRPr sz="1560"/>
            </a:lvl8pPr>
            <a:lvl9pPr marL="5705490" indent="0">
              <a:buNone/>
              <a:defRPr sz="1560"/>
            </a:lvl9pPr>
          </a:lstStyle>
          <a:p>
            <a:pPr lvl="0"/>
            <a:r>
              <a:rPr lang="en-US"/>
              <a:t>Click to edit Master text styles</a:t>
            </a:r>
          </a:p>
        </p:txBody>
      </p:sp>
      <p:sp>
        <p:nvSpPr>
          <p:cNvPr id="5" name="Date Placeholder 4"/>
          <p:cNvSpPr>
            <a:spLocks noGrp="1"/>
          </p:cNvSpPr>
          <p:nvPr>
            <p:ph type="dt" sz="half" idx="10"/>
          </p:nvPr>
        </p:nvSpPr>
        <p:spPr/>
        <p:txBody>
          <a:bodyPr/>
          <a:lstStyle/>
          <a:p>
            <a:fld id="{D408EF2D-67A5-410B-906E-E06AD58464F8}" type="datetimeFigureOut">
              <a:rPr lang="en-US" smtClean="0"/>
              <a:t>9/30/2023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274B3C-C77C-41DF-983F-B4433CBE8441}" type="slidenum">
              <a:rPr lang="en-US" smtClean="0"/>
              <a:t>‹#›</a:t>
            </a:fld>
            <a:endParaRPr lang="en-US"/>
          </a:p>
        </p:txBody>
      </p:sp>
    </p:spTree>
    <p:extLst>
      <p:ext uri="{BB962C8B-B14F-4D97-AF65-F5344CB8AC3E}">
        <p14:creationId xmlns:p14="http://schemas.microsoft.com/office/powerpoint/2010/main" val="6025426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07505" y="569579"/>
            <a:ext cx="16403241" cy="206781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307505" y="2847891"/>
            <a:ext cx="16403241" cy="678788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07505" y="9915613"/>
            <a:ext cx="4279106" cy="569578"/>
          </a:xfrm>
          <a:prstGeom prst="rect">
            <a:avLst/>
          </a:prstGeom>
        </p:spPr>
        <p:txBody>
          <a:bodyPr vert="horz" lIns="91440" tIns="45720" rIns="91440" bIns="45720" rtlCol="0" anchor="ctr"/>
          <a:lstStyle>
            <a:lvl1pPr algn="l">
              <a:defRPr sz="1872">
                <a:solidFill>
                  <a:schemeClr val="tx1">
                    <a:tint val="75000"/>
                  </a:schemeClr>
                </a:solidFill>
              </a:defRPr>
            </a:lvl1pPr>
          </a:lstStyle>
          <a:p>
            <a:fld id="{D408EF2D-67A5-410B-906E-E06AD58464F8}" type="datetimeFigureOut">
              <a:rPr lang="en-US" smtClean="0"/>
              <a:t>9/30/2023</a:t>
            </a:fld>
            <a:endParaRPr lang="en-US"/>
          </a:p>
        </p:txBody>
      </p:sp>
      <p:sp>
        <p:nvSpPr>
          <p:cNvPr id="5" name="Footer Placeholder 4"/>
          <p:cNvSpPr>
            <a:spLocks noGrp="1"/>
          </p:cNvSpPr>
          <p:nvPr>
            <p:ph type="ftr" sz="quarter" idx="3"/>
          </p:nvPr>
        </p:nvSpPr>
        <p:spPr>
          <a:xfrm>
            <a:off x="6299796" y="9915613"/>
            <a:ext cx="6418659" cy="569578"/>
          </a:xfrm>
          <a:prstGeom prst="rect">
            <a:avLst/>
          </a:prstGeom>
        </p:spPr>
        <p:txBody>
          <a:bodyPr vert="horz" lIns="91440" tIns="45720" rIns="91440" bIns="45720" rtlCol="0" anchor="ctr"/>
          <a:lstStyle>
            <a:lvl1pPr algn="ctr">
              <a:defRPr sz="1872">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3431639" y="9915613"/>
            <a:ext cx="4279106" cy="569578"/>
          </a:xfrm>
          <a:prstGeom prst="rect">
            <a:avLst/>
          </a:prstGeom>
        </p:spPr>
        <p:txBody>
          <a:bodyPr vert="horz" lIns="91440" tIns="45720" rIns="91440" bIns="45720" rtlCol="0" anchor="ctr"/>
          <a:lstStyle>
            <a:lvl1pPr algn="r">
              <a:defRPr sz="1872">
                <a:solidFill>
                  <a:schemeClr val="tx1">
                    <a:tint val="75000"/>
                  </a:schemeClr>
                </a:solidFill>
              </a:defRPr>
            </a:lvl1pPr>
          </a:lstStyle>
          <a:p>
            <a:fld id="{02274B3C-C77C-41DF-983F-B4433CBE8441}" type="slidenum">
              <a:rPr lang="en-US" smtClean="0"/>
              <a:t>‹#›</a:t>
            </a:fld>
            <a:endParaRPr lang="en-US"/>
          </a:p>
        </p:txBody>
      </p:sp>
    </p:spTree>
    <p:extLst>
      <p:ext uri="{BB962C8B-B14F-4D97-AF65-F5344CB8AC3E}">
        <p14:creationId xmlns:p14="http://schemas.microsoft.com/office/powerpoint/2010/main" val="1245023278"/>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1426373" rtl="0" eaLnBrk="1" latinLnBrk="0" hangingPunct="1">
        <a:lnSpc>
          <a:spcPct val="90000"/>
        </a:lnSpc>
        <a:spcBef>
          <a:spcPct val="0"/>
        </a:spcBef>
        <a:buNone/>
        <a:defRPr sz="6864" kern="1200">
          <a:solidFill>
            <a:schemeClr val="tx1"/>
          </a:solidFill>
          <a:latin typeface="+mj-lt"/>
          <a:ea typeface="+mj-ea"/>
          <a:cs typeface="+mj-cs"/>
        </a:defRPr>
      </a:lvl1pPr>
    </p:titleStyle>
    <p:bodyStyle>
      <a:lvl1pPr marL="356593" indent="-356593" algn="l" defTabSz="1426373" rtl="0" eaLnBrk="1" latinLnBrk="0" hangingPunct="1">
        <a:lnSpc>
          <a:spcPct val="90000"/>
        </a:lnSpc>
        <a:spcBef>
          <a:spcPts val="1560"/>
        </a:spcBef>
        <a:buFont typeface="Arial" panose="020B0604020202020204" pitchFamily="34" charset="0"/>
        <a:buChar char="•"/>
        <a:defRPr sz="4368" kern="1200">
          <a:solidFill>
            <a:schemeClr val="tx1"/>
          </a:solidFill>
          <a:latin typeface="+mn-lt"/>
          <a:ea typeface="+mn-ea"/>
          <a:cs typeface="+mn-cs"/>
        </a:defRPr>
      </a:lvl1pPr>
      <a:lvl2pPr marL="1069779" indent="-356593" algn="l" defTabSz="1426373" rtl="0" eaLnBrk="1" latinLnBrk="0" hangingPunct="1">
        <a:lnSpc>
          <a:spcPct val="90000"/>
        </a:lnSpc>
        <a:spcBef>
          <a:spcPts val="780"/>
        </a:spcBef>
        <a:buFont typeface="Arial" panose="020B0604020202020204" pitchFamily="34" charset="0"/>
        <a:buChar char="•"/>
        <a:defRPr sz="3744" kern="1200">
          <a:solidFill>
            <a:schemeClr val="tx1"/>
          </a:solidFill>
          <a:latin typeface="+mn-lt"/>
          <a:ea typeface="+mn-ea"/>
          <a:cs typeface="+mn-cs"/>
        </a:defRPr>
      </a:lvl2pPr>
      <a:lvl3pPr marL="1782966" indent="-356593" algn="l" defTabSz="1426373" rtl="0" eaLnBrk="1" latinLnBrk="0" hangingPunct="1">
        <a:lnSpc>
          <a:spcPct val="90000"/>
        </a:lnSpc>
        <a:spcBef>
          <a:spcPts val="780"/>
        </a:spcBef>
        <a:buFont typeface="Arial" panose="020B0604020202020204" pitchFamily="34" charset="0"/>
        <a:buChar char="•"/>
        <a:defRPr sz="3120" kern="1200">
          <a:solidFill>
            <a:schemeClr val="tx1"/>
          </a:solidFill>
          <a:latin typeface="+mn-lt"/>
          <a:ea typeface="+mn-ea"/>
          <a:cs typeface="+mn-cs"/>
        </a:defRPr>
      </a:lvl3pPr>
      <a:lvl4pPr marL="2496152" indent="-356593" algn="l" defTabSz="1426373" rtl="0" eaLnBrk="1" latinLnBrk="0" hangingPunct="1">
        <a:lnSpc>
          <a:spcPct val="90000"/>
        </a:lnSpc>
        <a:spcBef>
          <a:spcPts val="780"/>
        </a:spcBef>
        <a:buFont typeface="Arial" panose="020B0604020202020204" pitchFamily="34" charset="0"/>
        <a:buChar char="•"/>
        <a:defRPr sz="2808" kern="1200">
          <a:solidFill>
            <a:schemeClr val="tx1"/>
          </a:solidFill>
          <a:latin typeface="+mn-lt"/>
          <a:ea typeface="+mn-ea"/>
          <a:cs typeface="+mn-cs"/>
        </a:defRPr>
      </a:lvl4pPr>
      <a:lvl5pPr marL="3209338" indent="-356593" algn="l" defTabSz="1426373" rtl="0" eaLnBrk="1" latinLnBrk="0" hangingPunct="1">
        <a:lnSpc>
          <a:spcPct val="90000"/>
        </a:lnSpc>
        <a:spcBef>
          <a:spcPts val="780"/>
        </a:spcBef>
        <a:buFont typeface="Arial" panose="020B0604020202020204" pitchFamily="34" charset="0"/>
        <a:buChar char="•"/>
        <a:defRPr sz="2808" kern="1200">
          <a:solidFill>
            <a:schemeClr val="tx1"/>
          </a:solidFill>
          <a:latin typeface="+mn-lt"/>
          <a:ea typeface="+mn-ea"/>
          <a:cs typeface="+mn-cs"/>
        </a:defRPr>
      </a:lvl5pPr>
      <a:lvl6pPr marL="3922525" indent="-356593" algn="l" defTabSz="1426373" rtl="0" eaLnBrk="1" latinLnBrk="0" hangingPunct="1">
        <a:lnSpc>
          <a:spcPct val="90000"/>
        </a:lnSpc>
        <a:spcBef>
          <a:spcPts val="780"/>
        </a:spcBef>
        <a:buFont typeface="Arial" panose="020B0604020202020204" pitchFamily="34" charset="0"/>
        <a:buChar char="•"/>
        <a:defRPr sz="2808" kern="1200">
          <a:solidFill>
            <a:schemeClr val="tx1"/>
          </a:solidFill>
          <a:latin typeface="+mn-lt"/>
          <a:ea typeface="+mn-ea"/>
          <a:cs typeface="+mn-cs"/>
        </a:defRPr>
      </a:lvl6pPr>
      <a:lvl7pPr marL="4635711" indent="-356593" algn="l" defTabSz="1426373" rtl="0" eaLnBrk="1" latinLnBrk="0" hangingPunct="1">
        <a:lnSpc>
          <a:spcPct val="90000"/>
        </a:lnSpc>
        <a:spcBef>
          <a:spcPts val="780"/>
        </a:spcBef>
        <a:buFont typeface="Arial" panose="020B0604020202020204" pitchFamily="34" charset="0"/>
        <a:buChar char="•"/>
        <a:defRPr sz="2808" kern="1200">
          <a:solidFill>
            <a:schemeClr val="tx1"/>
          </a:solidFill>
          <a:latin typeface="+mn-lt"/>
          <a:ea typeface="+mn-ea"/>
          <a:cs typeface="+mn-cs"/>
        </a:defRPr>
      </a:lvl7pPr>
      <a:lvl8pPr marL="5348897" indent="-356593" algn="l" defTabSz="1426373" rtl="0" eaLnBrk="1" latinLnBrk="0" hangingPunct="1">
        <a:lnSpc>
          <a:spcPct val="90000"/>
        </a:lnSpc>
        <a:spcBef>
          <a:spcPts val="780"/>
        </a:spcBef>
        <a:buFont typeface="Arial" panose="020B0604020202020204" pitchFamily="34" charset="0"/>
        <a:buChar char="•"/>
        <a:defRPr sz="2808" kern="1200">
          <a:solidFill>
            <a:schemeClr val="tx1"/>
          </a:solidFill>
          <a:latin typeface="+mn-lt"/>
          <a:ea typeface="+mn-ea"/>
          <a:cs typeface="+mn-cs"/>
        </a:defRPr>
      </a:lvl8pPr>
      <a:lvl9pPr marL="6062083" indent="-356593" algn="l" defTabSz="1426373" rtl="0" eaLnBrk="1" latinLnBrk="0" hangingPunct="1">
        <a:lnSpc>
          <a:spcPct val="90000"/>
        </a:lnSpc>
        <a:spcBef>
          <a:spcPts val="780"/>
        </a:spcBef>
        <a:buFont typeface="Arial" panose="020B0604020202020204" pitchFamily="34" charset="0"/>
        <a:buChar char="•"/>
        <a:defRPr sz="2808" kern="1200">
          <a:solidFill>
            <a:schemeClr val="tx1"/>
          </a:solidFill>
          <a:latin typeface="+mn-lt"/>
          <a:ea typeface="+mn-ea"/>
          <a:cs typeface="+mn-cs"/>
        </a:defRPr>
      </a:lvl9pPr>
    </p:bodyStyle>
    <p:otherStyle>
      <a:defPPr>
        <a:defRPr lang="en-US"/>
      </a:defPPr>
      <a:lvl1pPr marL="0" algn="l" defTabSz="1426373" rtl="0" eaLnBrk="1" latinLnBrk="0" hangingPunct="1">
        <a:defRPr sz="2808" kern="1200">
          <a:solidFill>
            <a:schemeClr val="tx1"/>
          </a:solidFill>
          <a:latin typeface="+mn-lt"/>
          <a:ea typeface="+mn-ea"/>
          <a:cs typeface="+mn-cs"/>
        </a:defRPr>
      </a:lvl1pPr>
      <a:lvl2pPr marL="713186" algn="l" defTabSz="1426373" rtl="0" eaLnBrk="1" latinLnBrk="0" hangingPunct="1">
        <a:defRPr sz="2808" kern="1200">
          <a:solidFill>
            <a:schemeClr val="tx1"/>
          </a:solidFill>
          <a:latin typeface="+mn-lt"/>
          <a:ea typeface="+mn-ea"/>
          <a:cs typeface="+mn-cs"/>
        </a:defRPr>
      </a:lvl2pPr>
      <a:lvl3pPr marL="1426373" algn="l" defTabSz="1426373" rtl="0" eaLnBrk="1" latinLnBrk="0" hangingPunct="1">
        <a:defRPr sz="2808" kern="1200">
          <a:solidFill>
            <a:schemeClr val="tx1"/>
          </a:solidFill>
          <a:latin typeface="+mn-lt"/>
          <a:ea typeface="+mn-ea"/>
          <a:cs typeface="+mn-cs"/>
        </a:defRPr>
      </a:lvl3pPr>
      <a:lvl4pPr marL="2139559" algn="l" defTabSz="1426373" rtl="0" eaLnBrk="1" latinLnBrk="0" hangingPunct="1">
        <a:defRPr sz="2808" kern="1200">
          <a:solidFill>
            <a:schemeClr val="tx1"/>
          </a:solidFill>
          <a:latin typeface="+mn-lt"/>
          <a:ea typeface="+mn-ea"/>
          <a:cs typeface="+mn-cs"/>
        </a:defRPr>
      </a:lvl4pPr>
      <a:lvl5pPr marL="2852745" algn="l" defTabSz="1426373" rtl="0" eaLnBrk="1" latinLnBrk="0" hangingPunct="1">
        <a:defRPr sz="2808" kern="1200">
          <a:solidFill>
            <a:schemeClr val="tx1"/>
          </a:solidFill>
          <a:latin typeface="+mn-lt"/>
          <a:ea typeface="+mn-ea"/>
          <a:cs typeface="+mn-cs"/>
        </a:defRPr>
      </a:lvl5pPr>
      <a:lvl6pPr marL="3565931" algn="l" defTabSz="1426373" rtl="0" eaLnBrk="1" latinLnBrk="0" hangingPunct="1">
        <a:defRPr sz="2808" kern="1200">
          <a:solidFill>
            <a:schemeClr val="tx1"/>
          </a:solidFill>
          <a:latin typeface="+mn-lt"/>
          <a:ea typeface="+mn-ea"/>
          <a:cs typeface="+mn-cs"/>
        </a:defRPr>
      </a:lvl6pPr>
      <a:lvl7pPr marL="4279118" algn="l" defTabSz="1426373" rtl="0" eaLnBrk="1" latinLnBrk="0" hangingPunct="1">
        <a:defRPr sz="2808" kern="1200">
          <a:solidFill>
            <a:schemeClr val="tx1"/>
          </a:solidFill>
          <a:latin typeface="+mn-lt"/>
          <a:ea typeface="+mn-ea"/>
          <a:cs typeface="+mn-cs"/>
        </a:defRPr>
      </a:lvl7pPr>
      <a:lvl8pPr marL="4992304" algn="l" defTabSz="1426373" rtl="0" eaLnBrk="1" latinLnBrk="0" hangingPunct="1">
        <a:defRPr sz="2808" kern="1200">
          <a:solidFill>
            <a:schemeClr val="tx1"/>
          </a:solidFill>
          <a:latin typeface="+mn-lt"/>
          <a:ea typeface="+mn-ea"/>
          <a:cs typeface="+mn-cs"/>
        </a:defRPr>
      </a:lvl8pPr>
      <a:lvl9pPr marL="5705490" algn="l" defTabSz="1426373" rtl="0" eaLnBrk="1" latinLnBrk="0" hangingPunct="1">
        <a:defRPr sz="280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jpg"/></Relationships>
</file>

<file path=ppt/slides/_rels/slide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Right Triangle 2">
            <a:extLst>
              <a:ext uri="{FF2B5EF4-FFF2-40B4-BE49-F238E27FC236}">
                <a16:creationId xmlns:a16="http://schemas.microsoft.com/office/drawing/2014/main" id="{40F1B8C6-6C51-1B49-4C59-B453247E5594}"/>
              </a:ext>
            </a:extLst>
          </p:cNvPr>
          <p:cNvSpPr/>
          <p:nvPr/>
        </p:nvSpPr>
        <p:spPr>
          <a:xfrm rot="5400000">
            <a:off x="4160043" y="-4160044"/>
            <a:ext cx="10698164" cy="19018253"/>
          </a:xfrm>
          <a:prstGeom prst="rtTriangle">
            <a:avLst/>
          </a:prstGeom>
          <a:solidFill>
            <a:srgbClr val="13C45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B19FE7C8-E696-0FA4-8016-CD9EFBA4A1CB}"/>
              </a:ext>
            </a:extLst>
          </p:cNvPr>
          <p:cNvSpPr txBox="1"/>
          <p:nvPr/>
        </p:nvSpPr>
        <p:spPr>
          <a:xfrm>
            <a:off x="6471290" y="168620"/>
            <a:ext cx="6075680" cy="1200329"/>
          </a:xfrm>
          <a:prstGeom prst="rect">
            <a:avLst/>
          </a:prstGeom>
          <a:noFill/>
          <a:ln>
            <a:noFill/>
          </a:ln>
        </p:spPr>
        <p:txBody>
          <a:bodyPr wrap="square" rtlCol="0">
            <a:spAutoFit/>
          </a:bodyPr>
          <a:lstStyle/>
          <a:p>
            <a:pPr algn="ctr"/>
            <a:r>
              <a:rPr lang="en-US" sz="7200" b="1" dirty="0">
                <a:solidFill>
                  <a:schemeClr val="bg1"/>
                </a:solidFill>
              </a:rPr>
              <a:t>FARMALYTICS</a:t>
            </a:r>
          </a:p>
        </p:txBody>
      </p:sp>
      <p:sp>
        <p:nvSpPr>
          <p:cNvPr id="5" name="TextBox 4">
            <a:extLst>
              <a:ext uri="{FF2B5EF4-FFF2-40B4-BE49-F238E27FC236}">
                <a16:creationId xmlns:a16="http://schemas.microsoft.com/office/drawing/2014/main" id="{398FF9AC-CB0B-B6DC-E4B1-6F1D347AD00C}"/>
              </a:ext>
            </a:extLst>
          </p:cNvPr>
          <p:cNvSpPr txBox="1"/>
          <p:nvPr/>
        </p:nvSpPr>
        <p:spPr>
          <a:xfrm>
            <a:off x="6471290" y="10038080"/>
            <a:ext cx="6075679" cy="400110"/>
          </a:xfrm>
          <a:prstGeom prst="rect">
            <a:avLst/>
          </a:prstGeom>
          <a:noFill/>
          <a:ln>
            <a:noFill/>
          </a:ln>
        </p:spPr>
        <p:txBody>
          <a:bodyPr wrap="square" rtlCol="0">
            <a:spAutoFit/>
          </a:bodyPr>
          <a:lstStyle/>
          <a:p>
            <a:pPr algn="ctr"/>
            <a:r>
              <a:rPr lang="en-US" sz="2000" b="1" dirty="0">
                <a:solidFill>
                  <a:srgbClr val="13C45F"/>
                </a:solidFill>
              </a:rPr>
              <a:t>Ibrahim Abdulrahim,  </a:t>
            </a:r>
            <a:r>
              <a:rPr lang="en-US" sz="2000" b="1" dirty="0" err="1">
                <a:solidFill>
                  <a:srgbClr val="13C45F"/>
                </a:solidFill>
              </a:rPr>
              <a:t>Toluwase</a:t>
            </a:r>
            <a:r>
              <a:rPr lang="en-US" sz="2000" b="1" dirty="0">
                <a:solidFill>
                  <a:srgbClr val="13C45F"/>
                </a:solidFill>
              </a:rPr>
              <a:t> </a:t>
            </a:r>
            <a:r>
              <a:rPr lang="en-US" sz="2000" b="1" dirty="0" err="1">
                <a:solidFill>
                  <a:srgbClr val="13C45F"/>
                </a:solidFill>
              </a:rPr>
              <a:t>Shoniran</a:t>
            </a:r>
            <a:r>
              <a:rPr lang="en-US" sz="2000" b="1" dirty="0">
                <a:solidFill>
                  <a:srgbClr val="13C45F"/>
                </a:solidFill>
              </a:rPr>
              <a:t>, Hope Udoh </a:t>
            </a:r>
          </a:p>
        </p:txBody>
      </p:sp>
      <p:sp>
        <p:nvSpPr>
          <p:cNvPr id="6" name="TextBox 5">
            <a:extLst>
              <a:ext uri="{FF2B5EF4-FFF2-40B4-BE49-F238E27FC236}">
                <a16:creationId xmlns:a16="http://schemas.microsoft.com/office/drawing/2014/main" id="{7DC820B1-EC0E-2490-A88E-3D664073144F}"/>
              </a:ext>
            </a:extLst>
          </p:cNvPr>
          <p:cNvSpPr txBox="1"/>
          <p:nvPr/>
        </p:nvSpPr>
        <p:spPr>
          <a:xfrm>
            <a:off x="7832724" y="8307982"/>
            <a:ext cx="3352800" cy="1200329"/>
          </a:xfrm>
          <a:prstGeom prst="rect">
            <a:avLst/>
          </a:prstGeom>
          <a:noFill/>
          <a:ln>
            <a:noFill/>
          </a:ln>
        </p:spPr>
        <p:txBody>
          <a:bodyPr wrap="square" rtlCol="0">
            <a:spAutoFit/>
          </a:bodyPr>
          <a:lstStyle/>
          <a:p>
            <a:pPr algn="ctr"/>
            <a:r>
              <a:rPr lang="en-US" sz="7200" b="1" dirty="0">
                <a:solidFill>
                  <a:srgbClr val="13C45F"/>
                </a:solidFill>
              </a:rPr>
              <a:t>HIT</a:t>
            </a:r>
          </a:p>
        </p:txBody>
      </p:sp>
      <p:sp>
        <p:nvSpPr>
          <p:cNvPr id="7" name="TextBox 6">
            <a:extLst>
              <a:ext uri="{FF2B5EF4-FFF2-40B4-BE49-F238E27FC236}">
                <a16:creationId xmlns:a16="http://schemas.microsoft.com/office/drawing/2014/main" id="{2ED5766A-B76F-11FA-D091-EBA6E39A8509}"/>
              </a:ext>
            </a:extLst>
          </p:cNvPr>
          <p:cNvSpPr txBox="1"/>
          <p:nvPr/>
        </p:nvSpPr>
        <p:spPr>
          <a:xfrm>
            <a:off x="4479606" y="1537569"/>
            <a:ext cx="10059036" cy="1200329"/>
          </a:xfrm>
          <a:prstGeom prst="rect">
            <a:avLst/>
          </a:prstGeom>
          <a:noFill/>
        </p:spPr>
        <p:txBody>
          <a:bodyPr wrap="square" rtlCol="0">
            <a:spAutoFit/>
          </a:bodyPr>
          <a:lstStyle/>
          <a:p>
            <a:pPr algn="ctr"/>
            <a:r>
              <a:rPr lang="en-US" sz="3600" b="1" dirty="0">
                <a:solidFill>
                  <a:schemeClr val="bg1"/>
                </a:solidFill>
              </a:rPr>
              <a:t>Agriculture meets data:</a:t>
            </a:r>
          </a:p>
          <a:p>
            <a:pPr algn="ctr"/>
            <a:r>
              <a:rPr lang="en-US" sz="3600" b="1" dirty="0">
                <a:solidFill>
                  <a:schemeClr val="bg1"/>
                </a:solidFill>
              </a:rPr>
              <a:t> </a:t>
            </a:r>
            <a:r>
              <a:rPr lang="en-US" sz="3600" dirty="0">
                <a:solidFill>
                  <a:schemeClr val="bg1"/>
                </a:solidFill>
                <a:latin typeface="baloo 2"/>
              </a:rPr>
              <a:t>AgResources Inc crop yield report &amp; Business plan</a:t>
            </a:r>
            <a:r>
              <a:rPr lang="en-US" sz="3600" dirty="0">
                <a:solidFill>
                  <a:srgbClr val="440641"/>
                </a:solidFill>
                <a:latin typeface="baloo 2"/>
              </a:rPr>
              <a:t> </a:t>
            </a:r>
            <a:endParaRPr lang="en-US" sz="3600" b="1" dirty="0">
              <a:solidFill>
                <a:schemeClr val="bg1"/>
              </a:solidFill>
            </a:endParaRPr>
          </a:p>
        </p:txBody>
      </p:sp>
    </p:spTree>
    <p:extLst>
      <p:ext uri="{BB962C8B-B14F-4D97-AF65-F5344CB8AC3E}">
        <p14:creationId xmlns:p14="http://schemas.microsoft.com/office/powerpoint/2010/main" val="8293084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FBA6C7E-06E1-22D4-93C7-0FCEB0F88D6C}"/>
              </a:ext>
            </a:extLst>
          </p:cNvPr>
          <p:cNvSpPr txBox="1"/>
          <p:nvPr/>
        </p:nvSpPr>
        <p:spPr>
          <a:xfrm>
            <a:off x="12318206" y="9479305"/>
            <a:ext cx="873760" cy="1015663"/>
          </a:xfrm>
          <a:prstGeom prst="rect">
            <a:avLst/>
          </a:prstGeom>
          <a:noFill/>
        </p:spPr>
        <p:txBody>
          <a:bodyPr wrap="square" rtlCol="0">
            <a:spAutoFit/>
          </a:bodyPr>
          <a:lstStyle/>
          <a:p>
            <a:pPr algn="ctr"/>
            <a:r>
              <a:rPr lang="en-US" sz="6000" dirty="0">
                <a:solidFill>
                  <a:schemeClr val="bg1"/>
                </a:solidFill>
                <a:latin typeface="Cascadia Code SemiBold" panose="020B0609020000020004" pitchFamily="49" charset="0"/>
                <a:cs typeface="Cascadia Code SemiBold" panose="020B0609020000020004" pitchFamily="49" charset="0"/>
              </a:rPr>
              <a:t>1</a:t>
            </a:r>
          </a:p>
        </p:txBody>
      </p:sp>
      <p:sp>
        <p:nvSpPr>
          <p:cNvPr id="2" name="TextBox 1">
            <a:extLst>
              <a:ext uri="{FF2B5EF4-FFF2-40B4-BE49-F238E27FC236}">
                <a16:creationId xmlns:a16="http://schemas.microsoft.com/office/drawing/2014/main" id="{1C04D6BE-E205-CBDC-5AEA-7B53767E2BE7}"/>
              </a:ext>
            </a:extLst>
          </p:cNvPr>
          <p:cNvSpPr txBox="1"/>
          <p:nvPr/>
        </p:nvSpPr>
        <p:spPr>
          <a:xfrm>
            <a:off x="8030686" y="894080"/>
            <a:ext cx="5161280" cy="707886"/>
          </a:xfrm>
          <a:prstGeom prst="rect">
            <a:avLst/>
          </a:prstGeom>
          <a:noFill/>
        </p:spPr>
        <p:txBody>
          <a:bodyPr wrap="square" rtlCol="0">
            <a:spAutoFit/>
          </a:bodyPr>
          <a:lstStyle/>
          <a:p>
            <a:r>
              <a:rPr lang="en-US" sz="4000" dirty="0">
                <a:solidFill>
                  <a:schemeClr val="bg1"/>
                </a:solidFill>
              </a:rPr>
              <a:t>CROP YIELD ANALYSIS</a:t>
            </a:r>
          </a:p>
        </p:txBody>
      </p:sp>
      <p:sp>
        <p:nvSpPr>
          <p:cNvPr id="3" name="TextBox 2">
            <a:extLst>
              <a:ext uri="{FF2B5EF4-FFF2-40B4-BE49-F238E27FC236}">
                <a16:creationId xmlns:a16="http://schemas.microsoft.com/office/drawing/2014/main" id="{87FD7A6F-F136-4B4D-9C3B-4CB9051EC429}"/>
              </a:ext>
            </a:extLst>
          </p:cNvPr>
          <p:cNvSpPr txBox="1"/>
          <p:nvPr/>
        </p:nvSpPr>
        <p:spPr>
          <a:xfrm>
            <a:off x="945586" y="2901622"/>
            <a:ext cx="8350814" cy="1077218"/>
          </a:xfrm>
          <a:prstGeom prst="rect">
            <a:avLst/>
          </a:prstGeom>
          <a:noFill/>
        </p:spPr>
        <p:txBody>
          <a:bodyPr wrap="square" rtlCol="0">
            <a:spAutoFit/>
          </a:bodyPr>
          <a:lstStyle/>
          <a:p>
            <a:r>
              <a:rPr lang="en-US" sz="3200" dirty="0">
                <a:solidFill>
                  <a:srgbClr val="440641"/>
                </a:solidFill>
                <a:latin typeface="baloo 2"/>
              </a:rPr>
              <a:t>AgResources Inc’s farms on average have yielded 6.83kg/m^2 monthly</a:t>
            </a:r>
            <a:r>
              <a:rPr lang="en-US" dirty="0">
                <a:solidFill>
                  <a:srgbClr val="440641"/>
                </a:solidFill>
                <a:latin typeface="baloo 2"/>
              </a:rPr>
              <a:t>.</a:t>
            </a:r>
            <a:endParaRPr lang="en-US" dirty="0"/>
          </a:p>
        </p:txBody>
      </p:sp>
      <p:pic>
        <p:nvPicPr>
          <p:cNvPr id="11" name="Picture 10">
            <a:extLst>
              <a:ext uri="{FF2B5EF4-FFF2-40B4-BE49-F238E27FC236}">
                <a16:creationId xmlns:a16="http://schemas.microsoft.com/office/drawing/2014/main" id="{4C65CAAD-3868-E823-CC9B-9C551DB483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73357" y="2394919"/>
            <a:ext cx="6636198" cy="3149601"/>
          </a:xfrm>
          <a:prstGeom prst="rect">
            <a:avLst/>
          </a:prstGeom>
        </p:spPr>
      </p:pic>
      <p:pic>
        <p:nvPicPr>
          <p:cNvPr id="17" name="Picture 16">
            <a:extLst>
              <a:ext uri="{FF2B5EF4-FFF2-40B4-BE49-F238E27FC236}">
                <a16:creationId xmlns:a16="http://schemas.microsoft.com/office/drawing/2014/main" id="{3056F83F-3BA7-E3A1-3310-F636EEECCDA1}"/>
              </a:ext>
            </a:extLst>
          </p:cNvPr>
          <p:cNvPicPr>
            <a:picLocks noChangeAspect="1"/>
          </p:cNvPicPr>
          <p:nvPr/>
        </p:nvPicPr>
        <p:blipFill>
          <a:blip r:embed="rId3"/>
          <a:stretch>
            <a:fillRect/>
          </a:stretch>
        </p:blipFill>
        <p:spPr>
          <a:xfrm>
            <a:off x="10154127" y="6074230"/>
            <a:ext cx="4824616" cy="3405076"/>
          </a:xfrm>
          <a:prstGeom prst="rect">
            <a:avLst/>
          </a:prstGeom>
        </p:spPr>
      </p:pic>
      <p:sp>
        <p:nvSpPr>
          <p:cNvPr id="18" name="TextBox 17">
            <a:extLst>
              <a:ext uri="{FF2B5EF4-FFF2-40B4-BE49-F238E27FC236}">
                <a16:creationId xmlns:a16="http://schemas.microsoft.com/office/drawing/2014/main" id="{BA6613D0-7AFC-780B-94D3-AC5B58138690}"/>
              </a:ext>
            </a:extLst>
          </p:cNvPr>
          <p:cNvSpPr txBox="1"/>
          <p:nvPr/>
        </p:nvSpPr>
        <p:spPr>
          <a:xfrm>
            <a:off x="1807029" y="6337474"/>
            <a:ext cx="7924800" cy="1569660"/>
          </a:xfrm>
          <a:prstGeom prst="rect">
            <a:avLst/>
          </a:prstGeom>
          <a:noFill/>
        </p:spPr>
        <p:txBody>
          <a:bodyPr wrap="square" rtlCol="0">
            <a:spAutoFit/>
          </a:bodyPr>
          <a:lstStyle/>
          <a:p>
            <a:r>
              <a:rPr lang="en-US" sz="3200" dirty="0"/>
              <a:t>Rice has produced the highest yield for the business followed by potatoes with wheat producing the least</a:t>
            </a:r>
          </a:p>
        </p:txBody>
      </p:sp>
      <p:sp>
        <p:nvSpPr>
          <p:cNvPr id="19" name="TextBox 18">
            <a:extLst>
              <a:ext uri="{FF2B5EF4-FFF2-40B4-BE49-F238E27FC236}">
                <a16:creationId xmlns:a16="http://schemas.microsoft.com/office/drawing/2014/main" id="{99C6FB30-B0C5-553C-C694-F49C8DB6AA8F}"/>
              </a:ext>
            </a:extLst>
          </p:cNvPr>
          <p:cNvSpPr txBox="1"/>
          <p:nvPr/>
        </p:nvSpPr>
        <p:spPr>
          <a:xfrm>
            <a:off x="4288971" y="457200"/>
            <a:ext cx="10393099" cy="923330"/>
          </a:xfrm>
          <a:prstGeom prst="rect">
            <a:avLst/>
          </a:prstGeom>
          <a:noFill/>
        </p:spPr>
        <p:txBody>
          <a:bodyPr wrap="square" rtlCol="0">
            <a:spAutoFit/>
          </a:bodyPr>
          <a:lstStyle/>
          <a:p>
            <a:pPr algn="ctr"/>
            <a:r>
              <a:rPr lang="en-US" sz="5400" dirty="0"/>
              <a:t>HOW MUCH DO WE PRODUCE?</a:t>
            </a:r>
          </a:p>
        </p:txBody>
      </p:sp>
    </p:spTree>
    <p:extLst>
      <p:ext uri="{BB962C8B-B14F-4D97-AF65-F5344CB8AC3E}">
        <p14:creationId xmlns:p14="http://schemas.microsoft.com/office/powerpoint/2010/main" val="15127192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D6D57F4-5CF8-C7FC-31FF-869E687435ED}"/>
              </a:ext>
            </a:extLst>
          </p:cNvPr>
          <p:cNvSpPr txBox="1"/>
          <p:nvPr/>
        </p:nvSpPr>
        <p:spPr>
          <a:xfrm>
            <a:off x="4354286" y="613955"/>
            <a:ext cx="13803086" cy="1015663"/>
          </a:xfrm>
          <a:prstGeom prst="rect">
            <a:avLst/>
          </a:prstGeom>
          <a:noFill/>
          <a:ln>
            <a:noFill/>
          </a:ln>
        </p:spPr>
        <p:txBody>
          <a:bodyPr wrap="square" rtlCol="0">
            <a:spAutoFit/>
          </a:bodyPr>
          <a:lstStyle/>
          <a:p>
            <a:r>
              <a:rPr lang="en-US" sz="6000" dirty="0"/>
              <a:t>WHEN DO WE GET THE MOST YIELD</a:t>
            </a:r>
          </a:p>
        </p:txBody>
      </p:sp>
      <p:sp>
        <p:nvSpPr>
          <p:cNvPr id="6" name="TextBox 5">
            <a:extLst>
              <a:ext uri="{FF2B5EF4-FFF2-40B4-BE49-F238E27FC236}">
                <a16:creationId xmlns:a16="http://schemas.microsoft.com/office/drawing/2014/main" id="{9FBA6C7E-06E1-22D4-93C7-0FCEB0F88D6C}"/>
              </a:ext>
            </a:extLst>
          </p:cNvPr>
          <p:cNvSpPr txBox="1"/>
          <p:nvPr/>
        </p:nvSpPr>
        <p:spPr>
          <a:xfrm>
            <a:off x="12318206" y="9479305"/>
            <a:ext cx="873760" cy="1015663"/>
          </a:xfrm>
          <a:prstGeom prst="rect">
            <a:avLst/>
          </a:prstGeom>
          <a:noFill/>
        </p:spPr>
        <p:txBody>
          <a:bodyPr wrap="square" rtlCol="0">
            <a:spAutoFit/>
          </a:bodyPr>
          <a:lstStyle/>
          <a:p>
            <a:pPr algn="ctr"/>
            <a:r>
              <a:rPr lang="en-US" sz="6000" dirty="0">
                <a:solidFill>
                  <a:schemeClr val="bg1"/>
                </a:solidFill>
                <a:latin typeface="Cascadia Code SemiBold" panose="020B0609020000020004" pitchFamily="49" charset="0"/>
                <a:cs typeface="Cascadia Code SemiBold" panose="020B0609020000020004" pitchFamily="49" charset="0"/>
              </a:rPr>
              <a:t>2</a:t>
            </a:r>
          </a:p>
        </p:txBody>
      </p:sp>
      <p:sp>
        <p:nvSpPr>
          <p:cNvPr id="14" name="TextBox 13">
            <a:extLst>
              <a:ext uri="{FF2B5EF4-FFF2-40B4-BE49-F238E27FC236}">
                <a16:creationId xmlns:a16="http://schemas.microsoft.com/office/drawing/2014/main" id="{A8D3AB05-C28E-23BB-7C7B-07E2DBDA8035}"/>
              </a:ext>
            </a:extLst>
          </p:cNvPr>
          <p:cNvSpPr txBox="1"/>
          <p:nvPr/>
        </p:nvSpPr>
        <p:spPr>
          <a:xfrm>
            <a:off x="10053865" y="3252280"/>
            <a:ext cx="7538920" cy="830997"/>
          </a:xfrm>
          <a:prstGeom prst="rect">
            <a:avLst/>
          </a:prstGeom>
          <a:noFill/>
        </p:spPr>
        <p:txBody>
          <a:bodyPr wrap="square" rtlCol="0">
            <a:spAutoFit/>
          </a:bodyPr>
          <a:lstStyle/>
          <a:p>
            <a:r>
              <a:rPr lang="en-US" sz="2400" dirty="0"/>
              <a:t>From the graph below its clear in what month each crop produced a higher total yield.</a:t>
            </a:r>
          </a:p>
        </p:txBody>
      </p:sp>
      <p:sp>
        <p:nvSpPr>
          <p:cNvPr id="15" name="TextBox 14">
            <a:extLst>
              <a:ext uri="{FF2B5EF4-FFF2-40B4-BE49-F238E27FC236}">
                <a16:creationId xmlns:a16="http://schemas.microsoft.com/office/drawing/2014/main" id="{DA776207-C08C-B781-81A6-B7D2389C9EAE}"/>
              </a:ext>
            </a:extLst>
          </p:cNvPr>
          <p:cNvSpPr txBox="1"/>
          <p:nvPr/>
        </p:nvSpPr>
        <p:spPr>
          <a:xfrm>
            <a:off x="10053865" y="4219959"/>
            <a:ext cx="8308068" cy="4154984"/>
          </a:xfrm>
          <a:prstGeom prst="rect">
            <a:avLst/>
          </a:prstGeom>
          <a:noFill/>
        </p:spPr>
        <p:txBody>
          <a:bodyPr wrap="square" rtlCol="0">
            <a:spAutoFit/>
          </a:bodyPr>
          <a:lstStyle/>
          <a:p>
            <a:pPr algn="l">
              <a:buFont typeface="Arial" panose="020B0604020202020204" pitchFamily="34" charset="0"/>
              <a:buChar char="•"/>
            </a:pPr>
            <a:r>
              <a:rPr lang="en-US" sz="2400" dirty="0">
                <a:latin typeface="-apple-system"/>
              </a:rPr>
              <a:t>Barely, tomatoes and wheat had thier highest yield in December.</a:t>
            </a:r>
          </a:p>
          <a:p>
            <a:pPr algn="l"/>
            <a:endParaRPr lang="en-US" sz="2400" dirty="0">
              <a:latin typeface="-apple-system"/>
            </a:endParaRPr>
          </a:p>
          <a:p>
            <a:pPr algn="l">
              <a:buFont typeface="Arial" panose="020B0604020202020204" pitchFamily="34" charset="0"/>
              <a:buChar char="•"/>
            </a:pPr>
            <a:r>
              <a:rPr lang="en-US" sz="2400" dirty="0">
                <a:latin typeface="-apple-system"/>
              </a:rPr>
              <a:t>Carrots had their highest yield in march.</a:t>
            </a:r>
          </a:p>
          <a:p>
            <a:pPr algn="l"/>
            <a:endParaRPr lang="en-US" sz="2400" dirty="0">
              <a:latin typeface="-apple-system"/>
            </a:endParaRPr>
          </a:p>
          <a:p>
            <a:pPr algn="l">
              <a:buFont typeface="Arial" panose="020B0604020202020204" pitchFamily="34" charset="0"/>
              <a:buChar char="•"/>
            </a:pPr>
            <a:r>
              <a:rPr lang="en-US" sz="2400" dirty="0">
                <a:latin typeface="-apple-system"/>
              </a:rPr>
              <a:t>Corn and cotton had their highest yield in January.</a:t>
            </a:r>
          </a:p>
          <a:p>
            <a:pPr algn="l"/>
            <a:endParaRPr lang="en-US" sz="2400" dirty="0">
              <a:latin typeface="-apple-system"/>
            </a:endParaRPr>
          </a:p>
          <a:p>
            <a:pPr algn="l">
              <a:buFont typeface="Arial" panose="020B0604020202020204" pitchFamily="34" charset="0"/>
              <a:buChar char="•"/>
            </a:pPr>
            <a:r>
              <a:rPr lang="en-US" sz="2400" dirty="0">
                <a:latin typeface="-apple-system"/>
              </a:rPr>
              <a:t>Potatoes and soybeans had their highest yield in May.</a:t>
            </a:r>
          </a:p>
          <a:p>
            <a:pPr algn="l"/>
            <a:endParaRPr lang="en-US" sz="2400" dirty="0">
              <a:latin typeface="-apple-system"/>
            </a:endParaRPr>
          </a:p>
          <a:p>
            <a:pPr algn="l">
              <a:buFont typeface="Arial" panose="020B0604020202020204" pitchFamily="34" charset="0"/>
              <a:buChar char="•"/>
            </a:pPr>
            <a:r>
              <a:rPr lang="en-US" sz="2400" dirty="0">
                <a:latin typeface="-apple-system"/>
              </a:rPr>
              <a:t>Rice had it's highest yield in October.</a:t>
            </a:r>
          </a:p>
          <a:p>
            <a:pPr algn="l"/>
            <a:endParaRPr lang="en-US" sz="2400" dirty="0">
              <a:latin typeface="-apple-system"/>
            </a:endParaRPr>
          </a:p>
          <a:p>
            <a:pPr algn="l">
              <a:buFont typeface="Arial" panose="020B0604020202020204" pitchFamily="34" charset="0"/>
              <a:buChar char="•"/>
            </a:pPr>
            <a:r>
              <a:rPr lang="en-US" sz="2400" dirty="0">
                <a:latin typeface="-apple-system"/>
              </a:rPr>
              <a:t>Sugarcanes had their highest yield in August.</a:t>
            </a:r>
            <a:endParaRPr lang="en-US" sz="2400" dirty="0"/>
          </a:p>
        </p:txBody>
      </p:sp>
      <p:pic>
        <p:nvPicPr>
          <p:cNvPr id="17" name="Picture 16">
            <a:extLst>
              <a:ext uri="{FF2B5EF4-FFF2-40B4-BE49-F238E27FC236}">
                <a16:creationId xmlns:a16="http://schemas.microsoft.com/office/drawing/2014/main" id="{A6E3EAD8-0D5D-CB3E-B33D-51B75EF342BE}"/>
              </a:ext>
            </a:extLst>
          </p:cNvPr>
          <p:cNvPicPr>
            <a:picLocks noChangeAspect="1"/>
          </p:cNvPicPr>
          <p:nvPr/>
        </p:nvPicPr>
        <p:blipFill>
          <a:blip r:embed="rId2"/>
          <a:stretch>
            <a:fillRect/>
          </a:stretch>
        </p:blipFill>
        <p:spPr>
          <a:xfrm>
            <a:off x="420352" y="3252280"/>
            <a:ext cx="9633513" cy="5314384"/>
          </a:xfrm>
          <a:prstGeom prst="rect">
            <a:avLst/>
          </a:prstGeom>
        </p:spPr>
      </p:pic>
    </p:spTree>
    <p:extLst>
      <p:ext uri="{BB962C8B-B14F-4D97-AF65-F5344CB8AC3E}">
        <p14:creationId xmlns:p14="http://schemas.microsoft.com/office/powerpoint/2010/main" val="36238034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D6D57F4-5CF8-C7FC-31FF-869E687435ED}"/>
              </a:ext>
            </a:extLst>
          </p:cNvPr>
          <p:cNvSpPr txBox="1"/>
          <p:nvPr/>
        </p:nvSpPr>
        <p:spPr>
          <a:xfrm>
            <a:off x="211742" y="203195"/>
            <a:ext cx="18598772" cy="1015663"/>
          </a:xfrm>
          <a:prstGeom prst="rect">
            <a:avLst/>
          </a:prstGeom>
          <a:noFill/>
          <a:ln>
            <a:noFill/>
          </a:ln>
        </p:spPr>
        <p:txBody>
          <a:bodyPr wrap="square" rtlCol="0">
            <a:spAutoFit/>
          </a:bodyPr>
          <a:lstStyle/>
          <a:p>
            <a:pPr algn="ctr"/>
            <a:r>
              <a:rPr lang="en-US" sz="6000" dirty="0"/>
              <a:t>HOW DO ENVIRONMENTAL FACTORS AFFECT CROP YIELD</a:t>
            </a:r>
          </a:p>
        </p:txBody>
      </p:sp>
      <p:sp>
        <p:nvSpPr>
          <p:cNvPr id="6" name="TextBox 5">
            <a:extLst>
              <a:ext uri="{FF2B5EF4-FFF2-40B4-BE49-F238E27FC236}">
                <a16:creationId xmlns:a16="http://schemas.microsoft.com/office/drawing/2014/main" id="{9FBA6C7E-06E1-22D4-93C7-0FCEB0F88D6C}"/>
              </a:ext>
            </a:extLst>
          </p:cNvPr>
          <p:cNvSpPr txBox="1"/>
          <p:nvPr/>
        </p:nvSpPr>
        <p:spPr>
          <a:xfrm>
            <a:off x="12318206" y="9479305"/>
            <a:ext cx="873760" cy="1015663"/>
          </a:xfrm>
          <a:prstGeom prst="rect">
            <a:avLst/>
          </a:prstGeom>
          <a:noFill/>
        </p:spPr>
        <p:txBody>
          <a:bodyPr wrap="square" rtlCol="0">
            <a:spAutoFit/>
          </a:bodyPr>
          <a:lstStyle/>
          <a:p>
            <a:pPr algn="ctr"/>
            <a:r>
              <a:rPr lang="en-US" sz="6000" dirty="0">
                <a:solidFill>
                  <a:schemeClr val="bg1"/>
                </a:solidFill>
                <a:latin typeface="Cascadia Code SemiBold" panose="020B0609020000020004" pitchFamily="49" charset="0"/>
                <a:cs typeface="Cascadia Code SemiBold" panose="020B0609020000020004" pitchFamily="49" charset="0"/>
              </a:rPr>
              <a:t>3</a:t>
            </a:r>
          </a:p>
        </p:txBody>
      </p:sp>
      <p:pic>
        <p:nvPicPr>
          <p:cNvPr id="13" name="Picture 12">
            <a:extLst>
              <a:ext uri="{FF2B5EF4-FFF2-40B4-BE49-F238E27FC236}">
                <a16:creationId xmlns:a16="http://schemas.microsoft.com/office/drawing/2014/main" id="{028920EF-D419-0D60-08BC-17AE2A0D0F87}"/>
              </a:ext>
            </a:extLst>
          </p:cNvPr>
          <p:cNvPicPr>
            <a:picLocks noChangeAspect="1"/>
          </p:cNvPicPr>
          <p:nvPr/>
        </p:nvPicPr>
        <p:blipFill rotWithShape="1">
          <a:blip r:embed="rId2"/>
          <a:srcRect l="1864" t="3369" r="6988"/>
          <a:stretch/>
        </p:blipFill>
        <p:spPr>
          <a:xfrm>
            <a:off x="161727" y="3312408"/>
            <a:ext cx="6031531" cy="3482424"/>
          </a:xfrm>
          <a:prstGeom prst="rect">
            <a:avLst/>
          </a:prstGeom>
        </p:spPr>
      </p:pic>
      <p:pic>
        <p:nvPicPr>
          <p:cNvPr id="15" name="Picture 14">
            <a:extLst>
              <a:ext uri="{FF2B5EF4-FFF2-40B4-BE49-F238E27FC236}">
                <a16:creationId xmlns:a16="http://schemas.microsoft.com/office/drawing/2014/main" id="{6DD80363-1E29-9B0A-69B1-FB7F3E6F653C}"/>
              </a:ext>
            </a:extLst>
          </p:cNvPr>
          <p:cNvPicPr>
            <a:picLocks noChangeAspect="1"/>
          </p:cNvPicPr>
          <p:nvPr/>
        </p:nvPicPr>
        <p:blipFill rotWithShape="1">
          <a:blip r:embed="rId3"/>
          <a:srcRect r="4972"/>
          <a:stretch/>
        </p:blipFill>
        <p:spPr>
          <a:xfrm>
            <a:off x="12096535" y="3292793"/>
            <a:ext cx="6134962" cy="3100368"/>
          </a:xfrm>
          <a:prstGeom prst="rect">
            <a:avLst/>
          </a:prstGeom>
        </p:spPr>
      </p:pic>
      <p:pic>
        <p:nvPicPr>
          <p:cNvPr id="22" name="Picture 21">
            <a:extLst>
              <a:ext uri="{FF2B5EF4-FFF2-40B4-BE49-F238E27FC236}">
                <a16:creationId xmlns:a16="http://schemas.microsoft.com/office/drawing/2014/main" id="{97491AD8-28D1-43B2-21E0-85529B3F6394}"/>
              </a:ext>
            </a:extLst>
          </p:cNvPr>
          <p:cNvPicPr>
            <a:picLocks noChangeAspect="1"/>
          </p:cNvPicPr>
          <p:nvPr/>
        </p:nvPicPr>
        <p:blipFill rotWithShape="1">
          <a:blip r:embed="rId4">
            <a:extLst>
              <a:ext uri="{28A0092B-C50C-407E-A947-70E740481C1C}">
                <a14:useLocalDpi xmlns:a14="http://schemas.microsoft.com/office/drawing/2010/main" val="0"/>
              </a:ext>
            </a:extLst>
          </a:blip>
          <a:srcRect l="3201" r="7064" b="7507"/>
          <a:stretch/>
        </p:blipFill>
        <p:spPr>
          <a:xfrm>
            <a:off x="8189902" y="6783646"/>
            <a:ext cx="8661182" cy="3916713"/>
          </a:xfrm>
          <a:prstGeom prst="rect">
            <a:avLst/>
          </a:prstGeom>
        </p:spPr>
      </p:pic>
      <p:pic>
        <p:nvPicPr>
          <p:cNvPr id="17" name="Picture 16">
            <a:extLst>
              <a:ext uri="{FF2B5EF4-FFF2-40B4-BE49-F238E27FC236}">
                <a16:creationId xmlns:a16="http://schemas.microsoft.com/office/drawing/2014/main" id="{991AC78B-B975-DA25-9E41-36E272DA075B}"/>
              </a:ext>
            </a:extLst>
          </p:cNvPr>
          <p:cNvPicPr>
            <a:picLocks noChangeAspect="1"/>
          </p:cNvPicPr>
          <p:nvPr/>
        </p:nvPicPr>
        <p:blipFill rotWithShape="1">
          <a:blip r:embed="rId5"/>
          <a:srcRect r="2571"/>
          <a:stretch/>
        </p:blipFill>
        <p:spPr>
          <a:xfrm>
            <a:off x="6317413" y="3352311"/>
            <a:ext cx="5949148" cy="3366022"/>
          </a:xfrm>
          <a:prstGeom prst="rect">
            <a:avLst/>
          </a:prstGeom>
        </p:spPr>
      </p:pic>
      <p:pic>
        <p:nvPicPr>
          <p:cNvPr id="19" name="Picture 18">
            <a:extLst>
              <a:ext uri="{FF2B5EF4-FFF2-40B4-BE49-F238E27FC236}">
                <a16:creationId xmlns:a16="http://schemas.microsoft.com/office/drawing/2014/main" id="{696A4050-B5E7-FA41-315B-59FA05C75680}"/>
              </a:ext>
            </a:extLst>
          </p:cNvPr>
          <p:cNvPicPr>
            <a:picLocks noChangeAspect="1"/>
          </p:cNvPicPr>
          <p:nvPr/>
        </p:nvPicPr>
        <p:blipFill>
          <a:blip r:embed="rId6"/>
          <a:stretch>
            <a:fillRect/>
          </a:stretch>
        </p:blipFill>
        <p:spPr>
          <a:xfrm>
            <a:off x="211742" y="6998594"/>
            <a:ext cx="7004692" cy="3482424"/>
          </a:xfrm>
          <a:prstGeom prst="rect">
            <a:avLst/>
          </a:prstGeom>
        </p:spPr>
      </p:pic>
      <p:sp>
        <p:nvSpPr>
          <p:cNvPr id="20" name="TextBox 19">
            <a:extLst>
              <a:ext uri="{FF2B5EF4-FFF2-40B4-BE49-F238E27FC236}">
                <a16:creationId xmlns:a16="http://schemas.microsoft.com/office/drawing/2014/main" id="{3E7AD9EC-A7C9-A452-7FEB-5933158053C7}"/>
              </a:ext>
            </a:extLst>
          </p:cNvPr>
          <p:cNvSpPr txBox="1"/>
          <p:nvPr/>
        </p:nvSpPr>
        <p:spPr>
          <a:xfrm>
            <a:off x="762001" y="1647304"/>
            <a:ext cx="15697200" cy="1569660"/>
          </a:xfrm>
          <a:prstGeom prst="rect">
            <a:avLst/>
          </a:prstGeom>
          <a:noFill/>
        </p:spPr>
        <p:txBody>
          <a:bodyPr wrap="square" rtlCol="0">
            <a:spAutoFit/>
          </a:bodyPr>
          <a:lstStyle/>
          <a:p>
            <a:r>
              <a:rPr lang="en-US" sz="2400" dirty="0"/>
              <a:t>From the plots below we notice environmental factors appear to have no correlation to crop yield. They produce random noise and there appears to be no optimal value to produce higher crop yields.</a:t>
            </a:r>
          </a:p>
          <a:p>
            <a:r>
              <a:rPr lang="en-US" sz="2400" dirty="0"/>
              <a:t>This observation is most likely due to data recording errors,  AgResources will need to confirm if the sensors are working properly.</a:t>
            </a:r>
          </a:p>
        </p:txBody>
      </p:sp>
    </p:spTree>
    <p:extLst>
      <p:ext uri="{BB962C8B-B14F-4D97-AF65-F5344CB8AC3E}">
        <p14:creationId xmlns:p14="http://schemas.microsoft.com/office/powerpoint/2010/main" val="1628334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CA56E28-6C03-D64F-1A29-1AA06EDBDAB8}"/>
              </a:ext>
            </a:extLst>
          </p:cNvPr>
          <p:cNvSpPr txBox="1"/>
          <p:nvPr/>
        </p:nvSpPr>
        <p:spPr>
          <a:xfrm>
            <a:off x="4376057" y="544286"/>
            <a:ext cx="10602686" cy="369332"/>
          </a:xfrm>
          <a:prstGeom prst="rect">
            <a:avLst/>
          </a:prstGeom>
          <a:noFill/>
        </p:spPr>
        <p:txBody>
          <a:bodyPr wrap="square" rtlCol="0">
            <a:spAutoFit/>
          </a:bodyPr>
          <a:lstStyle/>
          <a:p>
            <a:r>
              <a:rPr lang="en-US" dirty="0"/>
              <a:t>WHICH LOCATIONS ARE THE MOST IDEAL</a:t>
            </a:r>
          </a:p>
        </p:txBody>
      </p:sp>
      <p:pic>
        <p:nvPicPr>
          <p:cNvPr id="6" name="Picture 5">
            <a:extLst>
              <a:ext uri="{FF2B5EF4-FFF2-40B4-BE49-F238E27FC236}">
                <a16:creationId xmlns:a16="http://schemas.microsoft.com/office/drawing/2014/main" id="{00C210C0-A31D-F4C9-67FF-0F6067A43D50}"/>
              </a:ext>
            </a:extLst>
          </p:cNvPr>
          <p:cNvPicPr>
            <a:picLocks noChangeAspect="1"/>
          </p:cNvPicPr>
          <p:nvPr/>
        </p:nvPicPr>
        <p:blipFill rotWithShape="1">
          <a:blip r:embed="rId2">
            <a:extLst>
              <a:ext uri="{28A0092B-C50C-407E-A947-70E740481C1C}">
                <a14:useLocalDpi xmlns:a14="http://schemas.microsoft.com/office/drawing/2010/main" val="0"/>
              </a:ext>
            </a:extLst>
          </a:blip>
          <a:srcRect r="4019" b="2064"/>
          <a:stretch/>
        </p:blipFill>
        <p:spPr>
          <a:xfrm>
            <a:off x="432769" y="3618290"/>
            <a:ext cx="17158544" cy="6886828"/>
          </a:xfrm>
          <a:prstGeom prst="rect">
            <a:avLst/>
          </a:prstGeom>
        </p:spPr>
      </p:pic>
      <p:sp>
        <p:nvSpPr>
          <p:cNvPr id="7" name="TextBox 6">
            <a:extLst>
              <a:ext uri="{FF2B5EF4-FFF2-40B4-BE49-F238E27FC236}">
                <a16:creationId xmlns:a16="http://schemas.microsoft.com/office/drawing/2014/main" id="{C5183EE8-BA3A-FA36-3B48-955E81A85711}"/>
              </a:ext>
            </a:extLst>
          </p:cNvPr>
          <p:cNvSpPr txBox="1"/>
          <p:nvPr/>
        </p:nvSpPr>
        <p:spPr>
          <a:xfrm>
            <a:off x="432769" y="1480457"/>
            <a:ext cx="14325600" cy="1938992"/>
          </a:xfrm>
          <a:prstGeom prst="rect">
            <a:avLst/>
          </a:prstGeom>
          <a:noFill/>
        </p:spPr>
        <p:txBody>
          <a:bodyPr wrap="square" rtlCol="0">
            <a:spAutoFit/>
          </a:bodyPr>
          <a:lstStyle/>
          <a:p>
            <a:r>
              <a:rPr lang="en-US" sz="2400" dirty="0"/>
              <a:t>From the data we see the location AgResources’ farms are located a spread all over the place. Some appearing to be in the ocean (most likely error with the latitude and longitude recording).</a:t>
            </a:r>
          </a:p>
          <a:p>
            <a:r>
              <a:rPr lang="en-US" sz="2400" dirty="0"/>
              <a:t>Following this logic we can also assume that each location cultivates  a portion of all the various crops.</a:t>
            </a:r>
          </a:p>
          <a:p>
            <a:r>
              <a:rPr lang="en-US" sz="2400" dirty="0"/>
              <a:t>This is not ideal as </a:t>
            </a:r>
            <a:r>
              <a:rPr lang="en-US" sz="2400" dirty="0" err="1"/>
              <a:t>as</a:t>
            </a:r>
            <a:r>
              <a:rPr lang="en-US" sz="2400" dirty="0"/>
              <a:t> crops like rice would need more water and a certain soil texture to thrive while barley would whither and we rot under those same conditions</a:t>
            </a:r>
          </a:p>
        </p:txBody>
      </p:sp>
    </p:spTree>
    <p:extLst>
      <p:ext uri="{BB962C8B-B14F-4D97-AF65-F5344CB8AC3E}">
        <p14:creationId xmlns:p14="http://schemas.microsoft.com/office/powerpoint/2010/main" val="27838785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3227912-5E8B-2E3B-C1DD-FCEBA33A88B4}"/>
              </a:ext>
            </a:extLst>
          </p:cNvPr>
          <p:cNvPicPr>
            <a:picLocks noChangeAspect="1"/>
          </p:cNvPicPr>
          <p:nvPr/>
        </p:nvPicPr>
        <p:blipFill>
          <a:blip r:embed="rId2"/>
          <a:stretch>
            <a:fillRect/>
          </a:stretch>
        </p:blipFill>
        <p:spPr>
          <a:xfrm>
            <a:off x="8730343" y="2466827"/>
            <a:ext cx="9999890" cy="7265001"/>
          </a:xfrm>
          <a:prstGeom prst="rect">
            <a:avLst/>
          </a:prstGeom>
        </p:spPr>
      </p:pic>
      <p:sp>
        <p:nvSpPr>
          <p:cNvPr id="6" name="TextBox 5">
            <a:extLst>
              <a:ext uri="{FF2B5EF4-FFF2-40B4-BE49-F238E27FC236}">
                <a16:creationId xmlns:a16="http://schemas.microsoft.com/office/drawing/2014/main" id="{127F4E24-E3B6-D1C7-7D78-C71DB95F4A44}"/>
              </a:ext>
            </a:extLst>
          </p:cNvPr>
          <p:cNvSpPr txBox="1"/>
          <p:nvPr/>
        </p:nvSpPr>
        <p:spPr>
          <a:xfrm>
            <a:off x="-1" y="758668"/>
            <a:ext cx="17634857" cy="3416320"/>
          </a:xfrm>
          <a:prstGeom prst="rect">
            <a:avLst/>
          </a:prstGeom>
          <a:noFill/>
        </p:spPr>
        <p:txBody>
          <a:bodyPr wrap="square" rtlCol="0">
            <a:spAutoFit/>
          </a:bodyPr>
          <a:lstStyle/>
          <a:p>
            <a:r>
              <a:rPr lang="en-US" sz="2400" dirty="0"/>
              <a:t>We have divided locations using their elevation into four categories. From this graph we can see which crops prefer higher or lower elevation.</a:t>
            </a:r>
          </a:p>
          <a:p>
            <a:endParaRPr lang="en-US" sz="2400" dirty="0"/>
          </a:p>
          <a:p>
            <a:r>
              <a:rPr lang="en-US" sz="2400" dirty="0"/>
              <a:t>Barley, cotton, ,soybean, sugarcane, and rice prefer low elevation.</a:t>
            </a:r>
          </a:p>
          <a:p>
            <a:endParaRPr lang="en-US" sz="2400" dirty="0"/>
          </a:p>
          <a:p>
            <a:r>
              <a:rPr lang="en-US" sz="2400" dirty="0"/>
              <a:t>Carrots, corn and wheat prefer medium low elevation.</a:t>
            </a:r>
          </a:p>
          <a:p>
            <a:endParaRPr lang="en-US" sz="2400" dirty="0"/>
          </a:p>
          <a:p>
            <a:r>
              <a:rPr lang="en-US" sz="2400" dirty="0"/>
              <a:t>Potatoes prefer high elevation.</a:t>
            </a:r>
          </a:p>
          <a:p>
            <a:endParaRPr lang="en-US" sz="2400" dirty="0"/>
          </a:p>
          <a:p>
            <a:r>
              <a:rPr lang="en-US" sz="2400" dirty="0"/>
              <a:t>Tomatoes prefer medium high elevation</a:t>
            </a:r>
          </a:p>
        </p:txBody>
      </p:sp>
    </p:spTree>
    <p:extLst>
      <p:ext uri="{BB962C8B-B14F-4D97-AF65-F5344CB8AC3E}">
        <p14:creationId xmlns:p14="http://schemas.microsoft.com/office/powerpoint/2010/main" val="42073730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F770051-221E-469B-57BF-23AF0CDFA24A}"/>
              </a:ext>
            </a:extLst>
          </p:cNvPr>
          <p:cNvSpPr txBox="1"/>
          <p:nvPr/>
        </p:nvSpPr>
        <p:spPr>
          <a:xfrm>
            <a:off x="5138057" y="762000"/>
            <a:ext cx="8403772" cy="369332"/>
          </a:xfrm>
          <a:prstGeom prst="rect">
            <a:avLst/>
          </a:prstGeom>
          <a:noFill/>
        </p:spPr>
        <p:txBody>
          <a:bodyPr wrap="square" rtlCol="0">
            <a:spAutoFit/>
          </a:bodyPr>
          <a:lstStyle/>
          <a:p>
            <a:r>
              <a:rPr lang="en-US" dirty="0"/>
              <a:t>REGIONAL ANALYSIS</a:t>
            </a:r>
          </a:p>
        </p:txBody>
      </p:sp>
      <p:pic>
        <p:nvPicPr>
          <p:cNvPr id="5" name="Picture 4">
            <a:extLst>
              <a:ext uri="{FF2B5EF4-FFF2-40B4-BE49-F238E27FC236}">
                <a16:creationId xmlns:a16="http://schemas.microsoft.com/office/drawing/2014/main" id="{9040483C-99EB-3FB4-C761-D2F0AE19A45D}"/>
              </a:ext>
            </a:extLst>
          </p:cNvPr>
          <p:cNvPicPr>
            <a:picLocks noChangeAspect="1"/>
          </p:cNvPicPr>
          <p:nvPr/>
        </p:nvPicPr>
        <p:blipFill>
          <a:blip r:embed="rId2"/>
          <a:stretch>
            <a:fillRect/>
          </a:stretch>
        </p:blipFill>
        <p:spPr>
          <a:xfrm>
            <a:off x="1202417" y="3326847"/>
            <a:ext cx="8306708" cy="4501736"/>
          </a:xfrm>
          <a:prstGeom prst="rect">
            <a:avLst/>
          </a:prstGeom>
        </p:spPr>
      </p:pic>
      <p:pic>
        <p:nvPicPr>
          <p:cNvPr id="7" name="Picture 6">
            <a:extLst>
              <a:ext uri="{FF2B5EF4-FFF2-40B4-BE49-F238E27FC236}">
                <a16:creationId xmlns:a16="http://schemas.microsoft.com/office/drawing/2014/main" id="{32A80FF3-0E78-7F81-4331-2E986D753DDD}"/>
              </a:ext>
            </a:extLst>
          </p:cNvPr>
          <p:cNvPicPr>
            <a:picLocks noChangeAspect="1"/>
          </p:cNvPicPr>
          <p:nvPr/>
        </p:nvPicPr>
        <p:blipFill>
          <a:blip r:embed="rId3"/>
          <a:stretch>
            <a:fillRect/>
          </a:stretch>
        </p:blipFill>
        <p:spPr>
          <a:xfrm>
            <a:off x="10341427" y="3647310"/>
            <a:ext cx="8306708" cy="6288853"/>
          </a:xfrm>
          <a:prstGeom prst="rect">
            <a:avLst/>
          </a:prstGeom>
        </p:spPr>
      </p:pic>
      <p:sp>
        <p:nvSpPr>
          <p:cNvPr id="8" name="TextBox 7">
            <a:extLst>
              <a:ext uri="{FF2B5EF4-FFF2-40B4-BE49-F238E27FC236}">
                <a16:creationId xmlns:a16="http://schemas.microsoft.com/office/drawing/2014/main" id="{457C1874-9294-66D1-DD25-D0E1986D4072}"/>
              </a:ext>
            </a:extLst>
          </p:cNvPr>
          <p:cNvSpPr txBox="1"/>
          <p:nvPr/>
        </p:nvSpPr>
        <p:spPr>
          <a:xfrm>
            <a:off x="1202416" y="2177143"/>
            <a:ext cx="15931697" cy="830997"/>
          </a:xfrm>
          <a:prstGeom prst="rect">
            <a:avLst/>
          </a:prstGeom>
          <a:noFill/>
        </p:spPr>
        <p:txBody>
          <a:bodyPr wrap="square" rtlCol="0">
            <a:spAutoFit/>
          </a:bodyPr>
          <a:lstStyle/>
          <a:p>
            <a:r>
              <a:rPr lang="en-US" sz="2400" dirty="0"/>
              <a:t>The east produces the most crop yield amongst the 5 regions and this holds true for each individual crop type</a:t>
            </a:r>
          </a:p>
          <a:p>
            <a:r>
              <a:rPr lang="en-US" sz="2400" dirty="0"/>
              <a:t>This could be due to having more crops being planted in the region than others</a:t>
            </a:r>
          </a:p>
        </p:txBody>
      </p:sp>
    </p:spTree>
    <p:extLst>
      <p:ext uri="{BB962C8B-B14F-4D97-AF65-F5344CB8AC3E}">
        <p14:creationId xmlns:p14="http://schemas.microsoft.com/office/powerpoint/2010/main" val="8035049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5FED811-5A4D-583C-5B9A-094D9341DD06}"/>
              </a:ext>
            </a:extLst>
          </p:cNvPr>
          <p:cNvSpPr txBox="1"/>
          <p:nvPr/>
        </p:nvSpPr>
        <p:spPr>
          <a:xfrm>
            <a:off x="5138057" y="587829"/>
            <a:ext cx="8773886" cy="369332"/>
          </a:xfrm>
          <a:prstGeom prst="rect">
            <a:avLst/>
          </a:prstGeom>
          <a:noFill/>
        </p:spPr>
        <p:txBody>
          <a:bodyPr wrap="square" rtlCol="0">
            <a:spAutoFit/>
          </a:bodyPr>
          <a:lstStyle/>
          <a:p>
            <a:r>
              <a:rPr lang="en-US" dirty="0"/>
              <a:t>Water resource allocation</a:t>
            </a:r>
          </a:p>
        </p:txBody>
      </p:sp>
      <p:pic>
        <p:nvPicPr>
          <p:cNvPr id="6" name="Picture 5">
            <a:extLst>
              <a:ext uri="{FF2B5EF4-FFF2-40B4-BE49-F238E27FC236}">
                <a16:creationId xmlns:a16="http://schemas.microsoft.com/office/drawing/2014/main" id="{DD788968-C257-F65A-89F7-9E1B7A9BB02F}"/>
              </a:ext>
            </a:extLst>
          </p:cNvPr>
          <p:cNvPicPr>
            <a:picLocks noChangeAspect="1"/>
          </p:cNvPicPr>
          <p:nvPr/>
        </p:nvPicPr>
        <p:blipFill>
          <a:blip r:embed="rId2"/>
          <a:stretch>
            <a:fillRect/>
          </a:stretch>
        </p:blipFill>
        <p:spPr>
          <a:xfrm>
            <a:off x="4963886" y="3331029"/>
            <a:ext cx="13672536" cy="6994038"/>
          </a:xfrm>
          <a:prstGeom prst="rect">
            <a:avLst/>
          </a:prstGeom>
        </p:spPr>
      </p:pic>
      <p:sp>
        <p:nvSpPr>
          <p:cNvPr id="7" name="TextBox 6">
            <a:extLst>
              <a:ext uri="{FF2B5EF4-FFF2-40B4-BE49-F238E27FC236}">
                <a16:creationId xmlns:a16="http://schemas.microsoft.com/office/drawing/2014/main" id="{B25CF47F-BEB0-C88C-B4C6-CEBE220EA2C8}"/>
              </a:ext>
            </a:extLst>
          </p:cNvPr>
          <p:cNvSpPr txBox="1"/>
          <p:nvPr/>
        </p:nvSpPr>
        <p:spPr>
          <a:xfrm>
            <a:off x="2525486" y="1393371"/>
            <a:ext cx="12387943" cy="1477328"/>
          </a:xfrm>
          <a:prstGeom prst="rect">
            <a:avLst/>
          </a:prstGeom>
          <a:noFill/>
        </p:spPr>
        <p:txBody>
          <a:bodyPr wrap="square" rtlCol="0">
            <a:spAutoFit/>
          </a:bodyPr>
          <a:lstStyle/>
          <a:p>
            <a:r>
              <a:rPr lang="en-US" dirty="0"/>
              <a:t>We have </a:t>
            </a:r>
            <a:r>
              <a:rPr lang="en-US" dirty="0" err="1"/>
              <a:t>seperated</a:t>
            </a:r>
            <a:r>
              <a:rPr lang="en-US" dirty="0"/>
              <a:t> the regions by elevation into high, </a:t>
            </a:r>
            <a:r>
              <a:rPr lang="en-US" dirty="0" err="1"/>
              <a:t>low,medium</a:t>
            </a:r>
            <a:r>
              <a:rPr lang="en-US" dirty="0"/>
              <a:t> high and medium low elevation areas, from this we can see overall the drip method of irrigation takes more </a:t>
            </a:r>
            <a:r>
              <a:rPr lang="en-US" dirty="0" err="1"/>
              <a:t>time,but</a:t>
            </a:r>
            <a:r>
              <a:rPr lang="en-US" dirty="0"/>
              <a:t> since it is more controlled may save water</a:t>
            </a:r>
          </a:p>
          <a:p>
            <a:endParaRPr lang="en-US" dirty="0"/>
          </a:p>
          <a:p>
            <a:r>
              <a:rPr lang="en-US" dirty="0"/>
              <a:t>The sprinkler method is the fastest in low elevation areas using a well.</a:t>
            </a:r>
          </a:p>
          <a:p>
            <a:r>
              <a:rPr lang="en-US" dirty="0"/>
              <a:t>The flood method is the fastest in high elevation areas using ponds as your water source.</a:t>
            </a:r>
          </a:p>
        </p:txBody>
      </p:sp>
    </p:spTree>
    <p:extLst>
      <p:ext uri="{BB962C8B-B14F-4D97-AF65-F5344CB8AC3E}">
        <p14:creationId xmlns:p14="http://schemas.microsoft.com/office/powerpoint/2010/main" val="23080487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FEE40E7-1D80-9A5C-C9B7-12D55DC6652B}"/>
              </a:ext>
            </a:extLst>
          </p:cNvPr>
          <p:cNvPicPr>
            <a:picLocks noChangeAspect="1"/>
          </p:cNvPicPr>
          <p:nvPr/>
        </p:nvPicPr>
        <p:blipFill>
          <a:blip r:embed="rId2"/>
          <a:stretch>
            <a:fillRect/>
          </a:stretch>
        </p:blipFill>
        <p:spPr>
          <a:xfrm>
            <a:off x="277359" y="3534568"/>
            <a:ext cx="4962525" cy="3629025"/>
          </a:xfrm>
          <a:prstGeom prst="rect">
            <a:avLst/>
          </a:prstGeom>
        </p:spPr>
      </p:pic>
      <p:sp>
        <p:nvSpPr>
          <p:cNvPr id="6" name="TextBox 5">
            <a:extLst>
              <a:ext uri="{FF2B5EF4-FFF2-40B4-BE49-F238E27FC236}">
                <a16:creationId xmlns:a16="http://schemas.microsoft.com/office/drawing/2014/main" id="{F268EE4C-AB8F-BF7A-A825-600F20C0AE0E}"/>
              </a:ext>
            </a:extLst>
          </p:cNvPr>
          <p:cNvSpPr txBox="1"/>
          <p:nvPr/>
        </p:nvSpPr>
        <p:spPr>
          <a:xfrm>
            <a:off x="277359" y="1388348"/>
            <a:ext cx="8801328" cy="1938992"/>
          </a:xfrm>
          <a:prstGeom prst="rect">
            <a:avLst/>
          </a:prstGeom>
          <a:noFill/>
        </p:spPr>
        <p:txBody>
          <a:bodyPr wrap="square" rtlCol="0">
            <a:spAutoFit/>
          </a:bodyPr>
          <a:lstStyle/>
          <a:p>
            <a:r>
              <a:rPr lang="en-US" sz="2400" dirty="0"/>
              <a:t>The east has the highest pest frequency this could lead to future problems for the company.</a:t>
            </a:r>
          </a:p>
          <a:p>
            <a:r>
              <a:rPr lang="en-US" sz="2400" dirty="0"/>
              <a:t>The south has the lowest pest frequency but the east has 50 more locations in it. The high pest frequency can be associated with the higher number of locations.</a:t>
            </a:r>
          </a:p>
        </p:txBody>
      </p:sp>
      <p:pic>
        <p:nvPicPr>
          <p:cNvPr id="8" name="Picture 7">
            <a:extLst>
              <a:ext uri="{FF2B5EF4-FFF2-40B4-BE49-F238E27FC236}">
                <a16:creationId xmlns:a16="http://schemas.microsoft.com/office/drawing/2014/main" id="{20704B2A-BB3E-4622-5B32-B67BCE5E26F1}"/>
              </a:ext>
            </a:extLst>
          </p:cNvPr>
          <p:cNvPicPr>
            <a:picLocks noChangeAspect="1"/>
          </p:cNvPicPr>
          <p:nvPr/>
        </p:nvPicPr>
        <p:blipFill rotWithShape="1">
          <a:blip r:embed="rId3"/>
          <a:srcRect l="5026" t="8167" r="26535" b="16575"/>
          <a:stretch/>
        </p:blipFill>
        <p:spPr>
          <a:xfrm>
            <a:off x="9457532" y="4688730"/>
            <a:ext cx="8904514" cy="5505270"/>
          </a:xfrm>
          <a:prstGeom prst="rect">
            <a:avLst/>
          </a:prstGeom>
        </p:spPr>
      </p:pic>
      <p:sp>
        <p:nvSpPr>
          <p:cNvPr id="9" name="TextBox 8">
            <a:extLst>
              <a:ext uri="{FF2B5EF4-FFF2-40B4-BE49-F238E27FC236}">
                <a16:creationId xmlns:a16="http://schemas.microsoft.com/office/drawing/2014/main" id="{C280FCC6-C00C-7463-D27C-6B61EC3EE21D}"/>
              </a:ext>
            </a:extLst>
          </p:cNvPr>
          <p:cNvSpPr txBox="1"/>
          <p:nvPr/>
        </p:nvSpPr>
        <p:spPr>
          <a:xfrm>
            <a:off x="9078687" y="2011074"/>
            <a:ext cx="9662204" cy="2677656"/>
          </a:xfrm>
          <a:prstGeom prst="rect">
            <a:avLst/>
          </a:prstGeom>
          <a:noFill/>
        </p:spPr>
        <p:txBody>
          <a:bodyPr wrap="square" rtlCol="0">
            <a:spAutoFit/>
          </a:bodyPr>
          <a:lstStyle/>
          <a:p>
            <a:r>
              <a:rPr lang="en-US" sz="2400" dirty="0"/>
              <a:t>This graph shows the frequency of weather conditions in each region. The east is mostly misty, foggy or cloudy, there is a good chance of rain which is good for crops, the problem is it also shows a high frequency for snow, the west which has the least frequency for snow is the best choice.</a:t>
            </a:r>
          </a:p>
          <a:p>
            <a:r>
              <a:rPr lang="en-US" sz="2400" dirty="0"/>
              <a:t>Although from the graph it seems the south is the best choice we need to remember it has fewer locations than others which makes the frequency look less.</a:t>
            </a:r>
          </a:p>
        </p:txBody>
      </p:sp>
    </p:spTree>
    <p:extLst>
      <p:ext uri="{BB962C8B-B14F-4D97-AF65-F5344CB8AC3E}">
        <p14:creationId xmlns:p14="http://schemas.microsoft.com/office/powerpoint/2010/main" val="80275733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291</TotalTime>
  <Words>617</Words>
  <Application>Microsoft Office PowerPoint</Application>
  <PresentationFormat>Custom</PresentationFormat>
  <Paragraphs>53</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-apple-system</vt:lpstr>
      <vt:lpstr>Arial</vt:lpstr>
      <vt:lpstr>baloo 2</vt:lpstr>
      <vt:lpstr>Calibri</vt:lpstr>
      <vt:lpstr>Calibri Light</vt:lpstr>
      <vt:lpstr>Cascadia Code SemiBold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Ibrahim Olayiwola Abdulrahim</dc:creator>
  <cp:lastModifiedBy>Ibrahim Olayiwola Abdulrahim</cp:lastModifiedBy>
  <cp:revision>2</cp:revision>
  <dcterms:created xsi:type="dcterms:W3CDTF">2023-09-29T06:56:27Z</dcterms:created>
  <dcterms:modified xsi:type="dcterms:W3CDTF">2023-09-30T23:37:40Z</dcterms:modified>
</cp:coreProperties>
</file>