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68AAB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68AAB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68AAB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68AAB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68AAB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68AAB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68AAB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68AAB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68AAB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373"/>
    <a:srgbClr val="8888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68AAB"/>
        </a:fontRef>
        <a:srgbClr val="568AAB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12700" cap="flat">
              <a:solidFill>
                <a:srgbClr val="AB7655"/>
              </a:solidFill>
              <a:prstDash val="solid"/>
              <a:round/>
            </a:ln>
          </a:top>
          <a:bottom>
            <a:ln w="127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rgbClr val="D0D4DD"/>
          </a:solidFill>
        </a:fill>
      </a:tcStyle>
    </a:wholeTbl>
    <a:band2H>
      <a:tcTxStyle/>
      <a:tcStyle>
        <a:tcBdr/>
        <a:fill>
          <a:solidFill>
            <a:srgbClr val="E9EBEF"/>
          </a:solidFill>
        </a:fill>
      </a:tcStyle>
    </a:band2H>
    <a:firstCol>
      <a:tcTxStyle b="on" i="off">
        <a:fontRef idx="minor">
          <a:srgbClr val="AB7655"/>
        </a:fontRef>
        <a:srgbClr val="AB7655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12700" cap="flat">
              <a:solidFill>
                <a:srgbClr val="AB7655"/>
              </a:solidFill>
              <a:prstDash val="solid"/>
              <a:round/>
            </a:ln>
          </a:top>
          <a:bottom>
            <a:ln w="127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AB7655"/>
        </a:fontRef>
        <a:srgbClr val="AB7655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38100" cap="flat">
              <a:solidFill>
                <a:srgbClr val="AB7655"/>
              </a:solidFill>
              <a:prstDash val="solid"/>
              <a:round/>
            </a:ln>
          </a:top>
          <a:bottom>
            <a:ln w="127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AB7655"/>
        </a:fontRef>
        <a:srgbClr val="AB7655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12700" cap="flat">
              <a:solidFill>
                <a:srgbClr val="AB7655"/>
              </a:solidFill>
              <a:prstDash val="solid"/>
              <a:round/>
            </a:ln>
          </a:top>
          <a:bottom>
            <a:ln w="381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68AAB"/>
        </a:fontRef>
        <a:srgbClr val="568AAB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12700" cap="flat">
              <a:solidFill>
                <a:srgbClr val="AB7655"/>
              </a:solidFill>
              <a:prstDash val="solid"/>
              <a:round/>
            </a:ln>
          </a:top>
          <a:bottom>
            <a:ln w="127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rgbClr val="E6DBCB"/>
          </a:solidFill>
        </a:fill>
      </a:tcStyle>
    </a:wholeTbl>
    <a:band2H>
      <a:tcTxStyle/>
      <a:tcStyle>
        <a:tcBdr/>
        <a:fill>
          <a:solidFill>
            <a:srgbClr val="F3EEE7"/>
          </a:solidFill>
        </a:fill>
      </a:tcStyle>
    </a:band2H>
    <a:firstCol>
      <a:tcTxStyle b="on" i="off">
        <a:fontRef idx="minor">
          <a:srgbClr val="AB7655"/>
        </a:fontRef>
        <a:srgbClr val="AB7655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12700" cap="flat">
              <a:solidFill>
                <a:srgbClr val="AB7655"/>
              </a:solidFill>
              <a:prstDash val="solid"/>
              <a:round/>
            </a:ln>
          </a:top>
          <a:bottom>
            <a:ln w="127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AB7655"/>
        </a:fontRef>
        <a:srgbClr val="AB7655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38100" cap="flat">
              <a:solidFill>
                <a:srgbClr val="AB7655"/>
              </a:solidFill>
              <a:prstDash val="solid"/>
              <a:round/>
            </a:ln>
          </a:top>
          <a:bottom>
            <a:ln w="127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AB7655"/>
        </a:fontRef>
        <a:srgbClr val="AB7655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12700" cap="flat">
              <a:solidFill>
                <a:srgbClr val="AB7655"/>
              </a:solidFill>
              <a:prstDash val="solid"/>
              <a:round/>
            </a:ln>
          </a:top>
          <a:bottom>
            <a:ln w="381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68AAB"/>
        </a:fontRef>
        <a:srgbClr val="568AAB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12700" cap="flat">
              <a:solidFill>
                <a:srgbClr val="AB7655"/>
              </a:solidFill>
              <a:prstDash val="solid"/>
              <a:round/>
            </a:ln>
          </a:top>
          <a:bottom>
            <a:ln w="127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rgbClr val="D0CDD4"/>
          </a:solidFill>
        </a:fill>
      </a:tcStyle>
    </a:wholeTbl>
    <a:band2H>
      <a:tcTxStyle/>
      <a:tcStyle>
        <a:tcBdr/>
        <a:fill>
          <a:solidFill>
            <a:srgbClr val="E9E8EB"/>
          </a:solidFill>
        </a:fill>
      </a:tcStyle>
    </a:band2H>
    <a:firstCol>
      <a:tcTxStyle b="on" i="off">
        <a:fontRef idx="minor">
          <a:srgbClr val="AB7655"/>
        </a:fontRef>
        <a:srgbClr val="AB7655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12700" cap="flat">
              <a:solidFill>
                <a:srgbClr val="AB7655"/>
              </a:solidFill>
              <a:prstDash val="solid"/>
              <a:round/>
            </a:ln>
          </a:top>
          <a:bottom>
            <a:ln w="127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AB7655"/>
        </a:fontRef>
        <a:srgbClr val="AB7655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38100" cap="flat">
              <a:solidFill>
                <a:srgbClr val="AB7655"/>
              </a:solidFill>
              <a:prstDash val="solid"/>
              <a:round/>
            </a:ln>
          </a:top>
          <a:bottom>
            <a:ln w="127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AB7655"/>
        </a:fontRef>
        <a:srgbClr val="AB7655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12700" cap="flat">
              <a:solidFill>
                <a:srgbClr val="AB7655"/>
              </a:solidFill>
              <a:prstDash val="solid"/>
              <a:round/>
            </a:ln>
          </a:top>
          <a:bottom>
            <a:ln w="381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68AAB"/>
        </a:fontRef>
        <a:srgbClr val="568AA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DF1"/>
          </a:solidFill>
        </a:fill>
      </a:tcStyle>
    </a:wholeTbl>
    <a:band2H>
      <a:tcTxStyle/>
      <a:tcStyle>
        <a:tcBdr/>
        <a:fill>
          <a:solidFill>
            <a:srgbClr val="AB7655"/>
          </a:solidFill>
        </a:fill>
      </a:tcStyle>
    </a:band2H>
    <a:firstCol>
      <a:tcTxStyle b="on" i="off">
        <a:fontRef idx="minor">
          <a:srgbClr val="AB7655"/>
        </a:fontRef>
        <a:srgbClr val="AB765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68AAB"/>
        </a:fontRef>
        <a:srgbClr val="568AA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68AAB"/>
              </a:solidFill>
              <a:prstDash val="solid"/>
              <a:round/>
            </a:ln>
          </a:top>
          <a:bottom>
            <a:ln w="25400" cap="flat">
              <a:solidFill>
                <a:srgbClr val="568AA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B7655"/>
          </a:solidFill>
        </a:fill>
      </a:tcStyle>
    </a:lastRow>
    <a:firstRow>
      <a:tcTxStyle b="on" i="off">
        <a:fontRef idx="minor">
          <a:srgbClr val="AB7655"/>
        </a:fontRef>
        <a:srgbClr val="AB765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68AAB"/>
              </a:solidFill>
              <a:prstDash val="solid"/>
              <a:round/>
            </a:ln>
          </a:top>
          <a:bottom>
            <a:ln w="25400" cap="flat">
              <a:solidFill>
                <a:srgbClr val="568AAB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68AAB"/>
        </a:fontRef>
        <a:srgbClr val="568AAB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12700" cap="flat">
              <a:solidFill>
                <a:srgbClr val="AB7655"/>
              </a:solidFill>
              <a:prstDash val="solid"/>
              <a:round/>
            </a:ln>
          </a:top>
          <a:bottom>
            <a:ln w="127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rgbClr val="D0D9E2"/>
          </a:solidFill>
        </a:fill>
      </a:tcStyle>
    </a:wholeTbl>
    <a:band2H>
      <a:tcTxStyle/>
      <a:tcStyle>
        <a:tcBdr/>
        <a:fill>
          <a:solidFill>
            <a:srgbClr val="E9EDF1"/>
          </a:solidFill>
        </a:fill>
      </a:tcStyle>
    </a:band2H>
    <a:firstCol>
      <a:tcTxStyle b="on" i="off">
        <a:fontRef idx="minor">
          <a:srgbClr val="AB7655"/>
        </a:fontRef>
        <a:srgbClr val="AB7655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12700" cap="flat">
              <a:solidFill>
                <a:srgbClr val="AB7655"/>
              </a:solidFill>
              <a:prstDash val="solid"/>
              <a:round/>
            </a:ln>
          </a:top>
          <a:bottom>
            <a:ln w="127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rgbClr val="568AAB"/>
          </a:solidFill>
        </a:fill>
      </a:tcStyle>
    </a:firstCol>
    <a:lastRow>
      <a:tcTxStyle b="on" i="off">
        <a:fontRef idx="minor">
          <a:srgbClr val="AB7655"/>
        </a:fontRef>
        <a:srgbClr val="AB7655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38100" cap="flat">
              <a:solidFill>
                <a:srgbClr val="AB7655"/>
              </a:solidFill>
              <a:prstDash val="solid"/>
              <a:round/>
            </a:ln>
          </a:top>
          <a:bottom>
            <a:ln w="127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rgbClr val="568AAB"/>
          </a:solidFill>
        </a:fill>
      </a:tcStyle>
    </a:lastRow>
    <a:firstRow>
      <a:tcTxStyle b="on" i="off">
        <a:fontRef idx="minor">
          <a:srgbClr val="AB7655"/>
        </a:fontRef>
        <a:srgbClr val="AB7655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12700" cap="flat">
              <a:solidFill>
                <a:srgbClr val="AB7655"/>
              </a:solidFill>
              <a:prstDash val="solid"/>
              <a:round/>
            </a:ln>
          </a:top>
          <a:bottom>
            <a:ln w="381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rgbClr val="568AAB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AB7655"/>
        </a:fontRef>
        <a:srgbClr val="AB7655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12700" cap="flat">
              <a:solidFill>
                <a:srgbClr val="AB7655"/>
              </a:solidFill>
              <a:prstDash val="solid"/>
              <a:round/>
            </a:ln>
          </a:top>
          <a:bottom>
            <a:ln w="127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rgbClr val="AB7655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AB7655"/>
        </a:fontRef>
        <a:srgbClr val="AB7655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12700" cap="flat">
              <a:solidFill>
                <a:srgbClr val="AB7655"/>
              </a:solidFill>
              <a:prstDash val="solid"/>
              <a:round/>
            </a:ln>
          </a:top>
          <a:bottom>
            <a:ln w="127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solidFill>
            <a:srgbClr val="AB7655">
              <a:alpha val="20000"/>
            </a:srgbClr>
          </a:solidFill>
        </a:fill>
      </a:tcStyle>
    </a:firstCol>
    <a:lastRow>
      <a:tcTxStyle b="on" i="off">
        <a:fontRef idx="minor">
          <a:srgbClr val="AB7655"/>
        </a:fontRef>
        <a:srgbClr val="AB7655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50800" cap="flat">
              <a:solidFill>
                <a:srgbClr val="AB7655"/>
              </a:solidFill>
              <a:prstDash val="solid"/>
              <a:round/>
            </a:ln>
          </a:top>
          <a:bottom>
            <a:ln w="127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AB7655"/>
        </a:fontRef>
        <a:srgbClr val="AB7655"/>
      </a:tcTxStyle>
      <a:tcStyle>
        <a:tcBdr>
          <a:left>
            <a:ln w="12700" cap="flat">
              <a:solidFill>
                <a:srgbClr val="AB7655"/>
              </a:solidFill>
              <a:prstDash val="solid"/>
              <a:round/>
            </a:ln>
          </a:left>
          <a:right>
            <a:ln w="12700" cap="flat">
              <a:solidFill>
                <a:srgbClr val="AB7655"/>
              </a:solidFill>
              <a:prstDash val="solid"/>
              <a:round/>
            </a:ln>
          </a:right>
          <a:top>
            <a:ln w="12700" cap="flat">
              <a:solidFill>
                <a:srgbClr val="AB7655"/>
              </a:solidFill>
              <a:prstDash val="solid"/>
              <a:round/>
            </a:ln>
          </a:top>
          <a:bottom>
            <a:ln w="254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solidFill>
                <a:srgbClr val="AB7655"/>
              </a:solidFill>
              <a:prstDash val="solid"/>
              <a:round/>
            </a:ln>
          </a:insideH>
          <a:insideV>
            <a:ln w="12700" cap="flat">
              <a:solidFill>
                <a:srgbClr val="AB7655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4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大標題文字"/>
          <p:cNvSpPr txBox="1">
            <a:spLocks noGrp="1"/>
          </p:cNvSpPr>
          <p:nvPr>
            <p:ph type="title"/>
          </p:nvPr>
        </p:nvSpPr>
        <p:spPr>
          <a:xfrm>
            <a:off x="1422400" y="5245100"/>
            <a:ext cx="10541000" cy="26289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3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422400" y="7861300"/>
            <a:ext cx="10541000" cy="13716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49999" y="9474200"/>
            <a:ext cx="312014" cy="299822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一頁三張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線條"/>
          <p:cNvSpPr/>
          <p:nvPr/>
        </p:nvSpPr>
        <p:spPr>
          <a:xfrm>
            <a:off x="278468" y="8356599"/>
            <a:ext cx="12459505" cy="3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AB7655"/>
                </a:solidFill>
              </a:defRPr>
            </a:pPr>
            <a:endParaRPr/>
          </a:p>
        </p:txBody>
      </p:sp>
      <p:sp>
        <p:nvSpPr>
          <p:cNvPr id="116" name="矩形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endParaRPr/>
          </a:p>
        </p:txBody>
      </p:sp>
      <p:sp>
        <p:nvSpPr>
          <p:cNvPr id="117" name="影像"/>
          <p:cNvSpPr>
            <a:spLocks noGrp="1"/>
          </p:cNvSpPr>
          <p:nvPr>
            <p:ph type="pic" sz="quarter" idx="13"/>
          </p:nvPr>
        </p:nvSpPr>
        <p:spPr>
          <a:xfrm>
            <a:off x="8597900" y="4356100"/>
            <a:ext cx="4038600" cy="3911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8" name="影像"/>
          <p:cNvSpPr>
            <a:spLocks noGrp="1"/>
          </p:cNvSpPr>
          <p:nvPr>
            <p:ph type="pic" idx="14"/>
          </p:nvPr>
        </p:nvSpPr>
        <p:spPr>
          <a:xfrm>
            <a:off x="368898" y="368300"/>
            <a:ext cx="8140703" cy="7899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9" name="影像"/>
          <p:cNvSpPr>
            <a:spLocks noGrp="1"/>
          </p:cNvSpPr>
          <p:nvPr>
            <p:ph type="pic" sz="quarter" idx="15"/>
          </p:nvPr>
        </p:nvSpPr>
        <p:spPr>
          <a:xfrm>
            <a:off x="8597900" y="368300"/>
            <a:ext cx="4038600" cy="3911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0" name="大標題文字"/>
          <p:cNvSpPr txBox="1">
            <a:spLocks noGrp="1"/>
          </p:cNvSpPr>
          <p:nvPr>
            <p:ph type="title"/>
          </p:nvPr>
        </p:nvSpPr>
        <p:spPr>
          <a:xfrm>
            <a:off x="368300" y="8369300"/>
            <a:ext cx="122682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4200" cap="all">
                <a:solidFill>
                  <a:srgbClr val="DEDEDE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1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368300" y="9017000"/>
            <a:ext cx="122682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一頁一張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線條"/>
          <p:cNvSpPr/>
          <p:nvPr/>
        </p:nvSpPr>
        <p:spPr>
          <a:xfrm>
            <a:off x="278468" y="8356599"/>
            <a:ext cx="12459505" cy="3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AB7655"/>
                </a:solidFill>
              </a:defRPr>
            </a:pPr>
            <a:endParaRPr/>
          </a:p>
        </p:txBody>
      </p:sp>
      <p:sp>
        <p:nvSpPr>
          <p:cNvPr id="130" name="矩形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endParaRPr/>
          </a:p>
        </p:txBody>
      </p:sp>
      <p:sp>
        <p:nvSpPr>
          <p:cNvPr id="131" name="影像"/>
          <p:cNvSpPr>
            <a:spLocks noGrp="1"/>
          </p:cNvSpPr>
          <p:nvPr>
            <p:ph type="pic" idx="13"/>
          </p:nvPr>
        </p:nvSpPr>
        <p:spPr>
          <a:xfrm>
            <a:off x="368898" y="368300"/>
            <a:ext cx="12268203" cy="7899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2" name="大標題文字"/>
          <p:cNvSpPr txBox="1">
            <a:spLocks noGrp="1"/>
          </p:cNvSpPr>
          <p:nvPr>
            <p:ph type="title"/>
          </p:nvPr>
        </p:nvSpPr>
        <p:spPr>
          <a:xfrm>
            <a:off x="368300" y="8369300"/>
            <a:ext cx="122682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4200" cap="all">
                <a:solidFill>
                  <a:srgbClr val="DEDEDE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33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368300" y="9017000"/>
            <a:ext cx="122682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0000" y="4241800"/>
            <a:ext cx="10464800" cy="7366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2400"/>
              </a:spcBef>
              <a:buSzTx/>
              <a:buNone/>
            </a:lvl1pPr>
            <a:lvl2pPr algn="ctr">
              <a:spcBef>
                <a:spcPts val="2400"/>
              </a:spcBef>
              <a:buBlip>
                <a:blip r:embed="rId2"/>
              </a:buBlip>
            </a:lvl2pPr>
            <a:lvl3pPr algn="ctr">
              <a:spcBef>
                <a:spcPts val="2400"/>
              </a:spcBef>
              <a:buBlip>
                <a:blip r:embed="rId2"/>
              </a:buBlip>
            </a:lvl3pPr>
            <a:lvl4pPr algn="ctr">
              <a:spcBef>
                <a:spcPts val="2400"/>
              </a:spcBef>
              <a:buBlip>
                <a:blip r:embed="rId2"/>
              </a:buBlip>
            </a:lvl4pPr>
            <a:lvl5pPr algn="ctr">
              <a:spcBef>
                <a:spcPts val="2400"/>
              </a:spcBef>
              <a:buBlip>
                <a:blip r:embed="rId2"/>
              </a:buBlip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2" name="–王大明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609600"/>
          </a:xfrm>
          <a:prstGeom prst="rect">
            <a:avLst/>
          </a:prstGeom>
        </p:spPr>
        <p:txBody>
          <a:bodyPr anchor="t"/>
          <a:lstStyle/>
          <a:p>
            <a:pPr marL="417830" indent="-417830" defTabSz="549148">
              <a:spcBef>
                <a:spcPts val="3000"/>
              </a:spcBef>
              <a:buBlip>
                <a:blip r:embed="rId2"/>
              </a:buBlip>
              <a:defRPr sz="3384"/>
            </a:pPr>
            <a:endParaRPr/>
          </a:p>
        </p:txBody>
      </p:sp>
      <p:sp>
        <p:nvSpPr>
          <p:cNvPr id="14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影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線條"/>
          <p:cNvSpPr/>
          <p:nvPr/>
        </p:nvSpPr>
        <p:spPr>
          <a:xfrm>
            <a:off x="278466" y="8915399"/>
            <a:ext cx="12446936" cy="3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AB7655"/>
                </a:solidFill>
              </a:defRPr>
            </a:pPr>
            <a:endParaRPr/>
          </a:p>
        </p:txBody>
      </p:sp>
      <p:sp>
        <p:nvSpPr>
          <p:cNvPr id="22" name="線條"/>
          <p:cNvSpPr/>
          <p:nvPr/>
        </p:nvSpPr>
        <p:spPr>
          <a:xfrm>
            <a:off x="5256993" y="8902699"/>
            <a:ext cx="3" cy="592217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AB7655"/>
                </a:solidFill>
              </a:defRPr>
            </a:pPr>
            <a:endParaRPr/>
          </a:p>
        </p:txBody>
      </p:sp>
      <p:sp>
        <p:nvSpPr>
          <p:cNvPr id="23" name="線條"/>
          <p:cNvSpPr/>
          <p:nvPr/>
        </p:nvSpPr>
        <p:spPr>
          <a:xfrm>
            <a:off x="278466" y="7188199"/>
            <a:ext cx="12446936" cy="3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AB7655"/>
                </a:solidFill>
              </a:defRPr>
            </a:pPr>
            <a:endParaRPr/>
          </a:p>
        </p:txBody>
      </p:sp>
      <p:sp>
        <p:nvSpPr>
          <p:cNvPr id="24" name="矩形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endParaRPr/>
          </a:p>
        </p:txBody>
      </p:sp>
      <p:sp>
        <p:nvSpPr>
          <p:cNvPr id="2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359707" y="8832849"/>
            <a:ext cx="1189166" cy="73660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  <a:lvl2pPr>
              <a:spcBef>
                <a:spcPts val="0"/>
              </a:spcBef>
              <a:buBlip>
                <a:blip r:embed="rId3"/>
              </a:buBlip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2pPr>
            <a:lvl3pPr>
              <a:spcBef>
                <a:spcPts val="0"/>
              </a:spcBef>
              <a:buBlip>
                <a:blip r:embed="rId3"/>
              </a:buBlip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3pPr>
            <a:lvl4pPr>
              <a:spcBef>
                <a:spcPts val="0"/>
              </a:spcBef>
              <a:buBlip>
                <a:blip r:embed="rId3"/>
              </a:buBlip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4pPr>
            <a:lvl5pPr>
              <a:spcBef>
                <a:spcPts val="0"/>
              </a:spcBef>
              <a:buBlip>
                <a:blip r:embed="rId3"/>
              </a:buBlip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計畫案"/>
          <p:cNvSpPr txBox="1">
            <a:spLocks noGrp="1"/>
          </p:cNvSpPr>
          <p:nvPr>
            <p:ph type="body" sz="quarter" idx="13"/>
          </p:nvPr>
        </p:nvSpPr>
        <p:spPr>
          <a:xfrm>
            <a:off x="339858" y="7175500"/>
            <a:ext cx="935425" cy="419101"/>
          </a:xfrm>
          <a:prstGeom prst="rect">
            <a:avLst/>
          </a:prstGeom>
        </p:spPr>
        <p:txBody>
          <a:bodyPr/>
          <a:lstStyle/>
          <a:p>
            <a:pPr marL="257809" indent="-257809" defTabSz="338835">
              <a:spcBef>
                <a:spcPts val="1800"/>
              </a:spcBef>
              <a:buBlip>
                <a:blip r:embed="rId3"/>
              </a:buBlip>
              <a:defRPr sz="2088"/>
            </a:pPr>
            <a:endParaRPr/>
          </a:p>
        </p:txBody>
      </p:sp>
      <p:sp>
        <p:nvSpPr>
          <p:cNvPr id="27" name="日期"/>
          <p:cNvSpPr txBox="1">
            <a:spLocks noGrp="1"/>
          </p:cNvSpPr>
          <p:nvPr>
            <p:ph type="body" sz="quarter" idx="14"/>
          </p:nvPr>
        </p:nvSpPr>
        <p:spPr>
          <a:xfrm>
            <a:off x="339907" y="8890000"/>
            <a:ext cx="579727" cy="419101"/>
          </a:xfrm>
          <a:prstGeom prst="rect">
            <a:avLst/>
          </a:prstGeom>
        </p:spPr>
        <p:txBody>
          <a:bodyPr/>
          <a:lstStyle/>
          <a:p>
            <a:pPr marL="257809" indent="-257809" defTabSz="338835">
              <a:spcBef>
                <a:spcPts val="1800"/>
              </a:spcBef>
              <a:buBlip>
                <a:blip r:embed="rId3"/>
              </a:buBlip>
              <a:defRPr sz="2088"/>
            </a:pPr>
            <a:endParaRPr/>
          </a:p>
        </p:txBody>
      </p:sp>
      <p:sp>
        <p:nvSpPr>
          <p:cNvPr id="28" name="客戶"/>
          <p:cNvSpPr txBox="1">
            <a:spLocks noGrp="1"/>
          </p:cNvSpPr>
          <p:nvPr>
            <p:ph type="body" sz="quarter" idx="15"/>
          </p:nvPr>
        </p:nvSpPr>
        <p:spPr>
          <a:xfrm>
            <a:off x="5318307" y="8890000"/>
            <a:ext cx="752772" cy="419101"/>
          </a:xfrm>
          <a:prstGeom prst="rect">
            <a:avLst/>
          </a:prstGeom>
        </p:spPr>
        <p:txBody>
          <a:bodyPr/>
          <a:lstStyle/>
          <a:p>
            <a:pPr marL="257809" indent="-257809" defTabSz="338835">
              <a:spcBef>
                <a:spcPts val="1800"/>
              </a:spcBef>
              <a:buBlip>
                <a:blip r:embed="rId3"/>
              </a:buBlip>
              <a:defRPr sz="2088"/>
            </a:pPr>
            <a:endParaRPr/>
          </a:p>
        </p:txBody>
      </p:sp>
      <p:sp>
        <p:nvSpPr>
          <p:cNvPr id="29" name="日期"/>
          <p:cNvSpPr txBox="1">
            <a:spLocks noGrp="1"/>
          </p:cNvSpPr>
          <p:nvPr>
            <p:ph type="body" sz="quarter" idx="16"/>
          </p:nvPr>
        </p:nvSpPr>
        <p:spPr>
          <a:xfrm>
            <a:off x="1422400" y="8832849"/>
            <a:ext cx="1045146" cy="73660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endParaRPr/>
          </a:p>
        </p:txBody>
      </p:sp>
      <p:sp>
        <p:nvSpPr>
          <p:cNvPr id="30" name="影像"/>
          <p:cNvSpPr>
            <a:spLocks noGrp="1"/>
          </p:cNvSpPr>
          <p:nvPr>
            <p:ph type="pic" idx="17"/>
          </p:nvPr>
        </p:nvSpPr>
        <p:spPr>
          <a:xfrm>
            <a:off x="368300" y="355600"/>
            <a:ext cx="12268200" cy="673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大標題文字"/>
          <p:cNvSpPr txBox="1">
            <a:spLocks noGrp="1"/>
          </p:cNvSpPr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2" name="內文層級一…"/>
          <p:cNvSpPr txBox="1">
            <a:spLocks noGrp="1"/>
          </p:cNvSpPr>
          <p:nvPr>
            <p:ph type="body" sz="quarter" idx="18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/>
          <a:p>
            <a:pPr>
              <a:buBlip>
                <a:blip r:embed="rId3"/>
              </a:buBlip>
            </a:pPr>
            <a:endParaRPr/>
          </a:p>
        </p:txBody>
      </p:sp>
      <p:sp>
        <p:nvSpPr>
          <p:cNvPr id="3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橫式一頁四張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線條"/>
          <p:cNvSpPr/>
          <p:nvPr/>
        </p:nvSpPr>
        <p:spPr>
          <a:xfrm>
            <a:off x="278466" y="8915399"/>
            <a:ext cx="12446936" cy="3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AB7655"/>
                </a:solidFill>
              </a:defRPr>
            </a:pPr>
            <a:endParaRPr/>
          </a:p>
        </p:txBody>
      </p:sp>
      <p:sp>
        <p:nvSpPr>
          <p:cNvPr id="41" name="線條"/>
          <p:cNvSpPr/>
          <p:nvPr/>
        </p:nvSpPr>
        <p:spPr>
          <a:xfrm>
            <a:off x="5256993" y="8902699"/>
            <a:ext cx="3" cy="592217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AB7655"/>
                </a:solidFill>
              </a:defRPr>
            </a:pPr>
            <a:endParaRPr/>
          </a:p>
        </p:txBody>
      </p:sp>
      <p:sp>
        <p:nvSpPr>
          <p:cNvPr id="42" name="線條"/>
          <p:cNvSpPr/>
          <p:nvPr/>
        </p:nvSpPr>
        <p:spPr>
          <a:xfrm>
            <a:off x="278466" y="7188199"/>
            <a:ext cx="12446936" cy="3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AB7655"/>
                </a:solidFill>
              </a:defRPr>
            </a:pPr>
            <a:endParaRPr/>
          </a:p>
        </p:txBody>
      </p:sp>
      <p:sp>
        <p:nvSpPr>
          <p:cNvPr id="43" name="矩形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endParaRPr/>
          </a:p>
        </p:txBody>
      </p:sp>
      <p:sp>
        <p:nvSpPr>
          <p:cNvPr id="4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359707" y="8832849"/>
            <a:ext cx="1189166" cy="73660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  <a:lvl2pPr>
              <a:spcBef>
                <a:spcPts val="0"/>
              </a:spcBef>
              <a:buBlip>
                <a:blip r:embed="rId3"/>
              </a:buBlip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2pPr>
            <a:lvl3pPr>
              <a:spcBef>
                <a:spcPts val="0"/>
              </a:spcBef>
              <a:buBlip>
                <a:blip r:embed="rId3"/>
              </a:buBlip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3pPr>
            <a:lvl4pPr>
              <a:spcBef>
                <a:spcPts val="0"/>
              </a:spcBef>
              <a:buBlip>
                <a:blip r:embed="rId3"/>
              </a:buBlip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4pPr>
            <a:lvl5pPr>
              <a:spcBef>
                <a:spcPts val="0"/>
              </a:spcBef>
              <a:buBlip>
                <a:blip r:embed="rId3"/>
              </a:buBlip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5" name="計畫案"/>
          <p:cNvSpPr txBox="1">
            <a:spLocks noGrp="1"/>
          </p:cNvSpPr>
          <p:nvPr>
            <p:ph type="body" sz="quarter" idx="13"/>
          </p:nvPr>
        </p:nvSpPr>
        <p:spPr>
          <a:xfrm>
            <a:off x="339858" y="7175500"/>
            <a:ext cx="935425" cy="419101"/>
          </a:xfrm>
          <a:prstGeom prst="rect">
            <a:avLst/>
          </a:prstGeom>
        </p:spPr>
        <p:txBody>
          <a:bodyPr/>
          <a:lstStyle/>
          <a:p>
            <a:pPr marL="257809" indent="-257809" defTabSz="338835">
              <a:spcBef>
                <a:spcPts val="1800"/>
              </a:spcBef>
              <a:buBlip>
                <a:blip r:embed="rId3"/>
              </a:buBlip>
              <a:defRPr sz="2088"/>
            </a:pPr>
            <a:endParaRPr/>
          </a:p>
        </p:txBody>
      </p:sp>
      <p:sp>
        <p:nvSpPr>
          <p:cNvPr id="46" name="日期"/>
          <p:cNvSpPr txBox="1">
            <a:spLocks noGrp="1"/>
          </p:cNvSpPr>
          <p:nvPr>
            <p:ph type="body" sz="quarter" idx="14"/>
          </p:nvPr>
        </p:nvSpPr>
        <p:spPr>
          <a:xfrm>
            <a:off x="339907" y="8890000"/>
            <a:ext cx="579727" cy="419101"/>
          </a:xfrm>
          <a:prstGeom prst="rect">
            <a:avLst/>
          </a:prstGeom>
        </p:spPr>
        <p:txBody>
          <a:bodyPr/>
          <a:lstStyle/>
          <a:p>
            <a:pPr marL="257809" indent="-257809" defTabSz="338835">
              <a:spcBef>
                <a:spcPts val="1800"/>
              </a:spcBef>
              <a:buBlip>
                <a:blip r:embed="rId3"/>
              </a:buBlip>
              <a:defRPr sz="2088"/>
            </a:pPr>
            <a:endParaRPr/>
          </a:p>
        </p:txBody>
      </p:sp>
      <p:sp>
        <p:nvSpPr>
          <p:cNvPr id="47" name="客戶"/>
          <p:cNvSpPr txBox="1">
            <a:spLocks noGrp="1"/>
          </p:cNvSpPr>
          <p:nvPr>
            <p:ph type="body" sz="quarter" idx="15"/>
          </p:nvPr>
        </p:nvSpPr>
        <p:spPr>
          <a:xfrm>
            <a:off x="5318307" y="8890000"/>
            <a:ext cx="752772" cy="419101"/>
          </a:xfrm>
          <a:prstGeom prst="rect">
            <a:avLst/>
          </a:prstGeom>
        </p:spPr>
        <p:txBody>
          <a:bodyPr/>
          <a:lstStyle/>
          <a:p>
            <a:pPr marL="257809" indent="-257809" defTabSz="338835">
              <a:spcBef>
                <a:spcPts val="1800"/>
              </a:spcBef>
              <a:buBlip>
                <a:blip r:embed="rId3"/>
              </a:buBlip>
              <a:defRPr sz="2088"/>
            </a:pPr>
            <a:endParaRPr/>
          </a:p>
        </p:txBody>
      </p:sp>
      <p:sp>
        <p:nvSpPr>
          <p:cNvPr id="48" name="日期"/>
          <p:cNvSpPr txBox="1">
            <a:spLocks noGrp="1"/>
          </p:cNvSpPr>
          <p:nvPr>
            <p:ph type="body" sz="quarter" idx="16"/>
          </p:nvPr>
        </p:nvSpPr>
        <p:spPr>
          <a:xfrm>
            <a:off x="1419408" y="8832849"/>
            <a:ext cx="1045147" cy="73660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endParaRPr/>
          </a:p>
        </p:txBody>
      </p:sp>
      <p:sp>
        <p:nvSpPr>
          <p:cNvPr id="49" name="影像"/>
          <p:cNvSpPr>
            <a:spLocks noGrp="1"/>
          </p:cNvSpPr>
          <p:nvPr>
            <p:ph type="pic" sz="half" idx="17"/>
          </p:nvPr>
        </p:nvSpPr>
        <p:spPr>
          <a:xfrm>
            <a:off x="368300" y="368300"/>
            <a:ext cx="4851400" cy="673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0" name="影像"/>
          <p:cNvSpPr>
            <a:spLocks noGrp="1"/>
          </p:cNvSpPr>
          <p:nvPr>
            <p:ph type="pic" sz="quarter" idx="18"/>
          </p:nvPr>
        </p:nvSpPr>
        <p:spPr>
          <a:xfrm>
            <a:off x="5295900" y="368300"/>
            <a:ext cx="2413000" cy="3327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1" name="影像"/>
          <p:cNvSpPr>
            <a:spLocks noGrp="1"/>
          </p:cNvSpPr>
          <p:nvPr>
            <p:ph type="pic" sz="quarter" idx="19"/>
          </p:nvPr>
        </p:nvSpPr>
        <p:spPr>
          <a:xfrm>
            <a:off x="5295900" y="3771900"/>
            <a:ext cx="2413000" cy="3327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2" name="影像"/>
          <p:cNvSpPr>
            <a:spLocks noGrp="1"/>
          </p:cNvSpPr>
          <p:nvPr>
            <p:ph type="pic" sz="half" idx="20"/>
          </p:nvPr>
        </p:nvSpPr>
        <p:spPr>
          <a:xfrm>
            <a:off x="7785100" y="368300"/>
            <a:ext cx="4851400" cy="673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大標題文字"/>
          <p:cNvSpPr txBox="1">
            <a:spLocks noGrp="1"/>
          </p:cNvSpPr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t>大標題文字</a:t>
            </a:r>
          </a:p>
        </p:txBody>
      </p:sp>
      <p:sp>
        <p:nvSpPr>
          <p:cNvPr id="54" name="內文層級一…"/>
          <p:cNvSpPr txBox="1">
            <a:spLocks noGrp="1"/>
          </p:cNvSpPr>
          <p:nvPr>
            <p:ph type="body" sz="quarter" idx="2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/>
          <a:p>
            <a:pPr>
              <a:buBlip>
                <a:blip r:embed="rId3"/>
              </a:buBlip>
            </a:pPr>
            <a:endParaRPr/>
          </a:p>
        </p:txBody>
      </p:sp>
      <p:sp>
        <p:nvSpPr>
          <p:cNvPr id="5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大標題文字"/>
          <p:cNvSpPr txBox="1">
            <a:spLocks noGrp="1"/>
          </p:cNvSpPr>
          <p:nvPr>
            <p:ph type="title"/>
          </p:nvPr>
        </p:nvSpPr>
        <p:spPr>
          <a:xfrm>
            <a:off x="1231900" y="3568700"/>
            <a:ext cx="10541000" cy="2628900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DEDEDE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t>大標題文字</a:t>
            </a:r>
          </a:p>
        </p:txBody>
      </p:sp>
      <p:sp>
        <p:nvSpPr>
          <p:cNvPr id="6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49999" y="9474200"/>
            <a:ext cx="312014" cy="299822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影像"/>
          <p:cNvSpPr>
            <a:spLocks noGrp="1"/>
          </p:cNvSpPr>
          <p:nvPr>
            <p:ph type="pic" sz="half" idx="13"/>
          </p:nvPr>
        </p:nvSpPr>
        <p:spPr>
          <a:xfrm>
            <a:off x="6921500" y="1354539"/>
            <a:ext cx="5156200" cy="70358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1" name="大標題文字"/>
          <p:cNvSpPr txBox="1">
            <a:spLocks noGrp="1"/>
          </p:cNvSpPr>
          <p:nvPr>
            <p:ph type="title"/>
          </p:nvPr>
        </p:nvSpPr>
        <p:spPr>
          <a:xfrm>
            <a:off x="1041400" y="1295400"/>
            <a:ext cx="5334000" cy="3924300"/>
          </a:xfrm>
          <a:prstGeom prst="rect">
            <a:avLst/>
          </a:prstGeom>
        </p:spPr>
        <p:txBody>
          <a:bodyPr anchor="b"/>
          <a:lstStyle>
            <a:lvl1pPr>
              <a:defRPr sz="6500" cap="all">
                <a:solidFill>
                  <a:srgbClr val="DEDEDE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t>大標題文字</a:t>
            </a:r>
          </a:p>
        </p:txBody>
      </p:sp>
      <p:sp>
        <p:nvSpPr>
          <p:cNvPr id="7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041400" y="5207000"/>
            <a:ext cx="5334000" cy="3225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大標題文字"/>
          <p:cNvSpPr txBox="1">
            <a:spLocks noGrp="1"/>
          </p:cNvSpPr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8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大標題文字"/>
          <p:cNvSpPr txBox="1">
            <a:spLocks noGrp="1"/>
          </p:cNvSpPr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558AAB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89" name="內文層級一…"/>
          <p:cNvSpPr txBox="1">
            <a:spLocks noGrp="1"/>
          </p:cNvSpPr>
          <p:nvPr>
            <p:ph type="body" idx="1"/>
          </p:nvPr>
        </p:nvSpPr>
        <p:spPr>
          <a:xfrm>
            <a:off x="1041400" y="2768600"/>
            <a:ext cx="10922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影像"/>
          <p:cNvSpPr>
            <a:spLocks noGrp="1"/>
          </p:cNvSpPr>
          <p:nvPr>
            <p:ph type="pic" sz="quarter" idx="13"/>
          </p:nvPr>
        </p:nvSpPr>
        <p:spPr>
          <a:xfrm>
            <a:off x="7645400" y="2768600"/>
            <a:ext cx="4292600" cy="5715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大標題文字"/>
          <p:cNvSpPr txBox="1">
            <a:spLocks noGrp="1"/>
          </p:cNvSpPr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99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041400" y="2768600"/>
            <a:ext cx="5334000" cy="57150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2800"/>
              </a:spcBef>
              <a:buBlip>
                <a:blip r:embed="rId2"/>
              </a:buBlip>
              <a:defRPr sz="3000"/>
            </a:lvl1pPr>
            <a:lvl2pPr marL="762000" indent="-381000">
              <a:spcBef>
                <a:spcPts val="2800"/>
              </a:spcBef>
              <a:buBlip>
                <a:blip r:embed="rId2"/>
              </a:buBlip>
              <a:defRPr sz="3000"/>
            </a:lvl2pPr>
            <a:lvl3pPr marL="1143000" indent="-381000">
              <a:spcBef>
                <a:spcPts val="2800"/>
              </a:spcBef>
              <a:buBlip>
                <a:blip r:embed="rId2"/>
              </a:buBlip>
              <a:defRPr sz="3000"/>
            </a:lvl3pPr>
            <a:lvl4pPr marL="1524000" indent="-381000">
              <a:spcBef>
                <a:spcPts val="2800"/>
              </a:spcBef>
              <a:buBlip>
                <a:blip r:embed="rId2"/>
              </a:buBlip>
              <a:defRPr sz="3000"/>
            </a:lvl4pPr>
            <a:lvl5pPr marL="1905000" indent="-3810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endParaRPr/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1041400" y="1473200"/>
            <a:ext cx="10922000" cy="680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7"/>
              </a:buBlip>
            </a:lvl1pPr>
            <a:lvl2pPr>
              <a:buBlip>
                <a:blip r:embed="rId17"/>
              </a:buBlip>
            </a:lvl2pPr>
            <a:lvl3pPr>
              <a:buBlip>
                <a:blip r:embed="rId17"/>
              </a:buBlip>
            </a:lvl3pPr>
            <a:lvl4pPr>
              <a:buBlip>
                <a:blip r:embed="rId17"/>
              </a:buBlip>
            </a:lvl4pPr>
            <a:lvl5pPr>
              <a:buBlip>
                <a:blip r:embed="rId17"/>
              </a:buBlip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52743" y="9476689"/>
            <a:ext cx="312014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5C88A5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5C88A5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40000"/>
        <a:buFontTx/>
        <a:buBlip>
          <a:blip r:embed="rId17"/>
        </a:buBlip>
        <a:tabLst/>
        <a:defRPr sz="3600" b="0" i="0" u="none" strike="noStrike" cap="none" spc="0" baseline="0">
          <a:ln>
            <a:noFill/>
          </a:ln>
          <a:solidFill>
            <a:srgbClr val="737373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/d98554250f1d473eae508c39ca025d4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Data Science HW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73201">
              <a:defRPr sz="7000">
                <a:solidFill>
                  <a:srgbClr val="FF9300"/>
                </a:solidFill>
              </a:defRPr>
            </a:lvl1pPr>
          </a:lstStyle>
          <a:p>
            <a:r>
              <a:rPr dirty="0"/>
              <a:t>Data Science </a:t>
            </a:r>
            <a:r>
              <a:rPr dirty="0" err="1"/>
              <a:t>HW1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1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Introduc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>
                <a:solidFill>
                  <a:srgbClr val="FFFFFF"/>
                </a:solidFill>
              </a:defRPr>
            </a:pPr>
            <a:r>
              <a:t>資料集</a:t>
            </a:r>
          </a:p>
          <a:p>
            <a:pPr>
              <a:buBlip>
                <a:blip r:embed="rId2"/>
              </a:buBlip>
              <a:defRPr>
                <a:solidFill>
                  <a:srgbClr val="FFFFFF"/>
                </a:solidFill>
              </a:defRPr>
            </a:pPr>
            <a:r>
              <a:t>可使用的方法</a:t>
            </a:r>
          </a:p>
          <a:p>
            <a:pPr>
              <a:buBlip>
                <a:blip r:embed="rId2"/>
              </a:buBlip>
              <a:defRPr>
                <a:solidFill>
                  <a:srgbClr val="FFFFFF"/>
                </a:solidFill>
              </a:defRPr>
            </a:pPr>
            <a:r>
              <a:t>上傳檔案格式</a:t>
            </a:r>
          </a:p>
          <a:p>
            <a:pPr>
              <a:buBlip>
                <a:blip r:embed="rId2"/>
              </a:buBlip>
              <a:defRPr>
                <a:solidFill>
                  <a:srgbClr val="FFFFFF"/>
                </a:solidFill>
              </a:defRPr>
            </a:pPr>
            <a:r>
              <a:t>評分方式</a:t>
            </a:r>
          </a:p>
          <a:p>
            <a:pPr>
              <a:buBlip>
                <a:blip r:embed="rId2"/>
              </a:buBlip>
              <a:defRPr>
                <a:solidFill>
                  <a:srgbClr val="FFFFFF"/>
                </a:solidFill>
              </a:defRPr>
            </a:pPr>
            <a:r>
              <a:t>開始吧！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Introduction-VGGN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資料集</a:t>
            </a:r>
          </a:p>
        </p:txBody>
      </p:sp>
      <p:sp>
        <p:nvSpPr>
          <p:cNvPr id="172" name="VGGNet是University of Oxford (Visual Geometry Group)和Google DeepMind公司研究員一起研發的深度卷積神經網絡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6715" indent="-386715" defTabSz="508254">
              <a:spcBef>
                <a:spcPts val="2700"/>
              </a:spcBef>
              <a:buBlip>
                <a:blip r:embed="rId2"/>
              </a:buBlip>
              <a:defRPr sz="3100">
                <a:solidFill>
                  <a:srgbClr val="737372"/>
                </a:solidFill>
              </a:defRPr>
            </a:pPr>
            <a:r>
              <a:rPr dirty="0" err="1"/>
              <a:t>有關於銀行客戶的基本資料</a:t>
            </a:r>
            <a:endParaRPr dirty="0"/>
          </a:p>
          <a:p>
            <a:pPr marL="386715" indent="-386715" defTabSz="508254">
              <a:spcBef>
                <a:spcPts val="2700"/>
              </a:spcBef>
              <a:buBlip>
                <a:blip r:embed="rId2"/>
              </a:buBlip>
              <a:defRPr sz="3100">
                <a:solidFill>
                  <a:srgbClr val="737372"/>
                </a:solidFill>
              </a:defRPr>
            </a:pPr>
            <a:r>
              <a:rPr dirty="0" err="1"/>
              <a:t>一共有</a:t>
            </a:r>
            <a:r>
              <a:rPr dirty="0" err="1">
                <a:solidFill>
                  <a:srgbClr val="FF2600"/>
                </a:solidFill>
              </a:rPr>
              <a:t>16個有關於客戶的attributes</a:t>
            </a:r>
            <a:r>
              <a:rPr dirty="0" err="1"/>
              <a:t>，包括年齡、婚姻狀況、教育程度</a:t>
            </a:r>
            <a:r>
              <a:rPr dirty="0"/>
              <a:t>......(</a:t>
            </a:r>
            <a:r>
              <a:rPr dirty="0" err="1"/>
              <a:t>詳細請見training_data.csv的欄位</a:t>
            </a:r>
            <a:r>
              <a:rPr dirty="0"/>
              <a:t>)，</a:t>
            </a:r>
            <a:r>
              <a:rPr dirty="0" err="1"/>
              <a:t>以及</a:t>
            </a:r>
            <a:r>
              <a:rPr dirty="0" err="1">
                <a:solidFill>
                  <a:srgbClr val="FF2600"/>
                </a:solidFill>
              </a:rPr>
              <a:t>1個output</a:t>
            </a:r>
            <a:r>
              <a:rPr dirty="0">
                <a:solidFill>
                  <a:srgbClr val="FF2600"/>
                </a:solidFill>
              </a:rPr>
              <a:t> attribute</a:t>
            </a:r>
            <a:r>
              <a:rPr dirty="0"/>
              <a:t>(yes or no)，</a:t>
            </a:r>
            <a:r>
              <a:rPr dirty="0" err="1"/>
              <a:t>用來表示客戶最後是否會辦理定存</a:t>
            </a:r>
            <a:endParaRPr dirty="0"/>
          </a:p>
          <a:p>
            <a:pPr marL="386715" indent="-386715" defTabSz="508254">
              <a:spcBef>
                <a:spcPts val="2700"/>
              </a:spcBef>
              <a:buBlip>
                <a:blip r:embed="rId2"/>
              </a:buBlip>
              <a:defRPr sz="3100">
                <a:solidFill>
                  <a:srgbClr val="737372"/>
                </a:solidFill>
              </a:defRPr>
            </a:pPr>
            <a:r>
              <a:rPr dirty="0"/>
              <a:t>Training </a:t>
            </a:r>
            <a:r>
              <a:rPr dirty="0" err="1"/>
              <a:t>data以及Testing</a:t>
            </a:r>
            <a:r>
              <a:rPr dirty="0"/>
              <a:t> data</a:t>
            </a:r>
            <a:br>
              <a:rPr dirty="0"/>
            </a:br>
            <a:r>
              <a:rPr dirty="0" err="1"/>
              <a:t>在Kaggle上可以下載</a:t>
            </a:r>
            <a:r>
              <a:rPr dirty="0"/>
              <a:t>(</a:t>
            </a:r>
            <a:r>
              <a:rPr dirty="0" err="1"/>
              <a:t>CVS檔</a:t>
            </a:r>
            <a:r>
              <a:rPr dirty="0"/>
              <a:t>)</a:t>
            </a:r>
          </a:p>
        </p:txBody>
      </p:sp>
      <p:pic>
        <p:nvPicPr>
          <p:cNvPr id="173" name="螢幕快照 2018-05-08 上午11.11.07.png" descr="螢幕快照 2018-05-08 上午11.11.07.png"/>
          <p:cNvPicPr>
            <a:picLocks noChangeAspect="1"/>
          </p:cNvPicPr>
          <p:nvPr/>
        </p:nvPicPr>
        <p:blipFill>
          <a:blip r:embed="rId3">
            <a:extLst/>
          </a:blip>
          <a:srcRect t="22370"/>
          <a:stretch>
            <a:fillRect/>
          </a:stretch>
        </p:blipFill>
        <p:spPr>
          <a:xfrm>
            <a:off x="6880590" y="6702482"/>
            <a:ext cx="5368464" cy="1682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可使用的方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可使用的方法</a:t>
            </a:r>
            <a:endParaRPr dirty="0"/>
          </a:p>
        </p:txBody>
      </p:sp>
      <p:sp>
        <p:nvSpPr>
          <p:cNvPr id="176" name="請同學實作課程投影片no.6~no.12的其中一種classification method (e.g., decision tree 或 KNN)，亦可使用ensemble技術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dirty="0" err="1"/>
              <a:t>請同學實作</a:t>
            </a:r>
            <a:r>
              <a:rPr dirty="0" err="1">
                <a:solidFill>
                  <a:srgbClr val="FF2600"/>
                </a:solidFill>
              </a:rPr>
              <a:t>課程投影片no.6~no.12</a:t>
            </a:r>
            <a:r>
              <a:rPr dirty="0" err="1">
                <a:solidFill>
                  <a:srgbClr val="FF0000"/>
                </a:solidFill>
              </a:rPr>
              <a:t>的其中一種classification</a:t>
            </a:r>
            <a:r>
              <a:rPr dirty="0">
                <a:solidFill>
                  <a:srgbClr val="FF0000"/>
                </a:solidFill>
              </a:rPr>
              <a:t> method </a:t>
            </a:r>
            <a:r>
              <a:rPr dirty="0"/>
              <a:t>(e.g., decision tree 或 </a:t>
            </a:r>
            <a:r>
              <a:rPr dirty="0" err="1"/>
              <a:t>KNN</a:t>
            </a:r>
            <a:r>
              <a:rPr dirty="0"/>
              <a:t>)，</a:t>
            </a:r>
            <a:r>
              <a:rPr dirty="0" err="1"/>
              <a:t>亦可使用ensemble</a:t>
            </a:r>
            <a:r>
              <a:rPr dirty="0" err="1" smtClean="0"/>
              <a:t>技術</a:t>
            </a:r>
            <a:endParaRPr lang="en-US" dirty="0" smtClean="0"/>
          </a:p>
          <a:p>
            <a:r>
              <a:rPr lang="zh-TW" altLang="en-US" dirty="0" smtClean="0"/>
              <a:t>作法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將</a:t>
            </a:r>
            <a:r>
              <a:rPr lang="en-US" altLang="zh-TW" dirty="0" smtClean="0"/>
              <a:t>training data</a:t>
            </a:r>
            <a:r>
              <a:rPr lang="zh-TW" altLang="en-US" dirty="0" smtClean="0"/>
              <a:t> 透過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訓練後，將</a:t>
            </a:r>
            <a:r>
              <a:rPr lang="en-US" altLang="zh-TW" dirty="0" smtClean="0"/>
              <a:t>testing data</a:t>
            </a:r>
            <a:r>
              <a:rPr lang="zh-TW" altLang="en-US" dirty="0" smtClean="0"/>
              <a:t>放入訓練好的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中，去預測出</a:t>
            </a:r>
            <a:r>
              <a:rPr lang="en-US" altLang="zh-TW" dirty="0" smtClean="0"/>
              <a:t>output attribute</a:t>
            </a:r>
            <a:r>
              <a:rPr lang="zh-TW" altLang="en-US" dirty="0" smtClean="0"/>
              <a:t>為</a:t>
            </a:r>
            <a:r>
              <a:rPr lang="en-US" altLang="zh-TW" dirty="0" smtClean="0"/>
              <a:t>yes or no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上傳檔案格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上傳檔案格式</a:t>
            </a:r>
          </a:p>
        </p:txBody>
      </p:sp>
      <p:sp>
        <p:nvSpPr>
          <p:cNvPr id="179" name="CSV檔(一共有4522列，2行)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dirty="0" err="1"/>
              <a:t>CSV檔</a:t>
            </a:r>
            <a:r>
              <a:rPr dirty="0">
                <a:solidFill>
                  <a:srgbClr val="FF2600"/>
                </a:solidFill>
              </a:rPr>
              <a:t>(</a:t>
            </a:r>
            <a:r>
              <a:rPr dirty="0" err="1">
                <a:solidFill>
                  <a:srgbClr val="FF2600"/>
                </a:solidFill>
              </a:rPr>
              <a:t>一共有</a:t>
            </a:r>
            <a:r>
              <a:rPr dirty="0" err="1" smtClean="0">
                <a:solidFill>
                  <a:srgbClr val="FF2600"/>
                </a:solidFill>
              </a:rPr>
              <a:t>452</a:t>
            </a:r>
            <a:r>
              <a:rPr lang="en-US" dirty="0" err="1" smtClean="0">
                <a:solidFill>
                  <a:srgbClr val="FF2600"/>
                </a:solidFill>
              </a:rPr>
              <a:t>3</a:t>
            </a:r>
            <a:r>
              <a:rPr dirty="0" err="1" smtClean="0">
                <a:solidFill>
                  <a:srgbClr val="FF2600"/>
                </a:solidFill>
              </a:rPr>
              <a:t>列</a:t>
            </a:r>
            <a:r>
              <a:rPr dirty="0" err="1">
                <a:solidFill>
                  <a:srgbClr val="FF2600"/>
                </a:solidFill>
              </a:rPr>
              <a:t>，2行</a:t>
            </a:r>
            <a:r>
              <a:rPr dirty="0">
                <a:solidFill>
                  <a:srgbClr val="FF2600"/>
                </a:solidFill>
              </a:rPr>
              <a:t>)</a:t>
            </a:r>
          </a:p>
          <a:p>
            <a:pPr>
              <a:buBlip>
                <a:blip r:embed="rId2"/>
              </a:buBlip>
            </a:pPr>
            <a:r>
              <a:rPr dirty="0" err="1"/>
              <a:t>第一欄為id，</a:t>
            </a:r>
            <a:r>
              <a:rPr dirty="0" err="1" smtClean="0"/>
              <a:t>表示銀行客戶的編號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注意</a:t>
            </a:r>
            <a:r>
              <a:rPr lang="en-US" altLang="zh-TW" dirty="0" smtClean="0">
                <a:solidFill>
                  <a:srgbClr val="FF0000"/>
                </a:solidFill>
              </a:rPr>
              <a:t>! id</a:t>
            </a:r>
            <a:r>
              <a:rPr lang="zh-TW" altLang="en-US" dirty="0" smtClean="0">
                <a:solidFill>
                  <a:srgbClr val="FF0000"/>
                </a:solidFill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zh-TW" altLang="en-US" dirty="0" smtClean="0">
                <a:solidFill>
                  <a:srgbClr val="FF0000"/>
                </a:solidFill>
              </a:rPr>
              <a:t>開始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dirty="0">
              <a:solidFill>
                <a:srgbClr val="FF0000"/>
              </a:solidFill>
            </a:endParaRPr>
          </a:p>
          <a:p>
            <a:pPr>
              <a:buBlip>
                <a:blip r:embed="rId2"/>
              </a:buBlip>
            </a:pPr>
            <a:r>
              <a:rPr dirty="0" err="1"/>
              <a:t>第二欄為ans，</a:t>
            </a:r>
            <a:r>
              <a:rPr dirty="0" err="1" smtClean="0"/>
              <a:t>表示客戶是否會辦理定存</a:t>
            </a:r>
            <a:r>
              <a:rPr dirty="0" smtClean="0">
                <a:solidFill>
                  <a:srgbClr val="FF2600"/>
                </a:solidFill>
              </a:rPr>
              <a:t>(</a:t>
            </a:r>
            <a:r>
              <a:rPr dirty="0" err="1">
                <a:solidFill>
                  <a:srgbClr val="FF2600"/>
                </a:solidFill>
              </a:rPr>
              <a:t>如果是yes的話，請用1</a:t>
            </a:r>
            <a:r>
              <a:rPr dirty="0" err="1" smtClean="0">
                <a:solidFill>
                  <a:srgbClr val="FF2600"/>
                </a:solidFill>
              </a:rPr>
              <a:t>表示</a:t>
            </a:r>
            <a:r>
              <a:rPr lang="zh-TW" altLang="en-US" dirty="0">
                <a:solidFill>
                  <a:srgbClr val="FF2600"/>
                </a:solidFill>
              </a:rPr>
              <a:t>，</a:t>
            </a:r>
            <a:r>
              <a:rPr dirty="0" err="1" smtClean="0">
                <a:solidFill>
                  <a:srgbClr val="FF2600"/>
                </a:solidFill>
              </a:rPr>
              <a:t>如果是</a:t>
            </a:r>
            <a:r>
              <a:rPr dirty="0" err="1">
                <a:solidFill>
                  <a:srgbClr val="FF2600"/>
                </a:solidFill>
              </a:rPr>
              <a:t>no的話，請用0表示</a:t>
            </a:r>
            <a:r>
              <a:rPr dirty="0">
                <a:solidFill>
                  <a:srgbClr val="FF2600"/>
                </a:solidFill>
              </a:rPr>
              <a:t>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330" y="2351118"/>
            <a:ext cx="3072296" cy="654996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評分方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評分方式</a:t>
            </a:r>
          </a:p>
        </p:txBody>
      </p:sp>
      <p:sp>
        <p:nvSpPr>
          <p:cNvPr id="183" name="程式performance 70%(40%為Public Leaderboard，60％為Private Leaderboard)…"/>
          <p:cNvSpPr txBox="1">
            <a:spLocks noGrp="1"/>
          </p:cNvSpPr>
          <p:nvPr>
            <p:ph type="body" idx="1"/>
          </p:nvPr>
        </p:nvSpPr>
        <p:spPr>
          <a:xfrm>
            <a:off x="1041399" y="2768600"/>
            <a:ext cx="11086347" cy="5932631"/>
          </a:xfrm>
          <a:prstGeom prst="rect">
            <a:avLst/>
          </a:prstGeom>
        </p:spPr>
        <p:txBody>
          <a:bodyPr/>
          <a:lstStyle/>
          <a:p>
            <a:pPr marL="288925" indent="-288925" defTabSz="379729">
              <a:spcBef>
                <a:spcPts val="2000"/>
              </a:spcBef>
              <a:buBlip>
                <a:blip r:embed="rId2"/>
              </a:buBlip>
              <a:defRPr sz="2300">
                <a:solidFill>
                  <a:srgbClr val="FF2600"/>
                </a:solidFill>
              </a:defRPr>
            </a:pPr>
            <a:r>
              <a:rPr dirty="0" err="1"/>
              <a:t>程式performance</a:t>
            </a:r>
            <a:r>
              <a:rPr dirty="0"/>
              <a:t> 70%(</a:t>
            </a:r>
            <a:r>
              <a:rPr dirty="0" err="1"/>
              <a:t>40%為Public</a:t>
            </a:r>
            <a:r>
              <a:rPr dirty="0"/>
              <a:t> </a:t>
            </a:r>
            <a:r>
              <a:rPr dirty="0" err="1"/>
              <a:t>Leaderboard，60％為Private</a:t>
            </a:r>
            <a:r>
              <a:rPr dirty="0"/>
              <a:t> Leaderboard)</a:t>
            </a:r>
          </a:p>
          <a:p>
            <a:pPr marL="577850" lvl="1" indent="-288925" defTabSz="379729">
              <a:spcBef>
                <a:spcPts val="2000"/>
              </a:spcBef>
              <a:buBlip>
                <a:blip r:embed="rId2"/>
              </a:buBlip>
              <a:defRPr sz="2300"/>
            </a:pPr>
            <a:r>
              <a:rPr dirty="0"/>
              <a:t>Public </a:t>
            </a:r>
            <a:r>
              <a:rPr dirty="0" err="1"/>
              <a:t>Leaderboard分數</a:t>
            </a:r>
            <a:r>
              <a:rPr dirty="0"/>
              <a:t/>
            </a:r>
            <a:br>
              <a:rPr dirty="0"/>
            </a:br>
            <a:r>
              <a:rPr dirty="0" err="1"/>
              <a:t>超過baseline</a:t>
            </a:r>
            <a:r>
              <a:rPr dirty="0"/>
              <a:t> </a:t>
            </a:r>
            <a:r>
              <a:rPr dirty="0" err="1"/>
              <a:t>approach，就至少有基本分</a:t>
            </a:r>
            <a:r>
              <a:rPr dirty="0"/>
              <a:t>(</a:t>
            </a:r>
            <a:r>
              <a:rPr dirty="0" err="1"/>
              <a:t>60分</a:t>
            </a:r>
            <a:r>
              <a:rPr dirty="0"/>
              <a:t>)，而Kaggle排名第一的人分數為100分，其他人有超過Baseline的，依照在Kaggle上的Score值與第一名的Score值差距，按比例介於60到100之間</a:t>
            </a:r>
          </a:p>
          <a:p>
            <a:pPr marL="577850" lvl="1" indent="-288925" defTabSz="379729">
              <a:spcBef>
                <a:spcPts val="2000"/>
              </a:spcBef>
              <a:buBlip>
                <a:blip r:embed="rId2"/>
              </a:buBlip>
              <a:defRPr sz="2300"/>
            </a:pPr>
            <a:r>
              <a:rPr dirty="0"/>
              <a:t>Private </a:t>
            </a:r>
            <a:r>
              <a:rPr dirty="0" err="1"/>
              <a:t>Leaderboard分數</a:t>
            </a:r>
            <a:r>
              <a:rPr dirty="0"/>
              <a:t/>
            </a:r>
            <a:br>
              <a:rPr dirty="0"/>
            </a:br>
            <a:r>
              <a:rPr dirty="0" err="1"/>
              <a:t>計分方式同Public</a:t>
            </a:r>
            <a:r>
              <a:rPr dirty="0"/>
              <a:t> Leaderboard</a:t>
            </a:r>
          </a:p>
          <a:p>
            <a:pPr marL="288925" indent="-288925" defTabSz="379729">
              <a:spcBef>
                <a:spcPts val="2000"/>
              </a:spcBef>
              <a:buBlip>
                <a:blip r:embed="rId2"/>
              </a:buBlip>
              <a:defRPr sz="2300">
                <a:solidFill>
                  <a:srgbClr val="FF2600"/>
                </a:solidFill>
              </a:defRPr>
            </a:pPr>
            <a:r>
              <a:rPr dirty="0" err="1"/>
              <a:t>報告30</a:t>
            </a:r>
            <a:r>
              <a:rPr dirty="0"/>
              <a:t>%:</a:t>
            </a:r>
            <a:br>
              <a:rPr dirty="0"/>
            </a:br>
            <a:r>
              <a:rPr dirty="0" err="1">
                <a:solidFill>
                  <a:srgbClr val="737373"/>
                </a:solidFill>
              </a:rPr>
              <a:t>演算法流程及程式架構介紹、有進行哪些資料預處理手續、資料分析過程中遇到的困難及嘗試解決的方法、作業中學到的東西、程式碼執行說明</a:t>
            </a:r>
            <a:r>
              <a:rPr dirty="0">
                <a:solidFill>
                  <a:srgbClr val="737373"/>
                </a:solidFill>
              </a:rPr>
              <a:t>(</a:t>
            </a:r>
            <a:r>
              <a:rPr dirty="0" err="1" smtClean="0">
                <a:solidFill>
                  <a:srgbClr val="737373"/>
                </a:solidFill>
              </a:rPr>
              <a:t>包含執行環境等資訊</a:t>
            </a:r>
            <a:r>
              <a:rPr dirty="0" smtClean="0">
                <a:solidFill>
                  <a:srgbClr val="737373"/>
                </a:solidFill>
              </a:rPr>
              <a:t>）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請勿抄襲其他同學</a:t>
            </a:r>
            <a:r>
              <a:rPr lang="en-US" altLang="zh-TW" dirty="0" smtClean="0">
                <a:solidFill>
                  <a:srgbClr val="FF0000"/>
                </a:solidFill>
              </a:rPr>
              <a:t>!)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開始吧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開始吧</a:t>
            </a:r>
            <a:r>
              <a:rPr dirty="0"/>
              <a:t>！</a:t>
            </a:r>
          </a:p>
        </p:txBody>
      </p:sp>
      <p:sp>
        <p:nvSpPr>
          <p:cNvPr id="186" name="KAGGLE的作業一網址 https://www.kaggle.com/t/d98554250f1d473eae508c39ca025d42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2500"/>
            </a:pPr>
            <a:r>
              <a:rPr dirty="0" err="1"/>
              <a:t>KAGGLE的作業一網址</a:t>
            </a:r>
            <a:r>
              <a:rPr dirty="0"/>
              <a:t/>
            </a:r>
            <a:br>
              <a:rPr dirty="0"/>
            </a:b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</a:t>
            </a:r>
            <a:r>
              <a:rPr u="sng" dirty="0" err="1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www.kaggle.com</a:t>
            </a:r>
            <a:r>
              <a:rPr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/t/</a:t>
            </a:r>
            <a:r>
              <a:rPr u="sng" dirty="0" err="1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d98554250f1d473eae508c39ca025d42</a:t>
            </a:r>
            <a:endParaRPr lang="en-US" u="sng" dirty="0" smtClean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  <a:p>
            <a:pPr>
              <a:defRPr sz="2500"/>
            </a:pPr>
            <a:r>
              <a:rPr lang="zh-TW" altLang="en-US" dirty="0">
                <a:solidFill>
                  <a:srgbClr val="FF0000"/>
                </a:solidFill>
              </a:rPr>
              <a:t>請注意！一定要從上述連結進入</a:t>
            </a:r>
            <a:r>
              <a:rPr lang="en-US" altLang="zh-TW" dirty="0" err="1">
                <a:solidFill>
                  <a:srgbClr val="FF0000"/>
                </a:solidFill>
              </a:rPr>
              <a:t>KAGGLE</a:t>
            </a:r>
            <a:r>
              <a:rPr lang="zh-TW" altLang="en-US" dirty="0">
                <a:solidFill>
                  <a:srgbClr val="FF0000"/>
                </a:solidFill>
              </a:rPr>
              <a:t>，每天能上傳的</a:t>
            </a:r>
            <a:r>
              <a:rPr lang="zh-TW" altLang="en-US" dirty="0" smtClean="0">
                <a:solidFill>
                  <a:srgbClr val="FF0000"/>
                </a:solidFill>
              </a:rPr>
              <a:t>次數上</a:t>
            </a:r>
            <a:r>
              <a:rPr lang="zh-TW" altLang="en-US" dirty="0">
                <a:solidFill>
                  <a:srgbClr val="FF0000"/>
                </a:solidFill>
              </a:rPr>
              <a:t>限</a:t>
            </a:r>
            <a:r>
              <a:rPr lang="zh-TW" altLang="en-US" dirty="0" smtClean="0">
                <a:solidFill>
                  <a:srgbClr val="FF0000"/>
                </a:solidFill>
              </a:rPr>
              <a:t>為</a:t>
            </a:r>
            <a:r>
              <a:rPr lang="en-US" altLang="zh-TW" dirty="0">
                <a:solidFill>
                  <a:srgbClr val="FF0000"/>
                </a:solidFill>
              </a:rPr>
              <a:t>20</a:t>
            </a:r>
            <a:r>
              <a:rPr lang="zh-TW" altLang="en-US" dirty="0" smtClean="0">
                <a:solidFill>
                  <a:srgbClr val="FF0000"/>
                </a:solidFill>
              </a:rPr>
              <a:t>次</a:t>
            </a:r>
            <a:endParaRPr u="sng" dirty="0">
              <a:solidFill>
                <a:srgbClr val="FF0000"/>
              </a:solidFill>
              <a:uFill>
                <a:solidFill>
                  <a:srgbClr val="0000FF"/>
                </a:solidFill>
              </a:uFill>
              <a:hlinkClick r:id="rId3"/>
            </a:endParaRPr>
          </a:p>
          <a:p>
            <a:pPr>
              <a:buBlip>
                <a:blip r:embed="rId2"/>
              </a:buBlip>
              <a:defRPr sz="2500"/>
            </a:pPr>
            <a:r>
              <a:rPr dirty="0" err="1"/>
              <a:t>Kaggle名稱</a:t>
            </a:r>
            <a:r>
              <a:rPr dirty="0"/>
              <a:t>(</a:t>
            </a:r>
            <a:r>
              <a:rPr dirty="0" err="1"/>
              <a:t>team_name</a:t>
            </a:r>
            <a:r>
              <a:rPr dirty="0"/>
              <a:t>)</a:t>
            </a:r>
            <a:r>
              <a:rPr dirty="0" err="1"/>
              <a:t>請使用：</a:t>
            </a:r>
            <a:r>
              <a:rPr dirty="0" err="1">
                <a:solidFill>
                  <a:srgbClr val="FF2600"/>
                </a:solidFill>
              </a:rPr>
              <a:t>學號_姓名</a:t>
            </a:r>
            <a:r>
              <a:rPr dirty="0">
                <a:solidFill>
                  <a:srgbClr val="888887"/>
                </a:solidFill>
              </a:rPr>
              <a:t>(</a:t>
            </a:r>
            <a:r>
              <a:rPr dirty="0" err="1">
                <a:solidFill>
                  <a:srgbClr val="888887"/>
                </a:solidFill>
              </a:rPr>
              <a:t>例如：B10615011_王小明</a:t>
            </a:r>
            <a:r>
              <a:rPr dirty="0">
                <a:solidFill>
                  <a:srgbClr val="888887"/>
                </a:solidFill>
              </a:rPr>
              <a:t>)</a:t>
            </a:r>
          </a:p>
          <a:p>
            <a:pPr>
              <a:buBlip>
                <a:blip r:embed="rId2"/>
              </a:buBlip>
              <a:defRPr sz="2500"/>
            </a:pPr>
            <a:r>
              <a:rPr dirty="0" err="1" smtClean="0"/>
              <a:t>Kaggle</a:t>
            </a:r>
            <a:r>
              <a:rPr dirty="0" err="1"/>
              <a:t>競賽截止日期為</a:t>
            </a:r>
            <a:r>
              <a:rPr dirty="0" err="1" smtClean="0">
                <a:solidFill>
                  <a:srgbClr val="FF0000"/>
                </a:solidFill>
              </a:rPr>
              <a:t>5</a:t>
            </a:r>
            <a:r>
              <a:rPr dirty="0" smtClean="0">
                <a:solidFill>
                  <a:srgbClr val="FF0000"/>
                </a:solidFill>
              </a:rPr>
              <a:t>/2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dirty="0" smtClean="0">
                <a:solidFill>
                  <a:srgbClr val="FF0000"/>
                </a:solidFill>
              </a:rPr>
              <a:t> </a:t>
            </a:r>
            <a:r>
              <a:rPr dirty="0" err="1" smtClean="0">
                <a:solidFill>
                  <a:srgbClr val="FF0000"/>
                </a:solidFill>
              </a:rPr>
              <a:t>11:59</a:t>
            </a:r>
            <a:r>
              <a:rPr lang="en-US" dirty="0" err="1" smtClean="0">
                <a:solidFill>
                  <a:srgbClr val="FF0000"/>
                </a:solidFill>
              </a:rPr>
              <a:t>P</a:t>
            </a:r>
            <a:r>
              <a:rPr dirty="0" err="1" smtClean="0">
                <a:solidFill>
                  <a:srgbClr val="FF0000"/>
                </a:solidFill>
              </a:rPr>
              <a:t>M</a:t>
            </a:r>
            <a:endParaRPr dirty="0">
              <a:solidFill>
                <a:srgbClr val="FF0000"/>
              </a:solidFill>
            </a:endParaRPr>
          </a:p>
          <a:p>
            <a:pPr>
              <a:buBlip>
                <a:blip r:embed="rId2"/>
              </a:buBlip>
              <a:defRPr sz="2500"/>
            </a:pPr>
            <a:r>
              <a:rPr dirty="0" err="1"/>
              <a:t>之後會在Moodle新增一個作業讓同學上傳報告＆程式碼</a:t>
            </a:r>
            <a:endParaRPr dirty="0"/>
          </a:p>
          <a:p>
            <a:pPr>
              <a:buBlip>
                <a:blip r:embed="rId2"/>
              </a:buBlip>
              <a:defRPr sz="2500"/>
            </a:pPr>
            <a:r>
              <a:rPr dirty="0" err="1"/>
              <a:t>如果有任何問題，請至RB308-3請教助教，感謝</a:t>
            </a:r>
            <a:r>
              <a:rPr dirty="0"/>
              <a:t>！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ueprint">
  <a:themeElements>
    <a:clrScheme name="Blueprint">
      <a:dk1>
        <a:srgbClr val="AB7655"/>
      </a:dk1>
      <a:lt1>
        <a:srgbClr val="568AAB"/>
      </a:lt1>
      <a:dk2>
        <a:srgbClr val="A7A7A7"/>
      </a:dk2>
      <a:lt2>
        <a:srgbClr val="535353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B7655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68AAB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68AAB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ueprint">
  <a:themeElements>
    <a:clrScheme name="Bluepri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B7655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68AAB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68AAB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153</Words>
  <Application>Microsoft Office PowerPoint</Application>
  <PresentationFormat>自訂</PresentationFormat>
  <Paragraphs>29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Helvetica Neue</vt:lpstr>
      <vt:lpstr>Helvetica Neue Bold Condensed</vt:lpstr>
      <vt:lpstr>Helvetica Neue Light</vt:lpstr>
      <vt:lpstr>Helvetica</vt:lpstr>
      <vt:lpstr>Blueprint</vt:lpstr>
      <vt:lpstr>Data Science HW1</vt:lpstr>
      <vt:lpstr>PowerPoint 簡報</vt:lpstr>
      <vt:lpstr>資料集</vt:lpstr>
      <vt:lpstr>可使用的方法</vt:lpstr>
      <vt:lpstr>上傳檔案格式</vt:lpstr>
      <vt:lpstr>評分方式</vt:lpstr>
      <vt:lpstr>開始吧！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HW1</dc:title>
  <cp:lastModifiedBy>HU</cp:lastModifiedBy>
  <cp:revision>5</cp:revision>
  <dcterms:modified xsi:type="dcterms:W3CDTF">2018-05-08T15:50:19Z</dcterms:modified>
</cp:coreProperties>
</file>