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5.png" ContentType="image/png"/>
  <Override PartName="/ppt/media/image4.png" ContentType="image/png"/>
  <Override PartName="/ppt/media/image3.png" ContentType="image/png"/>
  <Override PartName="/ppt/media/image1.jpeg" ContentType="image/jpe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单击鼠标移动幻灯片</a:t>
            </a:r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单击编辑备注格式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C7ED739-EFC2-44A6-9E6C-9D25DD0B3206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*C</a:t>
            </a:r>
            <a:r>
              <a:rPr b="0" lang="en-US" sz="2000" spc="-1" strike="noStrike">
                <a:latin typeface="Arial"/>
              </a:rPr>
              <a:t>表示</a:t>
            </a:r>
            <a:r>
              <a:rPr b="0" lang="en-US" sz="2000" spc="-1" strike="noStrike">
                <a:latin typeface="Arial"/>
              </a:rPr>
              <a:t>cancellation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99DBF9C-889E-4B5F-A139-5AB6D51FEE3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*</a:t>
            </a:r>
            <a:r>
              <a:rPr b="0" lang="en-US" sz="2000" spc="-1" strike="noStrike">
                <a:latin typeface="Arial"/>
              </a:rPr>
              <a:t>套件：例如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Pandas (python 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的一個數據分析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library)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就有提供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association analysis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功能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6AD209C-0105-4C59-9310-1742FC62161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69960" y="0"/>
            <a:ext cx="10850040" cy="1028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69960" y="0"/>
            <a:ext cx="10850040" cy="1028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69960" y="0"/>
            <a:ext cx="10850040" cy="1028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69960" y="0"/>
            <a:ext cx="10850040" cy="1028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69960" y="0"/>
            <a:ext cx="10850040" cy="1028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69960" y="0"/>
            <a:ext cx="10850040" cy="1028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69960" y="0"/>
            <a:ext cx="10850040" cy="1028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69960" y="0"/>
            <a:ext cx="10850040" cy="476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69960" y="0"/>
            <a:ext cx="10850040" cy="1028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69960" y="0"/>
            <a:ext cx="10850040" cy="1028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69960" y="0"/>
            <a:ext cx="10850040" cy="1028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69960" y="0"/>
            <a:ext cx="10850040" cy="1028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69960" y="0"/>
            <a:ext cx="10850040" cy="1028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69960" y="0"/>
            <a:ext cx="10850040" cy="1028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69960" y="0"/>
            <a:ext cx="10850040" cy="1028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69960" y="0"/>
            <a:ext cx="10850040" cy="1028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69960" y="0"/>
            <a:ext cx="10850040" cy="1028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69960" y="0"/>
            <a:ext cx="10850040" cy="1028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69960" y="0"/>
            <a:ext cx="10850040" cy="476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69960" y="0"/>
            <a:ext cx="10850040" cy="1028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69960" y="0"/>
            <a:ext cx="10850040" cy="1028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69960" y="0"/>
            <a:ext cx="10850040" cy="1028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669600" y="1028520"/>
            <a:ext cx="10850760" cy="360"/>
          </a:xfrm>
          <a:prstGeom prst="line">
            <a:avLst/>
          </a:prstGeom>
          <a:ln w="324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图片 16" descr=""/>
          <p:cNvPicPr/>
          <p:nvPr/>
        </p:nvPicPr>
        <p:blipFill>
          <a:blip r:embed="rId2"/>
          <a:stretch/>
        </p:blipFill>
        <p:spPr>
          <a:xfrm>
            <a:off x="1080" y="0"/>
            <a:ext cx="12189240" cy="685764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69960" y="1201680"/>
            <a:ext cx="5787000" cy="109224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zh-CN" sz="4000" spc="-1" strike="noStrike">
                <a:solidFill>
                  <a:srgbClr val="000000"/>
                </a:solidFill>
                <a:latin typeface="Arial"/>
                <a:ea typeface="微软雅黑"/>
              </a:rPr>
              <a:t>Click to edit Master title style</a:t>
            </a:r>
            <a:endParaRPr b="0" lang="zh-C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69960" y="3410640"/>
            <a:ext cx="2913480" cy="24804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CN" sz="1500" spc="-1" strike="noStrike">
                <a:solidFill>
                  <a:srgbClr val="000000"/>
                </a:solidFill>
                <a:latin typeface="Arial"/>
                <a:ea typeface="微软雅黑"/>
              </a:rPr>
              <a:t>Signature</a:t>
            </a:r>
            <a:endParaRPr b="0" lang="zh-C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669960" y="3661920"/>
            <a:ext cx="2913480" cy="24804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CN" sz="1500" spc="-1" strike="noStrike">
                <a:solidFill>
                  <a:srgbClr val="000000"/>
                </a:solidFill>
                <a:latin typeface="Arial"/>
                <a:ea typeface="微软雅黑"/>
              </a:rPr>
              <a:t>Date</a:t>
            </a:r>
            <a:endParaRPr b="0" lang="zh-CN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669600" y="1028520"/>
            <a:ext cx="10850760" cy="360"/>
          </a:xfrm>
          <a:prstGeom prst="line">
            <a:avLst/>
          </a:prstGeom>
          <a:ln w="324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69960" y="0"/>
            <a:ext cx="10850040" cy="102816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lang="zh-CN" sz="2800" spc="-1" strike="noStrike">
                <a:solidFill>
                  <a:srgbClr val="000000"/>
                </a:solidFill>
                <a:latin typeface="Arial"/>
                <a:ea typeface="微软雅黑"/>
              </a:rPr>
              <a:t>Click to edit Master title style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401800" y="6240600"/>
            <a:ext cx="1388160" cy="2059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3EC20690-DB0F-4199-A812-50711B8FBB42}" type="datetime1">
              <a:rPr b="0" lang="en-US" sz="1000" spc="-1" strike="noStrike">
                <a:solidFill>
                  <a:srgbClr val="808080"/>
                </a:solidFill>
                <a:latin typeface="Arial"/>
                <a:ea typeface="微软雅黑"/>
              </a:rPr>
              <a:t>06/05/2018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669960" y="6240600"/>
            <a:ext cx="4140000" cy="205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微软雅黑"/>
              </a:rPr>
              <a:t>www.islide.cc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240600"/>
            <a:ext cx="2909520" cy="2059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FBBEB27-3F52-4237-A2B4-33907873C8AB}" type="slidenum">
              <a:rPr b="0" lang="en-US" sz="1000" spc="-1" strike="noStrike">
                <a:solidFill>
                  <a:srgbClr val="808080"/>
                </a:solidFill>
                <a:latin typeface="Arial"/>
                <a:ea typeface="微软雅黑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单击鼠标编辑大纲文字格式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600" spc="-1" strike="noStrike">
                <a:solidFill>
                  <a:srgbClr val="000000"/>
                </a:solidFill>
                <a:latin typeface="Arial"/>
              </a:rPr>
              <a:t>第二个大纲级</a:t>
            </a:r>
            <a:endParaRPr b="0" lang="zh-CN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</a:rPr>
              <a:t>第三大纲级别</a:t>
            </a:r>
            <a:endParaRPr b="0" lang="zh-C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400" spc="-1" strike="noStrike">
                <a:solidFill>
                  <a:srgbClr val="000000"/>
                </a:solidFill>
                <a:latin typeface="Arial"/>
              </a:rPr>
              <a:t>第四大纲级别</a:t>
            </a:r>
            <a:endParaRPr b="0" lang="zh-C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69960" y="3660480"/>
            <a:ext cx="5787000" cy="558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微软雅黑"/>
              </a:rPr>
              <a:t>作業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微软雅黑"/>
              </a:rPr>
              <a:t>3  Association Analysis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微软雅黑"/>
              </a:rPr>
              <a:t>作業說明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669960" y="1681920"/>
            <a:ext cx="5787000" cy="1092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zh-CN" sz="2800" spc="-1" strike="noStrike">
                <a:solidFill>
                  <a:srgbClr val="000000"/>
                </a:solidFill>
                <a:latin typeface="Arial"/>
                <a:ea typeface="微软雅黑"/>
              </a:rPr>
              <a:t>台灣科技大學  </a:t>
            </a:r>
            <a:br/>
            <a:r>
              <a:rPr b="1" lang="zh-CN" sz="8000" spc="-1" strike="noStrike">
                <a:solidFill>
                  <a:srgbClr val="268bc5"/>
                </a:solidFill>
                <a:latin typeface="Arial"/>
                <a:ea typeface="微软雅黑"/>
              </a:rPr>
              <a:t>資料科學導論 </a:t>
            </a:r>
            <a:br/>
            <a:r>
              <a:rPr b="1" lang="zh-CN" sz="3100" spc="-1" strike="noStrike">
                <a:solidFill>
                  <a:srgbClr val="268bc5"/>
                </a:solidFill>
                <a:latin typeface="Arial"/>
                <a:ea typeface="微软雅黑"/>
              </a:rPr>
              <a:t>Introduction to Data Science</a:t>
            </a:r>
            <a:endParaRPr b="0" lang="zh-CN" sz="3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Picture 4" descr=""/>
          <p:cNvPicPr/>
          <p:nvPr/>
        </p:nvPicPr>
        <p:blipFill>
          <a:blip r:embed="rId1"/>
          <a:stretch/>
        </p:blipFill>
        <p:spPr>
          <a:xfrm>
            <a:off x="7763400" y="5904360"/>
            <a:ext cx="4428360" cy="95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69960" y="0"/>
            <a:ext cx="10850040" cy="1028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zh-CN" sz="2800" spc="-1" strike="noStrike">
                <a:solidFill>
                  <a:srgbClr val="000000"/>
                </a:solidFill>
                <a:latin typeface="Arial"/>
                <a:ea typeface="微软雅黑"/>
              </a:rPr>
              <a:t>作業說明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610480" y="6240600"/>
            <a:ext cx="2909520" cy="205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C57DB0D-3A4B-49AD-A7AB-7B4A8EFC9686}" type="slidenum">
              <a:rPr b="0" lang="en-US" sz="1000" spc="-1" strike="noStrike">
                <a:solidFill>
                  <a:srgbClr val="808080"/>
                </a:solidFill>
                <a:latin typeface="Arial"/>
                <a:ea typeface="微软雅黑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831960" y="1499760"/>
            <a:ext cx="95641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這是一個來自零售商的交易數據的資料集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5" name="圖片 5" descr=""/>
          <p:cNvPicPr/>
          <p:nvPr/>
        </p:nvPicPr>
        <p:blipFill>
          <a:blip r:embed="rId1"/>
          <a:stretch/>
        </p:blipFill>
        <p:spPr>
          <a:xfrm>
            <a:off x="825120" y="2000520"/>
            <a:ext cx="10534320" cy="1952280"/>
          </a:xfrm>
          <a:prstGeom prst="rect">
            <a:avLst/>
          </a:prstGeom>
          <a:ln>
            <a:noFill/>
          </a:ln>
        </p:spPr>
      </p:pic>
      <p:sp>
        <p:nvSpPr>
          <p:cNvPr id="96" name="CustomShape 4"/>
          <p:cNvSpPr/>
          <p:nvPr/>
        </p:nvSpPr>
        <p:spPr>
          <a:xfrm>
            <a:off x="923400" y="4276080"/>
            <a:ext cx="879408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InvoiceNo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是發票號碼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StockCode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是商品代碼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Description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是商品名稱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Quantity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是購買數量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InvoiceDate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是購買日期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UnitPrice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是商品單價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CustomerID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是客戶編號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Country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是客戶所在的國家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69960" y="0"/>
            <a:ext cx="10850040" cy="1028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zh-CN" sz="2800" spc="-1" strike="noStrike">
                <a:solidFill>
                  <a:srgbClr val="000000"/>
                </a:solidFill>
                <a:latin typeface="Arial"/>
                <a:ea typeface="微软雅黑"/>
              </a:rPr>
              <a:t>作業說明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610480" y="6240600"/>
            <a:ext cx="2909520" cy="205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6688E61-9FF2-4786-8507-390B6439B901}" type="slidenum">
              <a:rPr b="0" lang="en-US" sz="1000" spc="-1" strike="noStrike">
                <a:solidFill>
                  <a:srgbClr val="808080"/>
                </a:solidFill>
                <a:latin typeface="Arial"/>
                <a:ea typeface="微软雅黑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6624000" y="1224000"/>
            <a:ext cx="7940160" cy="44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以下是作業前處理的步驟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步驟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1: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清洗資料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將空的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InvoiceNo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拿掉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移除被取消的交易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(InvoiceNo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開頭有出現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即是，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EX:C537024)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步驟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2: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只分析英國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(United Kingdom)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的購買紀錄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因為資料集有點大，所以將範圍放到只有英國地區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處理時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Country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欄位請選擇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United Kingdom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步驟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3: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把商品中 ‘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POSTAGE‘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拿掉，如果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DATA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中出現負值統一以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取代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郵資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(POSTAGE)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不列入本次分析項目中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步驟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4: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進行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Association Analysis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篩選的指標請以以下條件為準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微软雅黑"/>
              </a:rPr>
              <a:t>support  min threshold(0.01)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微软雅黑"/>
              </a:rPr>
              <a:t>，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微软雅黑"/>
              </a:rPr>
              <a:t>confidence  min threshold(0.5)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669960" y="1251720"/>
            <a:ext cx="7940160" cy="4524120"/>
          </a:xfrm>
          <a:prstGeom prst="rect">
            <a:avLst/>
          </a:prstGeom>
          <a:blipFill rotWithShape="0">
            <a:blip r:embed="rId1"/>
            <a:stretch>
              <a:fillRect l="-634" t="-835" r="0" b="-835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微软雅黑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69960" y="0"/>
            <a:ext cx="10850040" cy="1028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zh-CN" sz="2800" spc="-1" strike="noStrike">
                <a:solidFill>
                  <a:srgbClr val="000000"/>
                </a:solidFill>
                <a:latin typeface="Arial"/>
                <a:ea typeface="微软雅黑"/>
              </a:rPr>
              <a:t>上傳檔案格式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610480" y="6240600"/>
            <a:ext cx="2909520" cy="205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6597EBC-5074-4763-BCE9-584BAE0120DB}" type="slidenum">
              <a:rPr b="0" lang="en-US" sz="1000" spc="-1" strike="noStrike">
                <a:solidFill>
                  <a:srgbClr val="808080"/>
                </a:solidFill>
                <a:latin typeface="Arial"/>
                <a:ea typeface="微软雅黑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03" name="圖片 2" descr=""/>
          <p:cNvPicPr/>
          <p:nvPr/>
        </p:nvPicPr>
        <p:blipFill>
          <a:blip r:embed="rId1"/>
          <a:stretch/>
        </p:blipFill>
        <p:spPr>
          <a:xfrm>
            <a:off x="806760" y="1258200"/>
            <a:ext cx="6933960" cy="2295000"/>
          </a:xfrm>
          <a:prstGeom prst="rect">
            <a:avLst/>
          </a:prstGeom>
          <a:ln>
            <a:noFill/>
          </a:ln>
        </p:spPr>
      </p:pic>
      <p:sp>
        <p:nvSpPr>
          <p:cNvPr id="104" name="CustomShape 3"/>
          <p:cNvSpPr/>
          <p:nvPr/>
        </p:nvSpPr>
        <p:spPr>
          <a:xfrm>
            <a:off x="806760" y="3989880"/>
            <a:ext cx="748512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依照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submit.csv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中的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Association Rule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順序去標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LABEL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Association Rule antecedents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以及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consequents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的欄位可能會有不只一個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item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，如果有出現兩個以上的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item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時，兩個商品會以”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, ”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的方式隔開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逗號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+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空格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同學們必須將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label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欄位填上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或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代表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antecedents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consequents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並沒有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Association Rule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的關係，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代表有關係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669960" y="0"/>
            <a:ext cx="10850040" cy="1028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zh-CN" sz="2800" spc="-1" strike="noStrike">
                <a:solidFill>
                  <a:srgbClr val="000000"/>
                </a:solidFill>
                <a:latin typeface="Arial"/>
                <a:ea typeface="微软雅黑"/>
              </a:rPr>
              <a:t>評分方式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610480" y="6240600"/>
            <a:ext cx="2909520" cy="205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1D07DE2-5206-4C95-952F-F0A770D92446}" type="slidenum">
              <a:rPr b="0" lang="en-US" sz="1000" spc="-1" strike="noStrike">
                <a:solidFill>
                  <a:srgbClr val="808080"/>
                </a:solidFill>
                <a:latin typeface="Arial"/>
                <a:ea typeface="微软雅黑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669960" y="1166760"/>
            <a:ext cx="10212840" cy="47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程式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performance 70%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同作業一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報告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30%: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1. (20%)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演算法流程及程式架構介紹、有進行哪些資料預處理手續、資料分析過程中遇到的困難及嘗試解決的方法、作業中學到的東西、程式碼執行說明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包含執行環境等資訊）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微软雅黑"/>
              </a:rPr>
              <a:t>(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微软雅黑"/>
              </a:rPr>
              <a:t>請勿抄襲其他同學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微软雅黑"/>
              </a:rPr>
              <a:t>!)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微软雅黑"/>
              </a:rPr>
              <a:t>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微软雅黑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2. 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微软雅黑"/>
              </a:rPr>
              <a:t>(10%)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此作業比較特殊的地方是，利用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Association Analysis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處理完資料後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不限於只分析英國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，還希望同學透過這些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Rules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主觀的去分析自己對於這些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Rules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的看法或是一些有趣的現象。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舉例來說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我今天分析完法國所有的購買紀錄，發現法國人買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商品時也會買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商品。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或是調整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association rules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的度量標準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換成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lift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之類 或是 調整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threshold)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，去說明在這度量標準之下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Rule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改變的原因，像是將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confidence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調高，發現說某國人民其實很愛買某商品之類。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微软雅黑"/>
              </a:rPr>
              <a:t>這些分析都是主觀的，只要同學有將想法表達出來就行，並沒有正確答案。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69960" y="0"/>
            <a:ext cx="10850040" cy="1028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zh-CN" sz="2800" spc="-1" strike="noStrike">
                <a:solidFill>
                  <a:srgbClr val="000000"/>
                </a:solidFill>
                <a:latin typeface="Arial"/>
                <a:ea typeface="微软雅黑"/>
              </a:rPr>
              <a:t>最後</a:t>
            </a:r>
            <a:endParaRPr b="0" lang="zh-C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669960" y="6240600"/>
            <a:ext cx="4140000" cy="205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808080"/>
                </a:solidFill>
                <a:latin typeface="Arial"/>
                <a:ea typeface="微软雅黑"/>
              </a:rPr>
              <a:t>www.islide.cc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8610480" y="6240600"/>
            <a:ext cx="2909520" cy="205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39F7DC0-0942-4859-A2EF-8A1C658C9D3E}" type="slidenum">
              <a:rPr b="0" lang="en-US" sz="1000" spc="-1" strike="noStrike">
                <a:solidFill>
                  <a:srgbClr val="808080"/>
                </a:solidFill>
                <a:latin typeface="Arial"/>
                <a:ea typeface="微软雅黑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669960" y="1326600"/>
            <a:ext cx="977364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微软雅黑"/>
              </a:rPr>
              <a:t>可以使用任何的套件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或許同學們看到前面這些覺得很難，但只要關鍵字下的好，馬上就可以找到教學了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如果找不到的話，同學可以下關鍵字”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微软雅黑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微软雅黑"/>
              </a:rPr>
              <a:t>python association rule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“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估計第一或第二搜尋的結果就是了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Kaggle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連結會在日後公布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有任何問題歡迎來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RB308-3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软雅黑"/>
              </a:rPr>
              <a:t>問助教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78495"/>
      </a:dk2>
      <a:lt2>
        <a:srgbClr val="f0f0f0"/>
      </a:lt2>
      <a:accent1>
        <a:srgbClr val="268bc5"/>
      </a:accent1>
      <a:accent2>
        <a:srgbClr val="209791"/>
      </a:accent2>
      <a:accent3>
        <a:srgbClr val="4a7dbc"/>
      </a:accent3>
      <a:accent4>
        <a:srgbClr val="137796"/>
      </a:accent4>
      <a:accent5>
        <a:srgbClr val="297cbf"/>
      </a:accent5>
      <a:accent6>
        <a:srgbClr val="177da2"/>
      </a:accent6>
      <a:hlink>
        <a:srgbClr val="86bc25"/>
      </a:hlink>
      <a:folHlink>
        <a:srgbClr val="bfbf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158</TotalTime>
  <Application>LibreOffice/6.0.3.2$Linux_X86_64 LibreOffice_project/00m0$Build-2</Application>
  <Words>372</Words>
  <Paragraphs>71</Paragraphs>
  <Company>iSlide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2017-10-30T16:00:00Z</dcterms:created>
  <dc:creator>iSlide</dc:creator>
  <dc:description/>
  <dc:language>zh-CN</dc:language>
  <cp:lastModifiedBy/>
  <cp:lastPrinted>2017-10-30T16:00:00Z</cp:lastPrinted>
  <dcterms:modified xsi:type="dcterms:W3CDTF">2018-06-05T23:06:00Z</dcterms:modified>
  <cp:revision>30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16.0013</vt:lpwstr>
  </property>
  <property fmtid="{D5CDD505-2E9C-101B-9397-08002B2CF9AE}" pid="3" name="Company">
    <vt:lpwstr>iSlide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Manager">
    <vt:lpwstr>iSlide</vt:lpwstr>
  </property>
  <property fmtid="{D5CDD505-2E9C-101B-9397-08002B2CF9AE}" pid="9" name="Notes">
    <vt:i4>2</vt:i4>
  </property>
  <property fmtid="{D5CDD505-2E9C-101B-9397-08002B2CF9AE}" pid="10" name="PresentationFormat">
    <vt:lpwstr>寬螢幕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6</vt:i4>
  </property>
  <property fmtid="{D5CDD505-2E9C-101B-9397-08002B2CF9AE}" pid="14" name="iSlide.Theme">
    <vt:lpwstr>48706f29-9ca0-418e-876d-de7b156ca083</vt:lpwstr>
  </property>
</Properties>
</file>