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5" r:id="rId4"/>
  </p:sldMasterIdLst>
  <p:notesMasterIdLst>
    <p:notesMasterId r:id="rId7"/>
  </p:notesMasterIdLst>
  <p:sldIdLst>
    <p:sldId id="256" r:id="rId5"/>
    <p:sldId id="257" r:id="rId6"/>
    <p:sldId id="331" r:id="rId8"/>
    <p:sldId id="328" r:id="rId9"/>
    <p:sldId id="336" r:id="rId10"/>
    <p:sldId id="332" r:id="rId11"/>
    <p:sldId id="333" r:id="rId12"/>
    <p:sldId id="343" r:id="rId13"/>
    <p:sldId id="344" r:id="rId14"/>
    <p:sldId id="346" r:id="rId15"/>
    <p:sldId id="352" r:id="rId16"/>
    <p:sldId id="351" r:id="rId17"/>
    <p:sldId id="334" r:id="rId18"/>
    <p:sldId id="345" r:id="rId19"/>
    <p:sldId id="329" r:id="rId20"/>
    <p:sldId id="358" r:id="rId21"/>
    <p:sldId id="258" r:id="rId2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CE9B"/>
    <a:srgbClr val="A5C24B"/>
    <a:srgbClr val="8DCE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94BDC-7BAF-4164-A77F-660DC216677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B7CEB-64D7-4CB1-B52D-4868B0B83E9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dirty="0"/>
              <a:t>4. My Vision on My Future Role </a:t>
            </a:r>
            <a:endParaRPr lang="en-US" sz="12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B7CEB-64D7-4CB1-B52D-4868B0B83E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914400" indent="-913765">
              <a:lnSpc>
                <a:spcPct val="90000"/>
              </a:lnSpc>
              <a:tabLst>
                <a:tab pos="0" algn="l"/>
              </a:tabLst>
            </a:pPr>
            <a:r>
              <a:rPr lang="zh-CN" sz="4400" b="0" strike="noStrike" spc="-1">
                <a:solidFill>
                  <a:srgbClr val="000000"/>
                </a:solidFill>
                <a:latin typeface="Calibri Light" panose="020F0302020204030204"/>
                <a:ea typeface="SimSun" pitchFamily="2" charset="-122"/>
              </a:rPr>
              <a:t>单击此处编辑母版标题样式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F745C23-F755-467E-901D-6B30FAF5450B}" type="datetime1">
              <a:rPr lang="en-US" sz="1200" b="0" strike="noStrike" spc="-1">
                <a:solidFill>
                  <a:srgbClr val="898989"/>
                </a:solidFill>
                <a:latin typeface="Arial" panose="020B0604020202020204"/>
                <a:ea typeface="SimSun" pitchFamily="2" charset="-122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2B14859-3613-4BC6-8E73-397B2A5FD4BE}" type="slidenum">
              <a:rPr lang="en-US" sz="1200" b="0" strike="noStrike" spc="-1">
                <a:solidFill>
                  <a:srgbClr val="898989"/>
                </a:solidFill>
                <a:latin typeface="Arial" panose="020B0604020202020204"/>
                <a:ea typeface="SimSun" pitchFamily="2" charset="-122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9BEBB80-EDD7-47A5-ADA7-1BC2FA43CB6C}" type="datetime">
              <a:rPr lang="en-US" sz="1200" b="0" strike="noStrike" spc="-1">
                <a:solidFill>
                  <a:srgbClr val="898989"/>
                </a:solidFill>
                <a:latin typeface="Arial" panose="020B0604020202020204"/>
                <a:ea typeface="SimSun" pitchFamily="2" charset="-122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9D36BFA-FAC2-478F-873D-841E7AA114D5}" type="slidenum">
              <a:rPr lang="en-US" sz="1200" b="0" strike="noStrike" spc="-1">
                <a:solidFill>
                  <a:srgbClr val="898989"/>
                </a:solidFill>
                <a:latin typeface="Arial" panose="020B0604020202020204"/>
                <a:ea typeface="SimSun" pitchFamily="2" charset="-122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2"/>
          <p:cNvSpPr/>
          <p:nvPr/>
        </p:nvSpPr>
        <p:spPr>
          <a:xfrm>
            <a:off x="2063636" y="1527133"/>
            <a:ext cx="8065135" cy="193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spc="-1" dirty="0">
                <a:solidFill>
                  <a:srgbClr val="202731"/>
                </a:solidFill>
                <a:latin typeface="Microsoft YaHei" panose="020B0503020204020204" charset="-122"/>
                <a:ea typeface="Microsoft YaHei" panose="020B0503020204020204" charset="-122"/>
              </a:rPr>
              <a:t>Catch Joe</a:t>
            </a:r>
            <a:endParaRPr lang="en-US" altLang="en-US" sz="4800" b="1" spc="-1" dirty="0">
              <a:solidFill>
                <a:srgbClr val="20273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en-US" sz="3600" b="1" strike="noStrike" spc="-1" dirty="0">
                <a:solidFill>
                  <a:srgbClr val="202731"/>
                </a:solidFill>
                <a:latin typeface="Microsoft YaHei" panose="020B0503020204020204" charset="-122"/>
                <a:ea typeface="Microsoft YaHei" panose="020B0503020204020204" charset="-122"/>
              </a:rPr>
              <a:t>Feature Extraction and</a:t>
            </a:r>
            <a:endParaRPr lang="en-US" altLang="en-US" sz="3600" b="1" strike="noStrike" spc="-1" dirty="0">
              <a:solidFill>
                <a:srgbClr val="20273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en-US" sz="3600" b="1" strike="noStrike" spc="-1" dirty="0">
                <a:solidFill>
                  <a:srgbClr val="202731"/>
                </a:solidFill>
                <a:latin typeface="Microsoft YaHei" panose="020B0503020204020204" charset="-122"/>
                <a:ea typeface="Microsoft YaHei" panose="020B0503020204020204" charset="-122"/>
              </a:rPr>
              <a:t> Modeling to Identify the User Joe</a:t>
            </a:r>
            <a:endParaRPr lang="en-US" altLang="en-US" sz="3600" b="1" strike="noStrike" spc="-1" dirty="0">
              <a:solidFill>
                <a:srgbClr val="20273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7595009" y="5452414"/>
            <a:ext cx="4596749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</a:rPr>
              <a:t>Embracing the Technology of Tomorrow</a:t>
            </a:r>
            <a:endParaRPr lang="en-US" sz="1800" b="0" strike="noStrike" spc="-1" dirty="0">
              <a:latin typeface="Arial" panose="020B0604020202020204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4916055" y="3938851"/>
            <a:ext cx="2058670" cy="397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2040" tIns="60840" rIns="122040" bIns="60840">
            <a:spAutoFit/>
          </a:bodyPr>
          <a:lstStyle/>
          <a:p>
            <a:pPr algn="ctr"/>
            <a:r>
              <a:rPr lang="en-US" altLang="en-US" spc="-1" dirty="0">
                <a:solidFill>
                  <a:srgbClr val="202731"/>
                </a:solidFill>
                <a:latin typeface="Microsoft YaHei" panose="020B0503020204020204" charset="-122"/>
                <a:ea typeface="Microsoft YaHei" panose="020B0503020204020204" charset="-122"/>
              </a:rPr>
              <a:t>November</a:t>
            </a:r>
            <a:r>
              <a:rPr lang="en-US" spc="-1" dirty="0">
                <a:solidFill>
                  <a:srgbClr val="20273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en-US" sz="1800" b="0" strike="noStrike" spc="-1" dirty="0">
                <a:solidFill>
                  <a:srgbClr val="202731"/>
                </a:solidFill>
                <a:latin typeface="Microsoft YaHei" panose="020B0503020204020204" charset="-122"/>
                <a:ea typeface="Microsoft YaHei" panose="020B0503020204020204" charset="-122"/>
              </a:rPr>
              <a:t> 2021</a:t>
            </a:r>
            <a:endParaRPr lang="en-US" sz="1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42902" y="544105"/>
            <a:ext cx="139997" cy="1399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cxnSp>
        <p:nvCxnSpPr>
          <p:cNvPr id="4" name="直接连接符 7"/>
          <p:cNvCxnSpPr/>
          <p:nvPr/>
        </p:nvCxnSpPr>
        <p:spPr>
          <a:xfrm>
            <a:off x="0" y="90002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0"/>
          <p:cNvSpPr txBox="1">
            <a:spLocks noChangeArrowheads="1"/>
          </p:cNvSpPr>
          <p:nvPr/>
        </p:nvSpPr>
        <p:spPr bwMode="auto">
          <a:xfrm>
            <a:off x="603250" y="321628"/>
            <a:ext cx="1036796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>
                <a:latin typeface="微软雅黑" panose="020B0503020204020204" charset="-122"/>
                <a:ea typeface="微软雅黑" panose="020B0503020204020204" charset="-122"/>
              </a:rPr>
              <a:t>Visual Inspection - Start Date / Time</a:t>
            </a: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922020" y="5288915"/>
            <a:ext cx="10201910" cy="11988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lvl="1" indent="-285750" algn="l"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v"/>
            </a:pPr>
            <a:r>
              <a:rPr lang="en-US" dirty="0"/>
              <a:t>Distribution of start year / month / day / weekday / start_hour</a:t>
            </a:r>
            <a:endParaRPr lang="en-US" dirty="0"/>
          </a:p>
          <a:p>
            <a:pPr lvl="2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Two years data: 2016-2017.</a:t>
            </a:r>
            <a:endParaRPr lang="en-US" dirty="0">
              <a:sym typeface="+mn-ea"/>
            </a:endParaRPr>
          </a:p>
          <a:p>
            <a:pPr lvl="2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Lower user activities from Septermber to December.</a:t>
            </a:r>
            <a:endParaRPr lang="en-US" dirty="0"/>
          </a:p>
          <a:p>
            <a:pPr lvl="2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start_hour / time are bell-shape distributed, centered at 12PM local time.</a:t>
            </a:r>
            <a:endParaRPr lang="en-US" dirty="0"/>
          </a:p>
        </p:txBody>
      </p:sp>
      <p:pic>
        <p:nvPicPr>
          <p:cNvPr id="9" name="Picture 8" descr="c22bdf562e5385e716620470de86a4376c634e7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8080" y="965200"/>
            <a:ext cx="8155940" cy="2245360"/>
          </a:xfrm>
          <a:prstGeom prst="rect">
            <a:avLst/>
          </a:prstGeom>
        </p:spPr>
      </p:pic>
      <p:pic>
        <p:nvPicPr>
          <p:cNvPr id="2" name="Picture 1" descr="fe6b88bddf5c87aa9bca4d4e8d6a5f1fc505d0d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3210560"/>
            <a:ext cx="7526020" cy="20783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42902" y="544105"/>
            <a:ext cx="139997" cy="1399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cxnSp>
        <p:nvCxnSpPr>
          <p:cNvPr id="4" name="直接连接符 7"/>
          <p:cNvCxnSpPr/>
          <p:nvPr/>
        </p:nvCxnSpPr>
        <p:spPr>
          <a:xfrm>
            <a:off x="0" y="90002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0"/>
          <p:cNvSpPr txBox="1">
            <a:spLocks noChangeArrowheads="1"/>
          </p:cNvSpPr>
          <p:nvPr/>
        </p:nvSpPr>
        <p:spPr bwMode="auto">
          <a:xfrm>
            <a:off x="603250" y="321628"/>
            <a:ext cx="1036796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>
                <a:latin typeface="微软雅黑" panose="020B0503020204020204" charset="-122"/>
                <a:ea typeface="微软雅黑" panose="020B0503020204020204" charset="-122"/>
              </a:rPr>
              <a:t>Characteristics of Joe</a:t>
            </a: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733425" y="5842635"/>
            <a:ext cx="10201910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lvl="1" indent="-285750" algn="l"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v"/>
            </a:pPr>
            <a:r>
              <a:rPr lang="en-US" dirty="0"/>
              <a:t>Joe’s client systems: Firefox / Chrome on Ubuntu / Windows 10, locale is ru_RU.</a:t>
            </a:r>
            <a:endParaRPr lang="en-US" dirty="0"/>
          </a:p>
          <a:p>
            <a:pPr marL="285750" lvl="1" indent="-285750" algn="l"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v"/>
            </a:pPr>
            <a:r>
              <a:rPr lang="en-US" dirty="0"/>
              <a:t>He is a male, in Chicago / Paris /Toronto.</a:t>
            </a:r>
            <a:endParaRPr lang="en-US" dirty="0"/>
          </a:p>
        </p:txBody>
      </p:sp>
      <p:pic>
        <p:nvPicPr>
          <p:cNvPr id="6" name="Picture 5" descr="7b7086101425052889004ba998a266499d4693a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0" y="905510"/>
            <a:ext cx="10768965" cy="2592070"/>
          </a:xfrm>
          <a:prstGeom prst="rect">
            <a:avLst/>
          </a:prstGeom>
        </p:spPr>
      </p:pic>
      <p:pic>
        <p:nvPicPr>
          <p:cNvPr id="7" name="Picture 6" descr="78e9b7626788e4fd03aae13683e5bdaf03b4a57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3439795"/>
            <a:ext cx="8572500" cy="23342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42902" y="544105"/>
            <a:ext cx="139997" cy="1399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cxnSp>
        <p:nvCxnSpPr>
          <p:cNvPr id="4" name="直接连接符 7"/>
          <p:cNvCxnSpPr/>
          <p:nvPr/>
        </p:nvCxnSpPr>
        <p:spPr>
          <a:xfrm>
            <a:off x="0" y="90002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0"/>
          <p:cNvSpPr txBox="1">
            <a:spLocks noChangeArrowheads="1"/>
          </p:cNvSpPr>
          <p:nvPr/>
        </p:nvSpPr>
        <p:spPr bwMode="auto">
          <a:xfrm>
            <a:off x="603250" y="321628"/>
            <a:ext cx="1036796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>
                <a:latin typeface="微软雅黑" panose="020B0503020204020204" charset="-122"/>
                <a:ea typeface="微软雅黑" panose="020B0503020204020204" charset="-122"/>
              </a:rPr>
              <a:t>Characteristics of Joe</a:t>
            </a: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918210" y="5610860"/>
            <a:ext cx="10201910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lvl="1" indent="-285750" algn="l"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v"/>
            </a:pPr>
            <a:r>
              <a:rPr lang="en-US" dirty="0"/>
              <a:t>Joe’s sessions started in 11AM-1PM and 8-10PM, but could be any date.</a:t>
            </a:r>
            <a:endParaRPr lang="en-US" dirty="0"/>
          </a:p>
          <a:p>
            <a:pPr marL="285750" lvl="1" indent="-285750" algn="l"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v"/>
            </a:pPr>
            <a:r>
              <a:rPr lang="en-US" dirty="0"/>
              <a:t>Joe’s session lengths are longer than other users overall, regarding all features.</a:t>
            </a:r>
            <a:endParaRPr lang="en-US" dirty="0"/>
          </a:p>
        </p:txBody>
      </p:sp>
      <p:pic>
        <p:nvPicPr>
          <p:cNvPr id="7" name="Picture 6" descr="b91a4fee5565eddd0e0e05ef43200d6993da11b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0" y="1050925"/>
            <a:ext cx="9848850" cy="2217420"/>
          </a:xfrm>
          <a:prstGeom prst="rect">
            <a:avLst/>
          </a:prstGeom>
        </p:spPr>
      </p:pic>
      <p:pic>
        <p:nvPicPr>
          <p:cNvPr id="8" name="Picture 7" descr="32f0fe35b51a1a111d8c02b696f06e5a1576759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3326130"/>
            <a:ext cx="8153400" cy="2240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42902" y="544105"/>
            <a:ext cx="139997" cy="1399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cxnSp>
        <p:nvCxnSpPr>
          <p:cNvPr id="4" name="直接连接符 7"/>
          <p:cNvCxnSpPr/>
          <p:nvPr/>
        </p:nvCxnSpPr>
        <p:spPr>
          <a:xfrm>
            <a:off x="0" y="90002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0"/>
          <p:cNvSpPr txBox="1">
            <a:spLocks noChangeArrowheads="1"/>
          </p:cNvSpPr>
          <p:nvPr/>
        </p:nvSpPr>
        <p:spPr bwMode="auto">
          <a:xfrm>
            <a:off x="603250" y="321945"/>
            <a:ext cx="1133983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Correlation Analysis - Categorical </a:t>
            </a:r>
            <a:r>
              <a:rPr lang="en-US" altLang="en-US" sz="3200" b="1" dirty="0">
                <a:latin typeface="微软雅黑" panose="020B0503020204020204" charset="-122"/>
                <a:ea typeface="微软雅黑" panose="020B0503020204020204" charset="-122"/>
              </a:rPr>
              <a:t>Features vs. Target </a:t>
            </a: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5045" y="4402455"/>
            <a:ext cx="10201910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algn="l"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v"/>
            </a:pPr>
            <a:r>
              <a:rPr lang="en-US" dirty="0">
                <a:sym typeface="+mn-ea"/>
              </a:rPr>
              <a:t>Correlation by Crmaer’s V and Theil’s U</a:t>
            </a:r>
            <a:endParaRPr lang="en-US" dirty="0">
              <a:sym typeface="+mn-ea"/>
            </a:endParaRPr>
          </a:p>
          <a:p>
            <a:pPr marL="285750" lvl="1" indent="-285750" algn="l"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v"/>
            </a:pPr>
            <a:r>
              <a:rPr lang="en-US" dirty="0">
                <a:sym typeface="+mn-ea"/>
              </a:rPr>
              <a:t>The best correlated categorical features</a:t>
            </a:r>
            <a:endParaRPr lang="en-US" dirty="0"/>
          </a:p>
          <a:p>
            <a:pPr lvl="2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Demographic / client systems: gender: 1, browser, os, locale: 0.8-0.9, country, city: 0.8</a:t>
            </a:r>
            <a:endParaRPr lang="en-US" dirty="0"/>
          </a:p>
          <a:p>
            <a:pPr lvl="2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Session: start_hour: 0.4</a:t>
            </a:r>
            <a:endParaRPr lang="en-US" dirty="0"/>
          </a:p>
          <a:p>
            <a:pPr lvl="2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Date: year / month / day / weekday: 0.001-0.004</a:t>
            </a:r>
            <a:endParaRPr lang="en-US" dirty="0"/>
          </a:p>
        </p:txBody>
      </p:sp>
      <p:pic>
        <p:nvPicPr>
          <p:cNvPr id="6" name="Picture 5" descr="e4db4d9dcf4517005e7b9ef51924caee89f33fa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045" y="1049020"/>
            <a:ext cx="5937885" cy="31356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42902" y="544105"/>
            <a:ext cx="139997" cy="1399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cxnSp>
        <p:nvCxnSpPr>
          <p:cNvPr id="4" name="直接连接符 7"/>
          <p:cNvCxnSpPr/>
          <p:nvPr/>
        </p:nvCxnSpPr>
        <p:spPr>
          <a:xfrm>
            <a:off x="0" y="90002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0"/>
          <p:cNvSpPr txBox="1">
            <a:spLocks noChangeArrowheads="1"/>
          </p:cNvSpPr>
          <p:nvPr/>
        </p:nvSpPr>
        <p:spPr bwMode="auto">
          <a:xfrm>
            <a:off x="603250" y="321945"/>
            <a:ext cx="1133983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Correlation Analysis - Numerical </a:t>
            </a:r>
            <a:r>
              <a:rPr lang="en-US" altLang="en-US" sz="3200" b="1" dirty="0">
                <a:latin typeface="微软雅黑" panose="020B0503020204020204" charset="-122"/>
                <a:ea typeface="微软雅黑" panose="020B0503020204020204" charset="-122"/>
              </a:rPr>
              <a:t>Features vs. Target </a:t>
            </a: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7125" y="5210175"/>
            <a:ext cx="10201910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-285750" algn="l"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v"/>
            </a:pPr>
            <a:r>
              <a:rPr lang="en-US" dirty="0">
                <a:sym typeface="+mn-ea"/>
              </a:rPr>
              <a:t>The distribution of session length over user_id are almost same, uniform from 0-2800.</a:t>
            </a:r>
            <a:endParaRPr lang="en-US" dirty="0">
              <a:sym typeface="+mn-ea"/>
            </a:endParaRPr>
          </a:p>
          <a:p>
            <a:pPr lvl="1" indent="-285750" algn="l"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v"/>
            </a:pPr>
            <a:r>
              <a:rPr lang="en-US" dirty="0">
                <a:sym typeface="+mn-ea"/>
              </a:rPr>
              <a:t>The distribution of start time over user_id are different, useful to identify users.</a:t>
            </a:r>
            <a:endParaRPr lang="en-US" dirty="0">
              <a:sym typeface="+mn-ea"/>
            </a:endParaRPr>
          </a:p>
          <a:p>
            <a:pPr lvl="1" indent="-285750" algn="l"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v"/>
            </a:pPr>
            <a:r>
              <a:rPr lang="en-US" dirty="0"/>
              <a:t>Correlation ratios to user_id</a:t>
            </a:r>
            <a:endParaRPr lang="en-US" dirty="0"/>
          </a:p>
          <a:p>
            <a:pPr lvl="2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Session Length: 0.35</a:t>
            </a:r>
            <a:endParaRPr lang="en-US" dirty="0"/>
          </a:p>
          <a:p>
            <a:pPr lvl="2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Start sin/cos: 0.81 / 0.73</a:t>
            </a:r>
            <a:endParaRPr lang="en-US" dirty="0"/>
          </a:p>
        </p:txBody>
      </p:sp>
      <p:pic>
        <p:nvPicPr>
          <p:cNvPr id="8" name="Picture 7" descr="3cee7beaa0d5c4de5f995b5b092cd256af505db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125" y="3032760"/>
            <a:ext cx="4974590" cy="1933575"/>
          </a:xfrm>
          <a:prstGeom prst="rect">
            <a:avLst/>
          </a:prstGeom>
        </p:spPr>
      </p:pic>
      <p:pic>
        <p:nvPicPr>
          <p:cNvPr id="9" name="Picture 8" descr="0e849226928460bd27a5bd120959975d6809838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35" y="939800"/>
            <a:ext cx="10285730" cy="20383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42902" y="544105"/>
            <a:ext cx="139997" cy="1399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cxnSp>
        <p:nvCxnSpPr>
          <p:cNvPr id="4" name="直接连接符 7"/>
          <p:cNvCxnSpPr/>
          <p:nvPr/>
        </p:nvCxnSpPr>
        <p:spPr>
          <a:xfrm>
            <a:off x="0" y="90002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0"/>
          <p:cNvSpPr txBox="1">
            <a:spLocks noChangeArrowheads="1"/>
          </p:cNvSpPr>
          <p:nvPr/>
        </p:nvSpPr>
        <p:spPr bwMode="auto">
          <a:xfrm>
            <a:off x="603250" y="315913"/>
            <a:ext cx="1036796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</a:rPr>
              <a:t>Data </a:t>
            </a:r>
            <a:r>
              <a:rPr lang="en-US" altLang="en-US" sz="3200" b="1" dirty="0">
                <a:latin typeface="微软雅黑" panose="020B0503020204020204" charset="-122"/>
                <a:ea typeface="微软雅黑" panose="020B0503020204020204" charset="-122"/>
              </a:rPr>
              <a:t>Pipeline</a:t>
            </a:r>
            <a:endParaRPr lang="en-US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65890" y="5973779"/>
            <a:ext cx="579827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Train Data Pipeline</a:t>
            </a:r>
            <a:endParaRPr lang="en-US" dirty="0"/>
          </a:p>
        </p:txBody>
      </p:sp>
      <p:pic>
        <p:nvPicPr>
          <p:cNvPr id="6" name="Picture 5" descr="train_pipe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5640" y="966470"/>
            <a:ext cx="2907030" cy="5742305"/>
          </a:xfrm>
          <a:prstGeom prst="rect">
            <a:avLst/>
          </a:prstGeom>
        </p:spPr>
      </p:pic>
      <p:pic>
        <p:nvPicPr>
          <p:cNvPr id="10" name="Picture 9" descr="test_pipe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065530"/>
            <a:ext cx="2593340" cy="2877820"/>
          </a:xfrm>
          <a:prstGeom prst="rect">
            <a:avLst/>
          </a:prstGeom>
        </p:spPr>
      </p:pic>
      <p:sp>
        <p:nvSpPr>
          <p:cNvPr id="2" name="TextBox 12"/>
          <p:cNvSpPr txBox="1"/>
          <p:nvPr/>
        </p:nvSpPr>
        <p:spPr>
          <a:xfrm>
            <a:off x="6243180" y="3999564"/>
            <a:ext cx="5798272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Test Data Pipeline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42902" y="544105"/>
            <a:ext cx="139997" cy="1399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cxnSp>
        <p:nvCxnSpPr>
          <p:cNvPr id="4" name="直接连接符 7"/>
          <p:cNvCxnSpPr/>
          <p:nvPr/>
        </p:nvCxnSpPr>
        <p:spPr>
          <a:xfrm>
            <a:off x="0" y="90002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0"/>
          <p:cNvSpPr txBox="1">
            <a:spLocks noChangeArrowheads="1"/>
          </p:cNvSpPr>
          <p:nvPr/>
        </p:nvSpPr>
        <p:spPr bwMode="auto">
          <a:xfrm>
            <a:off x="603250" y="315913"/>
            <a:ext cx="1036796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</a:rPr>
              <a:t>Modeling Experiments</a:t>
            </a:r>
            <a:endParaRPr lang="en-US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338455" y="1218565"/>
          <a:ext cx="11515725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0490"/>
                <a:gridCol w="1356360"/>
                <a:gridCol w="1156335"/>
                <a:gridCol w="1214755"/>
                <a:gridCol w="1229995"/>
                <a:gridCol w="1367790"/>
              </a:tblGrid>
              <a:tr h="12001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Models \ Scores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Class+ (Joe)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F1 Score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/>
                        <a:t>Validation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Class+ (Joe)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F1 Score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/>
                        <a:t>Test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Class+ (Joe) Precision Test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Class+ (Joe)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Recall Test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Macro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ROC_AUC Score</a:t>
                      </a:r>
                      <a:endParaRPr lang="en-US" sz="1800"/>
                    </a:p>
                    <a:p>
                      <a:pPr>
                        <a:buNone/>
                      </a:pPr>
                      <a:r>
                        <a:rPr lang="en-US"/>
                        <a:t>Test</a:t>
                      </a:r>
                      <a:endParaRPr lang="en-US"/>
                    </a:p>
                  </a:txBody>
                  <a:tcPr/>
                </a:tc>
              </a:tr>
              <a:tr h="3752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Random Forest Baseline - Counts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0.52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0.43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0.56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0.35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0.67</a:t>
                      </a:r>
                      <a:endParaRPr lang="en-US"/>
                    </a:p>
                  </a:txBody>
                  <a:tcPr/>
                </a:tc>
              </a:tr>
              <a:tr h="346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Random Forest Baseline - Length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0.51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0.52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0.73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Random Forest - Length, Joes sites only. Overfit.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0.68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0.64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0.59</a:t>
                      </a:r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Random Forest - Length, N-Gram = (2,3,4,5)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0.84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0.89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0.97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0.82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0.91</a:t>
                      </a:r>
                      <a:endParaRPr lang="en-US"/>
                    </a:p>
                  </a:txBody>
                  <a:tcPr/>
                </a:tc>
              </a:tr>
              <a:tr h="3536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Random Forest - Counts, N-Gram = (2,3,4,5)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0.89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0.89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0.97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0.82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0.91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Random Forest - Counts, N-Gram = (3,4,5,6,7)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0.89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0.89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0.97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0.82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0.91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Gradient Boosting - Counts, N-Gram=(3,4,5,6,7)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0.89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0.89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0.90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0.88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0.94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XGBRFClassifier - Counts, N-Gram=(3,4,5,6,7)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0.89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0.88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0.94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0.82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0.91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DNN - Counts, N-Gram=(</a:t>
                      </a:r>
                      <a:r>
                        <a:rPr lang="en-US" sz="1800">
                          <a:sym typeface="+mn-ea"/>
                        </a:rPr>
                        <a:t>3,4,5,6,7</a:t>
                      </a:r>
                      <a:r>
                        <a:rPr lang="en-US"/>
                        <a:t>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0.98 (train)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0.89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0.97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0.82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0.91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 rot="1800000" flipH="1">
            <a:off x="6378840" y="1073520"/>
            <a:ext cx="1634760" cy="6644880"/>
          </a:xfrm>
          <a:custGeom>
            <a:avLst/>
            <a:gdLst/>
            <a:ahLst/>
            <a:cxnLst/>
            <a:rect l="l" t="t" r="r" b="b"/>
            <a:pathLst>
              <a:path w="1170373" h="4753805">
                <a:moveTo>
                  <a:pt x="1170373" y="675715"/>
                </a:moveTo>
                <a:lnTo>
                  <a:pt x="0" y="0"/>
                </a:lnTo>
                <a:lnTo>
                  <a:pt x="0" y="4078090"/>
                </a:lnTo>
                <a:lnTo>
                  <a:pt x="1170373" y="4753805"/>
                </a:lnTo>
                <a:lnTo>
                  <a:pt x="1170373" y="675715"/>
                </a:lnTo>
                <a:close/>
              </a:path>
            </a:pathLst>
          </a:custGeom>
          <a:solidFill>
            <a:srgbClr val="A6AFB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2"/>
          <p:cNvSpPr/>
          <p:nvPr/>
        </p:nvSpPr>
        <p:spPr>
          <a:xfrm rot="1800000" flipH="1">
            <a:off x="3375720" y="-1112400"/>
            <a:ext cx="2026800" cy="9089640"/>
          </a:xfrm>
          <a:custGeom>
            <a:avLst/>
            <a:gdLst/>
            <a:ahLst/>
            <a:cxnLst/>
            <a:rect l="l" t="t" r="r" b="b"/>
            <a:pathLst>
              <a:path w="2026880" h="9089156">
                <a:moveTo>
                  <a:pt x="0" y="0"/>
                </a:moveTo>
                <a:lnTo>
                  <a:pt x="2026880" y="1170220"/>
                </a:lnTo>
                <a:lnTo>
                  <a:pt x="2026880" y="9089156"/>
                </a:lnTo>
                <a:lnTo>
                  <a:pt x="0" y="7918936"/>
                </a:lnTo>
                <a:lnTo>
                  <a:pt x="0" y="0"/>
                </a:lnTo>
                <a:close/>
              </a:path>
            </a:pathLst>
          </a:custGeom>
          <a:solidFill>
            <a:srgbClr val="00A1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3"/>
          <p:cNvSpPr/>
          <p:nvPr/>
        </p:nvSpPr>
        <p:spPr>
          <a:xfrm rot="1800000" flipH="1">
            <a:off x="7461360" y="2287800"/>
            <a:ext cx="1169640" cy="5214240"/>
          </a:xfrm>
          <a:custGeom>
            <a:avLst/>
            <a:gdLst/>
            <a:ahLst/>
            <a:cxnLst/>
            <a:rect l="l" t="t" r="r" b="b"/>
            <a:pathLst>
              <a:path w="1170373" h="5214450">
                <a:moveTo>
                  <a:pt x="1170373" y="675715"/>
                </a:moveTo>
                <a:lnTo>
                  <a:pt x="0" y="0"/>
                </a:lnTo>
                <a:lnTo>
                  <a:pt x="0" y="4538735"/>
                </a:lnTo>
                <a:lnTo>
                  <a:pt x="1170373" y="5214450"/>
                </a:lnTo>
                <a:lnTo>
                  <a:pt x="1170373" y="675715"/>
                </a:lnTo>
                <a:close/>
              </a:path>
            </a:pathLst>
          </a:custGeom>
          <a:solidFill>
            <a:srgbClr val="3F3E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4"/>
          <p:cNvSpPr/>
          <p:nvPr/>
        </p:nvSpPr>
        <p:spPr>
          <a:xfrm rot="1800000" flipH="1">
            <a:off x="5164920" y="-1112400"/>
            <a:ext cx="2026800" cy="9089640"/>
          </a:xfrm>
          <a:custGeom>
            <a:avLst/>
            <a:gdLst/>
            <a:ahLst/>
            <a:cxnLst/>
            <a:rect l="l" t="t" r="r" b="b"/>
            <a:pathLst>
              <a:path w="2026880" h="9089156">
                <a:moveTo>
                  <a:pt x="0" y="0"/>
                </a:moveTo>
                <a:lnTo>
                  <a:pt x="2026880" y="1170220"/>
                </a:lnTo>
                <a:lnTo>
                  <a:pt x="2026880" y="9089156"/>
                </a:lnTo>
                <a:lnTo>
                  <a:pt x="0" y="7918936"/>
                </a:lnTo>
                <a:lnTo>
                  <a:pt x="0" y="0"/>
                </a:lnTo>
                <a:close/>
              </a:path>
            </a:pathLst>
          </a:custGeom>
          <a:solidFill>
            <a:srgbClr val="00A1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5"/>
          <p:cNvSpPr/>
          <p:nvPr/>
        </p:nvSpPr>
        <p:spPr>
          <a:xfrm rot="1800000" flipH="1">
            <a:off x="1645560" y="3313440"/>
            <a:ext cx="1169640" cy="4100040"/>
          </a:xfrm>
          <a:custGeom>
            <a:avLst/>
            <a:gdLst/>
            <a:ahLst/>
            <a:cxnLst/>
            <a:rect l="l" t="t" r="r" b="b"/>
            <a:pathLst>
              <a:path w="1170373" h="4101661">
                <a:moveTo>
                  <a:pt x="1170373" y="675715"/>
                </a:moveTo>
                <a:lnTo>
                  <a:pt x="0" y="0"/>
                </a:lnTo>
                <a:lnTo>
                  <a:pt x="0" y="3425946"/>
                </a:lnTo>
                <a:lnTo>
                  <a:pt x="1170373" y="4101661"/>
                </a:lnTo>
                <a:lnTo>
                  <a:pt x="1170373" y="675715"/>
                </a:lnTo>
                <a:close/>
              </a:path>
            </a:pathLst>
          </a:custGeom>
          <a:solidFill>
            <a:srgbClr val="2027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6"/>
          <p:cNvSpPr/>
          <p:nvPr/>
        </p:nvSpPr>
        <p:spPr>
          <a:xfrm>
            <a:off x="3530160" y="2953080"/>
            <a:ext cx="561420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600" b="1" strike="noStrike" spc="-1">
                <a:solidFill>
                  <a:srgbClr val="FFFFFF"/>
                </a:solidFill>
                <a:latin typeface="方正姚体"/>
                <a:ea typeface="方正姚体"/>
              </a:rPr>
              <a:t>THANK   YOU</a:t>
            </a:r>
            <a:endParaRPr lang="en-US" sz="66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Pentagon 12"/>
          <p:cNvSpPr/>
          <p:nvPr/>
        </p:nvSpPr>
        <p:spPr>
          <a:xfrm>
            <a:off x="2831404" y="5044026"/>
            <a:ext cx="7010249" cy="1073574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Pentagon 10"/>
          <p:cNvSpPr/>
          <p:nvPr/>
        </p:nvSpPr>
        <p:spPr>
          <a:xfrm>
            <a:off x="2831405" y="3909485"/>
            <a:ext cx="7010249" cy="1073574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/>
          <p:cNvSpPr/>
          <p:nvPr/>
        </p:nvSpPr>
        <p:spPr>
          <a:xfrm>
            <a:off x="2831405" y="2775780"/>
            <a:ext cx="7010249" cy="1073574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/>
          <p:cNvSpPr/>
          <p:nvPr/>
        </p:nvSpPr>
        <p:spPr>
          <a:xfrm>
            <a:off x="2831406" y="1656175"/>
            <a:ext cx="7010248" cy="1063722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strike="noStrike" spc="-1" dirty="0">
                <a:solidFill>
                  <a:schemeClr val="accent4"/>
                </a:solidFill>
                <a:latin typeface="Arial" panose="020B0604020202020204"/>
              </a:rPr>
              <a:t>                 </a:t>
            </a:r>
            <a:endParaRPr lang="en-US" sz="1800" b="0" strike="noStrike" spc="-1" dirty="0">
              <a:solidFill>
                <a:schemeClr val="accent4"/>
              </a:solidFill>
              <a:latin typeface="Arial" panose="020B0604020202020204"/>
            </a:endParaRPr>
          </a:p>
          <a:p>
            <a:pPr algn="ctr"/>
            <a:endParaRPr lang="en-US" sz="1800" b="0" strike="noStrike" spc="-1" dirty="0">
              <a:solidFill>
                <a:schemeClr val="accent4"/>
              </a:solidFill>
              <a:latin typeface="Arial" panose="020B0604020202020204"/>
            </a:endParaRPr>
          </a:p>
        </p:txBody>
      </p:sp>
      <p:sp>
        <p:nvSpPr>
          <p:cNvPr id="124" name="TextShape 1"/>
          <p:cNvSpPr txBox="1"/>
          <p:nvPr/>
        </p:nvSpPr>
        <p:spPr>
          <a:xfrm>
            <a:off x="838380" y="331173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spc="-1" dirty="0">
                <a:solidFill>
                  <a:srgbClr val="000000"/>
                </a:solidFill>
                <a:latin typeface="Arial" panose="020B0604020202020204"/>
              </a:rPr>
              <a:t>Agenda</a:t>
            </a:r>
            <a:endParaRPr lang="en-US" sz="44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Diamond 1"/>
          <p:cNvSpPr/>
          <p:nvPr/>
        </p:nvSpPr>
        <p:spPr>
          <a:xfrm>
            <a:off x="2302934" y="1656334"/>
            <a:ext cx="1063722" cy="1063722"/>
          </a:xfrm>
          <a:prstGeom prst="diamond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01</a:t>
            </a:r>
            <a:endParaRPr lang="en-US" b="1" dirty="0"/>
          </a:p>
        </p:txBody>
      </p:sp>
      <p:sp>
        <p:nvSpPr>
          <p:cNvPr id="3" name="Diamond 2"/>
          <p:cNvSpPr/>
          <p:nvPr/>
        </p:nvSpPr>
        <p:spPr>
          <a:xfrm>
            <a:off x="2299546" y="2763773"/>
            <a:ext cx="1063722" cy="1063722"/>
          </a:xfrm>
          <a:prstGeom prst="diamond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02</a:t>
            </a:r>
            <a:endParaRPr lang="en-US" b="1" dirty="0"/>
          </a:p>
        </p:txBody>
      </p:sp>
      <p:sp>
        <p:nvSpPr>
          <p:cNvPr id="4" name="Diamond 3"/>
          <p:cNvSpPr/>
          <p:nvPr/>
        </p:nvSpPr>
        <p:spPr>
          <a:xfrm>
            <a:off x="2299545" y="3905231"/>
            <a:ext cx="1063723" cy="1063723"/>
          </a:xfrm>
          <a:prstGeom prst="diamond">
            <a:avLst/>
          </a:prstGeom>
          <a:solidFill>
            <a:srgbClr val="8DCE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03</a:t>
            </a:r>
            <a:endParaRPr lang="en-US" b="1" dirty="0"/>
          </a:p>
        </p:txBody>
      </p:sp>
      <p:sp>
        <p:nvSpPr>
          <p:cNvPr id="6" name="Diamond 5"/>
          <p:cNvSpPr/>
          <p:nvPr/>
        </p:nvSpPr>
        <p:spPr>
          <a:xfrm>
            <a:off x="2299547" y="5036848"/>
            <a:ext cx="1063722" cy="1063722"/>
          </a:xfrm>
          <a:prstGeom prst="diamond">
            <a:avLst/>
          </a:prstGeom>
          <a:solidFill>
            <a:srgbClr val="A5C2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04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6084" y="1987922"/>
            <a:ext cx="5886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/>
              <a:t>Project Overview</a:t>
            </a:r>
            <a:endParaRPr lang="en-US" alt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895090" y="4246880"/>
            <a:ext cx="5081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>
                <a:sym typeface="+mn-ea"/>
              </a:rPr>
              <a:t>Correlation Analysis and Visualization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95124" y="5227190"/>
            <a:ext cx="467556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/>
              <a:t>Data Pipeline</a:t>
            </a:r>
            <a:endParaRPr lang="en-US" altLang="en-US" sz="2000" b="1" dirty="0"/>
          </a:p>
          <a:p>
            <a:r>
              <a:rPr lang="en-US" altLang="en-US" sz="2000" b="1" dirty="0"/>
              <a:t>Modeling Experiments</a:t>
            </a:r>
            <a:endParaRPr lang="en-US" altLang="en-US" sz="2000" b="1" dirty="0"/>
          </a:p>
        </p:txBody>
      </p:sp>
      <p:sp>
        <p:nvSpPr>
          <p:cNvPr id="5" name="TextBox 14"/>
          <p:cNvSpPr txBox="1"/>
          <p:nvPr/>
        </p:nvSpPr>
        <p:spPr>
          <a:xfrm>
            <a:off x="3895124" y="2996302"/>
            <a:ext cx="5886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 dirty="0">
                <a:sym typeface="+mn-ea"/>
              </a:rPr>
              <a:t>Data Loading, Inspection, Cleaning,</a:t>
            </a:r>
            <a:endParaRPr lang="en-US" altLang="en-US" sz="2000" b="1" dirty="0">
              <a:sym typeface="+mn-ea"/>
            </a:endParaRPr>
          </a:p>
          <a:p>
            <a:r>
              <a:rPr lang="en-US" altLang="en-US" sz="2000" b="1" dirty="0"/>
              <a:t>Transformation and Encoding</a:t>
            </a:r>
            <a:endParaRPr lang="en-US" alt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42902" y="544105"/>
            <a:ext cx="139997" cy="1399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cxnSp>
        <p:nvCxnSpPr>
          <p:cNvPr id="4" name="直接连接符 7"/>
          <p:cNvCxnSpPr/>
          <p:nvPr/>
        </p:nvCxnSpPr>
        <p:spPr>
          <a:xfrm>
            <a:off x="0" y="90002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0"/>
          <p:cNvSpPr txBox="1">
            <a:spLocks noChangeArrowheads="1"/>
          </p:cNvSpPr>
          <p:nvPr/>
        </p:nvSpPr>
        <p:spPr bwMode="auto">
          <a:xfrm>
            <a:off x="603250" y="315913"/>
            <a:ext cx="1036796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>
                <a:latin typeface="微软雅黑" panose="020B0503020204020204" charset="-122"/>
                <a:ea typeface="微软雅黑" panose="020B0503020204020204" charset="-122"/>
              </a:rPr>
              <a:t>Project Overview</a:t>
            </a: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1735" y="1088390"/>
            <a:ext cx="9500870" cy="5631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Application Setup and Dataset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analysis and modeling for an online user system.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The dataset contains recorded user sessions data.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Training dataset: containing labeled user IDs.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Verification dataset: same features but without user ID labels.</a:t>
            </a:r>
            <a:endParaRPr lang="en-US" dirty="0"/>
          </a:p>
          <a:p>
            <a:pPr lvl="1" indent="0">
              <a:buFont typeface="Arial" panose="020B0604020202020204" pitchFamily="34" charset="0"/>
              <a:buNone/>
            </a:pPr>
            <a:endParaRPr lang="en-US" dirty="0"/>
          </a:p>
          <a:p>
            <a:pPr marL="285750" lvl="1" indent="-285750" algn="l"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v"/>
            </a:pPr>
            <a:r>
              <a:rPr lang="en-US" dirty="0">
                <a:sym typeface="+mn-ea"/>
              </a:rPr>
              <a:t>Goal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 method to identify the user with ID = 0, codename Joe, based on the recorded session data of all users.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 algn="l"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v"/>
            </a:pPr>
            <a:r>
              <a:rPr lang="en-US" dirty="0"/>
              <a:t>Requirements / Deliveries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Exploratory Data Analysis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This presentation and the Jupyter Notebook: catch_joe.ipynb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Standalone Script - The full pipeline to run on verification dataset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catch_joe.py</a:t>
            </a:r>
            <a:endParaRPr lang="en-US" dirty="0"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Usage: python catch_joe.py test.json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Results generated from running the standalone script on the test dataset, containing the predictions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result.csv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Each line is a predicted label (</a:t>
            </a:r>
            <a:r>
              <a:rPr lang="en-US" dirty="0">
                <a:solidFill>
                  <a:srgbClr val="FF0000"/>
                </a:solidFill>
              </a:rPr>
              <a:t>0=Joe, 1=Not Joe</a:t>
            </a:r>
            <a:r>
              <a:rPr lang="en-US" dirty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42902" y="544105"/>
            <a:ext cx="139997" cy="1399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cxnSp>
        <p:nvCxnSpPr>
          <p:cNvPr id="4" name="直接连接符 7"/>
          <p:cNvCxnSpPr/>
          <p:nvPr/>
        </p:nvCxnSpPr>
        <p:spPr>
          <a:xfrm>
            <a:off x="0" y="90002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0"/>
          <p:cNvSpPr txBox="1">
            <a:spLocks noChangeArrowheads="1"/>
          </p:cNvSpPr>
          <p:nvPr/>
        </p:nvSpPr>
        <p:spPr bwMode="auto">
          <a:xfrm>
            <a:off x="603250" y="315913"/>
            <a:ext cx="1036796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>
                <a:latin typeface="微软雅黑" panose="020B0503020204020204" charset="-122"/>
                <a:ea typeface="微软雅黑" panose="020B0503020204020204" charset="-122"/>
              </a:rPr>
              <a:t>Load Data</a:t>
            </a: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9620" y="899795"/>
            <a:ext cx="10201910" cy="4799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JSON data structure</a:t>
            </a:r>
            <a:endParaRPr lang="en-US" dirty="0"/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indent="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None/>
            </a:pPr>
            <a:r>
              <a:rPr lang="en-US" dirty="0"/>
              <a:t>Dataset contains a list of records, with a nested field “sites”.</a:t>
            </a:r>
            <a:endParaRPr lang="en-US" dirty="0"/>
          </a:p>
          <a:p>
            <a:pPr marL="742950" lvl="1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lvl="1" indent="-285750" algn="l"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v"/>
            </a:pPr>
            <a:r>
              <a:rPr lang="en-US" dirty="0"/>
              <a:t>Data loading procedure</a:t>
            </a:r>
            <a:endParaRPr lang="en-US" dirty="0"/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dirty="0"/>
              <a:t>Load dataset from files with Python json library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4050" y="1270000"/>
            <a:ext cx="1897380" cy="30295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0" y="1270000"/>
            <a:ext cx="1830705" cy="30295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69620" y="1701165"/>
            <a:ext cx="1089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Training</a:t>
            </a:r>
            <a:endParaRPr lang="en-US"/>
          </a:p>
          <a:p>
            <a:r>
              <a:rPr lang="en-US"/>
              <a:t>Dataset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314315" y="1605915"/>
            <a:ext cx="23761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Verify Dataset</a:t>
            </a:r>
            <a:endParaRPr lang="en-US"/>
          </a:p>
          <a:p>
            <a:endParaRPr lang="en-US"/>
          </a:p>
          <a:p>
            <a:r>
              <a:rPr lang="en-US"/>
              <a:t>No “user_id” field;</a:t>
            </a:r>
            <a:endParaRPr lang="en-US"/>
          </a:p>
          <a:p>
            <a:r>
              <a:rPr lang="en-US"/>
              <a:t>Other fields same.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42902" y="544105"/>
            <a:ext cx="139997" cy="1399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cxnSp>
        <p:nvCxnSpPr>
          <p:cNvPr id="4" name="直接连接符 7"/>
          <p:cNvCxnSpPr/>
          <p:nvPr/>
        </p:nvCxnSpPr>
        <p:spPr>
          <a:xfrm>
            <a:off x="0" y="90002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0"/>
          <p:cNvSpPr txBox="1">
            <a:spLocks noChangeArrowheads="1"/>
          </p:cNvSpPr>
          <p:nvPr/>
        </p:nvSpPr>
        <p:spPr bwMode="auto">
          <a:xfrm>
            <a:off x="603250" y="315913"/>
            <a:ext cx="1036796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>
                <a:latin typeface="微软雅黑" panose="020B0503020204020204" charset="-122"/>
                <a:ea typeface="微软雅黑" panose="020B0503020204020204" charset="-122"/>
              </a:rPr>
              <a:t>Data Inspection</a:t>
            </a: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6435" y="5107305"/>
            <a:ext cx="10201910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None/>
            </a:pPr>
            <a:endParaRPr lang="en-US" dirty="0"/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Summary of Data Columns</a:t>
            </a:r>
            <a:endParaRPr lang="en-US" dirty="0"/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dirty="0"/>
              <a:t>80000 session records.</a:t>
            </a:r>
            <a:endParaRPr lang="en-US" dirty="0"/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dirty="0"/>
              <a:t>7 string columns; </a:t>
            </a:r>
            <a:r>
              <a:rPr lang="en-US" dirty="0">
                <a:solidFill>
                  <a:srgbClr val="0070C0"/>
                </a:solidFill>
              </a:rPr>
              <a:t>user_id</a:t>
            </a:r>
            <a:r>
              <a:rPr lang="en-US" dirty="0"/>
              <a:t> is target; and the nested </a:t>
            </a:r>
            <a:r>
              <a:rPr lang="en-US" dirty="0">
                <a:solidFill>
                  <a:srgbClr val="0070C0"/>
                </a:solidFill>
              </a:rPr>
              <a:t>sites</a:t>
            </a:r>
            <a:r>
              <a:rPr lang="en-US" dirty="0"/>
              <a:t> column.</a:t>
            </a:r>
            <a:endParaRPr lang="en-US" dirty="0"/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dirty="0"/>
              <a:t>393 entries have </a:t>
            </a:r>
            <a:r>
              <a:rPr lang="en-US" dirty="0">
                <a:solidFill>
                  <a:srgbClr val="FF0000"/>
                </a:solidFill>
              </a:rPr>
              <a:t>empty sites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440" y="981075"/>
            <a:ext cx="9864090" cy="23533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985" y="3514090"/>
            <a:ext cx="2665095" cy="21355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40" y="3514090"/>
            <a:ext cx="7919085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42902" y="544105"/>
            <a:ext cx="139997" cy="1399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cxnSp>
        <p:nvCxnSpPr>
          <p:cNvPr id="4" name="直接连接符 7"/>
          <p:cNvCxnSpPr/>
          <p:nvPr/>
        </p:nvCxnSpPr>
        <p:spPr>
          <a:xfrm>
            <a:off x="0" y="90002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0"/>
          <p:cNvSpPr txBox="1">
            <a:spLocks noChangeArrowheads="1"/>
          </p:cNvSpPr>
          <p:nvPr/>
        </p:nvSpPr>
        <p:spPr bwMode="auto">
          <a:xfrm>
            <a:off x="603250" y="321628"/>
            <a:ext cx="1036796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>
                <a:latin typeface="微软雅黑" panose="020B0503020204020204" charset="-122"/>
                <a:ea typeface="微软雅黑" panose="020B0503020204020204" charset="-122"/>
              </a:rPr>
              <a:t>Data Cleaning</a:t>
            </a: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3960" y="1247140"/>
            <a:ext cx="10201910" cy="4799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algn="l"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v"/>
            </a:pPr>
            <a:r>
              <a:rPr lang="en-US" dirty="0"/>
              <a:t>Impute empty sites with site=‘None.None’ and length=0</a:t>
            </a:r>
            <a:endParaRPr lang="en-US" dirty="0"/>
          </a:p>
          <a:p>
            <a:pPr marL="62865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285750" lvl="1" indent="-285750" algn="l"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lvl="1" indent="-285750" algn="l"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lvl="1" indent="-285750" algn="l"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lvl="1" indent="-285750" algn="l"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lvl="1" indent="-285750" algn="l"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lvl="1" indent="-285750" algn="l"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lvl="1" indent="-285750" algn="l"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v"/>
            </a:pPr>
            <a:r>
              <a:rPr lang="en-US" dirty="0"/>
              <a:t>Combine date and time columns, convert strings to standard datetime objects.</a:t>
            </a:r>
            <a:endParaRPr lang="en-US" dirty="0"/>
          </a:p>
          <a:p>
            <a:pPr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8450" y="1660525"/>
            <a:ext cx="8738870" cy="1474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4053840"/>
            <a:ext cx="10751820" cy="17214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42902" y="544105"/>
            <a:ext cx="139997" cy="1399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cxnSp>
        <p:nvCxnSpPr>
          <p:cNvPr id="4" name="直接连接符 7"/>
          <p:cNvCxnSpPr/>
          <p:nvPr/>
        </p:nvCxnSpPr>
        <p:spPr>
          <a:xfrm>
            <a:off x="0" y="90002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0"/>
          <p:cNvSpPr txBox="1">
            <a:spLocks noChangeArrowheads="1"/>
          </p:cNvSpPr>
          <p:nvPr/>
        </p:nvSpPr>
        <p:spPr bwMode="auto">
          <a:xfrm>
            <a:off x="603250" y="321628"/>
            <a:ext cx="1036796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>
                <a:latin typeface="微软雅黑" panose="020B0503020204020204" charset="-122"/>
                <a:ea typeface="微软雅黑" panose="020B0503020204020204" charset="-122"/>
              </a:rPr>
              <a:t>Custom Features</a:t>
            </a: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6820" y="1102360"/>
            <a:ext cx="10201910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algn="l"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v"/>
            </a:pPr>
            <a:r>
              <a:rPr lang="en-US" dirty="0"/>
              <a:t>Site Visiting Time Lengths</a:t>
            </a:r>
            <a:endParaRPr lang="en-US" dirty="0"/>
          </a:p>
          <a:p>
            <a:pPr lvl="2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length_session: the sum of all site visiting time lengths for each user session.</a:t>
            </a:r>
            <a:endParaRPr lang="en-US" dirty="0"/>
          </a:p>
          <a:p>
            <a:pPr marL="62865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285750" lvl="1" indent="-285750" algn="l"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v"/>
            </a:pPr>
            <a:r>
              <a:rPr lang="en-US" dirty="0">
                <a:sym typeface="+mn-ea"/>
              </a:rPr>
              <a:t>Date / Time</a:t>
            </a:r>
            <a:endParaRPr lang="en-US" dirty="0"/>
          </a:p>
          <a:p>
            <a:pPr lvl="2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Year / Month / Day / Weekday</a:t>
            </a:r>
            <a:endParaRPr lang="en-US" dirty="0"/>
          </a:p>
          <a:p>
            <a:pPr lvl="2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local_time: the local start date/time converted based on users’ locations.</a:t>
            </a:r>
            <a:endParaRPr lang="en-US" dirty="0"/>
          </a:p>
          <a:p>
            <a:pPr lvl="2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Sine/Cosine transform of local start time - Cyclic features of start time. </a:t>
            </a:r>
            <a:endParaRPr lang="en-US" dirty="0"/>
          </a:p>
          <a:p>
            <a:pPr marL="285750" lvl="1" indent="-285750" algn="l"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lvl="1" indent="-285750" algn="l"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v"/>
            </a:pPr>
            <a:r>
              <a:rPr lang="en-US" dirty="0"/>
              <a:t>Location</a:t>
            </a:r>
            <a:endParaRPr lang="en-US" dirty="0"/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dirty="0"/>
              <a:t>Split location to Country and City.</a:t>
            </a:r>
            <a:endParaRPr lang="en-US" dirty="0"/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dirty="0"/>
              <a:t>The original location feature is actually the same as City.</a:t>
            </a:r>
            <a:endParaRPr lang="en-US" dirty="0"/>
          </a:p>
          <a:p>
            <a:pPr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" y="4616450"/>
            <a:ext cx="11396980" cy="193294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7000875" y="4548505"/>
            <a:ext cx="4809490" cy="209486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42902" y="544105"/>
            <a:ext cx="139997" cy="1399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cxnSp>
        <p:nvCxnSpPr>
          <p:cNvPr id="4" name="直接连接符 7"/>
          <p:cNvCxnSpPr/>
          <p:nvPr/>
        </p:nvCxnSpPr>
        <p:spPr>
          <a:xfrm>
            <a:off x="0" y="90002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0"/>
          <p:cNvSpPr txBox="1">
            <a:spLocks noChangeArrowheads="1"/>
          </p:cNvSpPr>
          <p:nvPr/>
        </p:nvSpPr>
        <p:spPr bwMode="auto">
          <a:xfrm>
            <a:off x="603250" y="321628"/>
            <a:ext cx="1036796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>
                <a:latin typeface="微软雅黑" panose="020B0503020204020204" charset="-122"/>
                <a:ea typeface="微软雅黑" panose="020B0503020204020204" charset="-122"/>
              </a:rPr>
              <a:t>Visual Inspection - user_id / Session Length</a:t>
            </a: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788035" y="3835400"/>
            <a:ext cx="10201910" cy="286131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lvl="1" indent="-285750" algn="l"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v"/>
            </a:pPr>
            <a:r>
              <a:rPr lang="en-US" dirty="0"/>
              <a:t>Counts of sessions / user</a:t>
            </a:r>
            <a:endParaRPr lang="en-US" dirty="0"/>
          </a:p>
          <a:p>
            <a:pPr lvl="2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Users: 200 users totally, with id = 0 - 199.</a:t>
            </a:r>
            <a:endParaRPr lang="en-US" dirty="0"/>
          </a:p>
          <a:p>
            <a:pPr lvl="2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Session counts / user: 400.</a:t>
            </a:r>
            <a:endParaRPr lang="en-US" dirty="0"/>
          </a:p>
          <a:p>
            <a:pPr lvl="2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Joe’s (user_id = 0) sessions only 400/80000 = 0.5%. The dataset is extremely </a:t>
            </a:r>
            <a:r>
              <a:rPr lang="en-US" dirty="0">
                <a:solidFill>
                  <a:srgbClr val="FF0000"/>
                </a:solidFill>
              </a:rPr>
              <a:t>skewed/imbalanced</a:t>
            </a:r>
            <a:r>
              <a:rPr lang="en-US" dirty="0"/>
              <a:t> under binary classification requirements.</a:t>
            </a:r>
            <a:endParaRPr lang="en-US" dirty="0"/>
          </a:p>
          <a:p>
            <a:pPr marL="285750" lvl="1" indent="-285750" algn="l"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lvl="1" indent="-285750" algn="l"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v"/>
            </a:pPr>
            <a:r>
              <a:rPr lang="en-US" dirty="0"/>
              <a:t>Session length</a:t>
            </a:r>
            <a:endParaRPr lang="en-US" dirty="0"/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dirty="0"/>
              <a:t>Close to normal distribution, centered around 980 with scale = 420.</a:t>
            </a:r>
            <a:endParaRPr lang="en-US" dirty="0"/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dirty="0"/>
              <a:t>Right skewed.</a:t>
            </a:r>
            <a:endParaRPr lang="en-US" dirty="0"/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dirty="0"/>
              <a:t>About 400 sessions without sites record, length_session = 0.</a:t>
            </a:r>
            <a:endParaRPr lang="en-US" dirty="0"/>
          </a:p>
        </p:txBody>
      </p:sp>
      <p:pic>
        <p:nvPicPr>
          <p:cNvPr id="11" name="Picture 10" descr="153bd093e04dd962ab2e01ad4f655c7b411e97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" y="1183640"/>
            <a:ext cx="9874250" cy="25863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42902" y="544105"/>
            <a:ext cx="139997" cy="1399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cxnSp>
        <p:nvCxnSpPr>
          <p:cNvPr id="4" name="直接连接符 7"/>
          <p:cNvCxnSpPr/>
          <p:nvPr/>
        </p:nvCxnSpPr>
        <p:spPr>
          <a:xfrm>
            <a:off x="0" y="90002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0"/>
          <p:cNvSpPr txBox="1">
            <a:spLocks noChangeArrowheads="1"/>
          </p:cNvSpPr>
          <p:nvPr/>
        </p:nvSpPr>
        <p:spPr bwMode="auto">
          <a:xfrm>
            <a:off x="603250" y="321628"/>
            <a:ext cx="1036796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sym typeface="Calibri" panose="020F050202020403020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>
                <a:latin typeface="微软雅黑" panose="020B0503020204020204" charset="-122"/>
                <a:ea typeface="微软雅黑" panose="020B0503020204020204" charset="-122"/>
              </a:rPr>
              <a:t>Visual Inspection - Client Systems / Demographic</a:t>
            </a: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995045" y="5370830"/>
            <a:ext cx="10201910" cy="17532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lvl="1" indent="-285750" algn="l"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v"/>
            </a:pPr>
            <a:r>
              <a:rPr lang="en-US" dirty="0"/>
              <a:t>Clinet systems</a:t>
            </a:r>
            <a:endParaRPr lang="en-US" dirty="0"/>
          </a:p>
          <a:p>
            <a:pPr lvl="2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4 browsers, 6 OSes, 25 locales. Windows 10 / Chrome are mostly used.</a:t>
            </a:r>
            <a:endParaRPr lang="en-US" dirty="0"/>
          </a:p>
          <a:p>
            <a:pPr marL="285750" lvl="1" indent="-285750" algn="l"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v"/>
            </a:pPr>
            <a:r>
              <a:rPr lang="en-US" dirty="0"/>
              <a:t>Demographic Statistics</a:t>
            </a:r>
            <a:endParaRPr lang="en-US" dirty="0"/>
          </a:p>
          <a:p>
            <a:pPr lvl="2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Session counts: Male 47200  Female 32800. Difference: 14400.</a:t>
            </a:r>
            <a:endParaRPr lang="en-US" dirty="0">
              <a:sym typeface="+mn-ea"/>
            </a:endParaRPr>
          </a:p>
          <a:p>
            <a:pPr lvl="2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21 cities in 17 countries.</a:t>
            </a:r>
            <a:endParaRPr lang="en-US" dirty="0"/>
          </a:p>
          <a:p>
            <a:pPr lvl="2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777278e9c4f91126db9493e56e77e4ac050705b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835" y="946150"/>
            <a:ext cx="9693275" cy="2217420"/>
          </a:xfrm>
          <a:prstGeom prst="rect">
            <a:avLst/>
          </a:prstGeom>
        </p:spPr>
      </p:pic>
      <p:pic>
        <p:nvPicPr>
          <p:cNvPr id="7" name="Picture 6" descr="c06d09d7e966f26bc132617639e93fa9eb06d09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" y="2989580"/>
            <a:ext cx="9537700" cy="24682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4583</Words>
  <Application>WPS Presentation</Application>
  <PresentationFormat>Widescreen</PresentationFormat>
  <Paragraphs>313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SimSun</vt:lpstr>
      <vt:lpstr>Wingdings</vt:lpstr>
      <vt:lpstr>Calibri Light</vt:lpstr>
      <vt:lpstr>Arial</vt:lpstr>
      <vt:lpstr>Times New Roman</vt:lpstr>
      <vt:lpstr>Calibri</vt:lpstr>
      <vt:lpstr>Symbol</vt:lpstr>
      <vt:lpstr>微软雅黑</vt:lpstr>
      <vt:lpstr>Microsoft YaHei</vt:lpstr>
      <vt:lpstr>Calibri</vt:lpstr>
      <vt:lpstr>思源黑体 CN</vt:lpstr>
      <vt:lpstr>方正姚体</vt:lpstr>
      <vt:lpstr>Arial Unicode MS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Motional Interview Presentation</dc:title>
  <dc:creator/>
  <cp:lastModifiedBy>ning</cp:lastModifiedBy>
  <cp:revision>201</cp:revision>
  <dcterms:created xsi:type="dcterms:W3CDTF">2021-12-06T23:29:33Z</dcterms:created>
  <dcterms:modified xsi:type="dcterms:W3CDTF">2021-12-06T23:29:33Z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DocSecurity">
    <vt:i4>0</vt:i4>
  </property>
  <property fmtid="{D5CDD505-2E9C-101B-9397-08002B2CF9AE}" pid="4" name="HiddenSlides">
    <vt:i4>0</vt:i4>
  </property>
  <property fmtid="{D5CDD505-2E9C-101B-9397-08002B2CF9AE}" pid="5" name="HyperlinkBase">
    <vt:lpwstr>https://dxpu.taobao.com/</vt:lpwstr>
  </property>
  <property fmtid="{D5CDD505-2E9C-101B-9397-08002B2CF9AE}" pid="6" name="HyperlinksChanged">
    <vt:bool>false</vt:bool>
  </property>
  <property fmtid="{D5CDD505-2E9C-101B-9397-08002B2CF9AE}" pid="7" name="KSOProductBuildVer">
    <vt:lpwstr>1033-11.1.0.10702</vt:lpwstr>
  </property>
  <property fmtid="{D5CDD505-2E9C-101B-9397-08002B2CF9AE}" pid="8" name="LinksUpToDate">
    <vt:bool>false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宽屏</vt:lpwstr>
  </property>
  <property fmtid="{D5CDD505-2E9C-101B-9397-08002B2CF9AE}" pid="12" name="ScaleCrop">
    <vt:bool>false</vt:bool>
  </property>
  <property fmtid="{D5CDD505-2E9C-101B-9397-08002B2CF9AE}" pid="13" name="ShareDoc">
    <vt:bool>false</vt:bool>
  </property>
  <property fmtid="{D5CDD505-2E9C-101B-9397-08002B2CF9AE}" pid="14" name="Slides">
    <vt:i4>21</vt:i4>
  </property>
</Properties>
</file>