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on" charset="1" panose="00000500000000000000"/>
      <p:regular r:id="rId10"/>
    </p:embeddedFont>
    <p:embeddedFont>
      <p:font typeface="Anton Italics" charset="1" panose="00000500000000000000"/>
      <p:regular r:id="rId11"/>
    </p:embeddedFont>
    <p:embeddedFont>
      <p:font typeface="Open Sans Light" charset="1" panose="020B0306030504020204"/>
      <p:regular r:id="rId12"/>
    </p:embeddedFont>
    <p:embeddedFont>
      <p:font typeface="Open Sans Light Bold" charset="1" panose="020B0806030504020204"/>
      <p:regular r:id="rId13"/>
    </p:embeddedFont>
    <p:embeddedFont>
      <p:font typeface="Open Sans Light Italics" charset="1" panose="020B0306030504020204"/>
      <p:regular r:id="rId14"/>
    </p:embeddedFont>
    <p:embeddedFont>
      <p:font typeface="Open Sans Light Bold Italics" charset="1" panose="020B0806030504020204"/>
      <p:regular r:id="rId15"/>
    </p:embeddedFont>
    <p:embeddedFont>
      <p:font typeface="Josefin Sans Regular" charset="1" panose="00000500000000000000"/>
      <p:regular r:id="rId16"/>
    </p:embeddedFont>
    <p:embeddedFont>
      <p:font typeface="Josefin Sans Regular Bold" charset="1" panose="00000700000000000000"/>
      <p:regular r:id="rId17"/>
    </p:embeddedFont>
    <p:embeddedFont>
      <p:font typeface="Josefin Sans Regular Italics" charset="1" panose="00000500000000000000"/>
      <p:regular r:id="rId18"/>
    </p:embeddedFont>
    <p:embeddedFont>
      <p:font typeface="Josefin Sans Regular 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534654" y="1028700"/>
            <a:ext cx="10724646" cy="853243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7083425"/>
            <a:ext cx="4411397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Josefin Sans Regular Bold"/>
              </a:rPr>
              <a:t>Heroda, Marvin Terrence *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Josefin Sans Regular Bold"/>
              </a:rPr>
              <a:t>Dizon, Ayeka Mae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Josefin Sans Regular Bold"/>
              </a:rPr>
              <a:t>Castuera, Marinella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Josefin Sans Regular Bold"/>
              </a:rPr>
              <a:t>Blanco, Riann Alic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Josefin Sans Regular Bold"/>
              </a:rPr>
              <a:t>Dagar, Mark Angel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703251"/>
            <a:ext cx="6832600" cy="440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85394"/>
                </a:solidFill>
                <a:latin typeface="Anton Bold"/>
              </a:rPr>
              <a:t>ECIS: A Web Application 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85394"/>
                </a:solidFill>
                <a:latin typeface="Anton Bold"/>
              </a:rPr>
              <a:t>for EARIST Clinic 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85394"/>
                </a:solidFill>
                <a:latin typeface="Anton Bold"/>
              </a:rPr>
              <a:t>Student's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85394"/>
                </a:solidFill>
                <a:latin typeface="Anton Bold"/>
              </a:rPr>
              <a:t>Medication and Medicine Inventory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7810" r="0" b="17810"/>
          <a:stretch>
            <a:fillRect/>
          </a:stretch>
        </p:blipFill>
        <p:spPr>
          <a:xfrm flipH="false" flipV="false" rot="0">
            <a:off x="0" y="0"/>
            <a:ext cx="18288000" cy="45330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128617" y="1299156"/>
            <a:ext cx="803076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nton Bold"/>
              </a:rPr>
              <a:t>*Response of the respondents*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7810" r="0" b="17810"/>
          <a:stretch>
            <a:fillRect/>
          </a:stretch>
        </p:blipFill>
        <p:spPr>
          <a:xfrm flipH="false" flipV="false" rot="0">
            <a:off x="0" y="0"/>
            <a:ext cx="18288000" cy="45330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546699" y="1299156"/>
            <a:ext cx="919460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nton Bold"/>
              </a:rPr>
              <a:t>*View the means of each response*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7810" r="0" b="17810"/>
          <a:stretch>
            <a:fillRect/>
          </a:stretch>
        </p:blipFill>
        <p:spPr>
          <a:xfrm flipH="false" flipV="false" rot="0">
            <a:off x="0" y="0"/>
            <a:ext cx="18288000" cy="45330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827343" y="3003550"/>
            <a:ext cx="9655637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Executing job efficiently and saving time by the use of technology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ECIS Web Application can lessen the work load of clinic stuff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Solving healthcare field concerns</a:t>
            </a:r>
          </a:p>
          <a:p>
            <a:pPr>
              <a:lnSpc>
                <a:spcPts val="5599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2657290"/>
            <a:ext cx="4139540" cy="497242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287121" y="895350"/>
            <a:ext cx="4736081" cy="117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1"/>
              </a:lnSpc>
              <a:spcBef>
                <a:spcPct val="0"/>
              </a:spcBef>
            </a:pPr>
            <a:r>
              <a:rPr lang="en-US" sz="6908">
                <a:solidFill>
                  <a:srgbClr val="000000"/>
                </a:solidFill>
                <a:latin typeface="Anton Bold"/>
              </a:rPr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7810" r="0" b="17810"/>
          <a:stretch>
            <a:fillRect/>
          </a:stretch>
        </p:blipFill>
        <p:spPr>
          <a:xfrm flipH="false" flipV="false" rot="0">
            <a:off x="0" y="0"/>
            <a:ext cx="18288000" cy="45330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351390" y="895350"/>
            <a:ext cx="9585220" cy="117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1"/>
              </a:lnSpc>
              <a:spcBef>
                <a:spcPct val="0"/>
              </a:spcBef>
            </a:pPr>
            <a:r>
              <a:rPr lang="en-US" sz="6908">
                <a:solidFill>
                  <a:srgbClr val="000000"/>
                </a:solidFill>
                <a:latin typeface="Anton Bold"/>
              </a:rPr>
              <a:t>Limitation &amp; Future Works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62750" y="3627633"/>
            <a:ext cx="10962500" cy="563066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923925"/>
            <a:ext cx="16230600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85394"/>
                </a:solidFill>
                <a:latin typeface="Anton Bold"/>
              </a:rPr>
              <a:t>ECIS: A Web Application for EARIST Clinic Student's Medication and Medicine Inventory System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17810" r="0" b="17810"/>
          <a:stretch>
            <a:fillRect/>
          </a:stretch>
        </p:blipFill>
        <p:spPr>
          <a:xfrm flipH="false" flipV="false" rot="0">
            <a:off x="0" y="0"/>
            <a:ext cx="18288000" cy="4533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7810" r="0" b="17810"/>
          <a:stretch>
            <a:fillRect/>
          </a:stretch>
        </p:blipFill>
        <p:spPr>
          <a:xfrm flipH="false" flipV="false" rot="0">
            <a:off x="0" y="0"/>
            <a:ext cx="18288000" cy="45330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2531959"/>
            <a:ext cx="5169420" cy="522308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807870" y="895350"/>
            <a:ext cx="4678353" cy="117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1"/>
              </a:lnSpc>
              <a:spcBef>
                <a:spcPct val="0"/>
              </a:spcBef>
            </a:pPr>
            <a:r>
              <a:rPr lang="en-US" sz="6908">
                <a:solidFill>
                  <a:srgbClr val="000000"/>
                </a:solidFill>
                <a:latin typeface="Anton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9228" y="2628943"/>
            <a:ext cx="9655637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Management system to hold efficient record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Manual system to automated system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Improve care quality and quantity of medical information 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Provide Medical services, health programs, health monitoring and profiling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7810" r="0" b="17810"/>
          <a:stretch>
            <a:fillRect/>
          </a:stretch>
        </p:blipFill>
        <p:spPr>
          <a:xfrm flipH="false" flipV="false" rot="0">
            <a:off x="0" y="0"/>
            <a:ext cx="18288000" cy="45330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89497" y="2724433"/>
            <a:ext cx="3469803" cy="483813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383498" y="895350"/>
            <a:ext cx="7622473" cy="117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1"/>
              </a:lnSpc>
              <a:spcBef>
                <a:spcPct val="0"/>
              </a:spcBef>
            </a:pPr>
            <a:r>
              <a:rPr lang="en-US" sz="6908">
                <a:solidFill>
                  <a:srgbClr val="000000"/>
                </a:solidFill>
                <a:latin typeface="Anton Bold"/>
              </a:rPr>
              <a:t>Management 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9525" y="2235200"/>
            <a:ext cx="10550418" cy="702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Manual system to automated system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Recording patient medical information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Faster consultations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More effective treatment, and ultimately improved health outcomes for patients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Management System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       - </a:t>
            </a:r>
            <a:r>
              <a:rPr lang="en-US" sz="3999">
                <a:solidFill>
                  <a:srgbClr val="000000"/>
                </a:solidFill>
                <a:latin typeface="Open Sans Light"/>
              </a:rPr>
              <a:t>Analysis for quality assessment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       - Identification of areas for information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999">
                <a:solidFill>
                  <a:srgbClr val="000000"/>
                </a:solidFill>
                <a:latin typeface="Open Sans Light"/>
              </a:rPr>
              <a:t>      - S</a:t>
            </a:r>
            <a:r>
              <a:rPr lang="en-US" sz="3999">
                <a:solidFill>
                  <a:srgbClr val="000000"/>
                </a:solidFill>
                <a:latin typeface="Open Sans Light"/>
              </a:rPr>
              <a:t>upport tools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       - M</a:t>
            </a:r>
            <a:r>
              <a:rPr lang="en-US" sz="3999">
                <a:solidFill>
                  <a:srgbClr val="000000"/>
                </a:solidFill>
                <a:latin typeface="Open Sans Light"/>
              </a:rPr>
              <a:t>edication alerts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7810" r="0" b="17810"/>
          <a:stretch>
            <a:fillRect/>
          </a:stretch>
        </p:blipFill>
        <p:spPr>
          <a:xfrm flipH="false" flipV="false" rot="0">
            <a:off x="0" y="0"/>
            <a:ext cx="18288000" cy="45330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3073644"/>
            <a:ext cx="5750563" cy="413971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807870" y="895350"/>
            <a:ext cx="4678353" cy="117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1"/>
              </a:lnSpc>
              <a:spcBef>
                <a:spcPct val="0"/>
              </a:spcBef>
            </a:pPr>
            <a:r>
              <a:rPr lang="en-US" sz="6908">
                <a:solidFill>
                  <a:srgbClr val="000000"/>
                </a:solidFill>
                <a:latin typeface="Anton Bold"/>
              </a:rPr>
              <a:t>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46045" y="2628943"/>
            <a:ext cx="9655637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Implement digitization of medical records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Providing access to medical records in an emergency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Providing a more efficient method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Secured patient information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7810" r="0" b="17810"/>
          <a:stretch>
            <a:fillRect/>
          </a:stretch>
        </p:blipFill>
        <p:spPr>
          <a:xfrm flipH="false" flipV="false" rot="0">
            <a:off x="0" y="0"/>
            <a:ext cx="18288000" cy="45330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632"/>
          <a:stretch>
            <a:fillRect/>
          </a:stretch>
        </p:blipFill>
        <p:spPr>
          <a:xfrm flipH="false" flipV="false" rot="0">
            <a:off x="1028700" y="3396796"/>
            <a:ext cx="8351187" cy="453497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983020" y="2605380"/>
            <a:ext cx="7473765" cy="6051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8"/>
              </a:lnSpc>
              <a:spcBef>
                <a:spcPct val="0"/>
              </a:spcBef>
            </a:pPr>
            <a:r>
              <a:rPr lang="en-US" sz="2891">
                <a:solidFill>
                  <a:srgbClr val="000000"/>
                </a:solidFill>
                <a:latin typeface="Josefin Sans Regular"/>
              </a:rPr>
              <a:t>This study is used a mean, median, and mode to calculate the parameters such as responded. The mean is that used method for finding the average. To find mean just simplify add all the response . </a:t>
            </a:r>
          </a:p>
          <a:p>
            <a:pPr algn="just">
              <a:lnSpc>
                <a:spcPts val="4048"/>
              </a:lnSpc>
              <a:spcBef>
                <a:spcPct val="0"/>
              </a:spcBef>
            </a:pPr>
          </a:p>
          <a:p>
            <a:pPr algn="just">
              <a:lnSpc>
                <a:spcPts val="4048"/>
              </a:lnSpc>
              <a:spcBef>
                <a:spcPct val="0"/>
              </a:spcBef>
            </a:pPr>
            <a:r>
              <a:rPr lang="en-US" sz="2891">
                <a:solidFill>
                  <a:srgbClr val="000000"/>
                </a:solidFill>
                <a:latin typeface="Josefin Sans Regular"/>
              </a:rPr>
              <a:t>To find the mean is need to add the value of respondents and divide by how many responded to each question. The total responded is called N. For Value is called V and this is the final estimated. Then the median is the number in the middle.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65117" y="895350"/>
            <a:ext cx="4678353" cy="117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1"/>
              </a:lnSpc>
              <a:spcBef>
                <a:spcPct val="0"/>
              </a:spcBef>
            </a:pPr>
            <a:r>
              <a:rPr lang="en-US" sz="6908">
                <a:solidFill>
                  <a:srgbClr val="000000"/>
                </a:solidFill>
                <a:latin typeface="Anton Bold"/>
              </a:rPr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7810" r="0" b="17810"/>
          <a:stretch>
            <a:fillRect/>
          </a:stretch>
        </p:blipFill>
        <p:spPr>
          <a:xfrm flipH="false" flipV="false" rot="0">
            <a:off x="0" y="0"/>
            <a:ext cx="18288000" cy="45330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804823" y="895350"/>
            <a:ext cx="4678353" cy="117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1"/>
              </a:lnSpc>
              <a:spcBef>
                <a:spcPct val="0"/>
              </a:spcBef>
            </a:pPr>
            <a:r>
              <a:rPr lang="en-US" sz="6908">
                <a:solidFill>
                  <a:srgbClr val="000000"/>
                </a:solidFill>
                <a:latin typeface="Anton Bold"/>
              </a:rPr>
              <a:t>Design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9551" y="3546067"/>
            <a:ext cx="14828898" cy="370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8"/>
              </a:lnSpc>
              <a:spcBef>
                <a:spcPct val="0"/>
              </a:spcBef>
            </a:pPr>
            <a:r>
              <a:rPr lang="en-US" sz="4213">
                <a:solidFill>
                  <a:srgbClr val="000000"/>
                </a:solidFill>
                <a:latin typeface="Open Sans Light"/>
              </a:rPr>
              <a:t>The study's design is as follows: [i] utilizing a csv file to collect data, (ii) creating a column named question to view the mean of each question's response. (iii) Applying the descriptive method such as frequency distribution, central tendency and dispersion.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7810" r="0" b="17810"/>
          <a:stretch>
            <a:fillRect/>
          </a:stretch>
        </p:blipFill>
        <p:spPr>
          <a:xfrm flipH="false" flipV="false" rot="0">
            <a:off x="0" y="0"/>
            <a:ext cx="18288000" cy="45330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622821" y="2591921"/>
            <a:ext cx="7042358" cy="510315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376059" y="895350"/>
            <a:ext cx="7535881" cy="117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1"/>
              </a:lnSpc>
              <a:spcBef>
                <a:spcPct val="0"/>
              </a:spcBef>
            </a:pPr>
            <a:r>
              <a:rPr lang="en-US" sz="6908">
                <a:solidFill>
                  <a:srgbClr val="000000"/>
                </a:solidFill>
                <a:latin typeface="Anton Bold"/>
              </a:rPr>
              <a:t>Results &amp; Discussion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21871" y="8011713"/>
            <a:ext cx="13479264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The graph depicts the school clinic's performance. The researcher will look at the clinic school's system.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7810" r="0" b="17810"/>
          <a:stretch>
            <a:fillRect/>
          </a:stretch>
        </p:blipFill>
        <p:spPr>
          <a:xfrm flipH="false" flipV="false" rot="0">
            <a:off x="0" y="0"/>
            <a:ext cx="18288000" cy="45330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072732" y="1299156"/>
            <a:ext cx="814253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nton Bold"/>
              </a:rPr>
              <a:t>*Graph of school clinic system*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7810" r="0" b="17810"/>
          <a:stretch>
            <a:fillRect/>
          </a:stretch>
        </p:blipFill>
        <p:spPr>
          <a:xfrm flipH="false" flipV="false" rot="0">
            <a:off x="0" y="0"/>
            <a:ext cx="18288000" cy="45330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727999" y="1299156"/>
            <a:ext cx="48320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nton Bold"/>
              </a:rPr>
              <a:t>*Applying Dataset*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DAE4t5CibgU</dc:identifier>
  <dcterms:modified xsi:type="dcterms:W3CDTF">2011-08-01T06:04:30Z</dcterms:modified>
  <cp:revision>1</cp:revision>
  <dc:title>Copy of ECIS: A Web Application for EARIST Clinic Student's Medication and Medicine Inventory System Heroda, Marvin Terrence Dizon, Ayeka Mae Castuera, Marinella Blanco, Riann Alic Dagar, Mark Angel</dc:title>
</cp:coreProperties>
</file>