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329" r:id="rId2"/>
    <p:sldId id="3940" r:id="rId3"/>
    <p:sldId id="2567" r:id="rId4"/>
    <p:sldId id="2633" r:id="rId5"/>
    <p:sldId id="2602" r:id="rId6"/>
    <p:sldId id="2634" r:id="rId7"/>
    <p:sldId id="2584" r:id="rId8"/>
    <p:sldId id="3941" r:id="rId9"/>
  </p:sldIdLst>
  <p:sldSz cx="24385588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1C45F1"/>
    <a:srgbClr val="0069E5"/>
    <a:srgbClr val="F9FBFE"/>
    <a:srgbClr val="4B4E51"/>
    <a:srgbClr val="333E44"/>
    <a:srgbClr val="111217"/>
    <a:srgbClr val="FBC71A"/>
    <a:srgbClr val="FFFFFF"/>
    <a:srgbClr val="64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 autoAdjust="0"/>
    <p:restoredTop sz="97161" autoAdjust="0"/>
  </p:normalViewPr>
  <p:slideViewPr>
    <p:cSldViewPr>
      <p:cViewPr varScale="1">
        <p:scale>
          <a:sx n="58" d="100"/>
          <a:sy n="58" d="100"/>
        </p:scale>
        <p:origin x="-234" y="-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36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>
      <p:cViewPr varScale="1">
        <p:scale>
          <a:sx n="99" d="100"/>
          <a:sy n="99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2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08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7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6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679627" y="0"/>
            <a:ext cx="22705961" cy="1371758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983882" y="10675218"/>
            <a:ext cx="7128792" cy="50476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3600" b="0" i="0" spc="600" baseline="0">
                <a:solidFill>
                  <a:schemeClr val="tx2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Presentation template</a:t>
            </a:r>
            <a:endParaRPr lang="ru-RU" dirty="0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839865" y="8514978"/>
            <a:ext cx="9793088" cy="1726013"/>
          </a:xfrm>
          <a:prstGeom prst="rect">
            <a:avLst/>
          </a:prstGeom>
        </p:spPr>
        <p:txBody>
          <a:bodyPr/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14000" b="0" i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14000" b="0" i="0" dirty="0">
                <a:latin typeface="Roboto" charset="0"/>
                <a:ea typeface="Roboto" charset="0"/>
                <a:cs typeface="Roboto" charset="0"/>
              </a:rPr>
              <a:t>Name</a:t>
            </a:r>
            <a:endParaRPr lang="ru-RU" sz="14000" b="0" i="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2116104" y="4410522"/>
            <a:ext cx="10092595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33" hasCustomPrompt="1"/>
          </p:nvPr>
        </p:nvSpPr>
        <p:spPr>
          <a:xfrm>
            <a:off x="13704962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3B51F8F-F492-6449-9FAC-018DE2C81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24D13700-595F-264E-A402-6A1C492A1779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978475"/>
            <a:ext cx="8924561" cy="8136904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93690" y="4410523"/>
            <a:ext cx="6068927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13115473" y="6602358"/>
            <a:ext cx="4191973" cy="213311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73" y="10333397"/>
            <a:ext cx="4191973" cy="213311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3E5CF9D-94CD-264C-A198-0D44B69978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D4C87A8-D177-E149-A931-FACB3CAD2C7F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1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122491"/>
            <a:ext cx="8924561" cy="79928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93690" y="4410523"/>
            <a:ext cx="6068927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13115473" y="1458194"/>
            <a:ext cx="4191973" cy="6480720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7977688-07B8-9C4C-8A1C-54057797F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98265A5-19CC-E741-81B9-934547F17E14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2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1"/>
          <p:cNvSpPr>
            <a:spLocks noGrp="1"/>
          </p:cNvSpPr>
          <p:nvPr>
            <p:ph type="pic" sz="quarter" idx="34"/>
          </p:nvPr>
        </p:nvSpPr>
        <p:spPr>
          <a:xfrm>
            <a:off x="6079684" y="4410522"/>
            <a:ext cx="6092739" cy="930706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4474" y="9145058"/>
            <a:ext cx="12221114" cy="457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632954" y="4410522"/>
            <a:ext cx="8636528" cy="352839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052054" y="5297245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13632954" y="9869773"/>
            <a:ext cx="8636528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982174" y="5141873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81687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12236973" y="9118364"/>
            <a:ext cx="6103745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8332011" y="9118366"/>
            <a:ext cx="6057812" cy="4599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9118365"/>
            <a:ext cx="6069408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424847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938717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13159095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0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9269284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7628295B-ADEA-3B41-BF15-DAAB52D10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AEAB3C7-0D27-3148-83A1-F3B61742616D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060701" y="9118365"/>
            <a:ext cx="6184979" cy="4599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7048906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08785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6060701" y="9118363"/>
            <a:ext cx="6184979" cy="4599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236973" y="9118364"/>
            <a:ext cx="6103745" cy="4599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8332011" y="4518488"/>
            <a:ext cx="6057812" cy="919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9118365"/>
            <a:ext cx="6069408" cy="4599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9123207" cy="454584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938717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7048906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13159095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0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9269284" y="5283892"/>
            <a:ext cx="4191973" cy="769563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2232620" y="4518488"/>
            <a:ext cx="6103745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13146730" y="5283893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45D17C26-CD07-1945-92E4-0E9501D23E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59E925BA-335C-7348-9973-F5C618B711DC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2048778" y="4576481"/>
            <a:ext cx="12313839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29C815C2-FFD2-0A4D-B8A0-E71E7CB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E9C8089-FD81-9B4F-A65C-63FE8C4EC9E4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" y="4576481"/>
            <a:ext cx="6000106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Рисунок 21"/>
          <p:cNvSpPr>
            <a:spLocks noGrp="1"/>
          </p:cNvSpPr>
          <p:nvPr>
            <p:ph type="pic" sz="quarter" idx="38"/>
          </p:nvPr>
        </p:nvSpPr>
        <p:spPr>
          <a:xfrm>
            <a:off x="6000107" y="4576481"/>
            <a:ext cx="6336703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488938" y="4576481"/>
            <a:ext cx="8712968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AFFEE402-B9B8-3C4F-B573-26DD8B502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10EA7FD-E244-6A47-83F1-0617939603E8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54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2116105" y="4576481"/>
            <a:ext cx="5544989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9786" y="5634658"/>
            <a:ext cx="19082120" cy="64807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21"/>
          <p:cNvSpPr>
            <a:spLocks noGrp="1"/>
          </p:cNvSpPr>
          <p:nvPr>
            <p:ph type="pic" sz="quarter" idx="38"/>
          </p:nvPr>
        </p:nvSpPr>
        <p:spPr>
          <a:xfrm>
            <a:off x="7675864" y="4576481"/>
            <a:ext cx="5563355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Рисунок 21"/>
          <p:cNvSpPr>
            <a:spLocks noGrp="1"/>
          </p:cNvSpPr>
          <p:nvPr>
            <p:ph type="pic" sz="quarter" idx="40"/>
          </p:nvPr>
        </p:nvSpPr>
        <p:spPr>
          <a:xfrm>
            <a:off x="18820939" y="4576481"/>
            <a:ext cx="5526627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8C81BA1E-7B26-7840-9EF7-83336713E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C80ABCB-3B95-444F-84D2-78DFECA75470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50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21"/>
          <p:cNvSpPr>
            <a:spLocks noGrp="1"/>
          </p:cNvSpPr>
          <p:nvPr>
            <p:ph type="pic" sz="quarter" idx="34"/>
          </p:nvPr>
        </p:nvSpPr>
        <p:spPr>
          <a:xfrm>
            <a:off x="7328309" y="4613761"/>
            <a:ext cx="5223476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5"/>
          </p:nvPr>
        </p:nvSpPr>
        <p:spPr>
          <a:xfrm>
            <a:off x="12542386" y="4613761"/>
            <a:ext cx="5135200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7670640" y="4613761"/>
            <a:ext cx="5179338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0" name="Рисунок 21"/>
          <p:cNvSpPr>
            <a:spLocks noGrp="1"/>
          </p:cNvSpPr>
          <p:nvPr>
            <p:ph type="pic" sz="quarter" idx="37"/>
          </p:nvPr>
        </p:nvSpPr>
        <p:spPr>
          <a:xfrm>
            <a:off x="2114232" y="4613761"/>
            <a:ext cx="5223476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9143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12806391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627767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7985016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A0BA6C90-2AE4-244C-959F-23B3EF63D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075F3BCA-6352-1047-A349-4EEBB339BFF9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82809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846E2864-4EB0-F44C-84E2-4D409B77E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5F3FDC7-6BDC-B947-A5FE-24BBDF06E253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1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7945982" y="4666106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45" hasCustomPrompt="1"/>
          </p:nvPr>
        </p:nvSpPr>
        <p:spPr>
          <a:xfrm>
            <a:off x="7945982" y="9126590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47" hasCustomPrompt="1"/>
          </p:nvPr>
        </p:nvSpPr>
        <p:spPr>
          <a:xfrm>
            <a:off x="18747181" y="4986586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49" hasCustomPrompt="1"/>
          </p:nvPr>
        </p:nvSpPr>
        <p:spPr>
          <a:xfrm>
            <a:off x="18747181" y="9261667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906C4B5D-4619-864E-8531-0858D13C1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FEC54C2F-4D44-334A-9975-AA174670BE0A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исунок 21">
            <a:extLst>
              <a:ext uri="{FF2B5EF4-FFF2-40B4-BE49-F238E27FC236}">
                <a16:creationId xmlns:a16="http://schemas.microsoft.com/office/drawing/2014/main" xmlns="" id="{E5BB6F40-8487-3442-8783-C2EA7A4111A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114232" y="4613761"/>
            <a:ext cx="4911387" cy="451283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>
            <a:extLst>
              <a:ext uri="{FF2B5EF4-FFF2-40B4-BE49-F238E27FC236}">
                <a16:creationId xmlns:a16="http://schemas.microsoft.com/office/drawing/2014/main" xmlns="" id="{07321379-EEA4-2E4E-BD78-84DBE7E19ED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114232" y="9126590"/>
            <a:ext cx="4911387" cy="459099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AE1C47D9-CD94-2549-B905-C1D1C086E5A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984882" y="4613761"/>
            <a:ext cx="4911387" cy="451283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3" name="Рисунок 21">
            <a:extLst>
              <a:ext uri="{FF2B5EF4-FFF2-40B4-BE49-F238E27FC236}">
                <a16:creationId xmlns:a16="http://schemas.microsoft.com/office/drawing/2014/main" xmlns="" id="{70A316D7-001F-9249-AC0A-045D90EC8599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984882" y="9126590"/>
            <a:ext cx="4911387" cy="459099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13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9143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12806391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627767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7985016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45" hasCustomPrompt="1"/>
          </p:nvPr>
        </p:nvSpPr>
        <p:spPr>
          <a:xfrm>
            <a:off x="2449143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46" hasCustomPrompt="1"/>
          </p:nvPr>
        </p:nvSpPr>
        <p:spPr>
          <a:xfrm>
            <a:off x="12806391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47" hasCustomPrompt="1"/>
          </p:nvPr>
        </p:nvSpPr>
        <p:spPr>
          <a:xfrm>
            <a:off x="7627767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48" hasCustomPrompt="1"/>
          </p:nvPr>
        </p:nvSpPr>
        <p:spPr>
          <a:xfrm>
            <a:off x="17985016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1" name="Рисунок 21">
            <a:extLst>
              <a:ext uri="{FF2B5EF4-FFF2-40B4-BE49-F238E27FC236}">
                <a16:creationId xmlns:a16="http://schemas.microsoft.com/office/drawing/2014/main" xmlns="" id="{2B14CA52-82DF-B841-881C-B7DA04792B1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28309" y="714682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2" name="Рисунок 21">
            <a:extLst>
              <a:ext uri="{FF2B5EF4-FFF2-40B4-BE49-F238E27FC236}">
                <a16:creationId xmlns:a16="http://schemas.microsoft.com/office/drawing/2014/main" xmlns="" id="{23E9E9CE-DE08-5646-B1DA-9A9E4E7A27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2542386" y="7146826"/>
            <a:ext cx="5135200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3" name="Рисунок 21">
            <a:extLst>
              <a:ext uri="{FF2B5EF4-FFF2-40B4-BE49-F238E27FC236}">
                <a16:creationId xmlns:a16="http://schemas.microsoft.com/office/drawing/2014/main" xmlns="" id="{8BA97521-4C7E-4847-BE21-CE938F84CF9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670640" y="7146826"/>
            <a:ext cx="5179338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4" name="Рисунок 21">
            <a:extLst>
              <a:ext uri="{FF2B5EF4-FFF2-40B4-BE49-F238E27FC236}">
                <a16:creationId xmlns:a16="http://schemas.microsoft.com/office/drawing/2014/main" xmlns="" id="{43CD3B86-D01C-4E42-B39A-1CD707DFC69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114232" y="714682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5" name="Рисунок 21">
            <a:extLst>
              <a:ext uri="{FF2B5EF4-FFF2-40B4-BE49-F238E27FC236}">
                <a16:creationId xmlns:a16="http://schemas.microsoft.com/office/drawing/2014/main" xmlns="" id="{32FCF177-B664-284B-843E-6B43FB3B147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18910" y="102614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6" name="Рисунок 21">
            <a:extLst>
              <a:ext uri="{FF2B5EF4-FFF2-40B4-BE49-F238E27FC236}">
                <a16:creationId xmlns:a16="http://schemas.microsoft.com/office/drawing/2014/main" xmlns="" id="{37841CBC-D555-1642-A90F-1955CBF9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32987" y="1026146"/>
            <a:ext cx="5135200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7" name="Рисунок 21">
            <a:extLst>
              <a:ext uri="{FF2B5EF4-FFF2-40B4-BE49-F238E27FC236}">
                <a16:creationId xmlns:a16="http://schemas.microsoft.com/office/drawing/2014/main" xmlns="" id="{C4CAD19E-F952-0741-A971-1728A4A35D8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661241" y="1026146"/>
            <a:ext cx="5179338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8" name="Рисунок 21">
            <a:extLst>
              <a:ext uri="{FF2B5EF4-FFF2-40B4-BE49-F238E27FC236}">
                <a16:creationId xmlns:a16="http://schemas.microsoft.com/office/drawing/2014/main" xmlns="" id="{9FBAF411-43E3-254F-AA83-4EBBDB76ADC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104833" y="102614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90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0"/>
          </p:nvPr>
        </p:nvSpPr>
        <p:spPr>
          <a:xfrm>
            <a:off x="6120043" y="9145060"/>
            <a:ext cx="6144662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1" name="Рисунок 21"/>
          <p:cNvSpPr>
            <a:spLocks noGrp="1"/>
          </p:cNvSpPr>
          <p:nvPr>
            <p:ph type="pic" sz="quarter" idx="31"/>
          </p:nvPr>
        </p:nvSpPr>
        <p:spPr>
          <a:xfrm>
            <a:off x="12249745" y="9145060"/>
            <a:ext cx="6040816" cy="45511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2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8275602" y="9145060"/>
            <a:ext cx="6092739" cy="45511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3" name="Рисунок 21"/>
          <p:cNvSpPr>
            <a:spLocks noGrp="1"/>
          </p:cNvSpPr>
          <p:nvPr>
            <p:ph type="pic" sz="quarter" idx="33"/>
          </p:nvPr>
        </p:nvSpPr>
        <p:spPr>
          <a:xfrm>
            <a:off x="-9659" y="9145060"/>
            <a:ext cx="6144662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5"/>
            <a:ext cx="6092739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28CE3484-4DF2-7D44-8F15-024680D0C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A7759DC4-E779-A840-9CA0-9A7E03005C9B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10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0"/>
          </p:nvPr>
        </p:nvSpPr>
        <p:spPr>
          <a:xfrm>
            <a:off x="6120043" y="4583205"/>
            <a:ext cx="6144662" cy="912369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4"/>
            <a:ext cx="6092739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0" name="Рисунок 21"/>
          <p:cNvSpPr>
            <a:spLocks noGrp="1"/>
          </p:cNvSpPr>
          <p:nvPr>
            <p:ph type="pic" sz="quarter" idx="37"/>
          </p:nvPr>
        </p:nvSpPr>
        <p:spPr>
          <a:xfrm>
            <a:off x="5676" y="4583205"/>
            <a:ext cx="6144662" cy="913438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39"/>
          </p:nvPr>
        </p:nvSpPr>
        <p:spPr>
          <a:xfrm>
            <a:off x="12249745" y="4583205"/>
            <a:ext cx="6040816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72417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033644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9309823" y="1962250"/>
            <a:ext cx="4190545" cy="2016224"/>
          </a:xfrm>
          <a:prstGeom prst="rect">
            <a:avLst/>
          </a:prstGeom>
        </p:spPr>
        <p:txBody>
          <a:bodyPr/>
          <a:lstStyle>
            <a:lvl1pPr marL="0" marR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marR="0" lvl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13086238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228069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4"/>
            <a:ext cx="6092739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3" name="Рисунок 21"/>
          <p:cNvSpPr>
            <a:spLocks noGrp="1"/>
          </p:cNvSpPr>
          <p:nvPr>
            <p:ph type="pic" sz="quarter" idx="39"/>
          </p:nvPr>
        </p:nvSpPr>
        <p:spPr>
          <a:xfrm>
            <a:off x="12249745" y="4583205"/>
            <a:ext cx="6040816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9309823" y="1962250"/>
            <a:ext cx="4190545" cy="2016224"/>
          </a:xfrm>
          <a:prstGeom prst="rect">
            <a:avLst/>
          </a:prstGeom>
        </p:spPr>
        <p:txBody>
          <a:bodyPr/>
          <a:lstStyle>
            <a:lvl1pPr marL="0" marR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marR="0" lvl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13086238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1D6042FF-8AF2-9240-A692-35AECBA16C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AD878B6A-794A-B640-BB23-CD57342EDFB3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82809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0571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21"/>
          <p:cNvSpPr>
            <a:spLocks noGrp="1"/>
          </p:cNvSpPr>
          <p:nvPr>
            <p:ph type="pic" sz="quarter" idx="33"/>
          </p:nvPr>
        </p:nvSpPr>
        <p:spPr>
          <a:xfrm>
            <a:off x="13818017" y="6066706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4"/>
          </p:nvPr>
        </p:nvSpPr>
        <p:spPr>
          <a:xfrm>
            <a:off x="13818017" y="9831951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68505" y="6994502"/>
            <a:ext cx="8921437" cy="214998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268505" y="10613468"/>
            <a:ext cx="8921437" cy="214998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8505" y="3906466"/>
            <a:ext cx="8921437" cy="1800199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7852481-77C3-FA48-A033-516507B497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9FDF5F6-25CB-E342-93E6-93D54848D1C5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3818017" y="810123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4"/>
          </p:nvPr>
        </p:nvSpPr>
        <p:spPr>
          <a:xfrm>
            <a:off x="13818017" y="9523090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68505" y="5166607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268505" y="9523090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8505" y="810123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Рисунок 21"/>
          <p:cNvSpPr>
            <a:spLocks noGrp="1"/>
          </p:cNvSpPr>
          <p:nvPr>
            <p:ph type="pic" sz="quarter" idx="33"/>
          </p:nvPr>
        </p:nvSpPr>
        <p:spPr>
          <a:xfrm>
            <a:off x="13818017" y="5166607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 flipV="1">
            <a:off x="1" y="0"/>
            <a:ext cx="24385588" cy="44105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8592394" y="5562650"/>
            <a:ext cx="13681520" cy="6552728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592394" y="1674218"/>
            <a:ext cx="13681520" cy="24482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17" name="Рисунок 21"/>
          <p:cNvSpPr>
            <a:spLocks noGrp="1"/>
          </p:cNvSpPr>
          <p:nvPr>
            <p:ph type="pic" sz="quarter" idx="32"/>
          </p:nvPr>
        </p:nvSpPr>
        <p:spPr>
          <a:xfrm>
            <a:off x="2255690" y="1674218"/>
            <a:ext cx="4983435" cy="1038929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0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5588" cy="441052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296250" y="5562650"/>
            <a:ext cx="14977664" cy="6552728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16105" y="5562650"/>
            <a:ext cx="4460065" cy="65527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5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5588" cy="822694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2116105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16105" y="4410522"/>
            <a:ext cx="7916449" cy="26642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7345732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12575359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7804987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5353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410522"/>
            <a:ext cx="14689633" cy="7704856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75602" y="4410522"/>
            <a:ext cx="6092740" cy="92857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E78C6362-F05E-0643-8241-6D56797AA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41D75FB-7778-8249-8FA6-B16CEF01EB27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12" r:id="rId2"/>
    <p:sldLayoutId id="2147484659" r:id="rId3"/>
    <p:sldLayoutId id="2147484527" r:id="rId4"/>
    <p:sldLayoutId id="2147484528" r:id="rId5"/>
    <p:sldLayoutId id="2147484445" r:id="rId6"/>
    <p:sldLayoutId id="2147484521" r:id="rId7"/>
    <p:sldLayoutId id="2147484526" r:id="rId8"/>
    <p:sldLayoutId id="2147484517" r:id="rId9"/>
    <p:sldLayoutId id="2147484515" r:id="rId10"/>
    <p:sldLayoutId id="2147484496" r:id="rId11"/>
    <p:sldLayoutId id="2147484502" r:id="rId12"/>
    <p:sldLayoutId id="2147484494" r:id="rId13"/>
    <p:sldLayoutId id="2147484513" r:id="rId14"/>
    <p:sldLayoutId id="2147484514" r:id="rId15"/>
    <p:sldLayoutId id="2147484523" r:id="rId16"/>
    <p:sldLayoutId id="2147484524" r:id="rId17"/>
    <p:sldLayoutId id="2147484525" r:id="rId18"/>
    <p:sldLayoutId id="2147484505" r:id="rId19"/>
    <p:sldLayoutId id="2147484511" r:id="rId20"/>
    <p:sldLayoutId id="2147484522" r:id="rId21"/>
    <p:sldLayoutId id="2147484503" r:id="rId22"/>
    <p:sldLayoutId id="2147484508" r:id="rId23"/>
    <p:sldLayoutId id="2147484529" r:id="rId24"/>
  </p:sldLayoutIdLst>
  <p:hf sldNum="0" hdr="0" ftr="0" dt="0"/>
  <p:txStyles>
    <p:titleStyle>
      <a:lvl1pPr algn="ctr" defTabSz="2438522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2438522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AE73788-A114-8D46-8FFF-1F6C5D86C04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A4E67DF2-99F7-9E42-B807-2E6620CC763B}"/>
              </a:ext>
            </a:extLst>
          </p:cNvPr>
          <p:cNvSpPr/>
          <p:nvPr/>
        </p:nvSpPr>
        <p:spPr>
          <a:xfrm>
            <a:off x="1679626" y="-1"/>
            <a:ext cx="22705962" cy="137175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xmlns="" id="{AF391113-70F0-FF48-8547-836A4E409D3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47778" y="3474418"/>
            <a:ext cx="20040260" cy="3744416"/>
          </a:xfrm>
        </p:spPr>
        <p:txBody>
          <a:bodyPr/>
          <a:lstStyle/>
          <a:p>
            <a:pPr algn="ctr"/>
            <a:r>
              <a:rPr lang="en-US" altLang="ko-KR" sz="7200" b="1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7200" b="1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조 </a:t>
            </a:r>
            <a:r>
              <a:rPr lang="ko-KR" altLang="en-US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프로젝트 계획서</a:t>
            </a:r>
            <a:endParaRPr lang="en-US" altLang="ko-KR" dirty="0" smtClean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학군명성과 교육환경</a:t>
            </a:r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결과 변수가 아파트 가격에 미치는 영향분석</a:t>
            </a:r>
            <a:endParaRPr lang="ru-RU" sz="4000" b="1" dirty="0">
              <a:solidFill>
                <a:schemeClr val="accent1">
                  <a:lumMod val="20000"/>
                  <a:lumOff val="8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9308A7B1-025F-0246-933A-E6FE194E764A}"/>
              </a:ext>
            </a:extLst>
          </p:cNvPr>
          <p:cNvSpPr txBox="1">
            <a:spLocks/>
          </p:cNvSpPr>
          <p:nvPr/>
        </p:nvSpPr>
        <p:spPr>
          <a:xfrm>
            <a:off x="3191794" y="7146826"/>
            <a:ext cx="17163500" cy="4680520"/>
          </a:xfrm>
          <a:prstGeom prst="rect">
            <a:avLst/>
          </a:prstGeom>
        </p:spPr>
        <p:txBody>
          <a:bodyPr/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14000" b="0" i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4962" y="10680442"/>
            <a:ext cx="1000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팀원</a:t>
            </a:r>
            <a:r>
              <a:rPr lang="en-US" altLang="ko-KR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6000" dirty="0" err="1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김엘리애</a:t>
            </a:r>
            <a:r>
              <a:rPr lang="en-US" altLang="ko-KR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오현정</a:t>
            </a:r>
            <a:endParaRPr lang="en-US" altLang="ko-KR" sz="6000" dirty="0" smtClean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6000" dirty="0" err="1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이영광</a:t>
            </a:r>
            <a:r>
              <a:rPr lang="en-US" altLang="ko-KR" sz="8000" dirty="0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정기환</a:t>
            </a:r>
            <a:endParaRPr lang="en-US" altLang="ko-KR" sz="6000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8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1474" y="1674218"/>
            <a:ext cx="20157809" cy="2376264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Прямоугольник 24">
            <a:extLst>
              <a:ext uri="{FF2B5EF4-FFF2-40B4-BE49-F238E27FC236}">
                <a16:creationId xmlns:a16="http://schemas.microsoft.com/office/drawing/2014/main" xmlns="" id="{A4E67DF2-99F7-9E42-B807-2E6620CC763B}"/>
              </a:ext>
            </a:extLst>
          </p:cNvPr>
          <p:cNvSpPr/>
          <p:nvPr/>
        </p:nvSpPr>
        <p:spPr>
          <a:xfrm>
            <a:off x="4487938" y="-1"/>
            <a:ext cx="19897650" cy="137175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/>
          </a:p>
        </p:txBody>
      </p:sp>
      <p:sp>
        <p:nvSpPr>
          <p:cNvPr id="26" name="Текст 2"/>
          <p:cNvSpPr txBox="1">
            <a:spLocks/>
          </p:cNvSpPr>
          <p:nvPr/>
        </p:nvSpPr>
        <p:spPr>
          <a:xfrm>
            <a:off x="7368258" y="694100"/>
            <a:ext cx="5105367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000" dirty="0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Contents</a:t>
            </a:r>
            <a:endParaRPr lang="ru-RU" sz="6000" dirty="0">
              <a:solidFill>
                <a:schemeClr val="bg2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Скругленный прямоугольник 66"/>
          <p:cNvSpPr/>
          <p:nvPr/>
        </p:nvSpPr>
        <p:spPr>
          <a:xfrm>
            <a:off x="6216130" y="1082134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1</a:t>
            </a:r>
          </a:p>
        </p:txBody>
      </p:sp>
      <p:sp>
        <p:nvSpPr>
          <p:cNvPr id="32" name="Текст 2"/>
          <p:cNvSpPr txBox="1">
            <a:spLocks/>
          </p:cNvSpPr>
          <p:nvPr/>
        </p:nvSpPr>
        <p:spPr>
          <a:xfrm>
            <a:off x="7447467" y="2278276"/>
            <a:ext cx="7841671" cy="136815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6000" dirty="0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프로젝트 </a:t>
            </a:r>
            <a:r>
              <a:rPr lang="ko-KR" altLang="en-US" sz="6000" b="1" dirty="0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목표</a:t>
            </a:r>
            <a:endParaRPr lang="ru-RU" sz="6000" b="1" dirty="0">
              <a:solidFill>
                <a:schemeClr val="bg2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Скругленный прямоугольник 66"/>
          <p:cNvSpPr/>
          <p:nvPr/>
        </p:nvSpPr>
        <p:spPr>
          <a:xfrm>
            <a:off x="6223331" y="2638316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2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35" name="Текст 2"/>
          <p:cNvSpPr txBox="1">
            <a:spLocks/>
          </p:cNvSpPr>
          <p:nvPr/>
        </p:nvSpPr>
        <p:spPr>
          <a:xfrm>
            <a:off x="7447467" y="4106470"/>
            <a:ext cx="5105367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프로젝트 </a:t>
            </a:r>
            <a:r>
              <a:rPr lang="ko-KR" altLang="en-US" sz="6000" b="1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의미</a:t>
            </a:r>
            <a:endParaRPr lang="en-US" altLang="ko-KR" sz="6000" b="1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Скругленный прямоугольник 66"/>
          <p:cNvSpPr/>
          <p:nvPr/>
        </p:nvSpPr>
        <p:spPr>
          <a:xfrm>
            <a:off x="6223331" y="4178478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3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39" name="Скругленный прямоугольник 66"/>
          <p:cNvSpPr/>
          <p:nvPr/>
        </p:nvSpPr>
        <p:spPr>
          <a:xfrm>
            <a:off x="6216130" y="5718640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4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42" name="Скругленный прямоугольник 66"/>
          <p:cNvSpPr/>
          <p:nvPr/>
        </p:nvSpPr>
        <p:spPr>
          <a:xfrm>
            <a:off x="6211610" y="7202814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5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53" name="Текст 2"/>
          <p:cNvSpPr txBox="1">
            <a:spLocks/>
          </p:cNvSpPr>
          <p:nvPr/>
        </p:nvSpPr>
        <p:spPr>
          <a:xfrm>
            <a:off x="7451032" y="5646632"/>
            <a:ext cx="5105367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자료획득 </a:t>
            </a:r>
            <a:r>
              <a:rPr lang="ko-KR" altLang="en-US" sz="6000" b="1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방법</a:t>
            </a:r>
            <a:endParaRPr lang="en-US" altLang="ko-KR" sz="6000" b="1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Текст 2"/>
          <p:cNvSpPr txBox="1">
            <a:spLocks/>
          </p:cNvSpPr>
          <p:nvPr/>
        </p:nvSpPr>
        <p:spPr>
          <a:xfrm>
            <a:off x="7439311" y="7130806"/>
            <a:ext cx="6841715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b="1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예상되는 활용기술</a:t>
            </a:r>
            <a:endParaRPr lang="en-US" altLang="ko-KR" sz="6000" b="1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Скругленный прямоугольник 66"/>
          <p:cNvSpPr/>
          <p:nvPr/>
        </p:nvSpPr>
        <p:spPr>
          <a:xfrm>
            <a:off x="6211610" y="8714982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6</a:t>
            </a:r>
          </a:p>
        </p:txBody>
      </p:sp>
      <p:sp>
        <p:nvSpPr>
          <p:cNvPr id="56" name="Текст 2"/>
          <p:cNvSpPr txBox="1">
            <a:spLocks/>
          </p:cNvSpPr>
          <p:nvPr/>
        </p:nvSpPr>
        <p:spPr>
          <a:xfrm>
            <a:off x="7439311" y="8642974"/>
            <a:ext cx="6685978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프로세스 및 일정</a:t>
            </a:r>
            <a:endParaRPr lang="en-US" altLang="ko-KR" sz="6000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Скругленный прямоугольник 66"/>
          <p:cNvSpPr/>
          <p:nvPr/>
        </p:nvSpPr>
        <p:spPr>
          <a:xfrm>
            <a:off x="6219942" y="10227150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7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58" name="Текст 2"/>
          <p:cNvSpPr txBox="1">
            <a:spLocks/>
          </p:cNvSpPr>
          <p:nvPr/>
        </p:nvSpPr>
        <p:spPr>
          <a:xfrm>
            <a:off x="7447643" y="10155142"/>
            <a:ext cx="7553463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자료획득 방법</a:t>
            </a:r>
            <a:endParaRPr lang="en-US" altLang="ko-KR" sz="6000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Скругленный прямоугольник 66"/>
          <p:cNvSpPr/>
          <p:nvPr/>
        </p:nvSpPr>
        <p:spPr>
          <a:xfrm>
            <a:off x="6216130" y="11639316"/>
            <a:ext cx="836102" cy="8361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HY강B" pitchFamily="18" charset="-127"/>
                <a:ea typeface="HY강B" pitchFamily="18" charset="-127"/>
                <a:cs typeface="Roboto Light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19" name="Текст 2"/>
          <p:cNvSpPr txBox="1">
            <a:spLocks/>
          </p:cNvSpPr>
          <p:nvPr/>
        </p:nvSpPr>
        <p:spPr>
          <a:xfrm>
            <a:off x="7443831" y="11567308"/>
            <a:ext cx="7553463" cy="836102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Q&amp;A</a:t>
            </a:r>
            <a:endParaRPr lang="en-US" altLang="ko-KR" sz="6000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5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DBFC82A-9146-DA45-B512-15C7D78D1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24165" r="24304"/>
          <a:stretch/>
        </p:blipFill>
        <p:spPr>
          <a:xfrm>
            <a:off x="8935512" y="-22398"/>
            <a:ext cx="15425454" cy="817496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CB525E4-3644-B14D-8B7E-E0552EA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47" y="1170162"/>
            <a:ext cx="9134555" cy="2376264"/>
          </a:xfrm>
        </p:spPr>
        <p:txBody>
          <a:bodyPr/>
          <a:lstStyle/>
          <a:p>
            <a:pPr algn="ctr"/>
            <a:r>
              <a:rPr lang="ko-KR" altLang="en-US" sz="8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프로젝트목표</a:t>
            </a:r>
            <a:endParaRPr lang="en-US" altLang="ko-KR" sz="8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C832536-3093-C341-A056-6CECA5224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0121" y="4122490"/>
            <a:ext cx="20157809" cy="2664296"/>
          </a:xfrm>
        </p:spPr>
        <p:txBody>
          <a:bodyPr/>
          <a:lstStyle/>
          <a:p>
            <a:r>
              <a:rPr lang="ko-KR" altLang="en-US" sz="6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학군명성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과 </a:t>
            </a:r>
            <a:r>
              <a:rPr lang="ko-KR" altLang="en-US" sz="6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교육환경</a:t>
            </a: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이</a:t>
            </a:r>
            <a:r>
              <a:rPr lang="ko-KR" altLang="en-US" sz="6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아파트 가격에 미치는 영향분석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부동산 변화와 학군형성의 연관성을 도출해내어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이사계획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신도시개발 혹은 부동산투자에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활용하고자 함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047778" y="8718291"/>
            <a:ext cx="684076" cy="565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31854" y="9426887"/>
            <a:ext cx="1756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키워드</a:t>
            </a:r>
            <a:r>
              <a:rPr lang="en-US" altLang="ko-KR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: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서울대 진학 고등학교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학군명성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아파트 가격 변동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0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33CBCAFB-3967-F549-9BCB-339DC51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28" y="1170162"/>
            <a:ext cx="8338003" cy="1440160"/>
          </a:xfrm>
        </p:spPr>
        <p:txBody>
          <a:bodyPr/>
          <a:lstStyle/>
          <a:p>
            <a:r>
              <a:rPr lang="ko-KR" altLang="en-US" sz="8800" dirty="0">
                <a:latin typeface="HY강B" pitchFamily="18" charset="-127"/>
                <a:ea typeface="HY강B" pitchFamily="18" charset="-127"/>
              </a:rPr>
              <a:t>프로젝트 의미</a:t>
            </a:r>
            <a:endParaRPr lang="ru-RU" sz="8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823642" y="3906466"/>
            <a:ext cx="20450272" cy="7778874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sz="8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지역인재선발의 기준점 </a:t>
            </a:r>
            <a:r>
              <a:rPr lang="ko-KR" altLang="en-US" sz="8000" dirty="0" smtClean="0">
                <a:latin typeface="HY강B" pitchFamily="18" charset="-127"/>
                <a:ea typeface="HY강B" pitchFamily="18" charset="-127"/>
              </a:rPr>
              <a:t>제시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sz="8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부동산 변동 추이</a:t>
            </a:r>
            <a:r>
              <a:rPr lang="ko-KR" altLang="en-US" sz="8000" dirty="0" smtClean="0">
                <a:latin typeface="HY강B" pitchFamily="18" charset="-127"/>
                <a:ea typeface="HY강B" pitchFamily="18" charset="-127"/>
              </a:rPr>
              <a:t> 예측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sz="8000" dirty="0" err="1" smtClean="0">
                <a:latin typeface="HY강B" pitchFamily="18" charset="-127"/>
                <a:ea typeface="HY강B" pitchFamily="18" charset="-127"/>
              </a:rPr>
              <a:t>신주택건설</a:t>
            </a:r>
            <a:r>
              <a:rPr lang="ko-KR" altLang="en-US" sz="8000" dirty="0" smtClean="0">
                <a:latin typeface="HY강B" pitchFamily="18" charset="-127"/>
                <a:ea typeface="HY강B" pitchFamily="18" charset="-127"/>
              </a:rPr>
              <a:t> 필요지역 예측</a:t>
            </a: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8000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신도시계획</a:t>
            </a: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8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39"/>
          </p:nvPr>
        </p:nvSpPr>
        <p:spPr>
          <a:xfrm>
            <a:off x="8880426" y="4770562"/>
            <a:ext cx="13681520" cy="763284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(1) </a:t>
            </a:r>
            <a:r>
              <a:rPr lang="ko-KR" alt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구글링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네이버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‘n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년도 서울대 진학 고등학교 리스트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(2)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자료사진 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pdf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변환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(3)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부동산 추이 자료 다운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(4) </a:t>
            </a:r>
            <a:r>
              <a:rPr lang="ko-KR" alt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크롤링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: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학교별 좌표 획득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(5)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이외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검색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232354" y="1962250"/>
            <a:ext cx="13681520" cy="2448272"/>
          </a:xfrm>
          <a:prstGeom prst="rect">
            <a:avLst/>
          </a:prstGeom>
        </p:spPr>
        <p:txBody>
          <a:bodyPr/>
          <a:lstStyle/>
          <a:p>
            <a:r>
              <a:rPr lang="ko-KR" altLang="en-US" sz="8800" dirty="0" smtClean="0">
                <a:latin typeface="HY강B" pitchFamily="18" charset="-127"/>
                <a:ea typeface="HY강B" pitchFamily="18" charset="-127"/>
              </a:rPr>
              <a:t>자료획득방법</a:t>
            </a:r>
            <a:endParaRPr lang="ru-RU" sz="11500" b="0" dirty="0">
              <a:solidFill>
                <a:schemeClr val="bg2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AE84B15B-03C4-404B-8242-D88AC0A67862}"/>
              </a:ext>
            </a:extLst>
          </p:cNvPr>
          <p:cNvGrpSpPr/>
          <p:nvPr/>
        </p:nvGrpSpPr>
        <p:grpSpPr>
          <a:xfrm>
            <a:off x="2183683" y="10603210"/>
            <a:ext cx="5112568" cy="1728192"/>
            <a:chOff x="13456866" y="4482529"/>
            <a:chExt cx="8922853" cy="300442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4086F272-684D-FA4F-BF48-E149E032B45E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774700" dir="2700000" sx="98000" sy="98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endParaRPr lang="ru-RU" sz="210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4" name="Текст 15">
              <a:extLst>
                <a:ext uri="{FF2B5EF4-FFF2-40B4-BE49-F238E27FC236}">
                  <a16:creationId xmlns:a16="http://schemas.microsoft.com/office/drawing/2014/main" xmlns="" id="{50E84F08-6ECB-7A45-885E-EFB1AA59E84D}"/>
                </a:ext>
              </a:extLst>
            </p:cNvPr>
            <p:cNvSpPr txBox="1">
              <a:spLocks/>
            </p:cNvSpPr>
            <p:nvPr/>
          </p:nvSpPr>
          <p:spPr>
            <a:xfrm>
              <a:off x="15867017" y="6109845"/>
              <a:ext cx="6387027" cy="137710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2200" b="1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  <a:cs typeface="Roboto Light" charset="0"/>
                </a:rPr>
                <a:t>&lt;</a:t>
              </a:r>
              <a:r>
                <a:rPr lang="ko-KR" altLang="en-US" sz="2200" b="1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  <a:cs typeface="Roboto Light" charset="0"/>
                </a:rPr>
                <a:t>참고사진</a:t>
              </a:r>
              <a:r>
                <a:rPr lang="en-US" altLang="ko-KR" sz="2200" b="1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  <a:cs typeface="Roboto Light" charset="0"/>
                </a:rPr>
                <a:t>&gt;</a:t>
              </a:r>
              <a:endParaRPr lang="ru-RU" sz="2200" b="1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9" t="7172" r="36509" b="4080"/>
          <a:stretch/>
        </p:blipFill>
        <p:spPr bwMode="auto">
          <a:xfrm>
            <a:off x="2248249" y="2175098"/>
            <a:ext cx="4983435" cy="92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3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xmlns="" id="{ECF63CE5-B662-724E-A044-055FEA4ED810}"/>
              </a:ext>
            </a:extLst>
          </p:cNvPr>
          <p:cNvGrpSpPr/>
          <p:nvPr/>
        </p:nvGrpSpPr>
        <p:grpSpPr>
          <a:xfrm>
            <a:off x="7584282" y="4765437"/>
            <a:ext cx="16201800" cy="1802853"/>
            <a:chOff x="13456866" y="4482529"/>
            <a:chExt cx="8922853" cy="261388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xmlns="" id="{A38FC81D-1F8A-CF4F-8463-8113074F8846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774700" dir="2700000" sx="98000" sy="98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ru-RU" sz="4000">
                <a:solidFill>
                  <a:schemeClr val="bg2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  <p:sp>
          <p:nvSpPr>
            <p:cNvPr id="25" name="Текст 15">
              <a:extLst>
                <a:ext uri="{FF2B5EF4-FFF2-40B4-BE49-F238E27FC236}">
                  <a16:creationId xmlns:a16="http://schemas.microsoft.com/office/drawing/2014/main" xmlns="" id="{D6F098DA-C266-B447-AB53-ADEFAD1D7946}"/>
                </a:ext>
              </a:extLst>
            </p:cNvPr>
            <p:cNvSpPr txBox="1">
              <a:spLocks/>
            </p:cNvSpPr>
            <p:nvPr/>
          </p:nvSpPr>
          <p:spPr>
            <a:xfrm>
              <a:off x="14320963" y="5120494"/>
              <a:ext cx="7225956" cy="166630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3) </a:t>
              </a:r>
              <a:r>
                <a:rPr lang="ko-KR" altLang="en-US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부동산 변동추이 </a:t>
              </a:r>
              <a:r>
                <a:rPr lang="en-US" altLang="ko-KR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: </a:t>
              </a:r>
              <a:r>
                <a:rPr lang="en-US" altLang="ko-KR" sz="4800" dirty="0" smtClean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‘</a:t>
              </a:r>
              <a:r>
                <a:rPr lang="ko-KR" altLang="en-US" sz="4800" dirty="0" smtClean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한국 감정원</a:t>
              </a:r>
              <a:r>
                <a:rPr lang="en-US" altLang="ko-KR" sz="4800" dirty="0" smtClean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’</a:t>
              </a:r>
              <a:r>
                <a:rPr lang="ko-KR" altLang="en-US" sz="4800" dirty="0" smtClean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에서 </a:t>
              </a:r>
              <a:r>
                <a:rPr lang="ko-KR" altLang="en-US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다운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0EE1FFBD-D51F-F841-BF6B-1520AD234F33}"/>
              </a:ext>
            </a:extLst>
          </p:cNvPr>
          <p:cNvGrpSpPr/>
          <p:nvPr/>
        </p:nvGrpSpPr>
        <p:grpSpPr>
          <a:xfrm>
            <a:off x="7584282" y="2604020"/>
            <a:ext cx="16201800" cy="1802853"/>
            <a:chOff x="13456866" y="4482529"/>
            <a:chExt cx="8922853" cy="2613888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xmlns="" id="{0298E217-3187-4E47-AFEE-09B7AB5BA653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ru-RU" sz="4000">
                <a:solidFill>
                  <a:schemeClr val="bg2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  <p:sp>
          <p:nvSpPr>
            <p:cNvPr id="29" name="Текст 15">
              <a:extLst>
                <a:ext uri="{FF2B5EF4-FFF2-40B4-BE49-F238E27FC236}">
                  <a16:creationId xmlns:a16="http://schemas.microsoft.com/office/drawing/2014/main" xmlns="" id="{41D4B701-923F-0D44-A7E2-2BA973658D00}"/>
                </a:ext>
              </a:extLst>
            </p:cNvPr>
            <p:cNvSpPr txBox="1">
              <a:spLocks/>
            </p:cNvSpPr>
            <p:nvPr/>
          </p:nvSpPr>
          <p:spPr>
            <a:xfrm>
              <a:off x="14301802" y="5122201"/>
              <a:ext cx="6406188" cy="166630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4800" dirty="0" smtClean="0">
                  <a:latin typeface="HY강B" pitchFamily="18" charset="-127"/>
                  <a:ea typeface="HY강B" pitchFamily="18" charset="-127"/>
                </a:rPr>
                <a:t>2</a:t>
              </a:r>
              <a:r>
                <a:rPr lang="en-US" altLang="ko-KR" sz="4800" dirty="0">
                  <a:latin typeface="HY강B" pitchFamily="18" charset="-127"/>
                  <a:ea typeface="HY강B" pitchFamily="18" charset="-127"/>
                </a:rPr>
                <a:t>) </a:t>
              </a:r>
              <a:r>
                <a:rPr lang="ko-KR" altLang="en-US" sz="4800" dirty="0" err="1">
                  <a:latin typeface="HY강B" pitchFamily="18" charset="-127"/>
                  <a:ea typeface="HY강B" pitchFamily="18" charset="-127"/>
                </a:rPr>
                <a:t>크롤링</a:t>
              </a:r>
              <a:r>
                <a:rPr lang="ko-KR" altLang="en-US" sz="4800" dirty="0"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4800" dirty="0">
                  <a:latin typeface="HY강B" pitchFamily="18" charset="-127"/>
                  <a:ea typeface="HY강B" pitchFamily="18" charset="-127"/>
                </a:rPr>
                <a:t>: </a:t>
              </a:r>
              <a:r>
                <a:rPr lang="ko-KR" altLang="en-US" sz="4800" dirty="0">
                  <a:latin typeface="HY강B" pitchFamily="18" charset="-127"/>
                  <a:ea typeface="HY강B" pitchFamily="18" charset="-127"/>
                </a:rPr>
                <a:t>학교별 </a:t>
              </a:r>
              <a:r>
                <a:rPr lang="ko-KR" altLang="en-US" sz="4800" dirty="0" smtClean="0">
                  <a:latin typeface="HY강B" pitchFamily="18" charset="-127"/>
                  <a:ea typeface="HY강B" pitchFamily="18" charset="-127"/>
                </a:rPr>
                <a:t>좌표</a:t>
              </a:r>
              <a:r>
                <a:rPr lang="en-US" altLang="ko-KR" sz="4800" dirty="0" smtClean="0">
                  <a:latin typeface="HY강B" pitchFamily="18" charset="-127"/>
                  <a:ea typeface="HY강B" pitchFamily="18" charset="-127"/>
                </a:rPr>
                <a:t>, </a:t>
              </a:r>
              <a:r>
                <a:rPr lang="ko-KR" altLang="en-US" sz="4800" dirty="0" smtClean="0">
                  <a:latin typeface="HY강B" pitchFamily="18" charset="-127"/>
                  <a:ea typeface="HY강B" pitchFamily="18" charset="-127"/>
                </a:rPr>
                <a:t>주소 </a:t>
              </a:r>
              <a:r>
                <a:rPr lang="ko-KR" altLang="en-US" sz="4800" dirty="0">
                  <a:latin typeface="HY강B" pitchFamily="18" charset="-127"/>
                  <a:ea typeface="HY강B" pitchFamily="18" charset="-127"/>
                </a:rPr>
                <a:t>추출</a:t>
              </a:r>
            </a:p>
          </p:txBody>
        </p:sp>
      </p:grp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xmlns="" id="{AE7D012B-FA52-8E47-BEB6-E3DB4139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22" y="588581"/>
            <a:ext cx="7272808" cy="2376264"/>
          </a:xfrm>
        </p:spPr>
        <p:txBody>
          <a:bodyPr/>
          <a:lstStyle/>
          <a:p>
            <a:r>
              <a:rPr lang="ko-KR" altLang="en-US" sz="8000" dirty="0" smtClean="0">
                <a:latin typeface="HY강B" pitchFamily="18" charset="-127"/>
                <a:ea typeface="HY강B" pitchFamily="18" charset="-127"/>
              </a:rPr>
              <a:t>예상되는</a:t>
            </a:r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80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8000" dirty="0" smtClean="0">
                <a:latin typeface="HY강B" pitchFamily="18" charset="-127"/>
                <a:ea typeface="HY강B" pitchFamily="18" charset="-127"/>
              </a:rPr>
              <a:t>활용 기술</a:t>
            </a:r>
            <a:endParaRPr lang="ru-RU" sz="80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B78755B4-23EF-9C4D-A9C8-C92D0C85A874}"/>
              </a:ext>
            </a:extLst>
          </p:cNvPr>
          <p:cNvGrpSpPr/>
          <p:nvPr/>
        </p:nvGrpSpPr>
        <p:grpSpPr>
          <a:xfrm>
            <a:off x="7584282" y="413274"/>
            <a:ext cx="16201800" cy="1802853"/>
            <a:chOff x="13456866" y="4482529"/>
            <a:chExt cx="8922853" cy="2613888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F5D3A912-A176-324E-B092-0C69F070441C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774700" dir="2700000" sx="98000" sy="98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ru-RU" sz="4000">
                <a:solidFill>
                  <a:schemeClr val="bg2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  <p:sp>
          <p:nvSpPr>
            <p:cNvPr id="17" name="Текст 15">
              <a:extLst>
                <a:ext uri="{FF2B5EF4-FFF2-40B4-BE49-F238E27FC236}">
                  <a16:creationId xmlns:a16="http://schemas.microsoft.com/office/drawing/2014/main" xmlns="" id="{658AC7B3-0522-7C43-9578-8C46D0CB3310}"/>
                </a:ext>
              </a:extLst>
            </p:cNvPr>
            <p:cNvSpPr txBox="1">
              <a:spLocks/>
            </p:cNvSpPr>
            <p:nvPr/>
          </p:nvSpPr>
          <p:spPr>
            <a:xfrm>
              <a:off x="14327093" y="5057904"/>
              <a:ext cx="7219827" cy="166630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48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1) </a:t>
              </a:r>
              <a:r>
                <a:rPr lang="ko-KR" altLang="en-US" sz="48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합격자 자료추출 </a:t>
              </a:r>
              <a:r>
                <a:rPr lang="en-US" altLang="ko-KR" sz="48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: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.pdf </a:t>
              </a:r>
              <a:r>
                <a:rPr lang="ko-KR" altLang="en-US" sz="48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파일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.</a:t>
              </a:r>
              <a:r>
                <a:rPr lang="en-US" altLang="ko-KR" sz="4800" dirty="0" err="1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xlsx</a:t>
              </a:r>
              <a:r>
                <a:rPr lang="ko-KR" altLang="en-US" sz="48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파일 전환</a:t>
              </a:r>
              <a:endParaRPr lang="ko-KR" altLang="en-US" sz="48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2" name="Группа 22">
            <a:extLst>
              <a:ext uri="{FF2B5EF4-FFF2-40B4-BE49-F238E27FC236}">
                <a16:creationId xmlns:a16="http://schemas.microsoft.com/office/drawing/2014/main" xmlns="" id="{ECF63CE5-B662-724E-A044-055FEA4ED810}"/>
              </a:ext>
            </a:extLst>
          </p:cNvPr>
          <p:cNvGrpSpPr/>
          <p:nvPr/>
        </p:nvGrpSpPr>
        <p:grpSpPr>
          <a:xfrm>
            <a:off x="7563617" y="9268930"/>
            <a:ext cx="16201800" cy="1802853"/>
            <a:chOff x="13456866" y="4482529"/>
            <a:chExt cx="8922853" cy="2613888"/>
          </a:xfrm>
        </p:grpSpPr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xmlns="" id="{A38FC81D-1F8A-CF4F-8463-8113074F8846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774700" dir="2700000" sx="98000" sy="98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ru-RU" sz="4000">
                <a:solidFill>
                  <a:schemeClr val="bg2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  <p:sp>
          <p:nvSpPr>
            <p:cNvPr id="34" name="Текст 15">
              <a:extLst>
                <a:ext uri="{FF2B5EF4-FFF2-40B4-BE49-F238E27FC236}">
                  <a16:creationId xmlns:a16="http://schemas.microsoft.com/office/drawing/2014/main" xmlns="" id="{D6F098DA-C266-B447-AB53-ADEFAD1D7946}"/>
                </a:ext>
              </a:extLst>
            </p:cNvPr>
            <p:cNvSpPr txBox="1">
              <a:spLocks/>
            </p:cNvSpPr>
            <p:nvPr/>
          </p:nvSpPr>
          <p:spPr>
            <a:xfrm>
              <a:off x="14340704" y="5168356"/>
              <a:ext cx="6387027" cy="166630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5) </a:t>
              </a:r>
              <a:r>
                <a:rPr lang="ko-KR" altLang="en-US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시각화 </a:t>
              </a:r>
              <a:r>
                <a:rPr lang="en-US" altLang="ko-KR" sz="4800" dirty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: plot </a:t>
              </a:r>
              <a:r>
                <a:rPr lang="en-US" altLang="ko-KR" sz="4800" dirty="0" smtClean="0">
                  <a:solidFill>
                    <a:schemeClr val="bg2"/>
                  </a:solidFill>
                  <a:latin typeface="HY강B" pitchFamily="18" charset="-127"/>
                  <a:ea typeface="HY강B" pitchFamily="18" charset="-127"/>
                </a:rPr>
                <a:t>,scatterplot, folium…</a:t>
              </a:r>
              <a:endParaRPr lang="en-US" altLang="ko-KR" sz="4800" dirty="0">
                <a:solidFill>
                  <a:schemeClr val="bg2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5" name="Группа 26">
            <a:extLst>
              <a:ext uri="{FF2B5EF4-FFF2-40B4-BE49-F238E27FC236}">
                <a16:creationId xmlns:a16="http://schemas.microsoft.com/office/drawing/2014/main" xmlns="" id="{0EE1FFBD-D51F-F841-BF6B-1520AD234F33}"/>
              </a:ext>
            </a:extLst>
          </p:cNvPr>
          <p:cNvGrpSpPr/>
          <p:nvPr/>
        </p:nvGrpSpPr>
        <p:grpSpPr>
          <a:xfrm>
            <a:off x="7563617" y="7107513"/>
            <a:ext cx="16201800" cy="1802853"/>
            <a:chOff x="13456866" y="4482529"/>
            <a:chExt cx="8922853" cy="2613888"/>
          </a:xfrm>
        </p:grpSpPr>
        <p:sp>
          <p:nvSpPr>
            <p:cNvPr id="36" name="Прямоугольник 27">
              <a:extLst>
                <a:ext uri="{FF2B5EF4-FFF2-40B4-BE49-F238E27FC236}">
                  <a16:creationId xmlns:a16="http://schemas.microsoft.com/office/drawing/2014/main" xmlns="" id="{0298E217-3187-4E47-AFEE-09B7AB5BA653}"/>
                </a:ext>
              </a:extLst>
            </p:cNvPr>
            <p:cNvSpPr/>
            <p:nvPr/>
          </p:nvSpPr>
          <p:spPr>
            <a:xfrm flipH="1">
              <a:off x="13456866" y="4482529"/>
              <a:ext cx="8922853" cy="2613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ru-RU" sz="4000">
                <a:solidFill>
                  <a:schemeClr val="bg2"/>
                </a:solidFill>
                <a:latin typeface="HY강B" pitchFamily="18" charset="-127"/>
                <a:ea typeface="HY강B" pitchFamily="18" charset="-127"/>
                <a:cs typeface="Roboto Light" charset="0"/>
              </a:endParaRPr>
            </a:p>
          </p:txBody>
        </p:sp>
        <p:sp>
          <p:nvSpPr>
            <p:cNvPr id="37" name="Текст 15">
              <a:extLst>
                <a:ext uri="{FF2B5EF4-FFF2-40B4-BE49-F238E27FC236}">
                  <a16:creationId xmlns:a16="http://schemas.microsoft.com/office/drawing/2014/main" xmlns="" id="{41D4B701-923F-0D44-A7E2-2BA973658D00}"/>
                </a:ext>
              </a:extLst>
            </p:cNvPr>
            <p:cNvSpPr txBox="1">
              <a:spLocks/>
            </p:cNvSpPr>
            <p:nvPr/>
          </p:nvSpPr>
          <p:spPr>
            <a:xfrm>
              <a:off x="14320963" y="4799364"/>
              <a:ext cx="6387027" cy="166630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800" dirty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  <a:cs typeface="Roboto Medium" charset="0"/>
                </a:rPr>
                <a:t>Header </a:t>
              </a:r>
              <a:r>
                <a:rPr lang="en-US" sz="4800" dirty="0" smtClean="0">
                  <a:solidFill>
                    <a:schemeClr val="tx2"/>
                  </a:solidFill>
                  <a:latin typeface="HY강B" pitchFamily="18" charset="-127"/>
                  <a:ea typeface="HY강B" pitchFamily="18" charset="-127"/>
                  <a:cs typeface="Roboto Medium" charset="0"/>
                </a:rPr>
                <a:t>text</a:t>
              </a:r>
              <a:endParaRPr lang="en-US" sz="4800" dirty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Roboto Medium" charset="0"/>
              </a:endParaRPr>
            </a:p>
          </p:txBody>
        </p:sp>
      </p:grpSp>
      <p:sp>
        <p:nvSpPr>
          <p:cNvPr id="38" name="Прямоугольник 27">
            <a:extLst>
              <a:ext uri="{FF2B5EF4-FFF2-40B4-BE49-F238E27FC236}">
                <a16:creationId xmlns:a16="http://schemas.microsoft.com/office/drawing/2014/main" xmlns="" id="{0298E217-3187-4E47-AFEE-09B7AB5BA653}"/>
              </a:ext>
            </a:extLst>
          </p:cNvPr>
          <p:cNvSpPr/>
          <p:nvPr/>
        </p:nvSpPr>
        <p:spPr>
          <a:xfrm flipH="1">
            <a:off x="7716016" y="7259913"/>
            <a:ext cx="16201800" cy="1802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endParaRPr lang="ru-RU" sz="4000">
              <a:solidFill>
                <a:schemeClr val="bg2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39" name="Текст 15">
            <a:extLst>
              <a:ext uri="{FF2B5EF4-FFF2-40B4-BE49-F238E27FC236}">
                <a16:creationId xmlns:a16="http://schemas.microsoft.com/office/drawing/2014/main" xmlns="" id="{41D4B701-923F-0D44-A7E2-2BA973658D00}"/>
              </a:ext>
            </a:extLst>
          </p:cNvPr>
          <p:cNvSpPr txBox="1">
            <a:spLocks/>
          </p:cNvSpPr>
          <p:nvPr/>
        </p:nvSpPr>
        <p:spPr>
          <a:xfrm>
            <a:off x="9198742" y="7653727"/>
            <a:ext cx="11597336" cy="1149283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dirty="0">
                <a:latin typeface="HY강B" pitchFamily="18" charset="-127"/>
                <a:ea typeface="HY강B" pitchFamily="18" charset="-127"/>
              </a:rPr>
              <a:t>4) </a:t>
            </a:r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데이터 수정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: pandas, </a:t>
            </a:r>
            <a:r>
              <a:rPr lang="en-US" altLang="ko-KR" sz="4800" dirty="0" err="1" smtClean="0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…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Прямоугольник 27">
            <a:extLst>
              <a:ext uri="{FF2B5EF4-FFF2-40B4-BE49-F238E27FC236}">
                <a16:creationId xmlns:a16="http://schemas.microsoft.com/office/drawing/2014/main" xmlns="" id="{0298E217-3187-4E47-AFEE-09B7AB5BA653}"/>
              </a:ext>
            </a:extLst>
          </p:cNvPr>
          <p:cNvSpPr/>
          <p:nvPr/>
        </p:nvSpPr>
        <p:spPr>
          <a:xfrm flipH="1">
            <a:off x="7555232" y="11427992"/>
            <a:ext cx="16201800" cy="1802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endParaRPr lang="ru-RU" sz="4000">
              <a:solidFill>
                <a:schemeClr val="bg2"/>
              </a:solidFill>
              <a:latin typeface="HY강B" pitchFamily="18" charset="-127"/>
              <a:ea typeface="HY강B" pitchFamily="18" charset="-127"/>
              <a:cs typeface="Roboto Light" charset="0"/>
            </a:endParaRPr>
          </a:p>
        </p:txBody>
      </p:sp>
      <p:sp>
        <p:nvSpPr>
          <p:cNvPr id="41" name="Текст 15">
            <a:extLst>
              <a:ext uri="{FF2B5EF4-FFF2-40B4-BE49-F238E27FC236}">
                <a16:creationId xmlns:a16="http://schemas.microsoft.com/office/drawing/2014/main" xmlns="" id="{41D4B701-923F-0D44-A7E2-2BA973658D00}"/>
              </a:ext>
            </a:extLst>
          </p:cNvPr>
          <p:cNvSpPr txBox="1">
            <a:spLocks/>
          </p:cNvSpPr>
          <p:nvPr/>
        </p:nvSpPr>
        <p:spPr>
          <a:xfrm>
            <a:off x="9255089" y="11830191"/>
            <a:ext cx="11597336" cy="1149283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dirty="0">
                <a:latin typeface="HY강B" pitchFamily="18" charset="-127"/>
                <a:ea typeface="HY강B" pitchFamily="18" charset="-127"/>
              </a:rPr>
              <a:t>6) </a:t>
            </a:r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자</a:t>
            </a:r>
            <a:r>
              <a:rPr lang="ko-KR" altLang="en-US" sz="4800" dirty="0">
                <a:latin typeface="HY강B" pitchFamily="18" charset="-127"/>
                <a:ea typeface="HY강B" pitchFamily="18" charset="-127"/>
              </a:rPr>
              <a:t>료</a:t>
            </a:r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분석 </a:t>
            </a:r>
            <a:r>
              <a:rPr lang="en-US" altLang="ko-KR" sz="48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4800" dirty="0" err="1">
                <a:latin typeface="HY강B" pitchFamily="18" charset="-127"/>
                <a:ea typeface="HY강B" pitchFamily="18" charset="-127"/>
              </a:rPr>
              <a:t>corr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(), </a:t>
            </a:r>
            <a:r>
              <a:rPr lang="en-US" altLang="ko-KR" sz="4800" dirty="0" err="1" smtClean="0">
                <a:latin typeface="HY강B" pitchFamily="18" charset="-127"/>
                <a:ea typeface="HY강B" pitchFamily="18" charset="-127"/>
              </a:rPr>
              <a:t>dropna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()… 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9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/>
          <p:cNvSpPr>
            <a:spLocks noGrp="1"/>
          </p:cNvSpPr>
          <p:nvPr>
            <p:ph type="body" sz="quarter" idx="14"/>
          </p:nvPr>
        </p:nvSpPr>
        <p:spPr>
          <a:xfrm>
            <a:off x="311474" y="3389930"/>
            <a:ext cx="11760746" cy="54850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&lt;1&gt; </a:t>
            </a:r>
            <a:r>
              <a:rPr lang="ko-KR" alt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탐구</a:t>
            </a:r>
            <a:r>
              <a:rPr lang="en-US" altLang="ko-KR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학군형성이 부동산에 영향을 미치는지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학군의 변화와 부동산변화에 우선순위 </a:t>
            </a:r>
            <a:endParaRPr lang="en-US" altLang="ko-KR" sz="3200" dirty="0"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000" b="1" dirty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&lt;2&gt; </a:t>
            </a:r>
            <a:r>
              <a:rPr lang="ko-KR" altLang="en-US" sz="40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주제설정</a:t>
            </a:r>
            <a:endParaRPr lang="en-US" altLang="ko-KR" sz="4000" b="1" dirty="0">
              <a:solidFill>
                <a:srgbClr val="1C45F1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학군변동과 부동산 변동 추이를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8"/>
          </p:nvPr>
        </p:nvSpPr>
        <p:spPr>
          <a:xfrm>
            <a:off x="239466" y="9307066"/>
            <a:ext cx="5472608" cy="410445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&lt;3&gt; </a:t>
            </a:r>
            <a:r>
              <a:rPr lang="ko-KR" alt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실행계획</a:t>
            </a:r>
            <a:endParaRPr lang="en-US" altLang="ko-KR" sz="3600" b="1" dirty="0">
              <a:solidFill>
                <a:srgbClr val="1C45F1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서울대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기준으로 합격자 추이를 학군의 변동으로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lang="en-US" altLang="ko-KR" sz="3200" dirty="0" smtClean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학교별 좌표 </a:t>
            </a:r>
            <a:r>
              <a:rPr lang="ko-KR" altLang="en-US" sz="3200" dirty="0" err="1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크롤링</a:t>
            </a:r>
            <a:endParaRPr lang="en-US" altLang="ko-KR" sz="3200" dirty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39"/>
          </p:nvPr>
        </p:nvSpPr>
        <p:spPr>
          <a:xfrm>
            <a:off x="12408818" y="9307066"/>
            <a:ext cx="5832648" cy="3672408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en-US" altLang="ko-KR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합격자 추이에 따른 고등학교 수 변화와 부동산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지수 비교</a:t>
            </a:r>
            <a:r>
              <a:rPr lang="en-US" altLang="ko-KR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sz="32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6.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자료결과 해석 및 평가 실시</a:t>
            </a:r>
            <a:endParaRPr lang="ru-RU" sz="3200" dirty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40"/>
          </p:nvPr>
        </p:nvSpPr>
        <p:spPr>
          <a:xfrm>
            <a:off x="18601506" y="6138714"/>
            <a:ext cx="5563558" cy="6120680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자료수집</a:t>
            </a:r>
            <a:r>
              <a:rPr 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및 결과도출 계획수립</a:t>
            </a:r>
            <a:endParaRPr lang="en-US" altLang="ko-KR" sz="2800" dirty="0" smtClean="0"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연도별 학교에 따른 합격자 자료수집 및 부동산 자료수집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Python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을 이용한 비교분석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시각화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자료분석은 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20.11.9(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2800" b="1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까지 완료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20.11.10(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화</a:t>
            </a: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발표자료</a:t>
            </a: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sz="2800" dirty="0" err="1" smtClean="0">
                <a:latin typeface="HY강B" pitchFamily="18" charset="-127"/>
                <a:ea typeface="HY강B" pitchFamily="18" charset="-127"/>
              </a:rPr>
              <a:t>ppt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작성 및 프로젝트 완료</a:t>
            </a:r>
            <a:endParaRPr lang="ru-RU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1"/>
          </p:nvPr>
        </p:nvSpPr>
        <p:spPr>
          <a:xfrm>
            <a:off x="12480826" y="4698554"/>
            <a:ext cx="5544616" cy="302433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&lt;5&gt; </a:t>
            </a:r>
            <a:r>
              <a:rPr lang="ko-KR" alt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발표자료</a:t>
            </a:r>
            <a:r>
              <a:rPr 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작성</a:t>
            </a:r>
            <a:endParaRPr lang="en-US" altLang="ko-KR" sz="3200" b="1" dirty="0" smtClean="0">
              <a:solidFill>
                <a:srgbClr val="1C45F1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20.11.10(</a:t>
            </a:r>
            <a:r>
              <a:rPr lang="ko-KR" altLang="en-US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화</a:t>
            </a:r>
            <a:r>
              <a:rPr lang="en-US" altLang="ko-KR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발표자료 작성시작</a:t>
            </a:r>
            <a:endParaRPr lang="en-US" altLang="ko-KR" sz="28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데이터비교 및 </a:t>
            </a:r>
            <a:r>
              <a:rPr lang="ko-KR" altLang="en-US" sz="2800" dirty="0" err="1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시각화자료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 활용 결과발표</a:t>
            </a:r>
            <a:endParaRPr lang="en-US" altLang="ko-KR" sz="28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데이터 분석간 주요했던 코드</a:t>
            </a:r>
            <a:r>
              <a:rPr lang="en-US" altLang="ko-KR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분석방법 정리 및 발표</a:t>
            </a:r>
            <a:endParaRPr lang="ru-RU" sz="2800" dirty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8654572" y="4842570"/>
            <a:ext cx="1226156" cy="1015007"/>
            <a:chOff x="7238376" y="585921"/>
            <a:chExt cx="340828" cy="282136"/>
          </a:xfrm>
        </p:grpSpPr>
        <p:sp>
          <p:nvSpPr>
            <p:cNvPr id="10" name="Freeform 1323"/>
            <p:cNvSpPr>
              <a:spLocks/>
            </p:cNvSpPr>
            <p:nvPr/>
          </p:nvSpPr>
          <p:spPr bwMode="auto">
            <a:xfrm>
              <a:off x="7238376" y="633287"/>
              <a:ext cx="340828" cy="234770"/>
            </a:xfrm>
            <a:custGeom>
              <a:avLst/>
              <a:gdLst>
                <a:gd name="T0" fmla="*/ 165 w 165"/>
                <a:gd name="T1" fmla="*/ 93 h 114"/>
                <a:gd name="T2" fmla="*/ 144 w 165"/>
                <a:gd name="T3" fmla="*/ 114 h 114"/>
                <a:gd name="T4" fmla="*/ 21 w 165"/>
                <a:gd name="T5" fmla="*/ 114 h 114"/>
                <a:gd name="T6" fmla="*/ 0 w 165"/>
                <a:gd name="T7" fmla="*/ 93 h 114"/>
                <a:gd name="T8" fmla="*/ 0 w 165"/>
                <a:gd name="T9" fmla="*/ 21 h 114"/>
                <a:gd name="T10" fmla="*/ 21 w 165"/>
                <a:gd name="T11" fmla="*/ 0 h 114"/>
                <a:gd name="T12" fmla="*/ 144 w 165"/>
                <a:gd name="T13" fmla="*/ 0 h 114"/>
                <a:gd name="T14" fmla="*/ 165 w 165"/>
                <a:gd name="T15" fmla="*/ 21 h 114"/>
                <a:gd name="T16" fmla="*/ 165 w 165"/>
                <a:gd name="T1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4">
                  <a:moveTo>
                    <a:pt x="165" y="93"/>
                  </a:moveTo>
                  <a:cubicBezTo>
                    <a:pt x="165" y="104"/>
                    <a:pt x="156" y="114"/>
                    <a:pt x="144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9" y="114"/>
                    <a:pt x="0" y="104"/>
                    <a:pt x="0" y="9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6" y="0"/>
                    <a:pt x="165" y="10"/>
                    <a:pt x="165" y="21"/>
                  </a:cubicBezTo>
                  <a:lnTo>
                    <a:pt x="165" y="9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1" name="Freeform 1324"/>
            <p:cNvSpPr>
              <a:spLocks/>
            </p:cNvSpPr>
            <p:nvPr/>
          </p:nvSpPr>
          <p:spPr bwMode="auto">
            <a:xfrm>
              <a:off x="7353702" y="585921"/>
              <a:ext cx="109147" cy="47366"/>
            </a:xfrm>
            <a:custGeom>
              <a:avLst/>
              <a:gdLst>
                <a:gd name="T0" fmla="*/ 0 w 53"/>
                <a:gd name="T1" fmla="*/ 23 h 23"/>
                <a:gd name="T2" fmla="*/ 0 w 53"/>
                <a:gd name="T3" fmla="*/ 11 h 23"/>
                <a:gd name="T4" fmla="*/ 11 w 53"/>
                <a:gd name="T5" fmla="*/ 0 h 23"/>
                <a:gd name="T6" fmla="*/ 42 w 53"/>
                <a:gd name="T7" fmla="*/ 0 h 23"/>
                <a:gd name="T8" fmla="*/ 53 w 53"/>
                <a:gd name="T9" fmla="*/ 11 h 23"/>
                <a:gd name="T10" fmla="*/ 53 w 5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">
                  <a:moveTo>
                    <a:pt x="0" y="2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53" y="5"/>
                    <a:pt x="53" y="11"/>
                  </a:cubicBezTo>
                  <a:cubicBezTo>
                    <a:pt x="53" y="23"/>
                    <a:pt x="53" y="23"/>
                    <a:pt x="53" y="23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2" name="Line 1325"/>
            <p:cNvSpPr>
              <a:spLocks noChangeShapeType="1"/>
            </p:cNvSpPr>
            <p:nvPr/>
          </p:nvSpPr>
          <p:spPr bwMode="auto">
            <a:xfrm>
              <a:off x="7511245" y="725959"/>
              <a:ext cx="61782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3" name="Line 1326"/>
            <p:cNvSpPr>
              <a:spLocks noChangeShapeType="1"/>
            </p:cNvSpPr>
            <p:nvPr/>
          </p:nvSpPr>
          <p:spPr bwMode="auto">
            <a:xfrm>
              <a:off x="7357821" y="725959"/>
              <a:ext cx="100910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Line 1327"/>
            <p:cNvSpPr>
              <a:spLocks noChangeShapeType="1"/>
            </p:cNvSpPr>
            <p:nvPr/>
          </p:nvSpPr>
          <p:spPr bwMode="auto">
            <a:xfrm>
              <a:off x="7240436" y="725959"/>
              <a:ext cx="67960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Freeform 1328"/>
            <p:cNvSpPr>
              <a:spLocks/>
            </p:cNvSpPr>
            <p:nvPr/>
          </p:nvSpPr>
          <p:spPr bwMode="auto">
            <a:xfrm>
              <a:off x="7314574" y="707425"/>
              <a:ext cx="37069" cy="37069"/>
            </a:xfrm>
            <a:custGeom>
              <a:avLst/>
              <a:gdLst>
                <a:gd name="T0" fmla="*/ 18 w 18"/>
                <a:gd name="T1" fmla="*/ 13 h 18"/>
                <a:gd name="T2" fmla="*/ 12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2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5" y="18"/>
                    <a:pt x="12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Freeform 1329"/>
            <p:cNvSpPr>
              <a:spLocks/>
            </p:cNvSpPr>
            <p:nvPr/>
          </p:nvSpPr>
          <p:spPr bwMode="auto">
            <a:xfrm>
              <a:off x="7273386" y="728019"/>
              <a:ext cx="11738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1 w 57"/>
                <a:gd name="T5" fmla="*/ 50 h 50"/>
                <a:gd name="T6" fmla="*/ 16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48" y="50"/>
                    <a:pt x="41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0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Freeform 1330"/>
            <p:cNvSpPr>
              <a:spLocks/>
            </p:cNvSpPr>
            <p:nvPr/>
          </p:nvSpPr>
          <p:spPr bwMode="auto">
            <a:xfrm>
              <a:off x="7464909" y="707425"/>
              <a:ext cx="38099" cy="37069"/>
            </a:xfrm>
            <a:custGeom>
              <a:avLst/>
              <a:gdLst>
                <a:gd name="T0" fmla="*/ 18 w 18"/>
                <a:gd name="T1" fmla="*/ 13 h 18"/>
                <a:gd name="T2" fmla="*/ 13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3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6" y="18"/>
                    <a:pt x="1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Freeform 1331"/>
            <p:cNvSpPr>
              <a:spLocks/>
            </p:cNvSpPr>
            <p:nvPr/>
          </p:nvSpPr>
          <p:spPr bwMode="auto">
            <a:xfrm>
              <a:off x="7425780" y="728019"/>
              <a:ext cx="11841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5 w 57"/>
                <a:gd name="T5" fmla="*/ 50 h 50"/>
                <a:gd name="T6" fmla="*/ 12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51" y="50"/>
                    <a:pt x="45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5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A302613-8164-BE4D-832D-EB41AD41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14" y="1314178"/>
            <a:ext cx="10369152" cy="2232248"/>
          </a:xfrm>
        </p:spPr>
        <p:txBody>
          <a:bodyPr/>
          <a:lstStyle/>
          <a:p>
            <a:r>
              <a:rPr lang="ko-KR" altLang="en-US" sz="8000" dirty="0">
                <a:latin typeface="HY강B" pitchFamily="18" charset="-127"/>
                <a:ea typeface="HY강B" pitchFamily="18" charset="-127"/>
              </a:rPr>
              <a:t>프로세스 및 일정</a:t>
            </a:r>
            <a:endParaRPr lang="ru-RU" sz="8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Текст 17"/>
          <p:cNvSpPr>
            <a:spLocks noGrp="1"/>
          </p:cNvSpPr>
          <p:nvPr>
            <p:ph type="body" sz="quarter" idx="38"/>
          </p:nvPr>
        </p:nvSpPr>
        <p:spPr>
          <a:xfrm>
            <a:off x="6144122" y="9307066"/>
            <a:ext cx="5472608" cy="410445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부동산 가격변동</a:t>
            </a: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err="1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에서 자료를         </a:t>
            </a:r>
            <a:endParaRPr lang="en-US" altLang="ko-KR" sz="3200" dirty="0" smtClean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lang="en-US" altLang="ko-KR" sz="3200" dirty="0" smtClean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28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수집한 데이터 전처리</a:t>
            </a:r>
            <a:endParaRPr lang="en-US" altLang="ko-KR" sz="2800" dirty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2800" dirty="0">
              <a:solidFill>
                <a:schemeClr val="accent2">
                  <a:lumMod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0"/>
          </p:nvPr>
        </p:nvSpPr>
        <p:spPr>
          <a:xfrm>
            <a:off x="20177927" y="4842570"/>
            <a:ext cx="3464139" cy="122413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4800" b="1" dirty="0" smtClean="0">
                <a:latin typeface="HY강B" pitchFamily="18" charset="-127"/>
                <a:ea typeface="HY강B" pitchFamily="18" charset="-127"/>
              </a:rPr>
              <a:t>&lt;4&gt; </a:t>
            </a:r>
            <a:r>
              <a:rPr lang="ko-KR" altLang="en-US" sz="4800" b="1" dirty="0" smtClean="0">
                <a:latin typeface="HY강B" pitchFamily="18" charset="-127"/>
                <a:ea typeface="HY강B" pitchFamily="18" charset="-127"/>
              </a:rPr>
              <a:t>실행</a:t>
            </a:r>
            <a:endParaRPr lang="ru-RU" sz="48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640066" y="11197308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1616730" y="11179274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050132">
            <a:off x="17927085" y="9616570"/>
            <a:ext cx="864096" cy="414014"/>
          </a:xfrm>
          <a:prstGeom prst="rightArrow">
            <a:avLst/>
          </a:prstGeom>
          <a:solidFill>
            <a:srgbClr val="FCFCFC"/>
          </a:solidFill>
          <a:ln>
            <a:solidFill>
              <a:srgbClr val="1C4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3069232">
            <a:off x="17917257" y="7080237"/>
            <a:ext cx="864096" cy="414014"/>
          </a:xfrm>
          <a:prstGeom prst="rightArrow">
            <a:avLst/>
          </a:prstGeom>
          <a:solidFill>
            <a:srgbClr val="FCFCFC"/>
          </a:solidFill>
          <a:ln>
            <a:solidFill>
              <a:srgbClr val="1C4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14704057" y="4048350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00012" y="1242170"/>
            <a:ext cx="5040560" cy="230832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&lt;6&gt;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월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일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수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발표</a:t>
            </a:r>
            <a:endParaRPr lang="en-US" altLang="ko-KR" sz="3200" dirty="0" smtClean="0">
              <a:solidFill>
                <a:schemeClr val="tx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1C45F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20786" y="9019034"/>
            <a:ext cx="6084503" cy="72008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368258" y="4770562"/>
            <a:ext cx="9793088" cy="3528392"/>
          </a:xfrm>
        </p:spPr>
        <p:txBody>
          <a:bodyPr/>
          <a:lstStyle/>
          <a:p>
            <a:pPr algn="ctr"/>
            <a:r>
              <a:rPr lang="en-US" altLang="ko-KR" sz="23900" dirty="0" smtClean="0">
                <a:solidFill>
                  <a:schemeClr val="accent2">
                    <a:lumMod val="50000"/>
                  </a:schemeClr>
                </a:solidFill>
              </a:rPr>
              <a:t>Q&amp;A</a:t>
            </a:r>
            <a:endParaRPr lang="ko-KR" altLang="en-US" sz="239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75">
      <a:dk1>
        <a:srgbClr val="000000"/>
      </a:dk1>
      <a:lt1>
        <a:srgbClr val="FFFFFF"/>
      </a:lt1>
      <a:dk2>
        <a:srgbClr val="414545"/>
      </a:dk2>
      <a:lt2>
        <a:srgbClr val="FFFFFF"/>
      </a:lt2>
      <a:accent1>
        <a:srgbClr val="1C45F1"/>
      </a:accent1>
      <a:accent2>
        <a:srgbClr val="CED3D9"/>
      </a:accent2>
      <a:accent3>
        <a:srgbClr val="B1B8BC"/>
      </a:accent3>
      <a:accent4>
        <a:srgbClr val="888F95"/>
      </a:accent4>
      <a:accent5>
        <a:srgbClr val="757B7F"/>
      </a:accent5>
      <a:accent6>
        <a:srgbClr val="65696D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59258</TotalTime>
  <Words>362</Words>
  <Application>Microsoft Office PowerPoint</Application>
  <PresentationFormat>사용자 지정</PresentationFormat>
  <Paragraphs>80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Тема Office</vt:lpstr>
      <vt:lpstr>PowerPoint 프레젠테이션</vt:lpstr>
      <vt:lpstr>Contents</vt:lpstr>
      <vt:lpstr>프로젝트목표</vt:lpstr>
      <vt:lpstr>프로젝트 의미</vt:lpstr>
      <vt:lpstr>자료획득방법</vt:lpstr>
      <vt:lpstr>예상되는 활용 기술</vt:lpstr>
      <vt:lpstr>프로세스 및 일정</vt:lpstr>
      <vt:lpstr>Q&amp;A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TJ</cp:lastModifiedBy>
  <cp:revision>2500</cp:revision>
  <dcterms:created xsi:type="dcterms:W3CDTF">2015-06-18T17:56:23Z</dcterms:created>
  <dcterms:modified xsi:type="dcterms:W3CDTF">2020-11-05T07:33:18Z</dcterms:modified>
</cp:coreProperties>
</file>