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301" r:id="rId4"/>
    <p:sldId id="302" r:id="rId5"/>
    <p:sldId id="303" r:id="rId6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13" autoAdjust="0"/>
    <p:restoredTop sz="94686" autoAdjust="0"/>
  </p:normalViewPr>
  <p:slideViewPr>
    <p:cSldViewPr snapToGrid="0">
      <p:cViewPr varScale="1">
        <p:scale>
          <a:sx n="63" d="100"/>
          <a:sy n="63" d="100"/>
        </p:scale>
        <p:origin x="10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CA9D9A0F-0B2D-4556-A87D-540E21EF11B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8C91FB17-AC9E-4D14-84F2-50F462F8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3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060" indent="-29040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1631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6283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0936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5588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0240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84893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49545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364598-0063-4854-91EC-88DF65D1E424}" type="slidenum">
              <a:rPr lang="ar-SA" sz="130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sz="13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63638"/>
            <a:ext cx="5583238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8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0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5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053" y="1344618"/>
            <a:ext cx="84667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1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619E38-CEF8-49CE-BFF5-6B7943333AB6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1/21/2023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83FD2-D511-481B-8539-4CBA7E8249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14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5F55D34-79F7-4CF9-B575-536734BDC7C1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1/21/2023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9E3DA-A049-44B8-8E3E-DFBCD2F82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5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3767" y="0"/>
            <a:ext cx="9144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3048000" y="0"/>
            <a:ext cx="1016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10985" y="2746375"/>
            <a:ext cx="84667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C4F564-7C8A-4A04-A640-3DB1212728F2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1/21/2023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09BF9-EFF3-4A9E-9B53-955311734F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4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CBAC18-8938-4EB4-89D3-0CD59CB0BBF9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1/21/2023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8D75-3E46-4190-BA9F-ADF7A6B10C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89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6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6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82" indent="-274313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82" indent="-274313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DE587B-E288-4C1B-8B13-D79E0E13AEDD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1/21/2023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4ADD2-CEC7-4056-8B0F-DAEDF23D13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8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4A9619-F2A3-4BD6-95F3-EABD31284609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1/21/2023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860DA-7471-4911-AECE-5BB8E3412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2554" y="0"/>
            <a:ext cx="10839449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352554" y="0"/>
            <a:ext cx="973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F564556-7CDD-4D9E-9432-908FA56316BE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1/21/2023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3422-35AC-4A16-AC48-8672B7CBBC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23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19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3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D3BCF46-555C-4FCD-9553-20B0616E591C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1/21/2023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C1D2-5476-4710-AE06-FC9E2C963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9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38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57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  <a:defRPr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529167" y="954093"/>
            <a:ext cx="9144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6671736" y="936625"/>
            <a:ext cx="865717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8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94754D-C1FB-4747-8DEC-38BF8399AF27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1/21/2023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F2372-2ED8-4672-8BB2-29F4C7DC46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53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484EB4-2CF0-474B-8E0B-D8F12C64089C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1/21/2023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86CA1-5BA5-436C-AC3D-B8C7331DA6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5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4"/>
            <a:ext cx="24384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5"/>
            <a:ext cx="7416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5BEEF2-28F3-418E-9AB6-89E7359EADB0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1/21/2023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8CDD6-DDB9-42FE-8769-DC75812C73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1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0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6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5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5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F76C-F2AB-4862-A09A-F236EBEF0DE2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8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67" y="-815975"/>
            <a:ext cx="21844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4367" y="20641"/>
            <a:ext cx="2271184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243843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0436" y="0"/>
            <a:ext cx="108415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3468" y="274638"/>
            <a:ext cx="9999133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913468" y="1447800"/>
            <a:ext cx="999913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2228C58-F7A5-4780-B54B-BC2B81C22805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1/21/2023</a:t>
            </a:fld>
            <a:endParaRPr lang="en-US" dirty="0">
              <a:solidFill>
                <a:srgbClr val="E7DEC9">
                  <a:shade val="5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5033" y="6305550"/>
            <a:ext cx="609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  <a:latin typeface="Gill Sans MT" panose="020B0502020104020203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259FF4-311A-4308-BF79-17C31B8CA65E}" type="slidenum">
              <a:rPr 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AAA393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352554" y="0"/>
            <a:ext cx="973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7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189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377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566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754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16" indent="-28256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47" indent="-236533" algn="l" rtl="0" eaLnBrk="0" fontAlgn="base" hangingPunct="0">
        <a:spcBef>
          <a:spcPts val="551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03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35" indent="-173034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56" indent="-182558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22" indent="-182875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29" indent="-18287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" indent="-18287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99" indent="-18287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0173" y="1066801"/>
            <a:ext cx="7696200" cy="14859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b="1" dirty="0">
                <a:solidFill>
                  <a:srgbClr val="CC6600"/>
                </a:solidFill>
                <a:cs typeface="Arial" charset="0"/>
              </a:rPr>
              <a:t/>
            </a:r>
            <a:br>
              <a:rPr lang="en-US" sz="6000" b="1" dirty="0">
                <a:solidFill>
                  <a:srgbClr val="CC6600"/>
                </a:solidFill>
                <a:cs typeface="Arial" charset="0"/>
              </a:rPr>
            </a:br>
            <a:r>
              <a:rPr lang="en-US" sz="4900" b="1" dirty="0">
                <a:solidFill>
                  <a:srgbClr val="CC6600"/>
                </a:solidFill>
                <a:cs typeface="Arial" charset="0"/>
              </a:rPr>
              <a:t>Electronic System Design</a:t>
            </a:r>
            <a:br>
              <a:rPr lang="en-US" sz="4900" b="1" dirty="0">
                <a:solidFill>
                  <a:srgbClr val="CC6600"/>
                </a:solidFill>
                <a:cs typeface="Arial" charset="0"/>
              </a:rPr>
            </a:br>
            <a:r>
              <a:rPr lang="en-US" sz="6000" b="1" dirty="0">
                <a:solidFill>
                  <a:srgbClr val="CC6600"/>
                </a:solidFill>
                <a:cs typeface="Arial" charset="0"/>
              </a:rPr>
              <a:t>ELC 441</a:t>
            </a:r>
            <a:br>
              <a:rPr lang="en-US" sz="6000" b="1" dirty="0">
                <a:solidFill>
                  <a:srgbClr val="CC6600"/>
                </a:solidFill>
                <a:cs typeface="Arial" charset="0"/>
              </a:rPr>
            </a:br>
            <a:endParaRPr lang="en-US" sz="4000" dirty="0">
              <a:solidFill>
                <a:srgbClr val="CC6600"/>
              </a:solidFill>
              <a:cs typeface="Arial" charset="0"/>
            </a:endParaRP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2974973" y="5101936"/>
            <a:ext cx="7086600" cy="152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solidFill>
                  <a:prstClr val="black"/>
                </a:solidFill>
                <a:cs typeface="Arial" panose="020B0604020202020204" pitchFamily="34" charset="0"/>
              </a:rPr>
              <a:t>Prof. </a:t>
            </a:r>
            <a:r>
              <a:rPr lang="en-US" dirty="0" err="1">
                <a:solidFill>
                  <a:prstClr val="black"/>
                </a:solidFill>
                <a:cs typeface="Arial" panose="020B0604020202020204" pitchFamily="34" charset="0"/>
              </a:rPr>
              <a:t>Serag</a:t>
            </a:r>
            <a:r>
              <a:rPr lang="en-US" dirty="0">
                <a:solidFill>
                  <a:prstClr val="black"/>
                </a:solidFill>
                <a:cs typeface="Arial" panose="020B0604020202020204" pitchFamily="34" charset="0"/>
              </a:rPr>
              <a:t> E. D. Habib</a:t>
            </a: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3889373" y="228600"/>
            <a:ext cx="5257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rtl="1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ar-EG" sz="4000" dirty="0">
                <a:solidFill>
                  <a:srgbClr val="008000"/>
                </a:solidFill>
                <a:cs typeface="Arial" panose="020B0604020202020204" pitchFamily="34" charset="0"/>
              </a:rPr>
              <a:t>” وما بكم من نعمة فمن الله “</a:t>
            </a:r>
            <a:r>
              <a:rPr lang="ar-EG" sz="4000" dirty="0">
                <a:solidFill>
                  <a:srgbClr val="CC6600"/>
                </a:solidFill>
                <a:cs typeface="Arial" panose="020B0604020202020204" pitchFamily="34" charset="0"/>
              </a:rPr>
              <a:t> </a:t>
            </a:r>
            <a:endParaRPr lang="en-US" sz="4000" dirty="0">
              <a:solidFill>
                <a:srgbClr val="CC6600"/>
              </a:solidFill>
              <a:cs typeface="Arial" panose="020B0604020202020204" pitchFamily="34" charset="0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32" indent="-285744">
              <a:spcBef>
                <a:spcPts val="551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160" indent="-228594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349" indent="-228594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BEEE6-A02B-4E94-8A60-A90C164CF992}" type="slidenum">
              <a:rPr 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sz="1200">
              <a:solidFill>
                <a:srgbClr val="B5A78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2813" y="3202852"/>
            <a:ext cx="9090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b="1" dirty="0" smtClean="0">
                <a:solidFill>
                  <a:srgbClr val="00B05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cs typeface="Arial" charset="0"/>
              </a:rPr>
              <a:t>Critical path determination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5363" grpId="0"/>
      <p:bldP spid="153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E3DA-A049-44B8-8E3E-DFBCD2F8229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762167"/>
              </p:ext>
            </p:extLst>
          </p:nvPr>
        </p:nvGraphicFramePr>
        <p:xfrm>
          <a:off x="3568823" y="714468"/>
          <a:ext cx="7244179" cy="606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8349840" imgH="6992280" progId="Visio.Drawing.11">
                  <p:embed/>
                </p:oleObj>
              </mc:Choice>
              <mc:Fallback>
                <p:oleObj name="Visio" r:id="rId3" imgW="8349840" imgH="69922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8823" y="714468"/>
                        <a:ext cx="7244179" cy="6067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53591" y="0"/>
            <a:ext cx="867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Critical path determination in combinational circuits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7819" y="1535838"/>
            <a:ext cx="44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Building block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70C0"/>
                </a:solidFill>
              </a:rPr>
              <a:t>Delays shown in blue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819" y="4520214"/>
            <a:ext cx="243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Considered Example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E3DA-A049-44B8-8E3E-DFBCD2F8229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3591" y="0"/>
            <a:ext cx="867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Critical path determination in combinational circuits 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896548"/>
              </p:ext>
            </p:extLst>
          </p:nvPr>
        </p:nvGraphicFramePr>
        <p:xfrm>
          <a:off x="1440078" y="542484"/>
          <a:ext cx="8350250" cy="436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8349840" imgH="4364280" progId="Visio.Drawing.11">
                  <p:embed/>
                </p:oleObj>
              </mc:Choice>
              <mc:Fallback>
                <p:oleObj name="Visio" r:id="rId3" imgW="8349840" imgH="43642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0078" y="542484"/>
                        <a:ext cx="8350250" cy="436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098943" y="540005"/>
            <a:ext cx="6691385" cy="1228916"/>
            <a:chOff x="4458630" y="999264"/>
            <a:chExt cx="6691385" cy="1228916"/>
          </a:xfrm>
        </p:grpSpPr>
        <p:sp>
          <p:nvSpPr>
            <p:cNvPr id="7" name="TextBox 6"/>
            <p:cNvSpPr txBox="1"/>
            <p:nvPr/>
          </p:nvSpPr>
          <p:spPr>
            <a:xfrm>
              <a:off x="4458630" y="999264"/>
              <a:ext cx="21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849176" y="999264"/>
              <a:ext cx="21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36951" y="1858848"/>
              <a:ext cx="21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7169" y="999264"/>
              <a:ext cx="21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51781" y="1584255"/>
            <a:ext cx="1382636" cy="1311906"/>
            <a:chOff x="3499941" y="2376735"/>
            <a:chExt cx="1382636" cy="1311906"/>
          </a:xfrm>
        </p:grpSpPr>
        <p:sp>
          <p:nvSpPr>
            <p:cNvPr id="12" name="TextBox 11"/>
            <p:cNvSpPr txBox="1"/>
            <p:nvPr/>
          </p:nvSpPr>
          <p:spPr>
            <a:xfrm>
              <a:off x="3499941" y="2376735"/>
              <a:ext cx="21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4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69513" y="3319309"/>
              <a:ext cx="21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5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955053" y="1584255"/>
            <a:ext cx="1450358" cy="1311906"/>
            <a:chOff x="8280587" y="2043514"/>
            <a:chExt cx="1450358" cy="1311906"/>
          </a:xfrm>
        </p:grpSpPr>
        <p:sp>
          <p:nvSpPr>
            <p:cNvPr id="14" name="TextBox 13"/>
            <p:cNvSpPr txBox="1"/>
            <p:nvPr/>
          </p:nvSpPr>
          <p:spPr>
            <a:xfrm>
              <a:off x="8280587" y="2043514"/>
              <a:ext cx="21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2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517881" y="2986088"/>
              <a:ext cx="21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0637" y="3410016"/>
            <a:ext cx="1910740" cy="1279558"/>
            <a:chOff x="1908797" y="4202496"/>
            <a:chExt cx="1910740" cy="1279558"/>
          </a:xfrm>
        </p:grpSpPr>
        <p:sp>
          <p:nvSpPr>
            <p:cNvPr id="16" name="TextBox 15"/>
            <p:cNvSpPr txBox="1"/>
            <p:nvPr/>
          </p:nvSpPr>
          <p:spPr>
            <a:xfrm>
              <a:off x="3606473" y="4202496"/>
              <a:ext cx="21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8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8797" y="5112722"/>
              <a:ext cx="544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10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40144" y="3406619"/>
            <a:ext cx="2054015" cy="1301672"/>
            <a:chOff x="7288304" y="4199099"/>
            <a:chExt cx="2054015" cy="1301672"/>
          </a:xfrm>
        </p:grpSpPr>
        <p:sp>
          <p:nvSpPr>
            <p:cNvPr id="20" name="TextBox 19"/>
            <p:cNvSpPr txBox="1"/>
            <p:nvPr/>
          </p:nvSpPr>
          <p:spPr>
            <a:xfrm>
              <a:off x="8623230" y="4199099"/>
              <a:ext cx="719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12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88304" y="5131439"/>
              <a:ext cx="541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13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535" y="1920239"/>
            <a:ext cx="2051230" cy="152003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361998" y="3405657"/>
            <a:ext cx="2126913" cy="1283917"/>
            <a:chOff x="4610158" y="4198137"/>
            <a:chExt cx="2126913" cy="1283917"/>
          </a:xfrm>
        </p:grpSpPr>
        <p:sp>
          <p:nvSpPr>
            <p:cNvPr id="22" name="TextBox 21"/>
            <p:cNvSpPr txBox="1"/>
            <p:nvPr/>
          </p:nvSpPr>
          <p:spPr>
            <a:xfrm>
              <a:off x="4610158" y="5112722"/>
              <a:ext cx="54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11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92233" y="4198137"/>
              <a:ext cx="544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10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51004" y="1350226"/>
            <a:ext cx="8110946" cy="3792085"/>
            <a:chOff x="441777" y="2095805"/>
            <a:chExt cx="8110946" cy="3792085"/>
          </a:xfrm>
        </p:grpSpPr>
        <p:sp>
          <p:nvSpPr>
            <p:cNvPr id="34" name="Left Arrow 33"/>
            <p:cNvSpPr/>
            <p:nvPr/>
          </p:nvSpPr>
          <p:spPr>
            <a:xfrm>
              <a:off x="832374" y="2095805"/>
              <a:ext cx="7720349" cy="588924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Arrow 34"/>
            <p:cNvSpPr/>
            <p:nvPr/>
          </p:nvSpPr>
          <p:spPr>
            <a:xfrm flipH="1">
              <a:off x="1055083" y="4229195"/>
              <a:ext cx="6385424" cy="697675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Arrow 35"/>
            <p:cNvSpPr/>
            <p:nvPr/>
          </p:nvSpPr>
          <p:spPr>
            <a:xfrm rot="5400000" flipH="1">
              <a:off x="-287901" y="3168314"/>
              <a:ext cx="2115673" cy="656317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Arrow 36"/>
            <p:cNvSpPr/>
            <p:nvPr/>
          </p:nvSpPr>
          <p:spPr>
            <a:xfrm rot="5400000" flipH="1">
              <a:off x="7020345" y="4871157"/>
              <a:ext cx="1355628" cy="677837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597821" y="1685165"/>
            <a:ext cx="1239647" cy="2221792"/>
            <a:chOff x="1137412" y="2376735"/>
            <a:chExt cx="1239647" cy="2221792"/>
          </a:xfrm>
        </p:grpSpPr>
        <p:sp>
          <p:nvSpPr>
            <p:cNvPr id="43" name="TextBox 42"/>
            <p:cNvSpPr txBox="1"/>
            <p:nvPr/>
          </p:nvSpPr>
          <p:spPr>
            <a:xfrm>
              <a:off x="1363495" y="237673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6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76977" y="33378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7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37412" y="42291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6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023736" y="5162660"/>
            <a:ext cx="287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Arrival times in </a:t>
            </a:r>
            <a:r>
              <a:rPr lang="en-US" sz="2400" dirty="0" smtClean="0">
                <a:solidFill>
                  <a:srgbClr val="00B050"/>
                </a:solidFill>
              </a:rPr>
              <a:t>green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3484" y="5781040"/>
            <a:ext cx="799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Critical path 1: cell </a:t>
            </a:r>
            <a:r>
              <a:rPr lang="en-US" dirty="0" err="1">
                <a:solidFill>
                  <a:srgbClr val="00B050"/>
                </a:solidFill>
              </a:rPr>
              <a:t>a_IA</a:t>
            </a:r>
            <a:r>
              <a:rPr lang="en-US" dirty="0">
                <a:solidFill>
                  <a:srgbClr val="00B050"/>
                </a:solidFill>
              </a:rPr>
              <a:t> &gt; cell </a:t>
            </a:r>
            <a:r>
              <a:rPr lang="en-US" dirty="0" err="1">
                <a:solidFill>
                  <a:srgbClr val="00B050"/>
                </a:solidFill>
              </a:rPr>
              <a:t>b_IA</a:t>
            </a:r>
            <a:r>
              <a:rPr lang="en-US" dirty="0">
                <a:solidFill>
                  <a:srgbClr val="00B050"/>
                </a:solidFill>
              </a:rPr>
              <a:t> &gt; cell </a:t>
            </a:r>
            <a:r>
              <a:rPr lang="en-US" dirty="0" err="1">
                <a:solidFill>
                  <a:srgbClr val="00B050"/>
                </a:solidFill>
              </a:rPr>
              <a:t>c_IA</a:t>
            </a:r>
            <a:r>
              <a:rPr lang="en-US" dirty="0">
                <a:solidFill>
                  <a:srgbClr val="00B050"/>
                </a:solidFill>
              </a:rPr>
              <a:t> &gt; cell </a:t>
            </a:r>
            <a:r>
              <a:rPr lang="en-US" dirty="0" err="1" smtClean="0">
                <a:solidFill>
                  <a:srgbClr val="00B050"/>
                </a:solidFill>
              </a:rPr>
              <a:t>d_IA</a:t>
            </a:r>
            <a:r>
              <a:rPr lang="en-US" dirty="0" smtClean="0">
                <a:solidFill>
                  <a:srgbClr val="00B050"/>
                </a:solidFill>
              </a:rPr>
              <a:t> &gt; cell </a:t>
            </a:r>
            <a:r>
              <a:rPr lang="en-US" dirty="0" err="1" smtClean="0">
                <a:solidFill>
                  <a:srgbClr val="00B050"/>
                </a:solidFill>
              </a:rPr>
              <a:t>e_IA</a:t>
            </a:r>
            <a:r>
              <a:rPr lang="en-US" dirty="0" smtClean="0">
                <a:solidFill>
                  <a:srgbClr val="00B050"/>
                </a:solidFill>
              </a:rPr>
              <a:t> &gt; cell </a:t>
            </a:r>
            <a:r>
              <a:rPr lang="en-US" dirty="0" err="1" smtClean="0">
                <a:solidFill>
                  <a:srgbClr val="00B050"/>
                </a:solidFill>
              </a:rPr>
              <a:t>f_OB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15160" y="6248400"/>
            <a:ext cx="909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Alternative Critical </a:t>
            </a:r>
            <a:r>
              <a:rPr lang="en-US" dirty="0">
                <a:solidFill>
                  <a:srgbClr val="00B050"/>
                </a:solidFill>
              </a:rPr>
              <a:t>path 1: cell </a:t>
            </a:r>
            <a:r>
              <a:rPr lang="en-US" dirty="0" err="1">
                <a:solidFill>
                  <a:srgbClr val="00B050"/>
                </a:solidFill>
              </a:rPr>
              <a:t>a_IA</a:t>
            </a:r>
            <a:r>
              <a:rPr lang="en-US" dirty="0">
                <a:solidFill>
                  <a:srgbClr val="00B050"/>
                </a:solidFill>
              </a:rPr>
              <a:t> &gt; cell </a:t>
            </a:r>
            <a:r>
              <a:rPr lang="en-US" dirty="0" err="1">
                <a:solidFill>
                  <a:srgbClr val="00B050"/>
                </a:solidFill>
              </a:rPr>
              <a:t>b_IA</a:t>
            </a:r>
            <a:r>
              <a:rPr lang="en-US" dirty="0">
                <a:solidFill>
                  <a:srgbClr val="00B050"/>
                </a:solidFill>
              </a:rPr>
              <a:t> &gt; cell </a:t>
            </a:r>
            <a:r>
              <a:rPr lang="en-US" dirty="0" err="1">
                <a:solidFill>
                  <a:srgbClr val="00B050"/>
                </a:solidFill>
              </a:rPr>
              <a:t>c_IA</a:t>
            </a:r>
            <a:r>
              <a:rPr lang="en-US" dirty="0">
                <a:solidFill>
                  <a:srgbClr val="00B050"/>
                </a:solidFill>
              </a:rPr>
              <a:t> &gt; cell </a:t>
            </a:r>
            <a:r>
              <a:rPr lang="en-US" dirty="0" err="1" smtClean="0">
                <a:solidFill>
                  <a:srgbClr val="00B050"/>
                </a:solidFill>
              </a:rPr>
              <a:t>d_IB</a:t>
            </a:r>
            <a:r>
              <a:rPr lang="en-US" dirty="0" smtClean="0">
                <a:solidFill>
                  <a:srgbClr val="00B050"/>
                </a:solidFill>
              </a:rPr>
              <a:t> &gt; cell </a:t>
            </a:r>
            <a:r>
              <a:rPr lang="en-US" dirty="0" err="1" smtClean="0">
                <a:solidFill>
                  <a:srgbClr val="00B050"/>
                </a:solidFill>
              </a:rPr>
              <a:t>e_IA</a:t>
            </a:r>
            <a:r>
              <a:rPr lang="en-US" dirty="0" smtClean="0">
                <a:solidFill>
                  <a:srgbClr val="00B050"/>
                </a:solidFill>
              </a:rPr>
              <a:t> &gt; cell </a:t>
            </a:r>
            <a:r>
              <a:rPr lang="en-US" dirty="0" err="1" smtClean="0">
                <a:solidFill>
                  <a:srgbClr val="00B050"/>
                </a:solidFill>
              </a:rPr>
              <a:t>f_OB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4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9E3DA-A049-44B8-8E3E-DFBCD2F8229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109</Words>
  <Application>Microsoft Office PowerPoint</Application>
  <PresentationFormat>Widescreen</PresentationFormat>
  <Paragraphs>33</Paragraphs>
  <Slides>4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Verdana</vt:lpstr>
      <vt:lpstr>Wingdings 2</vt:lpstr>
      <vt:lpstr>Office Theme</vt:lpstr>
      <vt:lpstr>Solstice</vt:lpstr>
      <vt:lpstr>Visio</vt:lpstr>
      <vt:lpstr> Electronic System Design ELC 441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System Design ELC 441</dc:title>
  <dc:creator>sedh</dc:creator>
  <cp:lastModifiedBy>sedh</cp:lastModifiedBy>
  <cp:revision>159</cp:revision>
  <cp:lastPrinted>2020-12-28T18:48:22Z</cp:lastPrinted>
  <dcterms:created xsi:type="dcterms:W3CDTF">2020-12-03T10:27:28Z</dcterms:created>
  <dcterms:modified xsi:type="dcterms:W3CDTF">2023-01-21T10:07:50Z</dcterms:modified>
</cp:coreProperties>
</file>