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314" r:id="rId4"/>
    <p:sldId id="309" r:id="rId5"/>
    <p:sldId id="310" r:id="rId6"/>
    <p:sldId id="315" r:id="rId7"/>
    <p:sldId id="312" r:id="rId8"/>
    <p:sldId id="311" r:id="rId9"/>
    <p:sldId id="286" r:id="rId10"/>
    <p:sldId id="301" r:id="rId11"/>
    <p:sldId id="303" r:id="rId12"/>
    <p:sldId id="304" r:id="rId13"/>
    <p:sldId id="306" r:id="rId14"/>
    <p:sldId id="308" r:id="rId15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566" autoAdjust="0"/>
    <p:restoredTop sz="93842" autoAdjust="0"/>
  </p:normalViewPr>
  <p:slideViewPr>
    <p:cSldViewPr snapToGrid="0">
      <p:cViewPr varScale="1">
        <p:scale>
          <a:sx n="64" d="100"/>
          <a:sy n="64" d="100"/>
        </p:scale>
        <p:origin x="10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CA9D9A0F-0B2D-4556-A87D-540E21EF11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8C91FB17-AC9E-4D14-84F2-50F462F8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8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4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5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05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2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2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2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25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60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5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3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060" indent="-29040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1631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6283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0936" indent="-23232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364598-0063-4854-91EC-88DF65D1E424}" type="slidenum">
              <a:rPr lang="ar-SA" sz="130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sz="13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63638"/>
            <a:ext cx="5583238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7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0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053" y="1344618"/>
            <a:ext cx="84667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1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619E38-CEF8-49CE-BFF5-6B7943333AB6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1/27/2024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83FD2-D511-481B-8539-4CBA7E8249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1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F55D34-79F7-4CF9-B575-536734BDC7C1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1/27/2024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9E3DA-A049-44B8-8E3E-DFBCD2F82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3767" y="0"/>
            <a:ext cx="9144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3048000" y="0"/>
            <a:ext cx="1016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10985" y="2746375"/>
            <a:ext cx="8466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C4F564-7C8A-4A04-A640-3DB1212728F2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1/27/2024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9BF9-EFF3-4A9E-9B53-955311734F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4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CBAC18-8938-4EB4-89D3-0CD59CB0BBF9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1/27/2024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8D75-3E46-4190-BA9F-ADF7A6B10C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8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6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6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82" indent="-274313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82" indent="-274313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DE587B-E288-4C1B-8B13-D79E0E13AEDD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1/27/2024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4ADD2-CEC7-4056-8B0F-DAEDF23D13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08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F4A9619-F2A3-4BD6-95F3-EABD31284609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1/27/2024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860DA-7471-4911-AECE-5BB8E3412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554" y="0"/>
            <a:ext cx="10839449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352554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564556-7CDD-4D9E-9432-908FA56316BE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1/27/2024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3422-35AC-4A16-AC48-8672B7CBBC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23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19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3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D3BCF46-555C-4FCD-9553-20B0616E591C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1/27/2024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C1D2-5476-4710-AE06-FC9E2C963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9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38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57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529167" y="954093"/>
            <a:ext cx="9144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6671736" y="936625"/>
            <a:ext cx="865717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8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94754D-C1FB-4747-8DEC-38BF8399AF27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1/27/2024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F2372-2ED8-4672-8BB2-29F4C7DC46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53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0484EB4-2CF0-474B-8E0B-D8F12C64089C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1/27/2024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86CA1-5BA5-436C-AC3D-B8C7331DA6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5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4"/>
            <a:ext cx="2438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5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5BEEF2-28F3-418E-9AB6-89E7359EADB0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1/27/2024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8CDD6-DDB9-42FE-8769-DC75812C73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0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6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5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F76C-F2AB-4862-A09A-F236EBEF0DE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F76C-F2AB-4862-A09A-F236EBEF0DE2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5E55-50A3-40BE-9CD2-755ECA42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67" y="-815975"/>
            <a:ext cx="21844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4367" y="20641"/>
            <a:ext cx="2271184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243843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0436" y="0"/>
            <a:ext cx="108415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3468" y="274638"/>
            <a:ext cx="9999133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913468" y="1447800"/>
            <a:ext cx="999913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2228C58-F7A5-4780-B54B-BC2B81C22805}" type="datetime1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1/27/2024</a:t>
            </a:fld>
            <a:endParaRPr lang="en-US" dirty="0">
              <a:solidFill>
                <a:srgbClr val="E7DEC9">
                  <a:shade val="5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5033" y="6305550"/>
            <a:ext cx="609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  <a:latin typeface="Gill Sans MT" panose="020B0502020104020203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259FF4-311A-4308-BF79-17C31B8CA65E}" type="slidenum">
              <a:rPr 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AAA393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352554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7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189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377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566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754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16" indent="-28256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47" indent="-236533" algn="l" rtl="0" eaLnBrk="0" fontAlgn="base" hangingPunct="0">
        <a:spcBef>
          <a:spcPts val="551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03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35" indent="-173034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56" indent="-182558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22" indent="-182875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29" indent="-18287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" indent="-18287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99" indent="-182875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0173" y="1066801"/>
            <a:ext cx="7696200" cy="14859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US" sz="6000" b="1" dirty="0">
                <a:solidFill>
                  <a:srgbClr val="CC6600"/>
                </a:solidFill>
                <a:cs typeface="Arial" charset="0"/>
              </a:rPr>
            </a:br>
            <a:r>
              <a:rPr lang="en-US" sz="4900" b="1" dirty="0">
                <a:solidFill>
                  <a:srgbClr val="CC6600"/>
                </a:solidFill>
                <a:cs typeface="Arial" charset="0"/>
              </a:rPr>
              <a:t>Electronic System Design</a:t>
            </a:r>
            <a:br>
              <a:rPr lang="en-US" sz="4900" b="1" dirty="0">
                <a:solidFill>
                  <a:srgbClr val="CC6600"/>
                </a:solidFill>
                <a:cs typeface="Arial" charset="0"/>
              </a:rPr>
            </a:br>
            <a:r>
              <a:rPr lang="en-US" sz="6000" b="1" dirty="0">
                <a:solidFill>
                  <a:srgbClr val="CC6600"/>
                </a:solidFill>
                <a:cs typeface="Arial" charset="0"/>
              </a:rPr>
              <a:t>ELC </a:t>
            </a:r>
            <a:r>
              <a:rPr lang="ar-EG" sz="6000" b="1" dirty="0">
                <a:solidFill>
                  <a:srgbClr val="CC6600"/>
                </a:solidFill>
                <a:cs typeface="Arial" charset="0"/>
              </a:rPr>
              <a:t>4001</a:t>
            </a:r>
            <a:br>
              <a:rPr lang="en-US" sz="6000" b="1" dirty="0">
                <a:solidFill>
                  <a:srgbClr val="CC6600"/>
                </a:solidFill>
                <a:cs typeface="Arial" charset="0"/>
              </a:rPr>
            </a:br>
            <a:endParaRPr lang="en-US" sz="4000" dirty="0">
              <a:solidFill>
                <a:srgbClr val="CC6600"/>
              </a:solidFill>
              <a:cs typeface="Arial" charset="0"/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2974973" y="5101936"/>
            <a:ext cx="7086600" cy="152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solidFill>
                  <a:prstClr val="black"/>
                </a:solidFill>
                <a:cs typeface="Arial" panose="020B0604020202020204" pitchFamily="34" charset="0"/>
              </a:rPr>
              <a:t>Prof. </a:t>
            </a:r>
            <a:r>
              <a:rPr lang="en-US" dirty="0" err="1">
                <a:solidFill>
                  <a:prstClr val="black"/>
                </a:solidFill>
                <a:cs typeface="Arial" panose="020B0604020202020204" pitchFamily="34" charset="0"/>
              </a:rPr>
              <a:t>Serag</a:t>
            </a:r>
            <a:r>
              <a:rPr lang="en-US" dirty="0">
                <a:solidFill>
                  <a:prstClr val="black"/>
                </a:solidFill>
                <a:cs typeface="Arial" panose="020B0604020202020204" pitchFamily="34" charset="0"/>
              </a:rPr>
              <a:t> E. D. Habib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3889373" y="228600"/>
            <a:ext cx="5257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rtl="1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ar-EG" sz="4000" dirty="0">
                <a:solidFill>
                  <a:srgbClr val="008000"/>
                </a:solidFill>
                <a:cs typeface="Arial" panose="020B0604020202020204" pitchFamily="34" charset="0"/>
              </a:rPr>
              <a:t>” وما بكم من نعمة فمن الله “</a:t>
            </a:r>
            <a:r>
              <a:rPr lang="ar-EG" sz="4000" dirty="0">
                <a:solidFill>
                  <a:srgbClr val="CC6600"/>
                </a:solidFill>
                <a:cs typeface="Arial" panose="020B0604020202020204" pitchFamily="34" charset="0"/>
              </a:rPr>
              <a:t> </a:t>
            </a:r>
            <a:endParaRPr lang="en-US" sz="4000" dirty="0">
              <a:solidFill>
                <a:srgbClr val="CC6600"/>
              </a:solidFill>
              <a:cs typeface="Arial" panose="020B0604020202020204" pitchFamily="34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3716" y="3495815"/>
            <a:ext cx="44891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 dirty="0">
                <a:solidFill>
                  <a:srgbClr val="CC66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cs typeface="Arial" charset="0"/>
              </a:rPr>
              <a:t>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cs typeface="Arial" charset="0"/>
              </a:rPr>
              <a:t>Final Project</a:t>
            </a:r>
            <a:endParaRPr lang="ar-EG" sz="5400" b="1" dirty="0">
              <a:solidFill>
                <a:srgbClr val="00B0F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EG" sz="5400" b="1" dirty="0">
                <a:solidFill>
                  <a:srgbClr val="00B0F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cs typeface="Arial" charset="0"/>
              </a:rPr>
              <a:t>2024</a:t>
            </a:r>
            <a:endParaRPr lang="en-US" sz="5400" b="1" dirty="0">
              <a:solidFill>
                <a:srgbClr val="00B0F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5363" grpId="0"/>
      <p:bldP spid="153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417" y="12365"/>
            <a:ext cx="791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IO cells and Pads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59612" y="538533"/>
            <a:ext cx="10735021" cy="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48713" y="1737028"/>
            <a:ext cx="2901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66725" algn="l"/>
              </a:tabLst>
            </a:pP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 )	Latch</a:t>
            </a:r>
          </a:p>
          <a:p>
            <a:pPr>
              <a:tabLst>
                <a:tab pos="466725" algn="l"/>
              </a:tabLst>
            </a:pPr>
            <a:r>
              <a:rPr lang="en-US" sz="2400" b="1" dirty="0">
                <a:solidFill>
                  <a:srgbClr val="0070C0"/>
                </a:solidFill>
              </a:rPr>
              <a:t>ii )	level protection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3396" y="973804"/>
            <a:ext cx="83183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</a:rPr>
              <a:t>Min. functionality required from digital I/P cell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3396" y="3161290"/>
            <a:ext cx="8590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</a:rPr>
              <a:t>Min. functionality required from Digital O/P cell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8713" y="4145455"/>
            <a:ext cx="3308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66725" algn="l"/>
              </a:tabLst>
            </a:pP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 )	Tri-state buffer</a:t>
            </a:r>
          </a:p>
          <a:p>
            <a:pPr>
              <a:tabLst>
                <a:tab pos="466725" algn="l"/>
              </a:tabLst>
            </a:pPr>
            <a:r>
              <a:rPr lang="en-US" sz="2400" b="1" dirty="0">
                <a:solidFill>
                  <a:srgbClr val="0070C0"/>
                </a:solidFill>
              </a:rPr>
              <a:t>ii )	High current drive</a:t>
            </a:r>
          </a:p>
        </p:txBody>
      </p:sp>
    </p:spTree>
    <p:extLst>
      <p:ext uri="{BB962C8B-B14F-4D97-AF65-F5344CB8AC3E}">
        <p14:creationId xmlns:p14="http://schemas.microsoft.com/office/powerpoint/2010/main" val="29888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417" y="12365"/>
            <a:ext cx="791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IO cells and Pads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59612" y="538533"/>
            <a:ext cx="10735021" cy="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8485" y="1179195"/>
            <a:ext cx="4328160" cy="536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6498454" y="1702748"/>
            <a:ext cx="1917627" cy="640957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52935" y="142764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</a:t>
            </a: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 flipV="1">
            <a:off x="6199019" y="5189064"/>
            <a:ext cx="2074379" cy="44889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73398" y="545328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cell</a:t>
            </a:r>
          </a:p>
        </p:txBody>
      </p:sp>
    </p:spTree>
    <p:extLst>
      <p:ext uri="{BB962C8B-B14F-4D97-AF65-F5344CB8AC3E}">
        <p14:creationId xmlns:p14="http://schemas.microsoft.com/office/powerpoint/2010/main" val="245365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417" y="12365"/>
            <a:ext cx="791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Full layout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59612" y="538533"/>
            <a:ext cx="10735021" cy="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28912" y="5626593"/>
            <a:ext cx="742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Remember: I/O cells require VDD and </a:t>
            </a:r>
            <a:r>
              <a:rPr lang="en-US" sz="2400" dirty="0" err="1">
                <a:solidFill>
                  <a:srgbClr val="C00000"/>
                </a:solidFill>
              </a:rPr>
              <a:t>Gnd</a:t>
            </a:r>
            <a:r>
              <a:rPr lang="en-US" sz="2400" dirty="0">
                <a:solidFill>
                  <a:srgbClr val="C00000"/>
                </a:solidFill>
              </a:rPr>
              <a:t> power lines  !!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172450" y="4276725"/>
            <a:ext cx="1219200" cy="1905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 flipV="1">
            <a:off x="8534400" y="2562223"/>
            <a:ext cx="390525" cy="1714499"/>
          </a:xfrm>
          <a:prstGeom prst="arc">
            <a:avLst>
              <a:gd name="adj1" fmla="val 16200000"/>
              <a:gd name="adj2" fmla="val 2"/>
            </a:avLst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H="1" flipV="1">
            <a:off x="8686800" y="2714623"/>
            <a:ext cx="390525" cy="1714499"/>
          </a:xfrm>
          <a:prstGeom prst="arc">
            <a:avLst>
              <a:gd name="adj1" fmla="val 16200000"/>
              <a:gd name="adj2" fmla="val 2"/>
            </a:avLst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843969" y="576128"/>
            <a:ext cx="10119153" cy="4978400"/>
            <a:chOff x="1843969" y="576128"/>
            <a:chExt cx="10119153" cy="4978400"/>
          </a:xfrm>
        </p:grpSpPr>
        <p:grpSp>
          <p:nvGrpSpPr>
            <p:cNvPr id="34" name="Group 33"/>
            <p:cNvGrpSpPr/>
            <p:nvPr/>
          </p:nvGrpSpPr>
          <p:grpSpPr>
            <a:xfrm>
              <a:off x="1843969" y="576128"/>
              <a:ext cx="10119153" cy="4978400"/>
              <a:chOff x="1833522" y="1025954"/>
              <a:chExt cx="10119153" cy="49784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0125455" y="1288703"/>
                <a:ext cx="151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Corner cell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440520" y="3996393"/>
                <a:ext cx="15121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V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DD</a:t>
                </a:r>
                <a:r>
                  <a:rPr lang="en-US" dirty="0">
                    <a:solidFill>
                      <a:srgbClr val="C00000"/>
                    </a:solidFill>
                  </a:rPr>
                  <a:t> I/P cell and Pad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3522" y="3315355"/>
                <a:ext cx="13097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Gnd</a:t>
                </a:r>
                <a:r>
                  <a:rPr lang="en-US" dirty="0">
                    <a:solidFill>
                      <a:srgbClr val="C00000"/>
                    </a:solidFill>
                  </a:rPr>
                  <a:t> I/P cell and Pad</a:t>
                </a:r>
              </a:p>
            </p:txBody>
          </p:sp>
          <p:pic>
            <p:nvPicPr>
              <p:cNvPr id="15" name="Picture 14"/>
              <p:cNvPicPr/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562730" y="1025954"/>
                <a:ext cx="6400800" cy="4978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8"/>
            <p:cNvGrpSpPr/>
            <p:nvPr/>
          </p:nvGrpSpPr>
          <p:grpSpPr>
            <a:xfrm flipH="1">
              <a:off x="4113878" y="2091811"/>
              <a:ext cx="1219200" cy="1733552"/>
              <a:chOff x="8477250" y="2867023"/>
              <a:chExt cx="1219200" cy="173355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8477250" y="4581525"/>
                <a:ext cx="1219200" cy="19050"/>
              </a:xfrm>
              <a:prstGeom prst="straightConnector1">
                <a:avLst/>
              </a:prstGeom>
              <a:ln w="19050">
                <a:solidFill>
                  <a:srgbClr val="FFFF00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/>
              <p:nvPr/>
            </p:nvSpPr>
            <p:spPr>
              <a:xfrm flipH="1" flipV="1">
                <a:off x="8839200" y="2867023"/>
                <a:ext cx="390525" cy="1714499"/>
              </a:xfrm>
              <a:prstGeom prst="arc">
                <a:avLst>
                  <a:gd name="adj1" fmla="val 16200000"/>
                  <a:gd name="adj2" fmla="val 2"/>
                </a:avLst>
              </a:prstGeom>
              <a:ln w="31750">
                <a:solidFill>
                  <a:srgbClr val="FFFF0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107005" y="2091197"/>
              <a:ext cx="1219200" cy="1733552"/>
              <a:chOff x="8477250" y="2867023"/>
              <a:chExt cx="1219200" cy="1733552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8477250" y="4581525"/>
                <a:ext cx="1219200" cy="190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Arc 23"/>
              <p:cNvSpPr/>
              <p:nvPr/>
            </p:nvSpPr>
            <p:spPr>
              <a:xfrm flipH="1" flipV="1">
                <a:off x="8839200" y="2867023"/>
                <a:ext cx="390525" cy="1714499"/>
              </a:xfrm>
              <a:prstGeom prst="arc">
                <a:avLst>
                  <a:gd name="adj1" fmla="val 16200000"/>
                  <a:gd name="adj2" fmla="val 2"/>
                </a:avLst>
              </a:prstGeom>
              <a:ln w="31750">
                <a:solidFill>
                  <a:srgbClr val="FF000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flipH="1">
              <a:off x="8858865" y="1108894"/>
              <a:ext cx="1306768" cy="306951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1"/>
            </p:cNvCxnSpPr>
            <p:nvPr/>
          </p:nvCxnSpPr>
          <p:spPr>
            <a:xfrm flipH="1" flipV="1">
              <a:off x="9516397" y="3750699"/>
              <a:ext cx="934570" cy="11903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839679" y="3360174"/>
              <a:ext cx="1114425" cy="514350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140437" y="6093318"/>
            <a:ext cx="8201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When IO cells are abutted, VDD and GND cells create power ring around the chip that supplies  power to all IO cells</a:t>
            </a:r>
          </a:p>
        </p:txBody>
      </p:sp>
    </p:spTree>
    <p:extLst>
      <p:ext uri="{BB962C8B-B14F-4D97-AF65-F5344CB8AC3E}">
        <p14:creationId xmlns:p14="http://schemas.microsoft.com/office/powerpoint/2010/main" val="324503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417" y="12365"/>
            <a:ext cx="791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Full layout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59612" y="538533"/>
            <a:ext cx="10735021" cy="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D083569-6AAC-415E-A0B7-3C08BBDB5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50" y="1132186"/>
            <a:ext cx="9191787" cy="51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7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417" y="12365"/>
            <a:ext cx="791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Project Objective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59612" y="538533"/>
            <a:ext cx="10735021" cy="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989" y="679690"/>
            <a:ext cx="1016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70C0"/>
                </a:solidFill>
              </a:rPr>
              <a:t>Design a Modular Array for Multiplication &amp; Division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10BE7-2267-2447-A8EC-CCFB95F8AC91}"/>
              </a:ext>
            </a:extLst>
          </p:cNvPr>
          <p:cNvSpPr txBox="1"/>
          <p:nvPr/>
        </p:nvSpPr>
        <p:spPr>
          <a:xfrm>
            <a:off x="1607815" y="1418498"/>
            <a:ext cx="1739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52BAC-C4DB-6CA0-1CDC-2F0B38CB5BC2}"/>
              </a:ext>
            </a:extLst>
          </p:cNvPr>
          <p:cNvSpPr txBox="1"/>
          <p:nvPr/>
        </p:nvSpPr>
        <p:spPr>
          <a:xfrm>
            <a:off x="4322216" y="2200100"/>
            <a:ext cx="4136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* Unsigned binary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3DD89-838F-85AC-F6E6-F3FFED8097F4}"/>
              </a:ext>
            </a:extLst>
          </p:cNvPr>
          <p:cNvSpPr txBox="1"/>
          <p:nvPr/>
        </p:nvSpPr>
        <p:spPr>
          <a:xfrm>
            <a:off x="4322216" y="3298692"/>
            <a:ext cx="4558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* Multiplier Mode : 5bit * 5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21C99-7C45-D8B7-BF6A-3ECEF3CDC32C}"/>
                  </a:ext>
                </a:extLst>
              </p:cNvPr>
              <p:cNvSpPr txBox="1"/>
              <p:nvPr/>
            </p:nvSpPr>
            <p:spPr>
              <a:xfrm>
                <a:off x="4322216" y="4397284"/>
                <a:ext cx="45293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* Divider Mode: 10 bit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C00000"/>
                        </a:solidFill>
                      </a:rPr>
                      <m:t>5 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C00000"/>
                        </a:solidFill>
                      </a:rPr>
                      <m:t>bit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21C99-7C45-D8B7-BF6A-3ECEF3CDC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216" y="4397284"/>
                <a:ext cx="4529317" cy="523220"/>
              </a:xfrm>
              <a:prstGeom prst="rect">
                <a:avLst/>
              </a:prstGeom>
              <a:blipFill>
                <a:blip r:embed="rId3"/>
                <a:stretch>
                  <a:fillRect l="-269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FE4536F-0917-CB89-39C5-7C40612B3507}"/>
              </a:ext>
            </a:extLst>
          </p:cNvPr>
          <p:cNvSpPr txBox="1"/>
          <p:nvPr/>
        </p:nvSpPr>
        <p:spPr>
          <a:xfrm>
            <a:off x="4322216" y="5495876"/>
            <a:ext cx="4339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* Objective: maximum speed</a:t>
            </a:r>
          </a:p>
        </p:txBody>
      </p:sp>
    </p:spTree>
    <p:extLst>
      <p:ext uri="{BB962C8B-B14F-4D97-AF65-F5344CB8AC3E}">
        <p14:creationId xmlns:p14="http://schemas.microsoft.com/office/powerpoint/2010/main" val="103574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417" y="12365"/>
            <a:ext cx="791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Project Subject </a:t>
            </a:r>
            <a:r>
              <a:rPr lang="en-US" sz="2800" b="1" dirty="0">
                <a:solidFill>
                  <a:srgbClr val="FF0000"/>
                </a:solidFill>
              </a:rPr>
              <a:t>/ Array Multiplier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59612" y="538533"/>
            <a:ext cx="10735021" cy="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989" y="679690"/>
            <a:ext cx="471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Array Binary Multiplier Circuit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168" y="1396851"/>
            <a:ext cx="8101603" cy="50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4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417" y="12365"/>
            <a:ext cx="791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Project Subject / Array Divider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59612" y="538533"/>
            <a:ext cx="10735021" cy="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59612" y="606454"/>
            <a:ext cx="450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Array Binary Division Circuit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1734" y="1372787"/>
            <a:ext cx="3994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Pencil and  paper division: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99682" y="590301"/>
                <a:ext cx="4147457" cy="782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den>
                      </m:f>
                      <m:r>
                        <a:rPr 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= 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82" y="590301"/>
                <a:ext cx="4147457" cy="782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66974" y="1415649"/>
            <a:ext cx="47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Successive subtractions / additions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6974" y="1833010"/>
            <a:ext cx="579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division algorithm includes decision boxes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8544" y="2270318"/>
            <a:ext cx="7969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Example – Restoring division algorithm:  </a:t>
            </a:r>
            <a:r>
              <a:rPr lang="en-US" sz="2800" dirty="0">
                <a:solidFill>
                  <a:srgbClr val="C00000"/>
                </a:solidFill>
              </a:rPr>
              <a:t>Divide 21 /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5F999-2AB6-1B6E-F264-32C80E930904}"/>
              </a:ext>
            </a:extLst>
          </p:cNvPr>
          <p:cNvSpPr/>
          <p:nvPr/>
        </p:nvSpPr>
        <p:spPr>
          <a:xfrm>
            <a:off x="3611959" y="6305550"/>
            <a:ext cx="558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Quotient = 101 			Remainder  =  1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68D0-32BC-874F-BEC5-36E2B8892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940" y="2844063"/>
            <a:ext cx="86201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417" y="12365"/>
            <a:ext cx="791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Project Subject / Array Divider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59612" y="538533"/>
            <a:ext cx="10735021" cy="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70904" y="861698"/>
            <a:ext cx="7064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Non-restoring division algorithm:  </a:t>
            </a:r>
            <a:r>
              <a:rPr lang="en-US" sz="2800" dirty="0">
                <a:solidFill>
                  <a:srgbClr val="C00000"/>
                </a:solidFill>
              </a:rPr>
              <a:t>Divide 21 /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77978" y="5384286"/>
            <a:ext cx="558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Quotient = 101 			Remainder  =  1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1EFCF-D7CC-8432-6193-0A34B9DC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807" y="1968739"/>
            <a:ext cx="9218226" cy="29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4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417" y="12365"/>
            <a:ext cx="791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Project Subject </a:t>
            </a:r>
            <a:r>
              <a:rPr lang="en-US" sz="2800" b="1" dirty="0">
                <a:solidFill>
                  <a:srgbClr val="FF0000"/>
                </a:solidFill>
              </a:rPr>
              <a:t>/ Array divider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59612" y="538533"/>
            <a:ext cx="10735021" cy="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989" y="679690"/>
            <a:ext cx="580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Left shift &amp; Right Shift array Multipliers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4A9686-D227-E08D-6CC6-61E09214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548" y="1417739"/>
            <a:ext cx="5967190" cy="2319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B90C71-86A3-ACC9-E916-ED983F3AE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548" y="4342553"/>
            <a:ext cx="5920869" cy="20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5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417" y="12365"/>
            <a:ext cx="791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Project Subject / Array Divider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59612" y="538533"/>
            <a:ext cx="10735021" cy="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57" y="1885719"/>
            <a:ext cx="7286166" cy="3982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913" y="2643441"/>
            <a:ext cx="2895600" cy="2466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9612" y="811969"/>
            <a:ext cx="682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Structure of non-restoring array divider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1965" y="6174343"/>
            <a:ext cx="367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Note: D0 is the MSB of dividend </a:t>
            </a:r>
          </a:p>
        </p:txBody>
      </p:sp>
    </p:spTree>
    <p:extLst>
      <p:ext uri="{BB962C8B-B14F-4D97-AF65-F5344CB8AC3E}">
        <p14:creationId xmlns:p14="http://schemas.microsoft.com/office/powerpoint/2010/main" val="717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417" y="12365"/>
            <a:ext cx="791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CUSCLIB Standard cell Library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59612" y="538533"/>
            <a:ext cx="10735021" cy="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4571" y="1795109"/>
            <a:ext cx="9700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</a:rPr>
              <a:t>104 Standard cells developed by previous students of this course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7843" y="1180503"/>
            <a:ext cx="5917774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</a:rPr>
              <a:t>0.5 µm Scalable </a:t>
            </a:r>
            <a:r>
              <a:rPr lang="en-US" sz="2400" b="1" dirty="0" err="1">
                <a:solidFill>
                  <a:srgbClr val="C00000"/>
                </a:solidFill>
              </a:rPr>
              <a:t>Nwell</a:t>
            </a:r>
            <a:r>
              <a:rPr lang="en-US" sz="2400" b="1" dirty="0">
                <a:solidFill>
                  <a:srgbClr val="C00000"/>
                </a:solidFill>
              </a:rPr>
              <a:t> CMOS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843" y="2456984"/>
            <a:ext cx="2087431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B050"/>
                </a:solidFill>
              </a:rPr>
              <a:t>Examples :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0417" y="658230"/>
            <a:ext cx="8794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Cairo University Standard Cell Library (CUSCLIB):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68848"/>
              </p:ext>
            </p:extLst>
          </p:nvPr>
        </p:nvGraphicFramePr>
        <p:xfrm>
          <a:off x="3579938" y="3246416"/>
          <a:ext cx="7668069" cy="32165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54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471">
                <a:tc>
                  <a:txBody>
                    <a:bodyPr/>
                    <a:lstStyle/>
                    <a:p>
                      <a:pPr marL="0" marR="2286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Gate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286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286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W/L for</a:t>
                      </a:r>
                      <a:endParaRPr lang="en-US" sz="1000">
                        <a:effectLst/>
                      </a:endParaRPr>
                    </a:p>
                    <a:p>
                      <a:pPr marL="0" marR="2286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NMOS Tr.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286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W/L for PMOS Tr.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55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NAND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 input Nand Gate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1/1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ysClr val="windowText" lastClr="000000"/>
                          </a:solidFill>
                          <a:effectLst/>
                        </a:rPr>
                        <a:t>1/1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255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 input Nand Gate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1/1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ysClr val="windowText" lastClr="000000"/>
                          </a:solidFill>
                          <a:effectLst/>
                        </a:rPr>
                        <a:t>2/1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55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 input Nand Gate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1/1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ysClr val="windowText" lastClr="000000"/>
                          </a:solidFill>
                          <a:effectLst/>
                        </a:rPr>
                        <a:t>3/1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255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 input Xor Gate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1/1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ysClr val="windowText" lastClr="000000"/>
                          </a:solidFill>
                          <a:effectLst/>
                        </a:rPr>
                        <a:t>1/1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255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AND-OR-INVERT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2-Input AND into 2-Input NOR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1/1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ysClr val="windowText" lastClr="000000"/>
                          </a:solidFill>
                          <a:effectLst/>
                        </a:rPr>
                        <a:t>1/1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255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Majority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Majority (AB+AC+BC)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1/1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ysClr val="windowText" lastClr="000000"/>
                          </a:solidFill>
                          <a:effectLst/>
                        </a:rPr>
                        <a:t>3/1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255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Multiplexer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2:1 multiplexer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1/1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ysClr val="windowText" lastClr="000000"/>
                          </a:solidFill>
                          <a:effectLst/>
                        </a:rPr>
                        <a:t>1/1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509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 bit Comparator cell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Equality output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1/1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ysClr val="windowText" lastClr="000000"/>
                          </a:solidFill>
                          <a:effectLst/>
                        </a:rPr>
                        <a:t>1/1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255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Half adder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1/1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ysClr val="windowText" lastClr="000000"/>
                          </a:solidFill>
                          <a:effectLst/>
                        </a:rPr>
                        <a:t>2/1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255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D-FF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</a:rPr>
                        <a:t>Slave cell of static D FF</a:t>
                      </a:r>
                      <a:endParaRPr lang="en-US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255"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D-FF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ysClr val="windowText" lastClr="000000"/>
                          </a:solidFill>
                          <a:effectLst/>
                        </a:rPr>
                        <a:t>Master cell of static D FF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10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88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32" indent="-285744">
              <a:spcBef>
                <a:spcPts val="551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2971" indent="-228594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160" indent="-228594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349" indent="-228594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EEE6-A02B-4E94-8A60-A90C164CF992}" type="slidenum">
              <a:rPr lang="en-US" sz="1200">
                <a:solidFill>
                  <a:srgbClr val="B5A788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1200">
              <a:solidFill>
                <a:srgbClr val="B5A78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417" y="12365"/>
            <a:ext cx="791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CUSCLIB Standard cell Library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59612" y="538533"/>
            <a:ext cx="10735021" cy="88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37843" y="1313316"/>
            <a:ext cx="89537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66725" algn="l"/>
              </a:tabLst>
            </a:pP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 )	Cell height 40 λ</a:t>
            </a:r>
          </a:p>
          <a:p>
            <a:pPr>
              <a:tabLst>
                <a:tab pos="466725" algn="l"/>
              </a:tabLst>
            </a:pPr>
            <a:r>
              <a:rPr lang="en-US" sz="2000" b="1" dirty="0">
                <a:solidFill>
                  <a:srgbClr val="0070C0"/>
                </a:solidFill>
              </a:rPr>
              <a:t>ii )	VDD runs on a 5λ strip of Metal 1 located at height 34.5 λ to 39.5 λ</a:t>
            </a:r>
          </a:p>
          <a:p>
            <a:pPr>
              <a:tabLst>
                <a:tab pos="466725" algn="l"/>
              </a:tabLst>
            </a:pPr>
            <a:r>
              <a:rPr lang="en-US" sz="2000" b="1" dirty="0">
                <a:solidFill>
                  <a:srgbClr val="0070C0"/>
                </a:solidFill>
              </a:rPr>
              <a:t>iii )	 GND runs on a 5λ strip of Metal 1 located at height 0.5 λ to 5.5 λ</a:t>
            </a:r>
          </a:p>
          <a:p>
            <a:pPr>
              <a:tabLst>
                <a:tab pos="466725" algn="l"/>
              </a:tabLst>
            </a:pPr>
            <a:r>
              <a:rPr lang="en-US" sz="2000" b="1" dirty="0">
                <a:solidFill>
                  <a:srgbClr val="0070C0"/>
                </a:solidFill>
              </a:rPr>
              <a:t>iv )	 Inputs and outputs of each cell are available via vertical Metal 2 wires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3396" y="639739"/>
            <a:ext cx="7857344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</a:rPr>
              <a:t>Each standard cell satisfies the following guidelines: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34" y="2958553"/>
            <a:ext cx="6414089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44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517</Words>
  <Application>Microsoft Office PowerPoint</Application>
  <PresentationFormat>Widescreen</PresentationFormat>
  <Paragraphs>133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Gill Sans MT</vt:lpstr>
      <vt:lpstr>Times New Roman</vt:lpstr>
      <vt:lpstr>Verdana</vt:lpstr>
      <vt:lpstr>Wingdings</vt:lpstr>
      <vt:lpstr>Wingdings 2</vt:lpstr>
      <vt:lpstr>Office Theme</vt:lpstr>
      <vt:lpstr>Solstice</vt:lpstr>
      <vt:lpstr> Electronic System Design ELC 4001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System Design ELC 441</dc:title>
  <dc:creator>sedh</dc:creator>
  <cp:lastModifiedBy>sedh</cp:lastModifiedBy>
  <cp:revision>176</cp:revision>
  <cp:lastPrinted>2020-12-28T18:48:22Z</cp:lastPrinted>
  <dcterms:created xsi:type="dcterms:W3CDTF">2020-12-03T10:27:28Z</dcterms:created>
  <dcterms:modified xsi:type="dcterms:W3CDTF">2024-01-27T12:41:04Z</dcterms:modified>
</cp:coreProperties>
</file>