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18288000" cy="10287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1860" y="-10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4401422" cy="5803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1774" y="3247937"/>
            <a:ext cx="11964450" cy="1565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8134" y="468"/>
            <a:ext cx="9019858" cy="98517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1581" y="498102"/>
            <a:ext cx="16824836" cy="154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7032" y="6472607"/>
            <a:ext cx="2501000" cy="383462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4091285" cy="5840730"/>
            <a:chOff x="0" y="0"/>
            <a:chExt cx="14091285" cy="58407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382940" cy="4622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84979" y="3202250"/>
              <a:ext cx="10668000" cy="2600325"/>
            </a:xfrm>
            <a:custGeom>
              <a:avLst/>
              <a:gdLst/>
              <a:ahLst/>
              <a:cxnLst/>
              <a:rect l="l" t="t" r="r" b="b"/>
              <a:pathLst>
                <a:path w="10667999" h="2600325">
                  <a:moveTo>
                    <a:pt x="0" y="0"/>
                  </a:moveTo>
                  <a:lnTo>
                    <a:pt x="10667912" y="0"/>
                  </a:lnTo>
                  <a:lnTo>
                    <a:pt x="10667912" y="2600324"/>
                  </a:lnTo>
                  <a:lnTo>
                    <a:pt x="0" y="2600324"/>
                  </a:lnTo>
                  <a:lnTo>
                    <a:pt x="0" y="0"/>
                  </a:lnTo>
                </a:path>
              </a:pathLst>
            </a:custGeom>
            <a:ln w="76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80944" y="3858779"/>
            <a:ext cx="5474970" cy="1195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28520" algn="l"/>
              </a:tabLst>
            </a:pPr>
            <a:r>
              <a:rPr sz="7650" spc="-275" dirty="0"/>
              <a:t>JOB	</a:t>
            </a:r>
            <a:r>
              <a:rPr sz="7650" spc="95" dirty="0"/>
              <a:t>FINDER</a:t>
            </a:r>
            <a:endParaRPr sz="7650"/>
          </a:p>
        </p:txBody>
      </p:sp>
      <p:sp>
        <p:nvSpPr>
          <p:cNvPr id="7" name="object 7"/>
          <p:cNvSpPr txBox="1"/>
          <p:nvPr/>
        </p:nvSpPr>
        <p:spPr>
          <a:xfrm>
            <a:off x="9276000" y="6851846"/>
            <a:ext cx="4059554" cy="17824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550" b="1" spc="215" dirty="0" smtClean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lang="fr-FR" sz="2550" b="1" spc="215" dirty="0" err="1" smtClean="0">
                <a:solidFill>
                  <a:srgbClr val="231F20"/>
                </a:solidFill>
                <a:latin typeface="Tahoma"/>
                <a:cs typeface="Tahoma"/>
              </a:rPr>
              <a:t>hmed</a:t>
            </a:r>
            <a:r>
              <a:rPr sz="2550" b="1" spc="75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550" b="1" spc="-90" dirty="0">
                <a:solidFill>
                  <a:srgbClr val="231F20"/>
                </a:solidFill>
                <a:latin typeface="Tahoma"/>
                <a:cs typeface="Tahoma"/>
              </a:rPr>
              <a:t>SILINI</a:t>
            </a:r>
            <a:endParaRPr sz="2550" dirty="0">
              <a:latin typeface="Tahoma"/>
              <a:cs typeface="Tahoma"/>
            </a:endParaRPr>
          </a:p>
          <a:p>
            <a:pPr marL="440690" marR="433070" algn="ctr">
              <a:lnSpc>
                <a:spcPct val="112999"/>
              </a:lnSpc>
            </a:pPr>
            <a:r>
              <a:rPr sz="2550" b="1" spc="195" dirty="0" smtClean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lang="fr-FR" sz="2550" b="1" spc="195" dirty="0" err="1" smtClean="0">
                <a:solidFill>
                  <a:srgbClr val="231F20"/>
                </a:solidFill>
                <a:latin typeface="Tahoma"/>
                <a:cs typeface="Tahoma"/>
              </a:rPr>
              <a:t>hassen</a:t>
            </a:r>
            <a:r>
              <a:rPr sz="2550" b="1" spc="55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550" b="1" spc="100" dirty="0">
                <a:solidFill>
                  <a:srgbClr val="231F20"/>
                </a:solidFill>
                <a:latin typeface="Tahoma"/>
                <a:cs typeface="Tahoma"/>
              </a:rPr>
              <a:t>CHERIF </a:t>
            </a:r>
            <a:r>
              <a:rPr sz="2550" b="1" spc="-7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550" b="1" spc="195" dirty="0" smtClean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lang="fr-FR" sz="2550" b="1" spc="195" dirty="0" err="1" smtClean="0">
                <a:solidFill>
                  <a:srgbClr val="231F20"/>
                </a:solidFill>
                <a:latin typeface="Tahoma"/>
                <a:cs typeface="Tahoma"/>
              </a:rPr>
              <a:t>mar</a:t>
            </a:r>
            <a:r>
              <a:rPr sz="2550" b="1" spc="105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550" b="1" spc="90" dirty="0">
                <a:solidFill>
                  <a:srgbClr val="231F20"/>
                </a:solidFill>
                <a:latin typeface="Tahoma"/>
                <a:cs typeface="Tahoma"/>
              </a:rPr>
              <a:t>MEJDI</a:t>
            </a:r>
            <a:endParaRPr sz="255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2550" b="1" spc="210" dirty="0" smtClean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lang="fr-FR" sz="2550" b="1" spc="210" dirty="0" err="1" smtClean="0">
                <a:solidFill>
                  <a:srgbClr val="231F20"/>
                </a:solidFill>
                <a:latin typeface="Tahoma"/>
                <a:cs typeface="Tahoma"/>
              </a:rPr>
              <a:t>ohamed</a:t>
            </a:r>
            <a:r>
              <a:rPr lang="fr-FR" sz="2550" b="1" spc="210" dirty="0" smtClean="0">
                <a:solidFill>
                  <a:srgbClr val="231F20"/>
                </a:solidFill>
                <a:latin typeface="Tahoma"/>
                <a:cs typeface="Tahoma"/>
              </a:rPr>
              <a:t> Aziz </a:t>
            </a:r>
            <a:r>
              <a:rPr sz="2550" b="1" spc="80" dirty="0" smtClean="0">
                <a:solidFill>
                  <a:srgbClr val="231F20"/>
                </a:solidFill>
                <a:latin typeface="Tahoma"/>
                <a:cs typeface="Tahoma"/>
              </a:rPr>
              <a:t>BALTI</a:t>
            </a:r>
            <a:endParaRPr sz="25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94738" y="1462842"/>
            <a:ext cx="90678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21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2250" b="1" spc="-30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2250" b="1" spc="-4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50" b="1" spc="-85" dirty="0">
                <a:solidFill>
                  <a:srgbClr val="231F20"/>
                </a:solidFill>
                <a:latin typeface="Tahoma"/>
                <a:cs typeface="Tahoma"/>
              </a:rPr>
              <a:t>2</a:t>
            </a:r>
            <a:r>
              <a:rPr sz="2250" b="1" spc="-4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50" b="1" spc="-130" dirty="0">
                <a:solidFill>
                  <a:srgbClr val="231F20"/>
                </a:solidFill>
                <a:latin typeface="Tahoma"/>
                <a:cs typeface="Tahoma"/>
              </a:rPr>
              <a:t>-</a:t>
            </a:r>
            <a:r>
              <a:rPr sz="2250" b="1" spc="-4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50" b="1" spc="-505" dirty="0">
                <a:solidFill>
                  <a:srgbClr val="231F20"/>
                </a:solidFill>
                <a:latin typeface="Tahoma"/>
                <a:cs typeface="Tahoma"/>
              </a:rPr>
              <a:t>1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3662993" y="337474"/>
              <a:ext cx="4297045" cy="9570720"/>
            </a:xfrm>
            <a:custGeom>
              <a:avLst/>
              <a:gdLst/>
              <a:ahLst/>
              <a:cxnLst/>
              <a:rect l="l" t="t" r="r" b="b"/>
              <a:pathLst>
                <a:path w="4297044" h="9570720">
                  <a:moveTo>
                    <a:pt x="0" y="0"/>
                  </a:moveTo>
                  <a:lnTo>
                    <a:pt x="4296548" y="0"/>
                  </a:lnTo>
                  <a:lnTo>
                    <a:pt x="4296548" y="9570245"/>
                  </a:lnTo>
                  <a:lnTo>
                    <a:pt x="0" y="9570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0" y="4531401"/>
              <a:ext cx="7724774" cy="816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8785" y="1049604"/>
              <a:ext cx="6172199" cy="82105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object 6"/>
            <p:cNvSpPr/>
            <p:nvPr/>
          </p:nvSpPr>
          <p:spPr>
            <a:xfrm>
              <a:off x="2142190" y="3396306"/>
              <a:ext cx="7616825" cy="1541145"/>
            </a:xfrm>
            <a:custGeom>
              <a:avLst/>
              <a:gdLst/>
              <a:ahLst/>
              <a:cxnLst/>
              <a:rect l="l" t="t" r="r" b="b"/>
              <a:pathLst>
                <a:path w="7616825" h="1541145">
                  <a:moveTo>
                    <a:pt x="7616506" y="1540810"/>
                  </a:moveTo>
                  <a:lnTo>
                    <a:pt x="0" y="1540810"/>
                  </a:lnTo>
                  <a:lnTo>
                    <a:pt x="0" y="0"/>
                  </a:lnTo>
                  <a:lnTo>
                    <a:pt x="7616506" y="0"/>
                  </a:lnTo>
                  <a:lnTo>
                    <a:pt x="7616506" y="15408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5665" y="3673321"/>
              <a:ext cx="845332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6333" y="1569840"/>
            <a:ext cx="9482455" cy="946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50" spc="204" dirty="0"/>
              <a:t>DESCRIPTION</a:t>
            </a:r>
            <a:r>
              <a:rPr sz="6050" spc="865" dirty="0"/>
              <a:t> </a:t>
            </a:r>
            <a:r>
              <a:rPr sz="6050" spc="-105" dirty="0"/>
              <a:t>AND</a:t>
            </a:r>
            <a:r>
              <a:rPr sz="6050" spc="869" dirty="0"/>
              <a:t> </a:t>
            </a:r>
            <a:r>
              <a:rPr sz="6050" spc="-15" dirty="0"/>
              <a:t>GOALS</a:t>
            </a:r>
            <a:endParaRPr sz="6050"/>
          </a:p>
        </p:txBody>
      </p:sp>
      <p:sp>
        <p:nvSpPr>
          <p:cNvPr id="9" name="object 9"/>
          <p:cNvSpPr txBox="1"/>
          <p:nvPr/>
        </p:nvSpPr>
        <p:spPr>
          <a:xfrm>
            <a:off x="2142190" y="3396306"/>
            <a:ext cx="7616825" cy="15411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1439545" marR="869950">
              <a:lnSpc>
                <a:spcPct val="114100"/>
              </a:lnSpc>
            </a:pPr>
            <a:r>
              <a:rPr sz="1850" spc="170" dirty="0">
                <a:solidFill>
                  <a:srgbClr val="231F20"/>
                </a:solidFill>
                <a:latin typeface="Microsoft Sans Serif"/>
                <a:cs typeface="Microsoft Sans Serif"/>
              </a:rPr>
              <a:t>J</a:t>
            </a:r>
            <a:r>
              <a:rPr sz="1850" spc="240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850" spc="125" dirty="0">
                <a:solidFill>
                  <a:srgbClr val="231F20"/>
                </a:solidFill>
                <a:latin typeface="Microsoft Sans Serif"/>
                <a:cs typeface="Microsoft Sans Serif"/>
              </a:rPr>
              <a:t>b</a:t>
            </a:r>
            <a:r>
              <a:rPr sz="1850" spc="-3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F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850" spc="204" dirty="0">
                <a:solidFill>
                  <a:srgbClr val="231F20"/>
                </a:solidFill>
                <a:latin typeface="Microsoft Sans Serif"/>
                <a:cs typeface="Microsoft Sans Serif"/>
              </a:rPr>
              <a:t>n</a:t>
            </a:r>
            <a:r>
              <a:rPr sz="1850" spc="305" dirty="0">
                <a:solidFill>
                  <a:srgbClr val="231F20"/>
                </a:solidFill>
                <a:latin typeface="Microsoft Sans Serif"/>
                <a:cs typeface="Microsoft Sans Serif"/>
              </a:rPr>
              <a:t>d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850" spc="50" dirty="0">
                <a:solidFill>
                  <a:srgbClr val="231F20"/>
                </a:solidFill>
                <a:latin typeface="Microsoft Sans Serif"/>
                <a:cs typeface="Microsoft Sans Serif"/>
              </a:rPr>
              <a:t>r</a:t>
            </a:r>
            <a:r>
              <a:rPr sz="1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1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85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1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35" dirty="0">
                <a:solidFill>
                  <a:srgbClr val="231F20"/>
                </a:solidFill>
                <a:latin typeface="Microsoft Sans Serif"/>
                <a:cs typeface="Microsoft Sans Serif"/>
              </a:rPr>
              <a:t>a</a:t>
            </a:r>
            <a:r>
              <a:rPr sz="1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1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229" dirty="0">
                <a:solidFill>
                  <a:srgbClr val="231F20"/>
                </a:solidFill>
                <a:latin typeface="Microsoft Sans Serif"/>
                <a:cs typeface="Microsoft Sans Serif"/>
              </a:rPr>
              <a:t>w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850" spc="305" dirty="0">
                <a:solidFill>
                  <a:srgbClr val="231F20"/>
                </a:solidFill>
                <a:latin typeface="Microsoft Sans Serif"/>
                <a:cs typeface="Microsoft Sans Serif"/>
              </a:rPr>
              <a:t>b</a:t>
            </a:r>
            <a:r>
              <a:rPr sz="1850" spc="175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850" spc="375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85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1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375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850" spc="204" dirty="0">
                <a:solidFill>
                  <a:srgbClr val="231F20"/>
                </a:solidFill>
                <a:latin typeface="Microsoft Sans Serif"/>
                <a:cs typeface="Microsoft Sans Serif"/>
              </a:rPr>
              <a:t>h</a:t>
            </a:r>
            <a:r>
              <a:rPr sz="1850" spc="145" dirty="0">
                <a:solidFill>
                  <a:srgbClr val="231F20"/>
                </a:solidFill>
                <a:latin typeface="Microsoft Sans Serif"/>
                <a:cs typeface="Microsoft Sans Serif"/>
              </a:rPr>
              <a:t>a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1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305" dirty="0">
                <a:solidFill>
                  <a:srgbClr val="231F20"/>
                </a:solidFill>
                <a:latin typeface="Microsoft Sans Serif"/>
                <a:cs typeface="Microsoft Sans Serif"/>
              </a:rPr>
              <a:t>c</a:t>
            </a:r>
            <a:r>
              <a:rPr sz="1850" spc="240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850" spc="204" dirty="0">
                <a:solidFill>
                  <a:srgbClr val="231F20"/>
                </a:solidFill>
                <a:latin typeface="Microsoft Sans Serif"/>
                <a:cs typeface="Microsoft Sans Serif"/>
              </a:rPr>
              <a:t>nn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850" spc="305" dirty="0">
                <a:solidFill>
                  <a:srgbClr val="231F20"/>
                </a:solidFill>
                <a:latin typeface="Microsoft Sans Serif"/>
                <a:cs typeface="Microsoft Sans Serif"/>
              </a:rPr>
              <a:t>c</a:t>
            </a:r>
            <a:r>
              <a:rPr sz="1850" spc="375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85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1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200" dirty="0">
                <a:solidFill>
                  <a:srgbClr val="231F20"/>
                </a:solidFill>
                <a:latin typeface="Microsoft Sans Serif"/>
                <a:cs typeface="Microsoft Sans Serif"/>
              </a:rPr>
              <a:t>j</a:t>
            </a:r>
            <a:r>
              <a:rPr sz="1850" spc="240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850" spc="80" dirty="0">
                <a:solidFill>
                  <a:srgbClr val="231F20"/>
                </a:solidFill>
                <a:latin typeface="Microsoft Sans Serif"/>
                <a:cs typeface="Microsoft Sans Serif"/>
              </a:rPr>
              <a:t>b  </a:t>
            </a:r>
            <a:r>
              <a:rPr sz="1850" spc="165" dirty="0">
                <a:solidFill>
                  <a:srgbClr val="231F20"/>
                </a:solidFill>
                <a:latin typeface="Microsoft Sans Serif"/>
                <a:cs typeface="Microsoft Sans Serif"/>
              </a:rPr>
              <a:t>seekers</a:t>
            </a:r>
            <a:r>
              <a:rPr sz="1850" spc="35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160" dirty="0">
                <a:solidFill>
                  <a:srgbClr val="231F20"/>
                </a:solidFill>
                <a:latin typeface="Microsoft Sans Serif"/>
                <a:cs typeface="Microsoft Sans Serif"/>
              </a:rPr>
              <a:t>and</a:t>
            </a:r>
            <a:r>
              <a:rPr sz="1850" spc="35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employers.</a:t>
            </a:r>
            <a:endParaRPr sz="18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5092550"/>
            <a:ext cx="9867265" cy="5187315"/>
            <a:chOff x="0" y="5092550"/>
            <a:chExt cx="9867265" cy="51873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079238"/>
              <a:ext cx="4829210" cy="3200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1" y="6227646"/>
              <a:ext cx="7724774" cy="81614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42191" y="5092550"/>
              <a:ext cx="7616825" cy="1541145"/>
            </a:xfrm>
            <a:custGeom>
              <a:avLst/>
              <a:gdLst/>
              <a:ahLst/>
              <a:cxnLst/>
              <a:rect l="l" t="t" r="r" b="b"/>
              <a:pathLst>
                <a:path w="7616825" h="1541145">
                  <a:moveTo>
                    <a:pt x="7616506" y="1540810"/>
                  </a:moveTo>
                  <a:lnTo>
                    <a:pt x="0" y="1540810"/>
                  </a:lnTo>
                  <a:lnTo>
                    <a:pt x="0" y="0"/>
                  </a:lnTo>
                  <a:lnTo>
                    <a:pt x="7616506" y="0"/>
                  </a:lnTo>
                  <a:lnTo>
                    <a:pt x="7616506" y="15408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30663" y="5128312"/>
            <a:ext cx="4661535" cy="9423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50" spc="80" dirty="0">
                <a:solidFill>
                  <a:srgbClr val="231F20"/>
                </a:solidFill>
                <a:latin typeface="Microsoft Sans Serif"/>
                <a:cs typeface="Microsoft Sans Serif"/>
              </a:rPr>
              <a:t>As</a:t>
            </a:r>
            <a:r>
              <a:rPr sz="1750" spc="3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85" dirty="0">
                <a:solidFill>
                  <a:srgbClr val="231F20"/>
                </a:solidFill>
                <a:latin typeface="Microsoft Sans Serif"/>
                <a:cs typeface="Microsoft Sans Serif"/>
              </a:rPr>
              <a:t>an</a:t>
            </a:r>
            <a:r>
              <a:rPr sz="1750" spc="3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60" dirty="0">
                <a:solidFill>
                  <a:srgbClr val="231F20"/>
                </a:solidFill>
                <a:latin typeface="Microsoft Sans Serif"/>
                <a:cs typeface="Microsoft Sans Serif"/>
              </a:rPr>
              <a:t>Employer,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50" spc="90" dirty="0">
                <a:solidFill>
                  <a:srgbClr val="231F20"/>
                </a:solidFill>
                <a:latin typeface="Microsoft Sans Serif"/>
                <a:cs typeface="Microsoft Sans Serif"/>
              </a:rPr>
              <a:t>H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750" spc="220" dirty="0">
                <a:solidFill>
                  <a:srgbClr val="231F20"/>
                </a:solidFill>
                <a:latin typeface="Microsoft Sans Serif"/>
                <a:cs typeface="Microsoft Sans Serif"/>
              </a:rPr>
              <a:t>r</a:t>
            </a:r>
            <a:r>
              <a:rPr sz="17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360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h</a:t>
            </a:r>
            <a:r>
              <a:rPr sz="17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95" dirty="0">
                <a:solidFill>
                  <a:srgbClr val="231F20"/>
                </a:solidFill>
                <a:latin typeface="Microsoft Sans Serif"/>
                <a:cs typeface="Microsoft Sans Serif"/>
              </a:rPr>
              <a:t>b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spc="170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360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750" spc="140" dirty="0">
                <a:solidFill>
                  <a:srgbClr val="231F20"/>
                </a:solidFill>
                <a:latin typeface="Microsoft Sans Serif"/>
                <a:cs typeface="Microsoft Sans Serif"/>
              </a:rPr>
              <a:t>a</a:t>
            </a:r>
            <a:r>
              <a:rPr sz="1750" spc="155" dirty="0">
                <a:solidFill>
                  <a:srgbClr val="231F20"/>
                </a:solidFill>
                <a:latin typeface="Microsoft Sans Serif"/>
                <a:cs typeface="Microsoft Sans Serif"/>
              </a:rPr>
              <a:t>l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n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25" dirty="0">
                <a:solidFill>
                  <a:srgbClr val="231F20"/>
                </a:solidFill>
                <a:latin typeface="Microsoft Sans Serif"/>
                <a:cs typeface="Microsoft Sans Serif"/>
              </a:rPr>
              <a:t>w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750" spc="360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7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h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65" dirty="0">
                <a:solidFill>
                  <a:srgbClr val="231F20"/>
                </a:solidFill>
                <a:latin typeface="Microsoft Sans Serif"/>
                <a:cs typeface="Microsoft Sans Serif"/>
              </a:rPr>
              <a:t>J</a:t>
            </a:r>
            <a:r>
              <a:rPr sz="1750" spc="229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750" spc="125" dirty="0">
                <a:solidFill>
                  <a:srgbClr val="231F20"/>
                </a:solidFill>
                <a:latin typeface="Microsoft Sans Serif"/>
                <a:cs typeface="Microsoft Sans Serif"/>
              </a:rPr>
              <a:t>b</a:t>
            </a:r>
            <a:r>
              <a:rPr sz="1750" spc="-29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231F20"/>
                </a:solidFill>
                <a:latin typeface="Microsoft Sans Serif"/>
                <a:cs typeface="Microsoft Sans Serif"/>
              </a:rPr>
              <a:t>F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n</a:t>
            </a:r>
            <a:r>
              <a:rPr sz="1750" spc="295" dirty="0">
                <a:solidFill>
                  <a:srgbClr val="231F20"/>
                </a:solidFill>
                <a:latin typeface="Microsoft Sans Serif"/>
                <a:cs typeface="Microsoft Sans Serif"/>
              </a:rPr>
              <a:t>d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spc="220" dirty="0">
                <a:solidFill>
                  <a:srgbClr val="231F20"/>
                </a:solidFill>
                <a:latin typeface="Microsoft Sans Serif"/>
                <a:cs typeface="Microsoft Sans Serif"/>
              </a:rPr>
              <a:t>r</a:t>
            </a:r>
            <a:r>
              <a:rPr sz="1750" spc="-145" dirty="0">
                <a:solidFill>
                  <a:srgbClr val="231F20"/>
                </a:solidFill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50" spc="150" dirty="0">
                <a:solidFill>
                  <a:srgbClr val="231F20"/>
                </a:solidFill>
                <a:latin typeface="Microsoft Sans Serif"/>
                <a:cs typeface="Microsoft Sans Serif"/>
              </a:rPr>
              <a:t>Post</a:t>
            </a:r>
            <a:r>
              <a:rPr sz="1750" spc="33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your</a:t>
            </a:r>
            <a:r>
              <a:rPr sz="1750" spc="3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80" dirty="0">
                <a:solidFill>
                  <a:srgbClr val="231F20"/>
                </a:solidFill>
                <a:latin typeface="Microsoft Sans Serif"/>
                <a:cs typeface="Microsoft Sans Serif"/>
              </a:rPr>
              <a:t>job</a:t>
            </a:r>
            <a:r>
              <a:rPr sz="1750" spc="3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25" dirty="0">
                <a:solidFill>
                  <a:srgbClr val="231F20"/>
                </a:solidFill>
                <a:latin typeface="Microsoft Sans Serif"/>
                <a:cs typeface="Microsoft Sans Serif"/>
              </a:rPr>
              <a:t>today</a:t>
            </a:r>
            <a:r>
              <a:rPr sz="1750" spc="3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55" dirty="0">
                <a:solidFill>
                  <a:srgbClr val="231F20"/>
                </a:solidFill>
                <a:latin typeface="Microsoft Sans Serif"/>
                <a:cs typeface="Microsoft Sans Serif"/>
              </a:rPr>
              <a:t>and</a:t>
            </a:r>
            <a:r>
              <a:rPr sz="1750" spc="3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25" dirty="0">
                <a:solidFill>
                  <a:srgbClr val="231F20"/>
                </a:solidFill>
                <a:latin typeface="Microsoft Sans Serif"/>
                <a:cs typeface="Microsoft Sans Serif"/>
              </a:rPr>
              <a:t>connect</a:t>
            </a:r>
            <a:r>
              <a:rPr sz="1750" spc="3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00" dirty="0">
                <a:solidFill>
                  <a:srgbClr val="231F20"/>
                </a:solidFill>
                <a:latin typeface="Microsoft Sans Serif"/>
                <a:cs typeface="Microsoft Sans Serif"/>
              </a:rPr>
              <a:t>with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2191" y="6075247"/>
            <a:ext cx="7616825" cy="5581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165"/>
              </a:spcBef>
            </a:pP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qualified</a:t>
            </a:r>
            <a:r>
              <a:rPr sz="1750" spc="29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10" dirty="0">
                <a:solidFill>
                  <a:srgbClr val="231F20"/>
                </a:solidFill>
                <a:latin typeface="Microsoft Sans Serif"/>
                <a:cs typeface="Microsoft Sans Serif"/>
              </a:rPr>
              <a:t>candidates</a:t>
            </a:r>
            <a:endParaRPr sz="175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42190" y="6789234"/>
            <a:ext cx="7724775" cy="1951355"/>
            <a:chOff x="2142190" y="6789234"/>
            <a:chExt cx="7724775" cy="195135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0" y="7924330"/>
              <a:ext cx="7724774" cy="81614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42190" y="6789234"/>
              <a:ext cx="7616825" cy="1541145"/>
            </a:xfrm>
            <a:custGeom>
              <a:avLst/>
              <a:gdLst/>
              <a:ahLst/>
              <a:cxnLst/>
              <a:rect l="l" t="t" r="r" b="b"/>
              <a:pathLst>
                <a:path w="7616825" h="1541145">
                  <a:moveTo>
                    <a:pt x="7616506" y="1540810"/>
                  </a:moveTo>
                  <a:lnTo>
                    <a:pt x="0" y="1540810"/>
                  </a:lnTo>
                  <a:lnTo>
                    <a:pt x="0" y="0"/>
                  </a:lnTo>
                  <a:lnTo>
                    <a:pt x="7616506" y="0"/>
                  </a:lnTo>
                  <a:lnTo>
                    <a:pt x="7616506" y="15408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30663" y="6865869"/>
            <a:ext cx="4540885" cy="939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50" spc="80" dirty="0">
                <a:solidFill>
                  <a:srgbClr val="231F20"/>
                </a:solidFill>
                <a:latin typeface="Microsoft Sans Serif"/>
                <a:cs typeface="Microsoft Sans Serif"/>
              </a:rPr>
              <a:t>As</a:t>
            </a:r>
            <a:r>
              <a:rPr sz="1750" spc="3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85" dirty="0">
                <a:solidFill>
                  <a:srgbClr val="231F20"/>
                </a:solidFill>
                <a:latin typeface="Microsoft Sans Serif"/>
                <a:cs typeface="Microsoft Sans Serif"/>
              </a:rPr>
              <a:t>an</a:t>
            </a:r>
            <a:r>
              <a:rPr sz="1750" spc="32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55" dirty="0">
                <a:solidFill>
                  <a:srgbClr val="231F20"/>
                </a:solidFill>
                <a:latin typeface="Microsoft Sans Serif"/>
                <a:cs typeface="Microsoft Sans Serif"/>
              </a:rPr>
              <a:t>Employee,</a:t>
            </a:r>
            <a:endParaRPr sz="1750">
              <a:latin typeface="Microsoft Sans Serif"/>
              <a:cs typeface="Microsoft Sans Serif"/>
            </a:endParaRPr>
          </a:p>
          <a:p>
            <a:pPr marL="12700" marR="5080">
              <a:lnSpc>
                <a:spcPct val="114300"/>
              </a:lnSpc>
            </a:pPr>
            <a:r>
              <a:rPr sz="1750" spc="180" dirty="0">
                <a:solidFill>
                  <a:srgbClr val="231F20"/>
                </a:solidFill>
                <a:latin typeface="Microsoft Sans Serif"/>
                <a:cs typeface="Microsoft Sans Serif"/>
              </a:rPr>
              <a:t>Discover</a:t>
            </a:r>
            <a:r>
              <a:rPr sz="1750" spc="33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your</a:t>
            </a:r>
            <a:r>
              <a:rPr sz="1750" spc="33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next</a:t>
            </a:r>
            <a:r>
              <a:rPr sz="1750" spc="3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80" dirty="0">
                <a:solidFill>
                  <a:srgbClr val="231F20"/>
                </a:solidFill>
                <a:latin typeface="Microsoft Sans Serif"/>
                <a:cs typeface="Microsoft Sans Serif"/>
              </a:rPr>
              <a:t>career</a:t>
            </a:r>
            <a:r>
              <a:rPr sz="1750" spc="33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move</a:t>
            </a:r>
            <a:r>
              <a:rPr sz="1750" spc="33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00" dirty="0">
                <a:solidFill>
                  <a:srgbClr val="231F20"/>
                </a:solidFill>
                <a:latin typeface="Microsoft Sans Serif"/>
                <a:cs typeface="Microsoft Sans Serif"/>
              </a:rPr>
              <a:t>with </a:t>
            </a:r>
            <a:r>
              <a:rPr sz="1750" spc="-4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65" dirty="0">
                <a:solidFill>
                  <a:srgbClr val="231F20"/>
                </a:solidFill>
                <a:latin typeface="Microsoft Sans Serif"/>
                <a:cs typeface="Microsoft Sans Serif"/>
              </a:rPr>
              <a:t>J</a:t>
            </a:r>
            <a:r>
              <a:rPr sz="1750" spc="229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750" spc="125" dirty="0">
                <a:solidFill>
                  <a:srgbClr val="231F20"/>
                </a:solidFill>
                <a:latin typeface="Microsoft Sans Serif"/>
                <a:cs typeface="Microsoft Sans Serif"/>
              </a:rPr>
              <a:t>b</a:t>
            </a:r>
            <a:r>
              <a:rPr sz="1750" spc="-29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231F20"/>
                </a:solidFill>
                <a:latin typeface="Microsoft Sans Serif"/>
                <a:cs typeface="Microsoft Sans Serif"/>
              </a:rPr>
              <a:t>F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n</a:t>
            </a:r>
            <a:r>
              <a:rPr sz="1750" spc="295" dirty="0">
                <a:solidFill>
                  <a:srgbClr val="231F20"/>
                </a:solidFill>
                <a:latin typeface="Microsoft Sans Serif"/>
                <a:cs typeface="Microsoft Sans Serif"/>
              </a:rPr>
              <a:t>d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spc="50" dirty="0">
                <a:solidFill>
                  <a:srgbClr val="231F20"/>
                </a:solidFill>
                <a:latin typeface="Microsoft Sans Serif"/>
                <a:cs typeface="Microsoft Sans Serif"/>
              </a:rPr>
              <a:t>r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315" dirty="0">
                <a:solidFill>
                  <a:srgbClr val="231F20"/>
                </a:solidFill>
                <a:latin typeface="Microsoft Sans Serif"/>
                <a:cs typeface="Microsoft Sans Serif"/>
              </a:rPr>
              <a:t>-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70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spc="140" dirty="0">
                <a:solidFill>
                  <a:srgbClr val="231F20"/>
                </a:solidFill>
                <a:latin typeface="Microsoft Sans Serif"/>
                <a:cs typeface="Microsoft Sans Serif"/>
              </a:rPr>
              <a:t>a</a:t>
            </a:r>
            <a:r>
              <a:rPr sz="1750" spc="220" dirty="0">
                <a:solidFill>
                  <a:srgbClr val="231F20"/>
                </a:solidFill>
                <a:latin typeface="Microsoft Sans Serif"/>
                <a:cs typeface="Microsoft Sans Serif"/>
              </a:rPr>
              <a:t>r</a:t>
            </a:r>
            <a:r>
              <a:rPr sz="1750" spc="290" dirty="0">
                <a:solidFill>
                  <a:srgbClr val="231F20"/>
                </a:solidFill>
                <a:latin typeface="Microsoft Sans Serif"/>
                <a:cs typeface="Microsoft Sans Serif"/>
              </a:rPr>
              <a:t>c</a:t>
            </a:r>
            <a:r>
              <a:rPr sz="17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h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360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h</a:t>
            </a:r>
            <a:r>
              <a:rPr sz="1750" spc="229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u</a:t>
            </a:r>
            <a:r>
              <a:rPr sz="1750" spc="170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750" spc="140" dirty="0">
                <a:solidFill>
                  <a:srgbClr val="231F20"/>
                </a:solidFill>
                <a:latin typeface="Microsoft Sans Serif"/>
                <a:cs typeface="Microsoft Sans Serif"/>
              </a:rPr>
              <a:t>a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n</a:t>
            </a:r>
            <a:r>
              <a:rPr sz="1750" spc="295" dirty="0">
                <a:solidFill>
                  <a:srgbClr val="231F20"/>
                </a:solidFill>
                <a:latin typeface="Microsoft Sans Serif"/>
                <a:cs typeface="Microsoft Sans Serif"/>
              </a:rPr>
              <a:t>d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s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29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750" spc="95" dirty="0">
                <a:solidFill>
                  <a:srgbClr val="231F20"/>
                </a:solidFill>
                <a:latin typeface="Microsoft Sans Serif"/>
                <a:cs typeface="Microsoft Sans Serif"/>
              </a:rPr>
              <a:t>f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j</a:t>
            </a:r>
            <a:r>
              <a:rPr sz="1750" spc="229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750" spc="125" dirty="0">
                <a:solidFill>
                  <a:srgbClr val="231F20"/>
                </a:solidFill>
                <a:latin typeface="Microsoft Sans Serif"/>
                <a:cs typeface="Microsoft Sans Serif"/>
              </a:rPr>
              <a:t>b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2190" y="7774178"/>
            <a:ext cx="7616825" cy="5562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445"/>
              </a:spcBef>
            </a:pPr>
            <a:r>
              <a:rPr sz="1750" spc="225" dirty="0">
                <a:solidFill>
                  <a:srgbClr val="231F20"/>
                </a:solidFill>
                <a:latin typeface="Microsoft Sans Serif"/>
                <a:cs typeface="Microsoft Sans Serif"/>
              </a:rPr>
              <a:t>opportunities</a:t>
            </a:r>
            <a:r>
              <a:rPr sz="1750" spc="34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04" dirty="0">
                <a:solidFill>
                  <a:srgbClr val="231F20"/>
                </a:solidFill>
                <a:latin typeface="Microsoft Sans Serif"/>
                <a:cs typeface="Microsoft Sans Serif"/>
              </a:rPr>
              <a:t>from</a:t>
            </a:r>
            <a:r>
              <a:rPr sz="1750" spc="34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35" dirty="0">
                <a:solidFill>
                  <a:srgbClr val="231F20"/>
                </a:solidFill>
                <a:latin typeface="Microsoft Sans Serif"/>
                <a:cs typeface="Microsoft Sans Serif"/>
              </a:rPr>
              <a:t>top</a:t>
            </a:r>
            <a:r>
              <a:rPr sz="1750" spc="34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00" dirty="0">
                <a:solidFill>
                  <a:srgbClr val="231F20"/>
                </a:solidFill>
                <a:latin typeface="Microsoft Sans Serif"/>
                <a:cs typeface="Microsoft Sans Serif"/>
              </a:rPr>
              <a:t>employers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42191" y="5122598"/>
            <a:ext cx="1991995" cy="953135"/>
          </a:xfrm>
          <a:custGeom>
            <a:avLst/>
            <a:gdLst/>
            <a:ahLst/>
            <a:cxnLst/>
            <a:rect l="l" t="t" r="r" b="b"/>
            <a:pathLst>
              <a:path w="1991995" h="953135">
                <a:moveTo>
                  <a:pt x="1991547" y="952649"/>
                </a:moveTo>
                <a:lnTo>
                  <a:pt x="0" y="952649"/>
                </a:lnTo>
                <a:lnTo>
                  <a:pt x="0" y="0"/>
                </a:lnTo>
                <a:lnTo>
                  <a:pt x="1991547" y="0"/>
                </a:lnTo>
                <a:lnTo>
                  <a:pt x="1991547" y="95264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2191" y="5122598"/>
            <a:ext cx="1991995" cy="9531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94995" marR="434975" indent="-152400">
              <a:lnSpc>
                <a:spcPct val="116300"/>
              </a:lnSpc>
              <a:spcBef>
                <a:spcPts val="355"/>
              </a:spcBef>
            </a:pPr>
            <a:r>
              <a:rPr sz="2150" b="1" spc="25" dirty="0">
                <a:solidFill>
                  <a:srgbClr val="FFFFFF"/>
                </a:solidFill>
                <a:latin typeface="Arial"/>
                <a:cs typeface="Arial"/>
              </a:rPr>
              <a:t>Post</a:t>
            </a:r>
            <a:r>
              <a:rPr sz="215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45" dirty="0">
                <a:solidFill>
                  <a:srgbClr val="FFFFFF"/>
                </a:solidFill>
                <a:latin typeface="Arial"/>
                <a:cs typeface="Arial"/>
              </a:rPr>
              <a:t>job </a:t>
            </a:r>
            <a:r>
              <a:rPr sz="2150" b="1" spc="-5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50" dirty="0">
                <a:solidFill>
                  <a:srgbClr val="FFFFFF"/>
                </a:solidFill>
                <a:latin typeface="Arial"/>
                <a:cs typeface="Arial"/>
              </a:rPr>
              <a:t>offers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42190" y="6817809"/>
            <a:ext cx="1993264" cy="956944"/>
          </a:xfrm>
          <a:custGeom>
            <a:avLst/>
            <a:gdLst/>
            <a:ahLst/>
            <a:cxnLst/>
            <a:rect l="l" t="t" r="r" b="b"/>
            <a:pathLst>
              <a:path w="1993264" h="956945">
                <a:moveTo>
                  <a:pt x="1993106" y="956369"/>
                </a:moveTo>
                <a:lnTo>
                  <a:pt x="0" y="956369"/>
                </a:lnTo>
                <a:lnTo>
                  <a:pt x="0" y="0"/>
                </a:lnTo>
                <a:lnTo>
                  <a:pt x="1993106" y="0"/>
                </a:lnTo>
                <a:lnTo>
                  <a:pt x="1993106" y="95636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42190" y="6817809"/>
            <a:ext cx="1993264" cy="956944"/>
          </a:xfrm>
          <a:prstGeom prst="rect">
            <a:avLst/>
          </a:prstGeom>
        </p:spPr>
        <p:txBody>
          <a:bodyPr vert="horz" wrap="square" lIns="0" tIns="28892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2275"/>
              </a:spcBef>
            </a:pP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15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4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25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74" y="3247937"/>
            <a:ext cx="8011795" cy="1565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18430" algn="l"/>
              </a:tabLst>
            </a:pPr>
            <a:r>
              <a:rPr sz="10100" b="1" spc="9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100" b="1" spc="12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100" b="1" spc="-6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100" b="1" spc="2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0100" b="1" spc="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100" b="1" spc="-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01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0100" b="1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0100" b="1" spc="12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100" b="1" spc="-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100" b="1" spc="-50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101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8673" y="2"/>
            <a:ext cx="4809325" cy="9461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07402" y="5444965"/>
            <a:ext cx="933259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370" dirty="0">
                <a:solidFill>
                  <a:srgbClr val="F5FFF5"/>
                </a:solidFill>
                <a:latin typeface="Microsoft Sans Serif"/>
                <a:cs typeface="Microsoft Sans Serif"/>
              </a:rPr>
              <a:t>https://github.</a:t>
            </a:r>
            <a:r>
              <a:rPr sz="2900" spc="-475" dirty="0">
                <a:solidFill>
                  <a:srgbClr val="F5FFF5"/>
                </a:solidFill>
                <a:latin typeface="Microsoft Sans Serif"/>
                <a:cs typeface="Microsoft Sans Serif"/>
              </a:rPr>
              <a:t> </a:t>
            </a:r>
            <a:r>
              <a:rPr sz="2900" spc="325" dirty="0">
                <a:solidFill>
                  <a:srgbClr val="F5FFF5"/>
                </a:solidFill>
                <a:latin typeface="Microsoft Sans Serif"/>
                <a:cs typeface="Microsoft Sans Serif"/>
              </a:rPr>
              <a:t>com/Ghassen</a:t>
            </a:r>
            <a:r>
              <a:rPr sz="2900" spc="-470" dirty="0">
                <a:solidFill>
                  <a:srgbClr val="F5FFF5"/>
                </a:solidFill>
                <a:latin typeface="Microsoft Sans Serif"/>
                <a:cs typeface="Microsoft Sans Serif"/>
              </a:rPr>
              <a:t> </a:t>
            </a:r>
            <a:r>
              <a:rPr sz="2900" spc="180" dirty="0">
                <a:solidFill>
                  <a:srgbClr val="F5FFF5"/>
                </a:solidFill>
                <a:latin typeface="Microsoft Sans Serif"/>
                <a:cs typeface="Microsoft Sans Serif"/>
              </a:rPr>
              <a:t>Cherif1</a:t>
            </a:r>
            <a:r>
              <a:rPr sz="2900" spc="-475" dirty="0">
                <a:solidFill>
                  <a:srgbClr val="F5FFF5"/>
                </a:solidFill>
                <a:latin typeface="Microsoft Sans Serif"/>
                <a:cs typeface="Microsoft Sans Serif"/>
              </a:rPr>
              <a:t> </a:t>
            </a:r>
            <a:r>
              <a:rPr sz="2900" spc="365" dirty="0">
                <a:solidFill>
                  <a:srgbClr val="F5FFF5"/>
                </a:solidFill>
                <a:latin typeface="Microsoft Sans Serif"/>
                <a:cs typeface="Microsoft Sans Serif"/>
              </a:rPr>
              <a:t>/Job</a:t>
            </a:r>
            <a:r>
              <a:rPr sz="2900" spc="-470" dirty="0">
                <a:solidFill>
                  <a:srgbClr val="F5FFF5"/>
                </a:solidFill>
                <a:latin typeface="Microsoft Sans Serif"/>
                <a:cs typeface="Microsoft Sans Serif"/>
              </a:rPr>
              <a:t> </a:t>
            </a:r>
            <a:r>
              <a:rPr sz="2900" spc="260" dirty="0">
                <a:solidFill>
                  <a:srgbClr val="F5FFF5"/>
                </a:solidFill>
                <a:latin typeface="Microsoft Sans Serif"/>
                <a:cs typeface="Microsoft Sans Serif"/>
              </a:rPr>
              <a:t>Finder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81" y="498102"/>
            <a:ext cx="10029825" cy="1546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58640" algn="l"/>
              </a:tabLst>
            </a:pPr>
            <a:r>
              <a:rPr spc="505" dirty="0"/>
              <a:t>C</a:t>
            </a:r>
            <a:r>
              <a:rPr spc="-105" dirty="0"/>
              <a:t>L</a:t>
            </a:r>
            <a:r>
              <a:rPr spc="170" dirty="0"/>
              <a:t>A</a:t>
            </a:r>
            <a:r>
              <a:rPr spc="1015" dirty="0"/>
              <a:t>S</a:t>
            </a:r>
            <a:r>
              <a:rPr spc="40" dirty="0"/>
              <a:t>S</a:t>
            </a:r>
            <a:r>
              <a:rPr dirty="0"/>
              <a:t>	</a:t>
            </a:r>
            <a:r>
              <a:rPr spc="430" dirty="0"/>
              <a:t>D</a:t>
            </a:r>
            <a:r>
              <a:rPr spc="1210" dirty="0"/>
              <a:t>I</a:t>
            </a:r>
            <a:r>
              <a:rPr spc="170" dirty="0"/>
              <a:t>A</a:t>
            </a:r>
            <a:r>
              <a:rPr spc="100" dirty="0"/>
              <a:t>G</a:t>
            </a:r>
            <a:r>
              <a:rPr spc="885" dirty="0"/>
              <a:t>R</a:t>
            </a:r>
            <a:r>
              <a:rPr spc="170" dirty="0"/>
              <a:t>A</a:t>
            </a:r>
            <a:r>
              <a:rPr spc="-390" dirty="0"/>
              <a:t>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59873"/>
            <a:ext cx="4828324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92</Words>
  <Application>Microsoft Office PowerPoint</Application>
  <PresentationFormat>Personnalisé</PresentationFormat>
  <Paragraphs>20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Office Theme</vt:lpstr>
      <vt:lpstr>JOB FINDER</vt:lpstr>
      <vt:lpstr>DESCRIPTION AND GOALS</vt:lpstr>
      <vt:lpstr>Présentation PowerPoint</vt:lpstr>
      <vt:lpstr>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Mohamed Hlel</dc:creator>
  <cp:keywords>DAFihQYXCH4,BADydh4D5h4</cp:keywords>
  <cp:lastModifiedBy>QUEEN-HP1</cp:lastModifiedBy>
  <cp:revision>3</cp:revision>
  <dcterms:created xsi:type="dcterms:W3CDTF">2023-05-10T13:45:29Z</dcterms:created>
  <dcterms:modified xsi:type="dcterms:W3CDTF">2023-05-10T14:38:53Z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2023-05-10T00:00:00Z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2023-05-10T00:00:00Z</vt:filetime>
  </property>
</Properties>
</file>