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Open Sans Light"/>
      <p:regular r:id="rId49"/>
      <p:bold r:id="rId50"/>
      <p:italic r:id="rId51"/>
      <p:boldItalic r:id="rId52"/>
    </p:embeddedFont>
    <p:embeddedFont>
      <p:font typeface="Open San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OpenSans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penSansLight-italic.fntdata"/><Relationship Id="rId50" Type="http://schemas.openxmlformats.org/officeDocument/2006/relationships/font" Target="fonts/OpenSansLight-bold.fntdata"/><Relationship Id="rId53" Type="http://schemas.openxmlformats.org/officeDocument/2006/relationships/font" Target="fonts/OpenSans-regular.fntdata"/><Relationship Id="rId52" Type="http://schemas.openxmlformats.org/officeDocument/2006/relationships/font" Target="fonts/OpenSansLight-boldItalic.fntdata"/><Relationship Id="rId11" Type="http://schemas.openxmlformats.org/officeDocument/2006/relationships/slide" Target="slides/slide6.xml"/><Relationship Id="rId55" Type="http://schemas.openxmlformats.org/officeDocument/2006/relationships/font" Target="fonts/OpenSans-italic.fntdata"/><Relationship Id="rId10" Type="http://schemas.openxmlformats.org/officeDocument/2006/relationships/slide" Target="slides/slide5.xml"/><Relationship Id="rId54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e7ac48f1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e7ac48f1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e7ac48f1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e7ac48f1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8fb9e0169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8fb9e0169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98638b73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98638b73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daea752c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daea752c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eeb17171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eeb17171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eeb1714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eeb1714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eeb1714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eeb1714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eeb17143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eeb17143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efa0af69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efa0af69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8fb9e0169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8fb9e0169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eef978cc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eef978cc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eef978cc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eef978cc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eef978cc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eef978cc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e7ac48f1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e7ac48f1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e95df5bc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e95df5b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e95df5bc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1e95df5bc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e95df5bc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1e95df5bc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daea752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1daea752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db8fdc8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1db8fdc8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db8fdc85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1db8fdc85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98638b73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98638b73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db8fdc85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1db8fdc85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db8fdc85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db8fdc85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e95df5b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1e95df5b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198638b73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198638b73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198638b73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198638b73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198638b73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198638b73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98638b73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198638b73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198638b73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198638b73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198638b73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198638b73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1db8fdc85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1db8fdc85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8fb9e016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8fb9e016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1db8fdc85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1db8fdc85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20436f2d6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20436f2d6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20436f2d64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20436f2d6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20436f2d6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20436f2d6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8fb9e016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8fb9e016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8fb9e016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8fb9e016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8fb9e0169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8fb9e0169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8fb9e0169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8fb9e0169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e7ac48f1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e7ac48f1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Relationship Id="rId5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32.png"/><Relationship Id="rId5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5" Type="http://schemas.openxmlformats.org/officeDocument/2006/relationships/image" Target="../media/image54.png"/><Relationship Id="rId6" Type="http://schemas.openxmlformats.org/officeDocument/2006/relationships/image" Target="../media/image17.png"/><Relationship Id="rId7" Type="http://schemas.openxmlformats.org/officeDocument/2006/relationships/image" Target="../media/image27.png"/><Relationship Id="rId8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png"/><Relationship Id="rId4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6.png"/><Relationship Id="rId4" Type="http://schemas.openxmlformats.org/officeDocument/2006/relationships/image" Target="../media/image4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7.png"/><Relationship Id="rId4" Type="http://schemas.openxmlformats.org/officeDocument/2006/relationships/image" Target="../media/image5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0.png"/><Relationship Id="rId4" Type="http://schemas.openxmlformats.org/officeDocument/2006/relationships/image" Target="../media/image5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3.png"/><Relationship Id="rId4" Type="http://schemas.openxmlformats.org/officeDocument/2006/relationships/image" Target="../media/image4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5.png"/><Relationship Id="rId4" Type="http://schemas.openxmlformats.org/officeDocument/2006/relationships/image" Target="../media/image4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>
                <a:latin typeface="Times New Roman"/>
                <a:ea typeface="Times New Roman"/>
                <a:cs typeface="Times New Roman"/>
                <a:sym typeface="Times New Roman"/>
              </a:rPr>
              <a:t>R Champions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836">
                <a:latin typeface="Times New Roman"/>
                <a:ea typeface="Times New Roman"/>
                <a:cs typeface="Times New Roman"/>
                <a:sym typeface="Times New Roman"/>
              </a:rPr>
              <a:t>Omar Ahmouda, Leona Bell, Helen Chu, Hoai Do, Delaney Smith</a:t>
            </a:r>
            <a:endParaRPr sz="683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683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836">
                <a:latin typeface="Times New Roman"/>
                <a:ea typeface="Times New Roman"/>
                <a:cs typeface="Times New Roman"/>
                <a:sym typeface="Times New Roman"/>
              </a:rPr>
              <a:t>BANA 4080 - Homework 4</a:t>
            </a:r>
            <a:endParaRPr sz="683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836">
                <a:latin typeface="Times New Roman"/>
                <a:ea typeface="Times New Roman"/>
                <a:cs typeface="Times New Roman"/>
                <a:sym typeface="Times New Roman"/>
              </a:rPr>
              <a:t>Australian Weather Data &amp; Abalone Data</a:t>
            </a:r>
            <a:endParaRPr sz="683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ctrTitle"/>
          </p:nvPr>
        </p:nvSpPr>
        <p:spPr>
          <a:xfrm>
            <a:off x="-29442" y="980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250">
                <a:latin typeface="Times New Roman"/>
                <a:ea typeface="Times New Roman"/>
                <a:cs typeface="Times New Roman"/>
                <a:sym typeface="Times New Roman"/>
              </a:rPr>
              <a:t>Australian Weather Data</a:t>
            </a:r>
            <a:endParaRPr sz="4180"/>
          </a:p>
        </p:txBody>
      </p:sp>
      <p:sp>
        <p:nvSpPr>
          <p:cNvPr id="111" name="Google Shape;111;p22"/>
          <p:cNvSpPr txBox="1"/>
          <p:nvPr>
            <p:ph type="ctrTitle"/>
          </p:nvPr>
        </p:nvSpPr>
        <p:spPr>
          <a:xfrm>
            <a:off x="214883" y="1584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" sz="4000">
                <a:latin typeface="Times New Roman"/>
                <a:ea typeface="Times New Roman"/>
                <a:cs typeface="Times New Roman"/>
                <a:sym typeface="Times New Roman"/>
              </a:rPr>
              <a:t>Discriminant Analysis</a:t>
            </a:r>
            <a:endParaRPr i="1" sz="4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623400" y="281225"/>
            <a:ext cx="79647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4520">
                <a:latin typeface="Times New Roman"/>
                <a:ea typeface="Times New Roman"/>
                <a:cs typeface="Times New Roman"/>
                <a:sym typeface="Times New Roman"/>
              </a:rPr>
              <a:t>Creating Dummy Variables</a:t>
            </a:r>
            <a:endParaRPr sz="45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683050" y="1194450"/>
            <a:ext cx="7779300" cy="3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Open Sans Light"/>
                <a:ea typeface="Open Sans Light"/>
                <a:cs typeface="Open Sans Light"/>
                <a:sym typeface="Open Sans Light"/>
              </a:rPr>
              <a:t>Because we are performing Discriminant Analysis for this data, we removed dummy variables to avoid </a:t>
            </a:r>
            <a:r>
              <a:rPr lang="en" sz="1400">
                <a:latin typeface="Open Sans Light"/>
                <a:ea typeface="Open Sans Light"/>
                <a:cs typeface="Open Sans Light"/>
                <a:sym typeface="Open Sans Light"/>
              </a:rPr>
              <a:t>multicollinearity</a:t>
            </a:r>
            <a:r>
              <a:rPr lang="en" sz="1400">
                <a:latin typeface="Open Sans Light"/>
                <a:ea typeface="Open Sans Light"/>
                <a:cs typeface="Open Sans Light"/>
                <a:sym typeface="Open Sans Light"/>
              </a:rPr>
              <a:t>.</a:t>
            </a:r>
            <a:endParaRPr sz="14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800" y="1954037"/>
            <a:ext cx="7849300" cy="123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623400" y="281225"/>
            <a:ext cx="79647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4520">
                <a:latin typeface="Times New Roman"/>
                <a:ea typeface="Times New Roman"/>
                <a:cs typeface="Times New Roman"/>
                <a:sym typeface="Times New Roman"/>
              </a:rPr>
              <a:t>Partitioning the Data</a:t>
            </a:r>
            <a:endParaRPr sz="45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683050" y="1270650"/>
            <a:ext cx="7622100" cy="13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 Light"/>
                <a:ea typeface="Open Sans Light"/>
                <a:cs typeface="Open Sans Light"/>
                <a:sym typeface="Open Sans Light"/>
              </a:rPr>
              <a:t>After pre-processing, we partitioned the data training and validation datasets. The training and validation sets were created from the model by training the model on 15% of the data. The validation set will evaluate the model with the remaining 85% of the data.</a:t>
            </a:r>
            <a:endParaRPr sz="16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063" y="2571750"/>
            <a:ext cx="7407674" cy="168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623400" y="281225"/>
            <a:ext cx="79647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4520">
                <a:latin typeface="Times New Roman"/>
                <a:ea typeface="Times New Roman"/>
                <a:cs typeface="Times New Roman"/>
                <a:sym typeface="Times New Roman"/>
              </a:rPr>
              <a:t>Normalizing</a:t>
            </a:r>
            <a:endParaRPr sz="45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683050" y="1194450"/>
            <a:ext cx="7622100" cy="13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 Light"/>
                <a:ea typeface="Open Sans Light"/>
                <a:cs typeface="Open Sans Light"/>
                <a:sym typeface="Open Sans Light"/>
              </a:rPr>
              <a:t>Next we normalized all predictors to a 0-1 scale for easier calculations.</a:t>
            </a:r>
            <a:endParaRPr sz="16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32" name="Google Shape;132;p25"/>
          <p:cNvPicPr preferRelativeResize="0"/>
          <p:nvPr/>
        </p:nvPicPr>
        <p:blipFill rotWithShape="1">
          <a:blip r:embed="rId3">
            <a:alphaModFix/>
          </a:blip>
          <a:srcRect b="0" l="348" r="0" t="0"/>
          <a:stretch/>
        </p:blipFill>
        <p:spPr>
          <a:xfrm>
            <a:off x="759250" y="1879650"/>
            <a:ext cx="7872574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247875" y="447250"/>
            <a:ext cx="85206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en" sz="4520">
                <a:latin typeface="Times New Roman"/>
                <a:ea typeface="Times New Roman"/>
                <a:cs typeface="Times New Roman"/>
                <a:sym typeface="Times New Roman"/>
              </a:rPr>
              <a:t>Discriminant Analysis</a:t>
            </a:r>
            <a:endParaRPr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56519"/>
            <a:ext cx="8520600" cy="2054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en" sz="4520">
                <a:latin typeface="Times New Roman"/>
                <a:ea typeface="Times New Roman"/>
                <a:cs typeface="Times New Roman"/>
                <a:sym typeface="Times New Roman"/>
              </a:rPr>
              <a:t>Discriminant Analysis Coefficients</a:t>
            </a:r>
            <a:endParaRPr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50" y="1206125"/>
            <a:ext cx="2268709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1600" y="1206125"/>
            <a:ext cx="2363825" cy="369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1175" y="1206125"/>
            <a:ext cx="3531125" cy="263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en" sz="4520">
                <a:latin typeface="Times New Roman"/>
                <a:ea typeface="Times New Roman"/>
                <a:cs typeface="Times New Roman"/>
                <a:sym typeface="Times New Roman"/>
              </a:rPr>
              <a:t>Confusion Matrix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657000" y="1112975"/>
            <a:ext cx="5175300" cy="3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Based on the confusion matrix generated from Discriminant Analysis, </a:t>
            </a:r>
            <a:r>
              <a:rPr b="1" lang="en" sz="1500"/>
              <a:t>the model has roughly 85% accuracy</a:t>
            </a:r>
            <a:r>
              <a:rPr lang="en" sz="1500"/>
              <a:t>.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i="1" lang="en" sz="1500"/>
              <a:t>Correctly classifies 54% of rainy tomorrows</a:t>
            </a:r>
            <a:r>
              <a:rPr lang="en" sz="1500"/>
              <a:t>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Misclassification</a:t>
            </a:r>
            <a:r>
              <a:rPr lang="en" sz="1500"/>
              <a:t> Rate: 15%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_______________________________________________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Misclassified RainTomorrow (1): 46%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7249 / 7249 + 8609</a:t>
            </a:r>
            <a:endParaRPr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Misclassified </a:t>
            </a:r>
            <a:r>
              <a:rPr lang="en" sz="1600"/>
              <a:t>RainTomorrow (0): 7%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3665 / 3665 + 52276</a:t>
            </a:r>
            <a:endParaRPr sz="16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Essentially, </a:t>
            </a:r>
            <a:r>
              <a:rPr b="1" lang="en" sz="1500"/>
              <a:t>rain tomorrow is more likely to be misclassified/predicted as no rain tomorrow.</a:t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47" y="1238825"/>
            <a:ext cx="2786850" cy="370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en" sz="4520">
                <a:latin typeface="Times New Roman"/>
                <a:ea typeface="Times New Roman"/>
                <a:cs typeface="Times New Roman"/>
                <a:sym typeface="Times New Roman"/>
              </a:rPr>
              <a:t>Lift &amp; Decile Chart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3432050"/>
            <a:ext cx="8520600" cy="13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Acting upon 10,000 most-likely-to-rain days would allow you to capture about 7,500 days that rain tomorrow and only about 2,200 days if you randomly selected 10,000</a:t>
            </a:r>
            <a:r>
              <a:rPr lang="en"/>
              <a:t>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Acting upon the top 10% most-likely-to-rain days would allow you to capture roughly 3.7 times as many days that rain tomorrow than randomly choosing 10%.</a:t>
            </a:r>
            <a:endParaRPr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7750"/>
            <a:ext cx="3526250" cy="2198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7263" y="1170125"/>
            <a:ext cx="3524739" cy="218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en" sz="4520">
                <a:latin typeface="Times New Roman"/>
                <a:ea typeface="Times New Roman"/>
                <a:cs typeface="Times New Roman"/>
                <a:sym typeface="Times New Roman"/>
              </a:rPr>
              <a:t>Probability Of Raining The Next Day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the coefficients generated from discriminant analysis that we will use to determine whether it will rain the next day.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________________________________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0 - No rain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1- Rain</a:t>
            </a:r>
            <a:endParaRPr/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75" y="1322875"/>
            <a:ext cx="3707301" cy="29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075" y="4296175"/>
            <a:ext cx="3989249" cy="19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075" y="4493325"/>
            <a:ext cx="3919950" cy="197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1075" y="4690475"/>
            <a:ext cx="3919950" cy="220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en" sz="4520">
                <a:latin typeface="Times New Roman"/>
                <a:ea typeface="Times New Roman"/>
                <a:cs typeface="Times New Roman"/>
                <a:sym typeface="Times New Roman"/>
              </a:rPr>
              <a:t>Predictor Values For a Specific Point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1087975"/>
            <a:ext cx="8520600" cy="3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Our conditions are as follows: </a:t>
            </a:r>
            <a:r>
              <a:rPr i="1" lang="en" sz="900"/>
              <a:t>Date = 1/22/2022; MinTemp = 21.8; MaxTemp = 30.7; Rainfall = 0; Evaporation = 8; Sunshine = 5.9; WindGustDir = WNW; WindGustSpeed = 56; WindDir9am = N; WindDir3pm = N; WindSpeed9am = 24; WindSpeed3pm = 19; Humidity9am = 71; Humidity3pm = 63; Pressure9am = 1008.6; Pressure3pm = 1006.2; Cloud9am = 7; Cloud3pm = 7; Temp9am = 24.4; Temp3pm = 27.3; RainToday = No</a:t>
            </a:r>
            <a:endParaRPr i="1"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(We created a new dataframe without the outcome variable in order to standardize these values to use them with classification functions.)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36350"/>
            <a:ext cx="3067200" cy="109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8538" y="2129425"/>
            <a:ext cx="1654575" cy="25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2750" y="2861375"/>
            <a:ext cx="3470624" cy="8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623400" y="509825"/>
            <a:ext cx="79647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20">
                <a:latin typeface="Times New Roman"/>
                <a:ea typeface="Times New Roman"/>
                <a:cs typeface="Times New Roman"/>
                <a:sym typeface="Times New Roman"/>
              </a:rPr>
              <a:t>Goal</a:t>
            </a:r>
            <a:endParaRPr sz="45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623400" y="1374550"/>
            <a:ext cx="796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 Light"/>
                <a:ea typeface="Open Sans Light"/>
                <a:cs typeface="Open Sans Light"/>
                <a:sym typeface="Open Sans Light"/>
              </a:rPr>
              <a:t>In this assignment, we will use both discriminant analysis and k-nearest neighbors to predict rain.</a:t>
            </a:r>
            <a:endParaRPr sz="20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latin typeface="Open Sans Light"/>
                <a:ea typeface="Open Sans Light"/>
                <a:cs typeface="Open Sans Light"/>
                <a:sym typeface="Open Sans Light"/>
              </a:rPr>
              <a:t>We will also use k-nearest neighbors to predict the age of abalone.</a:t>
            </a:r>
            <a:endParaRPr sz="20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en" sz="4520">
                <a:latin typeface="Times New Roman"/>
                <a:ea typeface="Times New Roman"/>
                <a:cs typeface="Times New Roman"/>
                <a:sym typeface="Times New Roman"/>
              </a:rPr>
              <a:t>Classification &amp; Probability</a:t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resulting new data-frame consists of one observation and 74 variables. However, only the following variables are what we need to look at (16 nonzero values, 1 zero value).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75" y="1756075"/>
            <a:ext cx="2481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1475" y="1740588"/>
            <a:ext cx="4376798" cy="6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625" y="2391100"/>
            <a:ext cx="6919324" cy="71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9800" y="3151600"/>
            <a:ext cx="1901663" cy="92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70838" y="3151590"/>
            <a:ext cx="1640150" cy="928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78425" y="3151600"/>
            <a:ext cx="1640150" cy="93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78275" y="1740600"/>
            <a:ext cx="1101447" cy="60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4520">
                <a:latin typeface="Times New Roman"/>
                <a:ea typeface="Times New Roman"/>
                <a:cs typeface="Times New Roman"/>
                <a:sym typeface="Times New Roman"/>
              </a:rPr>
              <a:t>Classification </a:t>
            </a:r>
            <a:endParaRPr/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311700" y="1152475"/>
            <a:ext cx="2452500" cy="35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</a:rPr>
              <a:t>constant                  -136.66741 -140.0655</a:t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</a:rPr>
              <a:t>MinTemp                    -12.62444  -15.0766</a:t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</a:rPr>
              <a:t>MaxTemp                     90.57491   96.7751</a:t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</a:rPr>
              <a:t>Rainfall                   -20.12902  -17.4112</a:t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</a:rPr>
              <a:t>Evaporation                 54.42952   55.4631</a:t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</a:rPr>
              <a:t>Sunshine                    29.68110   26.8101</a:t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</a:rPr>
              <a:t>WindGustSpeed               51.96650   59.2892</a:t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</a:rPr>
              <a:t>WindSpeed9am                26.71105   25.8084</a:t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</a:rPr>
              <a:t>WindSpeed3pm                -1.83501   -4.7496</a:t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</a:rPr>
              <a:t>Humidity9am                 47.86550   46.5655</a:t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</a:rPr>
              <a:t>Humidity3pm                 28.14391   36.4577</a:t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</a:rPr>
              <a:t>Pressure9am                114.64385  110.0359</a:t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</a:rPr>
              <a:t>Cloud9am                    10.28377    9.9638</a:t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</a:rPr>
              <a:t>Cloud3pm                    11.41008   12.0789</a:t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</a:rPr>
              <a:t>Temp9am                     32.85921   30.8259</a:t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</a:rPr>
              <a:t>WindGustDir_WNW             14.76111   14.6872</a:t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</a:rPr>
              <a:t>WindDir9am_N                11.33494   10.9846</a:t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</a:rPr>
              <a:t>WindDir3pm_N                12.42734   13.0869</a:t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3"/>
          <p:cNvSpPr txBox="1"/>
          <p:nvPr/>
        </p:nvSpPr>
        <p:spPr>
          <a:xfrm>
            <a:off x="2805750" y="1059900"/>
            <a:ext cx="59541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Classification Scores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/>
              <a:t>No Rain Tomorrow (0)</a:t>
            </a:r>
            <a:r>
              <a:rPr lang="en" sz="1100"/>
              <a:t> -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-136.66741 + -12.62444(0.78512) + 90.57491(0.62441) + </a:t>
            </a:r>
            <a:r>
              <a:rPr lang="en" sz="1100">
                <a:solidFill>
                  <a:srgbClr val="666666"/>
                </a:solidFill>
              </a:rPr>
              <a:t>-20.12902(0)</a:t>
            </a:r>
            <a:r>
              <a:rPr lang="en" sz="1100"/>
              <a:t> + 54.42952(0.098522) + 29.68110(0.4069) + 51.96650(0.43269) + 26.71105(0.34783) + -1.83501(0.29231) + 47.86550(0.70707) + 28.14391(0.62626) + 114.64385(0.47627) +  10.28377(0.77778) + 11.41008(0.875) + 32.85921(0.65617) + </a:t>
            </a:r>
            <a:r>
              <a:rPr lang="en" sz="1100">
                <a:solidFill>
                  <a:schemeClr val="dk1"/>
                </a:solidFill>
              </a:rPr>
              <a:t>14.76111(1)</a:t>
            </a:r>
            <a:r>
              <a:rPr lang="en" sz="1100"/>
              <a:t> + 11.33494(1) + 12.42734(1) = </a:t>
            </a:r>
            <a:r>
              <a:rPr b="1" lang="en" sz="1200"/>
              <a:t>142.79445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____________________________________________________________________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/>
              <a:t>Rain Tomorrow (1)</a:t>
            </a:r>
            <a:r>
              <a:rPr lang="en" sz="1100"/>
              <a:t> -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-140.0655</a:t>
            </a:r>
            <a:r>
              <a:rPr lang="en" sz="1100">
                <a:solidFill>
                  <a:schemeClr val="dk1"/>
                </a:solidFill>
              </a:rPr>
              <a:t> + -15.0766(0.78512) + 96.7751(0.62441) + </a:t>
            </a:r>
            <a:r>
              <a:rPr lang="en" sz="1100">
                <a:solidFill>
                  <a:srgbClr val="666666"/>
                </a:solidFill>
              </a:rPr>
              <a:t>-17.4112(0)</a:t>
            </a:r>
            <a:r>
              <a:rPr lang="en" sz="1100">
                <a:solidFill>
                  <a:schemeClr val="dk1"/>
                </a:solidFill>
              </a:rPr>
              <a:t> + 55.4631(0.098522) + 26.8101(0.4069) + 59.2892(0.43269) + 25.8084(0.34783) + -4.7496(0.29231) + 46.5655(0.70707) + 36.4577(0.62626) + 110.0359(0.47627) +  9.9638(0.77778) + 12.0789(0.875) + 30.8259(0.65617) + 14.6872(1) + 10.9846(1) + 13.0869(1) = </a:t>
            </a:r>
            <a:r>
              <a:rPr b="1" lang="en" sz="1200">
                <a:solidFill>
                  <a:schemeClr val="dk1"/>
                </a:solidFill>
              </a:rPr>
              <a:t>143.60897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B6D7A8"/>
                </a:highlight>
              </a:rPr>
              <a:t>143.60897 &gt; 142.79445</a:t>
            </a:r>
            <a:endParaRPr b="1" sz="1300">
              <a:solidFill>
                <a:schemeClr val="dk1"/>
              </a:solidFill>
              <a:highlight>
                <a:srgbClr val="B6D7A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____________________________________________________________________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Based on classification scores, this model will predict that it will rain tomorrow. 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4520">
                <a:latin typeface="Times New Roman"/>
                <a:ea typeface="Times New Roman"/>
                <a:cs typeface="Times New Roman"/>
                <a:sym typeface="Times New Roman"/>
              </a:rPr>
              <a:t>Probability</a:t>
            </a:r>
            <a:endParaRPr/>
          </a:p>
        </p:txBody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Scores: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Rain Tomorrow- </a:t>
            </a:r>
            <a:r>
              <a:rPr b="1" lang="en">
                <a:solidFill>
                  <a:schemeClr val="dk1"/>
                </a:solidFill>
              </a:rPr>
              <a:t>142.79445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Rain Tomorrow -  </a:t>
            </a:r>
            <a:r>
              <a:rPr b="1" lang="en">
                <a:solidFill>
                  <a:schemeClr val="dk1"/>
                </a:solidFill>
              </a:rPr>
              <a:t>143.60897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Probability it will rain the next day:</a:t>
            </a:r>
            <a:endParaRPr/>
          </a:p>
        </p:txBody>
      </p:sp>
      <p:sp>
        <p:nvSpPr>
          <p:cNvPr id="207" name="Google Shape;207;p34"/>
          <p:cNvSpPr txBox="1"/>
          <p:nvPr/>
        </p:nvSpPr>
        <p:spPr>
          <a:xfrm>
            <a:off x="856875" y="2743050"/>
            <a:ext cx="7265700" cy="11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rgbClr val="434343"/>
                </a:solidFill>
              </a:rPr>
              <a:t>e^143.60897 </a:t>
            </a:r>
            <a:r>
              <a:rPr lang="en" sz="2600">
                <a:solidFill>
                  <a:srgbClr val="434343"/>
                </a:solidFill>
              </a:rPr>
              <a:t>/ (</a:t>
            </a:r>
            <a:r>
              <a:rPr lang="en" sz="1800">
                <a:solidFill>
                  <a:srgbClr val="434343"/>
                </a:solidFill>
              </a:rPr>
              <a:t>e^143.60897 + e^142.79445) = 0.69307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</a:rPr>
              <a:t>In other words, there is a 69% chance of rain the next day!</a:t>
            </a:r>
            <a:r>
              <a:rPr lang="en" sz="16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ctrTitle"/>
          </p:nvPr>
        </p:nvSpPr>
        <p:spPr>
          <a:xfrm>
            <a:off x="-29442" y="980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250">
                <a:latin typeface="Times New Roman"/>
                <a:ea typeface="Times New Roman"/>
                <a:cs typeface="Times New Roman"/>
                <a:sym typeface="Times New Roman"/>
              </a:rPr>
              <a:t>Australian Weather Data</a:t>
            </a:r>
            <a:endParaRPr sz="4180"/>
          </a:p>
        </p:txBody>
      </p:sp>
      <p:sp>
        <p:nvSpPr>
          <p:cNvPr id="213" name="Google Shape;213;p35"/>
          <p:cNvSpPr txBox="1"/>
          <p:nvPr>
            <p:ph type="ctrTitle"/>
          </p:nvPr>
        </p:nvSpPr>
        <p:spPr>
          <a:xfrm>
            <a:off x="214883" y="1584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" sz="4000">
                <a:latin typeface="Times New Roman"/>
                <a:ea typeface="Times New Roman"/>
                <a:cs typeface="Times New Roman"/>
                <a:sym typeface="Times New Roman"/>
              </a:rPr>
              <a:t>k-Nearest Neighbors for Classification</a:t>
            </a:r>
            <a:endParaRPr i="1" sz="4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type="title"/>
          </p:nvPr>
        </p:nvSpPr>
        <p:spPr>
          <a:xfrm>
            <a:off x="623400" y="281225"/>
            <a:ext cx="79647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4520">
                <a:latin typeface="Times New Roman"/>
                <a:ea typeface="Times New Roman"/>
                <a:cs typeface="Times New Roman"/>
                <a:sym typeface="Times New Roman"/>
              </a:rPr>
              <a:t>Creating Dummy Variables</a:t>
            </a:r>
            <a:endParaRPr sz="45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36"/>
          <p:cNvSpPr txBox="1"/>
          <p:nvPr>
            <p:ph idx="1" type="body"/>
          </p:nvPr>
        </p:nvSpPr>
        <p:spPr>
          <a:xfrm>
            <a:off x="683050" y="1194450"/>
            <a:ext cx="8338800" cy="3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Open Sans Light"/>
                <a:ea typeface="Open Sans Light"/>
                <a:cs typeface="Open Sans Light"/>
                <a:sym typeface="Open Sans Light"/>
              </a:rPr>
              <a:t>Because we are also performing k-nearest neighbors for this data, we kept all of the dummy variables.</a:t>
            </a:r>
            <a:endParaRPr sz="14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20" name="Google Shape;2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250" y="1806100"/>
            <a:ext cx="8031825" cy="103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>
            <p:ph type="title"/>
          </p:nvPr>
        </p:nvSpPr>
        <p:spPr>
          <a:xfrm>
            <a:off x="623400" y="281225"/>
            <a:ext cx="79647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4520">
                <a:latin typeface="Times New Roman"/>
                <a:ea typeface="Times New Roman"/>
                <a:cs typeface="Times New Roman"/>
                <a:sym typeface="Times New Roman"/>
              </a:rPr>
              <a:t>Partitioning the Data</a:t>
            </a:r>
            <a:endParaRPr sz="45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37"/>
          <p:cNvSpPr txBox="1"/>
          <p:nvPr>
            <p:ph idx="1" type="body"/>
          </p:nvPr>
        </p:nvSpPr>
        <p:spPr>
          <a:xfrm>
            <a:off x="683050" y="1270650"/>
            <a:ext cx="7622100" cy="13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 Light"/>
                <a:ea typeface="Open Sans Light"/>
                <a:cs typeface="Open Sans Light"/>
                <a:sym typeface="Open Sans Light"/>
              </a:rPr>
              <a:t>After pre-processing, we partitioned the data training and validation datasets. The training and validation sets were created from the model by training the model on 15% of the data. The validation set will evaluate the model with the remaining 85% of the data.</a:t>
            </a:r>
            <a:endParaRPr sz="16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27" name="Google Shape;227;p37"/>
          <p:cNvPicPr preferRelativeResize="0"/>
          <p:nvPr/>
        </p:nvPicPr>
        <p:blipFill rotWithShape="1">
          <a:blip r:embed="rId3">
            <a:alphaModFix/>
          </a:blip>
          <a:srcRect b="0" l="685" r="0" t="0"/>
          <a:stretch/>
        </p:blipFill>
        <p:spPr>
          <a:xfrm>
            <a:off x="732375" y="2691550"/>
            <a:ext cx="7256475" cy="147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type="title"/>
          </p:nvPr>
        </p:nvSpPr>
        <p:spPr>
          <a:xfrm>
            <a:off x="623400" y="281225"/>
            <a:ext cx="79647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4520">
                <a:latin typeface="Times New Roman"/>
                <a:ea typeface="Times New Roman"/>
                <a:cs typeface="Times New Roman"/>
                <a:sym typeface="Times New Roman"/>
              </a:rPr>
              <a:t>Normalizing</a:t>
            </a:r>
            <a:endParaRPr sz="45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38"/>
          <p:cNvSpPr txBox="1"/>
          <p:nvPr>
            <p:ph idx="1" type="body"/>
          </p:nvPr>
        </p:nvSpPr>
        <p:spPr>
          <a:xfrm>
            <a:off x="683050" y="1194450"/>
            <a:ext cx="7622100" cy="13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 Light"/>
                <a:ea typeface="Open Sans Light"/>
                <a:cs typeface="Open Sans Light"/>
                <a:sym typeface="Open Sans Light"/>
              </a:rPr>
              <a:t>Next we normalized all predictors to a 0-1 scale for easier calculations.</a:t>
            </a:r>
            <a:endParaRPr sz="16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34" name="Google Shape;2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200" y="1860048"/>
            <a:ext cx="7964701" cy="2233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100">
                <a:solidFill>
                  <a:srgbClr val="333333"/>
                </a:solidFill>
              </a:rPr>
              <a:t> </a:t>
            </a:r>
            <a:r>
              <a:rPr i="1" lang="en" sz="2100">
                <a:solidFill>
                  <a:srgbClr val="333333"/>
                </a:solidFill>
              </a:rPr>
              <a:t>k</a:t>
            </a:r>
            <a:r>
              <a:rPr lang="en" sz="2100">
                <a:solidFill>
                  <a:srgbClr val="333333"/>
                </a:solidFill>
              </a:rPr>
              <a:t>-NN Classification With All Predictors Using </a:t>
            </a:r>
            <a:r>
              <a:rPr i="1" lang="en" sz="2100">
                <a:solidFill>
                  <a:srgbClr val="333333"/>
                </a:solidFill>
              </a:rPr>
              <a:t>k</a:t>
            </a:r>
            <a:r>
              <a:rPr lang="en" sz="2100">
                <a:solidFill>
                  <a:srgbClr val="333333"/>
                </a:solidFill>
              </a:rPr>
              <a:t>=1</a:t>
            </a:r>
            <a:endParaRPr sz="3700"/>
          </a:p>
        </p:txBody>
      </p:sp>
      <p:sp>
        <p:nvSpPr>
          <p:cNvPr id="240" name="Google Shape;240;p39"/>
          <p:cNvSpPr txBox="1"/>
          <p:nvPr>
            <p:ph idx="1" type="body"/>
          </p:nvPr>
        </p:nvSpPr>
        <p:spPr>
          <a:xfrm>
            <a:off x="311700" y="1152475"/>
            <a:ext cx="449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According to the confusion matrix, this </a:t>
            </a:r>
            <a:r>
              <a:rPr lang="en"/>
              <a:t>algorithm</a:t>
            </a:r>
            <a:r>
              <a:rPr lang="en"/>
              <a:t> does not do a good job of identifying rainy days. The accuracy is only 75.25% and the precision and prevalence values are too low. This indicates the algorithm can’t be relied on to identify rainy days.</a:t>
            </a:r>
            <a:endParaRPr/>
          </a:p>
        </p:txBody>
      </p:sp>
      <p:pic>
        <p:nvPicPr>
          <p:cNvPr id="241" name="Google Shape;24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7999" y="908000"/>
            <a:ext cx="3520850" cy="423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en" sz="4520">
                <a:latin typeface="Times New Roman"/>
                <a:ea typeface="Times New Roman"/>
                <a:cs typeface="Times New Roman"/>
                <a:sym typeface="Times New Roman"/>
              </a:rPr>
              <a:t>Accuracy Table</a:t>
            </a:r>
            <a:endParaRPr sz="45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40"/>
          <p:cNvSpPr txBox="1"/>
          <p:nvPr>
            <p:ph idx="1" type="body"/>
          </p:nvPr>
        </p:nvSpPr>
        <p:spPr>
          <a:xfrm>
            <a:off x="197750" y="1100250"/>
            <a:ext cx="8520600" cy="14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Use the Forward Selection based predictors to build k-NN model, since personal computer could stop when running a full-model on this large dataset with higher Ks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To determine the optimal k, we evaluate the accuracy on the validation data at every reasonable values of k.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It is often only necessary to look at the first 20-30 ks, as evaluating a large number of k is computationally expensive.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248" name="Google Shape;24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00" y="2571750"/>
            <a:ext cx="7987449" cy="210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20">
                <a:latin typeface="Times New Roman"/>
                <a:ea typeface="Times New Roman"/>
                <a:cs typeface="Times New Roman"/>
                <a:sym typeface="Times New Roman"/>
              </a:rPr>
              <a:t>Accuracy Table</a:t>
            </a:r>
            <a:endParaRPr sz="45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1"/>
          <p:cNvSpPr txBox="1"/>
          <p:nvPr>
            <p:ph idx="1" type="body"/>
          </p:nvPr>
        </p:nvSpPr>
        <p:spPr>
          <a:xfrm>
            <a:off x="311700" y="1277925"/>
            <a:ext cx="455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highest accuracy is generated with the value of k equals 21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k=1 generate the poorest 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k2 to k17, the accuracy performance generally increase, but slightly fluctuates from k18-k20, before reaches its top performance at k21.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several Ks have the sem accuracy: e.g, k9 - k14, k11- k25, k17 - k23</a:t>
            </a:r>
            <a:endParaRPr/>
          </a:p>
        </p:txBody>
      </p:sp>
      <p:pic>
        <p:nvPicPr>
          <p:cNvPr id="255" name="Google Shape;25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701" y="445025"/>
            <a:ext cx="1707750" cy="402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6650" y="445025"/>
            <a:ext cx="1764082" cy="40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1"/>
          <p:cNvSpPr/>
          <p:nvPr/>
        </p:nvSpPr>
        <p:spPr>
          <a:xfrm>
            <a:off x="7133450" y="1703250"/>
            <a:ext cx="1677900" cy="379500"/>
          </a:xfrm>
          <a:prstGeom prst="ellipse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-29442" y="980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250">
                <a:latin typeface="Times New Roman"/>
                <a:ea typeface="Times New Roman"/>
                <a:cs typeface="Times New Roman"/>
                <a:sym typeface="Times New Roman"/>
              </a:rPr>
              <a:t>Australian</a:t>
            </a:r>
            <a:r>
              <a:rPr lang="en" sz="6250">
                <a:latin typeface="Times New Roman"/>
                <a:ea typeface="Times New Roman"/>
                <a:cs typeface="Times New Roman"/>
                <a:sym typeface="Times New Roman"/>
              </a:rPr>
              <a:t> Weather Data</a:t>
            </a:r>
            <a:endParaRPr sz="418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sp>
        <p:nvSpPr>
          <p:cNvPr id="263" name="Google Shape;263;p42"/>
          <p:cNvSpPr txBox="1"/>
          <p:nvPr>
            <p:ph idx="1" type="body"/>
          </p:nvPr>
        </p:nvSpPr>
        <p:spPr>
          <a:xfrm>
            <a:off x="311700" y="1152475"/>
            <a:ext cx="5447700" cy="25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21 as optimal 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the Sensitivity results at 0.3912, it’s not a good algorithm to predict a rainy day.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Probably, we would love to bring a spare umbrella instead of not having it when it starts raining.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the trade-off of having model </a:t>
            </a:r>
            <a:r>
              <a:rPr lang="en"/>
              <a:t>incorrectly</a:t>
            </a:r>
            <a:r>
              <a:rPr lang="en"/>
              <a:t> classifies the “non-rainy day” as “rainy day” is more preferable.</a:t>
            </a:r>
            <a:endParaRPr/>
          </a:p>
        </p:txBody>
      </p:sp>
      <p:pic>
        <p:nvPicPr>
          <p:cNvPr id="264" name="Google Shape;26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775" y="3921450"/>
            <a:ext cx="8001300" cy="96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1800" y="140355"/>
            <a:ext cx="2815275" cy="3476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/>
          <p:nvPr>
            <p:ph type="title"/>
          </p:nvPr>
        </p:nvSpPr>
        <p:spPr>
          <a:xfrm>
            <a:off x="311700" y="90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Table</a:t>
            </a:r>
            <a:endParaRPr/>
          </a:p>
        </p:txBody>
      </p:sp>
      <p:sp>
        <p:nvSpPr>
          <p:cNvPr id="271" name="Google Shape;271;p43"/>
          <p:cNvSpPr txBox="1"/>
          <p:nvPr>
            <p:ph idx="1" type="body"/>
          </p:nvPr>
        </p:nvSpPr>
        <p:spPr>
          <a:xfrm>
            <a:off x="311700" y="663600"/>
            <a:ext cx="8520600" cy="13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k-NN algorithm poorly performs in identifying the rainy day. Roughly 25% worse.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And the Discriminant Analysis results as the best algorithm in identifying rainy day correctly, accompanies a sensitivity of 0.543. Just slightly higher than the Variable Selection Methods</a:t>
            </a:r>
            <a:endParaRPr sz="1500"/>
          </a:p>
        </p:txBody>
      </p:sp>
      <p:pic>
        <p:nvPicPr>
          <p:cNvPr id="272" name="Google Shape;2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600" y="1652650"/>
            <a:ext cx="7302800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3"/>
          <p:cNvSpPr/>
          <p:nvPr/>
        </p:nvSpPr>
        <p:spPr>
          <a:xfrm>
            <a:off x="5303725" y="3659425"/>
            <a:ext cx="843300" cy="185700"/>
          </a:xfrm>
          <a:prstGeom prst="ellipse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4"/>
          <p:cNvSpPr txBox="1"/>
          <p:nvPr>
            <p:ph type="ctrTitle"/>
          </p:nvPr>
        </p:nvSpPr>
        <p:spPr>
          <a:xfrm>
            <a:off x="199158" y="980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250">
                <a:latin typeface="Times New Roman"/>
                <a:ea typeface="Times New Roman"/>
                <a:cs typeface="Times New Roman"/>
                <a:sym typeface="Times New Roman"/>
              </a:rPr>
              <a:t>Abalone Data</a:t>
            </a:r>
            <a:endParaRPr sz="4180"/>
          </a:p>
        </p:txBody>
      </p:sp>
      <p:sp>
        <p:nvSpPr>
          <p:cNvPr id="279" name="Google Shape;279;p44"/>
          <p:cNvSpPr txBox="1"/>
          <p:nvPr>
            <p:ph type="ctrTitle"/>
          </p:nvPr>
        </p:nvSpPr>
        <p:spPr>
          <a:xfrm>
            <a:off x="214883" y="1584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" sz="4000">
                <a:latin typeface="Times New Roman"/>
                <a:ea typeface="Times New Roman"/>
                <a:cs typeface="Times New Roman"/>
                <a:sym typeface="Times New Roman"/>
              </a:rPr>
              <a:t>k-Nearest Neighbors for Prediction</a:t>
            </a:r>
            <a:endParaRPr i="1" sz="4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"/>
          <p:cNvSpPr txBox="1"/>
          <p:nvPr>
            <p:ph type="title"/>
          </p:nvPr>
        </p:nvSpPr>
        <p:spPr>
          <a:xfrm>
            <a:off x="623400" y="281225"/>
            <a:ext cx="79647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4520">
                <a:latin typeface="Times New Roman"/>
                <a:ea typeface="Times New Roman"/>
                <a:cs typeface="Times New Roman"/>
                <a:sym typeface="Times New Roman"/>
              </a:rPr>
              <a:t>EDA: Data Definitions</a:t>
            </a:r>
            <a:endParaRPr sz="45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5" name="Google Shape;28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725" y="1363350"/>
            <a:ext cx="568642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6"/>
          <p:cNvSpPr txBox="1"/>
          <p:nvPr>
            <p:ph type="title"/>
          </p:nvPr>
        </p:nvSpPr>
        <p:spPr>
          <a:xfrm>
            <a:off x="623400" y="281225"/>
            <a:ext cx="79647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4520">
                <a:latin typeface="Times New Roman"/>
                <a:ea typeface="Times New Roman"/>
                <a:cs typeface="Times New Roman"/>
                <a:sym typeface="Times New Roman"/>
              </a:rPr>
              <a:t>EDA: Summary of the Data</a:t>
            </a:r>
            <a:endParaRPr sz="45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46"/>
          <p:cNvSpPr txBox="1"/>
          <p:nvPr>
            <p:ph idx="1" type="body"/>
          </p:nvPr>
        </p:nvSpPr>
        <p:spPr>
          <a:xfrm>
            <a:off x="673500" y="3292400"/>
            <a:ext cx="8350200" cy="9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Open Sans Light"/>
                <a:ea typeface="Open Sans Light"/>
                <a:cs typeface="Open Sans Light"/>
                <a:sym typeface="Open Sans Light"/>
              </a:rPr>
              <a:t>No missing data. </a:t>
            </a:r>
            <a:endParaRPr sz="14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latin typeface="Open Sans Light"/>
                <a:ea typeface="Open Sans Light"/>
                <a:cs typeface="Open Sans Light"/>
                <a:sym typeface="Open Sans Light"/>
              </a:rPr>
              <a:t>Length </a:t>
            </a:r>
            <a:r>
              <a:rPr lang="en" sz="1400">
                <a:latin typeface="Open Sans Light"/>
                <a:ea typeface="Open Sans Light"/>
                <a:cs typeface="Open Sans Light"/>
                <a:sym typeface="Open Sans Light"/>
              </a:rPr>
              <a:t>and </a:t>
            </a:r>
            <a:r>
              <a:rPr i="1" lang="en" sz="1400">
                <a:latin typeface="Open Sans Light"/>
                <a:ea typeface="Open Sans Light"/>
                <a:cs typeface="Open Sans Light"/>
                <a:sym typeface="Open Sans Light"/>
              </a:rPr>
              <a:t>Diam </a:t>
            </a:r>
            <a:r>
              <a:rPr lang="en" sz="1400">
                <a:latin typeface="Open Sans Light"/>
                <a:ea typeface="Open Sans Light"/>
                <a:cs typeface="Open Sans Light"/>
                <a:sym typeface="Open Sans Light"/>
              </a:rPr>
              <a:t>appear to be negatively skewed.</a:t>
            </a:r>
            <a:endParaRPr sz="14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latin typeface="Open Sans Light"/>
                <a:ea typeface="Open Sans Light"/>
                <a:cs typeface="Open Sans Light"/>
                <a:sym typeface="Open Sans Light"/>
              </a:rPr>
              <a:t>Whole</a:t>
            </a:r>
            <a:r>
              <a:rPr lang="en" sz="1400">
                <a:latin typeface="Open Sans Light"/>
                <a:ea typeface="Open Sans Light"/>
                <a:cs typeface="Open Sans Light"/>
                <a:sym typeface="Open Sans Light"/>
              </a:rPr>
              <a:t>, </a:t>
            </a:r>
            <a:r>
              <a:rPr i="1" lang="en" sz="1400">
                <a:latin typeface="Open Sans Light"/>
                <a:ea typeface="Open Sans Light"/>
                <a:cs typeface="Open Sans Light"/>
                <a:sym typeface="Open Sans Light"/>
              </a:rPr>
              <a:t>Shucked</a:t>
            </a:r>
            <a:r>
              <a:rPr lang="en" sz="1400">
                <a:latin typeface="Open Sans Light"/>
                <a:ea typeface="Open Sans Light"/>
                <a:cs typeface="Open Sans Light"/>
                <a:sym typeface="Open Sans Light"/>
              </a:rPr>
              <a:t>, </a:t>
            </a:r>
            <a:r>
              <a:rPr i="1" lang="en" sz="1400">
                <a:latin typeface="Open Sans Light"/>
                <a:ea typeface="Open Sans Light"/>
                <a:cs typeface="Open Sans Light"/>
                <a:sym typeface="Open Sans Light"/>
              </a:rPr>
              <a:t>Viscera</a:t>
            </a:r>
            <a:r>
              <a:rPr lang="en" sz="1400">
                <a:latin typeface="Open Sans Light"/>
                <a:ea typeface="Open Sans Light"/>
                <a:cs typeface="Open Sans Light"/>
                <a:sym typeface="Open Sans Light"/>
              </a:rPr>
              <a:t>, </a:t>
            </a:r>
            <a:r>
              <a:rPr i="1" lang="en" sz="1400">
                <a:latin typeface="Open Sans Light"/>
                <a:ea typeface="Open Sans Light"/>
                <a:cs typeface="Open Sans Light"/>
                <a:sym typeface="Open Sans Light"/>
              </a:rPr>
              <a:t>Shell</a:t>
            </a:r>
            <a:r>
              <a:rPr lang="en" sz="1400">
                <a:latin typeface="Open Sans Light"/>
                <a:ea typeface="Open Sans Light"/>
                <a:cs typeface="Open Sans Light"/>
                <a:sym typeface="Open Sans Light"/>
              </a:rPr>
              <a:t>, and </a:t>
            </a:r>
            <a:r>
              <a:rPr i="1" lang="en" sz="1400">
                <a:latin typeface="Open Sans Light"/>
                <a:ea typeface="Open Sans Light"/>
                <a:cs typeface="Open Sans Light"/>
                <a:sym typeface="Open Sans Light"/>
              </a:rPr>
              <a:t>Rings </a:t>
            </a:r>
            <a:r>
              <a:rPr lang="en" sz="1400">
                <a:latin typeface="Open Sans Light"/>
                <a:ea typeface="Open Sans Light"/>
                <a:cs typeface="Open Sans Light"/>
                <a:sym typeface="Open Sans Light"/>
              </a:rPr>
              <a:t>appear to be positively skewed.</a:t>
            </a:r>
            <a:endParaRPr sz="14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latin typeface="Open Sans Light"/>
                <a:ea typeface="Open Sans Light"/>
                <a:cs typeface="Open Sans Light"/>
                <a:sym typeface="Open Sans Light"/>
              </a:rPr>
              <a:t>Height </a:t>
            </a:r>
            <a:r>
              <a:rPr lang="en" sz="1400">
                <a:latin typeface="Open Sans Light"/>
                <a:ea typeface="Open Sans Light"/>
                <a:cs typeface="Open Sans Light"/>
                <a:sym typeface="Open Sans Light"/>
              </a:rPr>
              <a:t>seems to have one extreme outlier.</a:t>
            </a:r>
            <a:endParaRPr sz="14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92" name="Google Shape;292;p46"/>
          <p:cNvPicPr preferRelativeResize="0"/>
          <p:nvPr/>
        </p:nvPicPr>
        <p:blipFill rotWithShape="1">
          <a:blip r:embed="rId3">
            <a:alphaModFix/>
          </a:blip>
          <a:srcRect b="1395" l="1261" r="948" t="7975"/>
          <a:stretch/>
        </p:blipFill>
        <p:spPr>
          <a:xfrm>
            <a:off x="726225" y="1297250"/>
            <a:ext cx="5169826" cy="185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 txBox="1"/>
          <p:nvPr>
            <p:ph type="title"/>
          </p:nvPr>
        </p:nvSpPr>
        <p:spPr>
          <a:xfrm>
            <a:off x="623400" y="281225"/>
            <a:ext cx="79647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4520">
                <a:latin typeface="Times New Roman"/>
                <a:ea typeface="Times New Roman"/>
                <a:cs typeface="Times New Roman"/>
                <a:sym typeface="Times New Roman"/>
              </a:rPr>
              <a:t>EDA: Correlation Matrix</a:t>
            </a:r>
            <a:endParaRPr sz="45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47"/>
          <p:cNvSpPr txBox="1"/>
          <p:nvPr>
            <p:ph idx="1" type="body"/>
          </p:nvPr>
        </p:nvSpPr>
        <p:spPr>
          <a:xfrm>
            <a:off x="673500" y="3749600"/>
            <a:ext cx="6593400" cy="9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latin typeface="Open Sans Light"/>
                <a:ea typeface="Open Sans Light"/>
                <a:cs typeface="Open Sans Light"/>
                <a:sym typeface="Open Sans Light"/>
              </a:rPr>
              <a:t>Length </a:t>
            </a:r>
            <a:r>
              <a:rPr lang="en" sz="1400">
                <a:latin typeface="Open Sans Light"/>
                <a:ea typeface="Open Sans Light"/>
                <a:cs typeface="Open Sans Light"/>
                <a:sym typeface="Open Sans Light"/>
              </a:rPr>
              <a:t>and </a:t>
            </a:r>
            <a:r>
              <a:rPr i="1" lang="en" sz="1400">
                <a:latin typeface="Open Sans Light"/>
                <a:ea typeface="Open Sans Light"/>
                <a:cs typeface="Open Sans Light"/>
                <a:sym typeface="Open Sans Light"/>
              </a:rPr>
              <a:t>Diam </a:t>
            </a:r>
            <a:r>
              <a:rPr lang="en" sz="1400">
                <a:latin typeface="Open Sans Light"/>
                <a:ea typeface="Open Sans Light"/>
                <a:cs typeface="Open Sans Light"/>
                <a:sym typeface="Open Sans Light"/>
              </a:rPr>
              <a:t>have a 0.99 correlation - one of these should be removed.</a:t>
            </a:r>
            <a:endParaRPr sz="14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latin typeface="Open Sans Light"/>
                <a:ea typeface="Open Sans Light"/>
                <a:cs typeface="Open Sans Light"/>
                <a:sym typeface="Open Sans Light"/>
              </a:rPr>
              <a:t>Whole</a:t>
            </a:r>
            <a:r>
              <a:rPr lang="en" sz="1400">
                <a:latin typeface="Open Sans Light"/>
                <a:ea typeface="Open Sans Light"/>
                <a:cs typeface="Open Sans Light"/>
                <a:sym typeface="Open Sans Light"/>
              </a:rPr>
              <a:t> should be removed because of its strong correlations of 0.95 or greater to </a:t>
            </a:r>
            <a:r>
              <a:rPr i="1" lang="en" sz="1400">
                <a:latin typeface="Open Sans Light"/>
                <a:ea typeface="Open Sans Light"/>
                <a:cs typeface="Open Sans Light"/>
                <a:sym typeface="Open Sans Light"/>
              </a:rPr>
              <a:t>Shucked</a:t>
            </a:r>
            <a:r>
              <a:rPr lang="en" sz="1400">
                <a:latin typeface="Open Sans Light"/>
                <a:ea typeface="Open Sans Light"/>
                <a:cs typeface="Open Sans Light"/>
                <a:sym typeface="Open Sans Light"/>
              </a:rPr>
              <a:t>, </a:t>
            </a:r>
            <a:r>
              <a:rPr i="1" lang="en" sz="1400">
                <a:latin typeface="Open Sans Light"/>
                <a:ea typeface="Open Sans Light"/>
                <a:cs typeface="Open Sans Light"/>
                <a:sym typeface="Open Sans Light"/>
              </a:rPr>
              <a:t>Viscera</a:t>
            </a:r>
            <a:r>
              <a:rPr lang="en" sz="1400">
                <a:latin typeface="Open Sans Light"/>
                <a:ea typeface="Open Sans Light"/>
                <a:cs typeface="Open Sans Light"/>
                <a:sym typeface="Open Sans Light"/>
              </a:rPr>
              <a:t>, and </a:t>
            </a:r>
            <a:r>
              <a:rPr i="1" lang="en" sz="1400">
                <a:latin typeface="Open Sans Light"/>
                <a:ea typeface="Open Sans Light"/>
                <a:cs typeface="Open Sans Light"/>
                <a:sym typeface="Open Sans Light"/>
              </a:rPr>
              <a:t>Shell.</a:t>
            </a:r>
            <a:endParaRPr sz="14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99" name="Google Shape;29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75" y="1153450"/>
            <a:ext cx="6397525" cy="254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8"/>
          <p:cNvSpPr txBox="1"/>
          <p:nvPr>
            <p:ph type="title"/>
          </p:nvPr>
        </p:nvSpPr>
        <p:spPr>
          <a:xfrm>
            <a:off x="623400" y="281225"/>
            <a:ext cx="79647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4520">
                <a:latin typeface="Times New Roman"/>
                <a:ea typeface="Times New Roman"/>
                <a:cs typeface="Times New Roman"/>
                <a:sym typeface="Times New Roman"/>
              </a:rPr>
              <a:t>Pre-Processing Data</a:t>
            </a:r>
            <a:endParaRPr sz="45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48"/>
          <p:cNvSpPr txBox="1"/>
          <p:nvPr>
            <p:ph idx="1" type="body"/>
          </p:nvPr>
        </p:nvSpPr>
        <p:spPr>
          <a:xfrm>
            <a:off x="683050" y="1194450"/>
            <a:ext cx="7779300" cy="3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Open Sans Light"/>
                <a:ea typeface="Open Sans Light"/>
                <a:cs typeface="Open Sans Light"/>
                <a:sym typeface="Open Sans Light"/>
              </a:rPr>
              <a:t>In order to reduce multicollinearity, the variables </a:t>
            </a:r>
            <a:r>
              <a:rPr i="1" lang="en" sz="1400">
                <a:latin typeface="Open Sans Light"/>
                <a:ea typeface="Open Sans Light"/>
                <a:cs typeface="Open Sans Light"/>
                <a:sym typeface="Open Sans Light"/>
              </a:rPr>
              <a:t>Whole</a:t>
            </a:r>
            <a:r>
              <a:rPr i="1" lang="en" sz="140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" sz="1400">
                <a:latin typeface="Open Sans Light"/>
                <a:ea typeface="Open Sans Light"/>
                <a:cs typeface="Open Sans Light"/>
                <a:sym typeface="Open Sans Light"/>
              </a:rPr>
              <a:t>and </a:t>
            </a:r>
            <a:r>
              <a:rPr i="1" lang="en" sz="1400">
                <a:latin typeface="Open Sans Light"/>
                <a:ea typeface="Open Sans Light"/>
                <a:cs typeface="Open Sans Light"/>
                <a:sym typeface="Open Sans Light"/>
              </a:rPr>
              <a:t>Length </a:t>
            </a:r>
            <a:r>
              <a:rPr lang="en" sz="1400">
                <a:latin typeface="Open Sans Light"/>
                <a:ea typeface="Open Sans Light"/>
                <a:cs typeface="Open Sans Light"/>
                <a:sym typeface="Open Sans Light"/>
              </a:rPr>
              <a:t>were removed from the data set. Now there are no relationships with a correlation stronger than 0.75.</a:t>
            </a:r>
            <a:endParaRPr sz="14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Open Sans Light"/>
                <a:ea typeface="Open Sans Light"/>
                <a:cs typeface="Open Sans Light"/>
                <a:sym typeface="Open Sans Light"/>
              </a:rPr>
              <a:t>We also removed extreme outliers for </a:t>
            </a:r>
            <a:r>
              <a:rPr i="1" lang="en" sz="1400">
                <a:latin typeface="Open Sans Light"/>
                <a:ea typeface="Open Sans Light"/>
                <a:cs typeface="Open Sans Light"/>
                <a:sym typeface="Open Sans Light"/>
              </a:rPr>
              <a:t>Height </a:t>
            </a:r>
            <a:r>
              <a:rPr lang="en" sz="1400">
                <a:latin typeface="Open Sans Light"/>
                <a:ea typeface="Open Sans Light"/>
                <a:cs typeface="Open Sans Light"/>
                <a:sym typeface="Open Sans Light"/>
              </a:rPr>
              <a:t>from the dataset.</a:t>
            </a:r>
            <a:endParaRPr sz="14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Open Sans Light"/>
                <a:ea typeface="Open Sans Light"/>
                <a:cs typeface="Open Sans Light"/>
                <a:sym typeface="Open Sans Light"/>
              </a:rPr>
              <a:t>Lastly</a:t>
            </a:r>
            <a:r>
              <a:rPr lang="en" sz="1400">
                <a:latin typeface="Open Sans Light"/>
                <a:ea typeface="Open Sans Light"/>
                <a:cs typeface="Open Sans Light"/>
                <a:sym typeface="Open Sans Light"/>
              </a:rPr>
              <a:t>, we created dummy variables for </a:t>
            </a:r>
            <a:r>
              <a:rPr i="1" lang="en" sz="1400">
                <a:latin typeface="Open Sans Light"/>
                <a:ea typeface="Open Sans Light"/>
                <a:cs typeface="Open Sans Light"/>
                <a:sym typeface="Open Sans Light"/>
              </a:rPr>
              <a:t>Sex</a:t>
            </a:r>
            <a:r>
              <a:rPr lang="en" sz="1400">
                <a:latin typeface="Open Sans Light"/>
                <a:ea typeface="Open Sans Light"/>
                <a:cs typeface="Open Sans Light"/>
                <a:sym typeface="Open Sans Light"/>
              </a:rPr>
              <a:t> without removing a predictor.</a:t>
            </a:r>
            <a:endParaRPr sz="14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306" name="Google Shape;30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050" y="2887725"/>
            <a:ext cx="4708650" cy="135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9"/>
          <p:cNvSpPr txBox="1"/>
          <p:nvPr>
            <p:ph type="title"/>
          </p:nvPr>
        </p:nvSpPr>
        <p:spPr>
          <a:xfrm>
            <a:off x="623400" y="281225"/>
            <a:ext cx="79647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4520">
                <a:latin typeface="Times New Roman"/>
                <a:ea typeface="Times New Roman"/>
                <a:cs typeface="Times New Roman"/>
                <a:sym typeface="Times New Roman"/>
              </a:rPr>
              <a:t>Partitioning the Data</a:t>
            </a:r>
            <a:endParaRPr sz="45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49"/>
          <p:cNvSpPr txBox="1"/>
          <p:nvPr>
            <p:ph idx="1" type="body"/>
          </p:nvPr>
        </p:nvSpPr>
        <p:spPr>
          <a:xfrm>
            <a:off x="683050" y="1270650"/>
            <a:ext cx="7622100" cy="13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 Light"/>
                <a:ea typeface="Open Sans Light"/>
                <a:cs typeface="Open Sans Light"/>
                <a:sym typeface="Open Sans Light"/>
              </a:rPr>
              <a:t>After pre-processing, we partitioned the data training and validation datasets. The training and validation sets were created from the model by training the model on 70% of the data. The validation set will evaluate the model with the remaining 30% of the data.</a:t>
            </a:r>
            <a:endParaRPr sz="16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313" name="Google Shape;31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825" y="2708425"/>
            <a:ext cx="6614125" cy="142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0"/>
          <p:cNvSpPr txBox="1"/>
          <p:nvPr>
            <p:ph type="title"/>
          </p:nvPr>
        </p:nvSpPr>
        <p:spPr>
          <a:xfrm>
            <a:off x="623400" y="281225"/>
            <a:ext cx="79647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4520">
                <a:latin typeface="Times New Roman"/>
                <a:ea typeface="Times New Roman"/>
                <a:cs typeface="Times New Roman"/>
                <a:sym typeface="Times New Roman"/>
              </a:rPr>
              <a:t>Normalizing the Data</a:t>
            </a:r>
            <a:endParaRPr sz="45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50"/>
          <p:cNvSpPr txBox="1"/>
          <p:nvPr>
            <p:ph idx="1" type="body"/>
          </p:nvPr>
        </p:nvSpPr>
        <p:spPr>
          <a:xfrm>
            <a:off x="683050" y="1270650"/>
            <a:ext cx="7622100" cy="13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 Light"/>
                <a:ea typeface="Open Sans Light"/>
                <a:cs typeface="Open Sans Light"/>
                <a:sym typeface="Open Sans Light"/>
              </a:rPr>
              <a:t>Next we normalized all predictors to a 0-1 scale for easier calculations.</a:t>
            </a:r>
            <a:endParaRPr sz="16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320" name="Google Shape;32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050" y="2110700"/>
            <a:ext cx="8128375" cy="245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k-NN with all predictors using k=1</a:t>
            </a:r>
            <a:endParaRPr/>
          </a:p>
        </p:txBody>
      </p:sp>
      <p:sp>
        <p:nvSpPr>
          <p:cNvPr id="326" name="Google Shape;326;p51"/>
          <p:cNvSpPr txBox="1"/>
          <p:nvPr>
            <p:ph idx="1" type="body"/>
          </p:nvPr>
        </p:nvSpPr>
        <p:spPr>
          <a:xfrm>
            <a:off x="311700" y="3410000"/>
            <a:ext cx="6360000" cy="15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We will now use </a:t>
            </a:r>
            <a:r>
              <a:rPr i="1" lang="en" sz="1400">
                <a:solidFill>
                  <a:srgbClr val="333333"/>
                </a:solidFill>
                <a:highlight>
                  <a:srgbClr val="FFFFFF"/>
                </a:highlight>
              </a:rPr>
              <a:t>k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-NN to predict the quantitative outcome Abalone Rings. 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Deploy `knn.reg` function from FNN package at k=1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Compile the actual and predicted values and take a look at the first 20 records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327" name="Google Shape;32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350" y="1094850"/>
            <a:ext cx="6291150" cy="189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4675" y="581600"/>
            <a:ext cx="1947625" cy="3609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623400" y="281225"/>
            <a:ext cx="79647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4520">
                <a:latin typeface="Times New Roman"/>
                <a:ea typeface="Times New Roman"/>
                <a:cs typeface="Times New Roman"/>
                <a:sym typeface="Times New Roman"/>
              </a:rPr>
              <a:t>EDA: Data Definitions</a:t>
            </a:r>
            <a:endParaRPr sz="45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563" y="1061225"/>
            <a:ext cx="5950422" cy="377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RMSE Check on k-NN with k = 1 </a:t>
            </a:r>
            <a:endParaRPr/>
          </a:p>
        </p:txBody>
      </p:sp>
      <p:sp>
        <p:nvSpPr>
          <p:cNvPr id="334" name="Google Shape;334;p52"/>
          <p:cNvSpPr txBox="1"/>
          <p:nvPr>
            <p:ph idx="1" type="body"/>
          </p:nvPr>
        </p:nvSpPr>
        <p:spPr>
          <a:xfrm>
            <a:off x="311700" y="1152475"/>
            <a:ext cx="3280800" cy="3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the `RMSE` function to evaluate the predictive model 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k=1, the RMSE is 2.95 indicating a fact that this is just a quiet</a:t>
            </a:r>
            <a:r>
              <a:rPr lang="en"/>
              <a:t> good model predicting the ages of abalone.</a:t>
            </a:r>
            <a:endParaRPr/>
          </a:p>
        </p:txBody>
      </p:sp>
      <p:pic>
        <p:nvPicPr>
          <p:cNvPr id="335" name="Google Shape;33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2500" y="2717600"/>
            <a:ext cx="37338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6526" y="1437600"/>
            <a:ext cx="5125750" cy="7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Times New Roman"/>
                <a:ea typeface="Times New Roman"/>
                <a:cs typeface="Times New Roman"/>
                <a:sym typeface="Times New Roman"/>
              </a:rPr>
              <a:t>Creating an RMSE table to find Optimal K value</a:t>
            </a:r>
            <a:endParaRPr sz="3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53"/>
          <p:cNvSpPr txBox="1"/>
          <p:nvPr/>
        </p:nvSpPr>
        <p:spPr>
          <a:xfrm>
            <a:off x="479775" y="1418175"/>
            <a:ext cx="2377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Now, we will create a table to test k values from 1-30 to determine </a:t>
            </a: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which</a:t>
            </a: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 k value has the lowest RMSE value.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</a:pPr>
            <a:r>
              <a:rPr lang="en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From the RMSE table, we can </a:t>
            </a:r>
            <a:r>
              <a:rPr lang="en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see that </a:t>
            </a: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k=21</a:t>
            </a:r>
            <a:r>
              <a:rPr lang="en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is the optimal k as it has the lowest RMSE of all k values tested.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343" name="Google Shape;34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450" y="1305175"/>
            <a:ext cx="4818876" cy="243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53"/>
          <p:cNvPicPr preferRelativeResize="0"/>
          <p:nvPr/>
        </p:nvPicPr>
        <p:blipFill rotWithShape="1">
          <a:blip r:embed="rId4">
            <a:alphaModFix/>
          </a:blip>
          <a:srcRect b="0" l="23890" r="0" t="0"/>
          <a:stretch/>
        </p:blipFill>
        <p:spPr>
          <a:xfrm>
            <a:off x="8106850" y="972650"/>
            <a:ext cx="676075" cy="398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Times New Roman"/>
                <a:ea typeface="Times New Roman"/>
                <a:cs typeface="Times New Roman"/>
                <a:sym typeface="Times New Roman"/>
              </a:rPr>
              <a:t>RMSE from Using Best K Value (K=21)</a:t>
            </a:r>
            <a:endParaRPr sz="3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54"/>
          <p:cNvSpPr txBox="1"/>
          <p:nvPr/>
        </p:nvSpPr>
        <p:spPr>
          <a:xfrm>
            <a:off x="479775" y="1418175"/>
            <a:ext cx="2377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To confirm our optimal k value from our RMSE table we performed KNN with k=21 and got the same lowest RMSE of 2.2468.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351" name="Google Shape;35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125" y="1570825"/>
            <a:ext cx="6265300" cy="103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8125" y="2763300"/>
            <a:ext cx="6265300" cy="501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5"/>
          <p:cNvSpPr txBox="1"/>
          <p:nvPr>
            <p:ph type="title"/>
          </p:nvPr>
        </p:nvSpPr>
        <p:spPr>
          <a:xfrm>
            <a:off x="152400" y="254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Times New Roman"/>
                <a:ea typeface="Times New Roman"/>
                <a:cs typeface="Times New Roman"/>
                <a:sym typeface="Times New Roman"/>
              </a:rPr>
              <a:t>Choosing the Best Model</a:t>
            </a:r>
            <a:endParaRPr sz="4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55"/>
          <p:cNvSpPr txBox="1"/>
          <p:nvPr/>
        </p:nvSpPr>
        <p:spPr>
          <a:xfrm>
            <a:off x="162275" y="3944050"/>
            <a:ext cx="8741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KNN with k=21 does a great job at predicting abalone age.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Out of all of the models, we would pick KNN with optimal k(k=21) as</a:t>
            </a: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 the best model for predicting abalone age, as it has the lowest RMSE, MAE, and MAPE.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359" name="Google Shape;35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3675"/>
            <a:ext cx="8839200" cy="2415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623400" y="281225"/>
            <a:ext cx="79647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4520">
                <a:latin typeface="Times New Roman"/>
                <a:ea typeface="Times New Roman"/>
                <a:cs typeface="Times New Roman"/>
                <a:sym typeface="Times New Roman"/>
              </a:rPr>
              <a:t>EDA: Summary of the Data</a:t>
            </a:r>
            <a:endParaRPr sz="45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553725" y="3753000"/>
            <a:ext cx="8350200" cy="15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Open Sans Light"/>
                <a:ea typeface="Open Sans Light"/>
                <a:cs typeface="Open Sans Light"/>
                <a:sym typeface="Open Sans Light"/>
              </a:rPr>
              <a:t>87360 Total Observations. 24 variables (16 numeric, 8 categorical)</a:t>
            </a:r>
            <a:endParaRPr sz="14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b="0" l="0" r="0" t="764"/>
          <a:stretch/>
        </p:blipFill>
        <p:spPr>
          <a:xfrm>
            <a:off x="625450" y="1230700"/>
            <a:ext cx="8045499" cy="22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623400" y="281225"/>
            <a:ext cx="79647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4520">
                <a:latin typeface="Times New Roman"/>
                <a:ea typeface="Times New Roman"/>
                <a:cs typeface="Times New Roman"/>
                <a:sym typeface="Times New Roman"/>
              </a:rPr>
              <a:t>EDA: Summary of the Data</a:t>
            </a:r>
            <a:endParaRPr sz="45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571075" y="3230700"/>
            <a:ext cx="8350200" cy="13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Open Sans Light"/>
                <a:ea typeface="Open Sans Light"/>
                <a:cs typeface="Open Sans Light"/>
                <a:sym typeface="Open Sans Light"/>
              </a:rPr>
              <a:t>16 numeric variables</a:t>
            </a:r>
            <a:endParaRPr sz="14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-"/>
            </a:pPr>
            <a:r>
              <a:rPr lang="en" sz="1400">
                <a:latin typeface="Open Sans Light"/>
                <a:ea typeface="Open Sans Light"/>
                <a:cs typeface="Open Sans Light"/>
                <a:sym typeface="Open Sans Light"/>
              </a:rPr>
              <a:t>Prominent Missing Data within </a:t>
            </a:r>
            <a:r>
              <a:rPr i="1" lang="en" sz="1400">
                <a:latin typeface="Open Sans Light"/>
                <a:ea typeface="Open Sans Light"/>
                <a:cs typeface="Open Sans Light"/>
                <a:sym typeface="Open Sans Light"/>
              </a:rPr>
              <a:t>Sunshine</a:t>
            </a:r>
            <a:r>
              <a:rPr lang="en" sz="1400">
                <a:latin typeface="Open Sans Light"/>
                <a:ea typeface="Open Sans Light"/>
                <a:cs typeface="Open Sans Light"/>
                <a:sym typeface="Open Sans Light"/>
              </a:rPr>
              <a:t>, </a:t>
            </a:r>
            <a:r>
              <a:rPr i="1" lang="en" sz="1400">
                <a:latin typeface="Open Sans Light"/>
                <a:ea typeface="Open Sans Light"/>
                <a:cs typeface="Open Sans Light"/>
                <a:sym typeface="Open Sans Light"/>
              </a:rPr>
              <a:t>Cloud3pm</a:t>
            </a:r>
            <a:r>
              <a:rPr lang="en" sz="1400">
                <a:latin typeface="Open Sans Light"/>
                <a:ea typeface="Open Sans Light"/>
                <a:cs typeface="Open Sans Light"/>
                <a:sym typeface="Open Sans Light"/>
              </a:rPr>
              <a:t>, </a:t>
            </a:r>
            <a:r>
              <a:rPr i="1" lang="en" sz="1400">
                <a:latin typeface="Open Sans Light"/>
                <a:ea typeface="Open Sans Light"/>
                <a:cs typeface="Open Sans Light"/>
                <a:sym typeface="Open Sans Light"/>
              </a:rPr>
              <a:t>Cloud9am</a:t>
            </a:r>
            <a:r>
              <a:rPr lang="en" sz="1400">
                <a:latin typeface="Open Sans Light"/>
                <a:ea typeface="Open Sans Light"/>
                <a:cs typeface="Open Sans Light"/>
                <a:sym typeface="Open Sans Light"/>
              </a:rPr>
              <a:t>, </a:t>
            </a:r>
            <a:r>
              <a:rPr i="1" lang="en" sz="1400">
                <a:latin typeface="Open Sans Light"/>
                <a:ea typeface="Open Sans Light"/>
                <a:cs typeface="Open Sans Light"/>
                <a:sym typeface="Open Sans Light"/>
              </a:rPr>
              <a:t>Evaporation</a:t>
            </a:r>
            <a:r>
              <a:rPr lang="en" sz="1400">
                <a:latin typeface="Open Sans Light"/>
                <a:ea typeface="Open Sans Light"/>
                <a:cs typeface="Open Sans Light"/>
                <a:sym typeface="Open Sans Light"/>
              </a:rPr>
              <a:t>, </a:t>
            </a:r>
            <a:r>
              <a:rPr i="1" lang="en" sz="1400">
                <a:latin typeface="Open Sans Light"/>
                <a:ea typeface="Open Sans Light"/>
                <a:cs typeface="Open Sans Light"/>
                <a:sym typeface="Open Sans Light"/>
              </a:rPr>
              <a:t>WindGustSpeed</a:t>
            </a:r>
            <a:endParaRPr i="1" sz="14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-"/>
            </a:pPr>
            <a:r>
              <a:rPr lang="en" sz="1400">
                <a:latin typeface="Open Sans Light"/>
                <a:ea typeface="Open Sans Light"/>
                <a:cs typeface="Open Sans Light"/>
                <a:sym typeface="Open Sans Light"/>
              </a:rPr>
              <a:t>Positively Skewed Variables: </a:t>
            </a:r>
            <a:r>
              <a:rPr i="1" lang="en" sz="1400">
                <a:latin typeface="Open Sans Light"/>
                <a:ea typeface="Open Sans Light"/>
                <a:cs typeface="Open Sans Light"/>
                <a:sym typeface="Open Sans Light"/>
              </a:rPr>
              <a:t>Rainfall, Evaporation, WindGustSpeed, WindSpeed9am</a:t>
            </a:r>
            <a:endParaRPr i="1" sz="14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-"/>
            </a:pPr>
            <a:r>
              <a:rPr lang="en" sz="1400">
                <a:latin typeface="Open Sans Light"/>
                <a:ea typeface="Open Sans Light"/>
                <a:cs typeface="Open Sans Light"/>
                <a:sym typeface="Open Sans Light"/>
              </a:rPr>
              <a:t>Negatively Skewed Variables: </a:t>
            </a:r>
            <a:r>
              <a:rPr i="1" lang="en" sz="1400">
                <a:latin typeface="Open Sans Light"/>
                <a:ea typeface="Open Sans Light"/>
                <a:cs typeface="Open Sans Light"/>
                <a:sym typeface="Open Sans Light"/>
              </a:rPr>
              <a:t>Sunshine</a:t>
            </a:r>
            <a:endParaRPr i="1" sz="14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-"/>
            </a:pPr>
            <a:r>
              <a:rPr lang="en" sz="1400">
                <a:latin typeface="Open Sans Light"/>
                <a:ea typeface="Open Sans Light"/>
                <a:cs typeface="Open Sans Light"/>
                <a:sym typeface="Open Sans Light"/>
              </a:rPr>
              <a:t>Some outliers, but none so extreme that it could be considered bad data and be removed</a:t>
            </a:r>
            <a:endParaRPr sz="14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/>
          </a:blip>
          <a:srcRect b="0" l="0" r="0" t="1068"/>
          <a:stretch/>
        </p:blipFill>
        <p:spPr>
          <a:xfrm>
            <a:off x="667338" y="1364250"/>
            <a:ext cx="7876824" cy="156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3400" y="281225"/>
            <a:ext cx="79647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4520">
                <a:latin typeface="Times New Roman"/>
                <a:ea typeface="Times New Roman"/>
                <a:cs typeface="Times New Roman"/>
                <a:sym typeface="Times New Roman"/>
              </a:rPr>
              <a:t>EDA: Correlation Matrix</a:t>
            </a:r>
            <a:endParaRPr sz="45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698050" y="1328025"/>
            <a:ext cx="3099600" cy="3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 Light"/>
                <a:ea typeface="Open Sans Light"/>
                <a:cs typeface="Open Sans Light"/>
                <a:sym typeface="Open Sans Light"/>
              </a:rPr>
              <a:t>Strong Positive Correlations:</a:t>
            </a:r>
            <a:endParaRPr sz="13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Light"/>
              <a:buChar char="-"/>
            </a:pPr>
            <a:r>
              <a:rPr i="1" lang="en" sz="1300">
                <a:latin typeface="Open Sans Light"/>
                <a:ea typeface="Open Sans Light"/>
                <a:cs typeface="Open Sans Light"/>
                <a:sym typeface="Open Sans Light"/>
              </a:rPr>
              <a:t>MinTemp</a:t>
            </a:r>
            <a:r>
              <a:rPr lang="en" sz="1300">
                <a:latin typeface="Open Sans Light"/>
                <a:ea typeface="Open Sans Light"/>
                <a:cs typeface="Open Sans Light"/>
                <a:sym typeface="Open Sans Light"/>
              </a:rPr>
              <a:t> with </a:t>
            </a:r>
            <a:r>
              <a:rPr i="1" lang="en" sz="1300">
                <a:latin typeface="Open Sans Light"/>
                <a:ea typeface="Open Sans Light"/>
                <a:cs typeface="Open Sans Light"/>
                <a:sym typeface="Open Sans Light"/>
              </a:rPr>
              <a:t>MaxTemp</a:t>
            </a:r>
            <a:r>
              <a:rPr lang="en" sz="1300">
                <a:latin typeface="Open Sans Light"/>
                <a:ea typeface="Open Sans Light"/>
                <a:cs typeface="Open Sans Light"/>
                <a:sym typeface="Open Sans Light"/>
              </a:rPr>
              <a:t>, </a:t>
            </a:r>
            <a:r>
              <a:rPr i="1" lang="en" sz="1300">
                <a:latin typeface="Open Sans Light"/>
                <a:ea typeface="Open Sans Light"/>
                <a:cs typeface="Open Sans Light"/>
                <a:sym typeface="Open Sans Light"/>
              </a:rPr>
              <a:t>Temp9am</a:t>
            </a:r>
            <a:r>
              <a:rPr lang="en" sz="1300">
                <a:latin typeface="Open Sans Light"/>
                <a:ea typeface="Open Sans Light"/>
                <a:cs typeface="Open Sans Light"/>
                <a:sym typeface="Open Sans Light"/>
              </a:rPr>
              <a:t>, and </a:t>
            </a:r>
            <a:r>
              <a:rPr i="1" lang="en" sz="1300">
                <a:latin typeface="Open Sans Light"/>
                <a:ea typeface="Open Sans Light"/>
                <a:cs typeface="Open Sans Light"/>
                <a:sym typeface="Open Sans Light"/>
              </a:rPr>
              <a:t>Temp3pm</a:t>
            </a:r>
            <a:endParaRPr i="1" sz="13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Light"/>
              <a:buChar char="-"/>
            </a:pPr>
            <a:r>
              <a:rPr i="1" lang="en" sz="1300">
                <a:latin typeface="Open Sans Light"/>
                <a:ea typeface="Open Sans Light"/>
                <a:cs typeface="Open Sans Light"/>
                <a:sym typeface="Open Sans Light"/>
              </a:rPr>
              <a:t>MaxTemp </a:t>
            </a:r>
            <a:r>
              <a:rPr lang="en" sz="1300">
                <a:latin typeface="Open Sans Light"/>
                <a:ea typeface="Open Sans Light"/>
                <a:cs typeface="Open Sans Light"/>
                <a:sym typeface="Open Sans Light"/>
              </a:rPr>
              <a:t>with </a:t>
            </a:r>
            <a:r>
              <a:rPr i="1" lang="en" sz="1300">
                <a:latin typeface="Open Sans Light"/>
                <a:ea typeface="Open Sans Light"/>
                <a:cs typeface="Open Sans Light"/>
                <a:sym typeface="Open Sans Light"/>
              </a:rPr>
              <a:t>Temp9am </a:t>
            </a:r>
            <a:r>
              <a:rPr lang="en" sz="1300">
                <a:latin typeface="Open Sans Light"/>
                <a:ea typeface="Open Sans Light"/>
                <a:cs typeface="Open Sans Light"/>
                <a:sym typeface="Open Sans Light"/>
              </a:rPr>
              <a:t>and </a:t>
            </a:r>
            <a:r>
              <a:rPr i="1" lang="en" sz="1300">
                <a:latin typeface="Open Sans Light"/>
                <a:ea typeface="Open Sans Light"/>
                <a:cs typeface="Open Sans Light"/>
                <a:sym typeface="Open Sans Light"/>
              </a:rPr>
              <a:t>Temp3pm</a:t>
            </a:r>
            <a:endParaRPr i="1" sz="13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Light"/>
              <a:buChar char="-"/>
            </a:pPr>
            <a:r>
              <a:rPr i="1" lang="en" sz="1300">
                <a:latin typeface="Open Sans Light"/>
                <a:ea typeface="Open Sans Light"/>
                <a:cs typeface="Open Sans Light"/>
                <a:sym typeface="Open Sans Light"/>
              </a:rPr>
              <a:t>Pressure9am </a:t>
            </a:r>
            <a:r>
              <a:rPr lang="en" sz="1300">
                <a:latin typeface="Open Sans Light"/>
                <a:ea typeface="Open Sans Light"/>
                <a:cs typeface="Open Sans Light"/>
                <a:sym typeface="Open Sans Light"/>
              </a:rPr>
              <a:t>with </a:t>
            </a:r>
            <a:r>
              <a:rPr i="1" lang="en" sz="1300">
                <a:latin typeface="Open Sans Light"/>
                <a:ea typeface="Open Sans Light"/>
                <a:cs typeface="Open Sans Light"/>
                <a:sym typeface="Open Sans Light"/>
              </a:rPr>
              <a:t>Pressure3pm</a:t>
            </a:r>
            <a:endParaRPr i="1" sz="13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Light"/>
              <a:buChar char="-"/>
            </a:pPr>
            <a:r>
              <a:rPr i="1" lang="en" sz="1300">
                <a:latin typeface="Open Sans Light"/>
                <a:ea typeface="Open Sans Light"/>
                <a:cs typeface="Open Sans Light"/>
                <a:sym typeface="Open Sans Light"/>
              </a:rPr>
              <a:t>Temp9am </a:t>
            </a:r>
            <a:r>
              <a:rPr lang="en" sz="1300">
                <a:latin typeface="Open Sans Light"/>
                <a:ea typeface="Open Sans Light"/>
                <a:cs typeface="Open Sans Light"/>
                <a:sym typeface="Open Sans Light"/>
              </a:rPr>
              <a:t>with </a:t>
            </a:r>
            <a:r>
              <a:rPr i="1" lang="en" sz="1300">
                <a:latin typeface="Open Sans Light"/>
                <a:ea typeface="Open Sans Light"/>
                <a:cs typeface="Open Sans Light"/>
                <a:sym typeface="Open Sans Light"/>
              </a:rPr>
              <a:t>Temp3pm</a:t>
            </a:r>
            <a:endParaRPr i="1" sz="13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 Light"/>
                <a:ea typeface="Open Sans Light"/>
                <a:cs typeface="Open Sans Light"/>
                <a:sym typeface="Open Sans Light"/>
              </a:rPr>
              <a:t>Strong Negative Correlations:</a:t>
            </a:r>
            <a:endParaRPr sz="13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Light"/>
              <a:buChar char="-"/>
            </a:pPr>
            <a:r>
              <a:rPr i="1" lang="en" sz="1300">
                <a:latin typeface="Open Sans Light"/>
                <a:ea typeface="Open Sans Light"/>
                <a:cs typeface="Open Sans Light"/>
                <a:sym typeface="Open Sans Light"/>
              </a:rPr>
              <a:t>Sunshine </a:t>
            </a:r>
            <a:r>
              <a:rPr lang="en" sz="1300">
                <a:latin typeface="Open Sans Light"/>
                <a:ea typeface="Open Sans Light"/>
                <a:cs typeface="Open Sans Light"/>
                <a:sym typeface="Open Sans Light"/>
              </a:rPr>
              <a:t>and </a:t>
            </a:r>
            <a:r>
              <a:rPr i="1" lang="en" sz="1300">
                <a:latin typeface="Open Sans Light"/>
                <a:ea typeface="Open Sans Light"/>
                <a:cs typeface="Open Sans Light"/>
                <a:sym typeface="Open Sans Light"/>
              </a:rPr>
              <a:t>Cloud3pm</a:t>
            </a:r>
            <a:r>
              <a:rPr lang="en" sz="1300">
                <a:latin typeface="Open Sans Light"/>
                <a:ea typeface="Open Sans Light"/>
                <a:cs typeface="Open Sans Light"/>
                <a:sym typeface="Open Sans Light"/>
              </a:rPr>
              <a:t>.</a:t>
            </a:r>
            <a:endParaRPr sz="13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 Light"/>
                <a:ea typeface="Open Sans Light"/>
                <a:cs typeface="Open Sans Light"/>
                <a:sym typeface="Open Sans Light"/>
              </a:rPr>
              <a:t>Multicollinearity:</a:t>
            </a:r>
            <a:endParaRPr sz="13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Light"/>
              <a:buChar char="-"/>
            </a:pPr>
            <a:r>
              <a:rPr i="1" lang="en" sz="1300">
                <a:latin typeface="Open Sans Light"/>
                <a:ea typeface="Open Sans Light"/>
                <a:cs typeface="Open Sans Light"/>
                <a:sym typeface="Open Sans Light"/>
              </a:rPr>
              <a:t>MaxTemp and Temp3pm</a:t>
            </a:r>
            <a:endParaRPr i="1" sz="13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Light"/>
              <a:buChar char="-"/>
            </a:pPr>
            <a:r>
              <a:rPr i="1" lang="en" sz="1300">
                <a:latin typeface="Open Sans Light"/>
                <a:ea typeface="Open Sans Light"/>
                <a:cs typeface="Open Sans Light"/>
                <a:sym typeface="Open Sans Light"/>
              </a:rPr>
              <a:t>Pressure9am and Pressure3pm</a:t>
            </a:r>
            <a:endParaRPr i="1" sz="13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1725" y="1223950"/>
            <a:ext cx="5044350" cy="373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623400" y="281225"/>
            <a:ext cx="79647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4520">
                <a:latin typeface="Times New Roman"/>
                <a:ea typeface="Times New Roman"/>
                <a:cs typeface="Times New Roman"/>
                <a:sym typeface="Times New Roman"/>
              </a:rPr>
              <a:t>Pre-Processing Data</a:t>
            </a:r>
            <a:endParaRPr sz="45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683050" y="1194450"/>
            <a:ext cx="7779300" cy="3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Open Sans Light"/>
                <a:ea typeface="Open Sans Light"/>
                <a:cs typeface="Open Sans Light"/>
                <a:sym typeface="Open Sans Light"/>
              </a:rPr>
              <a:t>In order to reduce multicollinearity, the variables </a:t>
            </a:r>
            <a:r>
              <a:rPr i="1" lang="en" sz="1400">
                <a:latin typeface="Open Sans Light"/>
                <a:ea typeface="Open Sans Light"/>
                <a:cs typeface="Open Sans Light"/>
                <a:sym typeface="Open Sans Light"/>
              </a:rPr>
              <a:t>Temp3pm </a:t>
            </a:r>
            <a:r>
              <a:rPr lang="en" sz="1400">
                <a:latin typeface="Open Sans Light"/>
                <a:ea typeface="Open Sans Light"/>
                <a:cs typeface="Open Sans Light"/>
                <a:sym typeface="Open Sans Light"/>
              </a:rPr>
              <a:t>and </a:t>
            </a:r>
            <a:r>
              <a:rPr i="1" lang="en" sz="1400">
                <a:latin typeface="Open Sans Light"/>
                <a:ea typeface="Open Sans Light"/>
                <a:cs typeface="Open Sans Light"/>
                <a:sym typeface="Open Sans Light"/>
              </a:rPr>
              <a:t>Pressure3pm </a:t>
            </a:r>
            <a:r>
              <a:rPr lang="en" sz="1400">
                <a:latin typeface="Open Sans Light"/>
                <a:ea typeface="Open Sans Light"/>
                <a:cs typeface="Open Sans Light"/>
                <a:sym typeface="Open Sans Light"/>
              </a:rPr>
              <a:t>were removed from the data set. Now there are no relationships with a correlation stronger than 0.75.</a:t>
            </a:r>
            <a:endParaRPr sz="14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Open Sans Light"/>
                <a:ea typeface="Open Sans Light"/>
                <a:cs typeface="Open Sans Light"/>
                <a:sym typeface="Open Sans Light"/>
              </a:rPr>
              <a:t>As per the directions, </a:t>
            </a:r>
            <a:r>
              <a:rPr i="1" lang="en" sz="1400">
                <a:latin typeface="Open Sans Light"/>
                <a:ea typeface="Open Sans Light"/>
                <a:cs typeface="Open Sans Light"/>
                <a:sym typeface="Open Sans Light"/>
              </a:rPr>
              <a:t>Date </a:t>
            </a:r>
            <a:r>
              <a:rPr lang="en" sz="1400">
                <a:latin typeface="Open Sans Light"/>
                <a:ea typeface="Open Sans Light"/>
                <a:cs typeface="Open Sans Light"/>
                <a:sym typeface="Open Sans Light"/>
              </a:rPr>
              <a:t>and </a:t>
            </a:r>
            <a:r>
              <a:rPr i="1" lang="en" sz="1400">
                <a:latin typeface="Open Sans Light"/>
                <a:ea typeface="Open Sans Light"/>
                <a:cs typeface="Open Sans Light"/>
                <a:sym typeface="Open Sans Light"/>
              </a:rPr>
              <a:t>Location </a:t>
            </a:r>
            <a:r>
              <a:rPr lang="en" sz="1400">
                <a:latin typeface="Open Sans Light"/>
                <a:ea typeface="Open Sans Light"/>
                <a:cs typeface="Open Sans Light"/>
                <a:sym typeface="Open Sans Light"/>
              </a:rPr>
              <a:t>were also removed from the dataset.</a:t>
            </a:r>
            <a:endParaRPr sz="14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Open Sans Light"/>
                <a:ea typeface="Open Sans Light"/>
                <a:cs typeface="Open Sans Light"/>
                <a:sym typeface="Open Sans Light"/>
              </a:rPr>
              <a:t>In addition, blank records were deleted from the data set.</a:t>
            </a:r>
            <a:endParaRPr sz="14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We dropped any unused levels for RainToday.</a:t>
            </a:r>
            <a:endParaRPr sz="14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623400" y="281225"/>
            <a:ext cx="79647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4520">
                <a:latin typeface="Times New Roman"/>
                <a:ea typeface="Times New Roman"/>
                <a:cs typeface="Times New Roman"/>
                <a:sym typeface="Times New Roman"/>
              </a:rPr>
              <a:t>Pre-Processing Data</a:t>
            </a:r>
            <a:endParaRPr sz="45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700" y="1200150"/>
            <a:ext cx="747022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