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Open Sans" panose="020B06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ÀI ANH ĐỖ" initials="" lastIdx="1" clrIdx="0"/>
  <p:cmAuthor id="1" name="Helen Chu"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8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2-15T13:29:41.286" idx="1">
    <p:pos x="6000" y="0"/>
    <p:text>Hi Delaney, I think u should state that based on the heat map we eliminated the Length and Whole variable</p:text>
  </p:cm>
  <p:cm authorId="1" dt="2022-02-15T13:29:41.286" idx="1">
    <p:pos x="6000" y="0"/>
    <p:text>update: I think I fixed this in another slide so it should be fine now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366177e5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366177e5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366177e58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366177e5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395943f1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395943f1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366177e5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366177e5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395943f1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395943f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366177e58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366177e5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4f455979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4f45597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366177e5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366177e5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f455979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f45597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366177e58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366177e5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366177e5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366177e5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4f455979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4f45597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366177e5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366177e5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366177e5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366177e5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53260ec4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53260ec4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14ebafa81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14ebafa8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53260ec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153260ec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53260ec4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53260ec4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53260ec4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53260ec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366177e58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366177e5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53260ec4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53260ec4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366177e58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366177e5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366177e5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366177e5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56a43e570_9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56a43e570_9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366177e5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366177e5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366177e5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366177e5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366177e5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366177e5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4ebafa8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4ebafa8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4ebafa81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4ebafa81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44ead88a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44ead88a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09500" y="104713"/>
            <a:ext cx="6467700" cy="2451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7500">
                <a:latin typeface="Times New Roman"/>
                <a:ea typeface="Times New Roman"/>
                <a:cs typeface="Times New Roman"/>
                <a:sym typeface="Times New Roman"/>
              </a:rPr>
              <a:t>R Champions</a:t>
            </a:r>
            <a:endParaRPr sz="75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609500" y="2592788"/>
            <a:ext cx="6467700" cy="18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Omar Ahmouda, Leona Bell, Helen Chu, Hoai Do, Delaney Smith</a:t>
            </a:r>
            <a:endParaRPr sz="17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BANA 4080 - Homework 2</a:t>
            </a:r>
            <a:endParaRPr sz="1700">
              <a:latin typeface="Times New Roman"/>
              <a:ea typeface="Times New Roman"/>
              <a:cs typeface="Times New Roman"/>
              <a:sym typeface="Times New Roman"/>
            </a:endParaRPr>
          </a:p>
          <a:p>
            <a:pPr marL="0" lvl="0" indent="0" algn="l" rtl="0">
              <a:spcBef>
                <a:spcPts val="0"/>
              </a:spcBef>
              <a:spcAft>
                <a:spcPts val="0"/>
              </a:spcAft>
              <a:buNone/>
            </a:pPr>
            <a:r>
              <a:rPr lang="en" sz="1700">
                <a:latin typeface="Times New Roman"/>
                <a:ea typeface="Times New Roman"/>
                <a:cs typeface="Times New Roman"/>
                <a:sym typeface="Times New Roman"/>
              </a:rPr>
              <a:t>Abalone Data</a:t>
            </a:r>
            <a:endParaRPr sz="17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623400" y="5098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Partitioning of Data</a:t>
            </a:r>
            <a:endParaRPr sz="4520">
              <a:latin typeface="Times New Roman"/>
              <a:ea typeface="Times New Roman"/>
              <a:cs typeface="Times New Roman"/>
              <a:sym typeface="Times New Roman"/>
            </a:endParaRPr>
          </a:p>
        </p:txBody>
      </p:sp>
      <p:sp>
        <p:nvSpPr>
          <p:cNvPr id="115" name="Google Shape;115;p22"/>
          <p:cNvSpPr txBox="1">
            <a:spLocks noGrp="1"/>
          </p:cNvSpPr>
          <p:nvPr>
            <p:ph type="body" idx="1"/>
          </p:nvPr>
        </p:nvSpPr>
        <p:spPr>
          <a:xfrm>
            <a:off x="623400" y="1526950"/>
            <a:ext cx="3158100" cy="119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Open Sans Light"/>
                <a:ea typeface="Open Sans Light"/>
                <a:cs typeface="Open Sans Light"/>
                <a:sym typeface="Open Sans Light"/>
              </a:rPr>
              <a:t>Training Set = 70% of the Data</a:t>
            </a:r>
            <a:endParaRPr sz="1600">
              <a:latin typeface="Open Sans Light"/>
              <a:ea typeface="Open Sans Light"/>
              <a:cs typeface="Open Sans Light"/>
              <a:sym typeface="Open Sans Light"/>
            </a:endParaRPr>
          </a:p>
          <a:p>
            <a:pPr marL="0" lvl="0" indent="0" algn="l" rtl="0">
              <a:spcBef>
                <a:spcPts val="1200"/>
              </a:spcBef>
              <a:spcAft>
                <a:spcPts val="0"/>
              </a:spcAft>
              <a:buNone/>
            </a:pPr>
            <a:r>
              <a:rPr lang="en" sz="1600">
                <a:latin typeface="Open Sans Light"/>
                <a:ea typeface="Open Sans Light"/>
                <a:cs typeface="Open Sans Light"/>
                <a:sym typeface="Open Sans Light"/>
              </a:rPr>
              <a:t>Validation Set = 30% of the Data; </a:t>
            </a:r>
            <a:endParaRPr sz="1600">
              <a:latin typeface="Open Sans Light"/>
              <a:ea typeface="Open Sans Light"/>
              <a:cs typeface="Open Sans Light"/>
              <a:sym typeface="Open Sans Light"/>
            </a:endParaRPr>
          </a:p>
          <a:p>
            <a:pPr marL="0" lvl="0" indent="0" algn="l" rtl="0">
              <a:spcBef>
                <a:spcPts val="0"/>
              </a:spcBef>
              <a:spcAft>
                <a:spcPts val="0"/>
              </a:spcAft>
              <a:buNone/>
            </a:pPr>
            <a:r>
              <a:rPr lang="en" sz="1600">
                <a:latin typeface="Open Sans Light"/>
                <a:ea typeface="Open Sans Light"/>
                <a:cs typeface="Open Sans Light"/>
                <a:sym typeface="Open Sans Light"/>
              </a:rPr>
              <a:t>Remaining Data</a:t>
            </a:r>
            <a:endParaRPr sz="1600">
              <a:latin typeface="Open Sans Light"/>
              <a:ea typeface="Open Sans Light"/>
              <a:cs typeface="Open Sans Light"/>
              <a:sym typeface="Open Sans Light"/>
            </a:endParaRPr>
          </a:p>
        </p:txBody>
      </p:sp>
      <p:pic>
        <p:nvPicPr>
          <p:cNvPr id="116" name="Google Shape;116;p22"/>
          <p:cNvPicPr preferRelativeResize="0"/>
          <p:nvPr/>
        </p:nvPicPr>
        <p:blipFill rotWithShape="1">
          <a:blip r:embed="rId3">
            <a:alphaModFix/>
          </a:blip>
          <a:srcRect l="527" t="21247"/>
          <a:stretch/>
        </p:blipFill>
        <p:spPr>
          <a:xfrm>
            <a:off x="699600" y="2885163"/>
            <a:ext cx="4870100" cy="165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535475" y="49487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820">
                <a:latin typeface="Times New Roman"/>
                <a:ea typeface="Times New Roman"/>
                <a:cs typeface="Times New Roman"/>
                <a:sym typeface="Times New Roman"/>
              </a:rPr>
              <a:t>Multiple Linear Regression Model </a:t>
            </a:r>
            <a:endParaRPr sz="3820">
              <a:latin typeface="Times New Roman"/>
              <a:ea typeface="Times New Roman"/>
              <a:cs typeface="Times New Roman"/>
              <a:sym typeface="Times New Roman"/>
            </a:endParaRPr>
          </a:p>
        </p:txBody>
      </p:sp>
      <p:sp>
        <p:nvSpPr>
          <p:cNvPr id="122" name="Google Shape;122;p23"/>
          <p:cNvSpPr txBox="1">
            <a:spLocks noGrp="1"/>
          </p:cNvSpPr>
          <p:nvPr>
            <p:ph type="body" idx="1"/>
          </p:nvPr>
        </p:nvSpPr>
        <p:spPr>
          <a:xfrm>
            <a:off x="535475" y="1342750"/>
            <a:ext cx="3630600" cy="3416400"/>
          </a:xfrm>
          <a:prstGeom prst="rect">
            <a:avLst/>
          </a:prstGeom>
        </p:spPr>
        <p:txBody>
          <a:bodyPr spcFirstLastPara="1" wrap="square" lIns="91425" tIns="91425" rIns="91425" bIns="91425" anchor="t" anchorCtr="0">
            <a:normAutofit fontScale="40000"/>
          </a:bodyPr>
          <a:lstStyle/>
          <a:p>
            <a:pPr marL="0" lvl="0" indent="0" algn="l" rtl="0">
              <a:spcBef>
                <a:spcPts val="0"/>
              </a:spcBef>
              <a:spcAft>
                <a:spcPts val="0"/>
              </a:spcAft>
              <a:buNone/>
            </a:pPr>
            <a:r>
              <a:rPr lang="en" sz="3016">
                <a:latin typeface="Open Sans Light"/>
                <a:ea typeface="Open Sans Light"/>
                <a:cs typeface="Open Sans Light"/>
                <a:sym typeface="Open Sans Light"/>
              </a:rPr>
              <a:t>This model includes all of the variables in the training data set and they are all highly significant variables with a p-value less than .05 because the data has been pre-processed. The variables shucked and sex_I have an inverse relationship to rings and the other variables have a positive relationship.</a:t>
            </a:r>
            <a:endParaRPr sz="3016">
              <a:latin typeface="Open Sans Light"/>
              <a:ea typeface="Open Sans Light"/>
              <a:cs typeface="Open Sans Light"/>
              <a:sym typeface="Open Sans Light"/>
            </a:endParaRPr>
          </a:p>
          <a:p>
            <a:pPr marL="0" lvl="0" indent="0" algn="l" rtl="0">
              <a:spcBef>
                <a:spcPts val="1200"/>
              </a:spcBef>
              <a:spcAft>
                <a:spcPts val="1200"/>
              </a:spcAft>
              <a:buNone/>
            </a:pPr>
            <a:r>
              <a:rPr lang="en" sz="3016">
                <a:latin typeface="Open Sans Light"/>
                <a:ea typeface="Open Sans Light"/>
                <a:cs typeface="Open Sans Light"/>
                <a:sym typeface="Open Sans Light"/>
              </a:rPr>
              <a:t>This also means Sex_I has more of a relationship to Rings than Sex_F and Sex_M. It makes sense because Sex_I displayed more of a difference in age compared to Sex_F and Sex_M, which was shown in the boxplot earlier. Compared to Females and Males, Infants tend to have less Rings.</a:t>
            </a:r>
            <a:endParaRPr sz="1600">
              <a:latin typeface="Open Sans Light"/>
              <a:ea typeface="Open Sans Light"/>
              <a:cs typeface="Open Sans Light"/>
              <a:sym typeface="Open Sans Light"/>
            </a:endParaRPr>
          </a:p>
        </p:txBody>
      </p:sp>
      <p:pic>
        <p:nvPicPr>
          <p:cNvPr id="123" name="Google Shape;123;p23"/>
          <p:cNvPicPr preferRelativeResize="0"/>
          <p:nvPr/>
        </p:nvPicPr>
        <p:blipFill>
          <a:blip r:embed="rId3">
            <a:alphaModFix/>
          </a:blip>
          <a:stretch>
            <a:fillRect/>
          </a:stretch>
        </p:blipFill>
        <p:spPr>
          <a:xfrm>
            <a:off x="4318475" y="1442225"/>
            <a:ext cx="4673125" cy="28007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ts val="891"/>
              <a:buFont typeface="Arial"/>
              <a:buNone/>
            </a:pPr>
            <a:r>
              <a:rPr lang="en" sz="4253">
                <a:latin typeface="Times New Roman"/>
                <a:ea typeface="Times New Roman"/>
                <a:cs typeface="Times New Roman"/>
                <a:sym typeface="Times New Roman"/>
              </a:rPr>
              <a:t>Multiple Linear Regression Model </a:t>
            </a:r>
            <a:endParaRPr sz="4253">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29" name="Google Shape;129;p24"/>
          <p:cNvSpPr txBox="1">
            <a:spLocks noGrp="1"/>
          </p:cNvSpPr>
          <p:nvPr>
            <p:ph type="body" idx="1"/>
          </p:nvPr>
        </p:nvSpPr>
        <p:spPr>
          <a:xfrm>
            <a:off x="394025" y="1321350"/>
            <a:ext cx="6105600" cy="250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latin typeface="Open Sans Light"/>
                <a:ea typeface="Open Sans Light"/>
                <a:cs typeface="Open Sans Light"/>
                <a:sym typeface="Open Sans Light"/>
              </a:rPr>
              <a:t>The RMSE explores the deviation of residuals and this value is low which indicates a better fitting model. This is also shown by the residuals printed on the left because all of the values are low. The greatest difference between predicted and actual value is -2.5 which is still low. All of this shows the data fits the model well. </a:t>
            </a:r>
            <a:endParaRPr sz="1500">
              <a:latin typeface="Open Sans Light"/>
              <a:ea typeface="Open Sans Light"/>
              <a:cs typeface="Open Sans Light"/>
              <a:sym typeface="Open Sans Light"/>
            </a:endParaRPr>
          </a:p>
        </p:txBody>
      </p:sp>
      <p:pic>
        <p:nvPicPr>
          <p:cNvPr id="130" name="Google Shape;130;p24"/>
          <p:cNvPicPr preferRelativeResize="0"/>
          <p:nvPr/>
        </p:nvPicPr>
        <p:blipFill rotWithShape="1">
          <a:blip r:embed="rId3">
            <a:alphaModFix/>
          </a:blip>
          <a:srcRect l="2150" t="1389" r="3925" b="1447"/>
          <a:stretch/>
        </p:blipFill>
        <p:spPr>
          <a:xfrm>
            <a:off x="6870150" y="1267863"/>
            <a:ext cx="1962150" cy="2757474"/>
          </a:xfrm>
          <a:prstGeom prst="rect">
            <a:avLst/>
          </a:prstGeom>
          <a:noFill/>
          <a:ln>
            <a:noFill/>
          </a:ln>
        </p:spPr>
      </p:pic>
      <p:pic>
        <p:nvPicPr>
          <p:cNvPr id="131" name="Google Shape;131;p24"/>
          <p:cNvPicPr preferRelativeResize="0"/>
          <p:nvPr/>
        </p:nvPicPr>
        <p:blipFill rotWithShape="1">
          <a:blip r:embed="rId4">
            <a:alphaModFix/>
          </a:blip>
          <a:srcRect l="833"/>
          <a:stretch/>
        </p:blipFill>
        <p:spPr>
          <a:xfrm>
            <a:off x="434900" y="3081650"/>
            <a:ext cx="4664750" cy="63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623400" y="5098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20">
                <a:latin typeface="Times New Roman"/>
                <a:ea typeface="Times New Roman"/>
                <a:cs typeface="Times New Roman"/>
                <a:sym typeface="Times New Roman"/>
              </a:rPr>
              <a:t>Exhaustive Search</a:t>
            </a:r>
            <a:endParaRPr sz="4020">
              <a:latin typeface="Times New Roman"/>
              <a:ea typeface="Times New Roman"/>
              <a:cs typeface="Times New Roman"/>
              <a:sym typeface="Times New Roman"/>
            </a:endParaRPr>
          </a:p>
        </p:txBody>
      </p:sp>
      <p:sp>
        <p:nvSpPr>
          <p:cNvPr id="137" name="Google Shape;137;p25"/>
          <p:cNvSpPr txBox="1">
            <a:spLocks noGrp="1"/>
          </p:cNvSpPr>
          <p:nvPr>
            <p:ph type="body" idx="1"/>
          </p:nvPr>
        </p:nvSpPr>
        <p:spPr>
          <a:xfrm>
            <a:off x="664500" y="3097825"/>
            <a:ext cx="7456800" cy="177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Open Sans Light"/>
                <a:ea typeface="Open Sans Light"/>
                <a:cs typeface="Open Sans Light"/>
                <a:sym typeface="Open Sans Light"/>
              </a:rPr>
              <a:t>This is the summary of the exhaustive search that shows which variables will be included for each model. Each model includes more variables as the model number increases. For example, model 1 includes the shell variable while model 4 includes the variables height, shucked, sex_I, and shell.</a:t>
            </a:r>
            <a:endParaRPr sz="1600">
              <a:latin typeface="Open Sans Light"/>
              <a:ea typeface="Open Sans Light"/>
              <a:cs typeface="Open Sans Light"/>
              <a:sym typeface="Open Sans Light"/>
            </a:endParaRPr>
          </a:p>
        </p:txBody>
      </p:sp>
      <p:pic>
        <p:nvPicPr>
          <p:cNvPr id="138" name="Google Shape;138;p25"/>
          <p:cNvPicPr preferRelativeResize="0"/>
          <p:nvPr/>
        </p:nvPicPr>
        <p:blipFill rotWithShape="1">
          <a:blip r:embed="rId3">
            <a:alphaModFix/>
          </a:blip>
          <a:srcRect t="3982" b="4685"/>
          <a:stretch/>
        </p:blipFill>
        <p:spPr>
          <a:xfrm>
            <a:off x="664500" y="1472175"/>
            <a:ext cx="5993899" cy="1372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891"/>
              <a:buFont typeface="Arial"/>
              <a:buNone/>
            </a:pPr>
            <a:r>
              <a:rPr lang="en" sz="4018">
                <a:latin typeface="Times New Roman"/>
                <a:ea typeface="Times New Roman"/>
                <a:cs typeface="Times New Roman"/>
                <a:sym typeface="Times New Roman"/>
              </a:rPr>
              <a:t>Exhaustive Search </a:t>
            </a:r>
            <a:endParaRPr sz="2920"/>
          </a:p>
        </p:txBody>
      </p:sp>
      <p:sp>
        <p:nvSpPr>
          <p:cNvPr id="144" name="Google Shape;144;p26"/>
          <p:cNvSpPr txBox="1">
            <a:spLocks noGrp="1"/>
          </p:cNvSpPr>
          <p:nvPr>
            <p:ph type="body" idx="1"/>
          </p:nvPr>
        </p:nvSpPr>
        <p:spPr>
          <a:xfrm>
            <a:off x="345525" y="1324675"/>
            <a:ext cx="3338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latin typeface="Open Sans Light"/>
                <a:ea typeface="Open Sans Light"/>
                <a:cs typeface="Open Sans Light"/>
                <a:sym typeface="Open Sans Light"/>
              </a:rPr>
              <a:t>The best model from the exhaustive search is the model with </a:t>
            </a:r>
            <a:r>
              <a:rPr lang="en" sz="1500" b="1">
                <a:latin typeface="Open Sans"/>
                <a:ea typeface="Open Sans"/>
                <a:cs typeface="Open Sans"/>
                <a:sym typeface="Open Sans"/>
              </a:rPr>
              <a:t>five predictor variables</a:t>
            </a:r>
            <a:r>
              <a:rPr lang="en" sz="1500">
                <a:latin typeface="Open Sans Light"/>
                <a:ea typeface="Open Sans Light"/>
                <a:cs typeface="Open Sans Light"/>
                <a:sym typeface="Open Sans Light"/>
              </a:rPr>
              <a:t>. This model has the highest adjusted R squared and lowest CP and BIC values than any other model. This model includes the variables length, height, shucked, shell, and sex_I.</a:t>
            </a:r>
            <a:endParaRPr sz="1500">
              <a:latin typeface="Open Sans Light"/>
              <a:ea typeface="Open Sans Light"/>
              <a:cs typeface="Open Sans Light"/>
              <a:sym typeface="Open Sans Light"/>
            </a:endParaRPr>
          </a:p>
        </p:txBody>
      </p:sp>
      <p:pic>
        <p:nvPicPr>
          <p:cNvPr id="145" name="Google Shape;145;p26"/>
          <p:cNvPicPr preferRelativeResize="0"/>
          <p:nvPr/>
        </p:nvPicPr>
        <p:blipFill rotWithShape="1">
          <a:blip r:embed="rId3">
            <a:alphaModFix/>
          </a:blip>
          <a:srcRect l="1234"/>
          <a:stretch/>
        </p:blipFill>
        <p:spPr>
          <a:xfrm>
            <a:off x="4029175" y="1387150"/>
            <a:ext cx="2497850" cy="2491900"/>
          </a:xfrm>
          <a:prstGeom prst="rect">
            <a:avLst/>
          </a:prstGeom>
          <a:noFill/>
          <a:ln>
            <a:noFill/>
          </a:ln>
        </p:spPr>
      </p:pic>
      <p:pic>
        <p:nvPicPr>
          <p:cNvPr id="146" name="Google Shape;146;p26"/>
          <p:cNvPicPr preferRelativeResize="0"/>
          <p:nvPr/>
        </p:nvPicPr>
        <p:blipFill rotWithShape="1">
          <a:blip r:embed="rId4">
            <a:alphaModFix/>
          </a:blip>
          <a:srcRect l="2343"/>
          <a:stretch/>
        </p:blipFill>
        <p:spPr>
          <a:xfrm>
            <a:off x="6596725" y="1387150"/>
            <a:ext cx="2547275" cy="249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409025" y="285600"/>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Forward Selection</a:t>
            </a:r>
            <a:endParaRPr sz="4520">
              <a:latin typeface="Times New Roman"/>
              <a:ea typeface="Times New Roman"/>
              <a:cs typeface="Times New Roman"/>
              <a:sym typeface="Times New Roman"/>
            </a:endParaRPr>
          </a:p>
        </p:txBody>
      </p:sp>
      <p:sp>
        <p:nvSpPr>
          <p:cNvPr id="152" name="Google Shape;152;p27"/>
          <p:cNvSpPr txBox="1">
            <a:spLocks noGrp="1"/>
          </p:cNvSpPr>
          <p:nvPr>
            <p:ph type="body" idx="1"/>
          </p:nvPr>
        </p:nvSpPr>
        <p:spPr>
          <a:xfrm flipH="1">
            <a:off x="3366125" y="5886725"/>
            <a:ext cx="1363800" cy="510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600">
              <a:latin typeface="Open Sans Light"/>
              <a:ea typeface="Open Sans Light"/>
              <a:cs typeface="Open Sans Light"/>
              <a:sym typeface="Open Sans Light"/>
            </a:endParaRPr>
          </a:p>
        </p:txBody>
      </p:sp>
      <p:pic>
        <p:nvPicPr>
          <p:cNvPr id="153" name="Google Shape;153;p27"/>
          <p:cNvPicPr preferRelativeResize="0"/>
          <p:nvPr/>
        </p:nvPicPr>
        <p:blipFill>
          <a:blip r:embed="rId3">
            <a:alphaModFix/>
          </a:blip>
          <a:stretch>
            <a:fillRect/>
          </a:stretch>
        </p:blipFill>
        <p:spPr>
          <a:xfrm>
            <a:off x="1066800" y="1147425"/>
            <a:ext cx="3001122" cy="3691275"/>
          </a:xfrm>
          <a:prstGeom prst="rect">
            <a:avLst/>
          </a:prstGeom>
          <a:noFill/>
          <a:ln>
            <a:noFill/>
          </a:ln>
        </p:spPr>
      </p:pic>
      <p:pic>
        <p:nvPicPr>
          <p:cNvPr id="154" name="Google Shape;154;p27"/>
          <p:cNvPicPr preferRelativeResize="0"/>
          <p:nvPr/>
        </p:nvPicPr>
        <p:blipFill>
          <a:blip r:embed="rId4">
            <a:alphaModFix/>
          </a:blip>
          <a:stretch>
            <a:fillRect/>
          </a:stretch>
        </p:blipFill>
        <p:spPr>
          <a:xfrm>
            <a:off x="4661450" y="1118000"/>
            <a:ext cx="3075100" cy="375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751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ts val="891"/>
              <a:buFont typeface="Arial"/>
              <a:buNone/>
            </a:pPr>
            <a:r>
              <a:rPr lang="en" sz="4520">
                <a:latin typeface="Times New Roman"/>
                <a:ea typeface="Times New Roman"/>
                <a:cs typeface="Times New Roman"/>
                <a:sym typeface="Times New Roman"/>
              </a:rPr>
              <a:t>Significance</a:t>
            </a:r>
            <a:endParaRPr/>
          </a:p>
        </p:txBody>
      </p:sp>
      <p:sp>
        <p:nvSpPr>
          <p:cNvPr id="160" name="Google Shape;160;p28"/>
          <p:cNvSpPr txBox="1">
            <a:spLocks noGrp="1"/>
          </p:cNvSpPr>
          <p:nvPr>
            <p:ph type="body" idx="1"/>
          </p:nvPr>
        </p:nvSpPr>
        <p:spPr>
          <a:xfrm>
            <a:off x="4572000" y="1636450"/>
            <a:ext cx="4191000" cy="228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latin typeface="Open Sans Light"/>
                <a:ea typeface="Open Sans Light"/>
                <a:cs typeface="Open Sans Light"/>
                <a:sym typeface="Open Sans Light"/>
              </a:rPr>
              <a:t>With forward selection, the last best option is to add Sex_I to our model, leaving us with a </a:t>
            </a:r>
            <a:r>
              <a:rPr lang="en" b="1">
                <a:latin typeface="Open Sans"/>
                <a:ea typeface="Open Sans"/>
                <a:cs typeface="Open Sans"/>
                <a:sym typeface="Open Sans"/>
              </a:rPr>
              <a:t>5-predictor model</a:t>
            </a:r>
            <a:r>
              <a:rPr lang="en">
                <a:latin typeface="Open Sans Light"/>
                <a:ea typeface="Open Sans Light"/>
                <a:cs typeface="Open Sans Light"/>
                <a:sym typeface="Open Sans Light"/>
              </a:rPr>
              <a:t> with an AIC of 12249.56. After that, the AIC will increase, which weakens the fit of our model. From the table of P-Values, Sex_I was the least significant to our model since it has the highest p-value. </a:t>
            </a:r>
            <a:endParaRPr>
              <a:latin typeface="Open Sans Light"/>
              <a:ea typeface="Open Sans Light"/>
              <a:cs typeface="Open Sans Light"/>
              <a:sym typeface="Open Sans Light"/>
            </a:endParaRPr>
          </a:p>
        </p:txBody>
      </p:sp>
      <p:pic>
        <p:nvPicPr>
          <p:cNvPr id="161" name="Google Shape;161;p28"/>
          <p:cNvPicPr preferRelativeResize="0"/>
          <p:nvPr/>
        </p:nvPicPr>
        <p:blipFill>
          <a:blip r:embed="rId3">
            <a:alphaModFix/>
          </a:blip>
          <a:stretch>
            <a:fillRect/>
          </a:stretch>
        </p:blipFill>
        <p:spPr>
          <a:xfrm>
            <a:off x="371075" y="1359150"/>
            <a:ext cx="4267202" cy="32024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623400" y="5098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Backward Elimination</a:t>
            </a:r>
            <a:endParaRPr sz="4520">
              <a:latin typeface="Times New Roman"/>
              <a:ea typeface="Times New Roman"/>
              <a:cs typeface="Times New Roman"/>
              <a:sym typeface="Times New Roman"/>
            </a:endParaRPr>
          </a:p>
        </p:txBody>
      </p:sp>
      <p:sp>
        <p:nvSpPr>
          <p:cNvPr id="167" name="Google Shape;167;p29"/>
          <p:cNvSpPr txBox="1">
            <a:spLocks noGrp="1"/>
          </p:cNvSpPr>
          <p:nvPr>
            <p:ph type="body" idx="1"/>
          </p:nvPr>
        </p:nvSpPr>
        <p:spPr>
          <a:xfrm>
            <a:off x="623400" y="1377900"/>
            <a:ext cx="7964700" cy="3413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Open Sans Light"/>
                <a:ea typeface="Open Sans Light"/>
                <a:cs typeface="Open Sans Light"/>
                <a:sym typeface="Open Sans Light"/>
              </a:rPr>
              <a:t>Text text text</a:t>
            </a:r>
            <a:endParaRPr sz="1600">
              <a:latin typeface="Open Sans Light"/>
              <a:ea typeface="Open Sans Light"/>
              <a:cs typeface="Open Sans Light"/>
              <a:sym typeface="Open Sans Light"/>
            </a:endParaRPr>
          </a:p>
        </p:txBody>
      </p:sp>
      <p:pic>
        <p:nvPicPr>
          <p:cNvPr id="168" name="Google Shape;168;p29"/>
          <p:cNvPicPr preferRelativeResize="0"/>
          <p:nvPr/>
        </p:nvPicPr>
        <p:blipFill>
          <a:blip r:embed="rId3">
            <a:alphaModFix/>
          </a:blip>
          <a:stretch>
            <a:fillRect/>
          </a:stretch>
        </p:blipFill>
        <p:spPr>
          <a:xfrm>
            <a:off x="711525" y="1369950"/>
            <a:ext cx="699135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266775" y="4375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ts val="990"/>
              <a:buFont typeface="Arial"/>
              <a:buNone/>
            </a:pPr>
            <a:r>
              <a:rPr lang="en" sz="4520">
                <a:latin typeface="Times New Roman"/>
                <a:ea typeface="Times New Roman"/>
                <a:cs typeface="Times New Roman"/>
                <a:sym typeface="Times New Roman"/>
              </a:rPr>
              <a:t>Significance</a:t>
            </a:r>
            <a:endParaRPr/>
          </a:p>
        </p:txBody>
      </p:sp>
      <p:sp>
        <p:nvSpPr>
          <p:cNvPr id="174" name="Google Shape;174;p30"/>
          <p:cNvSpPr txBox="1">
            <a:spLocks noGrp="1"/>
          </p:cNvSpPr>
          <p:nvPr>
            <p:ph type="body" idx="1"/>
          </p:nvPr>
        </p:nvSpPr>
        <p:spPr>
          <a:xfrm>
            <a:off x="4572000" y="1290075"/>
            <a:ext cx="4318200" cy="327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latin typeface="Open Sans Light"/>
                <a:ea typeface="Open Sans Light"/>
                <a:cs typeface="Open Sans Light"/>
                <a:sym typeface="Open Sans Light"/>
              </a:rPr>
              <a:t>With backwards elimination, we are left with the same</a:t>
            </a:r>
            <a:r>
              <a:rPr lang="en" sz="1700" b="1">
                <a:latin typeface="Open Sans"/>
                <a:ea typeface="Open Sans"/>
                <a:cs typeface="Open Sans"/>
                <a:sym typeface="Open Sans"/>
              </a:rPr>
              <a:t> 5-predictor</a:t>
            </a:r>
            <a:r>
              <a:rPr lang="en" sz="1700">
                <a:latin typeface="Open Sans Light"/>
                <a:ea typeface="Open Sans Light"/>
                <a:cs typeface="Open Sans Light"/>
                <a:sym typeface="Open Sans Light"/>
              </a:rPr>
              <a:t> model like we see in forward selection. Removing any predictors will not decrease our lowest  AIC value of 12249.56. Therefore, all of our predictors are deemed as significant.</a:t>
            </a:r>
            <a:endParaRPr sz="1700">
              <a:latin typeface="Open Sans Light"/>
              <a:ea typeface="Open Sans Light"/>
              <a:cs typeface="Open Sans Light"/>
              <a:sym typeface="Open Sans Light"/>
            </a:endParaRPr>
          </a:p>
        </p:txBody>
      </p:sp>
      <p:pic>
        <p:nvPicPr>
          <p:cNvPr id="175" name="Google Shape;175;p30"/>
          <p:cNvPicPr preferRelativeResize="0"/>
          <p:nvPr/>
        </p:nvPicPr>
        <p:blipFill>
          <a:blip r:embed="rId3">
            <a:alphaModFix/>
          </a:blip>
          <a:stretch>
            <a:fillRect/>
          </a:stretch>
        </p:blipFill>
        <p:spPr>
          <a:xfrm>
            <a:off x="311700" y="1349975"/>
            <a:ext cx="4209150" cy="31588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252375" y="405000"/>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Stepwise Regression</a:t>
            </a:r>
            <a:endParaRPr sz="4520">
              <a:latin typeface="Times New Roman"/>
              <a:ea typeface="Times New Roman"/>
              <a:cs typeface="Times New Roman"/>
              <a:sym typeface="Times New Roman"/>
            </a:endParaRPr>
          </a:p>
        </p:txBody>
      </p:sp>
      <p:sp>
        <p:nvSpPr>
          <p:cNvPr id="181" name="Google Shape;181;p31"/>
          <p:cNvSpPr txBox="1">
            <a:spLocks noGrp="1"/>
          </p:cNvSpPr>
          <p:nvPr>
            <p:ph type="body" idx="1"/>
          </p:nvPr>
        </p:nvSpPr>
        <p:spPr>
          <a:xfrm>
            <a:off x="3036475" y="1374550"/>
            <a:ext cx="3292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Open Sans Light"/>
                <a:ea typeface="Open Sans Light"/>
                <a:cs typeface="Open Sans Light"/>
                <a:sym typeface="Open Sans Light"/>
              </a:rPr>
              <a:t>Text text text</a:t>
            </a:r>
            <a:endParaRPr sz="1600">
              <a:latin typeface="Open Sans Light"/>
              <a:ea typeface="Open Sans Light"/>
              <a:cs typeface="Open Sans Light"/>
              <a:sym typeface="Open Sans Light"/>
            </a:endParaRPr>
          </a:p>
        </p:txBody>
      </p:sp>
      <p:pic>
        <p:nvPicPr>
          <p:cNvPr id="182" name="Google Shape;182;p31"/>
          <p:cNvPicPr preferRelativeResize="0"/>
          <p:nvPr/>
        </p:nvPicPr>
        <p:blipFill>
          <a:blip r:embed="rId3">
            <a:alphaModFix/>
          </a:blip>
          <a:stretch>
            <a:fillRect/>
          </a:stretch>
        </p:blipFill>
        <p:spPr>
          <a:xfrm>
            <a:off x="304800" y="1364888"/>
            <a:ext cx="2731675" cy="3435715"/>
          </a:xfrm>
          <a:prstGeom prst="rect">
            <a:avLst/>
          </a:prstGeom>
          <a:noFill/>
          <a:ln>
            <a:noFill/>
          </a:ln>
        </p:spPr>
      </p:pic>
      <p:pic>
        <p:nvPicPr>
          <p:cNvPr id="183" name="Google Shape;183;p31"/>
          <p:cNvPicPr preferRelativeResize="0"/>
          <p:nvPr/>
        </p:nvPicPr>
        <p:blipFill>
          <a:blip r:embed="rId4">
            <a:alphaModFix/>
          </a:blip>
          <a:stretch>
            <a:fillRect/>
          </a:stretch>
        </p:blipFill>
        <p:spPr>
          <a:xfrm>
            <a:off x="3166362" y="1374550"/>
            <a:ext cx="2622983" cy="3416400"/>
          </a:xfrm>
          <a:prstGeom prst="rect">
            <a:avLst/>
          </a:prstGeom>
          <a:noFill/>
          <a:ln>
            <a:noFill/>
          </a:ln>
        </p:spPr>
      </p:pic>
      <p:pic>
        <p:nvPicPr>
          <p:cNvPr id="184" name="Google Shape;184;p31"/>
          <p:cNvPicPr preferRelativeResize="0"/>
          <p:nvPr/>
        </p:nvPicPr>
        <p:blipFill>
          <a:blip r:embed="rId5">
            <a:alphaModFix/>
          </a:blip>
          <a:stretch>
            <a:fillRect/>
          </a:stretch>
        </p:blipFill>
        <p:spPr>
          <a:xfrm>
            <a:off x="5919225" y="1596450"/>
            <a:ext cx="2829500" cy="2821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23400" y="5098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Goal</a:t>
            </a:r>
            <a:endParaRPr sz="4520">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623400" y="1374550"/>
            <a:ext cx="7964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latin typeface="Open Sans Light"/>
                <a:ea typeface="Open Sans Light"/>
                <a:cs typeface="Open Sans Light"/>
                <a:sym typeface="Open Sans Light"/>
              </a:rPr>
              <a:t>The goal is to predict the age of an abalone from its physical measurements. By exploring the data and performing multiple regression analyses, our group determines the best model to relate the age of an abalone to its physical measurements.</a:t>
            </a:r>
            <a:endParaRPr sz="2000" dirty="0">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ts val="891"/>
              <a:buFont typeface="Arial"/>
              <a:buNone/>
            </a:pPr>
            <a:r>
              <a:rPr lang="en" sz="4520">
                <a:latin typeface="Times New Roman"/>
                <a:ea typeface="Times New Roman"/>
                <a:cs typeface="Times New Roman"/>
                <a:sym typeface="Times New Roman"/>
              </a:rPr>
              <a:t>Significance</a:t>
            </a:r>
            <a:endParaRPr/>
          </a:p>
        </p:txBody>
      </p:sp>
      <p:sp>
        <p:nvSpPr>
          <p:cNvPr id="190" name="Google Shape;190;p32"/>
          <p:cNvSpPr txBox="1">
            <a:spLocks noGrp="1"/>
          </p:cNvSpPr>
          <p:nvPr>
            <p:ph type="body" idx="1"/>
          </p:nvPr>
        </p:nvSpPr>
        <p:spPr>
          <a:xfrm>
            <a:off x="5240050" y="1485700"/>
            <a:ext cx="3339900" cy="245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Open Sans Light"/>
                <a:ea typeface="Open Sans Light"/>
                <a:cs typeface="Open Sans Light"/>
                <a:sym typeface="Open Sans Light"/>
              </a:rPr>
              <a:t>In Stepwise Regression, though at each step predictors can either be added or dropped, we come to the </a:t>
            </a:r>
            <a:r>
              <a:rPr lang="en" sz="1600" b="1">
                <a:latin typeface="Open Sans"/>
                <a:ea typeface="Open Sans"/>
                <a:cs typeface="Open Sans"/>
                <a:sym typeface="Open Sans"/>
              </a:rPr>
              <a:t>same conclusions as with Forward Selection and Backwards Elimination. </a:t>
            </a:r>
            <a:endParaRPr sz="1600" b="1">
              <a:latin typeface="Open Sans"/>
              <a:ea typeface="Open Sans"/>
              <a:cs typeface="Open Sans"/>
              <a:sym typeface="Open Sans"/>
            </a:endParaRPr>
          </a:p>
        </p:txBody>
      </p:sp>
      <p:pic>
        <p:nvPicPr>
          <p:cNvPr id="191" name="Google Shape;191;p32"/>
          <p:cNvPicPr preferRelativeResize="0"/>
          <p:nvPr/>
        </p:nvPicPr>
        <p:blipFill>
          <a:blip r:embed="rId3">
            <a:alphaModFix/>
          </a:blip>
          <a:stretch>
            <a:fillRect/>
          </a:stretch>
        </p:blipFill>
        <p:spPr>
          <a:xfrm>
            <a:off x="461450" y="1326888"/>
            <a:ext cx="4546526" cy="33726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623400" y="5098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Summary of Regression Models</a:t>
            </a:r>
            <a:endParaRPr sz="4520">
              <a:latin typeface="Times New Roman"/>
              <a:ea typeface="Times New Roman"/>
              <a:cs typeface="Times New Roman"/>
              <a:sym typeface="Times New Roman"/>
            </a:endParaRPr>
          </a:p>
        </p:txBody>
      </p:sp>
      <p:sp>
        <p:nvSpPr>
          <p:cNvPr id="197" name="Google Shape;197;p33"/>
          <p:cNvSpPr txBox="1">
            <a:spLocks noGrp="1"/>
          </p:cNvSpPr>
          <p:nvPr>
            <p:ph type="body" idx="1"/>
          </p:nvPr>
        </p:nvSpPr>
        <p:spPr>
          <a:xfrm>
            <a:off x="623400" y="1374550"/>
            <a:ext cx="7964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Open Sans Light"/>
                <a:ea typeface="Open Sans Light"/>
                <a:cs typeface="Open Sans Light"/>
                <a:sym typeface="Open Sans Light"/>
              </a:rPr>
              <a:t>All of our regression models produced the same result – a </a:t>
            </a:r>
            <a:r>
              <a:rPr lang="en" sz="1600" b="1">
                <a:latin typeface="Open Sans"/>
                <a:ea typeface="Open Sans"/>
                <a:cs typeface="Open Sans"/>
                <a:sym typeface="Open Sans"/>
              </a:rPr>
              <a:t>5-predictor model</a:t>
            </a:r>
            <a:r>
              <a:rPr lang="en" sz="1600">
                <a:latin typeface="Open Sans Light"/>
                <a:ea typeface="Open Sans Light"/>
                <a:cs typeface="Open Sans Light"/>
                <a:sym typeface="Open Sans Light"/>
              </a:rPr>
              <a:t> being the best decision. The predictors with the lowest p-values were Height, Shucked, Shell, and Rings. Sex_I was also a significant predictor, however its p-value was the highest. </a:t>
            </a:r>
            <a:endParaRPr sz="1600">
              <a:latin typeface="Open Sans Light"/>
              <a:ea typeface="Open Sans Light"/>
              <a:cs typeface="Open Sans Light"/>
              <a:sym typeface="Open Sans Light"/>
            </a:endParaRPr>
          </a:p>
          <a:p>
            <a:pPr marL="0" lvl="0" indent="0" algn="l" rtl="0">
              <a:spcBef>
                <a:spcPts val="1200"/>
              </a:spcBef>
              <a:spcAft>
                <a:spcPts val="0"/>
              </a:spcAft>
              <a:buNone/>
            </a:pPr>
            <a:r>
              <a:rPr lang="en" sz="1600">
                <a:latin typeface="Open Sans Light"/>
                <a:ea typeface="Open Sans Light"/>
                <a:cs typeface="Open Sans Light"/>
                <a:sym typeface="Open Sans Light"/>
              </a:rPr>
              <a:t>Across all models, the metrics produced were:</a:t>
            </a:r>
            <a:endParaRPr sz="1600">
              <a:latin typeface="Open Sans Light"/>
              <a:ea typeface="Open Sans Light"/>
              <a:cs typeface="Open Sans Light"/>
              <a:sym typeface="Open Sans Light"/>
            </a:endParaRPr>
          </a:p>
          <a:p>
            <a:pPr marL="457200" lvl="0" indent="-330200" algn="l" rtl="0">
              <a:spcBef>
                <a:spcPts val="1200"/>
              </a:spcBef>
              <a:spcAft>
                <a:spcPts val="0"/>
              </a:spcAft>
              <a:buSzPts val="1600"/>
              <a:buFont typeface="Open Sans Light"/>
              <a:buChar char="●"/>
            </a:pPr>
            <a:r>
              <a:rPr lang="en" sz="1600">
                <a:latin typeface="Open Sans Light"/>
                <a:ea typeface="Open Sans Light"/>
                <a:cs typeface="Open Sans Light"/>
                <a:sym typeface="Open Sans Light"/>
              </a:rPr>
              <a:t>Multiple R^2 was 0.88771</a:t>
            </a:r>
            <a:endParaRPr sz="1600">
              <a:latin typeface="Open Sans Light"/>
              <a:ea typeface="Open Sans Light"/>
              <a:cs typeface="Open Sans Light"/>
              <a:sym typeface="Open Sans Light"/>
            </a:endParaRPr>
          </a:p>
          <a:p>
            <a:pPr marL="457200" lvl="0" indent="-330200" algn="l" rtl="0">
              <a:spcBef>
                <a:spcPts val="0"/>
              </a:spcBef>
              <a:spcAft>
                <a:spcPts val="0"/>
              </a:spcAft>
              <a:buSzPts val="1600"/>
              <a:buFont typeface="Open Sans Light"/>
              <a:buChar char="●"/>
            </a:pPr>
            <a:r>
              <a:rPr lang="en" sz="1600">
                <a:latin typeface="Open Sans Light"/>
                <a:ea typeface="Open Sans Light"/>
                <a:cs typeface="Open Sans Light"/>
                <a:sym typeface="Open Sans Light"/>
              </a:rPr>
              <a:t>Adjusted R^2 was 0.88751</a:t>
            </a:r>
            <a:endParaRPr sz="1600">
              <a:latin typeface="Open Sans Light"/>
              <a:ea typeface="Open Sans Light"/>
              <a:cs typeface="Open Sans Light"/>
              <a:sym typeface="Open Sans Light"/>
            </a:endParaRPr>
          </a:p>
          <a:p>
            <a:pPr marL="457200" lvl="0" indent="-330200" algn="l" rtl="0">
              <a:spcBef>
                <a:spcPts val="0"/>
              </a:spcBef>
              <a:spcAft>
                <a:spcPts val="0"/>
              </a:spcAft>
              <a:buSzPts val="1600"/>
              <a:buFont typeface="Open Sans Light"/>
              <a:buChar char="●"/>
            </a:pPr>
            <a:r>
              <a:rPr lang="en" sz="1600">
                <a:latin typeface="Open Sans Light"/>
                <a:ea typeface="Open Sans Light"/>
                <a:cs typeface="Open Sans Light"/>
                <a:sym typeface="Open Sans Light"/>
              </a:rPr>
              <a:t>Lowest AIC=12249.56</a:t>
            </a:r>
            <a:endParaRPr sz="1600">
              <a:latin typeface="Open Sans Light"/>
              <a:ea typeface="Open Sans Light"/>
              <a:cs typeface="Open Sans Light"/>
              <a:sym typeface="Open Sans Light"/>
            </a:endParaRPr>
          </a:p>
          <a:p>
            <a:pPr marL="0" lvl="0" indent="0" algn="l" rtl="0">
              <a:spcBef>
                <a:spcPts val="1200"/>
              </a:spcBef>
              <a:spcAft>
                <a:spcPts val="1200"/>
              </a:spcAft>
              <a:buNone/>
            </a:pPr>
            <a:r>
              <a:rPr lang="en" sz="1600">
                <a:latin typeface="Open Sans Light"/>
                <a:ea typeface="Open Sans Light"/>
                <a:cs typeface="Open Sans Light"/>
                <a:sym typeface="Open Sans Light"/>
              </a:rPr>
              <a:t>Ultimately, the p-values we obtained from each regression model suggests the model performs better with those predictors than having no model.</a:t>
            </a:r>
            <a:endParaRPr sz="1600">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623400" y="5098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Execution of Models</a:t>
            </a:r>
            <a:endParaRPr sz="4520">
              <a:latin typeface="Times New Roman"/>
              <a:ea typeface="Times New Roman"/>
              <a:cs typeface="Times New Roman"/>
              <a:sym typeface="Times New Roman"/>
            </a:endParaRPr>
          </a:p>
        </p:txBody>
      </p:sp>
      <p:sp>
        <p:nvSpPr>
          <p:cNvPr id="203" name="Google Shape;203;p34"/>
          <p:cNvSpPr txBox="1">
            <a:spLocks noGrp="1"/>
          </p:cNvSpPr>
          <p:nvPr>
            <p:ph type="body" idx="1"/>
          </p:nvPr>
        </p:nvSpPr>
        <p:spPr>
          <a:xfrm>
            <a:off x="623400" y="1374550"/>
            <a:ext cx="7964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Open Sans Light"/>
                <a:ea typeface="Open Sans Light"/>
                <a:cs typeface="Open Sans Light"/>
                <a:sym typeface="Open Sans Light"/>
              </a:rPr>
              <a:t>Full Model</a:t>
            </a:r>
            <a:endParaRPr sz="1600">
              <a:latin typeface="Open Sans Light"/>
              <a:ea typeface="Open Sans Light"/>
              <a:cs typeface="Open Sans Light"/>
              <a:sym typeface="Open Sans Light"/>
            </a:endParaRPr>
          </a:p>
        </p:txBody>
      </p:sp>
      <p:pic>
        <p:nvPicPr>
          <p:cNvPr id="204" name="Google Shape;204;p34"/>
          <p:cNvPicPr preferRelativeResize="0"/>
          <p:nvPr/>
        </p:nvPicPr>
        <p:blipFill>
          <a:blip r:embed="rId3">
            <a:alphaModFix/>
          </a:blip>
          <a:stretch>
            <a:fillRect/>
          </a:stretch>
        </p:blipFill>
        <p:spPr>
          <a:xfrm>
            <a:off x="700050" y="1813850"/>
            <a:ext cx="4996476" cy="2706425"/>
          </a:xfrm>
          <a:prstGeom prst="rect">
            <a:avLst/>
          </a:prstGeom>
          <a:noFill/>
          <a:ln>
            <a:noFill/>
          </a:ln>
        </p:spPr>
      </p:pic>
      <p:pic>
        <p:nvPicPr>
          <p:cNvPr id="205" name="Google Shape;205;p34"/>
          <p:cNvPicPr preferRelativeResize="0"/>
          <p:nvPr/>
        </p:nvPicPr>
        <p:blipFill>
          <a:blip r:embed="rId4">
            <a:alphaModFix/>
          </a:blip>
          <a:stretch>
            <a:fillRect/>
          </a:stretch>
        </p:blipFill>
        <p:spPr>
          <a:xfrm>
            <a:off x="5949198" y="705845"/>
            <a:ext cx="3013575" cy="38500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495650" y="31457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Performance of Models</a:t>
            </a:r>
            <a:endParaRPr sz="4520">
              <a:latin typeface="Times New Roman"/>
              <a:ea typeface="Times New Roman"/>
              <a:cs typeface="Times New Roman"/>
              <a:sym typeface="Times New Roman"/>
            </a:endParaRPr>
          </a:p>
        </p:txBody>
      </p:sp>
      <p:sp>
        <p:nvSpPr>
          <p:cNvPr id="211" name="Google Shape;211;p35"/>
          <p:cNvSpPr txBox="1">
            <a:spLocks noGrp="1"/>
          </p:cNvSpPr>
          <p:nvPr>
            <p:ph type="body" idx="1"/>
          </p:nvPr>
        </p:nvSpPr>
        <p:spPr>
          <a:xfrm>
            <a:off x="495650" y="1258800"/>
            <a:ext cx="7964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Open Sans Light"/>
                <a:ea typeface="Open Sans Light"/>
                <a:cs typeface="Open Sans Light"/>
                <a:sym typeface="Open Sans Light"/>
              </a:rPr>
              <a:t>Full Model</a:t>
            </a:r>
            <a:endParaRPr sz="1600">
              <a:latin typeface="Open Sans Light"/>
              <a:ea typeface="Open Sans Light"/>
              <a:cs typeface="Open Sans Light"/>
              <a:sym typeface="Open Sans Light"/>
            </a:endParaRPr>
          </a:p>
        </p:txBody>
      </p:sp>
      <p:pic>
        <p:nvPicPr>
          <p:cNvPr id="212" name="Google Shape;212;p35"/>
          <p:cNvPicPr preferRelativeResize="0"/>
          <p:nvPr/>
        </p:nvPicPr>
        <p:blipFill>
          <a:blip r:embed="rId3">
            <a:alphaModFix/>
          </a:blip>
          <a:stretch>
            <a:fillRect/>
          </a:stretch>
        </p:blipFill>
        <p:spPr>
          <a:xfrm>
            <a:off x="582850" y="1749575"/>
            <a:ext cx="6666850" cy="915250"/>
          </a:xfrm>
          <a:prstGeom prst="rect">
            <a:avLst/>
          </a:prstGeom>
          <a:noFill/>
          <a:ln>
            <a:noFill/>
          </a:ln>
        </p:spPr>
      </p:pic>
      <p:pic>
        <p:nvPicPr>
          <p:cNvPr id="213" name="Google Shape;213;p35"/>
          <p:cNvPicPr preferRelativeResize="0"/>
          <p:nvPr/>
        </p:nvPicPr>
        <p:blipFill>
          <a:blip r:embed="rId4">
            <a:alphaModFix/>
          </a:blip>
          <a:stretch>
            <a:fillRect/>
          </a:stretch>
        </p:blipFill>
        <p:spPr>
          <a:xfrm>
            <a:off x="579050" y="2984200"/>
            <a:ext cx="6666849" cy="780000"/>
          </a:xfrm>
          <a:prstGeom prst="rect">
            <a:avLst/>
          </a:prstGeom>
          <a:noFill/>
          <a:ln>
            <a:noFill/>
          </a:ln>
        </p:spPr>
      </p:pic>
      <p:sp>
        <p:nvSpPr>
          <p:cNvPr id="214" name="Google Shape;214;p35"/>
          <p:cNvSpPr txBox="1"/>
          <p:nvPr/>
        </p:nvSpPr>
        <p:spPr>
          <a:xfrm>
            <a:off x="1064475" y="3664675"/>
            <a:ext cx="655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487150" y="143650"/>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Execution of Models</a:t>
            </a:r>
            <a:endParaRPr sz="4520">
              <a:latin typeface="Times New Roman"/>
              <a:ea typeface="Times New Roman"/>
              <a:cs typeface="Times New Roman"/>
              <a:sym typeface="Times New Roman"/>
            </a:endParaRPr>
          </a:p>
        </p:txBody>
      </p:sp>
      <p:sp>
        <p:nvSpPr>
          <p:cNvPr id="220" name="Google Shape;220;p36"/>
          <p:cNvSpPr txBox="1">
            <a:spLocks noGrp="1"/>
          </p:cNvSpPr>
          <p:nvPr>
            <p:ph type="body" idx="1"/>
          </p:nvPr>
        </p:nvSpPr>
        <p:spPr>
          <a:xfrm>
            <a:off x="487150" y="923650"/>
            <a:ext cx="79647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latin typeface="Open Sans Light"/>
                <a:ea typeface="Open Sans Light"/>
                <a:cs typeface="Open Sans Light"/>
                <a:sym typeface="Open Sans Light"/>
              </a:rPr>
              <a:t>The reduced model after Exhaustive Search </a:t>
            </a:r>
            <a:endParaRPr sz="1000">
              <a:latin typeface="Open Sans Light"/>
              <a:ea typeface="Open Sans Light"/>
              <a:cs typeface="Open Sans Light"/>
              <a:sym typeface="Open Sans Light"/>
            </a:endParaRPr>
          </a:p>
          <a:p>
            <a:pPr marL="0" lvl="0" indent="0" algn="l" rtl="0">
              <a:lnSpc>
                <a:spcPct val="100000"/>
              </a:lnSpc>
              <a:spcBef>
                <a:spcPts val="1200"/>
              </a:spcBef>
              <a:spcAft>
                <a:spcPts val="0"/>
              </a:spcAft>
              <a:buNone/>
            </a:pPr>
            <a:endParaRPr sz="1600">
              <a:latin typeface="Open Sans Light"/>
              <a:ea typeface="Open Sans Light"/>
              <a:cs typeface="Open Sans Light"/>
              <a:sym typeface="Open Sans Light"/>
            </a:endParaRPr>
          </a:p>
          <a:p>
            <a:pPr marL="0" lvl="0" indent="0" algn="l" rtl="0">
              <a:lnSpc>
                <a:spcPct val="100000"/>
              </a:lnSpc>
              <a:spcBef>
                <a:spcPts val="1200"/>
              </a:spcBef>
              <a:spcAft>
                <a:spcPts val="0"/>
              </a:spcAft>
              <a:buNone/>
            </a:pPr>
            <a:endParaRPr sz="1600">
              <a:latin typeface="Open Sans Light"/>
              <a:ea typeface="Open Sans Light"/>
              <a:cs typeface="Open Sans Light"/>
              <a:sym typeface="Open Sans Light"/>
            </a:endParaRPr>
          </a:p>
          <a:p>
            <a:pPr marL="0" lvl="0" indent="0" algn="l" rtl="0">
              <a:spcBef>
                <a:spcPts val="1200"/>
              </a:spcBef>
              <a:spcAft>
                <a:spcPts val="0"/>
              </a:spcAft>
              <a:buClr>
                <a:schemeClr val="dk1"/>
              </a:buClr>
              <a:buSzPts val="1100"/>
              <a:buFont typeface="Arial"/>
              <a:buNone/>
            </a:pPr>
            <a:endParaRPr sz="900">
              <a:latin typeface="Open Sans Light"/>
              <a:ea typeface="Open Sans Light"/>
              <a:cs typeface="Open Sans Light"/>
              <a:sym typeface="Open Sans Light"/>
            </a:endParaRPr>
          </a:p>
          <a:p>
            <a:pPr marL="0" lvl="0" indent="0" algn="l" rtl="0">
              <a:spcBef>
                <a:spcPts val="1200"/>
              </a:spcBef>
              <a:spcAft>
                <a:spcPts val="1200"/>
              </a:spcAft>
              <a:buNone/>
            </a:pPr>
            <a:endParaRPr sz="1600">
              <a:latin typeface="Open Sans Light"/>
              <a:ea typeface="Open Sans Light"/>
              <a:cs typeface="Open Sans Light"/>
              <a:sym typeface="Open Sans Light"/>
            </a:endParaRPr>
          </a:p>
        </p:txBody>
      </p:sp>
      <p:pic>
        <p:nvPicPr>
          <p:cNvPr id="221" name="Google Shape;221;p36"/>
          <p:cNvPicPr preferRelativeResize="0"/>
          <p:nvPr/>
        </p:nvPicPr>
        <p:blipFill>
          <a:blip r:embed="rId3">
            <a:alphaModFix/>
          </a:blip>
          <a:stretch>
            <a:fillRect/>
          </a:stretch>
        </p:blipFill>
        <p:spPr>
          <a:xfrm>
            <a:off x="6012152" y="923650"/>
            <a:ext cx="2818575" cy="3576601"/>
          </a:xfrm>
          <a:prstGeom prst="rect">
            <a:avLst/>
          </a:prstGeom>
          <a:noFill/>
          <a:ln>
            <a:noFill/>
          </a:ln>
        </p:spPr>
      </p:pic>
      <p:pic>
        <p:nvPicPr>
          <p:cNvPr id="222" name="Google Shape;222;p36"/>
          <p:cNvPicPr preferRelativeResize="0"/>
          <p:nvPr/>
        </p:nvPicPr>
        <p:blipFill>
          <a:blip r:embed="rId4">
            <a:alphaModFix/>
          </a:blip>
          <a:stretch>
            <a:fillRect/>
          </a:stretch>
        </p:blipFill>
        <p:spPr>
          <a:xfrm>
            <a:off x="588550" y="1441150"/>
            <a:ext cx="5199124" cy="2541600"/>
          </a:xfrm>
          <a:prstGeom prst="rect">
            <a:avLst/>
          </a:prstGeom>
          <a:noFill/>
          <a:ln>
            <a:noFill/>
          </a:ln>
        </p:spPr>
      </p:pic>
      <p:sp>
        <p:nvSpPr>
          <p:cNvPr id="223" name="Google Shape;223;p36"/>
          <p:cNvSpPr txBox="1"/>
          <p:nvPr/>
        </p:nvSpPr>
        <p:spPr>
          <a:xfrm>
            <a:off x="521150" y="4019450"/>
            <a:ext cx="48276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Open Sans Light"/>
                <a:ea typeface="Open Sans Light"/>
                <a:cs typeface="Open Sans Light"/>
                <a:sym typeface="Open Sans Light"/>
              </a:rPr>
              <a:t>Reduce `Viscera` and `Sex_M`</a:t>
            </a:r>
            <a:endParaRPr sz="1300">
              <a:latin typeface="Open Sans Light"/>
              <a:ea typeface="Open Sans Light"/>
              <a:cs typeface="Open Sans Light"/>
              <a:sym typeface="Open Sans Light"/>
            </a:endParaRPr>
          </a:p>
          <a:p>
            <a:pPr marL="0" lvl="0" indent="0" algn="l" rtl="0">
              <a:spcBef>
                <a:spcPts val="0"/>
              </a:spcBef>
              <a:spcAft>
                <a:spcPts val="0"/>
              </a:spcAft>
              <a:buNone/>
            </a:pPr>
            <a:r>
              <a:rPr lang="en" sz="1300">
                <a:latin typeface="Open Sans Light"/>
                <a:ea typeface="Open Sans Light"/>
                <a:cs typeface="Open Sans Light"/>
                <a:sym typeface="Open Sans Light"/>
              </a:rPr>
              <a:t>Based on high p-value of Linear Regression model, the fifth combination of Exhaustive Search Table, and the fifth model has the highest Adjust R, lowest BIC and CP</a:t>
            </a:r>
            <a:endParaRPr sz="1300">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589650" y="1862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Performance of Models</a:t>
            </a:r>
            <a:endParaRPr sz="4520">
              <a:latin typeface="Times New Roman"/>
              <a:ea typeface="Times New Roman"/>
              <a:cs typeface="Times New Roman"/>
              <a:sym typeface="Times New Roman"/>
            </a:endParaRPr>
          </a:p>
        </p:txBody>
      </p:sp>
      <p:sp>
        <p:nvSpPr>
          <p:cNvPr id="229" name="Google Shape;229;p37"/>
          <p:cNvSpPr txBox="1">
            <a:spLocks noGrp="1"/>
          </p:cNvSpPr>
          <p:nvPr>
            <p:ph type="body" idx="1"/>
          </p:nvPr>
        </p:nvSpPr>
        <p:spPr>
          <a:xfrm>
            <a:off x="678875" y="1205825"/>
            <a:ext cx="7964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a:latin typeface="Open Sans Light"/>
                <a:ea typeface="Open Sans Light"/>
                <a:cs typeface="Open Sans Light"/>
                <a:sym typeface="Open Sans Light"/>
              </a:rPr>
              <a:t>The reduced model after Exhaustive Search</a:t>
            </a:r>
            <a:endParaRPr sz="1600">
              <a:latin typeface="Open Sans Light"/>
              <a:ea typeface="Open Sans Light"/>
              <a:cs typeface="Open Sans Light"/>
              <a:sym typeface="Open Sans Light"/>
            </a:endParaRPr>
          </a:p>
          <a:p>
            <a:pPr marL="0" lvl="0" indent="0" algn="l" rtl="0">
              <a:spcBef>
                <a:spcPts val="1200"/>
              </a:spcBef>
              <a:spcAft>
                <a:spcPts val="1200"/>
              </a:spcAft>
              <a:buNone/>
            </a:pPr>
            <a:endParaRPr sz="1600">
              <a:latin typeface="Open Sans Light"/>
              <a:ea typeface="Open Sans Light"/>
              <a:cs typeface="Open Sans Light"/>
              <a:sym typeface="Open Sans Light"/>
            </a:endParaRPr>
          </a:p>
        </p:txBody>
      </p:sp>
      <p:pic>
        <p:nvPicPr>
          <p:cNvPr id="230" name="Google Shape;230;p37"/>
          <p:cNvPicPr preferRelativeResize="0"/>
          <p:nvPr/>
        </p:nvPicPr>
        <p:blipFill>
          <a:blip r:embed="rId3">
            <a:alphaModFix/>
          </a:blip>
          <a:stretch>
            <a:fillRect/>
          </a:stretch>
        </p:blipFill>
        <p:spPr>
          <a:xfrm>
            <a:off x="755450" y="1738278"/>
            <a:ext cx="6299900" cy="833472"/>
          </a:xfrm>
          <a:prstGeom prst="rect">
            <a:avLst/>
          </a:prstGeom>
          <a:noFill/>
          <a:ln>
            <a:noFill/>
          </a:ln>
        </p:spPr>
      </p:pic>
      <p:pic>
        <p:nvPicPr>
          <p:cNvPr id="231" name="Google Shape;231;p37"/>
          <p:cNvPicPr preferRelativeResize="0"/>
          <p:nvPr/>
        </p:nvPicPr>
        <p:blipFill>
          <a:blip r:embed="rId4">
            <a:alphaModFix/>
          </a:blip>
          <a:stretch>
            <a:fillRect/>
          </a:stretch>
        </p:blipFill>
        <p:spPr>
          <a:xfrm>
            <a:off x="755450" y="3020375"/>
            <a:ext cx="6299901" cy="705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487150" y="143650"/>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Execution of Models</a:t>
            </a:r>
            <a:endParaRPr sz="4520">
              <a:latin typeface="Times New Roman"/>
              <a:ea typeface="Times New Roman"/>
              <a:cs typeface="Times New Roman"/>
              <a:sym typeface="Times New Roman"/>
            </a:endParaRPr>
          </a:p>
        </p:txBody>
      </p:sp>
      <p:sp>
        <p:nvSpPr>
          <p:cNvPr id="237" name="Google Shape;237;p38"/>
          <p:cNvSpPr txBox="1">
            <a:spLocks noGrp="1"/>
          </p:cNvSpPr>
          <p:nvPr>
            <p:ph type="body" idx="1"/>
          </p:nvPr>
        </p:nvSpPr>
        <p:spPr>
          <a:xfrm>
            <a:off x="487150" y="863550"/>
            <a:ext cx="5652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latin typeface="Open Sans Light"/>
                <a:ea typeface="Open Sans Light"/>
                <a:cs typeface="Open Sans Light"/>
                <a:sym typeface="Open Sans Light"/>
              </a:rPr>
              <a:t>The reduced model after Forward Selection, Backward Elimination, and Stepwise Regression</a:t>
            </a:r>
            <a:endParaRPr sz="1300">
              <a:latin typeface="Open Sans Light"/>
              <a:ea typeface="Open Sans Light"/>
              <a:cs typeface="Open Sans Light"/>
              <a:sym typeface="Open Sans Light"/>
            </a:endParaRPr>
          </a:p>
          <a:p>
            <a:pPr marL="0" lvl="0" indent="0" algn="l" rtl="0">
              <a:spcBef>
                <a:spcPts val="1200"/>
              </a:spcBef>
              <a:spcAft>
                <a:spcPts val="1200"/>
              </a:spcAft>
              <a:buNone/>
            </a:pPr>
            <a:endParaRPr sz="1600">
              <a:latin typeface="Open Sans Light"/>
              <a:ea typeface="Open Sans Light"/>
              <a:cs typeface="Open Sans Light"/>
              <a:sym typeface="Open Sans Light"/>
            </a:endParaRPr>
          </a:p>
        </p:txBody>
      </p:sp>
      <p:pic>
        <p:nvPicPr>
          <p:cNvPr id="238" name="Google Shape;238;p38"/>
          <p:cNvPicPr preferRelativeResize="0"/>
          <p:nvPr/>
        </p:nvPicPr>
        <p:blipFill>
          <a:blip r:embed="rId3">
            <a:alphaModFix/>
          </a:blip>
          <a:stretch>
            <a:fillRect/>
          </a:stretch>
        </p:blipFill>
        <p:spPr>
          <a:xfrm>
            <a:off x="6032524" y="626700"/>
            <a:ext cx="2975075" cy="3713351"/>
          </a:xfrm>
          <a:prstGeom prst="rect">
            <a:avLst/>
          </a:prstGeom>
          <a:noFill/>
          <a:ln>
            <a:noFill/>
          </a:ln>
        </p:spPr>
      </p:pic>
      <p:pic>
        <p:nvPicPr>
          <p:cNvPr id="239" name="Google Shape;239;p38"/>
          <p:cNvPicPr preferRelativeResize="0"/>
          <p:nvPr/>
        </p:nvPicPr>
        <p:blipFill>
          <a:blip r:embed="rId4">
            <a:alphaModFix/>
          </a:blip>
          <a:stretch>
            <a:fillRect/>
          </a:stretch>
        </p:blipFill>
        <p:spPr>
          <a:xfrm>
            <a:off x="563800" y="1483775"/>
            <a:ext cx="5277999" cy="2531125"/>
          </a:xfrm>
          <a:prstGeom prst="rect">
            <a:avLst/>
          </a:prstGeom>
          <a:noFill/>
          <a:ln>
            <a:noFill/>
          </a:ln>
        </p:spPr>
      </p:pic>
      <p:sp>
        <p:nvSpPr>
          <p:cNvPr id="240" name="Google Shape;240;p38"/>
          <p:cNvSpPr txBox="1"/>
          <p:nvPr/>
        </p:nvSpPr>
        <p:spPr>
          <a:xfrm>
            <a:off x="563800" y="4113100"/>
            <a:ext cx="5058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Open Sans Light"/>
                <a:ea typeface="Open Sans Light"/>
                <a:cs typeface="Open Sans Light"/>
                <a:sym typeface="Open Sans Light"/>
              </a:rPr>
              <a:t>Reduce `Sex_I`, cause it has high p-value indicating a not significant effect on our model</a:t>
            </a:r>
            <a:endParaRPr sz="1300">
              <a:latin typeface="Open Sans Light"/>
              <a:ea typeface="Open Sans Light"/>
              <a:cs typeface="Open Sans Light"/>
              <a:sym typeface="Open Sans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589650" y="1862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Performance of Models</a:t>
            </a:r>
            <a:endParaRPr sz="4520">
              <a:latin typeface="Times New Roman"/>
              <a:ea typeface="Times New Roman"/>
              <a:cs typeface="Times New Roman"/>
              <a:sym typeface="Times New Roman"/>
            </a:endParaRPr>
          </a:p>
        </p:txBody>
      </p:sp>
      <p:pic>
        <p:nvPicPr>
          <p:cNvPr id="246" name="Google Shape;246;p39"/>
          <p:cNvPicPr preferRelativeResize="0"/>
          <p:nvPr/>
        </p:nvPicPr>
        <p:blipFill>
          <a:blip r:embed="rId3">
            <a:alphaModFix/>
          </a:blip>
          <a:stretch>
            <a:fillRect/>
          </a:stretch>
        </p:blipFill>
        <p:spPr>
          <a:xfrm>
            <a:off x="754750" y="1744750"/>
            <a:ext cx="7135799" cy="924325"/>
          </a:xfrm>
          <a:prstGeom prst="rect">
            <a:avLst/>
          </a:prstGeom>
          <a:noFill/>
          <a:ln>
            <a:noFill/>
          </a:ln>
        </p:spPr>
      </p:pic>
      <p:pic>
        <p:nvPicPr>
          <p:cNvPr id="247" name="Google Shape;247;p39"/>
          <p:cNvPicPr preferRelativeResize="0"/>
          <p:nvPr/>
        </p:nvPicPr>
        <p:blipFill>
          <a:blip r:embed="rId4">
            <a:alphaModFix/>
          </a:blip>
          <a:stretch>
            <a:fillRect/>
          </a:stretch>
        </p:blipFill>
        <p:spPr>
          <a:xfrm>
            <a:off x="754750" y="3127468"/>
            <a:ext cx="7135801" cy="742257"/>
          </a:xfrm>
          <a:prstGeom prst="rect">
            <a:avLst/>
          </a:prstGeom>
          <a:noFill/>
          <a:ln>
            <a:noFill/>
          </a:ln>
        </p:spPr>
      </p:pic>
      <p:sp>
        <p:nvSpPr>
          <p:cNvPr id="248" name="Google Shape;248;p39"/>
          <p:cNvSpPr txBox="1"/>
          <p:nvPr/>
        </p:nvSpPr>
        <p:spPr>
          <a:xfrm>
            <a:off x="626475" y="1083000"/>
            <a:ext cx="76242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2"/>
                </a:solidFill>
                <a:latin typeface="Open Sans Light"/>
                <a:ea typeface="Open Sans Light"/>
                <a:cs typeface="Open Sans Light"/>
                <a:sym typeface="Open Sans Light"/>
              </a:rPr>
              <a:t>The reduced model after Forward Selection, Backward Elimination, and Stepwise Regression</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512700" y="152400"/>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00">
                <a:latin typeface="Times New Roman"/>
                <a:ea typeface="Times New Roman"/>
                <a:cs typeface="Times New Roman"/>
                <a:sym typeface="Times New Roman"/>
              </a:rPr>
              <a:t>Accuracy Comparison of Models</a:t>
            </a:r>
            <a:endParaRPr sz="4000">
              <a:latin typeface="Times New Roman"/>
              <a:ea typeface="Times New Roman"/>
              <a:cs typeface="Times New Roman"/>
              <a:sym typeface="Times New Roman"/>
            </a:endParaRPr>
          </a:p>
        </p:txBody>
      </p:sp>
      <p:sp>
        <p:nvSpPr>
          <p:cNvPr id="254" name="Google Shape;254;p40"/>
          <p:cNvSpPr txBox="1"/>
          <p:nvPr/>
        </p:nvSpPr>
        <p:spPr>
          <a:xfrm>
            <a:off x="3482925" y="4797800"/>
            <a:ext cx="283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pic>
        <p:nvPicPr>
          <p:cNvPr id="255" name="Google Shape;255;p40"/>
          <p:cNvPicPr preferRelativeResize="0"/>
          <p:nvPr/>
        </p:nvPicPr>
        <p:blipFill>
          <a:blip r:embed="rId3">
            <a:alphaModFix/>
          </a:blip>
          <a:stretch>
            <a:fillRect/>
          </a:stretch>
        </p:blipFill>
        <p:spPr>
          <a:xfrm>
            <a:off x="1715100" y="1015413"/>
            <a:ext cx="6666849" cy="780000"/>
          </a:xfrm>
          <a:prstGeom prst="rect">
            <a:avLst/>
          </a:prstGeom>
          <a:noFill/>
          <a:ln>
            <a:noFill/>
          </a:ln>
        </p:spPr>
      </p:pic>
      <p:pic>
        <p:nvPicPr>
          <p:cNvPr id="256" name="Google Shape;256;p40"/>
          <p:cNvPicPr preferRelativeResize="0"/>
          <p:nvPr/>
        </p:nvPicPr>
        <p:blipFill>
          <a:blip r:embed="rId4">
            <a:alphaModFix/>
          </a:blip>
          <a:stretch>
            <a:fillRect/>
          </a:stretch>
        </p:blipFill>
        <p:spPr>
          <a:xfrm>
            <a:off x="1715100" y="1926188"/>
            <a:ext cx="6666849" cy="705825"/>
          </a:xfrm>
          <a:prstGeom prst="rect">
            <a:avLst/>
          </a:prstGeom>
          <a:noFill/>
          <a:ln>
            <a:noFill/>
          </a:ln>
        </p:spPr>
      </p:pic>
      <p:pic>
        <p:nvPicPr>
          <p:cNvPr id="257" name="Google Shape;257;p40"/>
          <p:cNvPicPr preferRelativeResize="0"/>
          <p:nvPr/>
        </p:nvPicPr>
        <p:blipFill>
          <a:blip r:embed="rId5">
            <a:alphaModFix/>
          </a:blip>
          <a:stretch>
            <a:fillRect/>
          </a:stretch>
        </p:blipFill>
        <p:spPr>
          <a:xfrm>
            <a:off x="1713400" y="2765113"/>
            <a:ext cx="6666850" cy="742250"/>
          </a:xfrm>
          <a:prstGeom prst="rect">
            <a:avLst/>
          </a:prstGeom>
          <a:noFill/>
          <a:ln>
            <a:noFill/>
          </a:ln>
        </p:spPr>
      </p:pic>
      <p:sp>
        <p:nvSpPr>
          <p:cNvPr id="258" name="Google Shape;258;p40"/>
          <p:cNvSpPr txBox="1"/>
          <p:nvPr/>
        </p:nvSpPr>
        <p:spPr>
          <a:xfrm>
            <a:off x="539350" y="3612175"/>
            <a:ext cx="7762200" cy="1327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Font typeface="Open Sans Light"/>
              <a:buChar char="●"/>
            </a:pPr>
            <a:r>
              <a:rPr lang="en" sz="1100">
                <a:solidFill>
                  <a:schemeClr val="dk1"/>
                </a:solidFill>
                <a:latin typeface="Open Sans Light"/>
                <a:ea typeface="Open Sans Light"/>
                <a:cs typeface="Open Sans Light"/>
                <a:sym typeface="Open Sans Light"/>
              </a:rPr>
              <a:t>The RMSE is measured in the </a:t>
            </a:r>
            <a:r>
              <a:rPr lang="en" sz="1100" i="1">
                <a:solidFill>
                  <a:schemeClr val="dk1"/>
                </a:solidFill>
                <a:latin typeface="Open Sans Light"/>
                <a:ea typeface="Open Sans Light"/>
                <a:cs typeface="Open Sans Light"/>
                <a:sym typeface="Open Sans Light"/>
              </a:rPr>
              <a:t>same units as the data, rather than the squared error</a:t>
            </a:r>
            <a:r>
              <a:rPr lang="en" sz="1100">
                <a:solidFill>
                  <a:schemeClr val="dk1"/>
                </a:solidFill>
                <a:latin typeface="Open Sans Light"/>
                <a:ea typeface="Open Sans Light"/>
                <a:cs typeface="Open Sans Light"/>
                <a:sym typeface="Open Sans Light"/>
              </a:rPr>
              <a:t> and being representative of the size of a "typical" error. In addition, </a:t>
            </a:r>
            <a:r>
              <a:rPr lang="en" sz="1100">
                <a:solidFill>
                  <a:srgbClr val="292929"/>
                </a:solidFill>
                <a:highlight>
                  <a:srgbClr val="FFFFFF"/>
                </a:highlight>
                <a:latin typeface="Open Sans Light"/>
                <a:ea typeface="Open Sans Light"/>
                <a:cs typeface="Open Sans Light"/>
                <a:sym typeface="Open Sans Light"/>
              </a:rPr>
              <a:t>a forecast minimizing RMSE will not result in bias (as it aims for the average). And we also removed the outlier, which could be treated as the significant error affecting the RMSE.</a:t>
            </a:r>
            <a:endParaRPr sz="1100">
              <a:solidFill>
                <a:srgbClr val="292929"/>
              </a:solidFill>
              <a:highlight>
                <a:srgbClr val="FFFFFF"/>
              </a:highlight>
              <a:latin typeface="Open Sans Light"/>
              <a:ea typeface="Open Sans Light"/>
              <a:cs typeface="Open Sans Light"/>
              <a:sym typeface="Open Sans Light"/>
            </a:endParaRPr>
          </a:p>
          <a:p>
            <a:pPr marL="457200" lvl="0" indent="-298450" algn="l" rtl="0">
              <a:lnSpc>
                <a:spcPct val="115000"/>
              </a:lnSpc>
              <a:spcBef>
                <a:spcPts val="0"/>
              </a:spcBef>
              <a:spcAft>
                <a:spcPts val="0"/>
              </a:spcAft>
              <a:buClr>
                <a:srgbClr val="292929"/>
              </a:buClr>
              <a:buSzPts val="1100"/>
              <a:buFont typeface="Open Sans Light"/>
              <a:buChar char="●"/>
            </a:pPr>
            <a:r>
              <a:rPr lang="en" sz="1100">
                <a:solidFill>
                  <a:schemeClr val="dk1"/>
                </a:solidFill>
                <a:latin typeface="Open Sans Light"/>
                <a:ea typeface="Open Sans Light"/>
                <a:cs typeface="Open Sans Light"/>
                <a:sym typeface="Open Sans Light"/>
              </a:rPr>
              <a:t>MAE is also a helpful KPI since it’s measured in the original unit of data. The full and the second model has almost the same MAE, since MAE aims for the median which is not affected by outlier.</a:t>
            </a:r>
            <a:endParaRPr sz="1100">
              <a:solidFill>
                <a:srgbClr val="292929"/>
              </a:solidFill>
              <a:highlight>
                <a:srgbClr val="FFFFFF"/>
              </a:highlight>
              <a:latin typeface="Open Sans Light"/>
              <a:ea typeface="Open Sans Light"/>
              <a:cs typeface="Open Sans Light"/>
              <a:sym typeface="Open Sans Light"/>
            </a:endParaRPr>
          </a:p>
          <a:p>
            <a:pPr marL="457200" lvl="0" indent="-298450" algn="l" rtl="0">
              <a:lnSpc>
                <a:spcPct val="115000"/>
              </a:lnSpc>
              <a:spcBef>
                <a:spcPts val="0"/>
              </a:spcBef>
              <a:spcAft>
                <a:spcPts val="0"/>
              </a:spcAft>
              <a:buClr>
                <a:schemeClr val="dk1"/>
              </a:buClr>
              <a:buSzPts val="1100"/>
              <a:buFont typeface="Open Sans Light"/>
              <a:buChar char="●"/>
            </a:pPr>
            <a:r>
              <a:rPr lang="en" sz="1100">
                <a:solidFill>
                  <a:schemeClr val="dk1"/>
                </a:solidFill>
                <a:latin typeface="Open Sans Light"/>
                <a:ea typeface="Open Sans Light"/>
                <a:cs typeface="Open Sans Light"/>
                <a:sym typeface="Open Sans Light"/>
              </a:rPr>
              <a:t>As well as the MPE and MAPE of the full model is almost the same as the second model, just slightly smaller.</a:t>
            </a:r>
            <a:endParaRPr sz="1100">
              <a:latin typeface="Open Sans Light"/>
              <a:ea typeface="Open Sans Light"/>
              <a:cs typeface="Open Sans Light"/>
              <a:sym typeface="Open Sans Light"/>
            </a:endParaRPr>
          </a:p>
        </p:txBody>
      </p:sp>
      <p:sp>
        <p:nvSpPr>
          <p:cNvPr id="259" name="Google Shape;259;p40"/>
          <p:cNvSpPr txBox="1"/>
          <p:nvPr/>
        </p:nvSpPr>
        <p:spPr>
          <a:xfrm>
            <a:off x="660525" y="979275"/>
            <a:ext cx="1064400" cy="266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Open Sans"/>
                <a:ea typeface="Open Sans"/>
                <a:cs typeface="Open Sans"/>
                <a:sym typeface="Open Sans"/>
              </a:rPr>
              <a:t>Full </a:t>
            </a:r>
            <a:endParaRPr sz="1300" b="1">
              <a:latin typeface="Open Sans"/>
              <a:ea typeface="Open Sans"/>
              <a:cs typeface="Open Sans"/>
              <a:sym typeface="Open Sans"/>
            </a:endParaRPr>
          </a:p>
          <a:p>
            <a:pPr marL="0" lvl="0" indent="0" algn="l" rtl="0">
              <a:spcBef>
                <a:spcPts val="0"/>
              </a:spcBef>
              <a:spcAft>
                <a:spcPts val="0"/>
              </a:spcAft>
              <a:buNone/>
            </a:pPr>
            <a:endParaRPr sz="1500" b="1">
              <a:latin typeface="Open Sans"/>
              <a:ea typeface="Open Sans"/>
              <a:cs typeface="Open Sans"/>
              <a:sym typeface="Open Sans"/>
            </a:endParaRPr>
          </a:p>
          <a:p>
            <a:pPr marL="0" lvl="0" indent="0" algn="l" rtl="0">
              <a:spcBef>
                <a:spcPts val="0"/>
              </a:spcBef>
              <a:spcAft>
                <a:spcPts val="0"/>
              </a:spcAft>
              <a:buNone/>
            </a:pPr>
            <a:endParaRPr sz="1500" b="1">
              <a:latin typeface="Open Sans"/>
              <a:ea typeface="Open Sans"/>
              <a:cs typeface="Open Sans"/>
              <a:sym typeface="Open Sans"/>
            </a:endParaRPr>
          </a:p>
          <a:p>
            <a:pPr marL="0" lvl="0" indent="0" algn="l" rtl="0">
              <a:spcBef>
                <a:spcPts val="0"/>
              </a:spcBef>
              <a:spcAft>
                <a:spcPts val="0"/>
              </a:spcAft>
              <a:buNone/>
            </a:pPr>
            <a:endParaRPr sz="1300" b="1">
              <a:latin typeface="Open Sans"/>
              <a:ea typeface="Open Sans"/>
              <a:cs typeface="Open Sans"/>
              <a:sym typeface="Open Sans"/>
            </a:endParaRPr>
          </a:p>
          <a:p>
            <a:pPr marL="0" lvl="0" indent="0" algn="l" rtl="0">
              <a:spcBef>
                <a:spcPts val="0"/>
              </a:spcBef>
              <a:spcAft>
                <a:spcPts val="0"/>
              </a:spcAft>
              <a:buNone/>
            </a:pPr>
            <a:r>
              <a:rPr lang="en" sz="1300" b="1">
                <a:latin typeface="Open Sans"/>
                <a:ea typeface="Open Sans"/>
                <a:cs typeface="Open Sans"/>
                <a:sym typeface="Open Sans"/>
              </a:rPr>
              <a:t>Viscera and Sex_M reduced</a:t>
            </a:r>
            <a:endParaRPr sz="1300" b="1">
              <a:latin typeface="Open Sans"/>
              <a:ea typeface="Open Sans"/>
              <a:cs typeface="Open Sans"/>
              <a:sym typeface="Open Sans"/>
            </a:endParaRPr>
          </a:p>
          <a:p>
            <a:pPr marL="0" lvl="0" indent="0" algn="l" rtl="0">
              <a:spcBef>
                <a:spcPts val="0"/>
              </a:spcBef>
              <a:spcAft>
                <a:spcPts val="0"/>
              </a:spcAft>
              <a:buNone/>
            </a:pPr>
            <a:endParaRPr b="1">
              <a:latin typeface="Open Sans"/>
              <a:ea typeface="Open Sans"/>
              <a:cs typeface="Open Sans"/>
              <a:sym typeface="Open Sans"/>
            </a:endParaRPr>
          </a:p>
          <a:p>
            <a:pPr marL="0" lvl="0" indent="0" algn="l" rtl="0">
              <a:spcBef>
                <a:spcPts val="0"/>
              </a:spcBef>
              <a:spcAft>
                <a:spcPts val="0"/>
              </a:spcAft>
              <a:buNone/>
            </a:pPr>
            <a:r>
              <a:rPr lang="en" sz="1300" b="1">
                <a:latin typeface="Open Sans"/>
                <a:ea typeface="Open Sans"/>
                <a:cs typeface="Open Sans"/>
                <a:sym typeface="Open Sans"/>
              </a:rPr>
              <a:t>Viscera, Sex_M, and Sex_I reduced</a:t>
            </a:r>
            <a:endParaRPr sz="1300" b="1">
              <a:latin typeface="Open Sans"/>
              <a:ea typeface="Open Sans"/>
              <a:cs typeface="Open Sans"/>
              <a:sym typeface="Open Sans"/>
            </a:endParaRPr>
          </a:p>
        </p:txBody>
      </p:sp>
      <p:sp>
        <p:nvSpPr>
          <p:cNvPr id="260" name="Google Shape;260;p40"/>
          <p:cNvSpPr/>
          <p:nvPr/>
        </p:nvSpPr>
        <p:spPr>
          <a:xfrm>
            <a:off x="2948475" y="1348538"/>
            <a:ext cx="1306800" cy="368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p:nvPr/>
        </p:nvSpPr>
        <p:spPr>
          <a:xfrm>
            <a:off x="4132950" y="2253813"/>
            <a:ext cx="1064400" cy="320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0"/>
          <p:cNvSpPr/>
          <p:nvPr/>
        </p:nvSpPr>
        <p:spPr>
          <a:xfrm>
            <a:off x="5189575" y="2253813"/>
            <a:ext cx="973800" cy="320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0"/>
          <p:cNvSpPr/>
          <p:nvPr/>
        </p:nvSpPr>
        <p:spPr>
          <a:xfrm>
            <a:off x="6163225" y="1348563"/>
            <a:ext cx="1206300" cy="320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0"/>
          <p:cNvSpPr/>
          <p:nvPr/>
        </p:nvSpPr>
        <p:spPr>
          <a:xfrm>
            <a:off x="7335000" y="1324700"/>
            <a:ext cx="823500" cy="368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505200" y="259200"/>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00">
                <a:latin typeface="Times New Roman"/>
                <a:ea typeface="Times New Roman"/>
                <a:cs typeface="Times New Roman"/>
                <a:sym typeface="Times New Roman"/>
              </a:rPr>
              <a:t>Comparison Table of Models</a:t>
            </a:r>
            <a:endParaRPr sz="4000">
              <a:latin typeface="Times New Roman"/>
              <a:ea typeface="Times New Roman"/>
              <a:cs typeface="Times New Roman"/>
              <a:sym typeface="Times New Roman"/>
            </a:endParaRPr>
          </a:p>
        </p:txBody>
      </p:sp>
      <p:sp>
        <p:nvSpPr>
          <p:cNvPr id="270" name="Google Shape;270;p41"/>
          <p:cNvSpPr txBox="1">
            <a:spLocks noGrp="1"/>
          </p:cNvSpPr>
          <p:nvPr>
            <p:ph type="body" idx="1"/>
          </p:nvPr>
        </p:nvSpPr>
        <p:spPr>
          <a:xfrm>
            <a:off x="505200" y="1039200"/>
            <a:ext cx="3006600" cy="2350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687">
                <a:latin typeface="Open Sans Light"/>
                <a:ea typeface="Open Sans Light"/>
                <a:cs typeface="Open Sans Light"/>
                <a:sym typeface="Open Sans Light"/>
              </a:rPr>
              <a:t>Two tables comparing the predictive model with actual valid dataset, and the residuals. </a:t>
            </a:r>
            <a:endParaRPr sz="1687">
              <a:latin typeface="Open Sans Light"/>
              <a:ea typeface="Open Sans Light"/>
              <a:cs typeface="Open Sans Light"/>
              <a:sym typeface="Open Sans Light"/>
            </a:endParaRPr>
          </a:p>
          <a:p>
            <a:pPr marL="0" lvl="0" indent="0" algn="l" rtl="0">
              <a:lnSpc>
                <a:spcPct val="95000"/>
              </a:lnSpc>
              <a:spcBef>
                <a:spcPts val="1200"/>
              </a:spcBef>
              <a:spcAft>
                <a:spcPts val="0"/>
              </a:spcAft>
              <a:buSzPts val="1018"/>
              <a:buNone/>
            </a:pPr>
            <a:endParaRPr sz="1687">
              <a:latin typeface="Open Sans Light"/>
              <a:ea typeface="Open Sans Light"/>
              <a:cs typeface="Open Sans Light"/>
              <a:sym typeface="Open Sans Light"/>
            </a:endParaRPr>
          </a:p>
          <a:p>
            <a:pPr marL="0" lvl="0" indent="0" algn="l" rtl="0">
              <a:lnSpc>
                <a:spcPct val="95000"/>
              </a:lnSpc>
              <a:spcBef>
                <a:spcPts val="1200"/>
              </a:spcBef>
              <a:spcAft>
                <a:spcPts val="0"/>
              </a:spcAft>
              <a:buSzPts val="1018"/>
              <a:buNone/>
            </a:pPr>
            <a:r>
              <a:rPr lang="en" sz="1687">
                <a:latin typeface="Open Sans Light"/>
                <a:ea typeface="Open Sans Light"/>
                <a:cs typeface="Open Sans Light"/>
                <a:sym typeface="Open Sans Light"/>
              </a:rPr>
              <a:t>Includes an example of the first 20 values.</a:t>
            </a:r>
            <a:endParaRPr sz="1687">
              <a:latin typeface="Open Sans Light"/>
              <a:ea typeface="Open Sans Light"/>
              <a:cs typeface="Open Sans Light"/>
              <a:sym typeface="Open Sans Light"/>
            </a:endParaRPr>
          </a:p>
          <a:p>
            <a:pPr marL="0" lvl="0" indent="0" algn="l" rtl="0">
              <a:lnSpc>
                <a:spcPct val="95000"/>
              </a:lnSpc>
              <a:spcBef>
                <a:spcPts val="1200"/>
              </a:spcBef>
              <a:spcAft>
                <a:spcPts val="1200"/>
              </a:spcAft>
              <a:buSzPts val="1018"/>
              <a:buNone/>
            </a:pPr>
            <a:endParaRPr sz="1480">
              <a:latin typeface="Open Sans Light"/>
              <a:ea typeface="Open Sans Light"/>
              <a:cs typeface="Open Sans Light"/>
              <a:sym typeface="Open Sans Light"/>
            </a:endParaRPr>
          </a:p>
        </p:txBody>
      </p:sp>
      <p:pic>
        <p:nvPicPr>
          <p:cNvPr id="271" name="Google Shape;271;p41"/>
          <p:cNvPicPr preferRelativeResize="0"/>
          <p:nvPr/>
        </p:nvPicPr>
        <p:blipFill>
          <a:blip r:embed="rId3">
            <a:alphaModFix/>
          </a:blip>
          <a:stretch>
            <a:fillRect/>
          </a:stretch>
        </p:blipFill>
        <p:spPr>
          <a:xfrm>
            <a:off x="3734025" y="1039200"/>
            <a:ext cx="4907575" cy="375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3400" y="2812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4520">
                <a:latin typeface="Times New Roman"/>
                <a:ea typeface="Times New Roman"/>
                <a:cs typeface="Times New Roman"/>
                <a:sym typeface="Times New Roman"/>
              </a:rPr>
              <a:t>EDA: A Summary of the Data</a:t>
            </a:r>
            <a:endParaRPr sz="4520">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665850" y="3591050"/>
            <a:ext cx="7964700" cy="1485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a:latin typeface="Open Sans Light"/>
                <a:ea typeface="Open Sans Light"/>
                <a:cs typeface="Open Sans Light"/>
                <a:sym typeface="Open Sans Light"/>
              </a:rPr>
              <a:t>4177 Observations: </a:t>
            </a:r>
            <a:endParaRPr sz="1400">
              <a:latin typeface="Open Sans Light"/>
              <a:ea typeface="Open Sans Light"/>
              <a:cs typeface="Open Sans Light"/>
              <a:sym typeface="Open Sans Light"/>
            </a:endParaRPr>
          </a:p>
          <a:p>
            <a:pPr marL="457200" lvl="0" indent="-317500" algn="l" rtl="0">
              <a:lnSpc>
                <a:spcPct val="100000"/>
              </a:lnSpc>
              <a:spcBef>
                <a:spcPts val="0"/>
              </a:spcBef>
              <a:spcAft>
                <a:spcPts val="0"/>
              </a:spcAft>
              <a:buSzPts val="1400"/>
              <a:buFont typeface="Open Sans Light"/>
              <a:buChar char="-"/>
            </a:pPr>
            <a:r>
              <a:rPr lang="en" sz="1400">
                <a:latin typeface="Open Sans Light"/>
                <a:ea typeface="Open Sans Light"/>
                <a:cs typeface="Open Sans Light"/>
                <a:sym typeface="Open Sans Light"/>
              </a:rPr>
              <a:t>9 variables - 8 numeric, 1 categorical. </a:t>
            </a:r>
            <a:endParaRPr sz="1400">
              <a:latin typeface="Open Sans Light"/>
              <a:ea typeface="Open Sans Light"/>
              <a:cs typeface="Open Sans Light"/>
              <a:sym typeface="Open Sans Light"/>
            </a:endParaRPr>
          </a:p>
          <a:p>
            <a:pPr marL="457200" lvl="0" indent="-317500" algn="l" rtl="0">
              <a:lnSpc>
                <a:spcPct val="100000"/>
              </a:lnSpc>
              <a:spcBef>
                <a:spcPts val="0"/>
              </a:spcBef>
              <a:spcAft>
                <a:spcPts val="0"/>
              </a:spcAft>
              <a:buSzPts val="1400"/>
              <a:buFont typeface="Open Sans Light"/>
              <a:buChar char="-"/>
            </a:pPr>
            <a:r>
              <a:rPr lang="en" sz="1400">
                <a:latin typeface="Open Sans Light"/>
                <a:ea typeface="Open Sans Light"/>
                <a:cs typeface="Open Sans Light"/>
                <a:sym typeface="Open Sans Light"/>
              </a:rPr>
              <a:t>Positively Skewed Variables: </a:t>
            </a:r>
            <a:r>
              <a:rPr lang="en" sz="1400" i="1">
                <a:latin typeface="Open Sans Light"/>
                <a:ea typeface="Open Sans Light"/>
                <a:cs typeface="Open Sans Light"/>
                <a:sym typeface="Open Sans Light"/>
              </a:rPr>
              <a:t>Height</a:t>
            </a:r>
            <a:r>
              <a:rPr lang="en" sz="1400">
                <a:latin typeface="Open Sans Light"/>
                <a:ea typeface="Open Sans Light"/>
                <a:cs typeface="Open Sans Light"/>
                <a:sym typeface="Open Sans Light"/>
              </a:rPr>
              <a:t>, </a:t>
            </a:r>
            <a:r>
              <a:rPr lang="en" sz="1400" i="1">
                <a:latin typeface="Open Sans Light"/>
                <a:ea typeface="Open Sans Light"/>
                <a:cs typeface="Open Sans Light"/>
                <a:sym typeface="Open Sans Light"/>
              </a:rPr>
              <a:t>Whole</a:t>
            </a:r>
            <a:r>
              <a:rPr lang="en" sz="1400">
                <a:latin typeface="Open Sans Light"/>
                <a:ea typeface="Open Sans Light"/>
                <a:cs typeface="Open Sans Light"/>
                <a:sym typeface="Open Sans Light"/>
              </a:rPr>
              <a:t>, </a:t>
            </a:r>
            <a:r>
              <a:rPr lang="en" sz="1400" i="1">
                <a:latin typeface="Open Sans Light"/>
                <a:ea typeface="Open Sans Light"/>
                <a:cs typeface="Open Sans Light"/>
                <a:sym typeface="Open Sans Light"/>
              </a:rPr>
              <a:t>Shucked</a:t>
            </a:r>
            <a:r>
              <a:rPr lang="en" sz="1400">
                <a:latin typeface="Open Sans Light"/>
                <a:ea typeface="Open Sans Light"/>
                <a:cs typeface="Open Sans Light"/>
                <a:sym typeface="Open Sans Light"/>
              </a:rPr>
              <a:t>, </a:t>
            </a:r>
            <a:r>
              <a:rPr lang="en" sz="1400" i="1">
                <a:latin typeface="Open Sans Light"/>
                <a:ea typeface="Open Sans Light"/>
                <a:cs typeface="Open Sans Light"/>
                <a:sym typeface="Open Sans Light"/>
              </a:rPr>
              <a:t>Viscera</a:t>
            </a:r>
            <a:r>
              <a:rPr lang="en" sz="1400">
                <a:latin typeface="Open Sans Light"/>
                <a:ea typeface="Open Sans Light"/>
                <a:cs typeface="Open Sans Light"/>
                <a:sym typeface="Open Sans Light"/>
              </a:rPr>
              <a:t>, </a:t>
            </a:r>
            <a:r>
              <a:rPr lang="en" sz="1400" i="1">
                <a:latin typeface="Open Sans Light"/>
                <a:ea typeface="Open Sans Light"/>
                <a:cs typeface="Open Sans Light"/>
                <a:sym typeface="Open Sans Light"/>
              </a:rPr>
              <a:t>Shell</a:t>
            </a:r>
            <a:endParaRPr sz="1400" i="1">
              <a:latin typeface="Open Sans Light"/>
              <a:ea typeface="Open Sans Light"/>
              <a:cs typeface="Open Sans Light"/>
              <a:sym typeface="Open Sans Light"/>
            </a:endParaRPr>
          </a:p>
          <a:p>
            <a:pPr marL="457200" lvl="0" indent="-317500" algn="l" rtl="0">
              <a:lnSpc>
                <a:spcPct val="100000"/>
              </a:lnSpc>
              <a:spcBef>
                <a:spcPts val="0"/>
              </a:spcBef>
              <a:spcAft>
                <a:spcPts val="0"/>
              </a:spcAft>
              <a:buSzPts val="1400"/>
              <a:buFont typeface="Open Sans Light"/>
              <a:buChar char="-"/>
            </a:pPr>
            <a:r>
              <a:rPr lang="en" sz="1400">
                <a:latin typeface="Open Sans Light"/>
                <a:ea typeface="Open Sans Light"/>
                <a:cs typeface="Open Sans Light"/>
                <a:sym typeface="Open Sans Light"/>
              </a:rPr>
              <a:t>Negatively Skewed Variables: </a:t>
            </a:r>
            <a:r>
              <a:rPr lang="en" sz="1400" i="1">
                <a:latin typeface="Open Sans Light"/>
                <a:ea typeface="Open Sans Light"/>
                <a:cs typeface="Open Sans Light"/>
                <a:sym typeface="Open Sans Light"/>
              </a:rPr>
              <a:t>Length</a:t>
            </a:r>
            <a:r>
              <a:rPr lang="en" sz="1400">
                <a:latin typeface="Open Sans Light"/>
                <a:ea typeface="Open Sans Light"/>
                <a:cs typeface="Open Sans Light"/>
                <a:sym typeface="Open Sans Light"/>
              </a:rPr>
              <a:t>, </a:t>
            </a:r>
            <a:r>
              <a:rPr lang="en" sz="1400" i="1">
                <a:latin typeface="Open Sans Light"/>
                <a:ea typeface="Open Sans Light"/>
                <a:cs typeface="Open Sans Light"/>
                <a:sym typeface="Open Sans Light"/>
              </a:rPr>
              <a:t>Diam</a:t>
            </a:r>
            <a:endParaRPr sz="1400" i="1">
              <a:latin typeface="Open Sans Light"/>
              <a:ea typeface="Open Sans Light"/>
              <a:cs typeface="Open Sans Light"/>
              <a:sym typeface="Open Sans Light"/>
            </a:endParaRPr>
          </a:p>
          <a:p>
            <a:pPr marL="457200" lvl="0" indent="-317500" algn="l" rtl="0">
              <a:lnSpc>
                <a:spcPct val="100000"/>
              </a:lnSpc>
              <a:spcBef>
                <a:spcPts val="0"/>
              </a:spcBef>
              <a:spcAft>
                <a:spcPts val="0"/>
              </a:spcAft>
              <a:buSzPts val="1400"/>
              <a:buFont typeface="Open Sans Light"/>
              <a:buChar char="-"/>
            </a:pPr>
            <a:r>
              <a:rPr lang="en" sz="1400">
                <a:latin typeface="Open Sans Light"/>
                <a:ea typeface="Open Sans Light"/>
                <a:cs typeface="Open Sans Light"/>
                <a:sym typeface="Open Sans Light"/>
              </a:rPr>
              <a:t>Symmetric Variables: </a:t>
            </a:r>
            <a:r>
              <a:rPr lang="en" sz="1400" i="1">
                <a:latin typeface="Open Sans Light"/>
                <a:ea typeface="Open Sans Light"/>
                <a:cs typeface="Open Sans Light"/>
                <a:sym typeface="Open Sans Light"/>
              </a:rPr>
              <a:t>Rings</a:t>
            </a:r>
            <a:endParaRPr sz="1400" i="1">
              <a:latin typeface="Open Sans Light"/>
              <a:ea typeface="Open Sans Light"/>
              <a:cs typeface="Open Sans Light"/>
              <a:sym typeface="Open Sans Light"/>
            </a:endParaRPr>
          </a:p>
          <a:p>
            <a:pPr marL="457200" lvl="0" indent="-317500" algn="l" rtl="0">
              <a:lnSpc>
                <a:spcPct val="100000"/>
              </a:lnSpc>
              <a:spcBef>
                <a:spcPts val="0"/>
              </a:spcBef>
              <a:spcAft>
                <a:spcPts val="0"/>
              </a:spcAft>
              <a:buSzPts val="1400"/>
              <a:buFont typeface="Open Sans Light"/>
              <a:buChar char="-"/>
            </a:pPr>
            <a:r>
              <a:rPr lang="en" sz="1400">
                <a:latin typeface="Open Sans Light"/>
                <a:ea typeface="Open Sans Light"/>
                <a:cs typeface="Open Sans Light"/>
                <a:sym typeface="Open Sans Light"/>
              </a:rPr>
              <a:t>All numerical variables have outliers. </a:t>
            </a:r>
            <a:r>
              <a:rPr lang="en" sz="1400" i="1">
                <a:latin typeface="Open Sans Light"/>
                <a:ea typeface="Open Sans Light"/>
                <a:cs typeface="Open Sans Light"/>
                <a:sym typeface="Open Sans Light"/>
              </a:rPr>
              <a:t>Height</a:t>
            </a:r>
            <a:r>
              <a:rPr lang="en" sz="1400">
                <a:latin typeface="Open Sans Light"/>
                <a:ea typeface="Open Sans Light"/>
                <a:cs typeface="Open Sans Light"/>
                <a:sym typeface="Open Sans Light"/>
              </a:rPr>
              <a:t> has major outliers compared to the others.</a:t>
            </a:r>
            <a:endParaRPr sz="1400">
              <a:latin typeface="Open Sans Light"/>
              <a:ea typeface="Open Sans Light"/>
              <a:cs typeface="Open Sans Light"/>
              <a:sym typeface="Open Sans Light"/>
            </a:endParaRPr>
          </a:p>
        </p:txBody>
      </p:sp>
      <p:pic>
        <p:nvPicPr>
          <p:cNvPr id="68" name="Google Shape;68;p15"/>
          <p:cNvPicPr preferRelativeResize="0"/>
          <p:nvPr/>
        </p:nvPicPr>
        <p:blipFill rotWithShape="1">
          <a:blip r:embed="rId3">
            <a:alphaModFix/>
          </a:blip>
          <a:srcRect t="1526"/>
          <a:stretch/>
        </p:blipFill>
        <p:spPr>
          <a:xfrm>
            <a:off x="705200" y="1267876"/>
            <a:ext cx="6057549" cy="2269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623400" y="5098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20">
                <a:latin typeface="Times New Roman"/>
                <a:ea typeface="Times New Roman"/>
                <a:cs typeface="Times New Roman"/>
                <a:sym typeface="Times New Roman"/>
              </a:rPr>
              <a:t>Best Model for Prediction of Abalone Age</a:t>
            </a:r>
            <a:endParaRPr sz="3520">
              <a:latin typeface="Times New Roman"/>
              <a:ea typeface="Times New Roman"/>
              <a:cs typeface="Times New Roman"/>
              <a:sym typeface="Times New Roman"/>
            </a:endParaRPr>
          </a:p>
        </p:txBody>
      </p:sp>
      <p:sp>
        <p:nvSpPr>
          <p:cNvPr id="277" name="Google Shape;277;p42"/>
          <p:cNvSpPr txBox="1">
            <a:spLocks noGrp="1"/>
          </p:cNvSpPr>
          <p:nvPr>
            <p:ph type="body" idx="1"/>
          </p:nvPr>
        </p:nvSpPr>
        <p:spPr>
          <a:xfrm>
            <a:off x="576725" y="3508525"/>
            <a:ext cx="8130600" cy="15525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Font typeface="Open Sans"/>
              <a:buChar char="●"/>
            </a:pPr>
            <a:r>
              <a:rPr lang="en" sz="1100" b="1">
                <a:latin typeface="Open Sans"/>
                <a:ea typeface="Open Sans"/>
                <a:cs typeface="Open Sans"/>
                <a:sym typeface="Open Sans"/>
              </a:rPr>
              <a:t>The best model for the prediction of Abalone age would be the second Model–Viscera and Sex_M reduced.</a:t>
            </a:r>
            <a:endParaRPr sz="1100" b="1">
              <a:latin typeface="Open Sans"/>
              <a:ea typeface="Open Sans"/>
              <a:cs typeface="Open Sans"/>
              <a:sym typeface="Open Sans"/>
            </a:endParaRPr>
          </a:p>
          <a:p>
            <a:pPr marL="457200" lvl="0" indent="-298450" algn="l" rtl="0">
              <a:spcBef>
                <a:spcPts val="0"/>
              </a:spcBef>
              <a:spcAft>
                <a:spcPts val="0"/>
              </a:spcAft>
              <a:buSzPts val="1100"/>
              <a:buFont typeface="Open Sans Light"/>
              <a:buChar char="●"/>
            </a:pPr>
            <a:r>
              <a:rPr lang="en" sz="1100">
                <a:latin typeface="Open Sans Light"/>
                <a:ea typeface="Open Sans Light"/>
                <a:cs typeface="Open Sans Light"/>
                <a:sym typeface="Open Sans Light"/>
              </a:rPr>
              <a:t>Across all models, Viscera and Sex_M reduced has the lowest error metrics throughout. </a:t>
            </a:r>
            <a:endParaRPr sz="1100">
              <a:latin typeface="Open Sans Light"/>
              <a:ea typeface="Open Sans Light"/>
              <a:cs typeface="Open Sans Light"/>
              <a:sym typeface="Open Sans Light"/>
            </a:endParaRPr>
          </a:p>
          <a:p>
            <a:pPr marL="457200" lvl="0" indent="-298450" algn="l" rtl="0">
              <a:spcBef>
                <a:spcPts val="0"/>
              </a:spcBef>
              <a:spcAft>
                <a:spcPts val="0"/>
              </a:spcAft>
              <a:buSzPts val="1100"/>
              <a:buFont typeface="Open Sans Light"/>
              <a:buChar char="●"/>
            </a:pPr>
            <a:r>
              <a:rPr lang="en" sz="1100">
                <a:latin typeface="Open Sans Light"/>
                <a:ea typeface="Open Sans Light"/>
                <a:cs typeface="Open Sans Light"/>
                <a:sym typeface="Open Sans Light"/>
              </a:rPr>
              <a:t>The most significant values to our conclusion is circled above in red. </a:t>
            </a:r>
            <a:endParaRPr sz="1100">
              <a:latin typeface="Open Sans Light"/>
              <a:ea typeface="Open Sans Light"/>
              <a:cs typeface="Open Sans Light"/>
              <a:sym typeface="Open Sans Light"/>
            </a:endParaRPr>
          </a:p>
          <a:p>
            <a:pPr marL="457200" lvl="0" indent="-298450" algn="l" rtl="0">
              <a:spcBef>
                <a:spcPts val="0"/>
              </a:spcBef>
              <a:spcAft>
                <a:spcPts val="0"/>
              </a:spcAft>
              <a:buSzPts val="1100"/>
              <a:buFont typeface="Open Sans Light"/>
              <a:buChar char="●"/>
            </a:pPr>
            <a:r>
              <a:rPr lang="en" sz="1100">
                <a:latin typeface="Open Sans Light"/>
                <a:ea typeface="Open Sans Light"/>
                <a:cs typeface="Open Sans Light"/>
                <a:sym typeface="Open Sans Light"/>
              </a:rPr>
              <a:t>We specifically prioritize RMSE &amp; MAE because those show a more accurate data set overall with predictions falling nearest to predicted values. </a:t>
            </a:r>
            <a:endParaRPr sz="1100">
              <a:latin typeface="Open Sans Light"/>
              <a:ea typeface="Open Sans Light"/>
              <a:cs typeface="Open Sans Light"/>
              <a:sym typeface="Open Sans Light"/>
            </a:endParaRPr>
          </a:p>
        </p:txBody>
      </p:sp>
      <p:pic>
        <p:nvPicPr>
          <p:cNvPr id="278" name="Google Shape;278;p42"/>
          <p:cNvPicPr preferRelativeResize="0"/>
          <p:nvPr/>
        </p:nvPicPr>
        <p:blipFill>
          <a:blip r:embed="rId3">
            <a:alphaModFix/>
          </a:blip>
          <a:stretch>
            <a:fillRect/>
          </a:stretch>
        </p:blipFill>
        <p:spPr>
          <a:xfrm>
            <a:off x="728925" y="1190400"/>
            <a:ext cx="5849926" cy="2023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3"/>
          <p:cNvSpPr txBox="1">
            <a:spLocks noGrp="1"/>
          </p:cNvSpPr>
          <p:nvPr>
            <p:ph type="ctrTitle"/>
          </p:nvPr>
        </p:nvSpPr>
        <p:spPr>
          <a:xfrm>
            <a:off x="609500" y="104713"/>
            <a:ext cx="6467700" cy="2451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7500">
                <a:latin typeface="Times New Roman"/>
                <a:ea typeface="Times New Roman"/>
                <a:cs typeface="Times New Roman"/>
                <a:sym typeface="Times New Roman"/>
              </a:rPr>
              <a:t>R Champions</a:t>
            </a:r>
            <a:endParaRPr sz="7500">
              <a:latin typeface="Times New Roman"/>
              <a:ea typeface="Times New Roman"/>
              <a:cs typeface="Times New Roman"/>
              <a:sym typeface="Times New Roman"/>
            </a:endParaRPr>
          </a:p>
        </p:txBody>
      </p:sp>
      <p:sp>
        <p:nvSpPr>
          <p:cNvPr id="284" name="Google Shape;284;p43"/>
          <p:cNvSpPr txBox="1">
            <a:spLocks noGrp="1"/>
          </p:cNvSpPr>
          <p:nvPr>
            <p:ph type="subTitle" idx="1"/>
          </p:nvPr>
        </p:nvSpPr>
        <p:spPr>
          <a:xfrm>
            <a:off x="609500" y="2592788"/>
            <a:ext cx="6467700" cy="18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Omar Ahmouda, Leona Bell, Helen Chu, Hoai Do, Delaney Smith</a:t>
            </a:r>
            <a:endParaRPr sz="17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BANA 4080 - Homework 2</a:t>
            </a:r>
            <a:endParaRPr sz="1700">
              <a:latin typeface="Times New Roman"/>
              <a:ea typeface="Times New Roman"/>
              <a:cs typeface="Times New Roman"/>
              <a:sym typeface="Times New Roman"/>
            </a:endParaRPr>
          </a:p>
          <a:p>
            <a:pPr marL="0" lvl="0" indent="0" algn="l" rtl="0">
              <a:spcBef>
                <a:spcPts val="0"/>
              </a:spcBef>
              <a:spcAft>
                <a:spcPts val="0"/>
              </a:spcAft>
              <a:buNone/>
            </a:pPr>
            <a:r>
              <a:rPr lang="en" sz="1700">
                <a:latin typeface="Times New Roman"/>
                <a:ea typeface="Times New Roman"/>
                <a:cs typeface="Times New Roman"/>
                <a:sym typeface="Times New Roman"/>
              </a:rPr>
              <a:t>Abalone Data</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23400" y="3574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Correlation Matrix</a:t>
            </a:r>
            <a:endParaRPr sz="4520">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623400" y="1294650"/>
            <a:ext cx="5416549" cy="2263224"/>
          </a:xfrm>
          <a:prstGeom prst="rect">
            <a:avLst/>
          </a:prstGeom>
          <a:noFill/>
          <a:ln>
            <a:noFill/>
          </a:ln>
        </p:spPr>
      </p:pic>
      <p:sp>
        <p:nvSpPr>
          <p:cNvPr id="75" name="Google Shape;75;p16"/>
          <p:cNvSpPr txBox="1">
            <a:spLocks noGrp="1"/>
          </p:cNvSpPr>
          <p:nvPr>
            <p:ph type="body" idx="1"/>
          </p:nvPr>
        </p:nvSpPr>
        <p:spPr>
          <a:xfrm>
            <a:off x="623400" y="3587075"/>
            <a:ext cx="7964700" cy="1278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a:latin typeface="Open Sans Light"/>
                <a:ea typeface="Open Sans Light"/>
                <a:cs typeface="Open Sans Light"/>
                <a:sym typeface="Open Sans Light"/>
              </a:rPr>
              <a:t>Observations: </a:t>
            </a:r>
            <a:endParaRPr sz="1400">
              <a:latin typeface="Open Sans Light"/>
              <a:ea typeface="Open Sans Light"/>
              <a:cs typeface="Open Sans Light"/>
              <a:sym typeface="Open Sans Light"/>
            </a:endParaRPr>
          </a:p>
          <a:p>
            <a:pPr marL="457200" lvl="0" indent="-317500" algn="l" rtl="0">
              <a:lnSpc>
                <a:spcPct val="100000"/>
              </a:lnSpc>
              <a:spcBef>
                <a:spcPts val="0"/>
              </a:spcBef>
              <a:spcAft>
                <a:spcPts val="0"/>
              </a:spcAft>
              <a:buSzPts val="1400"/>
              <a:buFont typeface="Open Sans Light"/>
              <a:buChar char="-"/>
            </a:pPr>
            <a:r>
              <a:rPr lang="en" sz="1400">
                <a:latin typeface="Open Sans Light"/>
                <a:ea typeface="Open Sans Light"/>
                <a:cs typeface="Open Sans Light"/>
                <a:sym typeface="Open Sans Light"/>
              </a:rPr>
              <a:t>9 variables total: 8 numeric, 1 categorical. </a:t>
            </a:r>
            <a:endParaRPr sz="1400">
              <a:latin typeface="Open Sans Light"/>
              <a:ea typeface="Open Sans Light"/>
              <a:cs typeface="Open Sans Light"/>
              <a:sym typeface="Open Sans Light"/>
            </a:endParaRPr>
          </a:p>
          <a:p>
            <a:pPr marL="457200" lvl="0" indent="-317500" algn="l" rtl="0">
              <a:lnSpc>
                <a:spcPct val="100000"/>
              </a:lnSpc>
              <a:spcBef>
                <a:spcPts val="0"/>
              </a:spcBef>
              <a:spcAft>
                <a:spcPts val="0"/>
              </a:spcAft>
              <a:buSzPts val="1400"/>
              <a:buFont typeface="Open Sans Light"/>
              <a:buChar char="-"/>
            </a:pPr>
            <a:r>
              <a:rPr lang="en" sz="1400">
                <a:latin typeface="Open Sans Light"/>
                <a:ea typeface="Open Sans Light"/>
                <a:cs typeface="Open Sans Light"/>
                <a:sym typeface="Open Sans Light"/>
              </a:rPr>
              <a:t>Multicollinearity: </a:t>
            </a:r>
            <a:r>
              <a:rPr lang="en" sz="1400" i="1">
                <a:latin typeface="Open Sans Light"/>
                <a:ea typeface="Open Sans Light"/>
                <a:cs typeface="Open Sans Light"/>
                <a:sym typeface="Open Sans Light"/>
              </a:rPr>
              <a:t>Length </a:t>
            </a:r>
            <a:r>
              <a:rPr lang="en" sz="1400">
                <a:latin typeface="Open Sans Light"/>
                <a:ea typeface="Open Sans Light"/>
                <a:cs typeface="Open Sans Light"/>
                <a:sym typeface="Open Sans Light"/>
              </a:rPr>
              <a:t>and </a:t>
            </a:r>
            <a:r>
              <a:rPr lang="en" sz="1400" i="1">
                <a:latin typeface="Open Sans Light"/>
                <a:ea typeface="Open Sans Light"/>
                <a:cs typeface="Open Sans Light"/>
                <a:sym typeface="Open Sans Light"/>
              </a:rPr>
              <a:t>Diam</a:t>
            </a:r>
            <a:r>
              <a:rPr lang="en" sz="1400">
                <a:latin typeface="Open Sans Light"/>
                <a:ea typeface="Open Sans Light"/>
                <a:cs typeface="Open Sans Light"/>
                <a:sym typeface="Open Sans Light"/>
              </a:rPr>
              <a:t>, </a:t>
            </a:r>
            <a:r>
              <a:rPr lang="en" sz="1400" i="1">
                <a:latin typeface="Open Sans Light"/>
                <a:ea typeface="Open Sans Light"/>
                <a:cs typeface="Open Sans Light"/>
                <a:sym typeface="Open Sans Light"/>
              </a:rPr>
              <a:t>Whole</a:t>
            </a:r>
            <a:r>
              <a:rPr lang="en" sz="1400">
                <a:latin typeface="Open Sans Light"/>
                <a:ea typeface="Open Sans Light"/>
                <a:cs typeface="Open Sans Light"/>
                <a:sym typeface="Open Sans Light"/>
              </a:rPr>
              <a:t> and </a:t>
            </a:r>
            <a:r>
              <a:rPr lang="en" sz="1400" i="1">
                <a:latin typeface="Open Sans Light"/>
                <a:ea typeface="Open Sans Light"/>
                <a:cs typeface="Open Sans Light"/>
                <a:sym typeface="Open Sans Light"/>
              </a:rPr>
              <a:t>Shucked, Whole </a:t>
            </a:r>
            <a:r>
              <a:rPr lang="en" sz="1400">
                <a:latin typeface="Open Sans Light"/>
                <a:ea typeface="Open Sans Light"/>
                <a:cs typeface="Open Sans Light"/>
                <a:sym typeface="Open Sans Light"/>
              </a:rPr>
              <a:t>and</a:t>
            </a:r>
            <a:r>
              <a:rPr lang="en" sz="1400" i="1">
                <a:latin typeface="Open Sans Light"/>
                <a:ea typeface="Open Sans Light"/>
                <a:cs typeface="Open Sans Light"/>
                <a:sym typeface="Open Sans Light"/>
              </a:rPr>
              <a:t> Viscera, Whole </a:t>
            </a:r>
            <a:r>
              <a:rPr lang="en" sz="1400">
                <a:latin typeface="Open Sans Light"/>
                <a:ea typeface="Open Sans Light"/>
                <a:cs typeface="Open Sans Light"/>
                <a:sym typeface="Open Sans Light"/>
              </a:rPr>
              <a:t>and </a:t>
            </a:r>
            <a:r>
              <a:rPr lang="en" sz="1400" i="1">
                <a:latin typeface="Open Sans Light"/>
                <a:ea typeface="Open Sans Light"/>
                <a:cs typeface="Open Sans Light"/>
                <a:sym typeface="Open Sans Light"/>
              </a:rPr>
              <a:t>Shell</a:t>
            </a:r>
            <a:endParaRPr sz="1400">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623400" y="5098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Box Plot: Rings by Sex</a:t>
            </a:r>
            <a:endParaRPr sz="4520">
              <a:latin typeface="Times New Roman"/>
              <a:ea typeface="Times New Roman"/>
              <a:cs typeface="Times New Roman"/>
              <a:sym typeface="Times New Roman"/>
            </a:endParaRPr>
          </a:p>
        </p:txBody>
      </p:sp>
      <p:sp>
        <p:nvSpPr>
          <p:cNvPr id="81" name="Google Shape;81;p17"/>
          <p:cNvSpPr txBox="1">
            <a:spLocks noGrp="1"/>
          </p:cNvSpPr>
          <p:nvPr>
            <p:ph type="body" idx="1"/>
          </p:nvPr>
        </p:nvSpPr>
        <p:spPr>
          <a:xfrm>
            <a:off x="4882100" y="1749900"/>
            <a:ext cx="3299700" cy="2390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Open Sans Light"/>
                <a:ea typeface="Open Sans Light"/>
                <a:cs typeface="Open Sans Light"/>
                <a:sym typeface="Open Sans Light"/>
              </a:rPr>
              <a:t>There is no difference in age by sex (</a:t>
            </a:r>
            <a:r>
              <a:rPr lang="en" sz="1600" i="1">
                <a:latin typeface="Open Sans Light"/>
                <a:ea typeface="Open Sans Light"/>
                <a:cs typeface="Open Sans Light"/>
                <a:sym typeface="Open Sans Light"/>
              </a:rPr>
              <a:t>Male</a:t>
            </a:r>
            <a:r>
              <a:rPr lang="en" sz="1600">
                <a:latin typeface="Open Sans Light"/>
                <a:ea typeface="Open Sans Light"/>
                <a:cs typeface="Open Sans Light"/>
                <a:sym typeface="Open Sans Light"/>
              </a:rPr>
              <a:t> or </a:t>
            </a:r>
            <a:r>
              <a:rPr lang="en" sz="1600" i="1">
                <a:latin typeface="Open Sans Light"/>
                <a:ea typeface="Open Sans Light"/>
                <a:cs typeface="Open Sans Light"/>
                <a:sym typeface="Open Sans Light"/>
              </a:rPr>
              <a:t>Female</a:t>
            </a:r>
            <a:r>
              <a:rPr lang="en" sz="1600">
                <a:latin typeface="Open Sans Light"/>
                <a:ea typeface="Open Sans Light"/>
                <a:cs typeface="Open Sans Light"/>
                <a:sym typeface="Open Sans Light"/>
              </a:rPr>
              <a:t>). However, a few more females tend to be older than males. Obviously, </a:t>
            </a:r>
            <a:r>
              <a:rPr lang="en" sz="1600" i="1">
                <a:latin typeface="Open Sans Light"/>
                <a:ea typeface="Open Sans Light"/>
                <a:cs typeface="Open Sans Light"/>
                <a:sym typeface="Open Sans Light"/>
              </a:rPr>
              <a:t>Infants</a:t>
            </a:r>
            <a:r>
              <a:rPr lang="en" sz="1600">
                <a:latin typeface="Open Sans Light"/>
                <a:ea typeface="Open Sans Light"/>
                <a:cs typeface="Open Sans Light"/>
                <a:sym typeface="Open Sans Light"/>
              </a:rPr>
              <a:t> tend to be younger than both </a:t>
            </a:r>
            <a:r>
              <a:rPr lang="en" sz="1600" i="1">
                <a:latin typeface="Open Sans Light"/>
                <a:ea typeface="Open Sans Light"/>
                <a:cs typeface="Open Sans Light"/>
                <a:sym typeface="Open Sans Light"/>
              </a:rPr>
              <a:t>Female</a:t>
            </a:r>
            <a:r>
              <a:rPr lang="en" sz="1600">
                <a:latin typeface="Open Sans Light"/>
                <a:ea typeface="Open Sans Light"/>
                <a:cs typeface="Open Sans Light"/>
                <a:sym typeface="Open Sans Light"/>
              </a:rPr>
              <a:t> and </a:t>
            </a:r>
            <a:r>
              <a:rPr lang="en" sz="1600" i="1">
                <a:latin typeface="Open Sans Light"/>
                <a:ea typeface="Open Sans Light"/>
                <a:cs typeface="Open Sans Light"/>
                <a:sym typeface="Open Sans Light"/>
              </a:rPr>
              <a:t>Male</a:t>
            </a:r>
            <a:r>
              <a:rPr lang="en" sz="1600">
                <a:latin typeface="Open Sans Light"/>
                <a:ea typeface="Open Sans Light"/>
                <a:cs typeface="Open Sans Light"/>
                <a:sym typeface="Open Sans Light"/>
              </a:rPr>
              <a:t>.</a:t>
            </a:r>
            <a:endParaRPr/>
          </a:p>
        </p:txBody>
      </p:sp>
      <p:pic>
        <p:nvPicPr>
          <p:cNvPr id="82" name="Google Shape;82;p17"/>
          <p:cNvPicPr preferRelativeResize="0"/>
          <p:nvPr/>
        </p:nvPicPr>
        <p:blipFill>
          <a:blip r:embed="rId3">
            <a:alphaModFix/>
          </a:blip>
          <a:stretch>
            <a:fillRect/>
          </a:stretch>
        </p:blipFill>
        <p:spPr>
          <a:xfrm>
            <a:off x="681950" y="1660675"/>
            <a:ext cx="3890055" cy="266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623400" y="509825"/>
            <a:ext cx="79647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20">
                <a:latin typeface="Times New Roman"/>
                <a:ea typeface="Times New Roman"/>
                <a:cs typeface="Times New Roman"/>
                <a:sym typeface="Times New Roman"/>
              </a:rPr>
              <a:t>Pre-Processing of Data</a:t>
            </a:r>
            <a:endParaRPr sz="4520">
              <a:latin typeface="Times New Roman"/>
              <a:ea typeface="Times New Roman"/>
              <a:cs typeface="Times New Roman"/>
              <a:sym typeface="Times New Roman"/>
            </a:endParaRPr>
          </a:p>
        </p:txBody>
      </p:sp>
      <p:sp>
        <p:nvSpPr>
          <p:cNvPr id="88" name="Google Shape;88;p18"/>
          <p:cNvSpPr txBox="1">
            <a:spLocks noGrp="1"/>
          </p:cNvSpPr>
          <p:nvPr>
            <p:ph type="body" idx="1"/>
          </p:nvPr>
        </p:nvSpPr>
        <p:spPr>
          <a:xfrm>
            <a:off x="623400" y="1479375"/>
            <a:ext cx="7964700" cy="204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Open Sans Light"/>
                <a:ea typeface="Open Sans Light"/>
                <a:cs typeface="Open Sans Light"/>
                <a:sym typeface="Open Sans Light"/>
              </a:rPr>
              <a:t>To address multicollinearity: </a:t>
            </a:r>
            <a:endParaRPr sz="1600">
              <a:latin typeface="Open Sans Light"/>
              <a:ea typeface="Open Sans Light"/>
              <a:cs typeface="Open Sans Light"/>
              <a:sym typeface="Open Sans Light"/>
            </a:endParaRPr>
          </a:p>
          <a:p>
            <a:pPr marL="457200" lvl="0" indent="-323850" algn="l" rtl="0">
              <a:spcBef>
                <a:spcPts val="0"/>
              </a:spcBef>
              <a:spcAft>
                <a:spcPts val="0"/>
              </a:spcAft>
              <a:buSzPts val="1500"/>
              <a:buFont typeface="Open Sans Light"/>
              <a:buChar char="-"/>
            </a:pPr>
            <a:r>
              <a:rPr lang="en" sz="1500">
                <a:latin typeface="Open Sans Light"/>
                <a:ea typeface="Open Sans Light"/>
                <a:cs typeface="Open Sans Light"/>
                <a:sym typeface="Open Sans Light"/>
              </a:rPr>
              <a:t>Remove </a:t>
            </a:r>
            <a:r>
              <a:rPr lang="en" sz="1500" i="1">
                <a:latin typeface="Open Sans Light"/>
                <a:ea typeface="Open Sans Light"/>
                <a:cs typeface="Open Sans Light"/>
                <a:sym typeface="Open Sans Light"/>
              </a:rPr>
              <a:t>Whole </a:t>
            </a:r>
            <a:r>
              <a:rPr lang="en" sz="1500">
                <a:latin typeface="Open Sans Light"/>
                <a:ea typeface="Open Sans Light"/>
                <a:cs typeface="Open Sans Light"/>
                <a:sym typeface="Open Sans Light"/>
              </a:rPr>
              <a:t>and </a:t>
            </a:r>
            <a:r>
              <a:rPr lang="en" sz="1500" i="1">
                <a:latin typeface="Open Sans Light"/>
                <a:ea typeface="Open Sans Light"/>
                <a:cs typeface="Open Sans Light"/>
                <a:sym typeface="Open Sans Light"/>
              </a:rPr>
              <a:t>Diam </a:t>
            </a:r>
            <a:r>
              <a:rPr lang="en" sz="1500">
                <a:latin typeface="Open Sans Light"/>
                <a:ea typeface="Open Sans Light"/>
                <a:cs typeface="Open Sans Light"/>
                <a:sym typeface="Open Sans Light"/>
              </a:rPr>
              <a:t>predictors because of high correlation values</a:t>
            </a:r>
            <a:endParaRPr sz="1500">
              <a:latin typeface="Open Sans Light"/>
              <a:ea typeface="Open Sans Light"/>
              <a:cs typeface="Open Sans Light"/>
              <a:sym typeface="Open Sans Light"/>
            </a:endParaRPr>
          </a:p>
          <a:p>
            <a:pPr marL="457200" lvl="0" indent="-323850" algn="l" rtl="0">
              <a:spcBef>
                <a:spcPts val="0"/>
              </a:spcBef>
              <a:spcAft>
                <a:spcPts val="0"/>
              </a:spcAft>
              <a:buSzPts val="1500"/>
              <a:buFont typeface="Open Sans Light"/>
              <a:buChar char="-"/>
            </a:pPr>
            <a:r>
              <a:rPr lang="en" sz="1500">
                <a:latin typeface="Open Sans Light"/>
                <a:ea typeface="Open Sans Light"/>
                <a:cs typeface="Open Sans Light"/>
                <a:sym typeface="Open Sans Light"/>
              </a:rPr>
              <a:t>Strong correlations remaining (strongest to weaker): </a:t>
            </a:r>
            <a:r>
              <a:rPr lang="en" sz="1500" i="1">
                <a:latin typeface="Open Sans Light"/>
                <a:ea typeface="Open Sans Light"/>
                <a:cs typeface="Open Sans Light"/>
                <a:sym typeface="Open Sans Light"/>
              </a:rPr>
              <a:t>Shucked </a:t>
            </a:r>
            <a:r>
              <a:rPr lang="en" sz="1500">
                <a:latin typeface="Open Sans Light"/>
                <a:ea typeface="Open Sans Light"/>
                <a:cs typeface="Open Sans Light"/>
                <a:sym typeface="Open Sans Light"/>
              </a:rPr>
              <a:t>and </a:t>
            </a:r>
            <a:r>
              <a:rPr lang="en" sz="1500" i="1">
                <a:latin typeface="Open Sans Light"/>
                <a:ea typeface="Open Sans Light"/>
                <a:cs typeface="Open Sans Light"/>
                <a:sym typeface="Open Sans Light"/>
              </a:rPr>
              <a:t>Viscera</a:t>
            </a:r>
            <a:r>
              <a:rPr lang="en" sz="1500">
                <a:latin typeface="Open Sans Light"/>
                <a:ea typeface="Open Sans Light"/>
                <a:cs typeface="Open Sans Light"/>
                <a:sym typeface="Open Sans Light"/>
              </a:rPr>
              <a:t>, </a:t>
            </a:r>
            <a:endParaRPr sz="1500">
              <a:latin typeface="Open Sans Light"/>
              <a:ea typeface="Open Sans Light"/>
              <a:cs typeface="Open Sans Light"/>
              <a:sym typeface="Open Sans Light"/>
            </a:endParaRPr>
          </a:p>
          <a:p>
            <a:pPr marL="914400" lvl="0" indent="0" algn="l" rtl="0">
              <a:spcBef>
                <a:spcPts val="0"/>
              </a:spcBef>
              <a:spcAft>
                <a:spcPts val="0"/>
              </a:spcAft>
              <a:buNone/>
            </a:pPr>
            <a:r>
              <a:rPr lang="en" sz="1500" i="1">
                <a:latin typeface="Open Sans Light"/>
                <a:ea typeface="Open Sans Light"/>
                <a:cs typeface="Open Sans Light"/>
                <a:sym typeface="Open Sans Light"/>
              </a:rPr>
              <a:t>Viscera </a:t>
            </a:r>
            <a:r>
              <a:rPr lang="en" sz="1500">
                <a:latin typeface="Open Sans Light"/>
                <a:ea typeface="Open Sans Light"/>
                <a:cs typeface="Open Sans Light"/>
                <a:sym typeface="Open Sans Light"/>
              </a:rPr>
              <a:t>and </a:t>
            </a:r>
            <a:r>
              <a:rPr lang="en" sz="1500" i="1">
                <a:latin typeface="Open Sans Light"/>
                <a:ea typeface="Open Sans Light"/>
                <a:cs typeface="Open Sans Light"/>
                <a:sym typeface="Open Sans Light"/>
              </a:rPr>
              <a:t>Shell</a:t>
            </a:r>
            <a:r>
              <a:rPr lang="en" sz="1500">
                <a:latin typeface="Open Sans Light"/>
                <a:ea typeface="Open Sans Light"/>
                <a:cs typeface="Open Sans Light"/>
                <a:sym typeface="Open Sans Light"/>
              </a:rPr>
              <a:t>, </a:t>
            </a:r>
            <a:r>
              <a:rPr lang="en" sz="1500" i="1">
                <a:latin typeface="Open Sans Light"/>
                <a:ea typeface="Open Sans Light"/>
                <a:cs typeface="Open Sans Light"/>
                <a:sym typeface="Open Sans Light"/>
              </a:rPr>
              <a:t>Length </a:t>
            </a:r>
            <a:r>
              <a:rPr lang="en" sz="1500">
                <a:latin typeface="Open Sans Light"/>
                <a:ea typeface="Open Sans Light"/>
                <a:cs typeface="Open Sans Light"/>
                <a:sym typeface="Open Sans Light"/>
              </a:rPr>
              <a:t>and </a:t>
            </a:r>
            <a:r>
              <a:rPr lang="en" sz="1500" i="1">
                <a:latin typeface="Open Sans Light"/>
                <a:ea typeface="Open Sans Light"/>
                <a:cs typeface="Open Sans Light"/>
                <a:sym typeface="Open Sans Light"/>
              </a:rPr>
              <a:t>Shucked</a:t>
            </a:r>
            <a:r>
              <a:rPr lang="en" sz="1500">
                <a:latin typeface="Open Sans Light"/>
                <a:ea typeface="Open Sans Light"/>
                <a:cs typeface="Open Sans Light"/>
                <a:sym typeface="Open Sans Light"/>
              </a:rPr>
              <a:t>, </a:t>
            </a:r>
            <a:r>
              <a:rPr lang="en" sz="1500" i="1">
                <a:latin typeface="Open Sans Light"/>
                <a:ea typeface="Open Sans Light"/>
                <a:cs typeface="Open Sans Light"/>
                <a:sym typeface="Open Sans Light"/>
              </a:rPr>
              <a:t>Length </a:t>
            </a:r>
            <a:r>
              <a:rPr lang="en" sz="1500">
                <a:latin typeface="Open Sans Light"/>
                <a:ea typeface="Open Sans Light"/>
                <a:cs typeface="Open Sans Light"/>
                <a:sym typeface="Open Sans Light"/>
              </a:rPr>
              <a:t>and </a:t>
            </a:r>
            <a:r>
              <a:rPr lang="en" sz="1500" i="1">
                <a:latin typeface="Open Sans Light"/>
                <a:ea typeface="Open Sans Light"/>
                <a:cs typeface="Open Sans Light"/>
                <a:sym typeface="Open Sans Light"/>
              </a:rPr>
              <a:t>Viscera</a:t>
            </a:r>
            <a:r>
              <a:rPr lang="en" sz="1500">
                <a:latin typeface="Open Sans Light"/>
                <a:ea typeface="Open Sans Light"/>
                <a:cs typeface="Open Sans Light"/>
                <a:sym typeface="Open Sans Light"/>
              </a:rPr>
              <a:t>, </a:t>
            </a:r>
            <a:r>
              <a:rPr lang="en" sz="1500" i="1">
                <a:latin typeface="Open Sans Light"/>
                <a:ea typeface="Open Sans Light"/>
                <a:cs typeface="Open Sans Light"/>
                <a:sym typeface="Open Sans Light"/>
              </a:rPr>
              <a:t>Length </a:t>
            </a:r>
            <a:r>
              <a:rPr lang="en" sz="1500">
                <a:latin typeface="Open Sans Light"/>
                <a:ea typeface="Open Sans Light"/>
                <a:cs typeface="Open Sans Light"/>
                <a:sym typeface="Open Sans Light"/>
              </a:rPr>
              <a:t>and </a:t>
            </a:r>
            <a:r>
              <a:rPr lang="en" sz="1500" i="1">
                <a:latin typeface="Open Sans Light"/>
                <a:ea typeface="Open Sans Light"/>
                <a:cs typeface="Open Sans Light"/>
                <a:sym typeface="Open Sans Light"/>
              </a:rPr>
              <a:t>Shell</a:t>
            </a:r>
            <a:endParaRPr sz="1500" i="1">
              <a:latin typeface="Open Sans Light"/>
              <a:ea typeface="Open Sans Light"/>
              <a:cs typeface="Open Sans Light"/>
              <a:sym typeface="Open Sans Light"/>
            </a:endParaRPr>
          </a:p>
          <a:p>
            <a:pPr marL="914400" lvl="0" indent="0" algn="l" rtl="0">
              <a:spcBef>
                <a:spcPts val="0"/>
              </a:spcBef>
              <a:spcAft>
                <a:spcPts val="0"/>
              </a:spcAft>
              <a:buNone/>
            </a:pPr>
            <a:endParaRPr sz="1600">
              <a:latin typeface="Open Sans Light"/>
              <a:ea typeface="Open Sans Light"/>
              <a:cs typeface="Open Sans Light"/>
              <a:sym typeface="Open Sans Light"/>
            </a:endParaRPr>
          </a:p>
          <a:p>
            <a:pPr marL="0" lvl="0" indent="0" algn="l" rtl="0">
              <a:spcBef>
                <a:spcPts val="0"/>
              </a:spcBef>
              <a:spcAft>
                <a:spcPts val="0"/>
              </a:spcAft>
              <a:buNone/>
            </a:pPr>
            <a:r>
              <a:rPr lang="en" sz="1600">
                <a:latin typeface="Open Sans Light"/>
                <a:ea typeface="Open Sans Light"/>
                <a:cs typeface="Open Sans Light"/>
                <a:sym typeface="Open Sans Light"/>
              </a:rPr>
              <a:t>Created Dummy Variables for </a:t>
            </a:r>
            <a:r>
              <a:rPr lang="en" sz="1600" i="1">
                <a:latin typeface="Open Sans Light"/>
                <a:ea typeface="Open Sans Light"/>
                <a:cs typeface="Open Sans Light"/>
                <a:sym typeface="Open Sans Light"/>
              </a:rPr>
              <a:t>Sex</a:t>
            </a:r>
            <a:endParaRPr sz="1600">
              <a:latin typeface="Open Sans Light"/>
              <a:ea typeface="Open Sans Light"/>
              <a:cs typeface="Open Sans Light"/>
              <a:sym typeface="Open Sans Light"/>
            </a:endParaRPr>
          </a:p>
        </p:txBody>
      </p:sp>
      <p:pic>
        <p:nvPicPr>
          <p:cNvPr id="89" name="Google Shape;89;p18"/>
          <p:cNvPicPr preferRelativeResize="0"/>
          <p:nvPr/>
        </p:nvPicPr>
        <p:blipFill rotWithShape="1">
          <a:blip r:embed="rId3">
            <a:alphaModFix/>
          </a:blip>
          <a:srcRect l="1097"/>
          <a:stretch/>
        </p:blipFill>
        <p:spPr>
          <a:xfrm>
            <a:off x="1133475" y="3295650"/>
            <a:ext cx="3438525" cy="92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42875"/>
            <a:ext cx="8520600" cy="64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ts val="891"/>
              <a:buFont typeface="Arial"/>
              <a:buNone/>
            </a:pPr>
            <a:r>
              <a:rPr lang="en" sz="4520">
                <a:latin typeface="Times New Roman"/>
                <a:ea typeface="Times New Roman"/>
                <a:cs typeface="Times New Roman"/>
                <a:sym typeface="Times New Roman"/>
              </a:rPr>
              <a:t>Outlier Overview </a:t>
            </a:r>
            <a:endParaRPr/>
          </a:p>
        </p:txBody>
      </p:sp>
      <p:pic>
        <p:nvPicPr>
          <p:cNvPr id="95" name="Google Shape;95;p19"/>
          <p:cNvPicPr preferRelativeResize="0"/>
          <p:nvPr/>
        </p:nvPicPr>
        <p:blipFill>
          <a:blip r:embed="rId3">
            <a:alphaModFix/>
          </a:blip>
          <a:stretch>
            <a:fillRect/>
          </a:stretch>
        </p:blipFill>
        <p:spPr>
          <a:xfrm>
            <a:off x="369200" y="1020825"/>
            <a:ext cx="8181025" cy="4046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4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ts val="990"/>
              <a:buFont typeface="Arial"/>
              <a:buNone/>
            </a:pPr>
            <a:r>
              <a:rPr lang="en" sz="4520">
                <a:latin typeface="Times New Roman"/>
                <a:ea typeface="Times New Roman"/>
                <a:cs typeface="Times New Roman"/>
                <a:sym typeface="Times New Roman"/>
              </a:rPr>
              <a:t>Outlier Overview</a:t>
            </a:r>
            <a:endParaRPr/>
          </a:p>
        </p:txBody>
      </p:sp>
      <p:sp>
        <p:nvSpPr>
          <p:cNvPr id="101" name="Google Shape;101;p20"/>
          <p:cNvSpPr txBox="1">
            <a:spLocks noGrp="1"/>
          </p:cNvSpPr>
          <p:nvPr>
            <p:ph type="body" idx="1"/>
          </p:nvPr>
        </p:nvSpPr>
        <p:spPr>
          <a:xfrm>
            <a:off x="4752475" y="1152475"/>
            <a:ext cx="4079700" cy="3036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600">
                <a:latin typeface="Open Sans Light"/>
                <a:ea typeface="Open Sans Light"/>
                <a:cs typeface="Open Sans Light"/>
                <a:sym typeface="Open Sans Light"/>
              </a:rPr>
              <a:t>Based on the generated boxplots, most of the variables have outliers. However, we only chose to remove some extreme outliers from </a:t>
            </a:r>
            <a:r>
              <a:rPr lang="en" sz="1600" i="1">
                <a:latin typeface="Open Sans Light"/>
                <a:ea typeface="Open Sans Light"/>
                <a:cs typeface="Open Sans Light"/>
                <a:sym typeface="Open Sans Light"/>
              </a:rPr>
              <a:t>Height</a:t>
            </a:r>
            <a:r>
              <a:rPr lang="en" sz="1600">
                <a:latin typeface="Open Sans Light"/>
                <a:ea typeface="Open Sans Light"/>
                <a:cs typeface="Open Sans Light"/>
                <a:sym typeface="Open Sans Light"/>
              </a:rPr>
              <a:t> since they were not consistent with the other observations. The other variables have outliers that are consistent with the rest of the other observations, so it would not be reasonable to omit all of them.</a:t>
            </a:r>
            <a:endParaRPr sz="1600">
              <a:latin typeface="Open Sans Light"/>
              <a:ea typeface="Open Sans Light"/>
              <a:cs typeface="Open Sans Light"/>
              <a:sym typeface="Open Sans Light"/>
            </a:endParaRPr>
          </a:p>
          <a:p>
            <a:pPr marL="0" lvl="0" indent="0" algn="l" rtl="0">
              <a:spcBef>
                <a:spcPts val="1200"/>
              </a:spcBef>
              <a:spcAft>
                <a:spcPts val="1200"/>
              </a:spcAft>
              <a:buNone/>
            </a:pPr>
            <a:r>
              <a:rPr lang="en" sz="1600">
                <a:latin typeface="Open Sans Light"/>
                <a:ea typeface="Open Sans Light"/>
                <a:cs typeface="Open Sans Light"/>
                <a:sym typeface="Open Sans Light"/>
              </a:rPr>
              <a:t>This is what the variable </a:t>
            </a:r>
            <a:r>
              <a:rPr lang="en" sz="1600" i="1">
                <a:latin typeface="Open Sans Light"/>
                <a:ea typeface="Open Sans Light"/>
                <a:cs typeface="Open Sans Light"/>
                <a:sym typeface="Open Sans Light"/>
              </a:rPr>
              <a:t>Height </a:t>
            </a:r>
            <a:r>
              <a:rPr lang="en" sz="1600">
                <a:latin typeface="Open Sans Light"/>
                <a:ea typeface="Open Sans Light"/>
                <a:cs typeface="Open Sans Light"/>
                <a:sym typeface="Open Sans Light"/>
              </a:rPr>
              <a:t>looks like after the removal of two of the highest outliers. </a:t>
            </a:r>
            <a:endParaRPr sz="1600">
              <a:latin typeface="Open Sans Light"/>
              <a:ea typeface="Open Sans Light"/>
              <a:cs typeface="Open Sans Light"/>
              <a:sym typeface="Open Sans Light"/>
            </a:endParaRPr>
          </a:p>
        </p:txBody>
      </p:sp>
      <p:pic>
        <p:nvPicPr>
          <p:cNvPr id="102" name="Google Shape;102;p20"/>
          <p:cNvPicPr preferRelativeResize="0"/>
          <p:nvPr/>
        </p:nvPicPr>
        <p:blipFill>
          <a:blip r:embed="rId3">
            <a:alphaModFix/>
          </a:blip>
          <a:stretch>
            <a:fillRect/>
          </a:stretch>
        </p:blipFill>
        <p:spPr>
          <a:xfrm>
            <a:off x="214375" y="1402062"/>
            <a:ext cx="4440774" cy="303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65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3968">
                <a:latin typeface="Times New Roman"/>
                <a:ea typeface="Times New Roman"/>
                <a:cs typeface="Times New Roman"/>
                <a:sym typeface="Times New Roman"/>
              </a:rPr>
              <a:t>Correlation Matrix After Adjustments</a:t>
            </a:r>
            <a:endParaRPr sz="3668"/>
          </a:p>
        </p:txBody>
      </p:sp>
      <p:sp>
        <p:nvSpPr>
          <p:cNvPr id="108" name="Google Shape;108;p21"/>
          <p:cNvSpPr txBox="1">
            <a:spLocks noGrp="1"/>
          </p:cNvSpPr>
          <p:nvPr>
            <p:ph type="body" idx="1"/>
          </p:nvPr>
        </p:nvSpPr>
        <p:spPr>
          <a:xfrm>
            <a:off x="353850" y="1238200"/>
            <a:ext cx="8218800" cy="112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latin typeface="Open Sans Light"/>
                <a:ea typeface="Open Sans Light"/>
                <a:cs typeface="Open Sans Light"/>
                <a:sym typeface="Open Sans Light"/>
              </a:rPr>
              <a:t>Outliers removed from Height, and addressed multicollinearity by removing </a:t>
            </a:r>
            <a:r>
              <a:rPr lang="en" sz="1500" i="1">
                <a:latin typeface="Open Sans Light"/>
                <a:ea typeface="Open Sans Light"/>
                <a:cs typeface="Open Sans Light"/>
                <a:sym typeface="Open Sans Light"/>
              </a:rPr>
              <a:t>Whole</a:t>
            </a:r>
            <a:r>
              <a:rPr lang="en" sz="1500">
                <a:latin typeface="Open Sans Light"/>
                <a:ea typeface="Open Sans Light"/>
                <a:cs typeface="Open Sans Light"/>
                <a:sym typeface="Open Sans Light"/>
              </a:rPr>
              <a:t> and </a:t>
            </a:r>
            <a:r>
              <a:rPr lang="en" sz="1500" i="1">
                <a:latin typeface="Open Sans Light"/>
                <a:ea typeface="Open Sans Light"/>
                <a:cs typeface="Open Sans Light"/>
                <a:sym typeface="Open Sans Light"/>
              </a:rPr>
              <a:t>Diam</a:t>
            </a:r>
            <a:endParaRPr sz="1500" i="1">
              <a:latin typeface="Open Sans Light"/>
              <a:ea typeface="Open Sans Light"/>
              <a:cs typeface="Open Sans Light"/>
              <a:sym typeface="Open Sans Light"/>
            </a:endParaRPr>
          </a:p>
        </p:txBody>
      </p:sp>
      <p:pic>
        <p:nvPicPr>
          <p:cNvPr id="109" name="Google Shape;109;p21"/>
          <p:cNvPicPr preferRelativeResize="0"/>
          <p:nvPr/>
        </p:nvPicPr>
        <p:blipFill>
          <a:blip r:embed="rId3">
            <a:alphaModFix/>
          </a:blip>
          <a:stretch>
            <a:fillRect/>
          </a:stretch>
        </p:blipFill>
        <p:spPr>
          <a:xfrm>
            <a:off x="431950" y="1799400"/>
            <a:ext cx="4825801" cy="27132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1349</Words>
  <Application>Microsoft Office PowerPoint</Application>
  <PresentationFormat>On-screen Show (16:9)</PresentationFormat>
  <Paragraphs>106</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Times New Roman</vt:lpstr>
      <vt:lpstr>Open Sans Light</vt:lpstr>
      <vt:lpstr>Open Sans</vt:lpstr>
      <vt:lpstr>Arial</vt:lpstr>
      <vt:lpstr>Simple Light</vt:lpstr>
      <vt:lpstr>R Champions</vt:lpstr>
      <vt:lpstr>Goal</vt:lpstr>
      <vt:lpstr>EDA: A Summary of the Data</vt:lpstr>
      <vt:lpstr>Correlation Matrix</vt:lpstr>
      <vt:lpstr>Box Plot: Rings by Sex</vt:lpstr>
      <vt:lpstr>Pre-Processing of Data</vt:lpstr>
      <vt:lpstr>Outlier Overview </vt:lpstr>
      <vt:lpstr>Outlier Overview</vt:lpstr>
      <vt:lpstr>Correlation Matrix After Adjustments</vt:lpstr>
      <vt:lpstr>Partitioning of Data</vt:lpstr>
      <vt:lpstr>Multiple Linear Regression Model </vt:lpstr>
      <vt:lpstr>Multiple Linear Regression Model  </vt:lpstr>
      <vt:lpstr>Exhaustive Search</vt:lpstr>
      <vt:lpstr>Exhaustive Search </vt:lpstr>
      <vt:lpstr>Forward Selection</vt:lpstr>
      <vt:lpstr>Significance</vt:lpstr>
      <vt:lpstr>Backward Elimination</vt:lpstr>
      <vt:lpstr>Significance</vt:lpstr>
      <vt:lpstr>Stepwise Regression</vt:lpstr>
      <vt:lpstr>Significance</vt:lpstr>
      <vt:lpstr>Summary of Regression Models</vt:lpstr>
      <vt:lpstr>Execution of Models</vt:lpstr>
      <vt:lpstr>Performance of Models</vt:lpstr>
      <vt:lpstr>Execution of Models</vt:lpstr>
      <vt:lpstr>Performance of Models</vt:lpstr>
      <vt:lpstr>Execution of Models</vt:lpstr>
      <vt:lpstr>Performance of Models</vt:lpstr>
      <vt:lpstr>Accuracy Comparison of Models</vt:lpstr>
      <vt:lpstr>Comparison Table of Models</vt:lpstr>
      <vt:lpstr>Best Model for Prediction of Abalone Age</vt:lpstr>
      <vt:lpstr>R Champions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Champions</dc:title>
  <cp:lastModifiedBy>Leona Bell</cp:lastModifiedBy>
  <cp:revision>1</cp:revision>
  <dcterms:modified xsi:type="dcterms:W3CDTF">2022-02-16T03:15:47Z</dcterms:modified>
</cp:coreProperties>
</file>