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57" r:id="rId3"/>
    <p:sldId id="258" r:id="rId4"/>
    <p:sldId id="292" r:id="rId5"/>
    <p:sldId id="337" r:id="rId6"/>
    <p:sldId id="338" r:id="rId7"/>
    <p:sldId id="339" r:id="rId8"/>
    <p:sldId id="340" r:id="rId9"/>
    <p:sldId id="341" r:id="rId10"/>
    <p:sldId id="342" r:id="rId11"/>
    <p:sldId id="343" r:id="rId12"/>
    <p:sldId id="344" r:id="rId13"/>
    <p:sldId id="345"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2" r:id="rId29"/>
    <p:sldId id="361" r:id="rId30"/>
    <p:sldId id="363" r:id="rId31"/>
    <p:sldId id="364" r:id="rId32"/>
    <p:sldId id="365" r:id="rId33"/>
    <p:sldId id="366" r:id="rId34"/>
    <p:sldId id="367" r:id="rId35"/>
    <p:sldId id="368" r:id="rId36"/>
    <p:sldId id="290" r:id="rId37"/>
    <p:sldId id="289" r:id="rId38"/>
    <p:sldId id="2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C741A-DC74-5C40-88AC-4A80E1A2A996}" v="1" dt="2022-08-22T17:42:31.745"/>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13" autoAdjust="0"/>
    <p:restoredTop sz="94660"/>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Hyunuk" userId="389a3906-df34-48cf-a758-29fc423a599b" providerId="ADAL" clId="{C7BAECC9-A20B-FF4D-8834-DC1C15B54883}"/>
    <pc:docChg chg="custSel modSld">
      <pc:chgData name="Kim, Hyunuk" userId="389a3906-df34-48cf-a758-29fc423a599b" providerId="ADAL" clId="{C7BAECC9-A20B-FF4D-8834-DC1C15B54883}" dt="2022-01-05T16:26:43.619" v="3" actId="20577"/>
      <pc:docMkLst>
        <pc:docMk/>
      </pc:docMkLst>
      <pc:sldChg chg="modSp mod">
        <pc:chgData name="Kim, Hyunuk" userId="389a3906-df34-48cf-a758-29fc423a599b" providerId="ADAL" clId="{C7BAECC9-A20B-FF4D-8834-DC1C15B54883}" dt="2022-01-05T16:26:43.619" v="3" actId="20577"/>
        <pc:sldMkLst>
          <pc:docMk/>
          <pc:sldMk cId="1104287843" sldId="291"/>
        </pc:sldMkLst>
        <pc:spChg chg="mod">
          <ac:chgData name="Kim, Hyunuk" userId="389a3906-df34-48cf-a758-29fc423a599b" providerId="ADAL" clId="{C7BAECC9-A20B-FF4D-8834-DC1C15B54883}" dt="2022-01-05T16:26:43.619" v="3" actId="20577"/>
          <ac:spMkLst>
            <pc:docMk/>
            <pc:sldMk cId="1104287843" sldId="291"/>
            <ac:spMk id="2" creationId="{00000000-0000-0000-0000-000000000000}"/>
          </ac:spMkLst>
        </pc:spChg>
      </pc:sldChg>
      <pc:sldChg chg="modSp mod">
        <pc:chgData name="Kim, Hyunuk" userId="389a3906-df34-48cf-a758-29fc423a599b" providerId="ADAL" clId="{C7BAECC9-A20B-FF4D-8834-DC1C15B54883}" dt="2022-01-05T16:26:21.541" v="0" actId="27636"/>
        <pc:sldMkLst>
          <pc:docMk/>
          <pc:sldMk cId="476591955" sldId="356"/>
        </pc:sldMkLst>
        <pc:spChg chg="mod">
          <ac:chgData name="Kim, Hyunuk" userId="389a3906-df34-48cf-a758-29fc423a599b" providerId="ADAL" clId="{C7BAECC9-A20B-FF4D-8834-DC1C15B54883}" dt="2022-01-05T16:26:21.541" v="0" actId="27636"/>
          <ac:spMkLst>
            <pc:docMk/>
            <pc:sldMk cId="476591955" sldId="356"/>
            <ac:spMk id="3" creationId="{00000000-0000-0000-0000-000000000000}"/>
          </ac:spMkLst>
        </pc:spChg>
      </pc:sldChg>
    </pc:docChg>
  </pc:docChgLst>
  <pc:docChgLst>
    <pc:chgData name="Kim, Hyunuk" userId="389a3906-df34-48cf-a758-29fc423a599b" providerId="ADAL" clId="{AC2C741A-DC74-5C40-88AC-4A80E1A2A996}"/>
    <pc:docChg chg="modSld">
      <pc:chgData name="Kim, Hyunuk" userId="389a3906-df34-48cf-a758-29fc423a599b" providerId="ADAL" clId="{AC2C741A-DC74-5C40-88AC-4A80E1A2A996}" dt="2022-08-22T17:42:31.745" v="0"/>
      <pc:docMkLst>
        <pc:docMk/>
      </pc:docMkLst>
      <pc:sldChg chg="delSp">
        <pc:chgData name="Kim, Hyunuk" userId="389a3906-df34-48cf-a758-29fc423a599b" providerId="ADAL" clId="{AC2C741A-DC74-5C40-88AC-4A80E1A2A996}" dt="2022-08-22T17:42:31.745" v="0"/>
        <pc:sldMkLst>
          <pc:docMk/>
          <pc:sldMk cId="336823959" sldId="257"/>
        </pc:sldMkLst>
        <pc:spChg chg="del">
          <ac:chgData name="Kim, Hyunuk" userId="389a3906-df34-48cf-a758-29fc423a599b" providerId="ADAL" clId="{AC2C741A-DC74-5C40-88AC-4A80E1A2A996}" dt="2022-08-22T17:42:31.745" v="0"/>
          <ac:spMkLst>
            <pc:docMk/>
            <pc:sldMk cId="336823959" sldId="257"/>
            <ac:spMk id="6" creationId="{00000000-0000-0000-0000-000000000000}"/>
          </ac:spMkLst>
        </pc:spChg>
      </pc:sldChg>
      <pc:sldChg chg="delSp">
        <pc:chgData name="Kim, Hyunuk" userId="389a3906-df34-48cf-a758-29fc423a599b" providerId="ADAL" clId="{AC2C741A-DC74-5C40-88AC-4A80E1A2A996}" dt="2022-08-22T17:42:31.745" v="0"/>
        <pc:sldMkLst>
          <pc:docMk/>
          <pc:sldMk cId="1513297777" sldId="258"/>
        </pc:sldMkLst>
        <pc:spChg chg="del">
          <ac:chgData name="Kim, Hyunuk" userId="389a3906-df34-48cf-a758-29fc423a599b" providerId="ADAL" clId="{AC2C741A-DC74-5C40-88AC-4A80E1A2A996}" dt="2022-08-22T17:42:31.745" v="0"/>
          <ac:spMkLst>
            <pc:docMk/>
            <pc:sldMk cId="1513297777" sldId="258"/>
            <ac:spMk id="6" creationId="{00000000-0000-0000-0000-000000000000}"/>
          </ac:spMkLst>
        </pc:spChg>
      </pc:sldChg>
      <pc:sldChg chg="delSp">
        <pc:chgData name="Kim, Hyunuk" userId="389a3906-df34-48cf-a758-29fc423a599b" providerId="ADAL" clId="{AC2C741A-DC74-5C40-88AC-4A80E1A2A996}" dt="2022-08-22T17:42:31.745" v="0"/>
        <pc:sldMkLst>
          <pc:docMk/>
          <pc:sldMk cId="3741113073" sldId="289"/>
        </pc:sldMkLst>
        <pc:spChg chg="del">
          <ac:chgData name="Kim, Hyunuk" userId="389a3906-df34-48cf-a758-29fc423a599b" providerId="ADAL" clId="{AC2C741A-DC74-5C40-88AC-4A80E1A2A996}" dt="2022-08-22T17:42:31.745" v="0"/>
          <ac:spMkLst>
            <pc:docMk/>
            <pc:sldMk cId="3741113073" sldId="289"/>
            <ac:spMk id="6" creationId="{00000000-0000-0000-0000-000000000000}"/>
          </ac:spMkLst>
        </pc:spChg>
      </pc:sldChg>
      <pc:sldChg chg="delSp">
        <pc:chgData name="Kim, Hyunuk" userId="389a3906-df34-48cf-a758-29fc423a599b" providerId="ADAL" clId="{AC2C741A-DC74-5C40-88AC-4A80E1A2A996}" dt="2022-08-22T17:42:31.745" v="0"/>
        <pc:sldMkLst>
          <pc:docMk/>
          <pc:sldMk cId="351250047" sldId="290"/>
        </pc:sldMkLst>
        <pc:spChg chg="del">
          <ac:chgData name="Kim, Hyunuk" userId="389a3906-df34-48cf-a758-29fc423a599b" providerId="ADAL" clId="{AC2C741A-DC74-5C40-88AC-4A80E1A2A996}" dt="2022-08-22T17:42:31.745" v="0"/>
          <ac:spMkLst>
            <pc:docMk/>
            <pc:sldMk cId="351250047" sldId="290"/>
            <ac:spMk id="6" creationId="{00000000-0000-0000-0000-000000000000}"/>
          </ac:spMkLst>
        </pc:spChg>
      </pc:sldChg>
      <pc:sldChg chg="delSp">
        <pc:chgData name="Kim, Hyunuk" userId="389a3906-df34-48cf-a758-29fc423a599b" providerId="ADAL" clId="{AC2C741A-DC74-5C40-88AC-4A80E1A2A996}" dt="2022-08-22T17:42:31.745" v="0"/>
        <pc:sldMkLst>
          <pc:docMk/>
          <pc:sldMk cId="1104287843" sldId="291"/>
        </pc:sldMkLst>
        <pc:spChg chg="del">
          <ac:chgData name="Kim, Hyunuk" userId="389a3906-df34-48cf-a758-29fc423a599b" providerId="ADAL" clId="{AC2C741A-DC74-5C40-88AC-4A80E1A2A996}" dt="2022-08-22T17:42:31.745" v="0"/>
          <ac:spMkLst>
            <pc:docMk/>
            <pc:sldMk cId="1104287843" sldId="291"/>
            <ac:spMk id="6" creationId="{00000000-0000-0000-0000-000000000000}"/>
          </ac:spMkLst>
        </pc:spChg>
      </pc:sldChg>
      <pc:sldChg chg="delSp">
        <pc:chgData name="Kim, Hyunuk" userId="389a3906-df34-48cf-a758-29fc423a599b" providerId="ADAL" clId="{AC2C741A-DC74-5C40-88AC-4A80E1A2A996}" dt="2022-08-22T17:42:31.745" v="0"/>
        <pc:sldMkLst>
          <pc:docMk/>
          <pc:sldMk cId="226167374" sldId="292"/>
        </pc:sldMkLst>
        <pc:spChg chg="del">
          <ac:chgData name="Kim, Hyunuk" userId="389a3906-df34-48cf-a758-29fc423a599b" providerId="ADAL" clId="{AC2C741A-DC74-5C40-88AC-4A80E1A2A996}" dt="2022-08-22T17:42:31.745" v="0"/>
          <ac:spMkLst>
            <pc:docMk/>
            <pc:sldMk cId="226167374" sldId="292"/>
            <ac:spMk id="6" creationId="{00000000-0000-0000-0000-000000000000}"/>
          </ac:spMkLst>
        </pc:spChg>
      </pc:sldChg>
      <pc:sldChg chg="delSp">
        <pc:chgData name="Kim, Hyunuk" userId="389a3906-df34-48cf-a758-29fc423a599b" providerId="ADAL" clId="{AC2C741A-DC74-5C40-88AC-4A80E1A2A996}" dt="2022-08-22T17:42:31.745" v="0"/>
        <pc:sldMkLst>
          <pc:docMk/>
          <pc:sldMk cId="525677060" sldId="337"/>
        </pc:sldMkLst>
        <pc:spChg chg="del">
          <ac:chgData name="Kim, Hyunuk" userId="389a3906-df34-48cf-a758-29fc423a599b" providerId="ADAL" clId="{AC2C741A-DC74-5C40-88AC-4A80E1A2A996}" dt="2022-08-22T17:42:31.745" v="0"/>
          <ac:spMkLst>
            <pc:docMk/>
            <pc:sldMk cId="525677060" sldId="337"/>
            <ac:spMk id="6" creationId="{00000000-0000-0000-0000-000000000000}"/>
          </ac:spMkLst>
        </pc:spChg>
      </pc:sldChg>
      <pc:sldChg chg="delSp">
        <pc:chgData name="Kim, Hyunuk" userId="389a3906-df34-48cf-a758-29fc423a599b" providerId="ADAL" clId="{AC2C741A-DC74-5C40-88AC-4A80E1A2A996}" dt="2022-08-22T17:42:31.745" v="0"/>
        <pc:sldMkLst>
          <pc:docMk/>
          <pc:sldMk cId="2847877296" sldId="338"/>
        </pc:sldMkLst>
        <pc:spChg chg="del">
          <ac:chgData name="Kim, Hyunuk" userId="389a3906-df34-48cf-a758-29fc423a599b" providerId="ADAL" clId="{AC2C741A-DC74-5C40-88AC-4A80E1A2A996}" dt="2022-08-22T17:42:31.745" v="0"/>
          <ac:spMkLst>
            <pc:docMk/>
            <pc:sldMk cId="2847877296" sldId="338"/>
            <ac:spMk id="6" creationId="{00000000-0000-0000-0000-000000000000}"/>
          </ac:spMkLst>
        </pc:spChg>
      </pc:sldChg>
      <pc:sldChg chg="delSp">
        <pc:chgData name="Kim, Hyunuk" userId="389a3906-df34-48cf-a758-29fc423a599b" providerId="ADAL" clId="{AC2C741A-DC74-5C40-88AC-4A80E1A2A996}" dt="2022-08-22T17:42:31.745" v="0"/>
        <pc:sldMkLst>
          <pc:docMk/>
          <pc:sldMk cId="3100938421" sldId="339"/>
        </pc:sldMkLst>
        <pc:spChg chg="del">
          <ac:chgData name="Kim, Hyunuk" userId="389a3906-df34-48cf-a758-29fc423a599b" providerId="ADAL" clId="{AC2C741A-DC74-5C40-88AC-4A80E1A2A996}" dt="2022-08-22T17:42:31.745" v="0"/>
          <ac:spMkLst>
            <pc:docMk/>
            <pc:sldMk cId="3100938421" sldId="339"/>
            <ac:spMk id="6" creationId="{00000000-0000-0000-0000-000000000000}"/>
          </ac:spMkLst>
        </pc:spChg>
      </pc:sldChg>
      <pc:sldChg chg="delSp">
        <pc:chgData name="Kim, Hyunuk" userId="389a3906-df34-48cf-a758-29fc423a599b" providerId="ADAL" clId="{AC2C741A-DC74-5C40-88AC-4A80E1A2A996}" dt="2022-08-22T17:42:31.745" v="0"/>
        <pc:sldMkLst>
          <pc:docMk/>
          <pc:sldMk cId="2143900092" sldId="340"/>
        </pc:sldMkLst>
        <pc:spChg chg="del">
          <ac:chgData name="Kim, Hyunuk" userId="389a3906-df34-48cf-a758-29fc423a599b" providerId="ADAL" clId="{AC2C741A-DC74-5C40-88AC-4A80E1A2A996}" dt="2022-08-22T17:42:31.745" v="0"/>
          <ac:spMkLst>
            <pc:docMk/>
            <pc:sldMk cId="2143900092" sldId="340"/>
            <ac:spMk id="6" creationId="{00000000-0000-0000-0000-000000000000}"/>
          </ac:spMkLst>
        </pc:spChg>
      </pc:sldChg>
      <pc:sldChg chg="delSp">
        <pc:chgData name="Kim, Hyunuk" userId="389a3906-df34-48cf-a758-29fc423a599b" providerId="ADAL" clId="{AC2C741A-DC74-5C40-88AC-4A80E1A2A996}" dt="2022-08-22T17:42:31.745" v="0"/>
        <pc:sldMkLst>
          <pc:docMk/>
          <pc:sldMk cId="314851914" sldId="341"/>
        </pc:sldMkLst>
        <pc:spChg chg="del">
          <ac:chgData name="Kim, Hyunuk" userId="389a3906-df34-48cf-a758-29fc423a599b" providerId="ADAL" clId="{AC2C741A-DC74-5C40-88AC-4A80E1A2A996}" dt="2022-08-22T17:42:31.745" v="0"/>
          <ac:spMkLst>
            <pc:docMk/>
            <pc:sldMk cId="314851914" sldId="341"/>
            <ac:spMk id="6" creationId="{00000000-0000-0000-0000-000000000000}"/>
          </ac:spMkLst>
        </pc:spChg>
      </pc:sldChg>
      <pc:sldChg chg="delSp">
        <pc:chgData name="Kim, Hyunuk" userId="389a3906-df34-48cf-a758-29fc423a599b" providerId="ADAL" clId="{AC2C741A-DC74-5C40-88AC-4A80E1A2A996}" dt="2022-08-22T17:42:31.745" v="0"/>
        <pc:sldMkLst>
          <pc:docMk/>
          <pc:sldMk cId="812543833" sldId="342"/>
        </pc:sldMkLst>
        <pc:spChg chg="del">
          <ac:chgData name="Kim, Hyunuk" userId="389a3906-df34-48cf-a758-29fc423a599b" providerId="ADAL" clId="{AC2C741A-DC74-5C40-88AC-4A80E1A2A996}" dt="2022-08-22T17:42:31.745" v="0"/>
          <ac:spMkLst>
            <pc:docMk/>
            <pc:sldMk cId="812543833" sldId="342"/>
            <ac:spMk id="6" creationId="{00000000-0000-0000-0000-000000000000}"/>
          </ac:spMkLst>
        </pc:spChg>
      </pc:sldChg>
      <pc:sldChg chg="delSp">
        <pc:chgData name="Kim, Hyunuk" userId="389a3906-df34-48cf-a758-29fc423a599b" providerId="ADAL" clId="{AC2C741A-DC74-5C40-88AC-4A80E1A2A996}" dt="2022-08-22T17:42:31.745" v="0"/>
        <pc:sldMkLst>
          <pc:docMk/>
          <pc:sldMk cId="1234933196" sldId="343"/>
        </pc:sldMkLst>
        <pc:spChg chg="del">
          <ac:chgData name="Kim, Hyunuk" userId="389a3906-df34-48cf-a758-29fc423a599b" providerId="ADAL" clId="{AC2C741A-DC74-5C40-88AC-4A80E1A2A996}" dt="2022-08-22T17:42:31.745" v="0"/>
          <ac:spMkLst>
            <pc:docMk/>
            <pc:sldMk cId="1234933196" sldId="343"/>
            <ac:spMk id="6" creationId="{00000000-0000-0000-0000-000000000000}"/>
          </ac:spMkLst>
        </pc:spChg>
      </pc:sldChg>
      <pc:sldChg chg="delSp">
        <pc:chgData name="Kim, Hyunuk" userId="389a3906-df34-48cf-a758-29fc423a599b" providerId="ADAL" clId="{AC2C741A-DC74-5C40-88AC-4A80E1A2A996}" dt="2022-08-22T17:42:31.745" v="0"/>
        <pc:sldMkLst>
          <pc:docMk/>
          <pc:sldMk cId="3304931389" sldId="344"/>
        </pc:sldMkLst>
        <pc:spChg chg="del">
          <ac:chgData name="Kim, Hyunuk" userId="389a3906-df34-48cf-a758-29fc423a599b" providerId="ADAL" clId="{AC2C741A-DC74-5C40-88AC-4A80E1A2A996}" dt="2022-08-22T17:42:31.745" v="0"/>
          <ac:spMkLst>
            <pc:docMk/>
            <pc:sldMk cId="3304931389" sldId="344"/>
            <ac:spMk id="6" creationId="{00000000-0000-0000-0000-000000000000}"/>
          </ac:spMkLst>
        </pc:spChg>
      </pc:sldChg>
      <pc:sldChg chg="delSp">
        <pc:chgData name="Kim, Hyunuk" userId="389a3906-df34-48cf-a758-29fc423a599b" providerId="ADAL" clId="{AC2C741A-DC74-5C40-88AC-4A80E1A2A996}" dt="2022-08-22T17:42:31.745" v="0"/>
        <pc:sldMkLst>
          <pc:docMk/>
          <pc:sldMk cId="2523824178" sldId="345"/>
        </pc:sldMkLst>
        <pc:spChg chg="del">
          <ac:chgData name="Kim, Hyunuk" userId="389a3906-df34-48cf-a758-29fc423a599b" providerId="ADAL" clId="{AC2C741A-DC74-5C40-88AC-4A80E1A2A996}" dt="2022-08-22T17:42:31.745" v="0"/>
          <ac:spMkLst>
            <pc:docMk/>
            <pc:sldMk cId="2523824178" sldId="345"/>
            <ac:spMk id="6" creationId="{00000000-0000-0000-0000-000000000000}"/>
          </ac:spMkLst>
        </pc:spChg>
      </pc:sldChg>
      <pc:sldChg chg="delSp">
        <pc:chgData name="Kim, Hyunuk" userId="389a3906-df34-48cf-a758-29fc423a599b" providerId="ADAL" clId="{AC2C741A-DC74-5C40-88AC-4A80E1A2A996}" dt="2022-08-22T17:42:31.745" v="0"/>
        <pc:sldMkLst>
          <pc:docMk/>
          <pc:sldMk cId="453106220" sldId="347"/>
        </pc:sldMkLst>
        <pc:spChg chg="del">
          <ac:chgData name="Kim, Hyunuk" userId="389a3906-df34-48cf-a758-29fc423a599b" providerId="ADAL" clId="{AC2C741A-DC74-5C40-88AC-4A80E1A2A996}" dt="2022-08-22T17:42:31.745" v="0"/>
          <ac:spMkLst>
            <pc:docMk/>
            <pc:sldMk cId="453106220" sldId="347"/>
            <ac:spMk id="6" creationId="{00000000-0000-0000-0000-000000000000}"/>
          </ac:spMkLst>
        </pc:spChg>
      </pc:sldChg>
      <pc:sldChg chg="delSp">
        <pc:chgData name="Kim, Hyunuk" userId="389a3906-df34-48cf-a758-29fc423a599b" providerId="ADAL" clId="{AC2C741A-DC74-5C40-88AC-4A80E1A2A996}" dt="2022-08-22T17:42:31.745" v="0"/>
        <pc:sldMkLst>
          <pc:docMk/>
          <pc:sldMk cId="652633183" sldId="348"/>
        </pc:sldMkLst>
        <pc:spChg chg="del">
          <ac:chgData name="Kim, Hyunuk" userId="389a3906-df34-48cf-a758-29fc423a599b" providerId="ADAL" clId="{AC2C741A-DC74-5C40-88AC-4A80E1A2A996}" dt="2022-08-22T17:42:31.745" v="0"/>
          <ac:spMkLst>
            <pc:docMk/>
            <pc:sldMk cId="652633183" sldId="348"/>
            <ac:spMk id="6" creationId="{00000000-0000-0000-0000-000000000000}"/>
          </ac:spMkLst>
        </pc:spChg>
      </pc:sldChg>
      <pc:sldChg chg="delSp">
        <pc:chgData name="Kim, Hyunuk" userId="389a3906-df34-48cf-a758-29fc423a599b" providerId="ADAL" clId="{AC2C741A-DC74-5C40-88AC-4A80E1A2A996}" dt="2022-08-22T17:42:31.745" v="0"/>
        <pc:sldMkLst>
          <pc:docMk/>
          <pc:sldMk cId="2179200850" sldId="349"/>
        </pc:sldMkLst>
        <pc:spChg chg="del">
          <ac:chgData name="Kim, Hyunuk" userId="389a3906-df34-48cf-a758-29fc423a599b" providerId="ADAL" clId="{AC2C741A-DC74-5C40-88AC-4A80E1A2A996}" dt="2022-08-22T17:42:31.745" v="0"/>
          <ac:spMkLst>
            <pc:docMk/>
            <pc:sldMk cId="2179200850" sldId="349"/>
            <ac:spMk id="6" creationId="{00000000-0000-0000-0000-000000000000}"/>
          </ac:spMkLst>
        </pc:spChg>
      </pc:sldChg>
      <pc:sldChg chg="delSp">
        <pc:chgData name="Kim, Hyunuk" userId="389a3906-df34-48cf-a758-29fc423a599b" providerId="ADAL" clId="{AC2C741A-DC74-5C40-88AC-4A80E1A2A996}" dt="2022-08-22T17:42:31.745" v="0"/>
        <pc:sldMkLst>
          <pc:docMk/>
          <pc:sldMk cId="3291009245" sldId="350"/>
        </pc:sldMkLst>
        <pc:spChg chg="del">
          <ac:chgData name="Kim, Hyunuk" userId="389a3906-df34-48cf-a758-29fc423a599b" providerId="ADAL" clId="{AC2C741A-DC74-5C40-88AC-4A80E1A2A996}" dt="2022-08-22T17:42:31.745" v="0"/>
          <ac:spMkLst>
            <pc:docMk/>
            <pc:sldMk cId="3291009245" sldId="350"/>
            <ac:spMk id="6" creationId="{00000000-0000-0000-0000-000000000000}"/>
          </ac:spMkLst>
        </pc:spChg>
      </pc:sldChg>
      <pc:sldChg chg="delSp">
        <pc:chgData name="Kim, Hyunuk" userId="389a3906-df34-48cf-a758-29fc423a599b" providerId="ADAL" clId="{AC2C741A-DC74-5C40-88AC-4A80E1A2A996}" dt="2022-08-22T17:42:31.745" v="0"/>
        <pc:sldMkLst>
          <pc:docMk/>
          <pc:sldMk cId="824401302" sldId="351"/>
        </pc:sldMkLst>
        <pc:spChg chg="del">
          <ac:chgData name="Kim, Hyunuk" userId="389a3906-df34-48cf-a758-29fc423a599b" providerId="ADAL" clId="{AC2C741A-DC74-5C40-88AC-4A80E1A2A996}" dt="2022-08-22T17:42:31.745" v="0"/>
          <ac:spMkLst>
            <pc:docMk/>
            <pc:sldMk cId="824401302" sldId="351"/>
            <ac:spMk id="6" creationId="{00000000-0000-0000-0000-000000000000}"/>
          </ac:spMkLst>
        </pc:spChg>
      </pc:sldChg>
      <pc:sldChg chg="delSp">
        <pc:chgData name="Kim, Hyunuk" userId="389a3906-df34-48cf-a758-29fc423a599b" providerId="ADAL" clId="{AC2C741A-DC74-5C40-88AC-4A80E1A2A996}" dt="2022-08-22T17:42:31.745" v="0"/>
        <pc:sldMkLst>
          <pc:docMk/>
          <pc:sldMk cId="357349642" sldId="352"/>
        </pc:sldMkLst>
        <pc:spChg chg="del">
          <ac:chgData name="Kim, Hyunuk" userId="389a3906-df34-48cf-a758-29fc423a599b" providerId="ADAL" clId="{AC2C741A-DC74-5C40-88AC-4A80E1A2A996}" dt="2022-08-22T17:42:31.745" v="0"/>
          <ac:spMkLst>
            <pc:docMk/>
            <pc:sldMk cId="357349642" sldId="352"/>
            <ac:spMk id="6" creationId="{00000000-0000-0000-0000-000000000000}"/>
          </ac:spMkLst>
        </pc:spChg>
      </pc:sldChg>
      <pc:sldChg chg="delSp">
        <pc:chgData name="Kim, Hyunuk" userId="389a3906-df34-48cf-a758-29fc423a599b" providerId="ADAL" clId="{AC2C741A-DC74-5C40-88AC-4A80E1A2A996}" dt="2022-08-22T17:42:31.745" v="0"/>
        <pc:sldMkLst>
          <pc:docMk/>
          <pc:sldMk cId="1863105968" sldId="353"/>
        </pc:sldMkLst>
        <pc:spChg chg="del">
          <ac:chgData name="Kim, Hyunuk" userId="389a3906-df34-48cf-a758-29fc423a599b" providerId="ADAL" clId="{AC2C741A-DC74-5C40-88AC-4A80E1A2A996}" dt="2022-08-22T17:42:31.745" v="0"/>
          <ac:spMkLst>
            <pc:docMk/>
            <pc:sldMk cId="1863105968" sldId="353"/>
            <ac:spMk id="6" creationId="{00000000-0000-0000-0000-000000000000}"/>
          </ac:spMkLst>
        </pc:spChg>
      </pc:sldChg>
      <pc:sldChg chg="delSp">
        <pc:chgData name="Kim, Hyunuk" userId="389a3906-df34-48cf-a758-29fc423a599b" providerId="ADAL" clId="{AC2C741A-DC74-5C40-88AC-4A80E1A2A996}" dt="2022-08-22T17:42:31.745" v="0"/>
        <pc:sldMkLst>
          <pc:docMk/>
          <pc:sldMk cId="3021512057" sldId="354"/>
        </pc:sldMkLst>
        <pc:spChg chg="del">
          <ac:chgData name="Kim, Hyunuk" userId="389a3906-df34-48cf-a758-29fc423a599b" providerId="ADAL" clId="{AC2C741A-DC74-5C40-88AC-4A80E1A2A996}" dt="2022-08-22T17:42:31.745" v="0"/>
          <ac:spMkLst>
            <pc:docMk/>
            <pc:sldMk cId="3021512057" sldId="354"/>
            <ac:spMk id="6" creationId="{00000000-0000-0000-0000-000000000000}"/>
          </ac:spMkLst>
        </pc:spChg>
      </pc:sldChg>
      <pc:sldChg chg="delSp">
        <pc:chgData name="Kim, Hyunuk" userId="389a3906-df34-48cf-a758-29fc423a599b" providerId="ADAL" clId="{AC2C741A-DC74-5C40-88AC-4A80E1A2A996}" dt="2022-08-22T17:42:31.745" v="0"/>
        <pc:sldMkLst>
          <pc:docMk/>
          <pc:sldMk cId="476591955" sldId="355"/>
        </pc:sldMkLst>
        <pc:spChg chg="del">
          <ac:chgData name="Kim, Hyunuk" userId="389a3906-df34-48cf-a758-29fc423a599b" providerId="ADAL" clId="{AC2C741A-DC74-5C40-88AC-4A80E1A2A996}" dt="2022-08-22T17:42:31.745" v="0"/>
          <ac:spMkLst>
            <pc:docMk/>
            <pc:sldMk cId="476591955" sldId="355"/>
            <ac:spMk id="6" creationId="{00000000-0000-0000-0000-000000000000}"/>
          </ac:spMkLst>
        </pc:spChg>
      </pc:sldChg>
      <pc:sldChg chg="delSp">
        <pc:chgData name="Kim, Hyunuk" userId="389a3906-df34-48cf-a758-29fc423a599b" providerId="ADAL" clId="{AC2C741A-DC74-5C40-88AC-4A80E1A2A996}" dt="2022-08-22T17:42:31.745" v="0"/>
        <pc:sldMkLst>
          <pc:docMk/>
          <pc:sldMk cId="476591955" sldId="356"/>
        </pc:sldMkLst>
        <pc:spChg chg="del">
          <ac:chgData name="Kim, Hyunuk" userId="389a3906-df34-48cf-a758-29fc423a599b" providerId="ADAL" clId="{AC2C741A-DC74-5C40-88AC-4A80E1A2A996}" dt="2022-08-22T17:42:31.745" v="0"/>
          <ac:spMkLst>
            <pc:docMk/>
            <pc:sldMk cId="476591955" sldId="356"/>
            <ac:spMk id="6" creationId="{00000000-0000-0000-0000-000000000000}"/>
          </ac:spMkLst>
        </pc:spChg>
      </pc:sldChg>
      <pc:sldChg chg="delSp">
        <pc:chgData name="Kim, Hyunuk" userId="389a3906-df34-48cf-a758-29fc423a599b" providerId="ADAL" clId="{AC2C741A-DC74-5C40-88AC-4A80E1A2A996}" dt="2022-08-22T17:42:31.745" v="0"/>
        <pc:sldMkLst>
          <pc:docMk/>
          <pc:sldMk cId="1221211472" sldId="357"/>
        </pc:sldMkLst>
        <pc:spChg chg="del">
          <ac:chgData name="Kim, Hyunuk" userId="389a3906-df34-48cf-a758-29fc423a599b" providerId="ADAL" clId="{AC2C741A-DC74-5C40-88AC-4A80E1A2A996}" dt="2022-08-22T17:42:31.745" v="0"/>
          <ac:spMkLst>
            <pc:docMk/>
            <pc:sldMk cId="1221211472" sldId="357"/>
            <ac:spMk id="6" creationId="{00000000-0000-0000-0000-000000000000}"/>
          </ac:spMkLst>
        </pc:spChg>
      </pc:sldChg>
      <pc:sldChg chg="delSp">
        <pc:chgData name="Kim, Hyunuk" userId="389a3906-df34-48cf-a758-29fc423a599b" providerId="ADAL" clId="{AC2C741A-DC74-5C40-88AC-4A80E1A2A996}" dt="2022-08-22T17:42:31.745" v="0"/>
        <pc:sldMkLst>
          <pc:docMk/>
          <pc:sldMk cId="1335512803" sldId="358"/>
        </pc:sldMkLst>
        <pc:spChg chg="del">
          <ac:chgData name="Kim, Hyunuk" userId="389a3906-df34-48cf-a758-29fc423a599b" providerId="ADAL" clId="{AC2C741A-DC74-5C40-88AC-4A80E1A2A996}" dt="2022-08-22T17:42:31.745" v="0"/>
          <ac:spMkLst>
            <pc:docMk/>
            <pc:sldMk cId="1335512803" sldId="358"/>
            <ac:spMk id="6" creationId="{00000000-0000-0000-0000-000000000000}"/>
          </ac:spMkLst>
        </pc:spChg>
      </pc:sldChg>
      <pc:sldChg chg="delSp">
        <pc:chgData name="Kim, Hyunuk" userId="389a3906-df34-48cf-a758-29fc423a599b" providerId="ADAL" clId="{AC2C741A-DC74-5C40-88AC-4A80E1A2A996}" dt="2022-08-22T17:42:31.745" v="0"/>
        <pc:sldMkLst>
          <pc:docMk/>
          <pc:sldMk cId="3639039300" sldId="359"/>
        </pc:sldMkLst>
        <pc:spChg chg="del">
          <ac:chgData name="Kim, Hyunuk" userId="389a3906-df34-48cf-a758-29fc423a599b" providerId="ADAL" clId="{AC2C741A-DC74-5C40-88AC-4A80E1A2A996}" dt="2022-08-22T17:42:31.745" v="0"/>
          <ac:spMkLst>
            <pc:docMk/>
            <pc:sldMk cId="3639039300" sldId="359"/>
            <ac:spMk id="6" creationId="{00000000-0000-0000-0000-000000000000}"/>
          </ac:spMkLst>
        </pc:spChg>
      </pc:sldChg>
      <pc:sldChg chg="delSp">
        <pc:chgData name="Kim, Hyunuk" userId="389a3906-df34-48cf-a758-29fc423a599b" providerId="ADAL" clId="{AC2C741A-DC74-5C40-88AC-4A80E1A2A996}" dt="2022-08-22T17:42:31.745" v="0"/>
        <pc:sldMkLst>
          <pc:docMk/>
          <pc:sldMk cId="3608547382" sldId="360"/>
        </pc:sldMkLst>
        <pc:spChg chg="del">
          <ac:chgData name="Kim, Hyunuk" userId="389a3906-df34-48cf-a758-29fc423a599b" providerId="ADAL" clId="{AC2C741A-DC74-5C40-88AC-4A80E1A2A996}" dt="2022-08-22T17:42:31.745" v="0"/>
          <ac:spMkLst>
            <pc:docMk/>
            <pc:sldMk cId="3608547382" sldId="360"/>
            <ac:spMk id="6" creationId="{00000000-0000-0000-0000-000000000000}"/>
          </ac:spMkLst>
        </pc:spChg>
      </pc:sldChg>
      <pc:sldChg chg="delSp">
        <pc:chgData name="Kim, Hyunuk" userId="389a3906-df34-48cf-a758-29fc423a599b" providerId="ADAL" clId="{AC2C741A-DC74-5C40-88AC-4A80E1A2A996}" dt="2022-08-22T17:42:31.745" v="0"/>
        <pc:sldMkLst>
          <pc:docMk/>
          <pc:sldMk cId="2304812325" sldId="361"/>
        </pc:sldMkLst>
        <pc:spChg chg="del">
          <ac:chgData name="Kim, Hyunuk" userId="389a3906-df34-48cf-a758-29fc423a599b" providerId="ADAL" clId="{AC2C741A-DC74-5C40-88AC-4A80E1A2A996}" dt="2022-08-22T17:42:31.745" v="0"/>
          <ac:spMkLst>
            <pc:docMk/>
            <pc:sldMk cId="2304812325" sldId="361"/>
            <ac:spMk id="6" creationId="{00000000-0000-0000-0000-000000000000}"/>
          </ac:spMkLst>
        </pc:spChg>
      </pc:sldChg>
      <pc:sldChg chg="delSp">
        <pc:chgData name="Kim, Hyunuk" userId="389a3906-df34-48cf-a758-29fc423a599b" providerId="ADAL" clId="{AC2C741A-DC74-5C40-88AC-4A80E1A2A996}" dt="2022-08-22T17:42:31.745" v="0"/>
        <pc:sldMkLst>
          <pc:docMk/>
          <pc:sldMk cId="3496157437" sldId="362"/>
        </pc:sldMkLst>
        <pc:spChg chg="del">
          <ac:chgData name="Kim, Hyunuk" userId="389a3906-df34-48cf-a758-29fc423a599b" providerId="ADAL" clId="{AC2C741A-DC74-5C40-88AC-4A80E1A2A996}" dt="2022-08-22T17:42:31.745" v="0"/>
          <ac:spMkLst>
            <pc:docMk/>
            <pc:sldMk cId="3496157437" sldId="362"/>
            <ac:spMk id="6" creationId="{00000000-0000-0000-0000-000000000000}"/>
          </ac:spMkLst>
        </pc:spChg>
      </pc:sldChg>
      <pc:sldChg chg="delSp">
        <pc:chgData name="Kim, Hyunuk" userId="389a3906-df34-48cf-a758-29fc423a599b" providerId="ADAL" clId="{AC2C741A-DC74-5C40-88AC-4A80E1A2A996}" dt="2022-08-22T17:42:31.745" v="0"/>
        <pc:sldMkLst>
          <pc:docMk/>
          <pc:sldMk cId="3403722520" sldId="363"/>
        </pc:sldMkLst>
        <pc:spChg chg="del">
          <ac:chgData name="Kim, Hyunuk" userId="389a3906-df34-48cf-a758-29fc423a599b" providerId="ADAL" clId="{AC2C741A-DC74-5C40-88AC-4A80E1A2A996}" dt="2022-08-22T17:42:31.745" v="0"/>
          <ac:spMkLst>
            <pc:docMk/>
            <pc:sldMk cId="3403722520" sldId="363"/>
            <ac:spMk id="6" creationId="{00000000-0000-0000-0000-000000000000}"/>
          </ac:spMkLst>
        </pc:spChg>
      </pc:sldChg>
      <pc:sldChg chg="delSp">
        <pc:chgData name="Kim, Hyunuk" userId="389a3906-df34-48cf-a758-29fc423a599b" providerId="ADAL" clId="{AC2C741A-DC74-5C40-88AC-4A80E1A2A996}" dt="2022-08-22T17:42:31.745" v="0"/>
        <pc:sldMkLst>
          <pc:docMk/>
          <pc:sldMk cId="2956504514" sldId="364"/>
        </pc:sldMkLst>
        <pc:spChg chg="del">
          <ac:chgData name="Kim, Hyunuk" userId="389a3906-df34-48cf-a758-29fc423a599b" providerId="ADAL" clId="{AC2C741A-DC74-5C40-88AC-4A80E1A2A996}" dt="2022-08-22T17:42:31.745" v="0"/>
          <ac:spMkLst>
            <pc:docMk/>
            <pc:sldMk cId="2956504514" sldId="364"/>
            <ac:spMk id="6" creationId="{00000000-0000-0000-0000-000000000000}"/>
          </ac:spMkLst>
        </pc:spChg>
      </pc:sldChg>
      <pc:sldChg chg="delSp">
        <pc:chgData name="Kim, Hyunuk" userId="389a3906-df34-48cf-a758-29fc423a599b" providerId="ADAL" clId="{AC2C741A-DC74-5C40-88AC-4A80E1A2A996}" dt="2022-08-22T17:42:31.745" v="0"/>
        <pc:sldMkLst>
          <pc:docMk/>
          <pc:sldMk cId="110029034" sldId="365"/>
        </pc:sldMkLst>
        <pc:spChg chg="del">
          <ac:chgData name="Kim, Hyunuk" userId="389a3906-df34-48cf-a758-29fc423a599b" providerId="ADAL" clId="{AC2C741A-DC74-5C40-88AC-4A80E1A2A996}" dt="2022-08-22T17:42:31.745" v="0"/>
          <ac:spMkLst>
            <pc:docMk/>
            <pc:sldMk cId="110029034" sldId="365"/>
            <ac:spMk id="6" creationId="{00000000-0000-0000-0000-000000000000}"/>
          </ac:spMkLst>
        </pc:spChg>
      </pc:sldChg>
      <pc:sldChg chg="delSp">
        <pc:chgData name="Kim, Hyunuk" userId="389a3906-df34-48cf-a758-29fc423a599b" providerId="ADAL" clId="{AC2C741A-DC74-5C40-88AC-4A80E1A2A996}" dt="2022-08-22T17:42:31.745" v="0"/>
        <pc:sldMkLst>
          <pc:docMk/>
          <pc:sldMk cId="4210385837" sldId="366"/>
        </pc:sldMkLst>
        <pc:spChg chg="del">
          <ac:chgData name="Kim, Hyunuk" userId="389a3906-df34-48cf-a758-29fc423a599b" providerId="ADAL" clId="{AC2C741A-DC74-5C40-88AC-4A80E1A2A996}" dt="2022-08-22T17:42:31.745" v="0"/>
          <ac:spMkLst>
            <pc:docMk/>
            <pc:sldMk cId="4210385837" sldId="366"/>
            <ac:spMk id="6" creationId="{00000000-0000-0000-0000-000000000000}"/>
          </ac:spMkLst>
        </pc:spChg>
      </pc:sldChg>
      <pc:sldChg chg="delSp">
        <pc:chgData name="Kim, Hyunuk" userId="389a3906-df34-48cf-a758-29fc423a599b" providerId="ADAL" clId="{AC2C741A-DC74-5C40-88AC-4A80E1A2A996}" dt="2022-08-22T17:42:31.745" v="0"/>
        <pc:sldMkLst>
          <pc:docMk/>
          <pc:sldMk cId="3689945964" sldId="367"/>
        </pc:sldMkLst>
        <pc:spChg chg="del">
          <ac:chgData name="Kim, Hyunuk" userId="389a3906-df34-48cf-a758-29fc423a599b" providerId="ADAL" clId="{AC2C741A-DC74-5C40-88AC-4A80E1A2A996}" dt="2022-08-22T17:42:31.745" v="0"/>
          <ac:spMkLst>
            <pc:docMk/>
            <pc:sldMk cId="3689945964" sldId="367"/>
            <ac:spMk id="6" creationId="{00000000-0000-0000-0000-000000000000}"/>
          </ac:spMkLst>
        </pc:spChg>
      </pc:sldChg>
      <pc:sldChg chg="delSp">
        <pc:chgData name="Kim, Hyunuk" userId="389a3906-df34-48cf-a758-29fc423a599b" providerId="ADAL" clId="{AC2C741A-DC74-5C40-88AC-4A80E1A2A996}" dt="2022-08-22T17:42:31.745" v="0"/>
        <pc:sldMkLst>
          <pc:docMk/>
          <pc:sldMk cId="4133614322" sldId="368"/>
        </pc:sldMkLst>
        <pc:spChg chg="del">
          <ac:chgData name="Kim, Hyunuk" userId="389a3906-df34-48cf-a758-29fc423a599b" providerId="ADAL" clId="{AC2C741A-DC74-5C40-88AC-4A80E1A2A996}" dt="2022-08-22T17:42:31.745" v="0"/>
          <ac:spMkLst>
            <pc:docMk/>
            <pc:sldMk cId="4133614322" sldId="368"/>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654ED-DDCF-4DBD-B635-6736DB78B0FA}" type="datetimeFigureOut">
              <a:rPr lang="en-US" smtClean="0"/>
              <a:t>8/22/22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57F34-690B-4E68-ABDD-5AAA2D054954}" type="slidenum">
              <a:rPr lang="en-US" smtClean="0"/>
              <a:t>‹#›</a:t>
            </a:fld>
            <a:endParaRPr lang="en-US"/>
          </a:p>
        </p:txBody>
      </p:sp>
    </p:spTree>
    <p:extLst>
      <p:ext uri="{BB962C8B-B14F-4D97-AF65-F5344CB8AC3E}">
        <p14:creationId xmlns:p14="http://schemas.microsoft.com/office/powerpoint/2010/main" val="64593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B34D63-04C2-D244-A1F5-972B980E9B76}"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2020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D9632-D0DB-BF4A-A6FF-2057BED08F1E}"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52818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27CDB3-8B68-AB47-9EB7-30E5D96E37E7}"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94422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6A122-AEAD-8149-85F1-286E3C50F151}"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361572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B267C9-0CF9-384E-816C-272BC683ED57}"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4164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2DFC3-25D0-B244-BE45-A178EB14D2DA}"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228852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8C2AC8-EB78-9740-894F-32798F4C8540}" type="datetime1">
              <a:rPr lang="en-US" smtClean="0"/>
              <a:t>8/22/22</a:t>
            </a:fld>
            <a:endParaRPr lang="en-US"/>
          </a:p>
        </p:txBody>
      </p:sp>
      <p:sp>
        <p:nvSpPr>
          <p:cNvPr id="8" name="Footer Placeholder 7"/>
          <p:cNvSpPr>
            <a:spLocks noGrp="1"/>
          </p:cNvSpPr>
          <p:nvPr>
            <p:ph type="ftr" sz="quarter" idx="11"/>
          </p:nvPr>
        </p:nvSpPr>
        <p:spPr/>
        <p:txBody>
          <a:bodyPr/>
          <a:lstStyle/>
          <a:p>
            <a:r>
              <a:rPr lang="en-US"/>
              <a:t>BU MET AD616 Fall 2022</a:t>
            </a:r>
            <a:endParaRPr lang="en-US" dirty="0"/>
          </a:p>
        </p:txBody>
      </p:sp>
      <p:sp>
        <p:nvSpPr>
          <p:cNvPr id="9" name="Slide Number Placeholder 8"/>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396467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BB4F01-9C69-3942-97ED-D1108C05FEED}" type="datetime1">
              <a:rPr lang="en-US" smtClean="0"/>
              <a:t>8/22/22</a:t>
            </a:fld>
            <a:endParaRPr lang="en-US"/>
          </a:p>
        </p:txBody>
      </p:sp>
      <p:sp>
        <p:nvSpPr>
          <p:cNvPr id="4" name="Footer Placeholder 3"/>
          <p:cNvSpPr>
            <a:spLocks noGrp="1"/>
          </p:cNvSpPr>
          <p:nvPr>
            <p:ph type="ftr" sz="quarter" idx="11"/>
          </p:nvPr>
        </p:nvSpPr>
        <p:spPr/>
        <p:txBody>
          <a:bodyPr/>
          <a:lstStyle/>
          <a:p>
            <a:r>
              <a:rPr lang="en-US"/>
              <a:t>BU MET AD616 Fall 2022</a:t>
            </a:r>
            <a:endParaRPr lang="en-US" dirty="0"/>
          </a:p>
        </p:txBody>
      </p:sp>
      <p:sp>
        <p:nvSpPr>
          <p:cNvPr id="5" name="Slide Number Placeholder 4"/>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62612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4200B-00FF-F44D-A339-5C6FF1C60031}" type="datetime1">
              <a:rPr lang="en-US" smtClean="0"/>
              <a:t>8/22/22</a:t>
            </a:fld>
            <a:endParaRPr lang="en-US"/>
          </a:p>
        </p:txBody>
      </p:sp>
      <p:sp>
        <p:nvSpPr>
          <p:cNvPr id="3" name="Footer Placeholder 2"/>
          <p:cNvSpPr>
            <a:spLocks noGrp="1"/>
          </p:cNvSpPr>
          <p:nvPr>
            <p:ph type="ftr" sz="quarter" idx="11"/>
          </p:nvPr>
        </p:nvSpPr>
        <p:spPr/>
        <p:txBody>
          <a:bodyPr/>
          <a:lstStyle/>
          <a:p>
            <a:r>
              <a:rPr lang="en-US"/>
              <a:t>BU MET AD616 Fall 2022</a:t>
            </a:r>
            <a:endParaRPr lang="en-US" dirty="0"/>
          </a:p>
        </p:txBody>
      </p:sp>
      <p:sp>
        <p:nvSpPr>
          <p:cNvPr id="4" name="Slide Number Placeholder 3"/>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70543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38FF10-A872-354C-A920-9D063E8C9270}"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96107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31D599-1619-864F-A26E-C22D38B0FE62}"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222517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C65F5-72A5-8D40-9C95-DA0BB6801DAE}" type="datetime1">
              <a:rPr lang="en-US" smtClean="0"/>
              <a:t>8/22/22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BU MET AD616 Fall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A7EB1-6816-45F6-81D4-C77E161FBCC5}" type="slidenum">
              <a:rPr lang="en-US" smtClean="0"/>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6356350"/>
            <a:ext cx="815546" cy="364083"/>
          </a:xfrm>
          <a:prstGeom prst="rect">
            <a:avLst/>
          </a:prstGeom>
        </p:spPr>
      </p:pic>
    </p:spTree>
    <p:extLst>
      <p:ext uri="{BB962C8B-B14F-4D97-AF65-F5344CB8AC3E}">
        <p14:creationId xmlns:p14="http://schemas.microsoft.com/office/powerpoint/2010/main" val="118211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26.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Lecture </a:t>
            </a:r>
            <a:r>
              <a:rPr lang="en-US" b="1" dirty="0"/>
              <a:t>5:</a:t>
            </a:r>
            <a:endParaRPr lang="en-US" dirty="0"/>
          </a:p>
        </p:txBody>
      </p:sp>
      <p:sp>
        <p:nvSpPr>
          <p:cNvPr id="3" name="Subtitle 2"/>
          <p:cNvSpPr>
            <a:spLocks noGrp="1"/>
          </p:cNvSpPr>
          <p:nvPr>
            <p:ph type="subTitle" idx="1"/>
          </p:nvPr>
        </p:nvSpPr>
        <p:spPr>
          <a:xfrm>
            <a:off x="3337353" y="3558789"/>
            <a:ext cx="5517293" cy="1655762"/>
          </a:xfrm>
        </p:spPr>
        <p:txBody>
          <a:bodyPr/>
          <a:lstStyle/>
          <a:p>
            <a:r>
              <a:rPr lang="en-US" dirty="0"/>
              <a:t>Analyzing Risk: Modeling Input Data</a:t>
            </a:r>
          </a:p>
        </p:txBody>
      </p:sp>
    </p:spTree>
    <p:extLst>
      <p:ext uri="{BB962C8B-B14F-4D97-AF65-F5344CB8AC3E}">
        <p14:creationId xmlns:p14="http://schemas.microsoft.com/office/powerpoint/2010/main" val="605114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Model Development</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7" name="Picture 6"/>
          <p:cNvPicPr>
            <a:picLocks noChangeAspect="1"/>
          </p:cNvPicPr>
          <p:nvPr/>
        </p:nvPicPr>
        <p:blipFill>
          <a:blip r:embed="rId3"/>
          <a:stretch>
            <a:fillRect/>
          </a:stretch>
        </p:blipFill>
        <p:spPr>
          <a:xfrm>
            <a:off x="2718707" y="2184043"/>
            <a:ext cx="6667500" cy="3286125"/>
          </a:xfrm>
          <a:prstGeom prst="rect">
            <a:avLst/>
          </a:prstGeom>
          <a:ln>
            <a:solidFill>
              <a:schemeClr val="bg2"/>
            </a:solidFill>
          </a:ln>
        </p:spPr>
      </p:pic>
    </p:spTree>
    <p:extLst>
      <p:ext uri="{BB962C8B-B14F-4D97-AF65-F5344CB8AC3E}">
        <p14:creationId xmlns:p14="http://schemas.microsoft.com/office/powerpoint/2010/main" val="81254383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Model Development</a:t>
            </a:r>
          </a:p>
        </p:txBody>
      </p:sp>
      <p:sp>
        <p:nvSpPr>
          <p:cNvPr id="3" name="Content Placeholder 2"/>
          <p:cNvSpPr>
            <a:spLocks noGrp="1"/>
          </p:cNvSpPr>
          <p:nvPr>
            <p:ph idx="1"/>
          </p:nvPr>
        </p:nvSpPr>
        <p:spPr>
          <a:xfrm>
            <a:off x="838200" y="1825624"/>
            <a:ext cx="10515600" cy="4239273"/>
          </a:xfrm>
        </p:spPr>
        <p:txBody>
          <a:bodyPr>
            <a:normAutofit fontScale="92500"/>
          </a:bodyPr>
          <a:lstStyle/>
          <a:p>
            <a:pPr marL="0" indent="0">
              <a:buNone/>
            </a:pPr>
            <a:r>
              <a:rPr lang="en-US" dirty="0"/>
              <a:t>When data is available:</a:t>
            </a:r>
          </a:p>
          <a:p>
            <a:pPr lvl="1"/>
            <a:r>
              <a:rPr lang="en-US" dirty="0"/>
              <a:t>If you think that there is </a:t>
            </a:r>
            <a:r>
              <a:rPr lang="en-US" b="1" dirty="0"/>
              <a:t>a physical basis for the sample data </a:t>
            </a:r>
            <a:r>
              <a:rPr lang="en-US" dirty="0"/>
              <a:t>and you can use an analytical probability distribution to represent this physical phenomenon, then use the approach </a:t>
            </a:r>
            <a:r>
              <a:rPr lang="en-US" i="1" dirty="0"/>
              <a:t>"fitting probability distributions</a:t>
            </a:r>
            <a:r>
              <a:rPr lang="en-US" dirty="0"/>
              <a:t>". For instance, if the data represent the project completion times, then you can use the PERT distribution to model the data as we covered in Lecture 3. Therefore, it is important that we know the physical basis of the distributions; i.e., which distribution is appropriate to represent a particular uncertainty. We covered this in Lecture 3.</a:t>
            </a:r>
          </a:p>
          <a:p>
            <a:pPr lvl="1"/>
            <a:r>
              <a:rPr lang="en-US" dirty="0"/>
              <a:t>If you have </a:t>
            </a:r>
            <a:r>
              <a:rPr lang="en-US" b="1" dirty="0"/>
              <a:t>large number of observations </a:t>
            </a:r>
            <a:r>
              <a:rPr lang="en-US" dirty="0"/>
              <a:t>compared to the simulation replications you will perform, you can use the "</a:t>
            </a:r>
            <a:r>
              <a:rPr lang="en-US" i="1" dirty="0"/>
              <a:t>historical data itself" </a:t>
            </a:r>
            <a:r>
              <a:rPr lang="en-US" dirty="0"/>
              <a:t>approach. </a:t>
            </a:r>
          </a:p>
          <a:p>
            <a:pPr lvl="1"/>
            <a:r>
              <a:rPr lang="en-US" dirty="0"/>
              <a:t>If you have </a:t>
            </a:r>
            <a:r>
              <a:rPr lang="en-US" b="1" dirty="0"/>
              <a:t>small number of observations </a:t>
            </a:r>
            <a:r>
              <a:rPr lang="en-US" dirty="0"/>
              <a:t>compared to the simulation replications you will perform, you can use the "</a:t>
            </a:r>
            <a:r>
              <a:rPr lang="en-US" i="1" dirty="0"/>
              <a:t>resampling" </a:t>
            </a:r>
            <a:r>
              <a:rPr lang="en-US" dirty="0"/>
              <a:t>approach.</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2349331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Model Development</a:t>
            </a:r>
          </a:p>
        </p:txBody>
      </p:sp>
      <p:sp>
        <p:nvSpPr>
          <p:cNvPr id="3" name="Content Placeholder 2"/>
          <p:cNvSpPr>
            <a:spLocks noGrp="1"/>
          </p:cNvSpPr>
          <p:nvPr>
            <p:ph idx="1"/>
          </p:nvPr>
        </p:nvSpPr>
        <p:spPr>
          <a:xfrm>
            <a:off x="838200" y="1825624"/>
            <a:ext cx="10515600" cy="4239273"/>
          </a:xfrm>
        </p:spPr>
        <p:txBody>
          <a:bodyPr>
            <a:normAutofit/>
          </a:bodyPr>
          <a:lstStyle/>
          <a:p>
            <a:pPr marL="0" indent="0">
              <a:buNone/>
            </a:pPr>
            <a:r>
              <a:rPr lang="en-US" dirty="0"/>
              <a:t>When data is not available:</a:t>
            </a:r>
          </a:p>
          <a:p>
            <a:pPr lvl="1"/>
            <a:r>
              <a:rPr lang="en-US" dirty="0"/>
              <a:t>If available, use expert opinion to model the data.</a:t>
            </a:r>
          </a:p>
          <a:p>
            <a:pPr lvl="1"/>
            <a:r>
              <a:rPr lang="en-US" dirty="0"/>
              <a:t>If expert opinion is not available, use the literature for your industry and try to find example applications similar to yours.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30493138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Model Development when Data is Available</a:t>
            </a:r>
          </a:p>
        </p:txBody>
      </p:sp>
      <p:sp>
        <p:nvSpPr>
          <p:cNvPr id="3" name="Content Placeholder 2"/>
          <p:cNvSpPr>
            <a:spLocks noGrp="1"/>
          </p:cNvSpPr>
          <p:nvPr>
            <p:ph idx="1"/>
          </p:nvPr>
        </p:nvSpPr>
        <p:spPr>
          <a:xfrm>
            <a:off x="838200" y="1825624"/>
            <a:ext cx="6483220" cy="4239273"/>
          </a:xfrm>
        </p:spPr>
        <p:txBody>
          <a:bodyPr>
            <a:normAutofit/>
          </a:bodyPr>
          <a:lstStyle/>
          <a:p>
            <a:pPr marL="0" indent="0">
              <a:buNone/>
            </a:pPr>
            <a:r>
              <a:rPr lang="en-US" dirty="0"/>
              <a:t>Now let us assume that our small retail store has kept records for the past 20 years on the number of wool socks sold at full price during the Valentine's day. The data is shown in the spreadsheet in cells A2:A21 in Figure 5.3.</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4" name="Picture 3"/>
          <p:cNvPicPr>
            <a:picLocks noChangeAspect="1"/>
          </p:cNvPicPr>
          <p:nvPr/>
        </p:nvPicPr>
        <p:blipFill>
          <a:blip r:embed="rId3"/>
          <a:stretch>
            <a:fillRect/>
          </a:stretch>
        </p:blipFill>
        <p:spPr>
          <a:xfrm>
            <a:off x="8720235" y="1404452"/>
            <a:ext cx="1905000" cy="4248150"/>
          </a:xfrm>
          <a:prstGeom prst="rect">
            <a:avLst/>
          </a:prstGeom>
          <a:ln>
            <a:solidFill>
              <a:schemeClr val="bg2"/>
            </a:solidFill>
          </a:ln>
        </p:spPr>
      </p:pic>
    </p:spTree>
    <p:extLst>
      <p:ext uri="{BB962C8B-B14F-4D97-AF65-F5344CB8AC3E}">
        <p14:creationId xmlns:p14="http://schemas.microsoft.com/office/powerpoint/2010/main" val="25238241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Historical Data Itself to Model the Sales Data</a:t>
            </a:r>
          </a:p>
        </p:txBody>
      </p:sp>
      <p:sp>
        <p:nvSpPr>
          <p:cNvPr id="3" name="Content Placeholder 2"/>
          <p:cNvSpPr>
            <a:spLocks noGrp="1"/>
          </p:cNvSpPr>
          <p:nvPr>
            <p:ph idx="1"/>
          </p:nvPr>
        </p:nvSpPr>
        <p:spPr>
          <a:xfrm>
            <a:off x="838200" y="1825624"/>
            <a:ext cx="10515600" cy="4239273"/>
          </a:xfrm>
        </p:spPr>
        <p:txBody>
          <a:bodyPr>
            <a:normAutofit/>
          </a:bodyPr>
          <a:lstStyle/>
          <a:p>
            <a:pPr marL="0" indent="0">
              <a:buNone/>
            </a:pPr>
            <a:r>
              <a:rPr lang="en-US" dirty="0"/>
              <a:t>This approach is useful especially when one has large amounts of data compared to the simulation trials to be performed. Although, we have only 20 data points in our example, for the sake of completeness, we will still illustrate this approach with our newsvendor problem. </a:t>
            </a:r>
          </a:p>
          <a:p>
            <a:pPr marL="0" indent="0">
              <a:buNone/>
            </a:pPr>
            <a:r>
              <a:rPr lang="en-US" dirty="0"/>
              <a:t>We first read our data into a data frame in R. In this case, our data is contained in a .csv file, so we use the read.csv function. We then perform our profit calculation for each level of historical demand.</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45310622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Historical Data Itself to Model the Sales Data</a:t>
            </a:r>
          </a:p>
        </p:txBody>
      </p:sp>
      <p:sp>
        <p:nvSpPr>
          <p:cNvPr id="3" name="Content Placeholder 2"/>
          <p:cNvSpPr>
            <a:spLocks noGrp="1"/>
          </p:cNvSpPr>
          <p:nvPr>
            <p:ph idx="1"/>
          </p:nvPr>
        </p:nvSpPr>
        <p:spPr>
          <a:xfrm>
            <a:off x="838200" y="1825625"/>
            <a:ext cx="10515600" cy="911356"/>
          </a:xfrm>
        </p:spPr>
        <p:txBody>
          <a:bodyPr>
            <a:normAutofit/>
          </a:bodyPr>
          <a:lstStyle/>
          <a:p>
            <a:pPr marL="0" indent="0">
              <a:buNone/>
            </a:pPr>
            <a:r>
              <a:rPr lang="en-US" dirty="0"/>
              <a:t>The R Code for this approach and the first 5 rows of data are reproduced in Figure 5.4:</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4" name="Picture 3"/>
          <p:cNvPicPr>
            <a:picLocks noChangeAspect="1"/>
          </p:cNvPicPr>
          <p:nvPr/>
        </p:nvPicPr>
        <p:blipFill>
          <a:blip r:embed="rId3"/>
          <a:stretch>
            <a:fillRect/>
          </a:stretch>
        </p:blipFill>
        <p:spPr>
          <a:xfrm>
            <a:off x="623887" y="2871918"/>
            <a:ext cx="6829425" cy="2695575"/>
          </a:xfrm>
          <a:prstGeom prst="rect">
            <a:avLst/>
          </a:prstGeom>
          <a:ln>
            <a:solidFill>
              <a:schemeClr val="bg2"/>
            </a:solidFill>
          </a:ln>
        </p:spPr>
      </p:pic>
      <p:pic>
        <p:nvPicPr>
          <p:cNvPr id="7" name="Picture 6"/>
          <p:cNvPicPr>
            <a:picLocks noChangeAspect="1"/>
          </p:cNvPicPr>
          <p:nvPr/>
        </p:nvPicPr>
        <p:blipFill>
          <a:blip r:embed="rId4"/>
          <a:stretch>
            <a:fillRect/>
          </a:stretch>
        </p:blipFill>
        <p:spPr>
          <a:xfrm>
            <a:off x="7860360" y="3624392"/>
            <a:ext cx="3724275" cy="1190625"/>
          </a:xfrm>
          <a:prstGeom prst="rect">
            <a:avLst/>
          </a:prstGeom>
          <a:ln>
            <a:solidFill>
              <a:schemeClr val="bg2"/>
            </a:solidFill>
          </a:ln>
        </p:spPr>
      </p:pic>
    </p:spTree>
    <p:extLst>
      <p:ext uri="{BB962C8B-B14F-4D97-AF65-F5344CB8AC3E}">
        <p14:creationId xmlns:p14="http://schemas.microsoft.com/office/powerpoint/2010/main" val="65263318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Resampling to Model the Sales Data</a:t>
            </a:r>
          </a:p>
        </p:txBody>
      </p:sp>
      <p:sp>
        <p:nvSpPr>
          <p:cNvPr id="3" name="Content Placeholder 2"/>
          <p:cNvSpPr>
            <a:spLocks noGrp="1"/>
          </p:cNvSpPr>
          <p:nvPr>
            <p:ph idx="1"/>
          </p:nvPr>
        </p:nvSpPr>
        <p:spPr>
          <a:xfrm>
            <a:off x="838200" y="1825624"/>
            <a:ext cx="10515600" cy="4239273"/>
          </a:xfrm>
        </p:spPr>
        <p:txBody>
          <a:bodyPr>
            <a:normAutofit/>
          </a:bodyPr>
          <a:lstStyle/>
          <a:p>
            <a:pPr marL="0" indent="0">
              <a:buNone/>
            </a:pPr>
            <a:r>
              <a:rPr lang="en-US" dirty="0"/>
              <a:t>To model the demand, we can resample from the historical sales data. More specifically, we select a value randomly from the historical sales data to represent the demand in the model. In other words, instead of randomly sampling a value from a probability distribution (as we have done so far in this course) for each trial of the simulation, we will sample a value for demand from the given historical sales data for each trial of the simulation.  We can do this using the </a:t>
            </a:r>
            <a:r>
              <a:rPr lang="en-US" dirty="0" err="1"/>
              <a:t>rdunif</a:t>
            </a:r>
            <a:r>
              <a:rPr lang="en-US" dirty="0"/>
              <a:t> function from Lecture 3 to choose a </a:t>
            </a:r>
            <a:r>
              <a:rPr lang="en-US" i="1" dirty="0"/>
              <a:t>random </a:t>
            </a:r>
            <a:r>
              <a:rPr lang="en-US" dirty="0"/>
              <a:t>element of our list for each trial.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17920085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Resampling to Model the Sales Data</a:t>
            </a:r>
          </a:p>
        </p:txBody>
      </p:sp>
      <p:sp>
        <p:nvSpPr>
          <p:cNvPr id="3" name="Content Placeholder 2"/>
          <p:cNvSpPr>
            <a:spLocks noGrp="1"/>
          </p:cNvSpPr>
          <p:nvPr>
            <p:ph idx="1"/>
          </p:nvPr>
        </p:nvSpPr>
        <p:spPr>
          <a:xfrm>
            <a:off x="838200" y="1825624"/>
            <a:ext cx="10515600" cy="4239273"/>
          </a:xfrm>
        </p:spPr>
        <p:txBody>
          <a:bodyPr>
            <a:normAutofit/>
          </a:bodyPr>
          <a:lstStyle/>
          <a:p>
            <a:pPr marL="0" indent="0">
              <a:buNone/>
            </a:pPr>
            <a:r>
              <a:rPr lang="en-US" dirty="0"/>
              <a:t>The R code and resulting rows of data are reproduced in Figure 5.5.</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4" name="Picture 3"/>
          <p:cNvPicPr>
            <a:picLocks noChangeAspect="1"/>
          </p:cNvPicPr>
          <p:nvPr/>
        </p:nvPicPr>
        <p:blipFill>
          <a:blip r:embed="rId3"/>
          <a:stretch>
            <a:fillRect/>
          </a:stretch>
        </p:blipFill>
        <p:spPr>
          <a:xfrm>
            <a:off x="623887" y="2378140"/>
            <a:ext cx="6829425" cy="3619500"/>
          </a:xfrm>
          <a:prstGeom prst="rect">
            <a:avLst/>
          </a:prstGeom>
          <a:ln>
            <a:solidFill>
              <a:schemeClr val="bg2"/>
            </a:solidFill>
          </a:ln>
        </p:spPr>
      </p:pic>
      <p:pic>
        <p:nvPicPr>
          <p:cNvPr id="7" name="Picture 6"/>
          <p:cNvPicPr>
            <a:picLocks noChangeAspect="1"/>
          </p:cNvPicPr>
          <p:nvPr/>
        </p:nvPicPr>
        <p:blipFill>
          <a:blip r:embed="rId4"/>
          <a:stretch>
            <a:fillRect/>
          </a:stretch>
        </p:blipFill>
        <p:spPr>
          <a:xfrm>
            <a:off x="7667625" y="3528527"/>
            <a:ext cx="4152900" cy="1219200"/>
          </a:xfrm>
          <a:prstGeom prst="rect">
            <a:avLst/>
          </a:prstGeom>
          <a:ln>
            <a:solidFill>
              <a:schemeClr val="bg2"/>
            </a:solidFill>
          </a:ln>
        </p:spPr>
      </p:pic>
    </p:spTree>
    <p:extLst>
      <p:ext uri="{BB962C8B-B14F-4D97-AF65-F5344CB8AC3E}">
        <p14:creationId xmlns:p14="http://schemas.microsoft.com/office/powerpoint/2010/main" val="329100924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Resampling to Model the Sales Data</a:t>
            </a:r>
          </a:p>
        </p:txBody>
      </p:sp>
      <p:sp>
        <p:nvSpPr>
          <p:cNvPr id="3" name="Content Placeholder 2"/>
          <p:cNvSpPr>
            <a:spLocks noGrp="1"/>
          </p:cNvSpPr>
          <p:nvPr>
            <p:ph idx="1"/>
          </p:nvPr>
        </p:nvSpPr>
        <p:spPr>
          <a:xfrm>
            <a:off x="838200" y="1825624"/>
            <a:ext cx="8672804" cy="1390327"/>
          </a:xfrm>
        </p:spPr>
        <p:txBody>
          <a:bodyPr>
            <a:normAutofit/>
          </a:bodyPr>
          <a:lstStyle/>
          <a:p>
            <a:pPr marL="0" indent="0">
              <a:buNone/>
            </a:pPr>
            <a:r>
              <a:rPr lang="en-US" dirty="0"/>
              <a:t>As before, we can produce a histogram and answer questions about the resulting profit distribution, seen in Figure 5.6</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8" name="Picture 7"/>
          <p:cNvPicPr>
            <a:picLocks noChangeAspect="1"/>
          </p:cNvPicPr>
          <p:nvPr/>
        </p:nvPicPr>
        <p:blipFill>
          <a:blip r:embed="rId3"/>
          <a:stretch>
            <a:fillRect/>
          </a:stretch>
        </p:blipFill>
        <p:spPr>
          <a:xfrm>
            <a:off x="997210" y="3728832"/>
            <a:ext cx="7734300" cy="1314450"/>
          </a:xfrm>
          <a:prstGeom prst="rect">
            <a:avLst/>
          </a:prstGeom>
          <a:ln>
            <a:solidFill>
              <a:schemeClr val="bg2"/>
            </a:solidFill>
          </a:ln>
        </p:spPr>
      </p:pic>
      <p:pic>
        <p:nvPicPr>
          <p:cNvPr id="9" name="Picture 8"/>
          <p:cNvPicPr>
            <a:picLocks noChangeAspect="1"/>
          </p:cNvPicPr>
          <p:nvPr/>
        </p:nvPicPr>
        <p:blipFill>
          <a:blip r:embed="rId4"/>
          <a:stretch>
            <a:fillRect/>
          </a:stretch>
        </p:blipFill>
        <p:spPr>
          <a:xfrm>
            <a:off x="9227450" y="1716974"/>
            <a:ext cx="2423375" cy="4023717"/>
          </a:xfrm>
          <a:prstGeom prst="rect">
            <a:avLst/>
          </a:prstGeom>
        </p:spPr>
      </p:pic>
    </p:spTree>
    <p:extLst>
      <p:ext uri="{BB962C8B-B14F-4D97-AF65-F5344CB8AC3E}">
        <p14:creationId xmlns:p14="http://schemas.microsoft.com/office/powerpoint/2010/main" val="82440130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Resampling to Model the Sales Data</a:t>
            </a:r>
          </a:p>
        </p:txBody>
      </p:sp>
      <p:sp>
        <p:nvSpPr>
          <p:cNvPr id="3" name="Content Placeholder 2"/>
          <p:cNvSpPr>
            <a:spLocks noGrp="1"/>
          </p:cNvSpPr>
          <p:nvPr>
            <p:ph idx="1"/>
          </p:nvPr>
        </p:nvSpPr>
        <p:spPr>
          <a:xfrm>
            <a:off x="838200" y="1825624"/>
            <a:ext cx="10515600" cy="4239273"/>
          </a:xfrm>
        </p:spPr>
        <p:txBody>
          <a:bodyPr>
            <a:normAutofit/>
          </a:bodyPr>
          <a:lstStyle/>
          <a:p>
            <a:pPr marL="0" indent="0">
              <a:buNone/>
            </a:pPr>
            <a:r>
              <a:rPr lang="en-US" dirty="0"/>
              <a:t>Despite the ease in its use, resampling has some shortcomings:</a:t>
            </a:r>
          </a:p>
          <a:p>
            <a:pPr lvl="1"/>
            <a:r>
              <a:rPr lang="en-US" dirty="0"/>
              <a:t>Useful when you have a small number of historical observations compared to the number of replications you want to run.</a:t>
            </a:r>
          </a:p>
          <a:p>
            <a:pPr lvl="1"/>
            <a:r>
              <a:rPr lang="en-US" dirty="0"/>
              <a:t>You can never go outside your observed data. This may limit your ability to predict uncertain events that may occur because you are limited with the range of the observed data; you cannot include likely values outside the range of the data.</a:t>
            </a:r>
          </a:p>
          <a:p>
            <a:pPr lvl="1"/>
            <a:r>
              <a:rPr lang="en-US" dirty="0"/>
              <a:t>It is difficult to reflect dependencies in the inputs.</a:t>
            </a:r>
          </a:p>
          <a:p>
            <a:pPr marL="0" indent="0">
              <a:buNone/>
            </a:pPr>
            <a:r>
              <a:rPr lang="en-US" dirty="0"/>
              <a:t>Nonetheless, resampling is used frequently in practice.</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5734964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Study Guide and Deliverables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9284288"/>
              </p:ext>
            </p:extLst>
          </p:nvPr>
        </p:nvGraphicFramePr>
        <p:xfrm>
          <a:off x="1091961" y="1825625"/>
          <a:ext cx="10008078" cy="3984168"/>
        </p:xfrm>
        <a:graphic>
          <a:graphicData uri="http://schemas.openxmlformats.org/drawingml/2006/table">
            <a:tbl>
              <a:tblPr/>
              <a:tblGrid>
                <a:gridCol w="5004039">
                  <a:extLst>
                    <a:ext uri="{9D8B030D-6E8A-4147-A177-3AD203B41FA5}">
                      <a16:colId xmlns:a16="http://schemas.microsoft.com/office/drawing/2014/main" val="1731853801"/>
                    </a:ext>
                  </a:extLst>
                </a:gridCol>
                <a:gridCol w="5004039">
                  <a:extLst>
                    <a:ext uri="{9D8B030D-6E8A-4147-A177-3AD203B41FA5}">
                      <a16:colId xmlns:a16="http://schemas.microsoft.com/office/drawing/2014/main" val="3205878140"/>
                    </a:ext>
                  </a:extLst>
                </a:gridCol>
              </a:tblGrid>
              <a:tr h="1306813">
                <a:tc>
                  <a:txBody>
                    <a:bodyPr/>
                    <a:lstStyle/>
                    <a:p>
                      <a:pPr fontAlgn="t"/>
                      <a:r>
                        <a:rPr lang="en-US" sz="1700" b="1" dirty="0">
                          <a:effectLst/>
                        </a:rPr>
                        <a:t>Topics:</a:t>
                      </a:r>
                      <a:endParaRPr lang="en-US" sz="1700" dirty="0">
                        <a:effectLst/>
                      </a:endParaRPr>
                    </a:p>
                  </a:txBody>
                  <a:tcPr marL="87027" marR="87027" marT="43513" marB="43513">
                    <a:lnL>
                      <a:noFill/>
                    </a:lnL>
                    <a:lnR>
                      <a:noFill/>
                    </a:lnR>
                    <a:lnT>
                      <a:noFill/>
                    </a:lnT>
                    <a:lnB>
                      <a:noFill/>
                    </a:lnB>
                  </a:tcPr>
                </a:tc>
                <a:tc>
                  <a:txBody>
                    <a:bodyPr/>
                    <a:lstStyle/>
                    <a:p>
                      <a:pPr fontAlgn="t"/>
                      <a:r>
                        <a:rPr lang="en-US" b="1" dirty="0">
                          <a:effectLst/>
                        </a:rPr>
                        <a:t>Lectures 5: </a:t>
                      </a:r>
                      <a:r>
                        <a:rPr lang="en-US" dirty="0">
                          <a:effectLst/>
                        </a:rPr>
                        <a:t>Analyzing Risk: Modeling Input Data</a:t>
                      </a:r>
                      <a:br>
                        <a:rPr lang="en-US" dirty="0">
                          <a:effectLst/>
                        </a:rPr>
                      </a:br>
                      <a:r>
                        <a:rPr lang="en-US" b="1" dirty="0">
                          <a:effectLst/>
                        </a:rPr>
                        <a:t>Lectures 6: </a:t>
                      </a:r>
                      <a:r>
                        <a:rPr lang="en-US" dirty="0">
                          <a:effectLst/>
                        </a:rPr>
                        <a:t>Analyzing Risk: Dealing with Correlated Data</a:t>
                      </a:r>
                    </a:p>
                  </a:txBody>
                  <a:tcPr>
                    <a:lnL>
                      <a:noFill/>
                    </a:lnL>
                    <a:lnR>
                      <a:noFill/>
                    </a:lnR>
                    <a:lnT>
                      <a:noFill/>
                    </a:lnT>
                    <a:lnB>
                      <a:noFill/>
                    </a:lnB>
                  </a:tcPr>
                </a:tc>
                <a:extLst>
                  <a:ext uri="{0D108BD9-81ED-4DB2-BD59-A6C34878D82A}">
                    <a16:rowId xmlns:a16="http://schemas.microsoft.com/office/drawing/2014/main" val="2734659098"/>
                  </a:ext>
                </a:extLst>
              </a:tr>
              <a:tr h="722870">
                <a:tc>
                  <a:txBody>
                    <a:bodyPr/>
                    <a:lstStyle/>
                    <a:p>
                      <a:pPr fontAlgn="t"/>
                      <a:r>
                        <a:rPr lang="en-US" sz="1700" b="1" dirty="0">
                          <a:effectLst/>
                        </a:rPr>
                        <a:t>Readings:</a:t>
                      </a:r>
                      <a:endParaRPr lang="en-US" sz="1700" dirty="0">
                        <a:effectLst/>
                      </a:endParaRPr>
                    </a:p>
                  </a:txBody>
                  <a:tcPr marL="87027" marR="87027" marT="43513" marB="43513">
                    <a:lnL>
                      <a:noFill/>
                    </a:lnL>
                    <a:lnR>
                      <a:noFill/>
                    </a:lnR>
                    <a:lnT>
                      <a:noFill/>
                    </a:lnT>
                    <a:lnB>
                      <a:noFill/>
                    </a:lnB>
                  </a:tcPr>
                </a:tc>
                <a:tc>
                  <a:txBody>
                    <a:bodyPr/>
                    <a:lstStyle/>
                    <a:p>
                      <a:pPr fontAlgn="t"/>
                      <a:r>
                        <a:rPr lang="en-US" sz="1800" b="0" i="0" kern="1200" dirty="0">
                          <a:solidFill>
                            <a:schemeClr val="tx1"/>
                          </a:solidFill>
                          <a:effectLst/>
                          <a:latin typeface="+mn-lt"/>
                          <a:ea typeface="+mn-ea"/>
                          <a:cs typeface="+mn-cs"/>
                        </a:rPr>
                        <a:t>Lectures 5 and 6 online content</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2618766246"/>
                  </a:ext>
                </a:extLst>
              </a:tr>
              <a:tr h="609187">
                <a:tc>
                  <a:txBody>
                    <a:bodyPr/>
                    <a:lstStyle/>
                    <a:p>
                      <a:pPr fontAlgn="t"/>
                      <a:r>
                        <a:rPr lang="en-US" sz="1700" b="1" dirty="0">
                          <a:effectLst/>
                        </a:rPr>
                        <a:t>Discussions:</a:t>
                      </a:r>
                      <a:endParaRPr lang="en-US" sz="1700" dirty="0">
                        <a:effectLst/>
                      </a:endParaRPr>
                    </a:p>
                  </a:txBody>
                  <a:tcPr marL="87027" marR="87027" marT="43513" marB="43513">
                    <a:lnL>
                      <a:noFill/>
                    </a:lnL>
                    <a:lnR>
                      <a:noFill/>
                    </a:lnR>
                    <a:lnT>
                      <a:noFill/>
                    </a:lnT>
                    <a:lnB>
                      <a:noFill/>
                    </a:lnB>
                  </a:tcPr>
                </a:tc>
                <a:tc>
                  <a:txBody>
                    <a:bodyPr/>
                    <a:lstStyle/>
                    <a:p>
                      <a:pPr fontAlgn="t"/>
                      <a:r>
                        <a:rPr lang="en-US" dirty="0">
                          <a:effectLst/>
                        </a:rPr>
                        <a:t>No discussion.</a:t>
                      </a:r>
                    </a:p>
                  </a:txBody>
                  <a:tcPr>
                    <a:lnL>
                      <a:noFill/>
                    </a:lnL>
                    <a:lnR>
                      <a:noFill/>
                    </a:lnR>
                    <a:lnT>
                      <a:noFill/>
                    </a:lnT>
                    <a:lnB>
                      <a:noFill/>
                    </a:lnB>
                  </a:tcPr>
                </a:tc>
                <a:extLst>
                  <a:ext uri="{0D108BD9-81ED-4DB2-BD59-A6C34878D82A}">
                    <a16:rowId xmlns:a16="http://schemas.microsoft.com/office/drawing/2014/main" val="2281925902"/>
                  </a:ext>
                </a:extLst>
              </a:tr>
              <a:tr h="997191">
                <a:tc>
                  <a:txBody>
                    <a:bodyPr/>
                    <a:lstStyle/>
                    <a:p>
                      <a:pPr fontAlgn="t"/>
                      <a:r>
                        <a:rPr lang="en-US" sz="1700" b="1">
                          <a:effectLst/>
                        </a:rPr>
                        <a:t>Assignments:</a:t>
                      </a:r>
                      <a:endParaRPr lang="en-US" sz="1700">
                        <a:effectLst/>
                      </a:endParaRPr>
                    </a:p>
                  </a:txBody>
                  <a:tcPr marL="87027" marR="87027" marT="43513" marB="43513">
                    <a:lnL>
                      <a:noFill/>
                    </a:lnL>
                    <a:lnR>
                      <a:noFill/>
                    </a:lnR>
                    <a:lnT>
                      <a:noFill/>
                    </a:lnT>
                    <a:lnB>
                      <a:noFill/>
                    </a:lnB>
                  </a:tcPr>
                </a:tc>
                <a:tc>
                  <a:txBody>
                    <a:bodyPr/>
                    <a:lstStyle/>
                    <a:p>
                      <a:pPr fontAlgn="t"/>
                      <a:r>
                        <a:rPr lang="en-US" sz="1800" b="1" i="0" kern="1200" dirty="0">
                          <a:solidFill>
                            <a:schemeClr val="tx1"/>
                          </a:solidFill>
                          <a:effectLst/>
                          <a:latin typeface="+mn-lt"/>
                          <a:ea typeface="+mn-ea"/>
                          <a:cs typeface="+mn-cs"/>
                        </a:rPr>
                        <a:t>Assignment 3</a:t>
                      </a:r>
                      <a:r>
                        <a:rPr lang="en-US" sz="1800" b="0" i="0" kern="1200" dirty="0">
                          <a:solidFill>
                            <a:schemeClr val="tx1"/>
                          </a:solidFill>
                          <a:effectLst/>
                          <a:latin typeface="+mn-lt"/>
                          <a:ea typeface="+mn-ea"/>
                          <a:cs typeface="+mn-cs"/>
                        </a:rPr>
                        <a:t>: Individual Assignment covering Lecture 5 and Lecture 6</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1748281495"/>
                  </a:ext>
                </a:extLst>
              </a:tr>
              <a:tr h="348107">
                <a:tc>
                  <a:txBody>
                    <a:bodyPr/>
                    <a:lstStyle/>
                    <a:p>
                      <a:pPr fontAlgn="t"/>
                      <a:r>
                        <a:rPr lang="en-US" sz="1700" b="1">
                          <a:effectLst/>
                        </a:rPr>
                        <a:t>Assessments:</a:t>
                      </a:r>
                      <a:endParaRPr lang="en-US" sz="1700">
                        <a:effectLst/>
                      </a:endParaRPr>
                    </a:p>
                  </a:txBody>
                  <a:tcPr marL="87027" marR="87027" marT="43513" marB="43513">
                    <a:lnL>
                      <a:noFill/>
                    </a:lnL>
                    <a:lnR>
                      <a:noFill/>
                    </a:lnR>
                    <a:lnT>
                      <a:noFill/>
                    </a:lnT>
                    <a:lnB>
                      <a:noFill/>
                    </a:lnB>
                  </a:tcPr>
                </a:tc>
                <a:tc>
                  <a:txBody>
                    <a:bodyPr/>
                    <a:lstStyle/>
                    <a:p>
                      <a:pPr fontAlgn="t"/>
                      <a:r>
                        <a:rPr lang="en-US" sz="1700" b="1" dirty="0">
                          <a:effectLst/>
                        </a:rPr>
                        <a:t>Midterm</a:t>
                      </a:r>
                      <a:r>
                        <a:rPr lang="en-US" sz="1700" b="1" baseline="0" dirty="0">
                          <a:effectLst/>
                        </a:rPr>
                        <a:t> covering Lectures 1 through 6</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378533147"/>
                  </a:ext>
                </a:extLst>
              </a:tr>
            </a:tbl>
          </a:graphicData>
        </a:graphic>
      </p:graphicFrame>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3682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a Probability Distribution to the Sales Data</a:t>
            </a:r>
          </a:p>
        </p:txBody>
      </p:sp>
      <p:sp>
        <p:nvSpPr>
          <p:cNvPr id="3" name="Content Placeholder 2"/>
          <p:cNvSpPr>
            <a:spLocks noGrp="1"/>
          </p:cNvSpPr>
          <p:nvPr>
            <p:ph idx="1"/>
          </p:nvPr>
        </p:nvSpPr>
        <p:spPr>
          <a:xfrm>
            <a:off x="838200" y="1825625"/>
            <a:ext cx="10515600" cy="911356"/>
          </a:xfrm>
        </p:spPr>
        <p:txBody>
          <a:bodyPr>
            <a:normAutofit/>
          </a:bodyPr>
          <a:lstStyle/>
          <a:p>
            <a:pPr marL="0" indent="0">
              <a:buNone/>
            </a:pPr>
            <a:r>
              <a:rPr lang="en-US" dirty="0"/>
              <a:t>The approach of fitting probability distributions to the demand data proceeds as follows: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Content Placeholder 2"/>
          <p:cNvSpPr txBox="1">
            <a:spLocks/>
          </p:cNvSpPr>
          <p:nvPr/>
        </p:nvSpPr>
        <p:spPr>
          <a:xfrm>
            <a:off x="838200" y="2736981"/>
            <a:ext cx="10515600" cy="3489648"/>
          </a:xfrm>
          <a:prstGeom prst="rect">
            <a:avLst/>
          </a:prstGeom>
          <a:solidFill>
            <a:srgbClr val="F5F5F5"/>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Step 1:</a:t>
            </a:r>
            <a:r>
              <a:rPr lang="en-US" dirty="0"/>
              <a:t> Find a probability distribution that will represent the data and fit this distribution to the data (i.e., determine values for its unknown parameters). One way of doing this is to use the physical characteristics of the process as illustrated in Lecture 3.</a:t>
            </a:r>
          </a:p>
          <a:p>
            <a:pPr marL="0" indent="0">
              <a:buNone/>
            </a:pPr>
            <a:r>
              <a:rPr lang="en-US" b="1" dirty="0"/>
              <a:t>Step 2:</a:t>
            </a:r>
            <a:r>
              <a:rPr lang="en-US" dirty="0"/>
              <a:t> Check the fit to the data via tests and graphical analysis.</a:t>
            </a:r>
          </a:p>
          <a:p>
            <a:pPr marL="0" indent="0">
              <a:buNone/>
            </a:pPr>
            <a:r>
              <a:rPr lang="en-US" b="1" dirty="0"/>
              <a:t>Step 3:</a:t>
            </a:r>
            <a:r>
              <a:rPr lang="en-US" dirty="0"/>
              <a:t> If the distribution does not fit, select another candidate and repeat the process, or use an empirical distribution ((e.g., resampling or a step-wise function).</a:t>
            </a:r>
          </a:p>
        </p:txBody>
      </p:sp>
    </p:spTree>
    <p:extLst>
      <p:ext uri="{BB962C8B-B14F-4D97-AF65-F5344CB8AC3E}">
        <p14:creationId xmlns:p14="http://schemas.microsoft.com/office/powerpoint/2010/main" val="186310596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a Probability Distribution to the Sales Data</a:t>
            </a:r>
          </a:p>
        </p:txBody>
      </p:sp>
      <p:sp>
        <p:nvSpPr>
          <p:cNvPr id="3" name="Content Placeholder 2"/>
          <p:cNvSpPr>
            <a:spLocks noGrp="1"/>
          </p:cNvSpPr>
          <p:nvPr>
            <p:ph idx="1"/>
          </p:nvPr>
        </p:nvSpPr>
        <p:spPr>
          <a:xfrm>
            <a:off x="838200" y="1825624"/>
            <a:ext cx="10515600" cy="4065103"/>
          </a:xfrm>
        </p:spPr>
        <p:txBody>
          <a:bodyPr>
            <a:normAutofit lnSpcReduction="10000"/>
          </a:bodyPr>
          <a:lstStyle/>
          <a:p>
            <a:pPr marL="0" indent="0">
              <a:buNone/>
            </a:pPr>
            <a:r>
              <a:rPr lang="en-US" dirty="0"/>
              <a:t>Now, let us elaborate on these steps (these steps are difficult to perform by hand but are automatable in R. Please review them and try to grasp the big picture. You do not need to understand the specifics for the purpose of this course, nor do you need to exactly follow the R code for this section):</a:t>
            </a:r>
          </a:p>
          <a:p>
            <a:pPr marL="0" indent="0">
              <a:buNone/>
            </a:pPr>
            <a:r>
              <a:rPr lang="en-US" b="1" dirty="0"/>
              <a:t>Step 1: </a:t>
            </a:r>
            <a:r>
              <a:rPr lang="en-US" dirty="0"/>
              <a:t>In this step, our goal is to find a probability distribution along with its parameters to represent the data on hand. A good way to start this step is to use the physical characteristics of the process. For instance, if you are modeling the project completion times, then you know that PERT is a good distribution to represent the project completion times.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02151205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a Probability Distribution to the Sales Data</a:t>
            </a:r>
          </a:p>
        </p:txBody>
      </p:sp>
      <p:sp>
        <p:nvSpPr>
          <p:cNvPr id="3" name="Content Placeholder 2"/>
          <p:cNvSpPr>
            <a:spLocks noGrp="1"/>
          </p:cNvSpPr>
          <p:nvPr>
            <p:ph idx="1"/>
          </p:nvPr>
        </p:nvSpPr>
        <p:spPr>
          <a:xfrm>
            <a:off x="838200" y="1825624"/>
            <a:ext cx="10515600" cy="4065103"/>
          </a:xfrm>
        </p:spPr>
        <p:txBody>
          <a:bodyPr>
            <a:normAutofit/>
          </a:bodyPr>
          <a:lstStyle/>
          <a:p>
            <a:pPr marL="0" indent="0">
              <a:buNone/>
            </a:pPr>
            <a:r>
              <a:rPr lang="en-US" dirty="0"/>
              <a:t>After we choose a distribution to represent the data on hand, the next step is to estimate the parameters of the distribution. For instance, let us assume that we have chosen the normal distribution to represent the data. The next question is "what values should the parameters of the normal distribution take?" </a:t>
            </a:r>
          </a:p>
          <a:p>
            <a:pPr marL="0" indent="0">
              <a:buNone/>
            </a:pPr>
            <a:r>
              <a:rPr lang="en-US" dirty="0"/>
              <a:t>The estimation of the parameters is usually done by a method called the "maximum likelihood estimation method". The resulting parameter estimates are called "maximum likelihood estimators". There are different maximum likelihood estimators for the parameters of different distributions. </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47659195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a Probability Distribution to the Sales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065103"/>
              </a:xfrm>
            </p:spPr>
            <p:txBody>
              <a:bodyPr>
                <a:normAutofit fontScale="77500" lnSpcReduction="20000"/>
              </a:bodyPr>
              <a:lstStyle/>
              <a:p>
                <a:pPr marL="0" indent="0">
                  <a:buNone/>
                </a:pPr>
                <a:r>
                  <a:rPr lang="en-US" dirty="0"/>
                  <a:t>Maximum likelihood estimation uses the data provided, but treats the parameters of the distribution as random variables, taking the mode of the resulting distribution.</a:t>
                </a:r>
              </a:p>
              <a:p>
                <a:pPr marL="0" indent="0">
                  <a:buNone/>
                </a:pPr>
                <a:r>
                  <a:rPr lang="en-US" dirty="0"/>
                  <a:t>For the normal distribution, for instance, the maximum likelihood estimator for the mean and variance are</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𝜇</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n-US" b="0" i="0" smtClean="0">
                          <a:latin typeface="Cambria Math" panose="02040503050406030204" pitchFamily="18" charset="0"/>
                        </a:rPr>
                        <m:t>  </m:t>
                      </m:r>
                      <m:acc>
                        <m:accPr>
                          <m:chr m:val="̂"/>
                          <m:ctrlPr>
                            <a:rPr lang="en-US" i="1">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acc>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e>
                      </m:nary>
                    </m:oMath>
                  </m:oMathPara>
                </a14:m>
                <a:endParaRPr lang="en-US" dirty="0"/>
              </a:p>
              <a:p>
                <a:pPr marL="0" indent="0">
                  <a:buNone/>
                </a:pPr>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and </a:t>
                </a:r>
                <a14:m>
                  <m:oMath xmlns:m="http://schemas.openxmlformats.org/officeDocument/2006/math">
                    <m:r>
                      <a:rPr lang="en-US" b="0" i="1" smtClean="0">
                        <a:latin typeface="Cambria Math" panose="02040503050406030204" pitchFamily="18" charset="0"/>
                      </a:rPr>
                      <m:t>𝑛</m:t>
                    </m:r>
                  </m:oMath>
                </a14:m>
                <a:r>
                  <a:rPr lang="en-US" dirty="0"/>
                  <a:t> represent your data and the number of data points available. A Google search will bring out the maximum likelihood estimators of the parameters of several other distributions.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065103"/>
              </a:xfrm>
              <a:blipFill>
                <a:blip r:embed="rId3"/>
                <a:stretch>
                  <a:fillRect l="-724" t="-3115" r="-965"/>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47659195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a Probability Distribution to the Sales Data</a:t>
            </a:r>
          </a:p>
        </p:txBody>
      </p:sp>
      <p:sp>
        <p:nvSpPr>
          <p:cNvPr id="3" name="Content Placeholder 2"/>
          <p:cNvSpPr>
            <a:spLocks noGrp="1"/>
          </p:cNvSpPr>
          <p:nvPr>
            <p:ph idx="1"/>
          </p:nvPr>
        </p:nvSpPr>
        <p:spPr>
          <a:xfrm>
            <a:off x="838200" y="1825624"/>
            <a:ext cx="10515600" cy="4065103"/>
          </a:xfrm>
        </p:spPr>
        <p:txBody>
          <a:bodyPr>
            <a:normAutofit fontScale="77500" lnSpcReduction="20000"/>
          </a:bodyPr>
          <a:lstStyle/>
          <a:p>
            <a:pPr marL="0" indent="0">
              <a:buNone/>
            </a:pPr>
            <a:r>
              <a:rPr lang="en-US" b="1" dirty="0"/>
              <a:t>Step 2: </a:t>
            </a:r>
            <a:r>
              <a:rPr lang="en-US" dirty="0"/>
              <a:t>After we find a probability distribution to represent the data</a:t>
            </a:r>
            <a:r>
              <a:rPr lang="en-US" b="1" dirty="0"/>
              <a:t>, </a:t>
            </a:r>
            <a:r>
              <a:rPr lang="en-US" dirty="0"/>
              <a:t>the next question we ask is "Is the distribution we identified really a good fit to the data?" We answer this question with the help of the goodness-of-fit tests and graphical comparisons:</a:t>
            </a:r>
          </a:p>
          <a:p>
            <a:pPr lvl="1"/>
            <a:r>
              <a:rPr lang="en-US" dirty="0"/>
              <a:t>Goodness-of-fit tests</a:t>
            </a:r>
          </a:p>
          <a:p>
            <a:pPr lvl="2">
              <a:buFont typeface="Courier New" panose="02070309020205020404" pitchFamily="49" charset="0"/>
              <a:buChar char="o"/>
            </a:pPr>
            <a:r>
              <a:rPr lang="en-US" dirty="0"/>
              <a:t>Chi-squared test</a:t>
            </a:r>
          </a:p>
          <a:p>
            <a:pPr lvl="2">
              <a:buFont typeface="Courier New" panose="02070309020205020404" pitchFamily="49" charset="0"/>
              <a:buChar char="o"/>
            </a:pPr>
            <a:r>
              <a:rPr lang="en-US" dirty="0"/>
              <a:t>Kolmogorov-Smirnov (KS) test</a:t>
            </a:r>
          </a:p>
          <a:p>
            <a:pPr lvl="2">
              <a:buFont typeface="Courier New" panose="02070309020205020404" pitchFamily="49" charset="0"/>
              <a:buChar char="o"/>
            </a:pPr>
            <a:r>
              <a:rPr lang="en-US" sz="2100" dirty="0"/>
              <a:t>Anderson-Darling (AD) test</a:t>
            </a:r>
          </a:p>
          <a:p>
            <a:pPr lvl="2">
              <a:buFont typeface="Courier New" panose="02070309020205020404" pitchFamily="49" charset="0"/>
              <a:buChar char="o"/>
            </a:pPr>
            <a:r>
              <a:rPr lang="en-US" sz="2100" dirty="0"/>
              <a:t>AIC/BIC test</a:t>
            </a:r>
          </a:p>
          <a:p>
            <a:pPr lvl="2">
              <a:buFont typeface="Courier New" panose="02070309020205020404" pitchFamily="49" charset="0"/>
              <a:buChar char="o"/>
            </a:pPr>
            <a:endParaRPr lang="en-US" dirty="0"/>
          </a:p>
          <a:p>
            <a:pPr lvl="1"/>
            <a:r>
              <a:rPr lang="en-US" dirty="0"/>
              <a:t>Graphical comparisons</a:t>
            </a:r>
          </a:p>
          <a:p>
            <a:pPr lvl="2">
              <a:buFont typeface="Courier New" panose="02070309020205020404" pitchFamily="49" charset="0"/>
              <a:buChar char="o"/>
            </a:pPr>
            <a:r>
              <a:rPr lang="en-US" dirty="0"/>
              <a:t>Histogram-based plots</a:t>
            </a:r>
          </a:p>
          <a:p>
            <a:pPr lvl="2">
              <a:buFont typeface="Courier New" panose="02070309020205020404" pitchFamily="49" charset="0"/>
              <a:buChar char="o"/>
            </a:pPr>
            <a:r>
              <a:rPr lang="en-US" dirty="0"/>
              <a:t>Probability plots</a:t>
            </a:r>
          </a:p>
          <a:p>
            <a:pPr lvl="2">
              <a:buFont typeface="Courier New" panose="02070309020205020404" pitchFamily="49" charset="0"/>
              <a:buChar char="o"/>
            </a:pPr>
            <a:r>
              <a:rPr lang="en-US" dirty="0"/>
              <a:t>P-P plot</a:t>
            </a:r>
          </a:p>
          <a:p>
            <a:pPr lvl="2">
              <a:buFont typeface="Courier New" panose="02070309020205020404" pitchFamily="49" charset="0"/>
              <a:buChar char="o"/>
            </a:pPr>
            <a:r>
              <a:rPr lang="en-US" dirty="0"/>
              <a:t>Q-Q plot</a:t>
            </a:r>
          </a:p>
          <a:p>
            <a:pPr marL="0" indent="0">
              <a:buNone/>
            </a:pPr>
            <a:r>
              <a:rPr lang="en-US" dirty="0"/>
              <a:t>Now, let us review the goodness-of-fit tests and the graphical methods briefly.</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22121147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a Probability Distribution to the Sales Data</a:t>
            </a:r>
          </a:p>
        </p:txBody>
      </p:sp>
      <p:sp>
        <p:nvSpPr>
          <p:cNvPr id="3" name="Content Placeholder 2"/>
          <p:cNvSpPr>
            <a:spLocks noGrp="1"/>
          </p:cNvSpPr>
          <p:nvPr>
            <p:ph idx="1"/>
          </p:nvPr>
        </p:nvSpPr>
        <p:spPr>
          <a:xfrm>
            <a:off x="838200" y="1825625"/>
            <a:ext cx="10515600" cy="3206686"/>
          </a:xfrm>
        </p:spPr>
        <p:txBody>
          <a:bodyPr>
            <a:normAutofit fontScale="85000" lnSpcReduction="20000"/>
          </a:bodyPr>
          <a:lstStyle/>
          <a:p>
            <a:pPr marL="0" indent="0">
              <a:buNone/>
            </a:pPr>
            <a:r>
              <a:rPr lang="en-US" b="1" dirty="0"/>
              <a:t>Goodness-of-fit tests: </a:t>
            </a:r>
            <a:r>
              <a:rPr lang="en-US" dirty="0"/>
              <a:t>Chi-square test provides a formal comparison of a histogram (for continuous data) or line graph (for discrete data) with the fitted density (for continuous data) or mass function (for discrete data). </a:t>
            </a:r>
          </a:p>
          <a:p>
            <a:pPr marL="0" indent="0">
              <a:buNone/>
            </a:pPr>
            <a:r>
              <a:rPr lang="en-US" dirty="0"/>
              <a:t>The KS and AD tests, on the other hand, compare an empirical distribution function with the distribution function of the hypothesized distribution. AD test detects discrepancies in the tails and has higher power than KS test. </a:t>
            </a:r>
          </a:p>
          <a:p>
            <a:pPr marL="0" indent="0">
              <a:buNone/>
            </a:pPr>
            <a:r>
              <a:rPr lang="en-US" dirty="0"/>
              <a:t>AIC and BIC use a likelihood function to find the distribution that best fits the data on hand.</a:t>
            </a:r>
          </a:p>
          <a:p>
            <a:pPr marL="0" indent="0">
              <a:buNone/>
            </a:pPr>
            <a:r>
              <a:rPr lang="en-US" dirty="0"/>
              <a:t>The KS, AD and AIC/BIC tests are only useful in the presence of continuous data. For discrete data we have to use the Chi-square test.</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Content Placeholder 2"/>
          <p:cNvSpPr txBox="1">
            <a:spLocks/>
          </p:cNvSpPr>
          <p:nvPr/>
        </p:nvSpPr>
        <p:spPr>
          <a:xfrm>
            <a:off x="838200" y="5032311"/>
            <a:ext cx="10515600" cy="1194317"/>
          </a:xfrm>
          <a:prstGeom prst="rect">
            <a:avLst/>
          </a:prstGeom>
          <a:solidFill>
            <a:srgbClr val="F5F5F5"/>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Note:</a:t>
            </a:r>
            <a:r>
              <a:rPr lang="en-US" sz="2400" dirty="0"/>
              <a:t> In comparing several candidate distributions to represent the data, the smaller the KS test statistic/AD test statistic/Chi-square test statistics/AIC-BIC values, the better the fit.</a:t>
            </a:r>
          </a:p>
        </p:txBody>
      </p:sp>
    </p:spTree>
    <p:extLst>
      <p:ext uri="{BB962C8B-B14F-4D97-AF65-F5344CB8AC3E}">
        <p14:creationId xmlns:p14="http://schemas.microsoft.com/office/powerpoint/2010/main" val="133551280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a Probability Distribution to the Sales Data</a:t>
            </a:r>
          </a:p>
        </p:txBody>
      </p:sp>
      <p:sp>
        <p:nvSpPr>
          <p:cNvPr id="3" name="Content Placeholder 2"/>
          <p:cNvSpPr>
            <a:spLocks noGrp="1"/>
          </p:cNvSpPr>
          <p:nvPr>
            <p:ph idx="1"/>
          </p:nvPr>
        </p:nvSpPr>
        <p:spPr>
          <a:xfrm>
            <a:off x="838200" y="1825625"/>
            <a:ext cx="10515600" cy="2684171"/>
          </a:xfrm>
        </p:spPr>
        <p:txBody>
          <a:bodyPr>
            <a:normAutofit fontScale="85000" lnSpcReduction="10000"/>
          </a:bodyPr>
          <a:lstStyle/>
          <a:p>
            <a:pPr marL="0" indent="0">
              <a:buNone/>
            </a:pPr>
            <a:r>
              <a:rPr lang="en-US" b="1" dirty="0"/>
              <a:t>Graphical comparisons: </a:t>
            </a:r>
            <a:r>
              <a:rPr lang="en-US" dirty="0"/>
              <a:t>Histogram-based plots compare (graphically) a histogram of the data with the density function of the fitted distribution. They are sensitive to how we group the data when forming the histogram. Probability plots, on the other hand, graphically compare an estimate of the true distribution function of the data with the distribution function of the fit. </a:t>
            </a:r>
          </a:p>
          <a:p>
            <a:pPr marL="0" indent="0">
              <a:buNone/>
            </a:pPr>
            <a:r>
              <a:rPr lang="en-US" i="1" dirty="0"/>
              <a:t>Q-Q (P-P) plot</a:t>
            </a:r>
            <a:r>
              <a:rPr lang="en-US" dirty="0"/>
              <a:t> amplifies differences between the tails (middle) of the model and sample distribution functions. If the distribution chosen is a good fit, the Q-Q and the P-P plot will be approximately linear (i.e., will lie on the </a:t>
            </a:r>
            <a:r>
              <a:rPr lang="en-US" i="1" dirty="0"/>
              <a:t>y=x</a:t>
            </a:r>
            <a:r>
              <a:rPr lang="en-US" dirty="0"/>
              <a:t> line).</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Content Placeholder 2"/>
          <p:cNvSpPr txBox="1">
            <a:spLocks/>
          </p:cNvSpPr>
          <p:nvPr/>
        </p:nvSpPr>
        <p:spPr>
          <a:xfrm>
            <a:off x="838200" y="4397829"/>
            <a:ext cx="10515600" cy="1828799"/>
          </a:xfrm>
          <a:prstGeom prst="rect">
            <a:avLst/>
          </a:prstGeom>
          <a:solidFill>
            <a:srgbClr val="F5F5F5"/>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Note:</a:t>
            </a:r>
            <a:endParaRPr lang="en-US" dirty="0"/>
          </a:p>
          <a:p>
            <a:pPr lvl="1"/>
            <a:r>
              <a:rPr lang="en-US" dirty="0"/>
              <a:t>Use every graphical tool to examine the fit.</a:t>
            </a:r>
          </a:p>
          <a:p>
            <a:pPr lvl="1"/>
            <a:r>
              <a:rPr lang="en-US" dirty="0"/>
              <a:t>If histogram-based tool, then play with the widths of the cells.</a:t>
            </a:r>
          </a:p>
          <a:p>
            <a:pPr lvl="1"/>
            <a:r>
              <a:rPr lang="en-US" dirty="0"/>
              <a:t>Q-Q plot is very highly recommended!</a:t>
            </a:r>
          </a:p>
          <a:p>
            <a:pPr lvl="1"/>
            <a:r>
              <a:rPr lang="en-US" dirty="0"/>
              <a:t>When different plots provide different insights, it is generally the Q-Q plot that we will rely on.</a:t>
            </a:r>
          </a:p>
          <a:p>
            <a:pPr marL="0" indent="0">
              <a:buNone/>
            </a:pPr>
            <a:r>
              <a:rPr lang="en-US" sz="1800" b="1" dirty="0"/>
              <a:t>Source:</a:t>
            </a:r>
            <a:r>
              <a:rPr lang="en-US" sz="1800" dirty="0"/>
              <a:t> </a:t>
            </a:r>
            <a:r>
              <a:rPr lang="en-US" sz="1800" i="1" dirty="0"/>
              <a:t>Adapted from</a:t>
            </a:r>
            <a:r>
              <a:rPr lang="en-US" sz="1800" dirty="0"/>
              <a:t> Biller, B. and B. L. Nelson. 2002. Answers to the Top Ten Input Modeling Questions. Proceedings of the 2002 Winter Simulation Conference, eds. E. </a:t>
            </a:r>
            <a:r>
              <a:rPr lang="en-US" sz="1800" dirty="0" err="1"/>
              <a:t>Yucesan</a:t>
            </a:r>
            <a:r>
              <a:rPr lang="en-US" sz="1800" dirty="0"/>
              <a:t>, C.-H. Chen, J. L. </a:t>
            </a:r>
            <a:r>
              <a:rPr lang="en-US" sz="1800" dirty="0" err="1"/>
              <a:t>Snowdon</a:t>
            </a:r>
            <a:r>
              <a:rPr lang="en-US" sz="1800" dirty="0"/>
              <a:t>, and J. M. </a:t>
            </a:r>
            <a:r>
              <a:rPr lang="en-US" sz="1800" dirty="0" err="1"/>
              <a:t>Charnes</a:t>
            </a:r>
            <a:r>
              <a:rPr lang="en-US" sz="1800" dirty="0"/>
              <a:t>, pp. 38</a:t>
            </a:r>
          </a:p>
        </p:txBody>
      </p:sp>
    </p:spTree>
    <p:extLst>
      <p:ext uri="{BB962C8B-B14F-4D97-AF65-F5344CB8AC3E}">
        <p14:creationId xmlns:p14="http://schemas.microsoft.com/office/powerpoint/2010/main" val="363903930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a Probability Distribution to the Sales Data</a:t>
            </a:r>
          </a:p>
        </p:txBody>
      </p:sp>
      <p:sp>
        <p:nvSpPr>
          <p:cNvPr id="3" name="Content Placeholder 2"/>
          <p:cNvSpPr>
            <a:spLocks noGrp="1"/>
          </p:cNvSpPr>
          <p:nvPr>
            <p:ph idx="1"/>
          </p:nvPr>
        </p:nvSpPr>
        <p:spPr>
          <a:xfrm>
            <a:off x="838200" y="1825625"/>
            <a:ext cx="10515600" cy="4295257"/>
          </a:xfrm>
        </p:spPr>
        <p:txBody>
          <a:bodyPr>
            <a:normAutofit/>
          </a:bodyPr>
          <a:lstStyle/>
          <a:p>
            <a:pPr marL="0" indent="0">
              <a:buNone/>
            </a:pPr>
            <a:r>
              <a:rPr lang="en-US" b="1" dirty="0"/>
              <a:t>Step 3:</a:t>
            </a:r>
            <a:r>
              <a:rPr lang="en-US" dirty="0"/>
              <a:t> After careful analysis in Step 2, if you decide that the distribution that you have chosen in Step 1 is not a good fit to the data on hand, and you need to go back to Step 1 and choose another distribution and perform Step 2 and Step 3 again. You continue this process until you are satisfied that the distribution that you chose in Step 1 represents the data on hand.</a:t>
            </a:r>
          </a:p>
          <a:p>
            <a:pPr marL="0" indent="0">
              <a:buNone/>
            </a:pPr>
            <a:r>
              <a:rPr lang="en-US" dirty="0"/>
              <a:t>It is important to note that these three steps are very time-consuming and are not easy to perform without the help of a software program. Fortunately, R can automate this process with several distributions.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60854738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with R</a:t>
            </a:r>
          </a:p>
        </p:txBody>
      </p:sp>
      <p:sp>
        <p:nvSpPr>
          <p:cNvPr id="3" name="Content Placeholder 2"/>
          <p:cNvSpPr>
            <a:spLocks noGrp="1"/>
          </p:cNvSpPr>
          <p:nvPr>
            <p:ph idx="1"/>
          </p:nvPr>
        </p:nvSpPr>
        <p:spPr>
          <a:xfrm>
            <a:off x="838200" y="1825625"/>
            <a:ext cx="9587204" cy="4295257"/>
          </a:xfrm>
        </p:spPr>
        <p:txBody>
          <a:bodyPr>
            <a:normAutofit lnSpcReduction="10000"/>
          </a:bodyPr>
          <a:lstStyle/>
          <a:p>
            <a:pPr marL="0" indent="0">
              <a:buNone/>
            </a:pPr>
            <a:r>
              <a:rPr lang="en-US" dirty="0"/>
              <a:t>In order to fit a distribution with R, we combine the </a:t>
            </a:r>
            <a:r>
              <a:rPr lang="en-US" dirty="0" err="1"/>
              <a:t>fitdistr</a:t>
            </a:r>
            <a:r>
              <a:rPr lang="en-US" dirty="0"/>
              <a:t> function from the MASS library with the test statistic of our choice. Here I use the </a:t>
            </a:r>
            <a:r>
              <a:rPr lang="en-US" dirty="0" err="1"/>
              <a:t>goodfit</a:t>
            </a:r>
            <a:r>
              <a:rPr lang="en-US" dirty="0"/>
              <a:t> function from the </a:t>
            </a:r>
            <a:r>
              <a:rPr lang="en-US" dirty="0" err="1"/>
              <a:t>vcd</a:t>
            </a:r>
            <a:r>
              <a:rPr lang="en-US" dirty="0"/>
              <a:t> library to find the best fit for sales, comparing the three available distributions, shifted several times. Next lecture, we will use the </a:t>
            </a:r>
            <a:r>
              <a:rPr lang="en-US" dirty="0" err="1"/>
              <a:t>fitdistrplus</a:t>
            </a:r>
            <a:r>
              <a:rPr lang="en-US" dirty="0"/>
              <a:t> library to perform both functions. The </a:t>
            </a:r>
            <a:r>
              <a:rPr lang="en-US" dirty="0" err="1"/>
              <a:t>fitdistr</a:t>
            </a:r>
            <a:r>
              <a:rPr lang="en-US" dirty="0"/>
              <a:t> function finds the MLE of parameters for the best fitting result. We find the best fit we can get is the negative binomial distribution, shifted to the right by 40.</a:t>
            </a:r>
          </a:p>
          <a:p>
            <a:pPr marL="0" indent="0">
              <a:buNone/>
            </a:pPr>
            <a:r>
              <a:rPr lang="en-US" dirty="0"/>
              <a:t>The code, along with histograms comparing the two distributions, and a </a:t>
            </a:r>
            <a:r>
              <a:rPr lang="en-US" dirty="0" err="1"/>
              <a:t>qqplot</a:t>
            </a:r>
            <a:r>
              <a:rPr lang="en-US" dirty="0"/>
              <a:t>, are reproduced in Figure 5.08.</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49615743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with R</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8" name="Picture 7"/>
          <p:cNvPicPr>
            <a:picLocks noChangeAspect="1"/>
          </p:cNvPicPr>
          <p:nvPr/>
        </p:nvPicPr>
        <p:blipFill>
          <a:blip r:embed="rId3"/>
          <a:stretch>
            <a:fillRect/>
          </a:stretch>
        </p:blipFill>
        <p:spPr>
          <a:xfrm>
            <a:off x="838200" y="4723790"/>
            <a:ext cx="5100929" cy="1370169"/>
          </a:xfrm>
          <a:prstGeom prst="rect">
            <a:avLst/>
          </a:prstGeom>
          <a:ln>
            <a:solidFill>
              <a:schemeClr val="bg2"/>
            </a:solidFill>
          </a:ln>
        </p:spPr>
      </p:pic>
      <p:pic>
        <p:nvPicPr>
          <p:cNvPr id="9" name="Picture 8"/>
          <p:cNvPicPr>
            <a:picLocks noChangeAspect="1"/>
          </p:cNvPicPr>
          <p:nvPr/>
        </p:nvPicPr>
        <p:blipFill>
          <a:blip r:embed="rId4"/>
          <a:stretch>
            <a:fillRect/>
          </a:stretch>
        </p:blipFill>
        <p:spPr>
          <a:xfrm>
            <a:off x="6312160" y="2776081"/>
            <a:ext cx="5253307" cy="3317878"/>
          </a:xfrm>
          <a:prstGeom prst="rect">
            <a:avLst/>
          </a:prstGeom>
          <a:ln>
            <a:solidFill>
              <a:schemeClr val="bg2"/>
            </a:solidFill>
          </a:ln>
        </p:spPr>
      </p:pic>
      <p:pic>
        <p:nvPicPr>
          <p:cNvPr id="10" name="Picture 9"/>
          <p:cNvPicPr>
            <a:picLocks noChangeAspect="1"/>
          </p:cNvPicPr>
          <p:nvPr/>
        </p:nvPicPr>
        <p:blipFill>
          <a:blip r:embed="rId5"/>
          <a:stretch>
            <a:fillRect/>
          </a:stretch>
        </p:blipFill>
        <p:spPr>
          <a:xfrm>
            <a:off x="1160117" y="1559307"/>
            <a:ext cx="4457093" cy="2815006"/>
          </a:xfrm>
          <a:prstGeom prst="rect">
            <a:avLst/>
          </a:prstGeom>
          <a:ln>
            <a:solidFill>
              <a:schemeClr val="bg2"/>
            </a:solidFill>
          </a:ln>
        </p:spPr>
      </p:pic>
    </p:spTree>
    <p:extLst>
      <p:ext uri="{BB962C8B-B14F-4D97-AF65-F5344CB8AC3E}">
        <p14:creationId xmlns:p14="http://schemas.microsoft.com/office/powerpoint/2010/main" val="230481232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lnSpcReduction="10000"/>
          </a:bodyPr>
          <a:lstStyle/>
          <a:p>
            <a:pPr marL="0" indent="0">
              <a:buNone/>
            </a:pPr>
            <a:r>
              <a:rPr lang="en-US" dirty="0"/>
              <a:t>After you complete this lecture, you will be familiar with the following concepts:</a:t>
            </a:r>
          </a:p>
          <a:p>
            <a:pPr lvl="1"/>
            <a:r>
              <a:rPr lang="en-US" dirty="0"/>
              <a:t>The newsvendor problem</a:t>
            </a:r>
          </a:p>
          <a:p>
            <a:pPr lvl="1"/>
            <a:r>
              <a:rPr lang="en-US" dirty="0"/>
              <a:t>Developing input models to be used in simulation</a:t>
            </a:r>
          </a:p>
          <a:p>
            <a:pPr lvl="1"/>
            <a:r>
              <a:rPr lang="en-US" dirty="0"/>
              <a:t>Using resampling method to represent an uncertain input</a:t>
            </a:r>
          </a:p>
          <a:p>
            <a:pPr lvl="1"/>
            <a:r>
              <a:rPr lang="en-US" dirty="0"/>
              <a:t>Fitting a probability distribution to the data on hand</a:t>
            </a:r>
          </a:p>
          <a:p>
            <a:pPr lvl="1"/>
            <a:r>
              <a:rPr lang="en-US" dirty="0"/>
              <a:t>Chi-square test, Kolmogorov-Smirnov test</a:t>
            </a:r>
          </a:p>
          <a:p>
            <a:pPr lvl="1"/>
            <a:r>
              <a:rPr lang="en-US" dirty="0"/>
              <a:t>Q-Q plot, P-P plot</a:t>
            </a:r>
          </a:p>
          <a:p>
            <a:pPr lvl="1"/>
            <a:r>
              <a:rPr lang="en-US" dirty="0"/>
              <a:t>Using historical data itself in simulation</a:t>
            </a:r>
          </a:p>
          <a:p>
            <a:pPr lvl="1"/>
            <a:r>
              <a:rPr lang="en-US" dirty="0"/>
              <a:t>Breakpoints method</a:t>
            </a:r>
          </a:p>
          <a:p>
            <a:pPr lvl="1"/>
            <a:r>
              <a:rPr lang="en-US" dirty="0"/>
              <a:t>Mean and variability method</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513297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with R</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11" name="Content Placeholder 2"/>
          <p:cNvSpPr>
            <a:spLocks noGrp="1"/>
          </p:cNvSpPr>
          <p:nvPr>
            <p:ph idx="1"/>
          </p:nvPr>
        </p:nvSpPr>
        <p:spPr>
          <a:xfrm>
            <a:off x="838200" y="1825626"/>
            <a:ext cx="9587204" cy="1359224"/>
          </a:xfrm>
        </p:spPr>
        <p:txBody>
          <a:bodyPr>
            <a:normAutofit/>
          </a:bodyPr>
          <a:lstStyle/>
          <a:p>
            <a:pPr marL="0" indent="0">
              <a:buNone/>
            </a:pPr>
            <a:r>
              <a:rPr lang="en-US" dirty="0"/>
              <a:t>If we’re satisfied with the resulting fit, we can replace our historical data with the new distribution in a data frame. The code and resulting histogram are displayed in Figure 5.09.</a:t>
            </a:r>
          </a:p>
          <a:p>
            <a:pPr marL="0" indent="0">
              <a:buNone/>
            </a:pPr>
            <a:endParaRPr lang="en-US" dirty="0"/>
          </a:p>
        </p:txBody>
      </p:sp>
      <p:pic>
        <p:nvPicPr>
          <p:cNvPr id="3" name="Picture 2"/>
          <p:cNvPicPr>
            <a:picLocks noChangeAspect="1"/>
          </p:cNvPicPr>
          <p:nvPr/>
        </p:nvPicPr>
        <p:blipFill>
          <a:blip r:embed="rId3"/>
          <a:stretch>
            <a:fillRect/>
          </a:stretch>
        </p:blipFill>
        <p:spPr>
          <a:xfrm>
            <a:off x="921787" y="3642681"/>
            <a:ext cx="5628303" cy="1846439"/>
          </a:xfrm>
          <a:prstGeom prst="rect">
            <a:avLst/>
          </a:prstGeom>
        </p:spPr>
      </p:pic>
      <p:pic>
        <p:nvPicPr>
          <p:cNvPr id="4" name="Picture 3"/>
          <p:cNvPicPr>
            <a:picLocks noChangeAspect="1"/>
          </p:cNvPicPr>
          <p:nvPr/>
        </p:nvPicPr>
        <p:blipFill>
          <a:blip r:embed="rId4"/>
          <a:stretch>
            <a:fillRect/>
          </a:stretch>
        </p:blipFill>
        <p:spPr>
          <a:xfrm>
            <a:off x="7031999" y="3154873"/>
            <a:ext cx="4382449" cy="2767862"/>
          </a:xfrm>
          <a:prstGeom prst="rect">
            <a:avLst/>
          </a:prstGeom>
        </p:spPr>
      </p:pic>
    </p:spTree>
    <p:extLst>
      <p:ext uri="{BB962C8B-B14F-4D97-AF65-F5344CB8AC3E}">
        <p14:creationId xmlns:p14="http://schemas.microsoft.com/office/powerpoint/2010/main" val="340372252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Modeling When Data is Not Available</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11" name="Content Placeholder 2"/>
          <p:cNvSpPr>
            <a:spLocks noGrp="1"/>
          </p:cNvSpPr>
          <p:nvPr>
            <p:ph idx="1"/>
          </p:nvPr>
        </p:nvSpPr>
        <p:spPr>
          <a:xfrm>
            <a:off x="838200" y="1825626"/>
            <a:ext cx="9587204" cy="1017101"/>
          </a:xfrm>
        </p:spPr>
        <p:txBody>
          <a:bodyPr>
            <a:normAutofit/>
          </a:bodyPr>
          <a:lstStyle/>
          <a:p>
            <a:pPr marL="0" indent="0">
              <a:buNone/>
            </a:pPr>
            <a:r>
              <a:rPr lang="en-US" sz="2600" dirty="0"/>
              <a:t>If we have no data to model an uncertain variable in our model, then we have to use anything we can find including</a:t>
            </a:r>
          </a:p>
          <a:p>
            <a:endParaRPr lang="en-US" sz="2600" dirty="0"/>
          </a:p>
        </p:txBody>
      </p:sp>
      <p:sp>
        <p:nvSpPr>
          <p:cNvPr id="7" name="Rectangle 6"/>
          <p:cNvSpPr/>
          <p:nvPr/>
        </p:nvSpPr>
        <p:spPr>
          <a:xfrm>
            <a:off x="838200" y="2842727"/>
            <a:ext cx="9587204" cy="1754326"/>
          </a:xfrm>
          <a:prstGeom prst="rect">
            <a:avLst/>
          </a:prstGeom>
          <a:solidFill>
            <a:schemeClr val="bg1">
              <a:lumMod val="95000"/>
            </a:schemeClr>
          </a:solidFill>
        </p:spPr>
        <p:txBody>
          <a:bodyPr wrap="square">
            <a:spAutoFit/>
          </a:bodyPr>
          <a:lstStyle/>
          <a:p>
            <a:pPr marL="800100" lvl="1" indent="-342900">
              <a:buFont typeface="Arial" panose="020B0604020202020204" pitchFamily="34" charset="0"/>
              <a:buChar char="•"/>
            </a:pPr>
            <a:r>
              <a:rPr lang="en-US" sz="2000" dirty="0"/>
              <a:t>Expert opinion</a:t>
            </a:r>
          </a:p>
          <a:p>
            <a:pPr marL="800100" lvl="1" indent="-342900">
              <a:buFont typeface="Arial" panose="020B0604020202020204" pitchFamily="34" charset="0"/>
              <a:buChar char="•"/>
            </a:pPr>
            <a:r>
              <a:rPr lang="en-US" sz="2000" dirty="0"/>
              <a:t>Physical or conventional limitations (can provide bounds)</a:t>
            </a:r>
          </a:p>
          <a:p>
            <a:pPr marL="800100" lvl="1" indent="-342900">
              <a:buFont typeface="Arial" panose="020B0604020202020204" pitchFamily="34" charset="0"/>
              <a:buChar char="•"/>
            </a:pPr>
            <a:r>
              <a:rPr lang="en-US" sz="2000" dirty="0"/>
              <a:t>Physical basis of the process (can suggest appropriate distribution families).</a:t>
            </a:r>
          </a:p>
          <a:p>
            <a:r>
              <a:rPr lang="en-US" sz="1600" b="1" dirty="0">
                <a:solidFill>
                  <a:srgbClr val="000000"/>
                </a:solidFill>
              </a:rPr>
              <a:t>Source:</a:t>
            </a:r>
            <a:r>
              <a:rPr lang="en-US" sz="1600" dirty="0">
                <a:solidFill>
                  <a:srgbClr val="000000"/>
                </a:solidFill>
              </a:rPr>
              <a:t> </a:t>
            </a:r>
            <a:r>
              <a:rPr lang="en-US" sz="1600" i="1" dirty="0">
                <a:solidFill>
                  <a:srgbClr val="000000"/>
                </a:solidFill>
              </a:rPr>
              <a:t>Adapted from </a:t>
            </a:r>
            <a:r>
              <a:rPr lang="en-US" sz="1600" dirty="0">
                <a:solidFill>
                  <a:srgbClr val="000000"/>
                </a:solidFill>
              </a:rPr>
              <a:t>Biller, B. and C. </a:t>
            </a:r>
            <a:r>
              <a:rPr lang="en-US" sz="1600" dirty="0" err="1">
                <a:solidFill>
                  <a:srgbClr val="000000"/>
                </a:solidFill>
              </a:rPr>
              <a:t>Gunes</a:t>
            </a:r>
            <a:r>
              <a:rPr lang="en-US" sz="1600" dirty="0">
                <a:solidFill>
                  <a:srgbClr val="000000"/>
                </a:solidFill>
              </a:rPr>
              <a:t>. 2010. Introduction to Simulation Input Modeling. Proceedings of the 2010 Winter Simulation Conference, eds. B. Johansson, S. Jain, J. Montoya-Torres, J. </a:t>
            </a:r>
            <a:r>
              <a:rPr lang="en-US" sz="1600" dirty="0" err="1">
                <a:solidFill>
                  <a:srgbClr val="000000"/>
                </a:solidFill>
              </a:rPr>
              <a:t>Hugan</a:t>
            </a:r>
            <a:r>
              <a:rPr lang="en-US" sz="1600" dirty="0">
                <a:solidFill>
                  <a:srgbClr val="000000"/>
                </a:solidFill>
              </a:rPr>
              <a:t>, and E. </a:t>
            </a:r>
            <a:r>
              <a:rPr lang="en-US" sz="1600" dirty="0" err="1">
                <a:solidFill>
                  <a:srgbClr val="000000"/>
                </a:solidFill>
              </a:rPr>
              <a:t>Yucesan</a:t>
            </a:r>
            <a:r>
              <a:rPr lang="en-US" sz="1600" dirty="0">
                <a:solidFill>
                  <a:srgbClr val="000000"/>
                </a:solidFill>
              </a:rPr>
              <a:t>, section "When No Data are Available", p. 52.</a:t>
            </a:r>
            <a:endParaRPr lang="en-US" sz="1600" b="0" i="0" dirty="0">
              <a:solidFill>
                <a:srgbClr val="000000"/>
              </a:solidFill>
              <a:effectLst/>
            </a:endParaRPr>
          </a:p>
        </p:txBody>
      </p:sp>
      <p:sp>
        <p:nvSpPr>
          <p:cNvPr id="8" name="Rectangle 7"/>
          <p:cNvSpPr/>
          <p:nvPr/>
        </p:nvSpPr>
        <p:spPr>
          <a:xfrm>
            <a:off x="838200" y="4597053"/>
            <a:ext cx="9587204" cy="1508105"/>
          </a:xfrm>
          <a:prstGeom prst="rect">
            <a:avLst/>
          </a:prstGeom>
        </p:spPr>
        <p:txBody>
          <a:bodyPr wrap="square">
            <a:spAutoFit/>
          </a:bodyPr>
          <a:lstStyle/>
          <a:p>
            <a:r>
              <a:rPr lang="en-US" sz="2600" dirty="0"/>
              <a:t>In this section, we will learn about two general methods used to model the expert opinion:</a:t>
            </a:r>
          </a:p>
          <a:p>
            <a:pPr marL="914400" lvl="1" indent="-457200">
              <a:buFont typeface="Arial" panose="020B0604020202020204" pitchFamily="34" charset="0"/>
              <a:buChar char="•"/>
            </a:pPr>
            <a:r>
              <a:rPr lang="en-US" sz="2000" dirty="0"/>
              <a:t>Breakpoints method</a:t>
            </a:r>
          </a:p>
          <a:p>
            <a:pPr marL="914400" lvl="1" indent="-457200">
              <a:buFont typeface="Arial" panose="020B0604020202020204" pitchFamily="34" charset="0"/>
              <a:buChar char="•"/>
            </a:pPr>
            <a:r>
              <a:rPr lang="en-US" sz="2000" dirty="0"/>
              <a:t>Mean and variability method</a:t>
            </a:r>
          </a:p>
        </p:txBody>
      </p:sp>
    </p:spTree>
    <p:extLst>
      <p:ext uri="{BB962C8B-B14F-4D97-AF65-F5344CB8AC3E}">
        <p14:creationId xmlns:p14="http://schemas.microsoft.com/office/powerpoint/2010/main" val="2956504514"/>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 method</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1604865"/>
            <a:ext cx="9587204" cy="2677656"/>
          </a:xfrm>
          <a:prstGeom prst="rect">
            <a:avLst/>
          </a:prstGeom>
          <a:solidFill>
            <a:schemeClr val="bg1">
              <a:lumMod val="95000"/>
            </a:schemeClr>
          </a:solidFill>
        </p:spPr>
        <p:txBody>
          <a:bodyPr wrap="square">
            <a:spAutoFit/>
          </a:bodyPr>
          <a:lstStyle/>
          <a:p>
            <a:r>
              <a:rPr lang="en-US" sz="2400" dirty="0"/>
              <a:t>Assuming that we are trying to model the demand of a product and we are given by the expert that demand is likely to be no less than 100 units but no more than 500 units, we can use uniform distribution with parameters 100 and 500 to model this demand process.</a:t>
            </a:r>
          </a:p>
          <a:p>
            <a:endParaRPr lang="en-US" b="1" dirty="0"/>
          </a:p>
          <a:p>
            <a:r>
              <a:rPr lang="en-US" b="1" dirty="0"/>
              <a:t>Source:</a:t>
            </a:r>
            <a:r>
              <a:rPr lang="en-US" dirty="0"/>
              <a:t> Biller, B. and C. </a:t>
            </a:r>
            <a:r>
              <a:rPr lang="en-US" dirty="0" err="1"/>
              <a:t>Gunes</a:t>
            </a:r>
            <a:r>
              <a:rPr lang="en-US" dirty="0"/>
              <a:t>. 2010. Introduction to Simulation Input Modeling. Proceedings of the 2010 Winter Simulation Conference, eds. B. Johansson, S. Jain, J. Montoya-Torres, J. </a:t>
            </a:r>
            <a:r>
              <a:rPr lang="en-US" dirty="0" err="1"/>
              <a:t>Hugan</a:t>
            </a:r>
            <a:r>
              <a:rPr lang="en-US" dirty="0"/>
              <a:t>, and E. </a:t>
            </a:r>
            <a:r>
              <a:rPr lang="en-US" dirty="0" err="1"/>
              <a:t>Yucesan</a:t>
            </a:r>
            <a:r>
              <a:rPr lang="en-US" dirty="0"/>
              <a:t>, section "When No Data are Available", pp. 52-53</a:t>
            </a:r>
          </a:p>
        </p:txBody>
      </p:sp>
      <p:sp>
        <p:nvSpPr>
          <p:cNvPr id="4" name="Rectangle 3"/>
          <p:cNvSpPr/>
          <p:nvPr/>
        </p:nvSpPr>
        <p:spPr>
          <a:xfrm>
            <a:off x="838200" y="4396105"/>
            <a:ext cx="9587204" cy="830997"/>
          </a:xfrm>
          <a:prstGeom prst="rect">
            <a:avLst/>
          </a:prstGeom>
        </p:spPr>
        <p:txBody>
          <a:bodyPr wrap="square">
            <a:spAutoFit/>
          </a:bodyPr>
          <a:lstStyle/>
          <a:p>
            <a:r>
              <a:rPr lang="en-US" sz="2400" dirty="0"/>
              <a:t>Why uniform distribution? Because we are only given bounds 100 and 500 for the demand and all values in between 100 and 500 are equally likely.</a:t>
            </a:r>
          </a:p>
        </p:txBody>
      </p:sp>
    </p:spTree>
    <p:extLst>
      <p:ext uri="{BB962C8B-B14F-4D97-AF65-F5344CB8AC3E}">
        <p14:creationId xmlns:p14="http://schemas.microsoft.com/office/powerpoint/2010/main" val="110029034"/>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 method</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1604865"/>
            <a:ext cx="9587204" cy="3416320"/>
          </a:xfrm>
          <a:prstGeom prst="rect">
            <a:avLst/>
          </a:prstGeom>
          <a:solidFill>
            <a:schemeClr val="bg1">
              <a:lumMod val="95000"/>
            </a:schemeClr>
          </a:solidFill>
        </p:spPr>
        <p:txBody>
          <a:bodyPr wrap="square">
            <a:spAutoFit/>
          </a:bodyPr>
          <a:lstStyle/>
          <a:p>
            <a:r>
              <a:rPr lang="en-US" sz="2400" dirty="0"/>
              <a:t>If we are additionally given the information that demand is most likely to be 350 units, then we can use the triangular distribution with parameters 100, 350, and 500 to model this demand process.</a:t>
            </a:r>
          </a:p>
          <a:p>
            <a:r>
              <a:rPr lang="en-US" sz="2400" dirty="0"/>
              <a:t>The ideal information that can be gained from the expert is the breakpoints of the process. Breakpoints are values and each value is associated with a percentage of being less than itself.</a:t>
            </a:r>
          </a:p>
          <a:p>
            <a:endParaRPr lang="en-US" b="1" dirty="0"/>
          </a:p>
          <a:p>
            <a:r>
              <a:rPr lang="en-US" b="1" dirty="0"/>
              <a:t>Source:</a:t>
            </a:r>
            <a:r>
              <a:rPr lang="en-US" dirty="0"/>
              <a:t> Biller, B. and C. </a:t>
            </a:r>
            <a:r>
              <a:rPr lang="en-US" dirty="0" err="1"/>
              <a:t>Gunes</a:t>
            </a:r>
            <a:r>
              <a:rPr lang="en-US" dirty="0"/>
              <a:t>. 2010. Introduction to Simulation Input Modeling. Proceedings of the 2010 Winter Simulation Conference, eds. B. Johansson, S. Jain, J. Montoya-Torres, J. </a:t>
            </a:r>
            <a:r>
              <a:rPr lang="en-US" dirty="0" err="1"/>
              <a:t>Hugan</a:t>
            </a:r>
            <a:r>
              <a:rPr lang="en-US" dirty="0"/>
              <a:t>, and E. </a:t>
            </a:r>
            <a:r>
              <a:rPr lang="en-US" dirty="0" err="1"/>
              <a:t>Yucesan</a:t>
            </a:r>
            <a:r>
              <a:rPr lang="en-US" dirty="0"/>
              <a:t>, section "When No Data are Available", pp. 52-53</a:t>
            </a:r>
          </a:p>
        </p:txBody>
      </p:sp>
    </p:spTree>
    <p:extLst>
      <p:ext uri="{BB962C8B-B14F-4D97-AF65-F5344CB8AC3E}">
        <p14:creationId xmlns:p14="http://schemas.microsoft.com/office/powerpoint/2010/main" val="4210385837"/>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 method</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1604865"/>
            <a:ext cx="9587204" cy="1569660"/>
          </a:xfrm>
          <a:prstGeom prst="rect">
            <a:avLst/>
          </a:prstGeom>
          <a:solidFill>
            <a:schemeClr val="bg1">
              <a:lumMod val="95000"/>
            </a:schemeClr>
          </a:solidFill>
        </p:spPr>
        <p:txBody>
          <a:bodyPr wrap="square">
            <a:spAutoFit/>
          </a:bodyPr>
          <a:lstStyle/>
          <a:p>
            <a:r>
              <a:rPr lang="en-US" sz="2400" dirty="0"/>
              <a:t>Now assume that we are given by the expert the following information: The demand of the product will be between 100 and 500 units with 25% chance of being less than 200, 75% chance of being less than 350, and 99% chance of being less than 450.</a:t>
            </a:r>
          </a:p>
        </p:txBody>
      </p:sp>
      <p:sp>
        <p:nvSpPr>
          <p:cNvPr id="8" name="Rectangle 7"/>
          <p:cNvSpPr/>
          <p:nvPr/>
        </p:nvSpPr>
        <p:spPr>
          <a:xfrm>
            <a:off x="838200" y="3251550"/>
            <a:ext cx="9587204" cy="1200329"/>
          </a:xfrm>
          <a:prstGeom prst="rect">
            <a:avLst/>
          </a:prstGeom>
        </p:spPr>
        <p:txBody>
          <a:bodyPr wrap="square">
            <a:spAutoFit/>
          </a:bodyPr>
          <a:lstStyle/>
          <a:p>
            <a:r>
              <a:rPr lang="en-US" sz="2400" dirty="0"/>
              <a:t>For this we can combine a </a:t>
            </a:r>
            <a:r>
              <a:rPr lang="en-US" sz="2400" dirty="0" err="1"/>
              <a:t>runif</a:t>
            </a:r>
            <a:r>
              <a:rPr lang="en-US" sz="2400" dirty="0"/>
              <a:t> call with an </a:t>
            </a:r>
            <a:r>
              <a:rPr lang="en-US" sz="2400" dirty="0" err="1"/>
              <a:t>rdunif</a:t>
            </a:r>
            <a:r>
              <a:rPr lang="en-US" sz="2400" dirty="0"/>
              <a:t> call. The first will determine which of the three demand results occur. The code to do so is reproduced in Figure 5.10, along with a histogram giving an idea of the </a:t>
            </a:r>
            <a:r>
              <a:rPr lang="en-US" sz="2400" dirty="0" err="1"/>
              <a:t>pmf</a:t>
            </a:r>
            <a:r>
              <a:rPr lang="en-US" sz="2400" dirty="0"/>
              <a:t>.</a:t>
            </a:r>
          </a:p>
        </p:txBody>
      </p:sp>
    </p:spTree>
    <p:extLst>
      <p:ext uri="{BB962C8B-B14F-4D97-AF65-F5344CB8AC3E}">
        <p14:creationId xmlns:p14="http://schemas.microsoft.com/office/powerpoint/2010/main" val="3689945964"/>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 method</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3" name="Picture 2"/>
          <p:cNvPicPr>
            <a:picLocks noChangeAspect="1"/>
          </p:cNvPicPr>
          <p:nvPr/>
        </p:nvPicPr>
        <p:blipFill>
          <a:blip r:embed="rId3"/>
          <a:stretch>
            <a:fillRect/>
          </a:stretch>
        </p:blipFill>
        <p:spPr>
          <a:xfrm>
            <a:off x="412630" y="2404822"/>
            <a:ext cx="5683370" cy="2643428"/>
          </a:xfrm>
          <a:prstGeom prst="rect">
            <a:avLst/>
          </a:prstGeom>
          <a:solidFill>
            <a:schemeClr val="bg2"/>
          </a:solidFill>
          <a:ln>
            <a:solidFill>
              <a:schemeClr val="bg2"/>
            </a:solidFill>
          </a:ln>
        </p:spPr>
      </p:pic>
      <p:pic>
        <p:nvPicPr>
          <p:cNvPr id="4" name="Picture 3"/>
          <p:cNvPicPr>
            <a:picLocks noChangeAspect="1"/>
          </p:cNvPicPr>
          <p:nvPr/>
        </p:nvPicPr>
        <p:blipFill>
          <a:blip r:embed="rId4"/>
          <a:stretch>
            <a:fillRect/>
          </a:stretch>
        </p:blipFill>
        <p:spPr>
          <a:xfrm>
            <a:off x="6191383" y="2139351"/>
            <a:ext cx="5521658" cy="3403360"/>
          </a:xfrm>
          <a:prstGeom prst="rect">
            <a:avLst/>
          </a:prstGeom>
          <a:solidFill>
            <a:schemeClr val="bg2"/>
          </a:solidFill>
          <a:ln>
            <a:solidFill>
              <a:schemeClr val="bg2"/>
            </a:solidFill>
          </a:ln>
        </p:spPr>
      </p:pic>
    </p:spTree>
    <p:extLst>
      <p:ext uri="{BB962C8B-B14F-4D97-AF65-F5344CB8AC3E}">
        <p14:creationId xmlns:p14="http://schemas.microsoft.com/office/powerpoint/2010/main" val="4133614322"/>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5 Footnotes</a:t>
            </a:r>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70000"/>
              </a:lnSpc>
              <a:spcBef>
                <a:spcPts val="0"/>
              </a:spcBef>
              <a:buNone/>
            </a:pPr>
            <a:r>
              <a:rPr lang="en-US" baseline="30000" dirty="0"/>
              <a:t>1</a:t>
            </a:r>
            <a:r>
              <a:rPr lang="en-US" dirty="0"/>
              <a:t> </a:t>
            </a:r>
            <a:r>
              <a:rPr lang="en-US" i="1" dirty="0"/>
              <a:t>Adapted from</a:t>
            </a:r>
            <a:r>
              <a:rPr lang="en-US" dirty="0"/>
              <a:t> </a:t>
            </a:r>
            <a:r>
              <a:rPr lang="en-US" i="1" dirty="0"/>
              <a:t>Evans, J. R., Business Analytics: Methods, Models, and Decisions</a:t>
            </a:r>
            <a:r>
              <a:rPr lang="en-US" dirty="0"/>
              <a:t>, 2e, 2016, Pearson Education, Inc., pp. 353.</a:t>
            </a:r>
            <a:br>
              <a:rPr lang="en-US" dirty="0"/>
            </a:br>
            <a:r>
              <a:rPr lang="en-US" baseline="30000" dirty="0"/>
              <a:t>2 </a:t>
            </a:r>
            <a:r>
              <a:rPr lang="en-US" dirty="0"/>
              <a:t>Louise Lee, "Yes, We Have a New Banana" Business Week (May 31, 2004): pp. 70-72.</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51250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5 References</a:t>
            </a:r>
          </a:p>
        </p:txBody>
      </p:sp>
      <p:sp>
        <p:nvSpPr>
          <p:cNvPr id="3" name="Content Placeholder 2"/>
          <p:cNvSpPr>
            <a:spLocks noGrp="1"/>
          </p:cNvSpPr>
          <p:nvPr>
            <p:ph idx="1"/>
          </p:nvPr>
        </p:nvSpPr>
        <p:spPr>
          <a:xfrm>
            <a:off x="726989" y="1572312"/>
            <a:ext cx="10515600" cy="4351338"/>
          </a:xfrm>
        </p:spPr>
        <p:txBody>
          <a:bodyPr>
            <a:normAutofit/>
          </a:bodyPr>
          <a:lstStyle/>
          <a:p>
            <a:r>
              <a:rPr lang="en-US" dirty="0"/>
              <a:t>Evans, J. R., </a:t>
            </a:r>
            <a:r>
              <a:rPr lang="en-US" i="1" dirty="0"/>
              <a:t>Business Analytics: Methods, Models, and Decisions</a:t>
            </a:r>
            <a:r>
              <a:rPr lang="en-US" dirty="0"/>
              <a:t>, 2e, 2016, Pearson Education, Inc., p. 353.</a:t>
            </a:r>
          </a:p>
          <a:p>
            <a:r>
              <a:rPr lang="en-US" dirty="0"/>
              <a:t>Louise Lee, "Yes, We Have a New Banana" Business Week (May 31, 2004): 70–72.</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741113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 5 </a:t>
            </a:r>
            <a:r>
              <a:rPr lang="en-US" dirty="0"/>
              <a:t>Summary Questions</a:t>
            </a:r>
          </a:p>
        </p:txBody>
      </p:sp>
      <p:sp>
        <p:nvSpPr>
          <p:cNvPr id="3" name="Content Placeholder 2"/>
          <p:cNvSpPr>
            <a:spLocks noGrp="1"/>
          </p:cNvSpPr>
          <p:nvPr>
            <p:ph idx="1"/>
          </p:nvPr>
        </p:nvSpPr>
        <p:spPr>
          <a:xfrm>
            <a:off x="838200" y="1825625"/>
            <a:ext cx="10515600" cy="3839948"/>
          </a:xfrm>
          <a:solidFill>
            <a:srgbClr val="F5F5F5"/>
          </a:solidFill>
        </p:spPr>
        <p:txBody>
          <a:bodyPr>
            <a:normAutofit fontScale="85000" lnSpcReduction="10000"/>
          </a:bodyPr>
          <a:lstStyle/>
          <a:p>
            <a:pPr marL="514350" indent="-514350">
              <a:buFont typeface="+mj-lt"/>
              <a:buAutoNum type="arabicPeriod"/>
            </a:pPr>
            <a:r>
              <a:rPr lang="en-US" dirty="0"/>
              <a:t>What is "input modeling"?</a:t>
            </a:r>
          </a:p>
          <a:p>
            <a:pPr marL="514350" indent="-514350">
              <a:buFont typeface="+mj-lt"/>
              <a:buAutoNum type="arabicPeriod"/>
            </a:pPr>
            <a:r>
              <a:rPr lang="en-US" dirty="0"/>
              <a:t>Please comment on the following statement "</a:t>
            </a:r>
            <a:r>
              <a:rPr lang="en-US" i="1" dirty="0"/>
              <a:t>There is no true input model for any uncertain input".</a:t>
            </a:r>
            <a:endParaRPr lang="en-US" dirty="0"/>
          </a:p>
          <a:p>
            <a:pPr marL="514350" indent="-514350">
              <a:buFont typeface="+mj-lt"/>
              <a:buAutoNum type="arabicPeriod"/>
            </a:pPr>
            <a:r>
              <a:rPr lang="en-US" dirty="0"/>
              <a:t>What are the input modeling methods that we can use in the presence of data?</a:t>
            </a:r>
          </a:p>
          <a:p>
            <a:pPr marL="514350" indent="-514350">
              <a:buFont typeface="+mj-lt"/>
              <a:buAutoNum type="arabicPeriod"/>
            </a:pPr>
            <a:r>
              <a:rPr lang="en-US" dirty="0"/>
              <a:t>What are the input modeling methods that we can use in the absence of data?</a:t>
            </a:r>
          </a:p>
          <a:p>
            <a:pPr marL="514350" indent="-514350">
              <a:buFont typeface="+mj-lt"/>
              <a:buAutoNum type="arabicPeriod"/>
            </a:pPr>
            <a:r>
              <a:rPr lang="en-US" dirty="0"/>
              <a:t>What are the disadvantages of resampling?</a:t>
            </a:r>
          </a:p>
          <a:p>
            <a:pPr marL="514350" indent="-514350">
              <a:buFont typeface="+mj-lt"/>
              <a:buAutoNum type="arabicPeriod"/>
            </a:pPr>
            <a:r>
              <a:rPr lang="en-US" dirty="0"/>
              <a:t>Assume that we are given by the expert the following information:  The demand of the product will be between 250 and 750 units with 25% chance of being less than 300, 75% chance of being less than 550, and 99% chance of being less than 600. How would you model this situation?</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10428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Newsvendor Problem</a:t>
            </a:r>
            <a:r>
              <a:rPr lang="en-US" baseline="30000" dirty="0"/>
              <a:t>1</a:t>
            </a:r>
            <a:endParaRPr lang="en-US" dirty="0"/>
          </a:p>
        </p:txBody>
      </p:sp>
      <p:sp>
        <p:nvSpPr>
          <p:cNvPr id="3" name="Content Placeholder 2"/>
          <p:cNvSpPr>
            <a:spLocks noGrp="1"/>
          </p:cNvSpPr>
          <p:nvPr>
            <p:ph idx="1"/>
          </p:nvPr>
        </p:nvSpPr>
        <p:spPr>
          <a:xfrm>
            <a:off x="838200" y="1825624"/>
            <a:ext cx="10515600" cy="4226833"/>
          </a:xfrm>
        </p:spPr>
        <p:txBody>
          <a:bodyPr>
            <a:normAutofit/>
          </a:bodyPr>
          <a:lstStyle/>
          <a:p>
            <a:pPr marL="0" indent="0">
              <a:buNone/>
            </a:pPr>
            <a:r>
              <a:rPr lang="en-US" dirty="0"/>
              <a:t>"Banana Republic, a division of Gap, </a:t>
            </a:r>
            <a:r>
              <a:rPr lang="en-US" dirty="0" err="1"/>
              <a:t>Inc</a:t>
            </a:r>
            <a:r>
              <a:rPr lang="en-US" dirty="0"/>
              <a:t>, was trying to build a name for itself in fashion circles. In one recent holiday season, the company has forecasted that the blue would be the top-selling color in wool sweaters. They were wrong. The number one seller was green and they did not have enough of the green sweaters.</a:t>
            </a:r>
            <a:r>
              <a:rPr lang="en-US" baseline="30000" dirty="0"/>
              <a:t>"2</a:t>
            </a:r>
            <a:endParaRPr lang="en-US" dirty="0"/>
          </a:p>
          <a:p>
            <a:pPr marL="0" indent="0">
              <a:buNone/>
            </a:pPr>
            <a:r>
              <a:rPr lang="en-US" dirty="0"/>
              <a:t>This example describes a practical situation in which one time purchase decision has to be made in the face of uncertain demand.</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2616737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Newsvendor Problem</a:t>
            </a:r>
            <a:r>
              <a:rPr lang="en-US" baseline="30000" dirty="0"/>
              <a:t>1</a:t>
            </a:r>
            <a:endParaRPr lang="en-US" dirty="0"/>
          </a:p>
        </p:txBody>
      </p:sp>
      <p:sp>
        <p:nvSpPr>
          <p:cNvPr id="3" name="Content Placeholder 2"/>
          <p:cNvSpPr>
            <a:spLocks noGrp="1"/>
          </p:cNvSpPr>
          <p:nvPr>
            <p:ph idx="1"/>
          </p:nvPr>
        </p:nvSpPr>
        <p:spPr>
          <a:xfrm>
            <a:off x="838200" y="1825624"/>
            <a:ext cx="10515600" cy="4226833"/>
          </a:xfrm>
        </p:spPr>
        <p:txBody>
          <a:bodyPr>
            <a:normAutofit fontScale="92500" lnSpcReduction="10000"/>
          </a:bodyPr>
          <a:lstStyle/>
          <a:p>
            <a:pPr marL="0" indent="0">
              <a:buNone/>
            </a:pPr>
            <a:r>
              <a:rPr lang="en-US" dirty="0"/>
              <a:t>This problem is commonly referred to as </a:t>
            </a:r>
            <a:r>
              <a:rPr lang="en-US" i="1" dirty="0"/>
              <a:t>newsvendor problem</a:t>
            </a:r>
            <a:r>
              <a:rPr lang="en-US" dirty="0"/>
              <a:t> or </a:t>
            </a:r>
            <a:r>
              <a:rPr lang="en-US" i="1" dirty="0"/>
              <a:t>newsboy problem</a:t>
            </a:r>
            <a:r>
              <a:rPr lang="en-US" dirty="0"/>
              <a:t>: A newsboy (someone selling newspaper on the street) has to decide </a:t>
            </a:r>
            <a:r>
              <a:rPr lang="en-US" b="1" dirty="0"/>
              <a:t>how many newspapers to purchase</a:t>
            </a:r>
            <a:r>
              <a:rPr lang="en-US" dirty="0"/>
              <a:t> on a daily basis before observing the demand. Since the demand is uncertain, the newsboy runs the risk of over-purchasing or under-purchasing. More specifically, if he purchases too few newspapers, he will have the risk of not satisfying the demand and this will result in lost opportunity to increase profits as well as loss of goodwill. If he purchases too many newspapers, then he will have the risk of not being able to sell them all, which will result in loss because he has to discard the leftovers at the end of the day (today's newspaper is useless tomorrow).</a:t>
            </a:r>
          </a:p>
          <a:p>
            <a:pPr marL="0" indent="0">
              <a:buNone/>
            </a:pPr>
            <a:r>
              <a:rPr lang="en-US" dirty="0"/>
              <a:t>In this module, we will be working with the following single-period purchasing decision problem:</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5256770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Newsvendor Problem</a:t>
            </a:r>
            <a:r>
              <a:rPr lang="en-US" baseline="30000" dirty="0"/>
              <a:t>1</a:t>
            </a:r>
            <a:endParaRPr lang="en-US" dirty="0"/>
          </a:p>
        </p:txBody>
      </p:sp>
      <p:sp>
        <p:nvSpPr>
          <p:cNvPr id="3" name="Content Placeholder 2"/>
          <p:cNvSpPr>
            <a:spLocks noGrp="1"/>
          </p:cNvSpPr>
          <p:nvPr>
            <p:ph idx="1"/>
          </p:nvPr>
        </p:nvSpPr>
        <p:spPr>
          <a:xfrm>
            <a:off x="838200" y="1825625"/>
            <a:ext cx="10515600" cy="880254"/>
          </a:xfrm>
        </p:spPr>
        <p:txBody>
          <a:bodyPr>
            <a:normAutofit/>
          </a:bodyPr>
          <a:lstStyle/>
          <a:p>
            <a:pPr marL="0" indent="0">
              <a:buNone/>
            </a:pPr>
            <a:r>
              <a:rPr lang="en-US" dirty="0"/>
              <a:t>In this module, we will be working with the following single-period purchasing decision problem:</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Content Placeholder 2"/>
          <p:cNvSpPr txBox="1">
            <a:spLocks/>
          </p:cNvSpPr>
          <p:nvPr/>
        </p:nvSpPr>
        <p:spPr>
          <a:xfrm>
            <a:off x="838200" y="2840816"/>
            <a:ext cx="10515600" cy="3515534"/>
          </a:xfrm>
          <a:prstGeom prst="rect">
            <a:avLst/>
          </a:prstGeom>
          <a:solidFill>
            <a:srgbClr val="F5F5F5"/>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Suppose that a small retail store anticipates on a Valentine's day, at least 40 wool socks (produced for Valentine's day) will be sold, but the actual amount is uncertain. A pair of socks costs $12 and sells for $18. After the Valentine's day, the unsold socks will be discounted 50% and are eventually sold.</a:t>
            </a:r>
          </a:p>
          <a:p>
            <a:pPr marL="0" indent="0">
              <a:buNone/>
            </a:pPr>
            <a:r>
              <a:rPr lang="en-US" dirty="0"/>
              <a:t>The question is how many socks should this store purchase in the face of uncertain demand?</a:t>
            </a:r>
          </a:p>
          <a:p>
            <a:pPr marL="0" indent="0">
              <a:buNone/>
            </a:pPr>
            <a:r>
              <a:rPr lang="en-US" b="1" dirty="0"/>
              <a:t>Source:</a:t>
            </a:r>
            <a:r>
              <a:rPr lang="en-US" i="1" dirty="0"/>
              <a:t> Adapted from </a:t>
            </a:r>
            <a:r>
              <a:rPr lang="en-US" dirty="0"/>
              <a:t>Evans, J. R., Business Analytics: Methods, Models, and Decisions, 2e, 2016, Pearson Education, Inc., p. 353</a:t>
            </a:r>
          </a:p>
        </p:txBody>
      </p:sp>
    </p:spTree>
    <p:extLst>
      <p:ext uri="{BB962C8B-B14F-4D97-AF65-F5344CB8AC3E}">
        <p14:creationId xmlns:p14="http://schemas.microsoft.com/office/powerpoint/2010/main" val="28478772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Newsvendor Problem</a:t>
            </a:r>
            <a:r>
              <a:rPr lang="en-US" baseline="30000" dirty="0"/>
              <a:t>1</a:t>
            </a:r>
            <a:endParaRPr lang="en-US" dirty="0"/>
          </a:p>
        </p:txBody>
      </p:sp>
      <p:sp>
        <p:nvSpPr>
          <p:cNvPr id="3" name="Content Placeholder 2"/>
          <p:cNvSpPr>
            <a:spLocks noGrp="1"/>
          </p:cNvSpPr>
          <p:nvPr>
            <p:ph idx="1"/>
          </p:nvPr>
        </p:nvSpPr>
        <p:spPr>
          <a:xfrm>
            <a:off x="838200" y="1825624"/>
            <a:ext cx="10515600" cy="3020073"/>
          </a:xfrm>
        </p:spPr>
        <p:txBody>
          <a:bodyPr>
            <a:normAutofit fontScale="92500"/>
          </a:bodyPr>
          <a:lstStyle/>
          <a:p>
            <a:pPr marL="0" indent="0">
              <a:buNone/>
            </a:pPr>
            <a:r>
              <a:rPr lang="en-US" dirty="0"/>
              <a:t>In this module, our goal is </a:t>
            </a:r>
            <a:r>
              <a:rPr lang="en-US" i="1" dirty="0"/>
              <a:t>not </a:t>
            </a:r>
            <a:r>
              <a:rPr lang="en-US" dirty="0"/>
              <a:t>to answer this question (the question will be answered in Lecture 7). Rather, </a:t>
            </a:r>
            <a:r>
              <a:rPr lang="en-US" b="1" dirty="0"/>
              <a:t>our goal is to model the demand</a:t>
            </a:r>
            <a:r>
              <a:rPr lang="en-US" dirty="0"/>
              <a:t> in several ways. So far, in our examples, we assumed that the demand (more generally, the uncertain input variable) comes from a specific distribution such as the normal distribution. However, this need not be the case (and in some, it is not appropriate to use a probability distribution to model the uncertain variable(s)). In this module, we will look at the problem of modeling uncertain input variables in more detail.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Content Placeholder 2"/>
          <p:cNvSpPr txBox="1">
            <a:spLocks/>
          </p:cNvSpPr>
          <p:nvPr/>
        </p:nvSpPr>
        <p:spPr>
          <a:xfrm>
            <a:off x="838200" y="4845698"/>
            <a:ext cx="10515600" cy="1510652"/>
          </a:xfrm>
          <a:prstGeom prst="rect">
            <a:avLst/>
          </a:prstGeom>
          <a:solidFill>
            <a:srgbClr val="F5F5F5"/>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t>INDIVIDUAL EXERCISE</a:t>
            </a:r>
          </a:p>
          <a:p>
            <a:pPr marL="0" indent="0">
              <a:buNone/>
            </a:pPr>
            <a:r>
              <a:rPr lang="en-US" sz="2600" dirty="0"/>
              <a:t>Before you read further, please try to build the spreadsheet model on your own. Assume a demand of 41 and purchase quantity of 44.</a:t>
            </a:r>
          </a:p>
        </p:txBody>
      </p:sp>
    </p:spTree>
    <p:extLst>
      <p:ext uri="{BB962C8B-B14F-4D97-AF65-F5344CB8AC3E}">
        <p14:creationId xmlns:p14="http://schemas.microsoft.com/office/powerpoint/2010/main" val="310093842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Newsvendor Problem</a:t>
            </a:r>
            <a:r>
              <a:rPr lang="en-US" baseline="30000" dirty="0"/>
              <a:t>1</a:t>
            </a:r>
            <a:endParaRPr lang="en-US" dirty="0"/>
          </a:p>
        </p:txBody>
      </p:sp>
      <p:sp>
        <p:nvSpPr>
          <p:cNvPr id="3" name="Content Placeholder 2"/>
          <p:cNvSpPr>
            <a:spLocks noGrp="1"/>
          </p:cNvSpPr>
          <p:nvPr>
            <p:ph idx="1"/>
          </p:nvPr>
        </p:nvSpPr>
        <p:spPr>
          <a:xfrm>
            <a:off x="838200" y="1825625"/>
            <a:ext cx="10515600" cy="2595432"/>
          </a:xfrm>
        </p:spPr>
        <p:txBody>
          <a:bodyPr>
            <a:normAutofit lnSpcReduction="10000"/>
          </a:bodyPr>
          <a:lstStyle/>
          <a:p>
            <a:pPr marL="0" indent="0">
              <a:buNone/>
            </a:pPr>
            <a:r>
              <a:rPr lang="en-US" dirty="0"/>
              <a:t>Figure 5.1 presents the R Code we use to model this problem, assuming a demand of 41 for now. We have made some assumptions just to be able to build our spreadsheet model for the newsboy problem. In particular, we have assumed a certain quantity of 41 for the demand. However, as we all know, in real life demand is uncertain. In the remainder of this module, we will be focusing on modeling the uncertain demand in several different ways.</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4" name="Picture 3"/>
          <p:cNvPicPr>
            <a:picLocks noChangeAspect="1"/>
          </p:cNvPicPr>
          <p:nvPr/>
        </p:nvPicPr>
        <p:blipFill>
          <a:blip r:embed="rId3"/>
          <a:stretch>
            <a:fillRect/>
          </a:stretch>
        </p:blipFill>
        <p:spPr>
          <a:xfrm>
            <a:off x="3881437" y="4421057"/>
            <a:ext cx="4429125" cy="1685925"/>
          </a:xfrm>
          <a:prstGeom prst="rect">
            <a:avLst/>
          </a:prstGeom>
        </p:spPr>
      </p:pic>
    </p:spTree>
    <p:extLst>
      <p:ext uri="{BB962C8B-B14F-4D97-AF65-F5344CB8AC3E}">
        <p14:creationId xmlns:p14="http://schemas.microsoft.com/office/powerpoint/2010/main" val="21439000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Model Development</a:t>
            </a:r>
          </a:p>
        </p:txBody>
      </p:sp>
      <p:sp>
        <p:nvSpPr>
          <p:cNvPr id="3" name="Content Placeholder 2"/>
          <p:cNvSpPr>
            <a:spLocks noGrp="1"/>
          </p:cNvSpPr>
          <p:nvPr>
            <p:ph idx="1"/>
          </p:nvPr>
        </p:nvSpPr>
        <p:spPr>
          <a:xfrm>
            <a:off x="838200" y="1825624"/>
            <a:ext cx="10515600" cy="4239273"/>
          </a:xfrm>
        </p:spPr>
        <p:txBody>
          <a:bodyPr>
            <a:normAutofit fontScale="85000" lnSpcReduction="20000"/>
          </a:bodyPr>
          <a:lstStyle/>
          <a:p>
            <a:pPr marL="0" indent="0">
              <a:buNone/>
            </a:pPr>
            <a:r>
              <a:rPr lang="en-US" dirty="0"/>
              <a:t>Input modeling is </a:t>
            </a:r>
            <a:r>
              <a:rPr lang="en-US" i="1" dirty="0"/>
              <a:t>picking a model </a:t>
            </a:r>
            <a:r>
              <a:rPr lang="en-US" dirty="0"/>
              <a:t>to represent the uncertainty or randomness in a stochastic simulation. Examples include</a:t>
            </a:r>
          </a:p>
          <a:p>
            <a:pPr marL="0" indent="0">
              <a:buNone/>
            </a:pPr>
            <a:r>
              <a:rPr lang="en-US" dirty="0"/>
              <a:t>demand per unit time for inventory of a product</a:t>
            </a:r>
          </a:p>
          <a:p>
            <a:pPr marL="0" indent="0">
              <a:buNone/>
            </a:pPr>
            <a:r>
              <a:rPr lang="en-US" dirty="0"/>
              <a:t>number of defective items in a shipment of goods</a:t>
            </a:r>
          </a:p>
          <a:p>
            <a:pPr marL="0" indent="0">
              <a:buNone/>
            </a:pPr>
            <a:r>
              <a:rPr lang="en-US" dirty="0"/>
              <a:t>times between arrivals of calls to a call center</a:t>
            </a:r>
          </a:p>
          <a:p>
            <a:pPr marL="0" indent="0">
              <a:buNone/>
            </a:pPr>
            <a:r>
              <a:rPr lang="en-US" dirty="0"/>
              <a:t>So far, we assumed that we are given these probability distributions as models; e.g., we assumed demand is normally distributed with a given mean and variance. In this module, we will learn how we choose these models; i.e., we will cover the topic of input modeling.</a:t>
            </a:r>
          </a:p>
          <a:p>
            <a:pPr marL="0" indent="0">
              <a:buNone/>
            </a:pPr>
            <a:r>
              <a:rPr lang="en-US" dirty="0"/>
              <a:t>It is important to understand that input modeling is an art and that the picked input model will be only an approximation of the true input model.</a:t>
            </a:r>
          </a:p>
          <a:p>
            <a:pPr marL="0" indent="0">
              <a:buNone/>
            </a:pPr>
            <a:r>
              <a:rPr lang="en-US" dirty="0"/>
              <a:t>Figure 5.2 presents the process of developing an input model for an uncertain variable.</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1485191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1592</TotalTime>
  <Words>3802</Words>
  <Application>Microsoft Macintosh PowerPoint</Application>
  <PresentationFormat>Widescreen</PresentationFormat>
  <Paragraphs>206</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Courier New</vt:lpstr>
      <vt:lpstr>Office Theme</vt:lpstr>
      <vt:lpstr>Lecture 5:</vt:lpstr>
      <vt:lpstr>Module 2 Study Guide and Deliverables</vt:lpstr>
      <vt:lpstr>Learning Objectives</vt:lpstr>
      <vt:lpstr>Newsvendor Problem1</vt:lpstr>
      <vt:lpstr>Newsvendor Problem1</vt:lpstr>
      <vt:lpstr>Newsvendor Problem1</vt:lpstr>
      <vt:lpstr>Newsvendor Problem1</vt:lpstr>
      <vt:lpstr>Newsvendor Problem1</vt:lpstr>
      <vt:lpstr>Input Model Development</vt:lpstr>
      <vt:lpstr>Input Model Development</vt:lpstr>
      <vt:lpstr>Input Model Development</vt:lpstr>
      <vt:lpstr>Input Model Development</vt:lpstr>
      <vt:lpstr>Input Model Development when Data is Available</vt:lpstr>
      <vt:lpstr>Using Historical Data Itself to Model the Sales Data</vt:lpstr>
      <vt:lpstr>Using Historical Data Itself to Model the Sales Data</vt:lpstr>
      <vt:lpstr>Using Resampling to Model the Sales Data</vt:lpstr>
      <vt:lpstr>Using Resampling to Model the Sales Data</vt:lpstr>
      <vt:lpstr>Using Resampling to Model the Sales Data</vt:lpstr>
      <vt:lpstr>Using Resampling to Model the Sales Data</vt:lpstr>
      <vt:lpstr>Fitting a Probability Distribution to the Sales Data</vt:lpstr>
      <vt:lpstr>Fitting a Probability Distribution to the Sales Data</vt:lpstr>
      <vt:lpstr>Fitting a Probability Distribution to the Sales Data</vt:lpstr>
      <vt:lpstr>Fitting a Probability Distribution to the Sales Data</vt:lpstr>
      <vt:lpstr>Fitting a Probability Distribution to the Sales Data</vt:lpstr>
      <vt:lpstr>Fitting a Probability Distribution to the Sales Data</vt:lpstr>
      <vt:lpstr>Fitting a Probability Distribution to the Sales Data</vt:lpstr>
      <vt:lpstr>Fitting a Probability Distribution to the Sales Data</vt:lpstr>
      <vt:lpstr>Fitting with R</vt:lpstr>
      <vt:lpstr>Fitting with R</vt:lpstr>
      <vt:lpstr>Fitting with R</vt:lpstr>
      <vt:lpstr>Input Modeling When Data is Not Available</vt:lpstr>
      <vt:lpstr>Breakpoints method</vt:lpstr>
      <vt:lpstr>Breakpoints method</vt:lpstr>
      <vt:lpstr>Breakpoints method</vt:lpstr>
      <vt:lpstr>Breakpoints method</vt:lpstr>
      <vt:lpstr>Lecture 5 Footnotes</vt:lpstr>
      <vt:lpstr>Lecture 5 References</vt:lpstr>
      <vt:lpstr>Lecture 5 Summary Questions</vt:lpstr>
    </vt:vector>
  </TitlesOfParts>
  <Manager/>
  <Company>Boston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subject/>
  <dc:creator>David Ritt</dc:creator>
  <cp:keywords/>
  <dc:description/>
  <cp:lastModifiedBy>Kim, Hyunuk</cp:lastModifiedBy>
  <cp:revision>167</cp:revision>
  <dcterms:created xsi:type="dcterms:W3CDTF">2019-08-19T15:40:48Z</dcterms:created>
  <dcterms:modified xsi:type="dcterms:W3CDTF">2022-08-22T17:42:34Z</dcterms:modified>
  <cp:category/>
</cp:coreProperties>
</file>