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93" r:id="rId27"/>
    <p:sldId id="283" r:id="rId28"/>
    <p:sldId id="284" r:id="rId29"/>
    <p:sldId id="294" r:id="rId30"/>
    <p:sldId id="287" r:id="rId31"/>
    <p:sldId id="288" r:id="rId32"/>
    <p:sldId id="289" r:id="rId33"/>
    <p:sldId id="290" r:id="rId34"/>
    <p:sldId id="291"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2B5FAD-0DC5-A648-BB0D-369DC066BDDF}" v="111" dt="2022-08-23T01:31:45.1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95" autoAdjust="0"/>
    <p:restoredTop sz="94660"/>
  </p:normalViewPr>
  <p:slideViewPr>
    <p:cSldViewPr snapToGrid="0">
      <p:cViewPr varScale="1">
        <p:scale>
          <a:sx n="128" d="100"/>
          <a:sy n="128" d="100"/>
        </p:scale>
        <p:origin x="2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 Hyunuk" userId="389a3906-df34-48cf-a758-29fc423a599b" providerId="ADAL" clId="{6E2B5FAD-0DC5-A648-BB0D-369DC066BDDF}"/>
    <pc:docChg chg="undo custSel addSld delSld modSld">
      <pc:chgData name="Kim, Hyunuk" userId="389a3906-df34-48cf-a758-29fc423a599b" providerId="ADAL" clId="{6E2B5FAD-0DC5-A648-BB0D-369DC066BDDF}" dt="2022-09-02T15:46:56.358" v="765" actId="20577"/>
      <pc:docMkLst>
        <pc:docMk/>
      </pc:docMkLst>
      <pc:sldChg chg="addSp modSp">
        <pc:chgData name="Kim, Hyunuk" userId="389a3906-df34-48cf-a758-29fc423a599b" providerId="ADAL" clId="{6E2B5FAD-0DC5-A648-BB0D-369DC066BDDF}" dt="2022-08-23T01:28:12.434" v="643"/>
        <pc:sldMkLst>
          <pc:docMk/>
          <pc:sldMk cId="3756736051" sldId="257"/>
        </pc:sldMkLst>
        <pc:spChg chg="add mod">
          <ac:chgData name="Kim, Hyunuk" userId="389a3906-df34-48cf-a758-29fc423a599b" providerId="ADAL" clId="{6E2B5FAD-0DC5-A648-BB0D-369DC066BDDF}" dt="2022-08-23T01:28:12.434" v="643"/>
          <ac:spMkLst>
            <pc:docMk/>
            <pc:sldMk cId="3756736051" sldId="257"/>
            <ac:spMk id="4" creationId="{613A7D3B-EDEC-C691-211E-0BB5808383C0}"/>
          </ac:spMkLst>
        </pc:spChg>
      </pc:sldChg>
      <pc:sldChg chg="addSp modSp">
        <pc:chgData name="Kim, Hyunuk" userId="389a3906-df34-48cf-a758-29fc423a599b" providerId="ADAL" clId="{6E2B5FAD-0DC5-A648-BB0D-369DC066BDDF}" dt="2022-08-23T01:28:12.434" v="643"/>
        <pc:sldMkLst>
          <pc:docMk/>
          <pc:sldMk cId="1539605750" sldId="259"/>
        </pc:sldMkLst>
        <pc:spChg chg="add mod">
          <ac:chgData name="Kim, Hyunuk" userId="389a3906-df34-48cf-a758-29fc423a599b" providerId="ADAL" clId="{6E2B5FAD-0DC5-A648-BB0D-369DC066BDDF}" dt="2022-08-23T01:28:12.434" v="643"/>
          <ac:spMkLst>
            <pc:docMk/>
            <pc:sldMk cId="1539605750" sldId="259"/>
            <ac:spMk id="4" creationId="{60D5A8F7-533C-58A1-2FDC-8F38C7157243}"/>
          </ac:spMkLst>
        </pc:spChg>
      </pc:sldChg>
      <pc:sldChg chg="addSp modSp">
        <pc:chgData name="Kim, Hyunuk" userId="389a3906-df34-48cf-a758-29fc423a599b" providerId="ADAL" clId="{6E2B5FAD-0DC5-A648-BB0D-369DC066BDDF}" dt="2022-08-23T01:28:12.434" v="643"/>
        <pc:sldMkLst>
          <pc:docMk/>
          <pc:sldMk cId="1539605750" sldId="260"/>
        </pc:sldMkLst>
        <pc:spChg chg="add mod">
          <ac:chgData name="Kim, Hyunuk" userId="389a3906-df34-48cf-a758-29fc423a599b" providerId="ADAL" clId="{6E2B5FAD-0DC5-A648-BB0D-369DC066BDDF}" dt="2022-08-23T01:28:12.434" v="643"/>
          <ac:spMkLst>
            <pc:docMk/>
            <pc:sldMk cId="1539605750" sldId="260"/>
            <ac:spMk id="4" creationId="{9E878896-BAE2-8C54-F1D7-80D7378BFEE3}"/>
          </ac:spMkLst>
        </pc:spChg>
      </pc:sldChg>
      <pc:sldChg chg="addSp modSp">
        <pc:chgData name="Kim, Hyunuk" userId="389a3906-df34-48cf-a758-29fc423a599b" providerId="ADAL" clId="{6E2B5FAD-0DC5-A648-BB0D-369DC066BDDF}" dt="2022-08-23T01:28:12.434" v="643"/>
        <pc:sldMkLst>
          <pc:docMk/>
          <pc:sldMk cId="1539605750" sldId="261"/>
        </pc:sldMkLst>
        <pc:spChg chg="add mod">
          <ac:chgData name="Kim, Hyunuk" userId="389a3906-df34-48cf-a758-29fc423a599b" providerId="ADAL" clId="{6E2B5FAD-0DC5-A648-BB0D-369DC066BDDF}" dt="2022-08-23T01:28:12.434" v="643"/>
          <ac:spMkLst>
            <pc:docMk/>
            <pc:sldMk cId="1539605750" sldId="261"/>
            <ac:spMk id="4" creationId="{5E95B434-BCF7-B372-54FA-963698C3B650}"/>
          </ac:spMkLst>
        </pc:spChg>
      </pc:sldChg>
      <pc:sldChg chg="addSp modSp">
        <pc:chgData name="Kim, Hyunuk" userId="389a3906-df34-48cf-a758-29fc423a599b" providerId="ADAL" clId="{6E2B5FAD-0DC5-A648-BB0D-369DC066BDDF}" dt="2022-08-23T01:28:12.434" v="643"/>
        <pc:sldMkLst>
          <pc:docMk/>
          <pc:sldMk cId="4132082421" sldId="262"/>
        </pc:sldMkLst>
        <pc:spChg chg="add mod">
          <ac:chgData name="Kim, Hyunuk" userId="389a3906-df34-48cf-a758-29fc423a599b" providerId="ADAL" clId="{6E2B5FAD-0DC5-A648-BB0D-369DC066BDDF}" dt="2022-08-23T01:28:12.434" v="643"/>
          <ac:spMkLst>
            <pc:docMk/>
            <pc:sldMk cId="4132082421" sldId="262"/>
            <ac:spMk id="5" creationId="{01F94128-60F1-E134-ACA8-9FDA11105BAA}"/>
          </ac:spMkLst>
        </pc:spChg>
      </pc:sldChg>
      <pc:sldChg chg="addSp modSp">
        <pc:chgData name="Kim, Hyunuk" userId="389a3906-df34-48cf-a758-29fc423a599b" providerId="ADAL" clId="{6E2B5FAD-0DC5-A648-BB0D-369DC066BDDF}" dt="2022-08-23T01:28:12.434" v="643"/>
        <pc:sldMkLst>
          <pc:docMk/>
          <pc:sldMk cId="1435387014" sldId="263"/>
        </pc:sldMkLst>
        <pc:spChg chg="add mod">
          <ac:chgData name="Kim, Hyunuk" userId="389a3906-df34-48cf-a758-29fc423a599b" providerId="ADAL" clId="{6E2B5FAD-0DC5-A648-BB0D-369DC066BDDF}" dt="2022-08-23T01:28:12.434" v="643"/>
          <ac:spMkLst>
            <pc:docMk/>
            <pc:sldMk cId="1435387014" sldId="263"/>
            <ac:spMk id="4" creationId="{09E6E2DA-107A-FC44-70A8-A7CF824D05C6}"/>
          </ac:spMkLst>
        </pc:spChg>
      </pc:sldChg>
      <pc:sldChg chg="addSp modSp">
        <pc:chgData name="Kim, Hyunuk" userId="389a3906-df34-48cf-a758-29fc423a599b" providerId="ADAL" clId="{6E2B5FAD-0DC5-A648-BB0D-369DC066BDDF}" dt="2022-08-23T01:28:12.434" v="643"/>
        <pc:sldMkLst>
          <pc:docMk/>
          <pc:sldMk cId="413538510" sldId="264"/>
        </pc:sldMkLst>
        <pc:spChg chg="add mod">
          <ac:chgData name="Kim, Hyunuk" userId="389a3906-df34-48cf-a758-29fc423a599b" providerId="ADAL" clId="{6E2B5FAD-0DC5-A648-BB0D-369DC066BDDF}" dt="2022-08-23T01:28:12.434" v="643"/>
          <ac:spMkLst>
            <pc:docMk/>
            <pc:sldMk cId="413538510" sldId="264"/>
            <ac:spMk id="6" creationId="{8C862B48-167A-C95D-4868-D1D3CC08DC31}"/>
          </ac:spMkLst>
        </pc:spChg>
      </pc:sldChg>
      <pc:sldChg chg="addSp modSp">
        <pc:chgData name="Kim, Hyunuk" userId="389a3906-df34-48cf-a758-29fc423a599b" providerId="ADAL" clId="{6E2B5FAD-0DC5-A648-BB0D-369DC066BDDF}" dt="2022-08-23T01:28:12.434" v="643"/>
        <pc:sldMkLst>
          <pc:docMk/>
          <pc:sldMk cId="1497037753" sldId="265"/>
        </pc:sldMkLst>
        <pc:spChg chg="add mod">
          <ac:chgData name="Kim, Hyunuk" userId="389a3906-df34-48cf-a758-29fc423a599b" providerId="ADAL" clId="{6E2B5FAD-0DC5-A648-BB0D-369DC066BDDF}" dt="2022-08-23T01:28:12.434" v="643"/>
          <ac:spMkLst>
            <pc:docMk/>
            <pc:sldMk cId="1497037753" sldId="265"/>
            <ac:spMk id="3" creationId="{29821E45-4FFC-63BA-36B4-876A96CB360E}"/>
          </ac:spMkLst>
        </pc:spChg>
      </pc:sldChg>
      <pc:sldChg chg="addSp modSp">
        <pc:chgData name="Kim, Hyunuk" userId="389a3906-df34-48cf-a758-29fc423a599b" providerId="ADAL" clId="{6E2B5FAD-0DC5-A648-BB0D-369DC066BDDF}" dt="2022-08-23T01:28:12.434" v="643"/>
        <pc:sldMkLst>
          <pc:docMk/>
          <pc:sldMk cId="3173735735" sldId="266"/>
        </pc:sldMkLst>
        <pc:spChg chg="add mod">
          <ac:chgData name="Kim, Hyunuk" userId="389a3906-df34-48cf-a758-29fc423a599b" providerId="ADAL" clId="{6E2B5FAD-0DC5-A648-BB0D-369DC066BDDF}" dt="2022-08-23T01:28:12.434" v="643"/>
          <ac:spMkLst>
            <pc:docMk/>
            <pc:sldMk cId="3173735735" sldId="266"/>
            <ac:spMk id="3" creationId="{FB63421B-35C3-1F72-507A-7D1A1AE24F24}"/>
          </ac:spMkLst>
        </pc:spChg>
      </pc:sldChg>
      <pc:sldChg chg="addSp modSp">
        <pc:chgData name="Kim, Hyunuk" userId="389a3906-df34-48cf-a758-29fc423a599b" providerId="ADAL" clId="{6E2B5FAD-0DC5-A648-BB0D-369DC066BDDF}" dt="2022-08-23T01:28:12.434" v="643"/>
        <pc:sldMkLst>
          <pc:docMk/>
          <pc:sldMk cId="3658348" sldId="267"/>
        </pc:sldMkLst>
        <pc:spChg chg="add mod">
          <ac:chgData name="Kim, Hyunuk" userId="389a3906-df34-48cf-a758-29fc423a599b" providerId="ADAL" clId="{6E2B5FAD-0DC5-A648-BB0D-369DC066BDDF}" dt="2022-08-23T01:28:12.434" v="643"/>
          <ac:spMkLst>
            <pc:docMk/>
            <pc:sldMk cId="3658348" sldId="267"/>
            <ac:spMk id="4" creationId="{78F913B0-80D0-6868-1EDF-32C34CCDE241}"/>
          </ac:spMkLst>
        </pc:spChg>
      </pc:sldChg>
      <pc:sldChg chg="addSp modSp">
        <pc:chgData name="Kim, Hyunuk" userId="389a3906-df34-48cf-a758-29fc423a599b" providerId="ADAL" clId="{6E2B5FAD-0DC5-A648-BB0D-369DC066BDDF}" dt="2022-08-23T01:28:12.434" v="643"/>
        <pc:sldMkLst>
          <pc:docMk/>
          <pc:sldMk cId="1036882106" sldId="268"/>
        </pc:sldMkLst>
        <pc:spChg chg="add mod">
          <ac:chgData name="Kim, Hyunuk" userId="389a3906-df34-48cf-a758-29fc423a599b" providerId="ADAL" clId="{6E2B5FAD-0DC5-A648-BB0D-369DC066BDDF}" dt="2022-08-23T01:28:12.434" v="643"/>
          <ac:spMkLst>
            <pc:docMk/>
            <pc:sldMk cId="1036882106" sldId="268"/>
            <ac:spMk id="4" creationId="{79D94E35-3DC5-8420-2169-B913BB7820BC}"/>
          </ac:spMkLst>
        </pc:spChg>
      </pc:sldChg>
      <pc:sldChg chg="addSp modSp">
        <pc:chgData name="Kim, Hyunuk" userId="389a3906-df34-48cf-a758-29fc423a599b" providerId="ADAL" clId="{6E2B5FAD-0DC5-A648-BB0D-369DC066BDDF}" dt="2022-08-23T01:28:12.434" v="643"/>
        <pc:sldMkLst>
          <pc:docMk/>
          <pc:sldMk cId="2534988296" sldId="269"/>
        </pc:sldMkLst>
        <pc:spChg chg="add mod">
          <ac:chgData name="Kim, Hyunuk" userId="389a3906-df34-48cf-a758-29fc423a599b" providerId="ADAL" clId="{6E2B5FAD-0DC5-A648-BB0D-369DC066BDDF}" dt="2022-08-23T01:28:12.434" v="643"/>
          <ac:spMkLst>
            <pc:docMk/>
            <pc:sldMk cId="2534988296" sldId="269"/>
            <ac:spMk id="4" creationId="{429DCF94-0C96-6DCC-2270-5F11AD50BD75}"/>
          </ac:spMkLst>
        </pc:spChg>
      </pc:sldChg>
      <pc:sldChg chg="addSp modSp">
        <pc:chgData name="Kim, Hyunuk" userId="389a3906-df34-48cf-a758-29fc423a599b" providerId="ADAL" clId="{6E2B5FAD-0DC5-A648-BB0D-369DC066BDDF}" dt="2022-08-23T01:28:12.434" v="643"/>
        <pc:sldMkLst>
          <pc:docMk/>
          <pc:sldMk cId="2621539098" sldId="270"/>
        </pc:sldMkLst>
        <pc:spChg chg="add mod">
          <ac:chgData name="Kim, Hyunuk" userId="389a3906-df34-48cf-a758-29fc423a599b" providerId="ADAL" clId="{6E2B5FAD-0DC5-A648-BB0D-369DC066BDDF}" dt="2022-08-23T01:28:12.434" v="643"/>
          <ac:spMkLst>
            <pc:docMk/>
            <pc:sldMk cId="2621539098" sldId="270"/>
            <ac:spMk id="3" creationId="{FA1E3DDF-A108-408C-936F-FF78472B8ACE}"/>
          </ac:spMkLst>
        </pc:spChg>
      </pc:sldChg>
      <pc:sldChg chg="addSp modSp">
        <pc:chgData name="Kim, Hyunuk" userId="389a3906-df34-48cf-a758-29fc423a599b" providerId="ADAL" clId="{6E2B5FAD-0DC5-A648-BB0D-369DC066BDDF}" dt="2022-08-23T01:28:12.434" v="643"/>
        <pc:sldMkLst>
          <pc:docMk/>
          <pc:sldMk cId="3258186350" sldId="271"/>
        </pc:sldMkLst>
        <pc:spChg chg="add mod">
          <ac:chgData name="Kim, Hyunuk" userId="389a3906-df34-48cf-a758-29fc423a599b" providerId="ADAL" clId="{6E2B5FAD-0DC5-A648-BB0D-369DC066BDDF}" dt="2022-08-23T01:28:12.434" v="643"/>
          <ac:spMkLst>
            <pc:docMk/>
            <pc:sldMk cId="3258186350" sldId="271"/>
            <ac:spMk id="3" creationId="{394198BD-268C-62C4-05DA-17C81B3277B3}"/>
          </ac:spMkLst>
        </pc:spChg>
      </pc:sldChg>
      <pc:sldChg chg="addSp modSp">
        <pc:chgData name="Kim, Hyunuk" userId="389a3906-df34-48cf-a758-29fc423a599b" providerId="ADAL" clId="{6E2B5FAD-0DC5-A648-BB0D-369DC066BDDF}" dt="2022-08-23T01:28:12.434" v="643"/>
        <pc:sldMkLst>
          <pc:docMk/>
          <pc:sldMk cId="4190939417" sldId="272"/>
        </pc:sldMkLst>
        <pc:spChg chg="add mod">
          <ac:chgData name="Kim, Hyunuk" userId="389a3906-df34-48cf-a758-29fc423a599b" providerId="ADAL" clId="{6E2B5FAD-0DC5-A648-BB0D-369DC066BDDF}" dt="2022-08-23T01:28:12.434" v="643"/>
          <ac:spMkLst>
            <pc:docMk/>
            <pc:sldMk cId="4190939417" sldId="272"/>
            <ac:spMk id="4" creationId="{CD5A7656-8FCC-0A4D-5CDF-19576C329871}"/>
          </ac:spMkLst>
        </pc:spChg>
      </pc:sldChg>
      <pc:sldChg chg="addSp modSp">
        <pc:chgData name="Kim, Hyunuk" userId="389a3906-df34-48cf-a758-29fc423a599b" providerId="ADAL" clId="{6E2B5FAD-0DC5-A648-BB0D-369DC066BDDF}" dt="2022-08-23T01:28:12.434" v="643"/>
        <pc:sldMkLst>
          <pc:docMk/>
          <pc:sldMk cId="461978748" sldId="273"/>
        </pc:sldMkLst>
        <pc:spChg chg="add mod">
          <ac:chgData name="Kim, Hyunuk" userId="389a3906-df34-48cf-a758-29fc423a599b" providerId="ADAL" clId="{6E2B5FAD-0DC5-A648-BB0D-369DC066BDDF}" dt="2022-08-23T01:28:12.434" v="643"/>
          <ac:spMkLst>
            <pc:docMk/>
            <pc:sldMk cId="461978748" sldId="273"/>
            <ac:spMk id="4" creationId="{1CDDD87F-002A-11DB-ADE2-8E481B2A23B6}"/>
          </ac:spMkLst>
        </pc:spChg>
      </pc:sldChg>
      <pc:sldChg chg="addSp modSp">
        <pc:chgData name="Kim, Hyunuk" userId="389a3906-df34-48cf-a758-29fc423a599b" providerId="ADAL" clId="{6E2B5FAD-0DC5-A648-BB0D-369DC066BDDF}" dt="2022-08-23T01:28:12.434" v="643"/>
        <pc:sldMkLst>
          <pc:docMk/>
          <pc:sldMk cId="2659826657" sldId="274"/>
        </pc:sldMkLst>
        <pc:spChg chg="add mod">
          <ac:chgData name="Kim, Hyunuk" userId="389a3906-df34-48cf-a758-29fc423a599b" providerId="ADAL" clId="{6E2B5FAD-0DC5-A648-BB0D-369DC066BDDF}" dt="2022-08-23T01:28:12.434" v="643"/>
          <ac:spMkLst>
            <pc:docMk/>
            <pc:sldMk cId="2659826657" sldId="274"/>
            <ac:spMk id="3" creationId="{A42A4247-C1B2-C481-AA2E-4D5E08A2A8B1}"/>
          </ac:spMkLst>
        </pc:spChg>
      </pc:sldChg>
      <pc:sldChg chg="addSp modSp">
        <pc:chgData name="Kim, Hyunuk" userId="389a3906-df34-48cf-a758-29fc423a599b" providerId="ADAL" clId="{6E2B5FAD-0DC5-A648-BB0D-369DC066BDDF}" dt="2022-08-23T01:28:12.434" v="643"/>
        <pc:sldMkLst>
          <pc:docMk/>
          <pc:sldMk cId="1937033838" sldId="275"/>
        </pc:sldMkLst>
        <pc:spChg chg="add mod">
          <ac:chgData name="Kim, Hyunuk" userId="389a3906-df34-48cf-a758-29fc423a599b" providerId="ADAL" clId="{6E2B5FAD-0DC5-A648-BB0D-369DC066BDDF}" dt="2022-08-23T01:28:12.434" v="643"/>
          <ac:spMkLst>
            <pc:docMk/>
            <pc:sldMk cId="1937033838" sldId="275"/>
            <ac:spMk id="4" creationId="{DEB07C8F-92C0-4AC7-D15F-CD0D40FC4FD4}"/>
          </ac:spMkLst>
        </pc:spChg>
      </pc:sldChg>
      <pc:sldChg chg="addSp modSp">
        <pc:chgData name="Kim, Hyunuk" userId="389a3906-df34-48cf-a758-29fc423a599b" providerId="ADAL" clId="{6E2B5FAD-0DC5-A648-BB0D-369DC066BDDF}" dt="2022-08-23T01:28:12.434" v="643"/>
        <pc:sldMkLst>
          <pc:docMk/>
          <pc:sldMk cId="1937033838" sldId="276"/>
        </pc:sldMkLst>
        <pc:spChg chg="add mod">
          <ac:chgData name="Kim, Hyunuk" userId="389a3906-df34-48cf-a758-29fc423a599b" providerId="ADAL" clId="{6E2B5FAD-0DC5-A648-BB0D-369DC066BDDF}" dt="2022-08-23T01:28:12.434" v="643"/>
          <ac:spMkLst>
            <pc:docMk/>
            <pc:sldMk cId="1937033838" sldId="276"/>
            <ac:spMk id="5" creationId="{686A6971-F4CA-BBC3-A6E2-08EEF690AB68}"/>
          </ac:spMkLst>
        </pc:spChg>
      </pc:sldChg>
      <pc:sldChg chg="addSp modSp">
        <pc:chgData name="Kim, Hyunuk" userId="389a3906-df34-48cf-a758-29fc423a599b" providerId="ADAL" clId="{6E2B5FAD-0DC5-A648-BB0D-369DC066BDDF}" dt="2022-08-23T01:28:12.434" v="643"/>
        <pc:sldMkLst>
          <pc:docMk/>
          <pc:sldMk cId="1937033838" sldId="277"/>
        </pc:sldMkLst>
        <pc:spChg chg="add mod">
          <ac:chgData name="Kim, Hyunuk" userId="389a3906-df34-48cf-a758-29fc423a599b" providerId="ADAL" clId="{6E2B5FAD-0DC5-A648-BB0D-369DC066BDDF}" dt="2022-08-23T01:28:12.434" v="643"/>
          <ac:spMkLst>
            <pc:docMk/>
            <pc:sldMk cId="1937033838" sldId="277"/>
            <ac:spMk id="4" creationId="{7DF45B5B-7422-C9E1-999F-3DBEF589EE8A}"/>
          </ac:spMkLst>
        </pc:spChg>
      </pc:sldChg>
      <pc:sldChg chg="addSp modSp">
        <pc:chgData name="Kim, Hyunuk" userId="389a3906-df34-48cf-a758-29fc423a599b" providerId="ADAL" clId="{6E2B5FAD-0DC5-A648-BB0D-369DC066BDDF}" dt="2022-08-23T01:28:12.434" v="643"/>
        <pc:sldMkLst>
          <pc:docMk/>
          <pc:sldMk cId="3804651756" sldId="278"/>
        </pc:sldMkLst>
        <pc:spChg chg="add mod">
          <ac:chgData name="Kim, Hyunuk" userId="389a3906-df34-48cf-a758-29fc423a599b" providerId="ADAL" clId="{6E2B5FAD-0DC5-A648-BB0D-369DC066BDDF}" dt="2022-08-23T01:28:12.434" v="643"/>
          <ac:spMkLst>
            <pc:docMk/>
            <pc:sldMk cId="3804651756" sldId="278"/>
            <ac:spMk id="4" creationId="{32FEA00D-75A3-D48F-4CCF-716F250AC429}"/>
          </ac:spMkLst>
        </pc:spChg>
      </pc:sldChg>
      <pc:sldChg chg="addSp modSp">
        <pc:chgData name="Kim, Hyunuk" userId="389a3906-df34-48cf-a758-29fc423a599b" providerId="ADAL" clId="{6E2B5FAD-0DC5-A648-BB0D-369DC066BDDF}" dt="2022-08-23T01:28:12.434" v="643"/>
        <pc:sldMkLst>
          <pc:docMk/>
          <pc:sldMk cId="2120673384" sldId="279"/>
        </pc:sldMkLst>
        <pc:spChg chg="add mod">
          <ac:chgData name="Kim, Hyunuk" userId="389a3906-df34-48cf-a758-29fc423a599b" providerId="ADAL" clId="{6E2B5FAD-0DC5-A648-BB0D-369DC066BDDF}" dt="2022-08-23T01:28:12.434" v="643"/>
          <ac:spMkLst>
            <pc:docMk/>
            <pc:sldMk cId="2120673384" sldId="279"/>
            <ac:spMk id="5" creationId="{06E32738-E667-80B4-0771-80948BDAFE34}"/>
          </ac:spMkLst>
        </pc:spChg>
      </pc:sldChg>
      <pc:sldChg chg="addSp modSp">
        <pc:chgData name="Kim, Hyunuk" userId="389a3906-df34-48cf-a758-29fc423a599b" providerId="ADAL" clId="{6E2B5FAD-0DC5-A648-BB0D-369DC066BDDF}" dt="2022-08-23T01:28:12.434" v="643"/>
        <pc:sldMkLst>
          <pc:docMk/>
          <pc:sldMk cId="4153449593" sldId="280"/>
        </pc:sldMkLst>
        <pc:spChg chg="add mod">
          <ac:chgData name="Kim, Hyunuk" userId="389a3906-df34-48cf-a758-29fc423a599b" providerId="ADAL" clId="{6E2B5FAD-0DC5-A648-BB0D-369DC066BDDF}" dt="2022-08-23T01:28:12.434" v="643"/>
          <ac:spMkLst>
            <pc:docMk/>
            <pc:sldMk cId="4153449593" sldId="280"/>
            <ac:spMk id="4" creationId="{B9BD3F92-F04B-DF27-A5D8-77A69D072B3C}"/>
          </ac:spMkLst>
        </pc:spChg>
      </pc:sldChg>
      <pc:sldChg chg="addSp modSp">
        <pc:chgData name="Kim, Hyunuk" userId="389a3906-df34-48cf-a758-29fc423a599b" providerId="ADAL" clId="{6E2B5FAD-0DC5-A648-BB0D-369DC066BDDF}" dt="2022-08-23T01:28:12.434" v="643"/>
        <pc:sldMkLst>
          <pc:docMk/>
          <pc:sldMk cId="378938498" sldId="281"/>
        </pc:sldMkLst>
        <pc:spChg chg="add mod">
          <ac:chgData name="Kim, Hyunuk" userId="389a3906-df34-48cf-a758-29fc423a599b" providerId="ADAL" clId="{6E2B5FAD-0DC5-A648-BB0D-369DC066BDDF}" dt="2022-08-23T01:28:12.434" v="643"/>
          <ac:spMkLst>
            <pc:docMk/>
            <pc:sldMk cId="378938498" sldId="281"/>
            <ac:spMk id="5" creationId="{BA4FA8FF-1E41-5E5B-561F-3DAE52751584}"/>
          </ac:spMkLst>
        </pc:spChg>
      </pc:sldChg>
      <pc:sldChg chg="modSp add del mod">
        <pc:chgData name="Kim, Hyunuk" userId="389a3906-df34-48cf-a758-29fc423a599b" providerId="ADAL" clId="{6E2B5FAD-0DC5-A648-BB0D-369DC066BDDF}" dt="2022-08-22T18:53:52.931" v="7" actId="2696"/>
        <pc:sldMkLst>
          <pc:docMk/>
          <pc:sldMk cId="3363255702" sldId="282"/>
        </pc:sldMkLst>
        <pc:spChg chg="mod">
          <ac:chgData name="Kim, Hyunuk" userId="389a3906-df34-48cf-a758-29fc423a599b" providerId="ADAL" clId="{6E2B5FAD-0DC5-A648-BB0D-369DC066BDDF}" dt="2022-08-22T18:53:50.156" v="6" actId="27636"/>
          <ac:spMkLst>
            <pc:docMk/>
            <pc:sldMk cId="3363255702" sldId="282"/>
            <ac:spMk id="3" creationId="{00000000-0000-0000-0000-000000000000}"/>
          </ac:spMkLst>
        </pc:spChg>
      </pc:sldChg>
      <pc:sldChg chg="addSp modSp mod">
        <pc:chgData name="Kim, Hyunuk" userId="389a3906-df34-48cf-a758-29fc423a599b" providerId="ADAL" clId="{6E2B5FAD-0DC5-A648-BB0D-369DC066BDDF}" dt="2022-08-23T01:28:12.434" v="643"/>
        <pc:sldMkLst>
          <pc:docMk/>
          <pc:sldMk cId="2007529505" sldId="283"/>
        </pc:sldMkLst>
        <pc:spChg chg="mod">
          <ac:chgData name="Kim, Hyunuk" userId="389a3906-df34-48cf-a758-29fc423a599b" providerId="ADAL" clId="{6E2B5FAD-0DC5-A648-BB0D-369DC066BDDF}" dt="2022-08-22T18:54:03.782" v="12" actId="27636"/>
          <ac:spMkLst>
            <pc:docMk/>
            <pc:sldMk cId="2007529505" sldId="283"/>
            <ac:spMk id="3" creationId="{00000000-0000-0000-0000-000000000000}"/>
          </ac:spMkLst>
        </pc:spChg>
        <pc:spChg chg="add mod">
          <ac:chgData name="Kim, Hyunuk" userId="389a3906-df34-48cf-a758-29fc423a599b" providerId="ADAL" clId="{6E2B5FAD-0DC5-A648-BB0D-369DC066BDDF}" dt="2022-08-23T01:28:12.434" v="643"/>
          <ac:spMkLst>
            <pc:docMk/>
            <pc:sldMk cId="2007529505" sldId="283"/>
            <ac:spMk id="4" creationId="{4C61085E-FFE7-146A-49BD-F50457046EFB}"/>
          </ac:spMkLst>
        </pc:spChg>
      </pc:sldChg>
      <pc:sldChg chg="addSp modSp">
        <pc:chgData name="Kim, Hyunuk" userId="389a3906-df34-48cf-a758-29fc423a599b" providerId="ADAL" clId="{6E2B5FAD-0DC5-A648-BB0D-369DC066BDDF}" dt="2022-08-23T01:28:12.434" v="643"/>
        <pc:sldMkLst>
          <pc:docMk/>
          <pc:sldMk cId="3506506313" sldId="284"/>
        </pc:sldMkLst>
        <pc:spChg chg="add mod">
          <ac:chgData name="Kim, Hyunuk" userId="389a3906-df34-48cf-a758-29fc423a599b" providerId="ADAL" clId="{6E2B5FAD-0DC5-A648-BB0D-369DC066BDDF}" dt="2022-08-23T01:28:12.434" v="643"/>
          <ac:spMkLst>
            <pc:docMk/>
            <pc:sldMk cId="3506506313" sldId="284"/>
            <ac:spMk id="3" creationId="{926DF9B9-AC15-33E4-B2D8-9F74E509D446}"/>
          </ac:spMkLst>
        </pc:spChg>
      </pc:sldChg>
      <pc:sldChg chg="del">
        <pc:chgData name="Kim, Hyunuk" userId="389a3906-df34-48cf-a758-29fc423a599b" providerId="ADAL" clId="{6E2B5FAD-0DC5-A648-BB0D-369DC066BDDF}" dt="2022-08-22T18:55:15.757" v="13" actId="2696"/>
        <pc:sldMkLst>
          <pc:docMk/>
          <pc:sldMk cId="3126724176" sldId="285"/>
        </pc:sldMkLst>
      </pc:sldChg>
      <pc:sldChg chg="addSp modSp del mod">
        <pc:chgData name="Kim, Hyunuk" userId="389a3906-df34-48cf-a758-29fc423a599b" providerId="ADAL" clId="{6E2B5FAD-0DC5-A648-BB0D-369DC066BDDF}" dt="2022-08-23T01:32:26.546" v="755" actId="2696"/>
        <pc:sldMkLst>
          <pc:docMk/>
          <pc:sldMk cId="3931962787" sldId="286"/>
        </pc:sldMkLst>
        <pc:spChg chg="add mod">
          <ac:chgData name="Kim, Hyunuk" userId="389a3906-df34-48cf-a758-29fc423a599b" providerId="ADAL" clId="{6E2B5FAD-0DC5-A648-BB0D-369DC066BDDF}" dt="2022-08-23T01:28:12.434" v="643"/>
          <ac:spMkLst>
            <pc:docMk/>
            <pc:sldMk cId="3931962787" sldId="286"/>
            <ac:spMk id="3" creationId="{CF552407-1254-2593-00F6-BE162AD5C2A9}"/>
          </ac:spMkLst>
        </pc:spChg>
        <pc:spChg chg="mod">
          <ac:chgData name="Kim, Hyunuk" userId="389a3906-df34-48cf-a758-29fc423a599b" providerId="ADAL" clId="{6E2B5FAD-0DC5-A648-BB0D-369DC066BDDF}" dt="2022-08-23T01:31:35.754" v="737" actId="21"/>
          <ac:spMkLst>
            <pc:docMk/>
            <pc:sldMk cId="3931962787" sldId="286"/>
            <ac:spMk id="6" creationId="{00000000-0000-0000-0000-000000000000}"/>
          </ac:spMkLst>
        </pc:spChg>
      </pc:sldChg>
      <pc:sldChg chg="addSp modSp">
        <pc:chgData name="Kim, Hyunuk" userId="389a3906-df34-48cf-a758-29fc423a599b" providerId="ADAL" clId="{6E2B5FAD-0DC5-A648-BB0D-369DC066BDDF}" dt="2022-08-23T01:28:12.434" v="643"/>
        <pc:sldMkLst>
          <pc:docMk/>
          <pc:sldMk cId="2562108648" sldId="287"/>
        </pc:sldMkLst>
        <pc:spChg chg="add mod">
          <ac:chgData name="Kim, Hyunuk" userId="389a3906-df34-48cf-a758-29fc423a599b" providerId="ADAL" clId="{6E2B5FAD-0DC5-A648-BB0D-369DC066BDDF}" dt="2022-08-23T01:28:12.434" v="643"/>
          <ac:spMkLst>
            <pc:docMk/>
            <pc:sldMk cId="2562108648" sldId="287"/>
            <ac:spMk id="3" creationId="{98CF813A-DB5B-284C-E65A-06D7779BEC0C}"/>
          </ac:spMkLst>
        </pc:spChg>
      </pc:sldChg>
      <pc:sldChg chg="addSp modSp">
        <pc:chgData name="Kim, Hyunuk" userId="389a3906-df34-48cf-a758-29fc423a599b" providerId="ADAL" clId="{6E2B5FAD-0DC5-A648-BB0D-369DC066BDDF}" dt="2022-08-23T01:28:12.434" v="643"/>
        <pc:sldMkLst>
          <pc:docMk/>
          <pc:sldMk cId="711061342" sldId="288"/>
        </pc:sldMkLst>
        <pc:spChg chg="add mod">
          <ac:chgData name="Kim, Hyunuk" userId="389a3906-df34-48cf-a758-29fc423a599b" providerId="ADAL" clId="{6E2B5FAD-0DC5-A648-BB0D-369DC066BDDF}" dt="2022-08-23T01:28:12.434" v="643"/>
          <ac:spMkLst>
            <pc:docMk/>
            <pc:sldMk cId="711061342" sldId="288"/>
            <ac:spMk id="3" creationId="{6E1D5B9C-58E8-1601-77D9-2C3F8F7941D8}"/>
          </ac:spMkLst>
        </pc:spChg>
      </pc:sldChg>
      <pc:sldChg chg="addSp modSp">
        <pc:chgData name="Kim, Hyunuk" userId="389a3906-df34-48cf-a758-29fc423a599b" providerId="ADAL" clId="{6E2B5FAD-0DC5-A648-BB0D-369DC066BDDF}" dt="2022-08-23T01:28:12.434" v="643"/>
        <pc:sldMkLst>
          <pc:docMk/>
          <pc:sldMk cId="2836309126" sldId="289"/>
        </pc:sldMkLst>
        <pc:spChg chg="add mod">
          <ac:chgData name="Kim, Hyunuk" userId="389a3906-df34-48cf-a758-29fc423a599b" providerId="ADAL" clId="{6E2B5FAD-0DC5-A648-BB0D-369DC066BDDF}" dt="2022-08-23T01:28:12.434" v="643"/>
          <ac:spMkLst>
            <pc:docMk/>
            <pc:sldMk cId="2836309126" sldId="289"/>
            <ac:spMk id="2" creationId="{C6E4854C-77B6-A675-6182-D506924AF487}"/>
          </ac:spMkLst>
        </pc:spChg>
      </pc:sldChg>
      <pc:sldChg chg="addSp modSp mod">
        <pc:chgData name="Kim, Hyunuk" userId="389a3906-df34-48cf-a758-29fc423a599b" providerId="ADAL" clId="{6E2B5FAD-0DC5-A648-BB0D-369DC066BDDF}" dt="2022-08-23T01:28:41.277" v="644" actId="404"/>
        <pc:sldMkLst>
          <pc:docMk/>
          <pc:sldMk cId="2333307962" sldId="290"/>
        </pc:sldMkLst>
        <pc:spChg chg="mod">
          <ac:chgData name="Kim, Hyunuk" userId="389a3906-df34-48cf-a758-29fc423a599b" providerId="ADAL" clId="{6E2B5FAD-0DC5-A648-BB0D-369DC066BDDF}" dt="2022-08-23T01:28:41.277" v="644" actId="404"/>
          <ac:spMkLst>
            <pc:docMk/>
            <pc:sldMk cId="2333307962" sldId="290"/>
            <ac:spMk id="3" creationId="{00000000-0000-0000-0000-000000000000}"/>
          </ac:spMkLst>
        </pc:spChg>
        <pc:spChg chg="add mod">
          <ac:chgData name="Kim, Hyunuk" userId="389a3906-df34-48cf-a758-29fc423a599b" providerId="ADAL" clId="{6E2B5FAD-0DC5-A648-BB0D-369DC066BDDF}" dt="2022-08-23T01:28:12.434" v="643"/>
          <ac:spMkLst>
            <pc:docMk/>
            <pc:sldMk cId="2333307962" sldId="290"/>
            <ac:spMk id="4" creationId="{50F6B0D4-9D92-8094-7898-00A5BC240246}"/>
          </ac:spMkLst>
        </pc:spChg>
      </pc:sldChg>
      <pc:sldChg chg="addSp modSp">
        <pc:chgData name="Kim, Hyunuk" userId="389a3906-df34-48cf-a758-29fc423a599b" providerId="ADAL" clId="{6E2B5FAD-0DC5-A648-BB0D-369DC066BDDF}" dt="2022-08-23T01:28:12.434" v="643"/>
        <pc:sldMkLst>
          <pc:docMk/>
          <pc:sldMk cId="2647436774" sldId="291"/>
        </pc:sldMkLst>
        <pc:spChg chg="add mod">
          <ac:chgData name="Kim, Hyunuk" userId="389a3906-df34-48cf-a758-29fc423a599b" providerId="ADAL" clId="{6E2B5FAD-0DC5-A648-BB0D-369DC066BDDF}" dt="2022-08-23T01:28:12.434" v="643"/>
          <ac:spMkLst>
            <pc:docMk/>
            <pc:sldMk cId="2647436774" sldId="291"/>
            <ac:spMk id="4" creationId="{B6D71F6D-ED27-838D-3178-29A0BB2C44FB}"/>
          </ac:spMkLst>
        </pc:spChg>
      </pc:sldChg>
      <pc:sldChg chg="addSp modSp">
        <pc:chgData name="Kim, Hyunuk" userId="389a3906-df34-48cf-a758-29fc423a599b" providerId="ADAL" clId="{6E2B5FAD-0DC5-A648-BB0D-369DC066BDDF}" dt="2022-08-23T01:28:12.434" v="643"/>
        <pc:sldMkLst>
          <pc:docMk/>
          <pc:sldMk cId="3268946343" sldId="292"/>
        </pc:sldMkLst>
        <pc:spChg chg="add mod">
          <ac:chgData name="Kim, Hyunuk" userId="389a3906-df34-48cf-a758-29fc423a599b" providerId="ADAL" clId="{6E2B5FAD-0DC5-A648-BB0D-369DC066BDDF}" dt="2022-08-23T01:28:12.434" v="643"/>
          <ac:spMkLst>
            <pc:docMk/>
            <pc:sldMk cId="3268946343" sldId="292"/>
            <ac:spMk id="4" creationId="{01F2FC3B-6043-E87C-63BD-4A90A320640F}"/>
          </ac:spMkLst>
        </pc:spChg>
      </pc:sldChg>
      <pc:sldChg chg="addSp modSp add mod">
        <pc:chgData name="Kim, Hyunuk" userId="389a3906-df34-48cf-a758-29fc423a599b" providerId="ADAL" clId="{6E2B5FAD-0DC5-A648-BB0D-369DC066BDDF}" dt="2022-08-23T01:29:09.786" v="699" actId="20577"/>
        <pc:sldMkLst>
          <pc:docMk/>
          <pc:sldMk cId="471290766" sldId="293"/>
        </pc:sldMkLst>
        <pc:spChg chg="mod">
          <ac:chgData name="Kim, Hyunuk" userId="389a3906-df34-48cf-a758-29fc423a599b" providerId="ADAL" clId="{6E2B5FAD-0DC5-A648-BB0D-369DC066BDDF}" dt="2022-08-23T01:29:09.786" v="699" actId="20577"/>
          <ac:spMkLst>
            <pc:docMk/>
            <pc:sldMk cId="471290766" sldId="293"/>
            <ac:spMk id="3" creationId="{00000000-0000-0000-0000-000000000000}"/>
          </ac:spMkLst>
        </pc:spChg>
        <pc:spChg chg="add mod">
          <ac:chgData name="Kim, Hyunuk" userId="389a3906-df34-48cf-a758-29fc423a599b" providerId="ADAL" clId="{6E2B5FAD-0DC5-A648-BB0D-369DC066BDDF}" dt="2022-08-23T01:28:12.434" v="643"/>
          <ac:spMkLst>
            <pc:docMk/>
            <pc:sldMk cId="471290766" sldId="293"/>
            <ac:spMk id="4" creationId="{3893BA8A-F6BB-749F-0621-C9B74C95BADB}"/>
          </ac:spMkLst>
        </pc:spChg>
      </pc:sldChg>
      <pc:sldChg chg="addSp delSp modSp add mod">
        <pc:chgData name="Kim, Hyunuk" userId="389a3906-df34-48cf-a758-29fc423a599b" providerId="ADAL" clId="{6E2B5FAD-0DC5-A648-BB0D-369DC066BDDF}" dt="2022-09-02T15:46:56.358" v="765" actId="20577"/>
        <pc:sldMkLst>
          <pc:docMk/>
          <pc:sldMk cId="3999391042" sldId="294"/>
        </pc:sldMkLst>
        <pc:spChg chg="mod">
          <ac:chgData name="Kim, Hyunuk" userId="389a3906-df34-48cf-a758-29fc423a599b" providerId="ADAL" clId="{6E2B5FAD-0DC5-A648-BB0D-369DC066BDDF}" dt="2022-08-23T01:31:40.963" v="750" actId="20577"/>
          <ac:spMkLst>
            <pc:docMk/>
            <pc:sldMk cId="3999391042" sldId="294"/>
            <ac:spMk id="2" creationId="{00000000-0000-0000-0000-000000000000}"/>
          </ac:spMkLst>
        </pc:spChg>
        <pc:spChg chg="add mod">
          <ac:chgData name="Kim, Hyunuk" userId="389a3906-df34-48cf-a758-29fc423a599b" providerId="ADAL" clId="{6E2B5FAD-0DC5-A648-BB0D-369DC066BDDF}" dt="2022-08-23T01:28:12.434" v="643"/>
          <ac:spMkLst>
            <pc:docMk/>
            <pc:sldMk cId="3999391042" sldId="294"/>
            <ac:spMk id="3" creationId="{637CAADA-70D5-5383-4DB7-9FB58D7534FD}"/>
          </ac:spMkLst>
        </pc:spChg>
        <pc:spChg chg="mod">
          <ac:chgData name="Kim, Hyunuk" userId="389a3906-df34-48cf-a758-29fc423a599b" providerId="ADAL" clId="{6E2B5FAD-0DC5-A648-BB0D-369DC066BDDF}" dt="2022-09-02T15:46:56.358" v="765" actId="20577"/>
          <ac:spMkLst>
            <pc:docMk/>
            <pc:sldMk cId="3999391042" sldId="294"/>
            <ac:spMk id="6" creationId="{FEEB3795-40DB-404A-B002-A8E8E37F03A1}"/>
          </ac:spMkLst>
        </pc:spChg>
        <pc:spChg chg="add del">
          <ac:chgData name="Kim, Hyunuk" userId="389a3906-df34-48cf-a758-29fc423a599b" providerId="ADAL" clId="{6E2B5FAD-0DC5-A648-BB0D-369DC066BDDF}" dt="2022-08-23T01:31:29.463" v="729" actId="22"/>
          <ac:spMkLst>
            <pc:docMk/>
            <pc:sldMk cId="3999391042" sldId="294"/>
            <ac:spMk id="7" creationId="{61B172E6-C138-248E-69F7-B656865A062A}"/>
          </ac:spMkLst>
        </pc:spChg>
        <pc:spChg chg="add mod">
          <ac:chgData name="Kim, Hyunuk" userId="389a3906-df34-48cf-a758-29fc423a599b" providerId="ADAL" clId="{6E2B5FAD-0DC5-A648-BB0D-369DC066BDDF}" dt="2022-08-23T01:32:47.984" v="762" actId="1076"/>
          <ac:spMkLst>
            <pc:docMk/>
            <pc:sldMk cId="3999391042" sldId="294"/>
            <ac:spMk id="8" creationId="{62C7B09B-FB22-76D3-761B-550CE9919BDA}"/>
          </ac:spMkLst>
        </pc:spChg>
        <pc:picChg chg="add del mod modCrop">
          <ac:chgData name="Kim, Hyunuk" userId="389a3906-df34-48cf-a758-29fc423a599b" providerId="ADAL" clId="{6E2B5FAD-0DC5-A648-BB0D-369DC066BDDF}" dt="2022-08-23T01:31:13.313" v="712" actId="478"/>
          <ac:picMkLst>
            <pc:docMk/>
            <pc:sldMk cId="3999391042" sldId="294"/>
            <ac:picMk id="5" creationId="{9CBFA45D-1AF6-0D45-A57C-61C270AE21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74F9-0443-7E4D-8A64-98534DF36DAD}" type="datetimeFigureOut">
              <a:rPr lang="en-US" smtClean="0"/>
              <a:t>9/2/22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BD469-4419-534C-B015-7A3B899A87C3}" type="slidenum">
              <a:rPr lang="en-US" smtClean="0"/>
              <a:t>‹#›</a:t>
            </a:fld>
            <a:endParaRPr lang="en-US"/>
          </a:p>
        </p:txBody>
      </p:sp>
    </p:spTree>
    <p:extLst>
      <p:ext uri="{BB962C8B-B14F-4D97-AF65-F5344CB8AC3E}">
        <p14:creationId xmlns:p14="http://schemas.microsoft.com/office/powerpoint/2010/main" val="3607438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DD0B33-5DB4-FF4E-B6C2-52B9C09B2D2E}" type="datetime1">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54617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6E778D-86F3-EB41-8EA9-2AA9D5012465}" type="datetime1">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1529978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B4421A-517C-474F-B6E2-BFF3A4720121}" type="datetime1">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106451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CFFFD5-0259-3347-BA4C-5E7FD7758334}" type="datetime1">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2957435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D36DBD-720B-A843-ACD2-6AA32A9A86C4}" type="datetime1">
              <a:rPr lang="en-US" smtClean="0"/>
              <a:t>9/2/22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262105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8613B4-0D24-F640-A807-147E97632626}" type="datetime1">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370599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525E07-A47A-B145-BAE1-29FC7F15A746}" type="datetime1">
              <a:rPr lang="en-US" smtClean="0"/>
              <a:t>9/2/22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1301993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9F511-7187-1842-8D7E-1744CA433A5B}" type="datetime1">
              <a:rPr lang="en-US" smtClean="0"/>
              <a:t>9/2/22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230081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48018-EFFB-544B-9AE9-51C1E3126E3A}" type="datetime1">
              <a:rPr lang="en-US" smtClean="0"/>
              <a:t>9/2/22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1122731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19BC8AF-A635-E746-827D-456F2CE42804}" type="datetime1">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1114684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C631DE-095B-4940-973D-9031B4D03FEE}" type="datetime1">
              <a:rPr lang="en-US" smtClean="0"/>
              <a:t>9/2/22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F08720-FDB4-45D7-9583-12871D4FD6D8}" type="slidenum">
              <a:rPr lang="en-US" smtClean="0"/>
              <a:t>‹#›</a:t>
            </a:fld>
            <a:endParaRPr lang="en-US"/>
          </a:p>
        </p:txBody>
      </p:sp>
    </p:spTree>
    <p:extLst>
      <p:ext uri="{BB962C8B-B14F-4D97-AF65-F5344CB8AC3E}">
        <p14:creationId xmlns:p14="http://schemas.microsoft.com/office/powerpoint/2010/main" val="2503928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9E002-501C-CC4C-9EC6-826FC31DA0FD}" type="datetime1">
              <a:rPr lang="en-US" smtClean="0"/>
              <a:t>9/2/22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08720-FDB4-45D7-9583-12871D4FD6D8}" type="slidenum">
              <a:rPr lang="en-US" smtClean="0"/>
              <a:t>‹#›</a:t>
            </a:fld>
            <a:endParaRPr lang="en-US"/>
          </a:p>
        </p:txBody>
      </p:sp>
    </p:spTree>
    <p:extLst>
      <p:ext uri="{BB962C8B-B14F-4D97-AF65-F5344CB8AC3E}">
        <p14:creationId xmlns:p14="http://schemas.microsoft.com/office/powerpoint/2010/main" val="380430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Lecture 6</a:t>
            </a:r>
            <a:br>
              <a:rPr lang="en-US" dirty="0"/>
            </a:br>
            <a:endParaRPr lang="en-US" dirty="0"/>
          </a:p>
        </p:txBody>
      </p:sp>
      <p:sp>
        <p:nvSpPr>
          <p:cNvPr id="3" name="Subtitle 2"/>
          <p:cNvSpPr>
            <a:spLocks noGrp="1"/>
          </p:cNvSpPr>
          <p:nvPr>
            <p:ph type="subTitle" idx="1"/>
          </p:nvPr>
        </p:nvSpPr>
        <p:spPr/>
        <p:txBody>
          <a:bodyPr/>
          <a:lstStyle/>
          <a:p>
            <a:r>
              <a:rPr lang="en-US" b="1" dirty="0"/>
              <a:t>Analyzing Risk: Dealing with Correlated Data</a:t>
            </a:r>
            <a:endParaRPr lang="en-US" dirty="0"/>
          </a:p>
        </p:txBody>
      </p:sp>
    </p:spTree>
    <p:extLst>
      <p:ext uri="{BB962C8B-B14F-4D97-AF65-F5344CB8AC3E}">
        <p14:creationId xmlns:p14="http://schemas.microsoft.com/office/powerpoint/2010/main" val="1405754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flannel pajama demand</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39021" y="1690688"/>
            <a:ext cx="1428750" cy="704850"/>
          </a:xfrm>
          <a:prstGeom prst="rect">
            <a:avLst/>
          </a:prstGeom>
          <a:ln>
            <a:solidFill>
              <a:schemeClr val="bg2"/>
            </a:solid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3753508" y="3016251"/>
            <a:ext cx="2527581" cy="2913536"/>
          </a:xfrm>
          <a:prstGeom prst="rect">
            <a:avLst/>
          </a:prstGeom>
          <a:ln>
            <a:solidFill>
              <a:schemeClr val="bg2"/>
            </a:solidFill>
          </a:ln>
        </p:spPr>
      </p:pic>
      <p:pic>
        <p:nvPicPr>
          <p:cNvPr id="7" name="Picture 6"/>
          <p:cNvPicPr/>
          <p:nvPr/>
        </p:nvPicPr>
        <p:blipFill>
          <a:blip r:embed="rId4">
            <a:extLst>
              <a:ext uri="{28A0092B-C50C-407E-A947-70E740481C1C}">
                <a14:useLocalDpi xmlns:a14="http://schemas.microsoft.com/office/drawing/2010/main" val="0"/>
              </a:ext>
            </a:extLst>
          </a:blip>
          <a:stretch>
            <a:fillRect/>
          </a:stretch>
        </p:blipFill>
        <p:spPr>
          <a:xfrm>
            <a:off x="984368" y="3012851"/>
            <a:ext cx="2523744" cy="2916936"/>
          </a:xfrm>
          <a:prstGeom prst="rect">
            <a:avLst/>
          </a:prstGeom>
          <a:ln>
            <a:solidFill>
              <a:schemeClr val="bg2"/>
            </a:solidFill>
          </a:ln>
        </p:spPr>
      </p:pic>
      <p:pic>
        <p:nvPicPr>
          <p:cNvPr id="8" name="Picture 7"/>
          <p:cNvPicPr/>
          <p:nvPr/>
        </p:nvPicPr>
        <p:blipFill>
          <a:blip r:embed="rId5">
            <a:extLst>
              <a:ext uri="{28A0092B-C50C-407E-A947-70E740481C1C}">
                <a14:useLocalDpi xmlns:a14="http://schemas.microsoft.com/office/drawing/2010/main" val="0"/>
              </a:ext>
            </a:extLst>
          </a:blip>
          <a:stretch>
            <a:fillRect/>
          </a:stretch>
        </p:blipFill>
        <p:spPr>
          <a:xfrm>
            <a:off x="6504315" y="3016251"/>
            <a:ext cx="2527581" cy="2913536"/>
          </a:xfrm>
          <a:prstGeom prst="rect">
            <a:avLst/>
          </a:prstGeom>
          <a:ln>
            <a:solidFill>
              <a:schemeClr val="bg2"/>
            </a:solidFill>
          </a:ln>
        </p:spPr>
      </p:pic>
      <p:pic>
        <p:nvPicPr>
          <p:cNvPr id="9" name="Picture 8"/>
          <p:cNvPicPr/>
          <p:nvPr/>
        </p:nvPicPr>
        <p:blipFill>
          <a:blip r:embed="rId6">
            <a:extLst>
              <a:ext uri="{28A0092B-C50C-407E-A947-70E740481C1C}">
                <a14:useLocalDpi xmlns:a14="http://schemas.microsoft.com/office/drawing/2010/main" val="0"/>
              </a:ext>
            </a:extLst>
          </a:blip>
          <a:stretch>
            <a:fillRect/>
          </a:stretch>
        </p:blipFill>
        <p:spPr>
          <a:xfrm>
            <a:off x="9255122" y="3016251"/>
            <a:ext cx="2527581" cy="2913536"/>
          </a:xfrm>
          <a:prstGeom prst="rect">
            <a:avLst/>
          </a:prstGeom>
          <a:ln>
            <a:solidFill>
              <a:schemeClr val="bg2"/>
            </a:solidFill>
          </a:ln>
        </p:spPr>
      </p:pic>
      <p:sp>
        <p:nvSpPr>
          <p:cNvPr id="3" name="Slide Number Placeholder 2">
            <a:extLst>
              <a:ext uri="{FF2B5EF4-FFF2-40B4-BE49-F238E27FC236}">
                <a16:creationId xmlns:a16="http://schemas.microsoft.com/office/drawing/2014/main" id="{FB63421B-35C3-1F72-507A-7D1A1AE24F24}"/>
              </a:ext>
            </a:extLst>
          </p:cNvPr>
          <p:cNvSpPr>
            <a:spLocks noGrp="1"/>
          </p:cNvSpPr>
          <p:nvPr>
            <p:ph type="sldNum" sz="quarter" idx="12"/>
          </p:nvPr>
        </p:nvSpPr>
        <p:spPr/>
        <p:txBody>
          <a:bodyPr/>
          <a:lstStyle/>
          <a:p>
            <a:fld id="{DEF08720-FDB4-45D7-9583-12871D4FD6D8}" type="slidenum">
              <a:rPr lang="en-US" smtClean="0"/>
              <a:t>10</a:t>
            </a:fld>
            <a:endParaRPr lang="en-US"/>
          </a:p>
        </p:txBody>
      </p:sp>
    </p:spTree>
    <p:extLst>
      <p:ext uri="{BB962C8B-B14F-4D97-AF65-F5344CB8AC3E}">
        <p14:creationId xmlns:p14="http://schemas.microsoft.com/office/powerpoint/2010/main" val="317373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silk pajama demand</a:t>
            </a:r>
            <a:endParaRPr lang="en-US" dirty="0"/>
          </a:p>
        </p:txBody>
      </p:sp>
      <p:sp>
        <p:nvSpPr>
          <p:cNvPr id="3" name="Rectangle 2"/>
          <p:cNvSpPr/>
          <p:nvPr/>
        </p:nvSpPr>
        <p:spPr>
          <a:xfrm>
            <a:off x="838200" y="1690688"/>
            <a:ext cx="10515600" cy="1384995"/>
          </a:xfrm>
          <a:prstGeom prst="rect">
            <a:avLst/>
          </a:prstGeom>
        </p:spPr>
        <p:txBody>
          <a:bodyPr wrap="square">
            <a:spAutoFit/>
          </a:bodyPr>
          <a:lstStyle/>
          <a:p>
            <a:r>
              <a:rPr lang="en-US" sz="2800">
                <a:latin typeface="Calibri" panose="020F0502020204030204" pitchFamily="34" charset="0"/>
                <a:ea typeface="Times New Roman" panose="02020603050405020304" pitchFamily="18" charset="0"/>
                <a:cs typeface="Calibri" panose="020F0502020204030204" pitchFamily="34" charset="0"/>
              </a:rPr>
              <a:t>The demand for silk pajamas is provided directly by the problem. </a:t>
            </a:r>
            <a:r>
              <a:rPr lang="en-US" sz="2800" dirty="0">
                <a:latin typeface="Calibri" panose="020F0502020204030204" pitchFamily="34" charset="0"/>
                <a:ea typeface="Times New Roman" panose="02020603050405020304" pitchFamily="18" charset="0"/>
                <a:cs typeface="Calibri" panose="020F0502020204030204" pitchFamily="34" charset="0"/>
              </a:rPr>
              <a:t>We use the breakpoints method defined in the previous lecture to handle this. The code for this can be seen in Figure 6.5.</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3738562" y="3929153"/>
            <a:ext cx="4714875" cy="1466850"/>
          </a:xfrm>
          <a:prstGeom prst="rect">
            <a:avLst/>
          </a:prstGeom>
          <a:ln>
            <a:solidFill>
              <a:schemeClr val="bg2"/>
            </a:solidFill>
          </a:ln>
        </p:spPr>
      </p:pic>
      <p:sp>
        <p:nvSpPr>
          <p:cNvPr id="4" name="Slide Number Placeholder 3">
            <a:extLst>
              <a:ext uri="{FF2B5EF4-FFF2-40B4-BE49-F238E27FC236}">
                <a16:creationId xmlns:a16="http://schemas.microsoft.com/office/drawing/2014/main" id="{78F913B0-80D0-6868-1EDF-32C34CCDE241}"/>
              </a:ext>
            </a:extLst>
          </p:cNvPr>
          <p:cNvSpPr>
            <a:spLocks noGrp="1"/>
          </p:cNvSpPr>
          <p:nvPr>
            <p:ph type="sldNum" sz="quarter" idx="12"/>
          </p:nvPr>
        </p:nvSpPr>
        <p:spPr/>
        <p:txBody>
          <a:bodyPr/>
          <a:lstStyle/>
          <a:p>
            <a:fld id="{DEF08720-FDB4-45D7-9583-12871D4FD6D8}" type="slidenum">
              <a:rPr lang="en-US" smtClean="0"/>
              <a:t>11</a:t>
            </a:fld>
            <a:endParaRPr lang="en-US"/>
          </a:p>
        </p:txBody>
      </p:sp>
    </p:spTree>
    <p:extLst>
      <p:ext uri="{BB962C8B-B14F-4D97-AF65-F5344CB8AC3E}">
        <p14:creationId xmlns:p14="http://schemas.microsoft.com/office/powerpoint/2010/main" val="3658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velour pajama demand</a:t>
            </a:r>
            <a:endParaRPr lang="en-US" dirty="0"/>
          </a:p>
        </p:txBody>
      </p:sp>
      <p:sp>
        <p:nvSpPr>
          <p:cNvPr id="3" name="Rectangle 2"/>
          <p:cNvSpPr/>
          <p:nvPr/>
        </p:nvSpPr>
        <p:spPr>
          <a:xfrm>
            <a:off x="838200" y="1690688"/>
            <a:ext cx="10515600" cy="1815882"/>
          </a:xfrm>
          <a:prstGeom prst="rect">
            <a:avLst/>
          </a:prstGeom>
        </p:spPr>
        <p:txBody>
          <a:bodyPr wrap="square">
            <a:spAutoFit/>
          </a:bodyPr>
          <a:lstStyle/>
          <a:p>
            <a:r>
              <a:rPr lang="en-US" sz="2800" dirty="0"/>
              <a:t>We use a triangular distribution to model demand for velour pajamas, as the problem only specifies a minimum, maximum, and most likely value. We combine all four demands into one data frame in Figure 6.6, reordering them alphabetically.</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124200" y="4049905"/>
            <a:ext cx="5943600" cy="1156335"/>
          </a:xfrm>
          <a:prstGeom prst="rect">
            <a:avLst/>
          </a:prstGeom>
          <a:ln>
            <a:solidFill>
              <a:schemeClr val="bg2"/>
            </a:solidFill>
          </a:ln>
        </p:spPr>
      </p:pic>
      <p:sp>
        <p:nvSpPr>
          <p:cNvPr id="4" name="Slide Number Placeholder 3">
            <a:extLst>
              <a:ext uri="{FF2B5EF4-FFF2-40B4-BE49-F238E27FC236}">
                <a16:creationId xmlns:a16="http://schemas.microsoft.com/office/drawing/2014/main" id="{79D94E35-3DC5-8420-2169-B913BB7820BC}"/>
              </a:ext>
            </a:extLst>
          </p:cNvPr>
          <p:cNvSpPr>
            <a:spLocks noGrp="1"/>
          </p:cNvSpPr>
          <p:nvPr>
            <p:ph type="sldNum" sz="quarter" idx="12"/>
          </p:nvPr>
        </p:nvSpPr>
        <p:spPr/>
        <p:txBody>
          <a:bodyPr/>
          <a:lstStyle/>
          <a:p>
            <a:fld id="{DEF08720-FDB4-45D7-9583-12871D4FD6D8}" type="slidenum">
              <a:rPr lang="en-US" smtClean="0"/>
              <a:t>12</a:t>
            </a:fld>
            <a:endParaRPr lang="en-US"/>
          </a:p>
        </p:txBody>
      </p:sp>
    </p:spTree>
    <p:extLst>
      <p:ext uri="{BB962C8B-B14F-4D97-AF65-F5344CB8AC3E}">
        <p14:creationId xmlns:p14="http://schemas.microsoft.com/office/powerpoint/2010/main" val="103688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Output</a:t>
            </a:r>
            <a:endParaRPr lang="en-US" dirty="0"/>
          </a:p>
        </p:txBody>
      </p:sp>
      <p:sp>
        <p:nvSpPr>
          <p:cNvPr id="3" name="Rectangle 2"/>
          <p:cNvSpPr/>
          <p:nvPr/>
        </p:nvSpPr>
        <p:spPr>
          <a:xfrm>
            <a:off x="838200" y="1690688"/>
            <a:ext cx="10515600" cy="1815882"/>
          </a:xfrm>
          <a:prstGeom prst="rect">
            <a:avLst/>
          </a:prstGeom>
        </p:spPr>
        <p:txBody>
          <a:bodyPr wrap="square">
            <a:spAutoFit/>
          </a:bodyPr>
          <a:lstStyle/>
          <a:p>
            <a:r>
              <a:rPr lang="en-US" sz="2800" dirty="0"/>
              <a:t>We now study the output of the model by computing the profit, using the table from the statement of the problem to determine costs and revenues. The code for this, as well as a histogram representing profits, and the mean and standard deviation, are provided in Figure 6.7.</a:t>
            </a:r>
          </a:p>
        </p:txBody>
      </p:sp>
      <p:sp>
        <p:nvSpPr>
          <p:cNvPr id="4" name="Slide Number Placeholder 3">
            <a:extLst>
              <a:ext uri="{FF2B5EF4-FFF2-40B4-BE49-F238E27FC236}">
                <a16:creationId xmlns:a16="http://schemas.microsoft.com/office/drawing/2014/main" id="{429DCF94-0C96-6DCC-2270-5F11AD50BD75}"/>
              </a:ext>
            </a:extLst>
          </p:cNvPr>
          <p:cNvSpPr>
            <a:spLocks noGrp="1"/>
          </p:cNvSpPr>
          <p:nvPr>
            <p:ph type="sldNum" sz="quarter" idx="12"/>
          </p:nvPr>
        </p:nvSpPr>
        <p:spPr/>
        <p:txBody>
          <a:bodyPr/>
          <a:lstStyle/>
          <a:p>
            <a:fld id="{DEF08720-FDB4-45D7-9583-12871D4FD6D8}" type="slidenum">
              <a:rPr lang="en-US" smtClean="0"/>
              <a:t>13</a:t>
            </a:fld>
            <a:endParaRPr lang="en-US"/>
          </a:p>
        </p:txBody>
      </p:sp>
    </p:spTree>
    <p:extLst>
      <p:ext uri="{BB962C8B-B14F-4D97-AF65-F5344CB8AC3E}">
        <p14:creationId xmlns:p14="http://schemas.microsoft.com/office/powerpoint/2010/main" val="253498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 Output</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2627546"/>
            <a:ext cx="5943600" cy="3811270"/>
          </a:xfrm>
          <a:prstGeom prst="rect">
            <a:avLst/>
          </a:prstGeom>
          <a:ln>
            <a:solidFill>
              <a:schemeClr val="bg2"/>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09094" y="968722"/>
            <a:ext cx="5306684" cy="3317648"/>
          </a:xfrm>
          <a:prstGeom prst="rect">
            <a:avLst/>
          </a:prstGeom>
          <a:ln>
            <a:solidFill>
              <a:schemeClr val="bg2"/>
            </a:solidFill>
          </a:ln>
        </p:spPr>
      </p:pic>
      <p:sp>
        <p:nvSpPr>
          <p:cNvPr id="3" name="Slide Number Placeholder 2">
            <a:extLst>
              <a:ext uri="{FF2B5EF4-FFF2-40B4-BE49-F238E27FC236}">
                <a16:creationId xmlns:a16="http://schemas.microsoft.com/office/drawing/2014/main" id="{FA1E3DDF-A108-408C-936F-FF78472B8ACE}"/>
              </a:ext>
            </a:extLst>
          </p:cNvPr>
          <p:cNvSpPr>
            <a:spLocks noGrp="1"/>
          </p:cNvSpPr>
          <p:nvPr>
            <p:ph type="sldNum" sz="quarter" idx="12"/>
          </p:nvPr>
        </p:nvSpPr>
        <p:spPr/>
        <p:txBody>
          <a:bodyPr/>
          <a:lstStyle/>
          <a:p>
            <a:fld id="{DEF08720-FDB4-45D7-9583-12871D4FD6D8}" type="slidenum">
              <a:rPr lang="en-US" smtClean="0"/>
              <a:t>14</a:t>
            </a:fld>
            <a:endParaRPr lang="en-US"/>
          </a:p>
        </p:txBody>
      </p:sp>
    </p:spTree>
    <p:extLst>
      <p:ext uri="{BB962C8B-B14F-4D97-AF65-F5344CB8AC3E}">
        <p14:creationId xmlns:p14="http://schemas.microsoft.com/office/powerpoint/2010/main" val="26215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 Among the Inputs</a:t>
            </a:r>
            <a:endParaRPr lang="en-US" dirty="0"/>
          </a:p>
        </p:txBody>
      </p:sp>
      <p:sp>
        <p:nvSpPr>
          <p:cNvPr id="6" name="TextBox 5"/>
          <p:cNvSpPr txBox="1"/>
          <p:nvPr/>
        </p:nvSpPr>
        <p:spPr>
          <a:xfrm>
            <a:off x="838200" y="1512078"/>
            <a:ext cx="10515600" cy="4524315"/>
          </a:xfrm>
          <a:prstGeom prst="rect">
            <a:avLst/>
          </a:prstGeom>
          <a:solidFill>
            <a:schemeClr val="bg2"/>
          </a:solidFill>
        </p:spPr>
        <p:txBody>
          <a:bodyPr wrap="square" rtlCol="0">
            <a:spAutoFit/>
          </a:bodyPr>
          <a:lstStyle/>
          <a:p>
            <a:pPr lvl="0"/>
            <a:r>
              <a:rPr lang="en-US" sz="2400" dirty="0"/>
              <a:t>Suppose that the market research has suggested that the cotton and flannel pajamas are often substitutes. In other words, customers buy either one or another. Therefore, if the demand for one of them is high, we expect the demand for the other to below.</a:t>
            </a:r>
          </a:p>
          <a:p>
            <a:pPr lvl="0"/>
            <a:r>
              <a:rPr lang="en-US" sz="2400" dirty="0"/>
              <a:t>Research also suggests that the demand of silk and velour pajamas is negatively correlated with an estimated correlation of –0.5.</a:t>
            </a:r>
          </a:p>
          <a:p>
            <a:pPr lvl="0"/>
            <a:r>
              <a:rPr lang="en-US" sz="2400" dirty="0"/>
              <a:t>Cotton pajama demand is positively correlated with both silk and velour pajamas with a correlation of 0.25.</a:t>
            </a:r>
          </a:p>
          <a:p>
            <a:pPr lvl="0"/>
            <a:r>
              <a:rPr lang="en-US" sz="2400" dirty="0"/>
              <a:t>Correlation between flannel and velour pajamas is estimated to be 0.25.</a:t>
            </a:r>
          </a:p>
          <a:p>
            <a:pPr lvl="0"/>
            <a:r>
              <a:rPr lang="en-US" sz="2400" dirty="0"/>
              <a:t>Correlation between flannel and silk pajamas is estimated to be 0.</a:t>
            </a:r>
          </a:p>
          <a:p>
            <a:r>
              <a:rPr lang="en-US" sz="2400" b="1" dirty="0"/>
              <a:t>Source</a:t>
            </a:r>
            <a:r>
              <a:rPr lang="en-US" sz="2400" dirty="0"/>
              <a:t>: </a:t>
            </a:r>
            <a:r>
              <a:rPr lang="en-US" sz="2400" i="1" dirty="0"/>
              <a:t>Adapted from </a:t>
            </a:r>
            <a:r>
              <a:rPr lang="en-US" sz="2400" dirty="0" err="1"/>
              <a:t>Camm</a:t>
            </a:r>
            <a:r>
              <a:rPr lang="en-US" sz="2400" dirty="0"/>
              <a:t> et al., Essentials of Business Analytics, 2015, Cengage Learning, p. 538 and p. 540.</a:t>
            </a:r>
          </a:p>
        </p:txBody>
      </p:sp>
      <p:sp>
        <p:nvSpPr>
          <p:cNvPr id="3" name="Slide Number Placeholder 2">
            <a:extLst>
              <a:ext uri="{FF2B5EF4-FFF2-40B4-BE49-F238E27FC236}">
                <a16:creationId xmlns:a16="http://schemas.microsoft.com/office/drawing/2014/main" id="{394198BD-268C-62C4-05DA-17C81B3277B3}"/>
              </a:ext>
            </a:extLst>
          </p:cNvPr>
          <p:cNvSpPr>
            <a:spLocks noGrp="1"/>
          </p:cNvSpPr>
          <p:nvPr>
            <p:ph type="sldNum" sz="quarter" idx="12"/>
          </p:nvPr>
        </p:nvSpPr>
        <p:spPr/>
        <p:txBody>
          <a:bodyPr/>
          <a:lstStyle/>
          <a:p>
            <a:fld id="{DEF08720-FDB4-45D7-9583-12871D4FD6D8}" type="slidenum">
              <a:rPr lang="en-US" smtClean="0"/>
              <a:t>15</a:t>
            </a:fld>
            <a:endParaRPr lang="en-US"/>
          </a:p>
        </p:txBody>
      </p:sp>
    </p:spTree>
    <p:extLst>
      <p:ext uri="{BB962C8B-B14F-4D97-AF65-F5344CB8AC3E}">
        <p14:creationId xmlns:p14="http://schemas.microsoft.com/office/powerpoint/2010/main" val="3258186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Product Moment Correlation</a:t>
            </a:r>
            <a:endParaRPr lang="en-US" dirty="0"/>
          </a:p>
        </p:txBody>
      </p:sp>
      <p:sp>
        <p:nvSpPr>
          <p:cNvPr id="3" name="Rectangle 2"/>
          <p:cNvSpPr/>
          <p:nvPr/>
        </p:nvSpPr>
        <p:spPr>
          <a:xfrm>
            <a:off x="838200" y="1690688"/>
            <a:ext cx="10515600" cy="3970318"/>
          </a:xfrm>
          <a:prstGeom prst="rect">
            <a:avLst/>
          </a:prstGeom>
        </p:spPr>
        <p:txBody>
          <a:bodyPr wrap="square">
            <a:spAutoFit/>
          </a:bodyPr>
          <a:lstStyle/>
          <a:p>
            <a:r>
              <a:rPr lang="en-US" sz="2800" dirty="0">
                <a:latin typeface="Calibri" panose="020F0502020204030204" pitchFamily="34" charset="0"/>
                <a:ea typeface="Times New Roman" panose="02020603050405020304" pitchFamily="18" charset="0"/>
                <a:cs typeface="Calibri" panose="020F0502020204030204" pitchFamily="34" charset="0"/>
              </a:rPr>
              <a:t>Pearson product moment correlation is the most widely used correlation measure It measures the strength of linear relationship between two random variables. It takes values between –1 and 1. A Pearson product moment correlation of –1 denotes a strong negative relationship between a pair of random variables, while a Pearson product moment correlation of +1 denotes a strong positive relationship between a pair of random variables. A Pearson product moment correlation close to 0 indicates the absence of linear relationship between a pair of random variables.</a:t>
            </a:r>
          </a:p>
        </p:txBody>
      </p:sp>
      <p:sp>
        <p:nvSpPr>
          <p:cNvPr id="4" name="Slide Number Placeholder 3">
            <a:extLst>
              <a:ext uri="{FF2B5EF4-FFF2-40B4-BE49-F238E27FC236}">
                <a16:creationId xmlns:a16="http://schemas.microsoft.com/office/drawing/2014/main" id="{CD5A7656-8FCC-0A4D-5CDF-19576C329871}"/>
              </a:ext>
            </a:extLst>
          </p:cNvPr>
          <p:cNvSpPr>
            <a:spLocks noGrp="1"/>
          </p:cNvSpPr>
          <p:nvPr>
            <p:ph type="sldNum" sz="quarter" idx="12"/>
          </p:nvPr>
        </p:nvSpPr>
        <p:spPr/>
        <p:txBody>
          <a:bodyPr/>
          <a:lstStyle/>
          <a:p>
            <a:fld id="{DEF08720-FDB4-45D7-9583-12871D4FD6D8}" type="slidenum">
              <a:rPr lang="en-US" smtClean="0"/>
              <a:t>16</a:t>
            </a:fld>
            <a:endParaRPr lang="en-US"/>
          </a:p>
        </p:txBody>
      </p:sp>
    </p:spTree>
    <p:extLst>
      <p:ext uri="{BB962C8B-B14F-4D97-AF65-F5344CB8AC3E}">
        <p14:creationId xmlns:p14="http://schemas.microsoft.com/office/powerpoint/2010/main" val="4190939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Product Moment Correlation</a:t>
            </a:r>
            <a:endParaRPr lang="en-US" dirty="0"/>
          </a:p>
        </p:txBody>
      </p:sp>
      <p:sp>
        <p:nvSpPr>
          <p:cNvPr id="3" name="Rectangle 2"/>
          <p:cNvSpPr/>
          <p:nvPr/>
        </p:nvSpPr>
        <p:spPr>
          <a:xfrm>
            <a:off x="838200" y="1690688"/>
            <a:ext cx="10515600" cy="3539430"/>
          </a:xfrm>
          <a:prstGeom prst="rect">
            <a:avLst/>
          </a:prstGeom>
        </p:spPr>
        <p:txBody>
          <a:bodyPr wrap="square">
            <a:spAutoFit/>
          </a:bodyPr>
          <a:lstStyle/>
          <a:p>
            <a:r>
              <a:rPr lang="en-US" sz="2800" dirty="0">
                <a:latin typeface="Calibri" panose="020F0502020204030204" pitchFamily="34" charset="0"/>
                <a:ea typeface="Times New Roman" panose="02020603050405020304" pitchFamily="18" charset="0"/>
                <a:cs typeface="Calibri" panose="020F0502020204030204" pitchFamily="34" charset="0"/>
              </a:rPr>
              <a:t>We are given the information that the cotton and flannel pajamas are often substitutes but we are not given any information about the degree of their correlation. However, given the historical data of cotton and flannel pajamas, we can visually check their relationship to one another. We do so in Figure 6.8, noting what looks to be a strong negative correlation. If we use the </a:t>
            </a:r>
            <a:r>
              <a:rPr lang="en-US" sz="2800" dirty="0" err="1">
                <a:latin typeface="Calibri" panose="020F0502020204030204" pitchFamily="34" charset="0"/>
                <a:ea typeface="Times New Roman" panose="02020603050405020304" pitchFamily="18" charset="0"/>
                <a:cs typeface="Calibri" panose="020F0502020204030204" pitchFamily="34" charset="0"/>
              </a:rPr>
              <a:t>cor</a:t>
            </a:r>
            <a:r>
              <a:rPr lang="en-US" sz="2800" dirty="0">
                <a:latin typeface="Calibri" panose="020F0502020204030204" pitchFamily="34" charset="0"/>
                <a:ea typeface="Times New Roman" panose="02020603050405020304" pitchFamily="18" charset="0"/>
                <a:cs typeface="Calibri" panose="020F0502020204030204" pitchFamily="34" charset="0"/>
              </a:rPr>
              <a:t> function, our suspicions will be confirmed: we observe a correlation of -.75. This information is missing from our previous model. We’ll now see how to incorporate it.</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DDD87F-002A-11DB-ADE2-8E481B2A23B6}"/>
              </a:ext>
            </a:extLst>
          </p:cNvPr>
          <p:cNvSpPr>
            <a:spLocks noGrp="1"/>
          </p:cNvSpPr>
          <p:nvPr>
            <p:ph type="sldNum" sz="quarter" idx="12"/>
          </p:nvPr>
        </p:nvSpPr>
        <p:spPr/>
        <p:txBody>
          <a:bodyPr/>
          <a:lstStyle/>
          <a:p>
            <a:fld id="{DEF08720-FDB4-45D7-9583-12871D4FD6D8}" type="slidenum">
              <a:rPr lang="en-US" smtClean="0"/>
              <a:t>17</a:t>
            </a:fld>
            <a:endParaRPr lang="en-US"/>
          </a:p>
        </p:txBody>
      </p:sp>
    </p:spTree>
    <p:extLst>
      <p:ext uri="{BB962C8B-B14F-4D97-AF65-F5344CB8AC3E}">
        <p14:creationId xmlns:p14="http://schemas.microsoft.com/office/powerpoint/2010/main" val="461978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Product Moment Correlation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534404" y="1542779"/>
            <a:ext cx="4780915" cy="4257040"/>
          </a:xfrm>
          <a:prstGeom prst="rect">
            <a:avLst/>
          </a:prstGeom>
          <a:ln>
            <a:solidFill>
              <a:schemeClr val="bg2"/>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3401054" y="5924279"/>
            <a:ext cx="5286375" cy="219075"/>
          </a:xfrm>
          <a:prstGeom prst="rect">
            <a:avLst/>
          </a:prstGeom>
          <a:ln>
            <a:solidFill>
              <a:schemeClr val="bg2"/>
            </a:solidFill>
          </a:ln>
        </p:spPr>
      </p:pic>
      <p:sp>
        <p:nvSpPr>
          <p:cNvPr id="3" name="Slide Number Placeholder 2">
            <a:extLst>
              <a:ext uri="{FF2B5EF4-FFF2-40B4-BE49-F238E27FC236}">
                <a16:creationId xmlns:a16="http://schemas.microsoft.com/office/drawing/2014/main" id="{A42A4247-C1B2-C481-AA2E-4D5E08A2A8B1}"/>
              </a:ext>
            </a:extLst>
          </p:cNvPr>
          <p:cNvSpPr>
            <a:spLocks noGrp="1"/>
          </p:cNvSpPr>
          <p:nvPr>
            <p:ph type="sldNum" sz="quarter" idx="12"/>
          </p:nvPr>
        </p:nvSpPr>
        <p:spPr/>
        <p:txBody>
          <a:bodyPr/>
          <a:lstStyle/>
          <a:p>
            <a:fld id="{DEF08720-FDB4-45D7-9583-12871D4FD6D8}" type="slidenum">
              <a:rPr lang="en-US" smtClean="0"/>
              <a:t>18</a:t>
            </a:fld>
            <a:endParaRPr lang="en-US"/>
          </a:p>
        </p:txBody>
      </p:sp>
    </p:spTree>
    <p:extLst>
      <p:ext uri="{BB962C8B-B14F-4D97-AF65-F5344CB8AC3E}">
        <p14:creationId xmlns:p14="http://schemas.microsoft.com/office/powerpoint/2010/main" val="2659826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Spearman Rank Correlation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Eventually, we’re going to be simulating demands for cotton and flannel pajamas, following the distributions we determined in the previous section. However, since they follow different distributions, and since Pearson correlation measures the strength of the </a:t>
            </a:r>
            <a:r>
              <a:rPr lang="en-US" i="1" dirty="0"/>
              <a:t>linear</a:t>
            </a:r>
            <a:r>
              <a:rPr lang="en-US" dirty="0"/>
              <a:t> relationship between them, the Pearson correlation can only go so high. To account for this, we use the Spearman correlation instead.</a:t>
            </a:r>
          </a:p>
        </p:txBody>
      </p:sp>
      <p:sp>
        <p:nvSpPr>
          <p:cNvPr id="4" name="Slide Number Placeholder 3">
            <a:extLst>
              <a:ext uri="{FF2B5EF4-FFF2-40B4-BE49-F238E27FC236}">
                <a16:creationId xmlns:a16="http://schemas.microsoft.com/office/drawing/2014/main" id="{DEB07C8F-92C0-4AC7-D15F-CD0D40FC4FD4}"/>
              </a:ext>
            </a:extLst>
          </p:cNvPr>
          <p:cNvSpPr>
            <a:spLocks noGrp="1"/>
          </p:cNvSpPr>
          <p:nvPr>
            <p:ph type="sldNum" sz="quarter" idx="12"/>
          </p:nvPr>
        </p:nvSpPr>
        <p:spPr/>
        <p:txBody>
          <a:bodyPr/>
          <a:lstStyle/>
          <a:p>
            <a:fld id="{DEF08720-FDB4-45D7-9583-12871D4FD6D8}" type="slidenum">
              <a:rPr lang="en-US" smtClean="0"/>
              <a:t>19</a:t>
            </a:fld>
            <a:endParaRPr lang="en-US"/>
          </a:p>
        </p:txBody>
      </p:sp>
    </p:spTree>
    <p:extLst>
      <p:ext uri="{BB962C8B-B14F-4D97-AF65-F5344CB8AC3E}">
        <p14:creationId xmlns:p14="http://schemas.microsoft.com/office/powerpoint/2010/main" val="193703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a:t>
            </a:r>
            <a:endParaRPr lang="en-US" dirty="0"/>
          </a:p>
        </p:txBody>
      </p:sp>
      <p:sp>
        <p:nvSpPr>
          <p:cNvPr id="3" name="Content Placeholder 2"/>
          <p:cNvSpPr>
            <a:spLocks noGrp="1"/>
          </p:cNvSpPr>
          <p:nvPr>
            <p:ph idx="1"/>
          </p:nvPr>
        </p:nvSpPr>
        <p:spPr/>
        <p:txBody>
          <a:bodyPr/>
          <a:lstStyle/>
          <a:p>
            <a:pPr marL="0" indent="0">
              <a:buNone/>
            </a:pPr>
            <a:r>
              <a:rPr lang="en-US" dirty="0"/>
              <a:t>After you complete this lecture, you will be familiar with the following concepts:</a:t>
            </a:r>
          </a:p>
          <a:p>
            <a:pPr lvl="1"/>
            <a:r>
              <a:rPr lang="en-US" dirty="0"/>
              <a:t>Pearson product moment correlation</a:t>
            </a:r>
          </a:p>
          <a:p>
            <a:pPr lvl="1"/>
            <a:r>
              <a:rPr lang="en-US" dirty="0"/>
              <a:t>Spearman rank correlation</a:t>
            </a:r>
          </a:p>
          <a:p>
            <a:pPr lvl="1"/>
            <a:r>
              <a:rPr lang="en-US" dirty="0"/>
              <a:t>Computing Pearson product moment correlation and Spearman rank correlation in R</a:t>
            </a:r>
          </a:p>
          <a:p>
            <a:pPr lvl="1"/>
            <a:r>
              <a:rPr lang="en-US" dirty="0"/>
              <a:t>Incorporating a correlation matrix into an R model</a:t>
            </a:r>
          </a:p>
          <a:p>
            <a:pPr lvl="1"/>
            <a:r>
              <a:rPr lang="en-US" dirty="0"/>
              <a:t>Impact of correlation on the decision-making process</a:t>
            </a:r>
          </a:p>
          <a:p>
            <a:endParaRPr lang="en-US" dirty="0"/>
          </a:p>
        </p:txBody>
      </p:sp>
      <p:sp>
        <p:nvSpPr>
          <p:cNvPr id="4" name="Slide Number Placeholder 3">
            <a:extLst>
              <a:ext uri="{FF2B5EF4-FFF2-40B4-BE49-F238E27FC236}">
                <a16:creationId xmlns:a16="http://schemas.microsoft.com/office/drawing/2014/main" id="{613A7D3B-EDEC-C691-211E-0BB5808383C0}"/>
              </a:ext>
            </a:extLst>
          </p:cNvPr>
          <p:cNvSpPr>
            <a:spLocks noGrp="1"/>
          </p:cNvSpPr>
          <p:nvPr>
            <p:ph type="sldNum" sz="quarter" idx="12"/>
          </p:nvPr>
        </p:nvSpPr>
        <p:spPr/>
        <p:txBody>
          <a:bodyPr/>
          <a:lstStyle/>
          <a:p>
            <a:fld id="{DEF08720-FDB4-45D7-9583-12871D4FD6D8}" type="slidenum">
              <a:rPr lang="en-US" smtClean="0"/>
              <a:t>2</a:t>
            </a:fld>
            <a:endParaRPr lang="en-US"/>
          </a:p>
        </p:txBody>
      </p:sp>
    </p:spTree>
    <p:extLst>
      <p:ext uri="{BB962C8B-B14F-4D97-AF65-F5344CB8AC3E}">
        <p14:creationId xmlns:p14="http://schemas.microsoft.com/office/powerpoint/2010/main" val="375673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Spearman Rank Correlation</a:t>
            </a:r>
            <a:endParaRPr lang="en-US" dirty="0"/>
          </a:p>
        </p:txBody>
      </p:sp>
      <p:sp>
        <p:nvSpPr>
          <p:cNvPr id="3" name="Content Placeholder 2"/>
          <p:cNvSpPr>
            <a:spLocks noGrp="1"/>
          </p:cNvSpPr>
          <p:nvPr>
            <p:ph idx="1"/>
          </p:nvPr>
        </p:nvSpPr>
        <p:spPr/>
        <p:txBody>
          <a:bodyPr>
            <a:normAutofit/>
          </a:bodyPr>
          <a:lstStyle/>
          <a:p>
            <a:pPr marL="0" indent="0">
              <a:buNone/>
            </a:pPr>
            <a:r>
              <a:rPr lang="en-US"/>
              <a:t>The </a:t>
            </a:r>
            <a:r>
              <a:rPr lang="en-US" dirty="0"/>
              <a:t>Spearman correlation takes the intermediate step of calculating the rank of each observation in the data frame, then computing the Pearson correlation of those ranks. If these ranks match up perfectly, you could observe a Spearman correlation of 1, when the Pearson correlation would not achieve that result. In other words, Spearman correlation allows us to generate correlated values from different probability distributions.</a:t>
            </a:r>
          </a:p>
        </p:txBody>
      </p:sp>
      <p:sp>
        <p:nvSpPr>
          <p:cNvPr id="4" name="Slide Number Placeholder 3">
            <a:extLst>
              <a:ext uri="{FF2B5EF4-FFF2-40B4-BE49-F238E27FC236}">
                <a16:creationId xmlns:a16="http://schemas.microsoft.com/office/drawing/2014/main" id="{7DF45B5B-7422-C9E1-999F-3DBEF589EE8A}"/>
              </a:ext>
            </a:extLst>
          </p:cNvPr>
          <p:cNvSpPr>
            <a:spLocks noGrp="1"/>
          </p:cNvSpPr>
          <p:nvPr>
            <p:ph type="sldNum" sz="quarter" idx="12"/>
          </p:nvPr>
        </p:nvSpPr>
        <p:spPr/>
        <p:txBody>
          <a:bodyPr/>
          <a:lstStyle/>
          <a:p>
            <a:fld id="{DEF08720-FDB4-45D7-9583-12871D4FD6D8}" type="slidenum">
              <a:rPr lang="en-US" smtClean="0"/>
              <a:t>20</a:t>
            </a:fld>
            <a:endParaRPr lang="en-US"/>
          </a:p>
        </p:txBody>
      </p:sp>
    </p:spTree>
    <p:extLst>
      <p:ext uri="{BB962C8B-B14F-4D97-AF65-F5344CB8AC3E}">
        <p14:creationId xmlns:p14="http://schemas.microsoft.com/office/powerpoint/2010/main" val="193703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Spearman Rank Correlation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We compute the Spearman correlation using the “method” argument within the </a:t>
            </a:r>
            <a:r>
              <a:rPr lang="en-US" dirty="0" err="1"/>
              <a:t>cor</a:t>
            </a:r>
            <a:r>
              <a:rPr lang="en-US" dirty="0"/>
              <a:t> function, as displayed in Figure 6.9.</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851425" y="3082055"/>
            <a:ext cx="4333875" cy="314325"/>
          </a:xfrm>
          <a:prstGeom prst="rect">
            <a:avLst/>
          </a:prstGeom>
          <a:ln>
            <a:solidFill>
              <a:schemeClr val="bg2"/>
            </a:solidFill>
          </a:ln>
        </p:spPr>
      </p:pic>
      <p:sp>
        <p:nvSpPr>
          <p:cNvPr id="5" name="Slide Number Placeholder 4">
            <a:extLst>
              <a:ext uri="{FF2B5EF4-FFF2-40B4-BE49-F238E27FC236}">
                <a16:creationId xmlns:a16="http://schemas.microsoft.com/office/drawing/2014/main" id="{686A6971-F4CA-BBC3-A6E2-08EEF690AB68}"/>
              </a:ext>
            </a:extLst>
          </p:cNvPr>
          <p:cNvSpPr>
            <a:spLocks noGrp="1"/>
          </p:cNvSpPr>
          <p:nvPr>
            <p:ph type="sldNum" sz="quarter" idx="12"/>
          </p:nvPr>
        </p:nvSpPr>
        <p:spPr/>
        <p:txBody>
          <a:bodyPr/>
          <a:lstStyle/>
          <a:p>
            <a:fld id="{DEF08720-FDB4-45D7-9583-12871D4FD6D8}" type="slidenum">
              <a:rPr lang="en-US" smtClean="0"/>
              <a:t>21</a:t>
            </a:fld>
            <a:endParaRPr lang="en-US"/>
          </a:p>
        </p:txBody>
      </p:sp>
    </p:spTree>
    <p:extLst>
      <p:ext uri="{BB962C8B-B14F-4D97-AF65-F5344CB8AC3E}">
        <p14:creationId xmlns:p14="http://schemas.microsoft.com/office/powerpoint/2010/main" val="1937033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Up a Correlation Matrix in 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US" dirty="0"/>
                  <a:t>To incorporate correlations in our simulation, we’ll sue the NORTARA library. First, however, we’ll define the correlation matrix our data will follow. </a:t>
                </a:r>
              </a:p>
              <a:p>
                <a:pPr marL="0" indent="0">
                  <a:buNone/>
                </a:pPr>
                <a:r>
                  <a:rPr lang="en-US" dirty="0"/>
                  <a:t>A correlation matrix between n random variables simply defines the pairwise correlation of each pair of random variables.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𝑋𝑌</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𝑌𝑋</m:t>
                        </m:r>
                      </m:sub>
                    </m:sSub>
                  </m:oMath>
                </a14:m>
                <a:r>
                  <a:rPr lang="en-US" dirty="0"/>
                  <a:t>, each element of the matrix should be the same as that element with the indices flipped. For example, if the element in the second column of the first row is 0.6, the element in the first column of the second row should also be 0.6. </a:t>
                </a:r>
              </a:p>
              <a:p>
                <a:pPr marL="0" indent="0">
                  <a:buNone/>
                </a:pPr>
                <a:r>
                  <a:rPr lang="en-US" dirty="0"/>
                  <a:t>Also, since the correlation of any random variable with itself is 1, the top right to bottom left diagonal should contain only 1’s.  Using the inputs provided by the problem, we set up our correlation matrix as in Figure 6.10: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101" r="-12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2FEA00D-75A3-D48F-4CCF-716F250AC429}"/>
              </a:ext>
            </a:extLst>
          </p:cNvPr>
          <p:cNvSpPr>
            <a:spLocks noGrp="1"/>
          </p:cNvSpPr>
          <p:nvPr>
            <p:ph type="sldNum" sz="quarter" idx="12"/>
          </p:nvPr>
        </p:nvSpPr>
        <p:spPr/>
        <p:txBody>
          <a:bodyPr/>
          <a:lstStyle/>
          <a:p>
            <a:fld id="{DEF08720-FDB4-45D7-9583-12871D4FD6D8}" type="slidenum">
              <a:rPr lang="en-US" smtClean="0"/>
              <a:t>22</a:t>
            </a:fld>
            <a:endParaRPr lang="en-US"/>
          </a:p>
        </p:txBody>
      </p:sp>
    </p:spTree>
    <p:extLst>
      <p:ext uri="{BB962C8B-B14F-4D97-AF65-F5344CB8AC3E}">
        <p14:creationId xmlns:p14="http://schemas.microsoft.com/office/powerpoint/2010/main" val="3804651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Up a Correlation Matrix in R</a:t>
            </a:r>
            <a:endParaRPr lang="en-US" dirty="0"/>
          </a:p>
        </p:txBody>
      </p:sp>
      <p:sp>
        <p:nvSpPr>
          <p:cNvPr id="3" name="Content Placeholder 2"/>
          <p:cNvSpPr>
            <a:spLocks noGrp="1"/>
          </p:cNvSpPr>
          <p:nvPr>
            <p:ph idx="1"/>
          </p:nvPr>
        </p:nvSpPr>
        <p:spPr>
          <a:xfrm>
            <a:off x="838200" y="3243531"/>
            <a:ext cx="10515600" cy="2933431"/>
          </a:xfrm>
        </p:spPr>
        <p:txBody>
          <a:bodyPr>
            <a:normAutofit/>
          </a:bodyPr>
          <a:lstStyle/>
          <a:p>
            <a:pPr marL="0" indent="0">
              <a:buNone/>
            </a:pPr>
            <a:r>
              <a:rPr lang="en-US" dirty="0"/>
              <a:t>The matrix function takes a vector of numbers, a number of rows, and a number of columns, and returns a matrix of those dimensions. If we’re careful spacing the vector, it makes it very easy to see what element will go where in our matrix.</a:t>
            </a:r>
          </a:p>
          <a:p>
            <a:pPr marL="0" indent="0">
              <a:buNone/>
            </a:pPr>
            <a:r>
              <a:rPr lang="en-US" dirty="0"/>
              <a:t>Unfortunately, even if we follow the specifications listed above, we may not have a valid correlation matrix. For example, if a matrix were as follows:</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53415" y="1834012"/>
            <a:ext cx="3543300" cy="895350"/>
          </a:xfrm>
          <a:prstGeom prst="rect">
            <a:avLst/>
          </a:prstGeom>
          <a:ln>
            <a:solidFill>
              <a:schemeClr val="bg2"/>
            </a:solidFill>
          </a:ln>
        </p:spPr>
      </p:pic>
      <p:sp>
        <p:nvSpPr>
          <p:cNvPr id="5" name="Slide Number Placeholder 4">
            <a:extLst>
              <a:ext uri="{FF2B5EF4-FFF2-40B4-BE49-F238E27FC236}">
                <a16:creationId xmlns:a16="http://schemas.microsoft.com/office/drawing/2014/main" id="{06E32738-E667-80B4-0771-80948BDAFE34}"/>
              </a:ext>
            </a:extLst>
          </p:cNvPr>
          <p:cNvSpPr>
            <a:spLocks noGrp="1"/>
          </p:cNvSpPr>
          <p:nvPr>
            <p:ph type="sldNum" sz="quarter" idx="12"/>
          </p:nvPr>
        </p:nvSpPr>
        <p:spPr/>
        <p:txBody>
          <a:bodyPr/>
          <a:lstStyle/>
          <a:p>
            <a:fld id="{DEF08720-FDB4-45D7-9583-12871D4FD6D8}" type="slidenum">
              <a:rPr lang="en-US" smtClean="0"/>
              <a:t>23</a:t>
            </a:fld>
            <a:endParaRPr lang="en-US"/>
          </a:p>
        </p:txBody>
      </p:sp>
    </p:spTree>
    <p:extLst>
      <p:ext uri="{BB962C8B-B14F-4D97-AF65-F5344CB8AC3E}">
        <p14:creationId xmlns:p14="http://schemas.microsoft.com/office/powerpoint/2010/main" val="2120673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Up a Correlation Matrix in 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3743"/>
                <a:ext cx="10515600" cy="4693219"/>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0</m:t>
                                </m:r>
                              </m:e>
                            </m:mr>
                            <m:mr>
                              <m:e>
                                <m:r>
                                  <a:rPr lang="en-US" i="1">
                                    <a:latin typeface="Cambria Math" panose="02040503050406030204" pitchFamily="18" charset="0"/>
                                  </a:rPr>
                                  <m:t>1</m:t>
                                </m:r>
                              </m:e>
                              <m:e>
                                <m:r>
                                  <a:rPr lang="en-US" i="1">
                                    <a:latin typeface="Cambria Math" panose="02040503050406030204" pitchFamily="18" charset="0"/>
                                  </a:rPr>
                                  <m:t>1</m:t>
                                </m:r>
                              </m:e>
                              <m:e>
                                <m:r>
                                  <a:rPr lang="en-US" i="1">
                                    <a:latin typeface="Cambria Math" panose="02040503050406030204" pitchFamily="18" charset="0"/>
                                  </a:rPr>
                                  <m:t>1</m:t>
                                </m:r>
                              </m:e>
                            </m:mr>
                            <m:mr>
                              <m:e>
                                <m:r>
                                  <a:rPr lang="en-US" i="1">
                                    <a:latin typeface="Cambria Math" panose="02040503050406030204" pitchFamily="18" charset="0"/>
                                  </a:rPr>
                                  <m:t>0</m:t>
                                </m:r>
                              </m:e>
                              <m:e>
                                <m:r>
                                  <a:rPr lang="en-US" i="1">
                                    <a:latin typeface="Cambria Math" panose="02040503050406030204" pitchFamily="18" charset="0"/>
                                  </a:rPr>
                                  <m:t>1</m:t>
                                </m:r>
                              </m:e>
                              <m:e>
                                <m:r>
                                  <a:rPr lang="en-US" i="1">
                                    <a:latin typeface="Cambria Math" panose="02040503050406030204" pitchFamily="18" charset="0"/>
                                  </a:rPr>
                                  <m:t>1</m:t>
                                </m:r>
                              </m:e>
                            </m:mr>
                          </m:m>
                        </m:e>
                      </m:d>
                    </m:oMath>
                  </m:oMathPara>
                </a14:m>
                <a:endParaRPr lang="en-US" dirty="0"/>
              </a:p>
              <a:p>
                <a:pPr marL="0" indent="0">
                  <a:buNone/>
                </a:pPr>
                <a:r>
                  <a:rPr lang="en-US" dirty="0"/>
                  <a:t>This would mean that the first and second elements have a perfect linear relationship, and the second and third elements also have a perfect linear relationship, but the first and third are completely uncorrelated. This is impossible; the first and third elements would need to also be related linearly. </a:t>
                </a:r>
              </a:p>
              <a:p>
                <a:pPr marL="0" indent="0">
                  <a:buNone/>
                </a:pPr>
                <a:r>
                  <a:rPr lang="en-US" dirty="0"/>
                  <a:t>To test to make sure our matrix of correlations is “valid” in these terms, we need to know that it is positive semidefinite. We can use the </a:t>
                </a:r>
                <a:r>
                  <a:rPr lang="en-US" dirty="0" err="1"/>
                  <a:t>is.positive.semi.definite</a:t>
                </a:r>
                <a:r>
                  <a:rPr lang="en-US" dirty="0"/>
                  <a:t> function from the </a:t>
                </a:r>
                <a:r>
                  <a:rPr lang="en-US" dirty="0" err="1"/>
                  <a:t>matrix.calc</a:t>
                </a:r>
                <a:r>
                  <a:rPr lang="en-US" dirty="0"/>
                  <a:t> library to make this determination.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3743"/>
                <a:ext cx="10515600" cy="4693219"/>
              </a:xfrm>
              <a:blipFill>
                <a:blip r:embed="rId2"/>
                <a:stretch>
                  <a:fillRect l="-1217" r="-1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BD3F92-F04B-DF27-A5D8-77A69D072B3C}"/>
              </a:ext>
            </a:extLst>
          </p:cNvPr>
          <p:cNvSpPr>
            <a:spLocks noGrp="1"/>
          </p:cNvSpPr>
          <p:nvPr>
            <p:ph type="sldNum" sz="quarter" idx="12"/>
          </p:nvPr>
        </p:nvSpPr>
        <p:spPr/>
        <p:txBody>
          <a:bodyPr/>
          <a:lstStyle/>
          <a:p>
            <a:fld id="{DEF08720-FDB4-45D7-9583-12871D4FD6D8}" type="slidenum">
              <a:rPr lang="en-US" smtClean="0"/>
              <a:t>24</a:t>
            </a:fld>
            <a:endParaRPr lang="en-US"/>
          </a:p>
        </p:txBody>
      </p:sp>
    </p:spTree>
    <p:extLst>
      <p:ext uri="{BB962C8B-B14F-4D97-AF65-F5344CB8AC3E}">
        <p14:creationId xmlns:p14="http://schemas.microsoft.com/office/powerpoint/2010/main" val="4153449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Up a Correlation Matrix in R</a:t>
            </a:r>
            <a:endParaRPr lang="en-US" dirty="0"/>
          </a:p>
        </p:txBody>
      </p:sp>
      <p:sp>
        <p:nvSpPr>
          <p:cNvPr id="3" name="Content Placeholder 2"/>
          <p:cNvSpPr>
            <a:spLocks noGrp="1"/>
          </p:cNvSpPr>
          <p:nvPr>
            <p:ph idx="1"/>
          </p:nvPr>
        </p:nvSpPr>
        <p:spPr>
          <a:xfrm>
            <a:off x="838200" y="1483743"/>
            <a:ext cx="10515600" cy="1708031"/>
          </a:xfrm>
        </p:spPr>
        <p:txBody>
          <a:bodyPr>
            <a:normAutofit/>
          </a:bodyPr>
          <a:lstStyle/>
          <a:p>
            <a:pPr marL="0" indent="0">
              <a:buNone/>
            </a:pPr>
            <a:r>
              <a:rPr lang="en-US" dirty="0"/>
              <a:t>If it is not, we can adjust it using the </a:t>
            </a:r>
            <a:r>
              <a:rPr lang="en-US" dirty="0" err="1"/>
              <a:t>nearPD</a:t>
            </a:r>
            <a:r>
              <a:rPr lang="en-US" dirty="0"/>
              <a:t> function from the Matrix library, which adjusts the values in the matrix as little as possible to get a positive semidefinite matrix. The code and results can be seen in Figure 6.11.</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17086" y="3567442"/>
            <a:ext cx="4895850" cy="1485900"/>
          </a:xfrm>
          <a:prstGeom prst="rect">
            <a:avLst/>
          </a:prstGeom>
          <a:ln>
            <a:solidFill>
              <a:schemeClr val="bg2"/>
            </a:solidFill>
          </a:ln>
        </p:spPr>
      </p:pic>
      <p:sp>
        <p:nvSpPr>
          <p:cNvPr id="5" name="Slide Number Placeholder 4">
            <a:extLst>
              <a:ext uri="{FF2B5EF4-FFF2-40B4-BE49-F238E27FC236}">
                <a16:creationId xmlns:a16="http://schemas.microsoft.com/office/drawing/2014/main" id="{BA4FA8FF-1E41-5E5B-561F-3DAE52751584}"/>
              </a:ext>
            </a:extLst>
          </p:cNvPr>
          <p:cNvSpPr>
            <a:spLocks noGrp="1"/>
          </p:cNvSpPr>
          <p:nvPr>
            <p:ph type="sldNum" sz="quarter" idx="12"/>
          </p:nvPr>
        </p:nvSpPr>
        <p:spPr/>
        <p:txBody>
          <a:bodyPr/>
          <a:lstStyle/>
          <a:p>
            <a:fld id="{DEF08720-FDB4-45D7-9583-12871D4FD6D8}" type="slidenum">
              <a:rPr lang="en-US" smtClean="0"/>
              <a:t>25</a:t>
            </a:fld>
            <a:endParaRPr lang="en-US"/>
          </a:p>
        </p:txBody>
      </p:sp>
    </p:spTree>
    <p:extLst>
      <p:ext uri="{BB962C8B-B14F-4D97-AF65-F5344CB8AC3E}">
        <p14:creationId xmlns:p14="http://schemas.microsoft.com/office/powerpoint/2010/main" val="378938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the Correlated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3742"/>
                <a:ext cx="10515600" cy="5145657"/>
              </a:xfrm>
            </p:spPr>
            <p:txBody>
              <a:bodyPr>
                <a:normAutofit/>
              </a:bodyPr>
              <a:lstStyle/>
              <a:p>
                <a:pPr marL="514350" indent="-514350">
                  <a:buAutoNum type="arabicPeriod"/>
                </a:pPr>
                <a:r>
                  <a:rPr lang="en-US" dirty="0"/>
                  <a:t>Generate variables from correlated uniform distributions</a:t>
                </a:r>
              </a:p>
              <a:p>
                <a:pPr lvl="1"/>
                <a:r>
                  <a:rPr lang="en-US" dirty="0"/>
                  <a:t>“</a:t>
                </a:r>
                <a:r>
                  <a:rPr lang="en-US" dirty="0" err="1"/>
                  <a:t>MultiRNG</a:t>
                </a:r>
                <a:r>
                  <a:rPr lang="en-US" dirty="0"/>
                  <a:t>” package </a:t>
                </a:r>
                <a:r>
                  <a:rPr lang="en-US" dirty="0">
                    <a:sym typeface="Wingdings" pitchFamily="2" charset="2"/>
                  </a:rPr>
                  <a:t> </a:t>
                </a:r>
                <a:r>
                  <a:rPr lang="en-US" dirty="0" err="1"/>
                  <a:t>draw.d.variate.uniform</a:t>
                </a:r>
                <a:r>
                  <a:rPr lang="en-US" dirty="0"/>
                  <a:t>(</a:t>
                </a:r>
                <a:r>
                  <a:rPr lang="en-US" dirty="0" err="1"/>
                  <a:t>no.row</a:t>
                </a:r>
                <a:r>
                  <a:rPr lang="en-US" dirty="0"/>
                  <a:t>, d, </a:t>
                </a:r>
                <a:r>
                  <a:rPr lang="en-US" dirty="0" err="1"/>
                  <a:t>cov.mat</a:t>
                </a:r>
                <a:r>
                  <a:rPr lang="en-US" dirty="0"/>
                  <a:t>)</a:t>
                </a:r>
              </a:p>
              <a:p>
                <a:pPr lvl="1"/>
                <a:r>
                  <a:rPr lang="en-US" dirty="0" err="1"/>
                  <a:t>no.row</a:t>
                </a:r>
                <a:r>
                  <a:rPr lang="en-US" dirty="0"/>
                  <a:t> = number of simulations; d = number of variables</a:t>
                </a:r>
                <a:br>
                  <a:rPr lang="en-US" dirty="0"/>
                </a:br>
                <a:r>
                  <a:rPr lang="en-US" dirty="0" err="1"/>
                  <a:t>cov.mat</a:t>
                </a:r>
                <a:r>
                  <a:rPr lang="en-US" dirty="0"/>
                  <a:t> = correlation matrix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1/12 (1/12 is the variance of U(0, 1))</a:t>
                </a:r>
              </a:p>
              <a:p>
                <a:pPr marL="514350" indent="-514350">
                  <a:buFont typeface="+mj-lt"/>
                  <a:buAutoNum type="arabicPeriod"/>
                </a:pPr>
                <a:r>
                  <a:rPr lang="en-US" dirty="0"/>
                  <a:t>The Inverse Transform Method</a:t>
                </a:r>
              </a:p>
              <a:p>
                <a:pPr lvl="1"/>
                <a14:m>
                  <m:oMath xmlns:m="http://schemas.openxmlformats.org/officeDocument/2006/math">
                    <m:r>
                      <a:rPr lang="en-US" b="0" i="1" smtClean="0">
                        <a:latin typeface="Cambria Math" panose="02040503050406030204" pitchFamily="18" charset="0"/>
                      </a:rPr>
                      <m:t>𝑢</m:t>
                    </m:r>
                  </m:oMath>
                </a14:m>
                <a:r>
                  <a:rPr lang="en-US" dirty="0"/>
                  <a:t> ~ the uniform distribution with minimum 0 and maximum 1</a:t>
                </a:r>
              </a:p>
              <a:p>
                <a:pPr lvl="1"/>
                <a14:m>
                  <m:oMath xmlns:m="http://schemas.openxmlformats.org/officeDocument/2006/math">
                    <m:r>
                      <a:rPr lang="en-US" b="0" i="1" smtClean="0">
                        <a:latin typeface="Cambria Math" panose="02040503050406030204" pitchFamily="18" charset="0"/>
                      </a:rPr>
                      <m:t>𝑢</m:t>
                    </m:r>
                  </m:oMath>
                </a14:m>
                <a:r>
                  <a:rPr lang="en-US" dirty="0"/>
                  <a:t> is a value in cdf</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a14:m>
                <a:endParaRPr lang="en-US" dirty="0"/>
              </a:p>
              <a:p>
                <a:pPr lvl="1"/>
                <a:r>
                  <a:rPr lang="en-US" dirty="0"/>
                  <a:t>If we know the inverse </a:t>
                </a:r>
                <a:r>
                  <a:rPr lang="en-US" dirty="0" err="1"/>
                  <a:t>cdf</a:t>
                </a:r>
                <a:r>
                  <a:rPr lang="en-US" dirty="0"/>
                  <a:t> of a distribution, we can generate random variables following the distribution</a:t>
                </a:r>
              </a:p>
              <a:p>
                <a:pPr lvl="1"/>
                <a:r>
                  <a:rPr lang="en-US" dirty="0"/>
                  <a:t>In R, put </a:t>
                </a:r>
                <a14:m>
                  <m:oMath xmlns:m="http://schemas.openxmlformats.org/officeDocument/2006/math">
                    <m:r>
                      <a:rPr lang="en-US" b="0" i="1" smtClean="0">
                        <a:latin typeface="Cambria Math" panose="02040503050406030204" pitchFamily="18" charset="0"/>
                      </a:rPr>
                      <m:t>𝑢</m:t>
                    </m:r>
                  </m:oMath>
                </a14:m>
                <a:r>
                  <a:rPr lang="en-US" dirty="0"/>
                  <a:t> in q-type functions. </a:t>
                </a:r>
              </a:p>
              <a:p>
                <a:pPr lvl="2"/>
                <a:r>
                  <a:rPr lang="en-US" dirty="0"/>
                  <a:t>Plot a histogram of </a:t>
                </a:r>
                <a:r>
                  <a:rPr lang="en-US" dirty="0" err="1"/>
                  <a:t>qnorm</a:t>
                </a:r>
                <a:r>
                  <a:rPr lang="en-US" dirty="0"/>
                  <a:t>(</a:t>
                </a:r>
                <a:r>
                  <a:rPr lang="en-US" dirty="0" err="1"/>
                  <a:t>runif</a:t>
                </a:r>
                <a:r>
                  <a:rPr lang="en-US" dirty="0"/>
                  <a:t>(1000))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3742"/>
                <a:ext cx="10515600" cy="5145657"/>
              </a:xfrm>
              <a:blipFill>
                <a:blip r:embed="rId2"/>
                <a:stretch>
                  <a:fillRect l="-1206" t="-2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893BA8A-F6BB-749F-0621-C9B74C95BADB}"/>
              </a:ext>
            </a:extLst>
          </p:cNvPr>
          <p:cNvSpPr>
            <a:spLocks noGrp="1"/>
          </p:cNvSpPr>
          <p:nvPr>
            <p:ph type="sldNum" sz="quarter" idx="12"/>
          </p:nvPr>
        </p:nvSpPr>
        <p:spPr/>
        <p:txBody>
          <a:bodyPr/>
          <a:lstStyle/>
          <a:p>
            <a:fld id="{DEF08720-FDB4-45D7-9583-12871D4FD6D8}" type="slidenum">
              <a:rPr lang="en-US" smtClean="0"/>
              <a:t>26</a:t>
            </a:fld>
            <a:endParaRPr lang="en-US"/>
          </a:p>
        </p:txBody>
      </p:sp>
    </p:spTree>
    <p:extLst>
      <p:ext uri="{BB962C8B-B14F-4D97-AF65-F5344CB8AC3E}">
        <p14:creationId xmlns:p14="http://schemas.microsoft.com/office/powerpoint/2010/main" val="471290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the Correlated Model</a:t>
            </a:r>
            <a:endParaRPr lang="en-US" dirty="0"/>
          </a:p>
        </p:txBody>
      </p:sp>
      <p:sp>
        <p:nvSpPr>
          <p:cNvPr id="3" name="Content Placeholder 2"/>
          <p:cNvSpPr>
            <a:spLocks noGrp="1"/>
          </p:cNvSpPr>
          <p:nvPr>
            <p:ph idx="1"/>
          </p:nvPr>
        </p:nvSpPr>
        <p:spPr>
          <a:xfrm>
            <a:off x="838200" y="1483743"/>
            <a:ext cx="10515600" cy="4278702"/>
          </a:xfrm>
        </p:spPr>
        <p:txBody>
          <a:bodyPr>
            <a:normAutofit fontScale="92500"/>
          </a:bodyPr>
          <a:lstStyle/>
          <a:p>
            <a:pPr marL="0" indent="0">
              <a:buNone/>
            </a:pPr>
            <a:r>
              <a:rPr lang="en-US" dirty="0"/>
              <a:t>For cotton and flannel demand, this is no problem; we have the </a:t>
            </a:r>
            <a:r>
              <a:rPr lang="en-US" dirty="0" err="1"/>
              <a:t>qnorm</a:t>
            </a:r>
            <a:r>
              <a:rPr lang="en-US" dirty="0"/>
              <a:t> and </a:t>
            </a:r>
            <a:r>
              <a:rPr lang="en-US" dirty="0" err="1"/>
              <a:t>qweibull</a:t>
            </a:r>
            <a:r>
              <a:rPr lang="en-US" dirty="0"/>
              <a:t> functions from R. For the velour pajamas,  we’ve already written an </a:t>
            </a:r>
            <a:r>
              <a:rPr lang="en-US" dirty="0" err="1"/>
              <a:t>rtri</a:t>
            </a:r>
            <a:r>
              <a:rPr lang="en-US" dirty="0"/>
              <a:t> function, so we just use the same function without the </a:t>
            </a:r>
            <a:r>
              <a:rPr lang="en-US" dirty="0" err="1"/>
              <a:t>sapply</a:t>
            </a:r>
            <a:r>
              <a:rPr lang="en-US" dirty="0"/>
              <a:t> to create </a:t>
            </a:r>
            <a:r>
              <a:rPr lang="en-US" dirty="0" err="1"/>
              <a:t>qtri</a:t>
            </a:r>
            <a:r>
              <a:rPr lang="en-US" dirty="0"/>
              <a:t>. </a:t>
            </a:r>
          </a:p>
          <a:p>
            <a:pPr marL="0" indent="0">
              <a:buNone/>
            </a:pPr>
            <a:r>
              <a:rPr lang="en-US" dirty="0"/>
              <a:t>For the silk pajamas, we still need to come up with the inverse </a:t>
            </a:r>
            <a:r>
              <a:rPr lang="en-US" dirty="0" err="1"/>
              <a:t>cdf</a:t>
            </a:r>
            <a:r>
              <a:rPr lang="en-US" dirty="0"/>
              <a:t> function. Without getting into too many details, we start with the density function, integrate, then take the inverse of the result. Fortunately, the density function silk pajamas was piece-wise constant, so this is fairly easy to do.</a:t>
            </a:r>
          </a:p>
          <a:p>
            <a:pPr marL="0" indent="0">
              <a:buNone/>
            </a:pPr>
            <a:r>
              <a:rPr lang="en-US" dirty="0"/>
              <a:t>The inverse </a:t>
            </a:r>
            <a:r>
              <a:rPr lang="en-US" dirty="0" err="1"/>
              <a:t>cdfs</a:t>
            </a:r>
            <a:r>
              <a:rPr lang="en-US" dirty="0"/>
              <a:t> for the triangular distribution and our specific silk pajama density are provided in Figure 6.12, along with a histogram of randomly generated silk pajamas to make sure the function works as intended.</a:t>
            </a:r>
          </a:p>
          <a:p>
            <a:pPr marL="0" indent="0">
              <a:buNone/>
            </a:pPr>
            <a:endParaRPr lang="en-US" dirty="0"/>
          </a:p>
        </p:txBody>
      </p:sp>
      <p:sp>
        <p:nvSpPr>
          <p:cNvPr id="4" name="Slide Number Placeholder 3">
            <a:extLst>
              <a:ext uri="{FF2B5EF4-FFF2-40B4-BE49-F238E27FC236}">
                <a16:creationId xmlns:a16="http://schemas.microsoft.com/office/drawing/2014/main" id="{4C61085E-FFE7-146A-49BD-F50457046EFB}"/>
              </a:ext>
            </a:extLst>
          </p:cNvPr>
          <p:cNvSpPr>
            <a:spLocks noGrp="1"/>
          </p:cNvSpPr>
          <p:nvPr>
            <p:ph type="sldNum" sz="quarter" idx="12"/>
          </p:nvPr>
        </p:nvSpPr>
        <p:spPr/>
        <p:txBody>
          <a:bodyPr/>
          <a:lstStyle/>
          <a:p>
            <a:fld id="{DEF08720-FDB4-45D7-9583-12871D4FD6D8}" type="slidenum">
              <a:rPr lang="en-US" smtClean="0"/>
              <a:t>27</a:t>
            </a:fld>
            <a:endParaRPr lang="en-US"/>
          </a:p>
        </p:txBody>
      </p:sp>
    </p:spTree>
    <p:extLst>
      <p:ext uri="{BB962C8B-B14F-4D97-AF65-F5344CB8AC3E}">
        <p14:creationId xmlns:p14="http://schemas.microsoft.com/office/powerpoint/2010/main" val="200752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the Correlated Model</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9394" y="2123557"/>
            <a:ext cx="5286375" cy="3152775"/>
          </a:xfrm>
          <a:prstGeom prst="rect">
            <a:avLst/>
          </a:prstGeom>
          <a:ln>
            <a:solidFill>
              <a:schemeClr val="bg2"/>
            </a:solidFill>
          </a:ln>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422096" y="1452161"/>
            <a:ext cx="5113655" cy="4257040"/>
          </a:xfrm>
          <a:prstGeom prst="rect">
            <a:avLst/>
          </a:prstGeom>
          <a:ln>
            <a:solidFill>
              <a:schemeClr val="bg2"/>
            </a:solidFill>
          </a:ln>
        </p:spPr>
      </p:pic>
      <p:sp>
        <p:nvSpPr>
          <p:cNvPr id="3" name="Slide Number Placeholder 2">
            <a:extLst>
              <a:ext uri="{FF2B5EF4-FFF2-40B4-BE49-F238E27FC236}">
                <a16:creationId xmlns:a16="http://schemas.microsoft.com/office/drawing/2014/main" id="{926DF9B9-AC15-33E4-B2D8-9F74E509D446}"/>
              </a:ext>
            </a:extLst>
          </p:cNvPr>
          <p:cNvSpPr>
            <a:spLocks noGrp="1"/>
          </p:cNvSpPr>
          <p:nvPr>
            <p:ph type="sldNum" sz="quarter" idx="12"/>
          </p:nvPr>
        </p:nvSpPr>
        <p:spPr/>
        <p:txBody>
          <a:bodyPr/>
          <a:lstStyle/>
          <a:p>
            <a:fld id="{DEF08720-FDB4-45D7-9583-12871D4FD6D8}" type="slidenum">
              <a:rPr lang="en-US" smtClean="0"/>
              <a:t>28</a:t>
            </a:fld>
            <a:endParaRPr lang="en-US"/>
          </a:p>
        </p:txBody>
      </p:sp>
    </p:spTree>
    <p:extLst>
      <p:ext uri="{BB962C8B-B14F-4D97-AF65-F5344CB8AC3E}">
        <p14:creationId xmlns:p14="http://schemas.microsoft.com/office/powerpoint/2010/main" val="350650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and checking the Correlated Model</a:t>
            </a:r>
            <a:endParaRPr lang="en-US" dirty="0"/>
          </a:p>
        </p:txBody>
      </p:sp>
      <p:sp>
        <p:nvSpPr>
          <p:cNvPr id="6" name="Rectangle 5">
            <a:extLst>
              <a:ext uri="{FF2B5EF4-FFF2-40B4-BE49-F238E27FC236}">
                <a16:creationId xmlns:a16="http://schemas.microsoft.com/office/drawing/2014/main" id="{FEEB3795-40DB-404A-B002-A8E8E37F03A1}"/>
              </a:ext>
            </a:extLst>
          </p:cNvPr>
          <p:cNvSpPr/>
          <p:nvPr/>
        </p:nvSpPr>
        <p:spPr>
          <a:xfrm>
            <a:off x="720586" y="1690688"/>
            <a:ext cx="10750827" cy="1938992"/>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df</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data.frame</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draw.d.variate.uniform</a:t>
            </a:r>
            <a:r>
              <a:rPr lang="en-US" sz="2000" dirty="0">
                <a:latin typeface="Consolas" panose="020B0609020204030204" pitchFamily="49" charset="0"/>
                <a:cs typeface="Consolas" panose="020B0609020204030204" pitchFamily="49" charset="0"/>
              </a:rPr>
              <a:t>(</a:t>
            </a:r>
            <a:r>
              <a:rPr lang="en-US" sz="2000" dirty="0">
                <a:solidFill>
                  <a:srgbClr val="0432FF"/>
                </a:solidFill>
                <a:latin typeface="Consolas" panose="020B0609020204030204" pitchFamily="49" charset="0"/>
                <a:cs typeface="Consolas" panose="020B0609020204030204" pitchFamily="49" charset="0"/>
              </a:rPr>
              <a:t>10000</a:t>
            </a:r>
            <a:r>
              <a:rPr lang="en-US" sz="2000" dirty="0">
                <a:latin typeface="Consolas" panose="020B0609020204030204" pitchFamily="49" charset="0"/>
                <a:cs typeface="Consolas" panose="020B0609020204030204" pitchFamily="49" charset="0"/>
              </a:rPr>
              <a:t>, </a:t>
            </a:r>
            <a:r>
              <a:rPr lang="en-US" sz="2000" dirty="0">
                <a:solidFill>
                  <a:srgbClr val="0432FF"/>
                </a:solidFill>
                <a:latin typeface="Consolas" panose="020B0609020204030204" pitchFamily="49" charset="0"/>
                <a:cs typeface="Consolas" panose="020B0609020204030204" pitchFamily="49" charset="0"/>
              </a:rPr>
              <a:t>4</a:t>
            </a:r>
            <a:r>
              <a:rPr lang="en-US" sz="2000">
                <a:latin typeface="Consolas" panose="020B0609020204030204" pitchFamily="49" charset="0"/>
                <a:cs typeface="Consolas" panose="020B0609020204030204" pitchFamily="49" charset="0"/>
              </a:rPr>
              <a:t>, cormatrix2))</a:t>
            </a:r>
            <a:endParaRPr lang="en-US" sz="2000" dirty="0">
              <a:latin typeface="Consolas" panose="020B0609020204030204" pitchFamily="49" charset="0"/>
              <a:cs typeface="Consolas" panose="020B0609020204030204" pitchFamily="49" charset="0"/>
            </a:endParaRPr>
          </a:p>
          <a:p>
            <a:r>
              <a:rPr lang="en-US" sz="2000" dirty="0" err="1">
                <a:latin typeface="Consolas" panose="020B0609020204030204" pitchFamily="49" charset="0"/>
                <a:cs typeface="Consolas" panose="020B0609020204030204" pitchFamily="49" charset="0"/>
              </a:rPr>
              <a:t>colnames</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df</a:t>
            </a:r>
            <a:r>
              <a:rPr lang="en-US" sz="2000" dirty="0">
                <a:latin typeface="Consolas" panose="020B0609020204030204" pitchFamily="49" charset="0"/>
                <a:cs typeface="Consolas" panose="020B0609020204030204" pitchFamily="49" charset="0"/>
              </a:rPr>
              <a:t>) &lt;- c("</a:t>
            </a:r>
            <a:r>
              <a:rPr lang="en-US" sz="2000" dirty="0" err="1">
                <a:latin typeface="Consolas" panose="020B0609020204030204" pitchFamily="49" charset="0"/>
                <a:cs typeface="Consolas" panose="020B0609020204030204" pitchFamily="49" charset="0"/>
              </a:rPr>
              <a:t>demC</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demF</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demS</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demV</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df$demC</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qnorm</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df$demC</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cmodel$estimate</a:t>
            </a:r>
            <a:r>
              <a:rPr lang="en-US" sz="2000" dirty="0">
                <a:latin typeface="Consolas" panose="020B0609020204030204" pitchFamily="49" charset="0"/>
                <a:cs typeface="Consolas" panose="020B0609020204030204" pitchFamily="49" charset="0"/>
              </a:rPr>
              <a:t>[</a:t>
            </a:r>
            <a:r>
              <a:rPr lang="en-US" sz="2000" dirty="0">
                <a:solidFill>
                  <a:srgbClr val="0432FF"/>
                </a:solidFill>
                <a:latin typeface="Consolas" panose="020B0609020204030204" pitchFamily="49" charset="0"/>
                <a:cs typeface="Consolas" panose="020B0609020204030204" pitchFamily="49" charset="0"/>
              </a:rPr>
              <a:t>1</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cmodel$estimate</a:t>
            </a:r>
            <a:r>
              <a:rPr lang="en-US" sz="2000" dirty="0">
                <a:latin typeface="Consolas" panose="020B0609020204030204" pitchFamily="49" charset="0"/>
                <a:cs typeface="Consolas" panose="020B0609020204030204" pitchFamily="49" charset="0"/>
              </a:rPr>
              <a:t>[</a:t>
            </a:r>
            <a:r>
              <a:rPr lang="en-US" sz="2000" dirty="0">
                <a:solidFill>
                  <a:srgbClr val="0432FF"/>
                </a:solidFill>
                <a:latin typeface="Consolas" panose="020B0609020204030204" pitchFamily="49" charset="0"/>
                <a:cs typeface="Consolas" panose="020B0609020204030204" pitchFamily="49" charset="0"/>
              </a:rPr>
              <a:t>2</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df$demF</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qweibull</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df$demF</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fmodel$estimate</a:t>
            </a:r>
            <a:r>
              <a:rPr lang="en-US" sz="2000" dirty="0">
                <a:latin typeface="Consolas" panose="020B0609020204030204" pitchFamily="49" charset="0"/>
                <a:cs typeface="Consolas" panose="020B0609020204030204" pitchFamily="49" charset="0"/>
              </a:rPr>
              <a:t>[</a:t>
            </a:r>
            <a:r>
              <a:rPr lang="en-US" sz="2000" dirty="0">
                <a:solidFill>
                  <a:srgbClr val="0432FF"/>
                </a:solidFill>
                <a:latin typeface="Consolas" panose="020B0609020204030204" pitchFamily="49" charset="0"/>
                <a:cs typeface="Consolas" panose="020B0609020204030204" pitchFamily="49" charset="0"/>
              </a:rPr>
              <a:t>1</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fmodel$estimate</a:t>
            </a:r>
            <a:r>
              <a:rPr lang="en-US" sz="2000" dirty="0">
                <a:latin typeface="Consolas" panose="020B0609020204030204" pitchFamily="49" charset="0"/>
                <a:cs typeface="Consolas" panose="020B0609020204030204" pitchFamily="49" charset="0"/>
              </a:rPr>
              <a:t>[</a:t>
            </a:r>
            <a:r>
              <a:rPr lang="en-US" sz="2000" dirty="0">
                <a:solidFill>
                  <a:srgbClr val="0432FF"/>
                </a:solidFill>
                <a:latin typeface="Consolas" panose="020B0609020204030204" pitchFamily="49" charset="0"/>
                <a:cs typeface="Consolas" panose="020B0609020204030204" pitchFamily="49" charset="0"/>
              </a:rPr>
              <a:t>2</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df$demS</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sapply</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df$demS</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qgen</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df$demV</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qtri</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df$demV</a:t>
            </a:r>
            <a:r>
              <a:rPr lang="en-US" sz="2000" dirty="0">
                <a:latin typeface="Consolas" panose="020B0609020204030204" pitchFamily="49" charset="0"/>
                <a:cs typeface="Consolas" panose="020B0609020204030204" pitchFamily="49" charset="0"/>
              </a:rPr>
              <a:t>, </a:t>
            </a:r>
            <a:r>
              <a:rPr lang="en-US" sz="2000" dirty="0">
                <a:solidFill>
                  <a:srgbClr val="0432FF"/>
                </a:solidFill>
                <a:latin typeface="Consolas" panose="020B0609020204030204" pitchFamily="49" charset="0"/>
                <a:cs typeface="Consolas" panose="020B0609020204030204" pitchFamily="49" charset="0"/>
              </a:rPr>
              <a:t>2500</a:t>
            </a:r>
            <a:r>
              <a:rPr lang="en-US" sz="2000" dirty="0">
                <a:latin typeface="Consolas" panose="020B0609020204030204" pitchFamily="49" charset="0"/>
                <a:cs typeface="Consolas" panose="020B0609020204030204" pitchFamily="49" charset="0"/>
              </a:rPr>
              <a:t>, </a:t>
            </a:r>
            <a:r>
              <a:rPr lang="en-US" sz="2000" dirty="0">
                <a:solidFill>
                  <a:srgbClr val="0432FF"/>
                </a:solidFill>
                <a:latin typeface="Consolas" panose="020B0609020204030204" pitchFamily="49" charset="0"/>
                <a:cs typeface="Consolas" panose="020B0609020204030204" pitchFamily="49" charset="0"/>
              </a:rPr>
              <a:t>10000</a:t>
            </a:r>
            <a:r>
              <a:rPr lang="en-US" sz="2000" dirty="0">
                <a:latin typeface="Consolas" panose="020B0609020204030204" pitchFamily="49" charset="0"/>
                <a:cs typeface="Consolas" panose="020B0609020204030204" pitchFamily="49" charset="0"/>
              </a:rPr>
              <a:t>, </a:t>
            </a:r>
            <a:r>
              <a:rPr lang="en-US" sz="2000" dirty="0">
                <a:solidFill>
                  <a:srgbClr val="0432FF"/>
                </a:solidFill>
                <a:latin typeface="Consolas" panose="020B0609020204030204" pitchFamily="49" charset="0"/>
                <a:cs typeface="Consolas" panose="020B0609020204030204" pitchFamily="49" charset="0"/>
              </a:rPr>
              <a:t>25000</a:t>
            </a:r>
            <a:r>
              <a:rPr lang="en-US" sz="2000" dirty="0">
                <a:latin typeface="Consolas" panose="020B0609020204030204" pitchFamily="49" charset="0"/>
                <a:cs typeface="Consolas" panose="020B0609020204030204" pitchFamily="49" charset="0"/>
              </a:rPr>
              <a:t>)</a:t>
            </a:r>
          </a:p>
        </p:txBody>
      </p:sp>
      <p:sp>
        <p:nvSpPr>
          <p:cNvPr id="3" name="Slide Number Placeholder 2">
            <a:extLst>
              <a:ext uri="{FF2B5EF4-FFF2-40B4-BE49-F238E27FC236}">
                <a16:creationId xmlns:a16="http://schemas.microsoft.com/office/drawing/2014/main" id="{637CAADA-70D5-5383-4DB7-9FB58D7534FD}"/>
              </a:ext>
            </a:extLst>
          </p:cNvPr>
          <p:cNvSpPr>
            <a:spLocks noGrp="1"/>
          </p:cNvSpPr>
          <p:nvPr>
            <p:ph type="sldNum" sz="quarter" idx="12"/>
          </p:nvPr>
        </p:nvSpPr>
        <p:spPr/>
        <p:txBody>
          <a:bodyPr/>
          <a:lstStyle/>
          <a:p>
            <a:fld id="{DEF08720-FDB4-45D7-9583-12871D4FD6D8}" type="slidenum">
              <a:rPr lang="en-US" smtClean="0"/>
              <a:t>29</a:t>
            </a:fld>
            <a:endParaRPr lang="en-US"/>
          </a:p>
        </p:txBody>
      </p:sp>
      <p:sp>
        <p:nvSpPr>
          <p:cNvPr id="8" name="Content Placeholder 2">
            <a:extLst>
              <a:ext uri="{FF2B5EF4-FFF2-40B4-BE49-F238E27FC236}">
                <a16:creationId xmlns:a16="http://schemas.microsoft.com/office/drawing/2014/main" id="{62C7B09B-FB22-76D3-761B-550CE9919BDA}"/>
              </a:ext>
            </a:extLst>
          </p:cNvPr>
          <p:cNvSpPr>
            <a:spLocks noGrp="1"/>
          </p:cNvSpPr>
          <p:nvPr>
            <p:ph idx="1"/>
          </p:nvPr>
        </p:nvSpPr>
        <p:spPr>
          <a:xfrm>
            <a:off x="720586" y="3910697"/>
            <a:ext cx="10515600" cy="2089091"/>
          </a:xfrm>
        </p:spPr>
        <p:txBody>
          <a:bodyPr>
            <a:normAutofit/>
          </a:bodyPr>
          <a:lstStyle/>
          <a:p>
            <a:pPr marL="0" indent="0">
              <a:buNone/>
            </a:pPr>
            <a:r>
              <a:rPr lang="en-US" dirty="0"/>
              <a:t>To determine whether our data is correlated correctly, we calculate the Spearman correlations. We also generate scatter plots of each input against each other input to try an eyeball test. Finally, we plot each marginal density to make sure the data follows their original distributions as well.</a:t>
            </a:r>
          </a:p>
        </p:txBody>
      </p:sp>
    </p:spTree>
    <p:extLst>
      <p:ext uri="{BB962C8B-B14F-4D97-AF65-F5344CB8AC3E}">
        <p14:creationId xmlns:p14="http://schemas.microsoft.com/office/powerpoint/2010/main" val="399939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Zappos'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a:t>In the first part of this module, we will be working with the following problem:</a:t>
            </a:r>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Times New Roman" panose="02020603050405020304" pitchFamily="18" charset="0"/>
                <a:cs typeface="Calibri" panose="020F0502020204030204" pitchFamily="34" charset="0"/>
              </a:rPr>
              <a:t>Zappos is a retailer of women's clothing, accessories, and beauty products. Suppose that the regional purchasing manager for Zappos is in the process of determining the order quantities for a new product line of women's sleepwear for the upcoming holiday season. The new product line consists of four types of pajamas: cotton, flannel, silk, and velour. An initial order quantity of 10,000 of each type of pajama has been proposed, but we want to evaluate this decision with a simulation model. We are given the following data for this problem.</a:t>
            </a:r>
            <a:endParaRPr kumimoji="0" lang="en-US" altLang="en-US" sz="1400" b="0" i="0" u="none" strike="noStrike" cap="none" normalizeH="0" baseline="0" dirty="0">
              <a:ln>
                <a:noFill/>
              </a:ln>
              <a:solidFill>
                <a:schemeClr val="tx1"/>
              </a:solidFill>
              <a:effectLst/>
            </a:endParaRPr>
          </a:p>
        </p:txBody>
      </p:sp>
      <p:sp>
        <p:nvSpPr>
          <p:cNvPr id="4" name="Slide Number Placeholder 3">
            <a:extLst>
              <a:ext uri="{FF2B5EF4-FFF2-40B4-BE49-F238E27FC236}">
                <a16:creationId xmlns:a16="http://schemas.microsoft.com/office/drawing/2014/main" id="{60D5A8F7-533C-58A1-2FDC-8F38C7157243}"/>
              </a:ext>
            </a:extLst>
          </p:cNvPr>
          <p:cNvSpPr>
            <a:spLocks noGrp="1"/>
          </p:cNvSpPr>
          <p:nvPr>
            <p:ph type="sldNum" sz="quarter" idx="12"/>
          </p:nvPr>
        </p:nvSpPr>
        <p:spPr/>
        <p:txBody>
          <a:bodyPr/>
          <a:lstStyle/>
          <a:p>
            <a:fld id="{DEF08720-FDB4-45D7-9583-12871D4FD6D8}" type="slidenum">
              <a:rPr lang="en-US" smtClean="0"/>
              <a:t>3</a:t>
            </a:fld>
            <a:endParaRPr lang="en-US"/>
          </a:p>
        </p:txBody>
      </p:sp>
    </p:spTree>
    <p:extLst>
      <p:ext uri="{BB962C8B-B14F-4D97-AF65-F5344CB8AC3E}">
        <p14:creationId xmlns:p14="http://schemas.microsoft.com/office/powerpoint/2010/main" val="1539605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The Input Model</a:t>
            </a:r>
            <a:endParaRPr lang="en-US" dirty="0"/>
          </a:p>
        </p:txBody>
      </p:sp>
      <p:pic>
        <p:nvPicPr>
          <p:cNvPr id="5" name="Picture 4"/>
          <p:cNvPicPr/>
          <p:nvPr/>
        </p:nvPicPr>
        <p:blipFill>
          <a:blip r:embed="rId2"/>
          <a:stretch>
            <a:fillRect/>
          </a:stretch>
        </p:blipFill>
        <p:spPr>
          <a:xfrm>
            <a:off x="3171824" y="1889096"/>
            <a:ext cx="5848350" cy="3333750"/>
          </a:xfrm>
          <a:prstGeom prst="rect">
            <a:avLst/>
          </a:prstGeom>
          <a:ln>
            <a:solidFill>
              <a:schemeClr val="bg2"/>
            </a:solidFill>
          </a:ln>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3862387" y="5590995"/>
            <a:ext cx="4467225" cy="800100"/>
          </a:xfrm>
          <a:prstGeom prst="rect">
            <a:avLst/>
          </a:prstGeom>
          <a:ln>
            <a:solidFill>
              <a:schemeClr val="bg2"/>
            </a:solidFill>
          </a:ln>
        </p:spPr>
      </p:pic>
      <p:sp>
        <p:nvSpPr>
          <p:cNvPr id="3" name="Slide Number Placeholder 2">
            <a:extLst>
              <a:ext uri="{FF2B5EF4-FFF2-40B4-BE49-F238E27FC236}">
                <a16:creationId xmlns:a16="http://schemas.microsoft.com/office/drawing/2014/main" id="{98CF813A-DB5B-284C-E65A-06D7779BEC0C}"/>
              </a:ext>
            </a:extLst>
          </p:cNvPr>
          <p:cNvSpPr>
            <a:spLocks noGrp="1"/>
          </p:cNvSpPr>
          <p:nvPr>
            <p:ph type="sldNum" sz="quarter" idx="12"/>
          </p:nvPr>
        </p:nvSpPr>
        <p:spPr/>
        <p:txBody>
          <a:bodyPr/>
          <a:lstStyle/>
          <a:p>
            <a:fld id="{DEF08720-FDB4-45D7-9583-12871D4FD6D8}" type="slidenum">
              <a:rPr lang="en-US" smtClean="0"/>
              <a:t>30</a:t>
            </a:fld>
            <a:endParaRPr lang="en-US"/>
          </a:p>
        </p:txBody>
      </p:sp>
    </p:spTree>
    <p:extLst>
      <p:ext uri="{BB962C8B-B14F-4D97-AF65-F5344CB8AC3E}">
        <p14:creationId xmlns:p14="http://schemas.microsoft.com/office/powerpoint/2010/main" val="2562108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The Input Model</a:t>
            </a:r>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4393450" y="4409589"/>
            <a:ext cx="2971800" cy="1837944"/>
          </a:xfrm>
          <a:prstGeom prst="rect">
            <a:avLst/>
          </a:prstGeom>
          <a:ln>
            <a:solidFill>
              <a:schemeClr val="bg2"/>
            </a:solidFill>
          </a:ln>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393450" y="2008624"/>
            <a:ext cx="2971800" cy="1837944"/>
          </a:xfrm>
          <a:prstGeom prst="rect">
            <a:avLst/>
          </a:prstGeom>
          <a:ln>
            <a:solidFill>
              <a:schemeClr val="bg2"/>
            </a:solidFill>
          </a:ln>
        </p:spPr>
      </p:pic>
      <p:pic>
        <p:nvPicPr>
          <p:cNvPr id="9" name="Picture 8"/>
          <p:cNvPicPr/>
          <p:nvPr/>
        </p:nvPicPr>
        <p:blipFill>
          <a:blip r:embed="rId4" cstate="print">
            <a:extLst>
              <a:ext uri="{28A0092B-C50C-407E-A947-70E740481C1C}">
                <a14:useLocalDpi xmlns:a14="http://schemas.microsoft.com/office/drawing/2010/main" val="0"/>
              </a:ext>
            </a:extLst>
          </a:blip>
          <a:stretch>
            <a:fillRect/>
          </a:stretch>
        </p:blipFill>
        <p:spPr>
          <a:xfrm>
            <a:off x="994642" y="4409589"/>
            <a:ext cx="2971800" cy="1837944"/>
          </a:xfrm>
          <a:prstGeom prst="rect">
            <a:avLst/>
          </a:prstGeom>
          <a:ln>
            <a:solidFill>
              <a:schemeClr val="bg2"/>
            </a:solidFill>
          </a:ln>
        </p:spPr>
      </p:pic>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994642" y="2099476"/>
            <a:ext cx="2971800" cy="1837944"/>
          </a:xfrm>
          <a:prstGeom prst="rect">
            <a:avLst/>
          </a:prstGeom>
          <a:ln>
            <a:solidFill>
              <a:schemeClr val="bg2"/>
            </a:solidFill>
          </a:ln>
        </p:spPr>
      </p:pic>
      <p:pic>
        <p:nvPicPr>
          <p:cNvPr id="11" name="Picture 10"/>
          <p:cNvPicPr/>
          <p:nvPr/>
        </p:nvPicPr>
        <p:blipFill>
          <a:blip r:embed="rId6" cstate="print">
            <a:extLst>
              <a:ext uri="{28A0092B-C50C-407E-A947-70E740481C1C}">
                <a14:useLocalDpi xmlns:a14="http://schemas.microsoft.com/office/drawing/2010/main" val="0"/>
              </a:ext>
            </a:extLst>
          </a:blip>
          <a:stretch>
            <a:fillRect/>
          </a:stretch>
        </p:blipFill>
        <p:spPr>
          <a:xfrm>
            <a:off x="7923991" y="4409589"/>
            <a:ext cx="2971800" cy="1837944"/>
          </a:xfrm>
          <a:prstGeom prst="rect">
            <a:avLst/>
          </a:prstGeom>
          <a:ln>
            <a:solidFill>
              <a:schemeClr val="bg2"/>
            </a:solidFill>
          </a:ln>
        </p:spPr>
      </p:pic>
      <p:pic>
        <p:nvPicPr>
          <p:cNvPr id="12" name="Picture 11"/>
          <p:cNvPicPr/>
          <p:nvPr/>
        </p:nvPicPr>
        <p:blipFill>
          <a:blip r:embed="rId7" cstate="print">
            <a:extLst>
              <a:ext uri="{28A0092B-C50C-407E-A947-70E740481C1C}">
                <a14:useLocalDpi xmlns:a14="http://schemas.microsoft.com/office/drawing/2010/main" val="0"/>
              </a:ext>
            </a:extLst>
          </a:blip>
          <a:stretch>
            <a:fillRect/>
          </a:stretch>
        </p:blipFill>
        <p:spPr>
          <a:xfrm>
            <a:off x="7923991" y="2008624"/>
            <a:ext cx="2971800" cy="1837944"/>
          </a:xfrm>
          <a:prstGeom prst="rect">
            <a:avLst/>
          </a:prstGeom>
          <a:ln>
            <a:solidFill>
              <a:schemeClr val="bg2"/>
            </a:solidFill>
          </a:ln>
        </p:spPr>
      </p:pic>
      <p:sp>
        <p:nvSpPr>
          <p:cNvPr id="3" name="Slide Number Placeholder 2">
            <a:extLst>
              <a:ext uri="{FF2B5EF4-FFF2-40B4-BE49-F238E27FC236}">
                <a16:creationId xmlns:a16="http://schemas.microsoft.com/office/drawing/2014/main" id="{6E1D5B9C-58E8-1601-77D9-2C3F8F7941D8}"/>
              </a:ext>
            </a:extLst>
          </p:cNvPr>
          <p:cNvSpPr>
            <a:spLocks noGrp="1"/>
          </p:cNvSpPr>
          <p:nvPr>
            <p:ph type="sldNum" sz="quarter" idx="12"/>
          </p:nvPr>
        </p:nvSpPr>
        <p:spPr/>
        <p:txBody>
          <a:bodyPr/>
          <a:lstStyle/>
          <a:p>
            <a:fld id="{DEF08720-FDB4-45D7-9583-12871D4FD6D8}" type="slidenum">
              <a:rPr lang="en-US" smtClean="0"/>
              <a:t>31</a:t>
            </a:fld>
            <a:endParaRPr lang="en-US"/>
          </a:p>
        </p:txBody>
      </p:sp>
    </p:spTree>
    <p:extLst>
      <p:ext uri="{BB962C8B-B14F-4D97-AF65-F5344CB8AC3E}">
        <p14:creationId xmlns:p14="http://schemas.microsoft.com/office/powerpoint/2010/main" val="711061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804" y="3673692"/>
            <a:ext cx="4485736" cy="2743200"/>
          </a:xfrm>
          <a:prstGeom prst="rect">
            <a:avLst/>
          </a:prstGeom>
          <a:ln>
            <a:solidFill>
              <a:srgbClr val="E7E6E6"/>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804" y="719246"/>
            <a:ext cx="4485736" cy="2743200"/>
          </a:xfrm>
          <a:prstGeom prst="rect">
            <a:avLst/>
          </a:prstGeom>
          <a:ln>
            <a:solidFill>
              <a:srgbClr val="E7E6E6"/>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3790" y="719246"/>
            <a:ext cx="4485736" cy="2743200"/>
          </a:xfrm>
          <a:prstGeom prst="rect">
            <a:avLst/>
          </a:prstGeom>
          <a:ln>
            <a:solidFill>
              <a:srgbClr val="E7E6E6"/>
            </a:solidFill>
          </a:ln>
        </p:spPr>
      </p:pic>
      <p:pic>
        <p:nvPicPr>
          <p:cNvPr id="10" name="Picture 9"/>
          <p:cNvPicPr>
            <a:picLocks noChangeAspect="1"/>
          </p:cNvPicPr>
          <p:nvPr/>
        </p:nvPicPr>
        <p:blipFill>
          <a:blip r:embed="rId5"/>
          <a:stretch>
            <a:fillRect/>
          </a:stretch>
        </p:blipFill>
        <p:spPr>
          <a:xfrm>
            <a:off x="6813790" y="3673692"/>
            <a:ext cx="4485736" cy="2743200"/>
          </a:xfrm>
          <a:prstGeom prst="rect">
            <a:avLst/>
          </a:prstGeom>
          <a:ln>
            <a:solidFill>
              <a:schemeClr val="bg2"/>
            </a:solidFill>
          </a:ln>
        </p:spPr>
      </p:pic>
      <p:sp>
        <p:nvSpPr>
          <p:cNvPr id="2" name="Slide Number Placeholder 1">
            <a:extLst>
              <a:ext uri="{FF2B5EF4-FFF2-40B4-BE49-F238E27FC236}">
                <a16:creationId xmlns:a16="http://schemas.microsoft.com/office/drawing/2014/main" id="{C6E4854C-77B6-A675-6182-D506924AF487}"/>
              </a:ext>
            </a:extLst>
          </p:cNvPr>
          <p:cNvSpPr>
            <a:spLocks noGrp="1"/>
          </p:cNvSpPr>
          <p:nvPr>
            <p:ph type="sldNum" sz="quarter" idx="12"/>
          </p:nvPr>
        </p:nvSpPr>
        <p:spPr/>
        <p:txBody>
          <a:bodyPr/>
          <a:lstStyle/>
          <a:p>
            <a:fld id="{DEF08720-FDB4-45D7-9583-12871D4FD6D8}" type="slidenum">
              <a:rPr lang="en-US" smtClean="0"/>
              <a:t>32</a:t>
            </a:fld>
            <a:endParaRPr lang="en-US"/>
          </a:p>
        </p:txBody>
      </p:sp>
    </p:spTree>
    <p:extLst>
      <p:ext uri="{BB962C8B-B14F-4D97-AF65-F5344CB8AC3E}">
        <p14:creationId xmlns:p14="http://schemas.microsoft.com/office/powerpoint/2010/main" val="283630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Checking The Input Model</a:t>
            </a:r>
            <a:endParaRPr lang="en-US" dirty="0"/>
          </a:p>
        </p:txBody>
      </p:sp>
      <p:sp>
        <p:nvSpPr>
          <p:cNvPr id="6" name="Content Placeholder 2"/>
          <p:cNvSpPr>
            <a:spLocks noGrp="1"/>
          </p:cNvSpPr>
          <p:nvPr>
            <p:ph idx="1"/>
          </p:nvPr>
        </p:nvSpPr>
        <p:spPr>
          <a:xfrm>
            <a:off x="838200" y="1417069"/>
            <a:ext cx="10515600" cy="2964432"/>
          </a:xfrm>
        </p:spPr>
        <p:txBody>
          <a:bodyPr>
            <a:normAutofit lnSpcReduction="10000"/>
          </a:bodyPr>
          <a:lstStyle/>
          <a:p>
            <a:pPr marL="0" indent="0">
              <a:buNone/>
            </a:pPr>
            <a:r>
              <a:rPr lang="en-US" dirty="0"/>
              <a:t>The remaining code is exactly the same as it was in the uncorrelated case: we create an output vector of profits in order to study the resulting distribution.</a:t>
            </a:r>
          </a:p>
          <a:p>
            <a:pPr marL="0" indent="0">
              <a:buNone/>
            </a:pPr>
            <a:r>
              <a:rPr lang="en-US" dirty="0"/>
              <a:t>Upon running the correlated simulation, I find a mean profit of $582,000 with a standard deviation of $101,000. Running the uncorrelated version, I find a mean profit of $575,000 with a standard deviation of $111,000. Although these results are quite similar, there is no guarantee that this will be the case.</a:t>
            </a:r>
          </a:p>
          <a:p>
            <a:pPr marL="0" indent="0">
              <a:buNone/>
            </a:pPr>
            <a:endParaRPr lang="en-US" dirty="0"/>
          </a:p>
        </p:txBody>
      </p:sp>
      <p:sp>
        <p:nvSpPr>
          <p:cNvPr id="3" name="Rectangle 2"/>
          <p:cNvSpPr/>
          <p:nvPr/>
        </p:nvSpPr>
        <p:spPr>
          <a:xfrm>
            <a:off x="838201" y="4461986"/>
            <a:ext cx="10515599" cy="1631216"/>
          </a:xfrm>
          <a:prstGeom prst="rect">
            <a:avLst/>
          </a:prstGeom>
          <a:solidFill>
            <a:schemeClr val="bg2"/>
          </a:solidFill>
        </p:spPr>
        <p:txBody>
          <a:bodyPr wrap="square">
            <a:spAutoFit/>
          </a:bodyPr>
          <a:lstStyle/>
          <a:p>
            <a:pPr marL="457200" marR="0">
              <a:spcBef>
                <a:spcPts val="0"/>
              </a:spcBef>
              <a:spcAft>
                <a:spcPts val="0"/>
              </a:spcAft>
            </a:pPr>
            <a:r>
              <a:rPr lang="en-US" sz="2800" dirty="0"/>
              <a:t>INDIVIDUAL EXERCISE:</a:t>
            </a:r>
          </a:p>
          <a:p>
            <a:pPr marL="457200" marR="0">
              <a:spcBef>
                <a:spcPts val="0"/>
              </a:spcBef>
              <a:spcAft>
                <a:spcPts val="0"/>
              </a:spcAft>
            </a:pPr>
            <a:r>
              <a:rPr lang="en-US" sz="2400" dirty="0"/>
              <a:t>Run the correlated and uncorrelated simulations again, only set the order quantity to 20,000 for each product. Do you still observe a similar result between the two? If there’s a difference, how do you account for it?</a:t>
            </a:r>
          </a:p>
        </p:txBody>
      </p:sp>
      <p:sp>
        <p:nvSpPr>
          <p:cNvPr id="4" name="Slide Number Placeholder 3">
            <a:extLst>
              <a:ext uri="{FF2B5EF4-FFF2-40B4-BE49-F238E27FC236}">
                <a16:creationId xmlns:a16="http://schemas.microsoft.com/office/drawing/2014/main" id="{50F6B0D4-9D92-8094-7898-00A5BC240246}"/>
              </a:ext>
            </a:extLst>
          </p:cNvPr>
          <p:cNvSpPr>
            <a:spLocks noGrp="1"/>
          </p:cNvSpPr>
          <p:nvPr>
            <p:ph type="sldNum" sz="quarter" idx="12"/>
          </p:nvPr>
        </p:nvSpPr>
        <p:spPr/>
        <p:txBody>
          <a:bodyPr/>
          <a:lstStyle/>
          <a:p>
            <a:fld id="{DEF08720-FDB4-45D7-9583-12871D4FD6D8}" type="slidenum">
              <a:rPr lang="en-US" smtClean="0"/>
              <a:t>33</a:t>
            </a:fld>
            <a:endParaRPr lang="en-US"/>
          </a:p>
        </p:txBody>
      </p:sp>
    </p:spTree>
    <p:extLst>
      <p:ext uri="{BB962C8B-B14F-4D97-AF65-F5344CB8AC3E}">
        <p14:creationId xmlns:p14="http://schemas.microsoft.com/office/powerpoint/2010/main" val="2333307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6 References</a:t>
            </a:r>
          </a:p>
        </p:txBody>
      </p:sp>
      <p:sp>
        <p:nvSpPr>
          <p:cNvPr id="3" name="Content Placeholder 2"/>
          <p:cNvSpPr>
            <a:spLocks noGrp="1"/>
          </p:cNvSpPr>
          <p:nvPr>
            <p:ph idx="1"/>
          </p:nvPr>
        </p:nvSpPr>
        <p:spPr/>
        <p:txBody>
          <a:bodyPr/>
          <a:lstStyle/>
          <a:p>
            <a:pPr marL="0" indent="0">
              <a:buNone/>
            </a:pPr>
            <a:r>
              <a:rPr lang="en-US" dirty="0" err="1"/>
              <a:t>Camm</a:t>
            </a:r>
            <a:r>
              <a:rPr lang="en-US" dirty="0"/>
              <a:t> et al</a:t>
            </a:r>
            <a:r>
              <a:rPr lang="en-US" i="1" dirty="0"/>
              <a:t>., Essentials of Business Analytics</a:t>
            </a:r>
            <a:r>
              <a:rPr lang="en-US" dirty="0"/>
              <a:t>, 2015, Cengage Learning</a:t>
            </a:r>
          </a:p>
          <a:p>
            <a:pPr marL="0" indent="0">
              <a:buNone/>
            </a:pPr>
            <a:endParaRPr lang="en-US" dirty="0"/>
          </a:p>
        </p:txBody>
      </p:sp>
      <p:sp>
        <p:nvSpPr>
          <p:cNvPr id="4" name="Slide Number Placeholder 3">
            <a:extLst>
              <a:ext uri="{FF2B5EF4-FFF2-40B4-BE49-F238E27FC236}">
                <a16:creationId xmlns:a16="http://schemas.microsoft.com/office/drawing/2014/main" id="{B6D71F6D-ED27-838D-3178-29A0BB2C44FB}"/>
              </a:ext>
            </a:extLst>
          </p:cNvPr>
          <p:cNvSpPr>
            <a:spLocks noGrp="1"/>
          </p:cNvSpPr>
          <p:nvPr>
            <p:ph type="sldNum" sz="quarter" idx="12"/>
          </p:nvPr>
        </p:nvSpPr>
        <p:spPr/>
        <p:txBody>
          <a:bodyPr/>
          <a:lstStyle/>
          <a:p>
            <a:fld id="{DEF08720-FDB4-45D7-9583-12871D4FD6D8}" type="slidenum">
              <a:rPr lang="en-US" smtClean="0"/>
              <a:t>34</a:t>
            </a:fld>
            <a:endParaRPr lang="en-US"/>
          </a:p>
        </p:txBody>
      </p:sp>
    </p:spTree>
    <p:extLst>
      <p:ext uri="{BB962C8B-B14F-4D97-AF65-F5344CB8AC3E}">
        <p14:creationId xmlns:p14="http://schemas.microsoft.com/office/powerpoint/2010/main" val="2647436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6 Summary Questions</a:t>
            </a:r>
          </a:p>
        </p:txBody>
      </p:sp>
      <p:sp>
        <p:nvSpPr>
          <p:cNvPr id="3" name="Content Placeholder 2"/>
          <p:cNvSpPr>
            <a:spLocks noGrp="1"/>
          </p:cNvSpPr>
          <p:nvPr>
            <p:ph idx="1"/>
          </p:nvPr>
        </p:nvSpPr>
        <p:spPr/>
        <p:txBody>
          <a:bodyPr>
            <a:normAutofit fontScale="92500" lnSpcReduction="10000"/>
          </a:bodyPr>
          <a:lstStyle/>
          <a:p>
            <a:r>
              <a:rPr lang="en-US" dirty="0"/>
              <a:t>What are the differences between Pearson product moment correlation and Spearman rank correlation?</a:t>
            </a:r>
          </a:p>
          <a:p>
            <a:r>
              <a:rPr lang="en-US" dirty="0"/>
              <a:t>Why use Spearman rank correlation instead of Pearson product moment correlation?</a:t>
            </a:r>
          </a:p>
          <a:p>
            <a:r>
              <a:rPr lang="en-US" dirty="0"/>
              <a:t>Please comment on the following statement </a:t>
            </a:r>
            <a:r>
              <a:rPr lang="en-US" i="1" dirty="0"/>
              <a:t>"It is always a good idea to use the probability with the lowest fit statistic to model an uncertain variable of interest."</a:t>
            </a:r>
            <a:endParaRPr lang="en-US" dirty="0"/>
          </a:p>
          <a:p>
            <a:r>
              <a:rPr lang="en-US" dirty="0"/>
              <a:t>What is the purpose of validating a correlation matrix?</a:t>
            </a:r>
          </a:p>
          <a:p>
            <a:r>
              <a:rPr lang="en-US" dirty="0"/>
              <a:t>Please comment on the following statement: </a:t>
            </a:r>
            <a:r>
              <a:rPr lang="en-US" i="1" dirty="0"/>
              <a:t>"It is recommended to take correlations into account when building a simulation model if there is any evidence of correlation among uncertain inputs."</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1F2FC3B-6043-E87C-63BD-4A90A320640F}"/>
              </a:ext>
            </a:extLst>
          </p:cNvPr>
          <p:cNvSpPr>
            <a:spLocks noGrp="1"/>
          </p:cNvSpPr>
          <p:nvPr>
            <p:ph type="sldNum" sz="quarter" idx="12"/>
          </p:nvPr>
        </p:nvSpPr>
        <p:spPr/>
        <p:txBody>
          <a:bodyPr/>
          <a:lstStyle/>
          <a:p>
            <a:fld id="{DEF08720-FDB4-45D7-9583-12871D4FD6D8}" type="slidenum">
              <a:rPr lang="en-US" smtClean="0"/>
              <a:t>35</a:t>
            </a:fld>
            <a:endParaRPr lang="en-US"/>
          </a:p>
        </p:txBody>
      </p:sp>
    </p:spTree>
    <p:extLst>
      <p:ext uri="{BB962C8B-B14F-4D97-AF65-F5344CB8AC3E}">
        <p14:creationId xmlns:p14="http://schemas.microsoft.com/office/powerpoint/2010/main" val="326894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Zappos' Problem</a:t>
            </a:r>
            <a:endParaRPr lang="en-US" dirty="0"/>
          </a:p>
        </p:txBody>
      </p:sp>
      <p:sp>
        <p:nvSpPr>
          <p:cNvPr id="3" name="Content Placeholder 2"/>
          <p:cNvSpPr>
            <a:spLocks noGrp="1"/>
          </p:cNvSpPr>
          <p:nvPr>
            <p:ph idx="1"/>
          </p:nvPr>
        </p:nvSpPr>
        <p:spPr>
          <a:xfrm>
            <a:off x="838200" y="3450566"/>
            <a:ext cx="10515600" cy="2726397"/>
          </a:xfrm>
        </p:spPr>
        <p:txBody>
          <a:bodyPr>
            <a:normAutofit fontScale="85000" lnSpcReduction="10000"/>
          </a:bodyPr>
          <a:lstStyle/>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Times New Roman" panose="02020603050405020304" pitchFamily="18" charset="0"/>
                <a:cs typeface="Calibri" panose="020F0502020204030204" pitchFamily="34" charset="0"/>
              </a:rPr>
              <a:t>The cotton and the flannel pajamas are similar to other products that Zappos has sold in the past. The marketing department has compiled representative samples of cotton and flannel pajama demand as shown in Figure 6.1.</a:t>
            </a:r>
            <a:endParaRPr kumimoji="0" lang="en-US" altLang="en-US" sz="1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Times New Roman" panose="02020603050405020304" pitchFamily="18" charset="0"/>
                <a:cs typeface="Calibri" panose="020F0502020204030204" pitchFamily="34" charset="0"/>
              </a:rPr>
              <a:t>The silk pajama's design is different from that of all other Zappos' existing products, therefore the marketing department does not believe that we should use past data to model the demand of silk pajama.  However, the marketing department has conducted extensive surveys to estimate the likely demand scenarios for silk pajamas and obtained the following information:</a:t>
            </a:r>
            <a:endParaRPr kumimoji="0" lang="en-US" altLang="en-US" sz="1400" b="0" i="0" u="none" strike="noStrike" cap="none" normalizeH="0" baseline="0" dirty="0">
              <a:ln>
                <a:noFill/>
              </a:ln>
              <a:solidFill>
                <a:schemeClr val="tx1"/>
              </a:solidFill>
              <a:effectLst/>
            </a:endParaRPr>
          </a:p>
        </p:txBody>
      </p:sp>
      <p:graphicFrame>
        <p:nvGraphicFramePr>
          <p:cNvPr id="6" name="Table 5"/>
          <p:cNvGraphicFramePr>
            <a:graphicFrameLocks noGrp="1"/>
          </p:cNvGraphicFramePr>
          <p:nvPr>
            <p:extLst>
              <p:ext uri="{D42A27DB-BD31-4B8C-83A1-F6EECF244321}">
                <p14:modId xmlns:p14="http://schemas.microsoft.com/office/powerpoint/2010/main" val="2569612054"/>
              </p:ext>
            </p:extLst>
          </p:nvPr>
        </p:nvGraphicFramePr>
        <p:xfrm>
          <a:off x="838198" y="1656225"/>
          <a:ext cx="10246744" cy="1794340"/>
        </p:xfrm>
        <a:graphic>
          <a:graphicData uri="http://schemas.openxmlformats.org/drawingml/2006/table">
            <a:tbl>
              <a:tblPr firstRow="1" firstCol="1" bandRow="1">
                <a:tableStyleId>{5C22544A-7EE6-4342-B048-85BDC9FD1C3A}</a:tableStyleId>
              </a:tblPr>
              <a:tblGrid>
                <a:gridCol w="2561138">
                  <a:extLst>
                    <a:ext uri="{9D8B030D-6E8A-4147-A177-3AD203B41FA5}">
                      <a16:colId xmlns:a16="http://schemas.microsoft.com/office/drawing/2014/main" val="3112260030"/>
                    </a:ext>
                  </a:extLst>
                </a:gridCol>
                <a:gridCol w="2561138">
                  <a:extLst>
                    <a:ext uri="{9D8B030D-6E8A-4147-A177-3AD203B41FA5}">
                      <a16:colId xmlns:a16="http://schemas.microsoft.com/office/drawing/2014/main" val="429201422"/>
                    </a:ext>
                  </a:extLst>
                </a:gridCol>
                <a:gridCol w="2562234">
                  <a:extLst>
                    <a:ext uri="{9D8B030D-6E8A-4147-A177-3AD203B41FA5}">
                      <a16:colId xmlns:a16="http://schemas.microsoft.com/office/drawing/2014/main" val="3964300688"/>
                    </a:ext>
                  </a:extLst>
                </a:gridCol>
                <a:gridCol w="2562234">
                  <a:extLst>
                    <a:ext uri="{9D8B030D-6E8A-4147-A177-3AD203B41FA5}">
                      <a16:colId xmlns:a16="http://schemas.microsoft.com/office/drawing/2014/main" val="2856811014"/>
                    </a:ext>
                  </a:extLst>
                </a:gridCol>
              </a:tblGrid>
              <a:tr h="358868">
                <a:tc>
                  <a:txBody>
                    <a:bodyPr/>
                    <a:lstStyle/>
                    <a:p>
                      <a:pPr marL="0" marR="0">
                        <a:spcBef>
                          <a:spcPts val="0"/>
                        </a:spcBef>
                        <a:spcAft>
                          <a:spcPts val="0"/>
                        </a:spcAft>
                      </a:pPr>
                      <a:r>
                        <a:rPr lang="en-US" sz="1800" baseline="0" dirty="0">
                          <a:effectLst/>
                        </a:rPr>
                        <a:t> </a:t>
                      </a:r>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dirty="0">
                          <a:effectLst/>
                        </a:rPr>
                        <a:t>Cost</a:t>
                      </a:r>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Selling Price</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Discount Price</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6263587"/>
                  </a:ext>
                </a:extLst>
              </a:tr>
              <a:tr h="358868">
                <a:tc>
                  <a:txBody>
                    <a:bodyPr/>
                    <a:lstStyle/>
                    <a:p>
                      <a:pPr marL="0" marR="0">
                        <a:spcBef>
                          <a:spcPts val="0"/>
                        </a:spcBef>
                        <a:spcAft>
                          <a:spcPts val="0"/>
                        </a:spcAft>
                      </a:pPr>
                      <a:r>
                        <a:rPr lang="en-US" sz="1800" baseline="0">
                          <a:effectLst/>
                        </a:rPr>
                        <a:t>Cotton</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$25</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$30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$10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1735613"/>
                  </a:ext>
                </a:extLst>
              </a:tr>
              <a:tr h="358868">
                <a:tc>
                  <a:txBody>
                    <a:bodyPr/>
                    <a:lstStyle/>
                    <a:p>
                      <a:pPr marL="0" marR="0">
                        <a:spcBef>
                          <a:spcPts val="0"/>
                        </a:spcBef>
                        <a:spcAft>
                          <a:spcPts val="0"/>
                        </a:spcAft>
                      </a:pPr>
                      <a:r>
                        <a:rPr lang="en-US" sz="1800" baseline="0">
                          <a:effectLst/>
                        </a:rPr>
                        <a:t>Flannel</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$25</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$40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$10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21813290"/>
                  </a:ext>
                </a:extLst>
              </a:tr>
              <a:tr h="358868">
                <a:tc>
                  <a:txBody>
                    <a:bodyPr/>
                    <a:lstStyle/>
                    <a:p>
                      <a:pPr marL="0" marR="0">
                        <a:spcBef>
                          <a:spcPts val="0"/>
                        </a:spcBef>
                        <a:spcAft>
                          <a:spcPts val="0"/>
                        </a:spcAft>
                      </a:pPr>
                      <a:r>
                        <a:rPr lang="en-US" sz="1800" baseline="0">
                          <a:effectLst/>
                        </a:rPr>
                        <a:t>Silk</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$35</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dirty="0">
                          <a:effectLst/>
                        </a:rPr>
                        <a:t>$60</a:t>
                      </a:r>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$30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5066454"/>
                  </a:ext>
                </a:extLst>
              </a:tr>
              <a:tr h="358868">
                <a:tc>
                  <a:txBody>
                    <a:bodyPr/>
                    <a:lstStyle/>
                    <a:p>
                      <a:pPr marL="0" marR="0">
                        <a:spcBef>
                          <a:spcPts val="0"/>
                        </a:spcBef>
                        <a:spcAft>
                          <a:spcPts val="0"/>
                        </a:spcAft>
                      </a:pPr>
                      <a:r>
                        <a:rPr lang="en-US" sz="1800" baseline="0">
                          <a:effectLst/>
                        </a:rPr>
                        <a:t>Velour</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$30</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a:effectLst/>
                        </a:rPr>
                        <a:t>$55</a:t>
                      </a:r>
                      <a:endParaRPr lang="en-US" sz="1800" baseline="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aseline="0" dirty="0">
                          <a:effectLst/>
                        </a:rPr>
                        <a:t>$20</a:t>
                      </a:r>
                      <a:endParaRPr lang="en-US" sz="1800" baseline="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4127592"/>
                  </a:ext>
                </a:extLst>
              </a:tr>
            </a:tbl>
          </a:graphicData>
        </a:graphic>
      </p:graphicFrame>
      <p:sp>
        <p:nvSpPr>
          <p:cNvPr id="4" name="Slide Number Placeholder 3">
            <a:extLst>
              <a:ext uri="{FF2B5EF4-FFF2-40B4-BE49-F238E27FC236}">
                <a16:creationId xmlns:a16="http://schemas.microsoft.com/office/drawing/2014/main" id="{5E95B434-BCF7-B372-54FA-963698C3B650}"/>
              </a:ext>
            </a:extLst>
          </p:cNvPr>
          <p:cNvSpPr>
            <a:spLocks noGrp="1"/>
          </p:cNvSpPr>
          <p:nvPr>
            <p:ph type="sldNum" sz="quarter" idx="12"/>
          </p:nvPr>
        </p:nvSpPr>
        <p:spPr/>
        <p:txBody>
          <a:bodyPr/>
          <a:lstStyle/>
          <a:p>
            <a:fld id="{DEF08720-FDB4-45D7-9583-12871D4FD6D8}" type="slidenum">
              <a:rPr lang="en-US" smtClean="0"/>
              <a:t>4</a:t>
            </a:fld>
            <a:endParaRPr lang="en-US"/>
          </a:p>
        </p:txBody>
      </p:sp>
    </p:spTree>
    <p:extLst>
      <p:ext uri="{BB962C8B-B14F-4D97-AF65-F5344CB8AC3E}">
        <p14:creationId xmlns:p14="http://schemas.microsoft.com/office/powerpoint/2010/main" val="153960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Zappos' Problem</a:t>
            </a:r>
            <a:endParaRPr lang="en-US" dirty="0"/>
          </a:p>
        </p:txBody>
      </p:sp>
      <p:sp>
        <p:nvSpPr>
          <p:cNvPr id="3" name="Content Placeholder 2"/>
          <p:cNvSpPr>
            <a:spLocks noGrp="1"/>
          </p:cNvSpPr>
          <p:nvPr>
            <p:ph idx="1"/>
          </p:nvPr>
        </p:nvSpPr>
        <p:spPr>
          <a:xfrm>
            <a:off x="838200" y="1825625"/>
            <a:ext cx="7995249" cy="4351338"/>
          </a:xfrm>
        </p:spPr>
        <p:txBody>
          <a:bodyPr>
            <a:normAutofit lnSpcReduction="10000"/>
          </a:bodyPr>
          <a:lstStyle/>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Times New Roman" panose="02020603050405020304" pitchFamily="18" charset="0"/>
                <a:cs typeface="Calibri" panose="020F0502020204030204" pitchFamily="34" charset="0"/>
              </a:rPr>
              <a:t>In addition, Zappos estimates a maximum silk pajama demand of 30,000 and a minimum possible demand of 0.</a:t>
            </a:r>
            <a:endParaRPr kumimoji="0" lang="en-US" altLang="en-US" sz="1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dirty="0">
                <a:latin typeface="Calibri" panose="020F0502020204030204" pitchFamily="34" charset="0"/>
                <a:ea typeface="Times New Roman" panose="02020603050405020304" pitchFamily="18" charset="0"/>
                <a:cs typeface="Calibri" panose="020F0502020204030204" pitchFamily="34" charset="0"/>
              </a:rPr>
              <a:t>The velour pajama is a new product being introduced this season. Therefore, we cannot use past data to model it and the only information that we have is the minimum, most likely, and maximum values of velour pajama demand, which are 2500 units, 10,000 units, and 25,000 units, respectively.</a:t>
            </a:r>
            <a:endParaRPr kumimoji="0" lang="en-US" altLang="en-US" sz="14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en-US" altLang="en-US" b="1" dirty="0">
                <a:latin typeface="Calibri" panose="020F0502020204030204" pitchFamily="34" charset="0"/>
                <a:ea typeface="Times New Roman" panose="02020603050405020304" pitchFamily="18" charset="0"/>
                <a:cs typeface="Calibri" panose="020F0502020204030204" pitchFamily="34" charset="0"/>
              </a:rPr>
              <a:t>Source:</a:t>
            </a:r>
            <a:r>
              <a:rPr lang="en-US" altLang="en-US" dirty="0">
                <a:latin typeface="Calibri" panose="020F0502020204030204" pitchFamily="34" charset="0"/>
                <a:ea typeface="Times New Roman" panose="02020603050405020304" pitchFamily="18" charset="0"/>
                <a:cs typeface="Calibri" panose="020F0502020204030204" pitchFamily="34" charset="0"/>
              </a:rPr>
              <a:t> </a:t>
            </a:r>
            <a:r>
              <a:rPr lang="en-US" altLang="en-US" dirty="0" err="1">
                <a:latin typeface="Calibri" panose="020F0502020204030204" pitchFamily="34" charset="0"/>
                <a:ea typeface="Times New Roman" panose="02020603050405020304" pitchFamily="18" charset="0"/>
                <a:cs typeface="Calibri" panose="020F0502020204030204" pitchFamily="34" charset="0"/>
              </a:rPr>
              <a:t>Camm</a:t>
            </a:r>
            <a:r>
              <a:rPr lang="en-US" altLang="en-US" dirty="0">
                <a:latin typeface="Calibri" panose="020F0502020204030204" pitchFamily="34" charset="0"/>
                <a:ea typeface="Times New Roman" panose="02020603050405020304" pitchFamily="18" charset="0"/>
                <a:cs typeface="Calibri" panose="020F0502020204030204" pitchFamily="34" charset="0"/>
              </a:rPr>
              <a:t> et al., Essentials of Business Analytics, 2015, Cengage Learning, pp. 506-514</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9" name="Rectangle 2"/>
          <p:cNvSpPr>
            <a:spLocks noChangeArrowheads="1"/>
          </p:cNvSpPr>
          <p:nvPr/>
        </p:nvSpPr>
        <p:spPr bwMode="auto">
          <a:xfrm>
            <a:off x="5400675" y="31665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742926253"/>
              </p:ext>
            </p:extLst>
          </p:nvPr>
        </p:nvGraphicFramePr>
        <p:xfrm>
          <a:off x="9300451" y="1941269"/>
          <a:ext cx="2276198" cy="4105847"/>
        </p:xfrm>
        <a:graphic>
          <a:graphicData uri="http://schemas.openxmlformats.org/drawingml/2006/table">
            <a:tbl>
              <a:tblPr firstRow="1" firstCol="1" bandRow="1">
                <a:tableStyleId>{5C22544A-7EE6-4342-B048-85BDC9FD1C3A}</a:tableStyleId>
              </a:tblPr>
              <a:tblGrid>
                <a:gridCol w="1138099">
                  <a:extLst>
                    <a:ext uri="{9D8B030D-6E8A-4147-A177-3AD203B41FA5}">
                      <a16:colId xmlns:a16="http://schemas.microsoft.com/office/drawing/2014/main" val="2155790321"/>
                    </a:ext>
                  </a:extLst>
                </a:gridCol>
                <a:gridCol w="1138099">
                  <a:extLst>
                    <a:ext uri="{9D8B030D-6E8A-4147-A177-3AD203B41FA5}">
                      <a16:colId xmlns:a16="http://schemas.microsoft.com/office/drawing/2014/main" val="1675814686"/>
                    </a:ext>
                  </a:extLst>
                </a:gridCol>
              </a:tblGrid>
              <a:tr h="684308">
                <a:tc>
                  <a:txBody>
                    <a:bodyPr/>
                    <a:lstStyle/>
                    <a:p>
                      <a:pPr marL="0" marR="0" algn="l">
                        <a:spcBef>
                          <a:spcPts val="0"/>
                        </a:spcBef>
                        <a:spcAft>
                          <a:spcPts val="0"/>
                        </a:spcAft>
                      </a:pPr>
                      <a:r>
                        <a:rPr lang="en-US" sz="2000" dirty="0">
                          <a:effectLst/>
                        </a:rPr>
                        <a:t>Values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a:effectLst/>
                        </a:rPr>
                        <a:t>Demand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663158"/>
                  </a:ext>
                </a:extLst>
              </a:tr>
              <a:tr h="684308">
                <a:tc>
                  <a:txBody>
                    <a:bodyPr/>
                    <a:lstStyle/>
                    <a:p>
                      <a:pPr marL="0" marR="0" algn="l">
                        <a:spcBef>
                          <a:spcPts val="0"/>
                        </a:spcBef>
                        <a:spcAft>
                          <a:spcPts val="0"/>
                        </a:spcAft>
                      </a:pPr>
                      <a:r>
                        <a:rPr lang="en-US" sz="2000">
                          <a:effectLst/>
                        </a:rPr>
                        <a:t>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a:effectLst/>
                        </a:rPr>
                        <a:t>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9304329"/>
                  </a:ext>
                </a:extLst>
              </a:tr>
              <a:tr h="719933">
                <a:tc>
                  <a:txBody>
                    <a:bodyPr/>
                    <a:lstStyle/>
                    <a:p>
                      <a:pPr marL="0" marR="0" algn="l">
                        <a:spcBef>
                          <a:spcPts val="0"/>
                        </a:spcBef>
                        <a:spcAft>
                          <a:spcPts val="0"/>
                        </a:spcAft>
                      </a:pPr>
                      <a:r>
                        <a:rPr lang="en-US" sz="2000">
                          <a:effectLst/>
                        </a:rPr>
                        <a:t>10,000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a:effectLst/>
                        </a:rPr>
                        <a:t>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6283021"/>
                  </a:ext>
                </a:extLst>
              </a:tr>
              <a:tr h="648682">
                <a:tc>
                  <a:txBody>
                    <a:bodyPr/>
                    <a:lstStyle/>
                    <a:p>
                      <a:pPr marL="0" marR="0" algn="l">
                        <a:spcBef>
                          <a:spcPts val="0"/>
                        </a:spcBef>
                        <a:spcAft>
                          <a:spcPts val="0"/>
                        </a:spcAft>
                      </a:pPr>
                      <a:r>
                        <a:rPr lang="en-US" sz="2000">
                          <a:effectLst/>
                        </a:rPr>
                        <a:t>15,000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a:effectLst/>
                        </a:rPr>
                        <a:t>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0089365"/>
                  </a:ext>
                </a:extLst>
              </a:tr>
              <a:tr h="684308">
                <a:tc>
                  <a:txBody>
                    <a:bodyPr/>
                    <a:lstStyle/>
                    <a:p>
                      <a:pPr marL="0" marR="0" algn="l">
                        <a:spcBef>
                          <a:spcPts val="0"/>
                        </a:spcBef>
                        <a:spcAft>
                          <a:spcPts val="0"/>
                        </a:spcAft>
                      </a:pPr>
                      <a:r>
                        <a:rPr lang="en-US" sz="2000">
                          <a:effectLst/>
                        </a:rPr>
                        <a:t>20,000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a:effectLst/>
                        </a:rPr>
                        <a:t>0.25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8546880"/>
                  </a:ext>
                </a:extLst>
              </a:tr>
              <a:tr h="684308">
                <a:tc>
                  <a:txBody>
                    <a:bodyPr/>
                    <a:lstStyle/>
                    <a:p>
                      <a:pPr marL="0" marR="0" algn="l">
                        <a:spcBef>
                          <a:spcPts val="0"/>
                        </a:spcBef>
                        <a:spcAft>
                          <a:spcPts val="0"/>
                        </a:spcAft>
                      </a:pPr>
                      <a:r>
                        <a:rPr lang="en-US" sz="2000">
                          <a:effectLst/>
                        </a:rPr>
                        <a:t>25,000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spcBef>
                          <a:spcPts val="0"/>
                        </a:spcBef>
                        <a:spcAft>
                          <a:spcPts val="0"/>
                        </a:spcAft>
                      </a:pPr>
                      <a:r>
                        <a:rPr lang="en-US" sz="2000" dirty="0">
                          <a:effectLst/>
                        </a:rPr>
                        <a:t>0.05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6926812"/>
                  </a:ext>
                </a:extLst>
              </a:tr>
            </a:tbl>
          </a:graphicData>
        </a:graphic>
      </p:graphicFrame>
      <p:sp>
        <p:nvSpPr>
          <p:cNvPr id="4" name="Slide Number Placeholder 3">
            <a:extLst>
              <a:ext uri="{FF2B5EF4-FFF2-40B4-BE49-F238E27FC236}">
                <a16:creationId xmlns:a16="http://schemas.microsoft.com/office/drawing/2014/main" id="{9E878896-BAE2-8C54-F1D7-80D7378BFEE3}"/>
              </a:ext>
            </a:extLst>
          </p:cNvPr>
          <p:cNvSpPr>
            <a:spLocks noGrp="1"/>
          </p:cNvSpPr>
          <p:nvPr>
            <p:ph type="sldNum" sz="quarter" idx="12"/>
          </p:nvPr>
        </p:nvSpPr>
        <p:spPr/>
        <p:txBody>
          <a:bodyPr/>
          <a:lstStyle/>
          <a:p>
            <a:fld id="{DEF08720-FDB4-45D7-9583-12871D4FD6D8}" type="slidenum">
              <a:rPr lang="en-US" smtClean="0"/>
              <a:t>5</a:t>
            </a:fld>
            <a:endParaRPr lang="en-US"/>
          </a:p>
        </p:txBody>
      </p:sp>
    </p:spTree>
    <p:extLst>
      <p:ext uri="{BB962C8B-B14F-4D97-AF65-F5344CB8AC3E}">
        <p14:creationId xmlns:p14="http://schemas.microsoft.com/office/powerpoint/2010/main" val="153960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cotton pajama demand</a:t>
            </a:r>
            <a:endParaRPr lang="en-US" dirty="0"/>
          </a:p>
        </p:txBody>
      </p:sp>
      <p:sp>
        <p:nvSpPr>
          <p:cNvPr id="3" name="Content Placeholder 2"/>
          <p:cNvSpPr>
            <a:spLocks noGrp="1"/>
          </p:cNvSpPr>
          <p:nvPr>
            <p:ph idx="1"/>
          </p:nvPr>
        </p:nvSpPr>
        <p:spPr>
          <a:xfrm>
            <a:off x="838200" y="1825625"/>
            <a:ext cx="6313098" cy="4808088"/>
          </a:xfrm>
        </p:spPr>
        <p:txBody>
          <a:bodyPr>
            <a:normAutofit/>
          </a:bodyPr>
          <a:lstStyle/>
          <a:p>
            <a:pPr marL="0" indent="0">
              <a:buNone/>
            </a:pPr>
            <a:r>
              <a:rPr lang="en-US" dirty="0"/>
              <a:t>The historical data for cotton pajama demand is given in Figure 6.1 We now use the </a:t>
            </a:r>
            <a:r>
              <a:rPr lang="en-US" dirty="0" err="1"/>
              <a:t>fitdistrplus</a:t>
            </a:r>
            <a:r>
              <a:rPr lang="en-US" dirty="0"/>
              <a:t> package to find a distribution that fits our cotton pajamas nicely. After trying several distributions, we might settle on the normal distribution. We use the </a:t>
            </a:r>
            <a:r>
              <a:rPr lang="en-US" dirty="0" err="1"/>
              <a:t>fitdist</a:t>
            </a:r>
            <a:r>
              <a:rPr lang="en-US" dirty="0"/>
              <a:t> function to create a normal model from our data and the </a:t>
            </a:r>
            <a:r>
              <a:rPr lang="en-US" dirty="0" err="1"/>
              <a:t>gofstat</a:t>
            </a:r>
            <a:r>
              <a:rPr lang="en-US" dirty="0"/>
              <a:t> function to display goodness of fit statistics about it. Both of these are from the “</a:t>
            </a:r>
            <a:r>
              <a:rPr lang="en-US" dirty="0" err="1"/>
              <a:t>fitdistrplus</a:t>
            </a:r>
            <a:r>
              <a:rPr lang="en-US" dirty="0"/>
              <a:t>” library. The code for this is reproduced in figure 6.2</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754338" y="2565729"/>
            <a:ext cx="3705225" cy="2847975"/>
          </a:xfrm>
          <a:prstGeom prst="rect">
            <a:avLst/>
          </a:prstGeom>
          <a:ln>
            <a:solidFill>
              <a:schemeClr val="bg2"/>
            </a:solidFill>
          </a:ln>
        </p:spPr>
      </p:pic>
      <p:sp>
        <p:nvSpPr>
          <p:cNvPr id="5" name="Slide Number Placeholder 4">
            <a:extLst>
              <a:ext uri="{FF2B5EF4-FFF2-40B4-BE49-F238E27FC236}">
                <a16:creationId xmlns:a16="http://schemas.microsoft.com/office/drawing/2014/main" id="{01F94128-60F1-E134-ACA8-9FDA11105BAA}"/>
              </a:ext>
            </a:extLst>
          </p:cNvPr>
          <p:cNvSpPr>
            <a:spLocks noGrp="1"/>
          </p:cNvSpPr>
          <p:nvPr>
            <p:ph type="sldNum" sz="quarter" idx="12"/>
          </p:nvPr>
        </p:nvSpPr>
        <p:spPr/>
        <p:txBody>
          <a:bodyPr/>
          <a:lstStyle/>
          <a:p>
            <a:fld id="{DEF08720-FDB4-45D7-9583-12871D4FD6D8}" type="slidenum">
              <a:rPr lang="en-US" smtClean="0"/>
              <a:t>6</a:t>
            </a:fld>
            <a:endParaRPr lang="en-US"/>
          </a:p>
        </p:txBody>
      </p:sp>
    </p:spTree>
    <p:extLst>
      <p:ext uri="{BB962C8B-B14F-4D97-AF65-F5344CB8AC3E}">
        <p14:creationId xmlns:p14="http://schemas.microsoft.com/office/powerpoint/2010/main" val="413208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cotton pajama demand</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a:t>The demand for pajamas is indeed a discrete random variable. However, a typical practice to model the demand is to use a continuous distribution (as discussed in Lecture 5). As the numbers a discrete random variable can take on get larger, continuous distributions become stronger approximations. </a:t>
            </a:r>
          </a:p>
          <a:p>
            <a:pPr marL="0" indent="0">
              <a:buNone/>
            </a:pPr>
            <a:r>
              <a:rPr lang="en-US" dirty="0"/>
              <a:t>We observe a KS statistic of .12, which, while not perfect, is OK for our purposes. Since our sample is relatively small, random noise in the data makes it very unlikely to find any strong fit for our data. </a:t>
            </a:r>
          </a:p>
          <a:p>
            <a:pPr marL="0" indent="0">
              <a:buNone/>
            </a:pPr>
            <a:r>
              <a:rPr lang="en-US" dirty="0"/>
              <a:t>We also want to make sure that “out of bounds” values, in this case, demand values less than 0, won’t pop up in our simulations. We see the mean is approximately six standard deviations higher than 0.  We’ll almost never encounter a trial with demand lower than 0 under such circumstances.</a:t>
            </a:r>
          </a:p>
          <a:p>
            <a:endParaRPr lang="en-US" dirty="0"/>
          </a:p>
        </p:txBody>
      </p:sp>
      <p:sp>
        <p:nvSpPr>
          <p:cNvPr id="4" name="Slide Number Placeholder 3">
            <a:extLst>
              <a:ext uri="{FF2B5EF4-FFF2-40B4-BE49-F238E27FC236}">
                <a16:creationId xmlns:a16="http://schemas.microsoft.com/office/drawing/2014/main" id="{09E6E2DA-107A-FC44-70A8-A7CF824D05C6}"/>
              </a:ext>
            </a:extLst>
          </p:cNvPr>
          <p:cNvSpPr>
            <a:spLocks noGrp="1"/>
          </p:cNvSpPr>
          <p:nvPr>
            <p:ph type="sldNum" sz="quarter" idx="12"/>
          </p:nvPr>
        </p:nvSpPr>
        <p:spPr/>
        <p:txBody>
          <a:bodyPr/>
          <a:lstStyle/>
          <a:p>
            <a:fld id="{DEF08720-FDB4-45D7-9583-12871D4FD6D8}" type="slidenum">
              <a:rPr lang="en-US" smtClean="0"/>
              <a:t>7</a:t>
            </a:fld>
            <a:endParaRPr lang="en-US"/>
          </a:p>
        </p:txBody>
      </p:sp>
    </p:spTree>
    <p:extLst>
      <p:ext uri="{BB962C8B-B14F-4D97-AF65-F5344CB8AC3E}">
        <p14:creationId xmlns:p14="http://schemas.microsoft.com/office/powerpoint/2010/main" val="143538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flannel pajama demand</a:t>
            </a:r>
            <a:endParaRPr lang="en-US" dirty="0"/>
          </a:p>
        </p:txBody>
      </p:sp>
      <p:sp>
        <p:nvSpPr>
          <p:cNvPr id="3" name="Content Placeholder 2"/>
          <p:cNvSpPr>
            <a:spLocks noGrp="1"/>
          </p:cNvSpPr>
          <p:nvPr>
            <p:ph idx="1"/>
          </p:nvPr>
        </p:nvSpPr>
        <p:spPr>
          <a:xfrm>
            <a:off x="838200" y="1825625"/>
            <a:ext cx="10515600" cy="952081"/>
          </a:xfrm>
        </p:spPr>
        <p:txBody>
          <a:bodyPr>
            <a:normAutofit/>
          </a:bodyPr>
          <a:lstStyle/>
          <a:p>
            <a:pPr marL="0" indent="0">
              <a:buNone/>
            </a:pPr>
            <a:r>
              <a:rPr lang="en-US" sz="2400" dirty="0"/>
              <a:t>After trying out different distributions, we eventually settle on the Weibull distribution to model flannel pajama demand.</a:t>
            </a:r>
          </a:p>
          <a:p>
            <a:endParaRPr lang="en-US" sz="2400" dirty="0"/>
          </a:p>
        </p:txBody>
      </p:sp>
      <p:sp>
        <p:nvSpPr>
          <p:cNvPr id="4" name="TextBox 3"/>
          <p:cNvSpPr txBox="1"/>
          <p:nvPr/>
        </p:nvSpPr>
        <p:spPr>
          <a:xfrm>
            <a:off x="838200" y="2883678"/>
            <a:ext cx="10515600" cy="1200329"/>
          </a:xfrm>
          <a:prstGeom prst="rect">
            <a:avLst/>
          </a:prstGeom>
          <a:solidFill>
            <a:schemeClr val="bg2"/>
          </a:solidFill>
        </p:spPr>
        <p:txBody>
          <a:bodyPr wrap="square" rtlCol="0">
            <a:spAutoFit/>
          </a:bodyPr>
          <a:lstStyle/>
          <a:p>
            <a:r>
              <a:rPr lang="en-US" sz="2400" dirty="0"/>
              <a:t>INDIVIDUAL EXERCISE</a:t>
            </a:r>
          </a:p>
          <a:p>
            <a:r>
              <a:rPr lang="en-US" sz="2400" dirty="0"/>
              <a:t>Try “shifting” the distribution by subtracting or adding values to the data set before fitting it. Can you get a better fit than we use in this lecture?</a:t>
            </a:r>
          </a:p>
        </p:txBody>
      </p:sp>
      <p:sp>
        <p:nvSpPr>
          <p:cNvPr id="5" name="Content Placeholder 2"/>
          <p:cNvSpPr txBox="1">
            <a:spLocks/>
          </p:cNvSpPr>
          <p:nvPr/>
        </p:nvSpPr>
        <p:spPr>
          <a:xfrm>
            <a:off x="838200" y="4189979"/>
            <a:ext cx="10515600" cy="2409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We again produce a model, along with parameter estimation and fit statistics, reproduced in Figure 6.3.</a:t>
            </a:r>
          </a:p>
          <a:p>
            <a:pPr marL="0" indent="0">
              <a:buNone/>
            </a:pPr>
            <a:r>
              <a:rPr lang="en-US" sz="2400" dirty="0"/>
              <a:t>The </a:t>
            </a:r>
            <a:r>
              <a:rPr lang="en-US" sz="2400" dirty="0" err="1"/>
              <a:t>fitdistrplus</a:t>
            </a:r>
            <a:r>
              <a:rPr lang="en-US" sz="2400" dirty="0"/>
              <a:t> library makes it very easy to do graphical fit tests of our distributions as well. In figure 6.4, we compare the compare the </a:t>
            </a:r>
            <a:r>
              <a:rPr lang="en-US" sz="2400" dirty="0" err="1"/>
              <a:t>cdf</a:t>
            </a:r>
            <a:r>
              <a:rPr lang="en-US" sz="2400" dirty="0"/>
              <a:t> and pdf of our fitted distribution to that of our data, and produce </a:t>
            </a:r>
            <a:r>
              <a:rPr lang="en-US" sz="2400" dirty="0" err="1"/>
              <a:t>qq</a:t>
            </a:r>
            <a:r>
              <a:rPr lang="en-US" sz="2400" dirty="0"/>
              <a:t> and pp plots as well. </a:t>
            </a:r>
          </a:p>
          <a:p>
            <a:pPr marL="0" indent="0">
              <a:buNone/>
            </a:pPr>
            <a:endParaRPr lang="en-US" sz="2400" dirty="0"/>
          </a:p>
          <a:p>
            <a:endParaRPr lang="en-US" sz="2400" dirty="0"/>
          </a:p>
        </p:txBody>
      </p:sp>
      <p:sp>
        <p:nvSpPr>
          <p:cNvPr id="6" name="Slide Number Placeholder 5">
            <a:extLst>
              <a:ext uri="{FF2B5EF4-FFF2-40B4-BE49-F238E27FC236}">
                <a16:creationId xmlns:a16="http://schemas.microsoft.com/office/drawing/2014/main" id="{8C862B48-167A-C95D-4868-D1D3CC08DC31}"/>
              </a:ext>
            </a:extLst>
          </p:cNvPr>
          <p:cNvSpPr>
            <a:spLocks noGrp="1"/>
          </p:cNvSpPr>
          <p:nvPr>
            <p:ph type="sldNum" sz="quarter" idx="12"/>
          </p:nvPr>
        </p:nvSpPr>
        <p:spPr/>
        <p:txBody>
          <a:bodyPr/>
          <a:lstStyle/>
          <a:p>
            <a:fld id="{DEF08720-FDB4-45D7-9583-12871D4FD6D8}" type="slidenum">
              <a:rPr lang="en-US" smtClean="0"/>
              <a:t>8</a:t>
            </a:fld>
            <a:endParaRPr lang="en-US"/>
          </a:p>
        </p:txBody>
      </p:sp>
    </p:spTree>
    <p:extLst>
      <p:ext uri="{BB962C8B-B14F-4D97-AF65-F5344CB8AC3E}">
        <p14:creationId xmlns:p14="http://schemas.microsoft.com/office/powerpoint/2010/main" val="41353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Modeling the flannel pajama demand</a:t>
            </a:r>
            <a:endParaRPr lang="en-US" dirty="0"/>
          </a:p>
        </p:txBody>
      </p:sp>
      <p:sp>
        <p:nvSpPr>
          <p:cNvPr id="4" name="TextBox 3"/>
          <p:cNvSpPr txBox="1"/>
          <p:nvPr/>
        </p:nvSpPr>
        <p:spPr>
          <a:xfrm>
            <a:off x="769188" y="4841874"/>
            <a:ext cx="10515600" cy="1200329"/>
          </a:xfrm>
          <a:prstGeom prst="rect">
            <a:avLst/>
          </a:prstGeom>
          <a:solidFill>
            <a:schemeClr val="bg2"/>
          </a:solidFill>
        </p:spPr>
        <p:txBody>
          <a:bodyPr wrap="square" rtlCol="0">
            <a:spAutoFit/>
          </a:bodyPr>
          <a:lstStyle/>
          <a:p>
            <a:r>
              <a:rPr lang="en-US" sz="2400" dirty="0"/>
              <a:t>INDIVIDUAL EXERCISE</a:t>
            </a:r>
          </a:p>
          <a:p>
            <a:r>
              <a:rPr lang="en-US" sz="2400" dirty="0"/>
              <a:t>Check the examples provided in the documentation for </a:t>
            </a:r>
            <a:r>
              <a:rPr lang="en-US" sz="2400" dirty="0" err="1"/>
              <a:t>fitdistrplus</a:t>
            </a:r>
            <a:r>
              <a:rPr lang="en-US" sz="2400" dirty="0"/>
              <a:t> to see how to compare multiple potential fits at once.</a:t>
            </a: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952695" y="1893858"/>
            <a:ext cx="3924300" cy="2552700"/>
          </a:xfrm>
          <a:prstGeom prst="rect">
            <a:avLst/>
          </a:prstGeom>
          <a:ln>
            <a:solidFill>
              <a:schemeClr val="bg2"/>
            </a:solidFill>
          </a:ln>
        </p:spPr>
      </p:pic>
      <p:sp>
        <p:nvSpPr>
          <p:cNvPr id="3" name="Slide Number Placeholder 2">
            <a:extLst>
              <a:ext uri="{FF2B5EF4-FFF2-40B4-BE49-F238E27FC236}">
                <a16:creationId xmlns:a16="http://schemas.microsoft.com/office/drawing/2014/main" id="{29821E45-4FFC-63BA-36B4-876A96CB360E}"/>
              </a:ext>
            </a:extLst>
          </p:cNvPr>
          <p:cNvSpPr>
            <a:spLocks noGrp="1"/>
          </p:cNvSpPr>
          <p:nvPr>
            <p:ph type="sldNum" sz="quarter" idx="12"/>
          </p:nvPr>
        </p:nvSpPr>
        <p:spPr/>
        <p:txBody>
          <a:bodyPr/>
          <a:lstStyle/>
          <a:p>
            <a:fld id="{DEF08720-FDB4-45D7-9583-12871D4FD6D8}" type="slidenum">
              <a:rPr lang="en-US" smtClean="0"/>
              <a:t>9</a:t>
            </a:fld>
            <a:endParaRPr lang="en-US"/>
          </a:p>
        </p:txBody>
      </p:sp>
    </p:spTree>
    <p:extLst>
      <p:ext uri="{BB962C8B-B14F-4D97-AF65-F5344CB8AC3E}">
        <p14:creationId xmlns:p14="http://schemas.microsoft.com/office/powerpoint/2010/main" val="1497037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2683</Words>
  <Application>Microsoft Macintosh PowerPoint</Application>
  <PresentationFormat>Widescreen</PresentationFormat>
  <Paragraphs>178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Consolas</vt:lpstr>
      <vt:lpstr>Office Theme</vt:lpstr>
      <vt:lpstr>Lecture 6 </vt:lpstr>
      <vt:lpstr>Learning Objectives</vt:lpstr>
      <vt:lpstr>Zappos' Problem</vt:lpstr>
      <vt:lpstr>Zappos' Problem</vt:lpstr>
      <vt:lpstr>Zappos' Problem</vt:lpstr>
      <vt:lpstr>Modeling the cotton pajama demand</vt:lpstr>
      <vt:lpstr>Modeling the cotton pajama demand</vt:lpstr>
      <vt:lpstr>Modeling the flannel pajama demand</vt:lpstr>
      <vt:lpstr>Modeling the flannel pajama demand</vt:lpstr>
      <vt:lpstr>Modeling the flannel pajama demand</vt:lpstr>
      <vt:lpstr>Modeling the silk pajama demand</vt:lpstr>
      <vt:lpstr>Modeling the velour pajama demand</vt:lpstr>
      <vt:lpstr>Model Output</vt:lpstr>
      <vt:lpstr>Model Output</vt:lpstr>
      <vt:lpstr>Correlation Among the Inputs</vt:lpstr>
      <vt:lpstr>Pearson Product Moment Correlation</vt:lpstr>
      <vt:lpstr>Pearson Product Moment Correlation</vt:lpstr>
      <vt:lpstr>Pearson Product Moment Correlation</vt:lpstr>
      <vt:lpstr>Spearman Rank Correlation</vt:lpstr>
      <vt:lpstr>Spearman Rank Correlation</vt:lpstr>
      <vt:lpstr>Spearman Rank Correlation</vt:lpstr>
      <vt:lpstr>Setting Up a Correlation Matrix in R</vt:lpstr>
      <vt:lpstr>Setting Up a Correlation Matrix in R</vt:lpstr>
      <vt:lpstr>Setting Up a Correlation Matrix in R</vt:lpstr>
      <vt:lpstr>Setting Up a Correlation Matrix in R</vt:lpstr>
      <vt:lpstr>Building the Correlated Model</vt:lpstr>
      <vt:lpstr>Building the Correlated Model</vt:lpstr>
      <vt:lpstr>Building the Correlated Model</vt:lpstr>
      <vt:lpstr>Building and checking the Correlated Model</vt:lpstr>
      <vt:lpstr>Checking The Input Model</vt:lpstr>
      <vt:lpstr>Checking The Input Model</vt:lpstr>
      <vt:lpstr>PowerPoint Presentation</vt:lpstr>
      <vt:lpstr>Checking The Input Model</vt:lpstr>
      <vt:lpstr>Lecture 6 References</vt:lpstr>
      <vt:lpstr>Lecture 6 Summary Questions</vt:lpstr>
    </vt:vector>
  </TitlesOfParts>
  <Manager/>
  <Company>Boston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6</dc:title>
  <dc:subject/>
  <dc:creator>Ritt, David Martin</dc:creator>
  <cp:keywords/>
  <dc:description/>
  <cp:lastModifiedBy>Kim, Hyunuk</cp:lastModifiedBy>
  <cp:revision>7</cp:revision>
  <dcterms:created xsi:type="dcterms:W3CDTF">2019-10-15T18:53:19Z</dcterms:created>
  <dcterms:modified xsi:type="dcterms:W3CDTF">2022-09-02T15:47:06Z</dcterms:modified>
  <cp:category/>
</cp:coreProperties>
</file>