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92" r:id="rId3"/>
    <p:sldId id="257" r:id="rId4"/>
    <p:sldId id="258" r:id="rId5"/>
    <p:sldId id="261" r:id="rId6"/>
    <p:sldId id="259" r:id="rId7"/>
    <p:sldId id="260" r:id="rId8"/>
    <p:sldId id="262" r:id="rId9"/>
    <p:sldId id="263" r:id="rId10"/>
    <p:sldId id="268" r:id="rId11"/>
    <p:sldId id="264" r:id="rId12"/>
    <p:sldId id="267" r:id="rId13"/>
    <p:sldId id="266" r:id="rId14"/>
    <p:sldId id="26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91BCB5-8B1A-AC42-835F-244157DC1022}" v="1" dt="2022-08-22T17:39:09.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E691BCB5-8B1A-AC42-835F-244157DC1022}"/>
    <pc:docChg chg="custSel modSld modMainMaster">
      <pc:chgData name="Kim, Hyunuk" userId="389a3906-df34-48cf-a758-29fc423a599b" providerId="ADAL" clId="{E691BCB5-8B1A-AC42-835F-244157DC1022}" dt="2022-08-22T17:39:09.023" v="4"/>
      <pc:docMkLst>
        <pc:docMk/>
      </pc:docMkLst>
      <pc:sldChg chg="delSp">
        <pc:chgData name="Kim, Hyunuk" userId="389a3906-df34-48cf-a758-29fc423a599b" providerId="ADAL" clId="{E691BCB5-8B1A-AC42-835F-244157DC1022}" dt="2022-08-22T17:39:09.023" v="4"/>
        <pc:sldMkLst>
          <pc:docMk/>
          <pc:sldMk cId="336823959" sldId="257"/>
        </pc:sldMkLst>
        <pc:spChg chg="del">
          <ac:chgData name="Kim, Hyunuk" userId="389a3906-df34-48cf-a758-29fc423a599b" providerId="ADAL" clId="{E691BCB5-8B1A-AC42-835F-244157DC1022}" dt="2022-08-22T17:39:09.023" v="4"/>
          <ac:spMkLst>
            <pc:docMk/>
            <pc:sldMk cId="336823959" sldId="257"/>
            <ac:spMk id="6" creationId="{00000000-0000-0000-0000-000000000000}"/>
          </ac:spMkLst>
        </pc:spChg>
      </pc:sldChg>
      <pc:sldChg chg="delSp">
        <pc:chgData name="Kim, Hyunuk" userId="389a3906-df34-48cf-a758-29fc423a599b" providerId="ADAL" clId="{E691BCB5-8B1A-AC42-835F-244157DC1022}" dt="2022-08-22T17:39:09.023" v="4"/>
        <pc:sldMkLst>
          <pc:docMk/>
          <pc:sldMk cId="1513297777" sldId="258"/>
        </pc:sldMkLst>
        <pc:spChg chg="del">
          <ac:chgData name="Kim, Hyunuk" userId="389a3906-df34-48cf-a758-29fc423a599b" providerId="ADAL" clId="{E691BCB5-8B1A-AC42-835F-244157DC1022}" dt="2022-08-22T17:39:09.023" v="4"/>
          <ac:spMkLst>
            <pc:docMk/>
            <pc:sldMk cId="1513297777" sldId="258"/>
            <ac:spMk id="6" creationId="{00000000-0000-0000-0000-000000000000}"/>
          </ac:spMkLst>
        </pc:spChg>
      </pc:sldChg>
      <pc:sldChg chg="delSp">
        <pc:chgData name="Kim, Hyunuk" userId="389a3906-df34-48cf-a758-29fc423a599b" providerId="ADAL" clId="{E691BCB5-8B1A-AC42-835F-244157DC1022}" dt="2022-08-22T17:39:09.023" v="4"/>
        <pc:sldMkLst>
          <pc:docMk/>
          <pc:sldMk cId="483555746" sldId="259"/>
        </pc:sldMkLst>
        <pc:spChg chg="del">
          <ac:chgData name="Kim, Hyunuk" userId="389a3906-df34-48cf-a758-29fc423a599b" providerId="ADAL" clId="{E691BCB5-8B1A-AC42-835F-244157DC1022}" dt="2022-08-22T17:39:09.023" v="4"/>
          <ac:spMkLst>
            <pc:docMk/>
            <pc:sldMk cId="483555746" sldId="259"/>
            <ac:spMk id="7" creationId="{00000000-0000-0000-0000-000000000000}"/>
          </ac:spMkLst>
        </pc:spChg>
      </pc:sldChg>
      <pc:sldChg chg="delSp">
        <pc:chgData name="Kim, Hyunuk" userId="389a3906-df34-48cf-a758-29fc423a599b" providerId="ADAL" clId="{E691BCB5-8B1A-AC42-835F-244157DC1022}" dt="2022-08-22T17:39:09.023" v="4"/>
        <pc:sldMkLst>
          <pc:docMk/>
          <pc:sldMk cId="808106962" sldId="260"/>
        </pc:sldMkLst>
        <pc:spChg chg="del">
          <ac:chgData name="Kim, Hyunuk" userId="389a3906-df34-48cf-a758-29fc423a599b" providerId="ADAL" clId="{E691BCB5-8B1A-AC42-835F-244157DC1022}" dt="2022-08-22T17:39:09.023" v="4"/>
          <ac:spMkLst>
            <pc:docMk/>
            <pc:sldMk cId="808106962" sldId="260"/>
            <ac:spMk id="7" creationId="{00000000-0000-0000-0000-000000000000}"/>
          </ac:spMkLst>
        </pc:spChg>
      </pc:sldChg>
      <pc:sldChg chg="delSp">
        <pc:chgData name="Kim, Hyunuk" userId="389a3906-df34-48cf-a758-29fc423a599b" providerId="ADAL" clId="{E691BCB5-8B1A-AC42-835F-244157DC1022}" dt="2022-08-22T17:39:09.023" v="4"/>
        <pc:sldMkLst>
          <pc:docMk/>
          <pc:sldMk cId="2309997772" sldId="261"/>
        </pc:sldMkLst>
        <pc:spChg chg="del">
          <ac:chgData name="Kim, Hyunuk" userId="389a3906-df34-48cf-a758-29fc423a599b" providerId="ADAL" clId="{E691BCB5-8B1A-AC42-835F-244157DC1022}" dt="2022-08-22T17:39:09.023" v="4"/>
          <ac:spMkLst>
            <pc:docMk/>
            <pc:sldMk cId="2309997772" sldId="261"/>
            <ac:spMk id="6" creationId="{00000000-0000-0000-0000-000000000000}"/>
          </ac:spMkLst>
        </pc:spChg>
      </pc:sldChg>
      <pc:sldChg chg="delSp">
        <pc:chgData name="Kim, Hyunuk" userId="389a3906-df34-48cf-a758-29fc423a599b" providerId="ADAL" clId="{E691BCB5-8B1A-AC42-835F-244157DC1022}" dt="2022-08-22T17:39:09.023" v="4"/>
        <pc:sldMkLst>
          <pc:docMk/>
          <pc:sldMk cId="2125341090" sldId="262"/>
        </pc:sldMkLst>
        <pc:spChg chg="del">
          <ac:chgData name="Kim, Hyunuk" userId="389a3906-df34-48cf-a758-29fc423a599b" providerId="ADAL" clId="{E691BCB5-8B1A-AC42-835F-244157DC1022}" dt="2022-08-22T17:39:09.023" v="4"/>
          <ac:spMkLst>
            <pc:docMk/>
            <pc:sldMk cId="2125341090" sldId="262"/>
            <ac:spMk id="6" creationId="{00000000-0000-0000-0000-000000000000}"/>
          </ac:spMkLst>
        </pc:spChg>
      </pc:sldChg>
      <pc:sldChg chg="delSp">
        <pc:chgData name="Kim, Hyunuk" userId="389a3906-df34-48cf-a758-29fc423a599b" providerId="ADAL" clId="{E691BCB5-8B1A-AC42-835F-244157DC1022}" dt="2022-08-22T17:39:09.023" v="4"/>
        <pc:sldMkLst>
          <pc:docMk/>
          <pc:sldMk cId="2777952080" sldId="263"/>
        </pc:sldMkLst>
        <pc:spChg chg="del">
          <ac:chgData name="Kim, Hyunuk" userId="389a3906-df34-48cf-a758-29fc423a599b" providerId="ADAL" clId="{E691BCB5-8B1A-AC42-835F-244157DC1022}" dt="2022-08-22T17:39:09.023" v="4"/>
          <ac:spMkLst>
            <pc:docMk/>
            <pc:sldMk cId="2777952080" sldId="263"/>
            <ac:spMk id="6" creationId="{00000000-0000-0000-0000-000000000000}"/>
          </ac:spMkLst>
        </pc:spChg>
      </pc:sldChg>
      <pc:sldChg chg="delSp">
        <pc:chgData name="Kim, Hyunuk" userId="389a3906-df34-48cf-a758-29fc423a599b" providerId="ADAL" clId="{E691BCB5-8B1A-AC42-835F-244157DC1022}" dt="2022-08-22T17:39:09.023" v="4"/>
        <pc:sldMkLst>
          <pc:docMk/>
          <pc:sldMk cId="316603111" sldId="264"/>
        </pc:sldMkLst>
        <pc:spChg chg="del">
          <ac:chgData name="Kim, Hyunuk" userId="389a3906-df34-48cf-a758-29fc423a599b" providerId="ADAL" clId="{E691BCB5-8B1A-AC42-835F-244157DC1022}" dt="2022-08-22T17:39:09.023" v="4"/>
          <ac:spMkLst>
            <pc:docMk/>
            <pc:sldMk cId="316603111" sldId="264"/>
            <ac:spMk id="7" creationId="{00000000-0000-0000-0000-000000000000}"/>
          </ac:spMkLst>
        </pc:spChg>
      </pc:sldChg>
      <pc:sldChg chg="delSp">
        <pc:chgData name="Kim, Hyunuk" userId="389a3906-df34-48cf-a758-29fc423a599b" providerId="ADAL" clId="{E691BCB5-8B1A-AC42-835F-244157DC1022}" dt="2022-08-22T17:39:09.023" v="4"/>
        <pc:sldMkLst>
          <pc:docMk/>
          <pc:sldMk cId="1371094333" sldId="265"/>
        </pc:sldMkLst>
        <pc:spChg chg="del">
          <ac:chgData name="Kim, Hyunuk" userId="389a3906-df34-48cf-a758-29fc423a599b" providerId="ADAL" clId="{E691BCB5-8B1A-AC42-835F-244157DC1022}" dt="2022-08-22T17:39:09.023" v="4"/>
          <ac:spMkLst>
            <pc:docMk/>
            <pc:sldMk cId="1371094333" sldId="265"/>
            <ac:spMk id="7" creationId="{00000000-0000-0000-0000-000000000000}"/>
          </ac:spMkLst>
        </pc:spChg>
      </pc:sldChg>
      <pc:sldChg chg="delSp">
        <pc:chgData name="Kim, Hyunuk" userId="389a3906-df34-48cf-a758-29fc423a599b" providerId="ADAL" clId="{E691BCB5-8B1A-AC42-835F-244157DC1022}" dt="2022-08-22T17:39:09.023" v="4"/>
        <pc:sldMkLst>
          <pc:docMk/>
          <pc:sldMk cId="1458735820" sldId="266"/>
        </pc:sldMkLst>
        <pc:spChg chg="del">
          <ac:chgData name="Kim, Hyunuk" userId="389a3906-df34-48cf-a758-29fc423a599b" providerId="ADAL" clId="{E691BCB5-8B1A-AC42-835F-244157DC1022}" dt="2022-08-22T17:39:09.023" v="4"/>
          <ac:spMkLst>
            <pc:docMk/>
            <pc:sldMk cId="1458735820" sldId="266"/>
            <ac:spMk id="6" creationId="{00000000-0000-0000-0000-000000000000}"/>
          </ac:spMkLst>
        </pc:spChg>
      </pc:sldChg>
      <pc:sldChg chg="delSp">
        <pc:chgData name="Kim, Hyunuk" userId="389a3906-df34-48cf-a758-29fc423a599b" providerId="ADAL" clId="{E691BCB5-8B1A-AC42-835F-244157DC1022}" dt="2022-08-22T17:39:09.023" v="4"/>
        <pc:sldMkLst>
          <pc:docMk/>
          <pc:sldMk cId="724587567" sldId="267"/>
        </pc:sldMkLst>
        <pc:spChg chg="del">
          <ac:chgData name="Kim, Hyunuk" userId="389a3906-df34-48cf-a758-29fc423a599b" providerId="ADAL" clId="{E691BCB5-8B1A-AC42-835F-244157DC1022}" dt="2022-08-22T17:39:09.023" v="4"/>
          <ac:spMkLst>
            <pc:docMk/>
            <pc:sldMk cId="724587567" sldId="267"/>
            <ac:spMk id="6" creationId="{00000000-0000-0000-0000-000000000000}"/>
          </ac:spMkLst>
        </pc:spChg>
      </pc:sldChg>
      <pc:sldChg chg="delSp">
        <pc:chgData name="Kim, Hyunuk" userId="389a3906-df34-48cf-a758-29fc423a599b" providerId="ADAL" clId="{E691BCB5-8B1A-AC42-835F-244157DC1022}" dt="2022-08-22T17:39:09.023" v="4"/>
        <pc:sldMkLst>
          <pc:docMk/>
          <pc:sldMk cId="1407137230" sldId="268"/>
        </pc:sldMkLst>
        <pc:spChg chg="del">
          <ac:chgData name="Kim, Hyunuk" userId="389a3906-df34-48cf-a758-29fc423a599b" providerId="ADAL" clId="{E691BCB5-8B1A-AC42-835F-244157DC1022}" dt="2022-08-22T17:39:09.023" v="4"/>
          <ac:spMkLst>
            <pc:docMk/>
            <pc:sldMk cId="1407137230" sldId="268"/>
            <ac:spMk id="7" creationId="{00000000-0000-0000-0000-000000000000}"/>
          </ac:spMkLst>
        </pc:spChg>
      </pc:sldChg>
      <pc:sldChg chg="delSp">
        <pc:chgData name="Kim, Hyunuk" userId="389a3906-df34-48cf-a758-29fc423a599b" providerId="ADAL" clId="{E691BCB5-8B1A-AC42-835F-244157DC1022}" dt="2022-08-22T17:39:09.023" v="4"/>
        <pc:sldMkLst>
          <pc:docMk/>
          <pc:sldMk cId="1487830064" sldId="269"/>
        </pc:sldMkLst>
        <pc:spChg chg="del">
          <ac:chgData name="Kim, Hyunuk" userId="389a3906-df34-48cf-a758-29fc423a599b" providerId="ADAL" clId="{E691BCB5-8B1A-AC42-835F-244157DC1022}" dt="2022-08-22T17:39:09.023" v="4"/>
          <ac:spMkLst>
            <pc:docMk/>
            <pc:sldMk cId="1487830064" sldId="269"/>
            <ac:spMk id="6" creationId="{00000000-0000-0000-0000-000000000000}"/>
          </ac:spMkLst>
        </pc:spChg>
      </pc:sldChg>
      <pc:sldChg chg="delSp">
        <pc:chgData name="Kim, Hyunuk" userId="389a3906-df34-48cf-a758-29fc423a599b" providerId="ADAL" clId="{E691BCB5-8B1A-AC42-835F-244157DC1022}" dt="2022-08-22T17:39:09.023" v="4"/>
        <pc:sldMkLst>
          <pc:docMk/>
          <pc:sldMk cId="2909898709" sldId="270"/>
        </pc:sldMkLst>
        <pc:spChg chg="del">
          <ac:chgData name="Kim, Hyunuk" userId="389a3906-df34-48cf-a758-29fc423a599b" providerId="ADAL" clId="{E691BCB5-8B1A-AC42-835F-244157DC1022}" dt="2022-08-22T17:39:09.023" v="4"/>
          <ac:spMkLst>
            <pc:docMk/>
            <pc:sldMk cId="2909898709" sldId="270"/>
            <ac:spMk id="7" creationId="{00000000-0000-0000-0000-000000000000}"/>
          </ac:spMkLst>
        </pc:spChg>
      </pc:sldChg>
      <pc:sldChg chg="delSp">
        <pc:chgData name="Kim, Hyunuk" userId="389a3906-df34-48cf-a758-29fc423a599b" providerId="ADAL" clId="{E691BCB5-8B1A-AC42-835F-244157DC1022}" dt="2022-08-22T17:39:09.023" v="4"/>
        <pc:sldMkLst>
          <pc:docMk/>
          <pc:sldMk cId="3565307157" sldId="271"/>
        </pc:sldMkLst>
        <pc:spChg chg="del">
          <ac:chgData name="Kim, Hyunuk" userId="389a3906-df34-48cf-a758-29fc423a599b" providerId="ADAL" clId="{E691BCB5-8B1A-AC42-835F-244157DC1022}" dt="2022-08-22T17:39:09.023" v="4"/>
          <ac:spMkLst>
            <pc:docMk/>
            <pc:sldMk cId="3565307157" sldId="271"/>
            <ac:spMk id="7" creationId="{00000000-0000-0000-0000-000000000000}"/>
          </ac:spMkLst>
        </pc:spChg>
      </pc:sldChg>
      <pc:sldChg chg="delSp">
        <pc:chgData name="Kim, Hyunuk" userId="389a3906-df34-48cf-a758-29fc423a599b" providerId="ADAL" clId="{E691BCB5-8B1A-AC42-835F-244157DC1022}" dt="2022-08-22T17:39:09.023" v="4"/>
        <pc:sldMkLst>
          <pc:docMk/>
          <pc:sldMk cId="3196133139" sldId="272"/>
        </pc:sldMkLst>
        <pc:spChg chg="del">
          <ac:chgData name="Kim, Hyunuk" userId="389a3906-df34-48cf-a758-29fc423a599b" providerId="ADAL" clId="{E691BCB5-8B1A-AC42-835F-244157DC1022}" dt="2022-08-22T17:39:09.023" v="4"/>
          <ac:spMkLst>
            <pc:docMk/>
            <pc:sldMk cId="3196133139" sldId="272"/>
            <ac:spMk id="7" creationId="{00000000-0000-0000-0000-000000000000}"/>
          </ac:spMkLst>
        </pc:spChg>
      </pc:sldChg>
      <pc:sldChg chg="delSp">
        <pc:chgData name="Kim, Hyunuk" userId="389a3906-df34-48cf-a758-29fc423a599b" providerId="ADAL" clId="{E691BCB5-8B1A-AC42-835F-244157DC1022}" dt="2022-08-22T17:39:09.023" v="4"/>
        <pc:sldMkLst>
          <pc:docMk/>
          <pc:sldMk cId="3229499262" sldId="273"/>
        </pc:sldMkLst>
        <pc:spChg chg="del">
          <ac:chgData name="Kim, Hyunuk" userId="389a3906-df34-48cf-a758-29fc423a599b" providerId="ADAL" clId="{E691BCB5-8B1A-AC42-835F-244157DC1022}" dt="2022-08-22T17:39:09.023" v="4"/>
          <ac:spMkLst>
            <pc:docMk/>
            <pc:sldMk cId="3229499262" sldId="273"/>
            <ac:spMk id="7" creationId="{00000000-0000-0000-0000-000000000000}"/>
          </ac:spMkLst>
        </pc:spChg>
      </pc:sldChg>
      <pc:sldChg chg="delSp">
        <pc:chgData name="Kim, Hyunuk" userId="389a3906-df34-48cf-a758-29fc423a599b" providerId="ADAL" clId="{E691BCB5-8B1A-AC42-835F-244157DC1022}" dt="2022-08-22T17:39:09.023" v="4"/>
        <pc:sldMkLst>
          <pc:docMk/>
          <pc:sldMk cId="2320197823" sldId="274"/>
        </pc:sldMkLst>
        <pc:spChg chg="del">
          <ac:chgData name="Kim, Hyunuk" userId="389a3906-df34-48cf-a758-29fc423a599b" providerId="ADAL" clId="{E691BCB5-8B1A-AC42-835F-244157DC1022}" dt="2022-08-22T17:39:09.023" v="4"/>
          <ac:spMkLst>
            <pc:docMk/>
            <pc:sldMk cId="2320197823" sldId="274"/>
            <ac:spMk id="6" creationId="{00000000-0000-0000-0000-000000000000}"/>
          </ac:spMkLst>
        </pc:spChg>
      </pc:sldChg>
      <pc:sldChg chg="delSp">
        <pc:chgData name="Kim, Hyunuk" userId="389a3906-df34-48cf-a758-29fc423a599b" providerId="ADAL" clId="{E691BCB5-8B1A-AC42-835F-244157DC1022}" dt="2022-08-22T17:39:09.023" v="4"/>
        <pc:sldMkLst>
          <pc:docMk/>
          <pc:sldMk cId="346321427" sldId="275"/>
        </pc:sldMkLst>
        <pc:spChg chg="del">
          <ac:chgData name="Kim, Hyunuk" userId="389a3906-df34-48cf-a758-29fc423a599b" providerId="ADAL" clId="{E691BCB5-8B1A-AC42-835F-244157DC1022}" dt="2022-08-22T17:39:09.023" v="4"/>
          <ac:spMkLst>
            <pc:docMk/>
            <pc:sldMk cId="346321427" sldId="275"/>
            <ac:spMk id="6" creationId="{00000000-0000-0000-0000-000000000000}"/>
          </ac:spMkLst>
        </pc:spChg>
      </pc:sldChg>
      <pc:sldChg chg="delSp">
        <pc:chgData name="Kim, Hyunuk" userId="389a3906-df34-48cf-a758-29fc423a599b" providerId="ADAL" clId="{E691BCB5-8B1A-AC42-835F-244157DC1022}" dt="2022-08-22T17:39:09.023" v="4"/>
        <pc:sldMkLst>
          <pc:docMk/>
          <pc:sldMk cId="762797183" sldId="276"/>
        </pc:sldMkLst>
        <pc:spChg chg="del">
          <ac:chgData name="Kim, Hyunuk" userId="389a3906-df34-48cf-a758-29fc423a599b" providerId="ADAL" clId="{E691BCB5-8B1A-AC42-835F-244157DC1022}" dt="2022-08-22T17:39:09.023" v="4"/>
          <ac:spMkLst>
            <pc:docMk/>
            <pc:sldMk cId="762797183" sldId="276"/>
            <ac:spMk id="7" creationId="{00000000-0000-0000-0000-000000000000}"/>
          </ac:spMkLst>
        </pc:spChg>
      </pc:sldChg>
      <pc:sldChg chg="delSp">
        <pc:chgData name="Kim, Hyunuk" userId="389a3906-df34-48cf-a758-29fc423a599b" providerId="ADAL" clId="{E691BCB5-8B1A-AC42-835F-244157DC1022}" dt="2022-08-22T17:39:09.023" v="4"/>
        <pc:sldMkLst>
          <pc:docMk/>
          <pc:sldMk cId="1717319881" sldId="277"/>
        </pc:sldMkLst>
        <pc:spChg chg="del">
          <ac:chgData name="Kim, Hyunuk" userId="389a3906-df34-48cf-a758-29fc423a599b" providerId="ADAL" clId="{E691BCB5-8B1A-AC42-835F-244157DC1022}" dt="2022-08-22T17:39:09.023" v="4"/>
          <ac:spMkLst>
            <pc:docMk/>
            <pc:sldMk cId="1717319881" sldId="277"/>
            <ac:spMk id="7" creationId="{00000000-0000-0000-0000-000000000000}"/>
          </ac:spMkLst>
        </pc:spChg>
      </pc:sldChg>
      <pc:sldChg chg="delSp">
        <pc:chgData name="Kim, Hyunuk" userId="389a3906-df34-48cf-a758-29fc423a599b" providerId="ADAL" clId="{E691BCB5-8B1A-AC42-835F-244157DC1022}" dt="2022-08-22T17:39:09.023" v="4"/>
        <pc:sldMkLst>
          <pc:docMk/>
          <pc:sldMk cId="2359153723" sldId="278"/>
        </pc:sldMkLst>
        <pc:spChg chg="del">
          <ac:chgData name="Kim, Hyunuk" userId="389a3906-df34-48cf-a758-29fc423a599b" providerId="ADAL" clId="{E691BCB5-8B1A-AC42-835F-244157DC1022}" dt="2022-08-22T17:39:09.023" v="4"/>
          <ac:spMkLst>
            <pc:docMk/>
            <pc:sldMk cId="2359153723" sldId="278"/>
            <ac:spMk id="7" creationId="{00000000-0000-0000-0000-000000000000}"/>
          </ac:spMkLst>
        </pc:spChg>
      </pc:sldChg>
      <pc:sldChg chg="delSp">
        <pc:chgData name="Kim, Hyunuk" userId="389a3906-df34-48cf-a758-29fc423a599b" providerId="ADAL" clId="{E691BCB5-8B1A-AC42-835F-244157DC1022}" dt="2022-08-22T17:39:09.023" v="4"/>
        <pc:sldMkLst>
          <pc:docMk/>
          <pc:sldMk cId="408337322" sldId="279"/>
        </pc:sldMkLst>
        <pc:spChg chg="del">
          <ac:chgData name="Kim, Hyunuk" userId="389a3906-df34-48cf-a758-29fc423a599b" providerId="ADAL" clId="{E691BCB5-8B1A-AC42-835F-244157DC1022}" dt="2022-08-22T17:39:09.023" v="4"/>
          <ac:spMkLst>
            <pc:docMk/>
            <pc:sldMk cId="408337322" sldId="279"/>
            <ac:spMk id="7" creationId="{00000000-0000-0000-0000-000000000000}"/>
          </ac:spMkLst>
        </pc:spChg>
      </pc:sldChg>
      <pc:sldChg chg="delSp">
        <pc:chgData name="Kim, Hyunuk" userId="389a3906-df34-48cf-a758-29fc423a599b" providerId="ADAL" clId="{E691BCB5-8B1A-AC42-835F-244157DC1022}" dt="2022-08-22T17:39:09.023" v="4"/>
        <pc:sldMkLst>
          <pc:docMk/>
          <pc:sldMk cId="1323702230" sldId="280"/>
        </pc:sldMkLst>
        <pc:spChg chg="del">
          <ac:chgData name="Kim, Hyunuk" userId="389a3906-df34-48cf-a758-29fc423a599b" providerId="ADAL" clId="{E691BCB5-8B1A-AC42-835F-244157DC1022}" dt="2022-08-22T17:39:09.023" v="4"/>
          <ac:spMkLst>
            <pc:docMk/>
            <pc:sldMk cId="1323702230" sldId="280"/>
            <ac:spMk id="7" creationId="{00000000-0000-0000-0000-000000000000}"/>
          </ac:spMkLst>
        </pc:spChg>
      </pc:sldChg>
      <pc:sldChg chg="delSp">
        <pc:chgData name="Kim, Hyunuk" userId="389a3906-df34-48cf-a758-29fc423a599b" providerId="ADAL" clId="{E691BCB5-8B1A-AC42-835F-244157DC1022}" dt="2022-08-22T17:39:09.023" v="4"/>
        <pc:sldMkLst>
          <pc:docMk/>
          <pc:sldMk cId="2139145106" sldId="281"/>
        </pc:sldMkLst>
        <pc:spChg chg="del">
          <ac:chgData name="Kim, Hyunuk" userId="389a3906-df34-48cf-a758-29fc423a599b" providerId="ADAL" clId="{E691BCB5-8B1A-AC42-835F-244157DC1022}" dt="2022-08-22T17:39:09.023" v="4"/>
          <ac:spMkLst>
            <pc:docMk/>
            <pc:sldMk cId="2139145106" sldId="281"/>
            <ac:spMk id="9" creationId="{00000000-0000-0000-0000-000000000000}"/>
          </ac:spMkLst>
        </pc:spChg>
      </pc:sldChg>
      <pc:sldChg chg="delSp">
        <pc:chgData name="Kim, Hyunuk" userId="389a3906-df34-48cf-a758-29fc423a599b" providerId="ADAL" clId="{E691BCB5-8B1A-AC42-835F-244157DC1022}" dt="2022-08-22T17:39:09.023" v="4"/>
        <pc:sldMkLst>
          <pc:docMk/>
          <pc:sldMk cId="3567101538" sldId="282"/>
        </pc:sldMkLst>
        <pc:spChg chg="del">
          <ac:chgData name="Kim, Hyunuk" userId="389a3906-df34-48cf-a758-29fc423a599b" providerId="ADAL" clId="{E691BCB5-8B1A-AC42-835F-244157DC1022}" dt="2022-08-22T17:39:09.023" v="4"/>
          <ac:spMkLst>
            <pc:docMk/>
            <pc:sldMk cId="3567101538" sldId="282"/>
            <ac:spMk id="7" creationId="{00000000-0000-0000-0000-000000000000}"/>
          </ac:spMkLst>
        </pc:spChg>
      </pc:sldChg>
      <pc:sldChg chg="delSp">
        <pc:chgData name="Kim, Hyunuk" userId="389a3906-df34-48cf-a758-29fc423a599b" providerId="ADAL" clId="{E691BCB5-8B1A-AC42-835F-244157DC1022}" dt="2022-08-22T17:39:09.023" v="4"/>
        <pc:sldMkLst>
          <pc:docMk/>
          <pc:sldMk cId="1656548694" sldId="283"/>
        </pc:sldMkLst>
        <pc:spChg chg="del">
          <ac:chgData name="Kim, Hyunuk" userId="389a3906-df34-48cf-a758-29fc423a599b" providerId="ADAL" clId="{E691BCB5-8B1A-AC42-835F-244157DC1022}" dt="2022-08-22T17:39:09.023" v="4"/>
          <ac:spMkLst>
            <pc:docMk/>
            <pc:sldMk cId="1656548694" sldId="283"/>
            <ac:spMk id="6" creationId="{00000000-0000-0000-0000-000000000000}"/>
          </ac:spMkLst>
        </pc:spChg>
      </pc:sldChg>
      <pc:sldChg chg="delSp">
        <pc:chgData name="Kim, Hyunuk" userId="389a3906-df34-48cf-a758-29fc423a599b" providerId="ADAL" clId="{E691BCB5-8B1A-AC42-835F-244157DC1022}" dt="2022-08-22T17:39:09.023" v="4"/>
        <pc:sldMkLst>
          <pc:docMk/>
          <pc:sldMk cId="1304057962" sldId="284"/>
        </pc:sldMkLst>
        <pc:spChg chg="del">
          <ac:chgData name="Kim, Hyunuk" userId="389a3906-df34-48cf-a758-29fc423a599b" providerId="ADAL" clId="{E691BCB5-8B1A-AC42-835F-244157DC1022}" dt="2022-08-22T17:39:09.023" v="4"/>
          <ac:spMkLst>
            <pc:docMk/>
            <pc:sldMk cId="1304057962" sldId="284"/>
            <ac:spMk id="6" creationId="{00000000-0000-0000-0000-000000000000}"/>
          </ac:spMkLst>
        </pc:spChg>
      </pc:sldChg>
      <pc:sldChg chg="delSp">
        <pc:chgData name="Kim, Hyunuk" userId="389a3906-df34-48cf-a758-29fc423a599b" providerId="ADAL" clId="{E691BCB5-8B1A-AC42-835F-244157DC1022}" dt="2022-08-22T17:39:09.023" v="4"/>
        <pc:sldMkLst>
          <pc:docMk/>
          <pc:sldMk cId="3120574244" sldId="285"/>
        </pc:sldMkLst>
        <pc:spChg chg="del">
          <ac:chgData name="Kim, Hyunuk" userId="389a3906-df34-48cf-a758-29fc423a599b" providerId="ADAL" clId="{E691BCB5-8B1A-AC42-835F-244157DC1022}" dt="2022-08-22T17:39:09.023" v="4"/>
          <ac:spMkLst>
            <pc:docMk/>
            <pc:sldMk cId="3120574244" sldId="285"/>
            <ac:spMk id="6" creationId="{00000000-0000-0000-0000-000000000000}"/>
          </ac:spMkLst>
        </pc:spChg>
      </pc:sldChg>
      <pc:sldChg chg="delSp">
        <pc:chgData name="Kim, Hyunuk" userId="389a3906-df34-48cf-a758-29fc423a599b" providerId="ADAL" clId="{E691BCB5-8B1A-AC42-835F-244157DC1022}" dt="2022-08-22T17:39:09.023" v="4"/>
        <pc:sldMkLst>
          <pc:docMk/>
          <pc:sldMk cId="2733705145" sldId="286"/>
        </pc:sldMkLst>
        <pc:spChg chg="del">
          <ac:chgData name="Kim, Hyunuk" userId="389a3906-df34-48cf-a758-29fc423a599b" providerId="ADAL" clId="{E691BCB5-8B1A-AC42-835F-244157DC1022}" dt="2022-08-22T17:39:09.023" v="4"/>
          <ac:spMkLst>
            <pc:docMk/>
            <pc:sldMk cId="2733705145" sldId="286"/>
            <ac:spMk id="6" creationId="{00000000-0000-0000-0000-000000000000}"/>
          </ac:spMkLst>
        </pc:spChg>
      </pc:sldChg>
      <pc:sldChg chg="delSp">
        <pc:chgData name="Kim, Hyunuk" userId="389a3906-df34-48cf-a758-29fc423a599b" providerId="ADAL" clId="{E691BCB5-8B1A-AC42-835F-244157DC1022}" dt="2022-08-22T17:39:09.023" v="4"/>
        <pc:sldMkLst>
          <pc:docMk/>
          <pc:sldMk cId="2268346532" sldId="287"/>
        </pc:sldMkLst>
        <pc:spChg chg="del">
          <ac:chgData name="Kim, Hyunuk" userId="389a3906-df34-48cf-a758-29fc423a599b" providerId="ADAL" clId="{E691BCB5-8B1A-AC42-835F-244157DC1022}" dt="2022-08-22T17:39:09.023" v="4"/>
          <ac:spMkLst>
            <pc:docMk/>
            <pc:sldMk cId="2268346532" sldId="287"/>
            <ac:spMk id="6" creationId="{00000000-0000-0000-0000-000000000000}"/>
          </ac:spMkLst>
        </pc:spChg>
      </pc:sldChg>
      <pc:sldChg chg="delSp">
        <pc:chgData name="Kim, Hyunuk" userId="389a3906-df34-48cf-a758-29fc423a599b" providerId="ADAL" clId="{E691BCB5-8B1A-AC42-835F-244157DC1022}" dt="2022-08-22T17:39:09.023" v="4"/>
        <pc:sldMkLst>
          <pc:docMk/>
          <pc:sldMk cId="3638407881" sldId="288"/>
        </pc:sldMkLst>
        <pc:spChg chg="del">
          <ac:chgData name="Kim, Hyunuk" userId="389a3906-df34-48cf-a758-29fc423a599b" providerId="ADAL" clId="{E691BCB5-8B1A-AC42-835F-244157DC1022}" dt="2022-08-22T17:39:09.023" v="4"/>
          <ac:spMkLst>
            <pc:docMk/>
            <pc:sldMk cId="3638407881" sldId="288"/>
            <ac:spMk id="7" creationId="{00000000-0000-0000-0000-000000000000}"/>
          </ac:spMkLst>
        </pc:spChg>
      </pc:sldChg>
      <pc:sldChg chg="delSp">
        <pc:chgData name="Kim, Hyunuk" userId="389a3906-df34-48cf-a758-29fc423a599b" providerId="ADAL" clId="{E691BCB5-8B1A-AC42-835F-244157DC1022}" dt="2022-08-22T17:39:09.023" v="4"/>
        <pc:sldMkLst>
          <pc:docMk/>
          <pc:sldMk cId="3741113073" sldId="289"/>
        </pc:sldMkLst>
        <pc:spChg chg="del">
          <ac:chgData name="Kim, Hyunuk" userId="389a3906-df34-48cf-a758-29fc423a599b" providerId="ADAL" clId="{E691BCB5-8B1A-AC42-835F-244157DC1022}" dt="2022-08-22T17:39:09.023" v="4"/>
          <ac:spMkLst>
            <pc:docMk/>
            <pc:sldMk cId="3741113073" sldId="289"/>
            <ac:spMk id="6" creationId="{00000000-0000-0000-0000-000000000000}"/>
          </ac:spMkLst>
        </pc:spChg>
      </pc:sldChg>
      <pc:sldChg chg="delSp">
        <pc:chgData name="Kim, Hyunuk" userId="389a3906-df34-48cf-a758-29fc423a599b" providerId="ADAL" clId="{E691BCB5-8B1A-AC42-835F-244157DC1022}" dt="2022-08-22T17:39:09.023" v="4"/>
        <pc:sldMkLst>
          <pc:docMk/>
          <pc:sldMk cId="351250047" sldId="290"/>
        </pc:sldMkLst>
        <pc:spChg chg="del">
          <ac:chgData name="Kim, Hyunuk" userId="389a3906-df34-48cf-a758-29fc423a599b" providerId="ADAL" clId="{E691BCB5-8B1A-AC42-835F-244157DC1022}" dt="2022-08-22T17:39:09.023" v="4"/>
          <ac:spMkLst>
            <pc:docMk/>
            <pc:sldMk cId="351250047" sldId="290"/>
            <ac:spMk id="6" creationId="{00000000-0000-0000-0000-000000000000}"/>
          </ac:spMkLst>
        </pc:spChg>
      </pc:sldChg>
      <pc:sldChg chg="delSp">
        <pc:chgData name="Kim, Hyunuk" userId="389a3906-df34-48cf-a758-29fc423a599b" providerId="ADAL" clId="{E691BCB5-8B1A-AC42-835F-244157DC1022}" dt="2022-08-22T17:39:09.023" v="4"/>
        <pc:sldMkLst>
          <pc:docMk/>
          <pc:sldMk cId="1104287843" sldId="291"/>
        </pc:sldMkLst>
        <pc:spChg chg="del">
          <ac:chgData name="Kim, Hyunuk" userId="389a3906-df34-48cf-a758-29fc423a599b" providerId="ADAL" clId="{E691BCB5-8B1A-AC42-835F-244157DC1022}" dt="2022-08-22T17:39:09.023" v="4"/>
          <ac:spMkLst>
            <pc:docMk/>
            <pc:sldMk cId="1104287843" sldId="291"/>
            <ac:spMk id="6" creationId="{00000000-0000-0000-0000-000000000000}"/>
          </ac:spMkLst>
        </pc:spChg>
      </pc:sldChg>
      <pc:sldChg chg="delSp">
        <pc:chgData name="Kim, Hyunuk" userId="389a3906-df34-48cf-a758-29fc423a599b" providerId="ADAL" clId="{E691BCB5-8B1A-AC42-835F-244157DC1022}" dt="2022-08-22T17:39:09.023" v="4"/>
        <pc:sldMkLst>
          <pc:docMk/>
          <pc:sldMk cId="2482716750" sldId="292"/>
        </pc:sldMkLst>
        <pc:spChg chg="del">
          <ac:chgData name="Kim, Hyunuk" userId="389a3906-df34-48cf-a758-29fc423a599b" providerId="ADAL" clId="{E691BCB5-8B1A-AC42-835F-244157DC1022}" dt="2022-08-22T17:39:09.023" v="4"/>
          <ac:spMkLst>
            <pc:docMk/>
            <pc:sldMk cId="2482716750" sldId="292"/>
            <ac:spMk id="5" creationId="{00000000-0000-0000-0000-000000000000}"/>
          </ac:spMkLst>
        </pc:spChg>
      </pc:sldChg>
      <pc:sldMasterChg chg="modSp mod">
        <pc:chgData name="Kim, Hyunuk" userId="389a3906-df34-48cf-a758-29fc423a599b" providerId="ADAL" clId="{E691BCB5-8B1A-AC42-835F-244157DC1022}" dt="2022-08-22T17:38:55.727" v="3" actId="20577"/>
        <pc:sldMasterMkLst>
          <pc:docMk/>
          <pc:sldMasterMk cId="1182119510" sldId="2147483648"/>
        </pc:sldMasterMkLst>
        <pc:spChg chg="mod">
          <ac:chgData name="Kim, Hyunuk" userId="389a3906-df34-48cf-a758-29fc423a599b" providerId="ADAL" clId="{E691BCB5-8B1A-AC42-835F-244157DC1022}" dt="2022-08-22T17:38:55.727" v="3" actId="20577"/>
          <ac:spMkLst>
            <pc:docMk/>
            <pc:sldMasterMk cId="1182119510" sldId="2147483648"/>
            <ac:spMk id="5" creationId="{00000000-0000-0000-0000-000000000000}"/>
          </ac:spMkLst>
        </pc:spChg>
      </pc:sldMasterChg>
    </pc:docChg>
  </pc:docChgLst>
  <pc:docChgLst>
    <pc:chgData name="Kim, Hyunuk" userId="389a3906-df34-48cf-a758-29fc423a599b" providerId="ADAL" clId="{E54BBEB9-24C3-5244-9D11-EF3345A16381}"/>
    <pc:docChg chg="custSel modSld">
      <pc:chgData name="Kim, Hyunuk" userId="389a3906-df34-48cf-a758-29fc423a599b" providerId="ADAL" clId="{E54BBEB9-24C3-5244-9D11-EF3345A16381}" dt="2022-01-05T16:30:11.651" v="2" actId="1076"/>
      <pc:docMkLst>
        <pc:docMk/>
      </pc:docMkLst>
      <pc:sldChg chg="modSp mod">
        <pc:chgData name="Kim, Hyunuk" userId="389a3906-df34-48cf-a758-29fc423a599b" providerId="ADAL" clId="{E54BBEB9-24C3-5244-9D11-EF3345A16381}" dt="2022-01-05T16:23:43.405" v="0" actId="27636"/>
        <pc:sldMkLst>
          <pc:docMk/>
          <pc:sldMk cId="1717319881" sldId="277"/>
        </pc:sldMkLst>
        <pc:spChg chg="mod">
          <ac:chgData name="Kim, Hyunuk" userId="389a3906-df34-48cf-a758-29fc423a599b" providerId="ADAL" clId="{E54BBEB9-24C3-5244-9D11-EF3345A16381}" dt="2022-01-05T16:23:43.405" v="0" actId="27636"/>
          <ac:spMkLst>
            <pc:docMk/>
            <pc:sldMk cId="1717319881" sldId="277"/>
            <ac:spMk id="3" creationId="{00000000-0000-0000-0000-000000000000}"/>
          </ac:spMkLst>
        </pc:spChg>
      </pc:sldChg>
      <pc:sldChg chg="modSp mod">
        <pc:chgData name="Kim, Hyunuk" userId="389a3906-df34-48cf-a758-29fc423a599b" providerId="ADAL" clId="{E54BBEB9-24C3-5244-9D11-EF3345A16381}" dt="2022-01-05T16:30:11.651" v="2" actId="1076"/>
        <pc:sldMkLst>
          <pc:docMk/>
          <pc:sldMk cId="2139145106" sldId="281"/>
        </pc:sldMkLst>
        <pc:spChg chg="mod">
          <ac:chgData name="Kim, Hyunuk" userId="389a3906-df34-48cf-a758-29fc423a599b" providerId="ADAL" clId="{E54BBEB9-24C3-5244-9D11-EF3345A16381}" dt="2022-01-05T16:23:43.412" v="1" actId="27636"/>
          <ac:spMkLst>
            <pc:docMk/>
            <pc:sldMk cId="2139145106" sldId="281"/>
            <ac:spMk id="3" creationId="{00000000-0000-0000-0000-000000000000}"/>
          </ac:spMkLst>
        </pc:spChg>
        <pc:spChg chg="mod">
          <ac:chgData name="Kim, Hyunuk" userId="389a3906-df34-48cf-a758-29fc423a599b" providerId="ADAL" clId="{E54BBEB9-24C3-5244-9D11-EF3345A16381}" dt="2022-01-05T16:30:11.651" v="2" actId="1076"/>
          <ac:spMkLst>
            <pc:docMk/>
            <pc:sldMk cId="2139145106" sldId="281"/>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54ED-DDCF-4DBD-B635-6736DB78B0FA}"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57F34-690B-4E68-ABDD-5AAA2D054954}" type="slidenum">
              <a:rPr lang="en-US" smtClean="0"/>
              <a:t>‹#›</a:t>
            </a:fld>
            <a:endParaRPr lang="en-US"/>
          </a:p>
        </p:txBody>
      </p:sp>
    </p:spTree>
    <p:extLst>
      <p:ext uri="{BB962C8B-B14F-4D97-AF65-F5344CB8AC3E}">
        <p14:creationId xmlns:p14="http://schemas.microsoft.com/office/powerpoint/2010/main" val="6459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6A2F13-C32F-174A-B6A9-DE9F1CAFD60B}"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20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DACC27-7C15-1646-924A-95A34958423F}"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5281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33D53-43A0-B141-8119-5F0ADC3C27B8}"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9442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5017D-6ABA-5D44-B2D3-3462C41E9C80}"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6157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02406F-3413-5546-B9DC-1F180993703F}"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4164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F6FF7-853A-F547-97C4-32777AD9FD9D}"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88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F53B18-CF07-EB4B-A1A0-124C50978A46}" type="datetime1">
              <a:rPr lang="en-US" smtClean="0"/>
              <a:t>8/22/22</a:t>
            </a:fld>
            <a:endParaRPr lang="en-US"/>
          </a:p>
        </p:txBody>
      </p:sp>
      <p:sp>
        <p:nvSpPr>
          <p:cNvPr id="8" name="Footer Placeholder 7"/>
          <p:cNvSpPr>
            <a:spLocks noGrp="1"/>
          </p:cNvSpPr>
          <p:nvPr>
            <p:ph type="ftr" sz="quarter" idx="11"/>
          </p:nvPr>
        </p:nvSpPr>
        <p:spPr/>
        <p:txBody>
          <a:bodyPr/>
          <a:lstStyle/>
          <a:p>
            <a:r>
              <a:rPr lang="en-US"/>
              <a:t>BU MET AD616 Fall 2022</a:t>
            </a:r>
            <a:endParaRPr lang="en-US" dirty="0"/>
          </a:p>
        </p:txBody>
      </p:sp>
      <p:sp>
        <p:nvSpPr>
          <p:cNvPr id="9" name="Slide Number Placeholder 8"/>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9646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F20DC1-00DF-3649-AE69-75FC079C5A6C}" type="datetime1">
              <a:rPr lang="en-US" smtClean="0"/>
              <a:t>8/22/22</a:t>
            </a:fld>
            <a:endParaRPr lang="en-US"/>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5" name="Slide Number Placeholder 4"/>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62612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C82AD-664F-0942-8CA3-565F4DF0A8AD}" type="datetime1">
              <a:rPr lang="en-US" smtClean="0"/>
              <a:t>8/22/22</a:t>
            </a:fld>
            <a:endParaRPr lang="en-US"/>
          </a:p>
        </p:txBody>
      </p:sp>
      <p:sp>
        <p:nvSpPr>
          <p:cNvPr id="3" name="Footer Placeholder 2"/>
          <p:cNvSpPr>
            <a:spLocks noGrp="1"/>
          </p:cNvSpPr>
          <p:nvPr>
            <p:ph type="ftr" sz="quarter" idx="11"/>
          </p:nvPr>
        </p:nvSpPr>
        <p:spPr/>
        <p:txBody>
          <a:bodyPr/>
          <a:lstStyle/>
          <a:p>
            <a:r>
              <a:rPr lang="en-US"/>
              <a:t>BU MET AD616 Fall 2022</a:t>
            </a:r>
            <a:endParaRPr lang="en-US" dirty="0"/>
          </a:p>
        </p:txBody>
      </p:sp>
      <p:sp>
        <p:nvSpPr>
          <p:cNvPr id="4" name="Slide Number Placeholder 3"/>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70543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152772-F519-2341-92A2-0F6C2E03D308}"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9610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C2687C-CB07-9249-9750-4D8312311A7A}"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251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A7A56-30D4-2443-A5F4-480246F28883}" type="datetime1">
              <a:rPr lang="en-US" smtClean="0"/>
              <a:t>8/22/22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BU MET AD616 Fall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7EB1-6816-45F6-81D4-C77E161FBCC5}"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356350"/>
            <a:ext cx="815546" cy="364083"/>
          </a:xfrm>
          <a:prstGeom prst="rect">
            <a:avLst/>
          </a:prstGeom>
        </p:spPr>
      </p:pic>
    </p:spTree>
    <p:extLst>
      <p:ext uri="{BB962C8B-B14F-4D97-AF65-F5344CB8AC3E}">
        <p14:creationId xmlns:p14="http://schemas.microsoft.com/office/powerpoint/2010/main" val="118211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a:t>
            </a:r>
          </a:p>
        </p:txBody>
      </p:sp>
      <p:sp>
        <p:nvSpPr>
          <p:cNvPr id="3" name="Subtitle 2"/>
          <p:cNvSpPr>
            <a:spLocks noGrp="1"/>
          </p:cNvSpPr>
          <p:nvPr>
            <p:ph type="subTitle" idx="1"/>
          </p:nvPr>
        </p:nvSpPr>
        <p:spPr/>
        <p:txBody>
          <a:bodyPr/>
          <a:lstStyle/>
          <a:p>
            <a:r>
              <a:rPr lang="en-US" dirty="0"/>
              <a:t>Analyzing Risk in the Enterprise</a:t>
            </a:r>
          </a:p>
        </p:txBody>
      </p:sp>
    </p:spTree>
    <p:extLst>
      <p:ext uri="{BB962C8B-B14F-4D97-AF65-F5344CB8AC3E}">
        <p14:creationId xmlns:p14="http://schemas.microsoft.com/office/powerpoint/2010/main" val="60511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and Risk Analytics</a:t>
            </a:r>
          </a:p>
        </p:txBody>
      </p:sp>
      <p:sp>
        <p:nvSpPr>
          <p:cNvPr id="3" name="Content Placeholder 2"/>
          <p:cNvSpPr>
            <a:spLocks noGrp="1"/>
          </p:cNvSpPr>
          <p:nvPr>
            <p:ph idx="1"/>
          </p:nvPr>
        </p:nvSpPr>
        <p:spPr>
          <a:xfrm>
            <a:off x="838200" y="1825625"/>
            <a:ext cx="10515600" cy="1034964"/>
          </a:xfrm>
        </p:spPr>
        <p:txBody>
          <a:bodyPr>
            <a:normAutofit fontScale="92500" lnSpcReduction="20000"/>
          </a:bodyPr>
          <a:lstStyle/>
          <a:p>
            <a:pPr marL="0" indent="0">
              <a:buNone/>
            </a:pPr>
            <a:r>
              <a:rPr lang="en-US" b="1" dirty="0"/>
              <a:t>"Risk Analysis </a:t>
            </a:r>
            <a:r>
              <a:rPr lang="en-US" dirty="0"/>
              <a:t>is an approach for developing a comprehensive understanding and awareness of risk associated with a particular variable of interest.</a:t>
            </a:r>
            <a:r>
              <a:rPr lang="en-US" baseline="30000" dirty="0"/>
              <a:t>"6</a:t>
            </a:r>
            <a:r>
              <a:rPr lang="en-US" dirty="0"/>
              <a:t> The following scenario illustrates the concept of risk analysis:</a:t>
            </a:r>
          </a:p>
        </p:txBody>
      </p:sp>
      <p:sp>
        <p:nvSpPr>
          <p:cNvPr id="5" name="Rectangle 4"/>
          <p:cNvSpPr/>
          <p:nvPr/>
        </p:nvSpPr>
        <p:spPr>
          <a:xfrm>
            <a:off x="838200" y="2995526"/>
            <a:ext cx="10883728" cy="3631763"/>
          </a:xfrm>
          <a:prstGeom prst="rect">
            <a:avLst/>
          </a:prstGeom>
          <a:solidFill>
            <a:srgbClr val="F5F5F5"/>
          </a:solidFill>
        </p:spPr>
        <p:txBody>
          <a:bodyPr wrap="square">
            <a:spAutoFit/>
          </a:bodyPr>
          <a:lstStyle/>
          <a:p>
            <a:r>
              <a:rPr lang="en-US" dirty="0"/>
              <a:t>Example:</a:t>
            </a:r>
          </a:p>
          <a:p>
            <a:r>
              <a:rPr lang="en-US" dirty="0"/>
              <a:t>The executives of a food company must decide whether to launch a new packaged cereal. They have come to the conclusion that five factors are determining variables: advertising and promotion expense, total cereal market, share of market for this product, operating costs, and new capital investment. On the basis of the "most likely" estimate for each of these variables, the picture looks very bright – a healthy 30% return, indicating a significantly positive expected net present value. This future, however, depends on each of the "most likely" estimates coming true in the actual case. If each of these "educated guesses" has, for example, a 60% chance of being correct, there is only an 8% chance that all five will be correct (0.60 × 0.60 × 0 .60 × 0.60 × 0.60) if the factors are assumed to be independent. So, the "expected" return, or present value measure, is actually dependent on a rather unlikely coincidence. The decision maker needs to know a great deal more about the other values used to make each of the five estimates and about what he stands to gain or lose from various combinations of these values.</a:t>
            </a:r>
          </a:p>
          <a:p>
            <a:endParaRPr lang="en-US" dirty="0"/>
          </a:p>
          <a:p>
            <a:r>
              <a:rPr lang="en-US" sz="1400" b="1" dirty="0"/>
              <a:t>Source</a:t>
            </a:r>
            <a:r>
              <a:rPr lang="en-US" sz="1400" dirty="0"/>
              <a:t>: David B. Hertz and Howard Thomas, Risk Analysis and Its Applications, </a:t>
            </a:r>
            <a:r>
              <a:rPr lang="en-US" sz="1400" dirty="0" err="1"/>
              <a:t>Chichester</a:t>
            </a:r>
            <a:r>
              <a:rPr lang="en-US" sz="1400" dirty="0"/>
              <a:t>, UK: John Wiley &amp; Sons, Ltd., 1983.</a:t>
            </a:r>
          </a:p>
        </p:txBody>
      </p:sp>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40713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and Risk Analytics</a:t>
            </a:r>
          </a:p>
        </p:txBody>
      </p:sp>
      <p:sp>
        <p:nvSpPr>
          <p:cNvPr id="3" name="Content Placeholder 2"/>
          <p:cNvSpPr>
            <a:spLocks noGrp="1"/>
          </p:cNvSpPr>
          <p:nvPr>
            <p:ph idx="1"/>
          </p:nvPr>
        </p:nvSpPr>
        <p:spPr>
          <a:xfrm>
            <a:off x="838200" y="1825625"/>
            <a:ext cx="10515600" cy="1615732"/>
          </a:xfrm>
        </p:spPr>
        <p:txBody>
          <a:bodyPr>
            <a:normAutofit fontScale="70000" lnSpcReduction="20000"/>
          </a:bodyPr>
          <a:lstStyle/>
          <a:p>
            <a:pPr marL="0" indent="0">
              <a:spcBef>
                <a:spcPts val="1800"/>
              </a:spcBef>
              <a:buNone/>
            </a:pPr>
            <a:r>
              <a:rPr lang="en-US" dirty="0"/>
              <a:t>"Thus, risk analysis seeks to examine the impact of uncertainty in the estimates and their potential interaction with one another on the output variable of interest."7 In this course, we will learn about risk analysis in the presence of (big) data – hence the phrase "risk analytics."</a:t>
            </a:r>
          </a:p>
          <a:p>
            <a:pPr marL="0" indent="0">
              <a:spcBef>
                <a:spcPts val="1800"/>
              </a:spcBef>
              <a:buNone/>
            </a:pPr>
            <a:r>
              <a:rPr lang="en-US" dirty="0"/>
              <a:t>It is tempting to use the most likely value (or expected value) to model an uncertain quantity (as illustrated in the cereal example above). However, using the expected values for uncertain variables tells nothing about the variability of the performance measure that we base our decisions on.</a:t>
            </a:r>
          </a:p>
        </p:txBody>
      </p:sp>
      <p:sp>
        <p:nvSpPr>
          <p:cNvPr id="5" name="Rectangle 4"/>
          <p:cNvSpPr/>
          <p:nvPr/>
        </p:nvSpPr>
        <p:spPr>
          <a:xfrm>
            <a:off x="838200" y="3576294"/>
            <a:ext cx="10515600" cy="2585323"/>
          </a:xfrm>
          <a:prstGeom prst="rect">
            <a:avLst/>
          </a:prstGeom>
          <a:solidFill>
            <a:srgbClr val="F5F5F5"/>
          </a:solidFill>
        </p:spPr>
        <p:txBody>
          <a:bodyPr wrap="square">
            <a:spAutoFit/>
          </a:bodyPr>
          <a:lstStyle/>
          <a:p>
            <a:r>
              <a:rPr lang="en-US" b="0" i="0" dirty="0">
                <a:solidFill>
                  <a:srgbClr val="333333"/>
                </a:solidFill>
                <a:effectLst/>
              </a:rPr>
              <a:t>Example:</a:t>
            </a:r>
            <a:r>
              <a:rPr lang="en-US" b="0" i="0" baseline="30000" dirty="0">
                <a:solidFill>
                  <a:srgbClr val="333333"/>
                </a:solidFill>
                <a:effectLst/>
              </a:rPr>
              <a:t>8</a:t>
            </a:r>
          </a:p>
          <a:p>
            <a:endParaRPr lang="en-US" b="0" i="0" dirty="0">
              <a:solidFill>
                <a:srgbClr val="333333"/>
              </a:solidFill>
              <a:effectLst/>
            </a:endParaRPr>
          </a:p>
          <a:p>
            <a:r>
              <a:rPr lang="en-US" b="0" i="0" dirty="0">
                <a:solidFill>
                  <a:srgbClr val="000000"/>
                </a:solidFill>
                <a:effectLst/>
              </a:rPr>
              <a:t>Suppose a $1,000 investment is expected to return $10,000 in two years. Would you invest if</a:t>
            </a:r>
          </a:p>
          <a:p>
            <a:pPr lvl="1">
              <a:buFont typeface="Arial" panose="020B0604020202020204" pitchFamily="34" charset="0"/>
              <a:buChar char="•"/>
            </a:pPr>
            <a:r>
              <a:rPr lang="en-US" b="0" i="0" dirty="0">
                <a:solidFill>
                  <a:srgbClr val="000000"/>
                </a:solidFill>
                <a:effectLst/>
              </a:rPr>
              <a:t>the </a:t>
            </a:r>
            <a:r>
              <a:rPr lang="en-US" b="0" i="0" dirty="0" err="1">
                <a:solidFill>
                  <a:srgbClr val="000000"/>
                </a:solidFill>
                <a:effectLst/>
              </a:rPr>
              <a:t>equiprobable</a:t>
            </a:r>
            <a:r>
              <a:rPr lang="en-US" b="0" i="0" dirty="0">
                <a:solidFill>
                  <a:srgbClr val="000000"/>
                </a:solidFill>
                <a:effectLst/>
              </a:rPr>
              <a:t> outcomes could range from $9,000 to $11,000?</a:t>
            </a:r>
          </a:p>
          <a:p>
            <a:pPr lvl="1">
              <a:buFont typeface="Arial" panose="020B0604020202020204" pitchFamily="34" charset="0"/>
              <a:buChar char="•"/>
            </a:pPr>
            <a:r>
              <a:rPr lang="en-US" b="0" i="0" dirty="0">
                <a:solidFill>
                  <a:srgbClr val="000000"/>
                </a:solidFill>
                <a:effectLst/>
              </a:rPr>
              <a:t>the </a:t>
            </a:r>
            <a:r>
              <a:rPr lang="en-US" b="0" i="0" dirty="0" err="1">
                <a:solidFill>
                  <a:srgbClr val="000000"/>
                </a:solidFill>
                <a:effectLst/>
              </a:rPr>
              <a:t>equiprobable</a:t>
            </a:r>
            <a:r>
              <a:rPr lang="en-US" b="0" i="0" dirty="0">
                <a:solidFill>
                  <a:srgbClr val="000000"/>
                </a:solidFill>
                <a:effectLst/>
              </a:rPr>
              <a:t> outcomes could range from -$30,000 to $50,000?</a:t>
            </a:r>
          </a:p>
          <a:p>
            <a:pPr lvl="1"/>
            <a:endParaRPr lang="en-US" b="0" i="0" dirty="0">
              <a:solidFill>
                <a:srgbClr val="000000"/>
              </a:solidFill>
              <a:effectLst/>
            </a:endParaRPr>
          </a:p>
          <a:p>
            <a:r>
              <a:rPr lang="en-US" b="0" i="0" dirty="0">
                <a:solidFill>
                  <a:srgbClr val="000000"/>
                </a:solidFill>
                <a:effectLst/>
              </a:rPr>
              <a:t>Although these two alternatives produce the same expected return ((9,000 +11,000)/2 = $10,000 and (-$30,000 + $50,000)/2 = $10,000) in the end, they carry different levels of risk. Apparently, the second alternative is more risky than the first alternative as it involves losing money (in the amount of $30,000!).</a:t>
            </a:r>
          </a:p>
        </p:txBody>
      </p:sp>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1660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and Risk Analytics</a:t>
            </a:r>
          </a:p>
        </p:txBody>
      </p:sp>
      <p:sp>
        <p:nvSpPr>
          <p:cNvPr id="3" name="Content Placeholder 2"/>
          <p:cNvSpPr>
            <a:spLocks noGrp="1"/>
          </p:cNvSpPr>
          <p:nvPr>
            <p:ph idx="1"/>
          </p:nvPr>
        </p:nvSpPr>
        <p:spPr/>
        <p:txBody>
          <a:bodyPr>
            <a:normAutofit fontScale="92500" lnSpcReduction="10000"/>
          </a:bodyPr>
          <a:lstStyle/>
          <a:p>
            <a:pPr marL="0" indent="0">
              <a:spcBef>
                <a:spcPts val="1800"/>
              </a:spcBef>
              <a:buNone/>
            </a:pPr>
            <a:r>
              <a:rPr lang="en-US" dirty="0"/>
              <a:t>"Therefore, even if we can determine the expected outcome of a decision, it is equally important if not more to consider the risk involved in the decision."9 By proactively analyzing and managing risk, companies can make better decisions that add value.</a:t>
            </a:r>
          </a:p>
          <a:p>
            <a:pPr marL="0" indent="0">
              <a:spcBef>
                <a:spcPts val="1800"/>
              </a:spcBef>
              <a:buNone/>
            </a:pPr>
            <a:r>
              <a:rPr lang="en-US" dirty="0"/>
              <a:t>We will examine the impact of uncertainty in the decision-making process of various enterprises. We will see several examples, where uncertainty is inherent and hence risk analysis is crucial:</a:t>
            </a:r>
          </a:p>
          <a:p>
            <a:pPr lvl="1"/>
            <a:r>
              <a:rPr lang="en-US" dirty="0"/>
              <a:t>Outsourcing</a:t>
            </a:r>
          </a:p>
          <a:p>
            <a:pPr lvl="1"/>
            <a:r>
              <a:rPr lang="en-US" dirty="0"/>
              <a:t>New product development</a:t>
            </a:r>
          </a:p>
          <a:p>
            <a:pPr lvl="1"/>
            <a:r>
              <a:rPr lang="en-US" dirty="0"/>
              <a:t>Single-period purchase decision</a:t>
            </a:r>
          </a:p>
          <a:p>
            <a:pPr lvl="1"/>
            <a:r>
              <a:rPr lang="en-US" dirty="0"/>
              <a:t>Exchange-rate risk</a:t>
            </a:r>
          </a:p>
          <a:p>
            <a:pPr lvl="1"/>
            <a:r>
              <a:rPr lang="en-US" dirty="0"/>
              <a:t>Marketing a new product</a:t>
            </a:r>
          </a:p>
          <a:p>
            <a:pPr lvl="1"/>
            <a:endParaRPr lang="en-US" dirty="0"/>
          </a:p>
          <a:p>
            <a:pPr marL="457200" lvl="1" indent="0">
              <a:buNone/>
            </a:pPr>
            <a:endParaRPr lang="en-US" dirty="0"/>
          </a:p>
          <a:p>
            <a:pPr lvl="1"/>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72458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 are three common methods used to analyze risk in a corporate environment:</a:t>
            </a:r>
          </a:p>
          <a:p>
            <a:pPr lvl="1"/>
            <a:r>
              <a:rPr lang="en-US" dirty="0"/>
              <a:t>Best Case/Worst Case Analysis</a:t>
            </a:r>
          </a:p>
          <a:p>
            <a:pPr lvl="1"/>
            <a:r>
              <a:rPr lang="en-US" dirty="0"/>
              <a:t>What-If Analysis</a:t>
            </a:r>
          </a:p>
          <a:p>
            <a:pPr lvl="1"/>
            <a:r>
              <a:rPr lang="en-US" dirty="0"/>
              <a:t>Simulation</a:t>
            </a:r>
          </a:p>
          <a:p>
            <a:pPr marL="0" indent="0">
              <a:buNone/>
            </a:pPr>
            <a:endParaRPr lang="en-US" b="1" dirty="0"/>
          </a:p>
          <a:p>
            <a:pPr marL="0" indent="0">
              <a:buNone/>
            </a:pPr>
            <a:r>
              <a:rPr lang="en-US" b="1" dirty="0"/>
              <a:t>Best Case/Worst Case Analysis: Best-case analysis</a:t>
            </a:r>
            <a:r>
              <a:rPr lang="en-US" dirty="0"/>
              <a:t> uses the most </a:t>
            </a:r>
            <a:r>
              <a:rPr lang="en-US" i="1" dirty="0"/>
              <a:t>optimistic</a:t>
            </a:r>
            <a:r>
              <a:rPr lang="en-US" dirty="0"/>
              <a:t> value for each uncertain input in the model. </a:t>
            </a:r>
            <a:r>
              <a:rPr lang="en-US" b="1" dirty="0"/>
              <a:t>Worst-case analysis</a:t>
            </a:r>
            <a:r>
              <a:rPr lang="en-US" dirty="0"/>
              <a:t>, on the other hand, uses the most </a:t>
            </a:r>
            <a:r>
              <a:rPr lang="en-US" i="1" dirty="0"/>
              <a:t>pessimistic</a:t>
            </a:r>
            <a:r>
              <a:rPr lang="en-US" dirty="0"/>
              <a:t> value for each uncertain input in the model. There is a middle-way in between which is called base-case analysis. </a:t>
            </a:r>
            <a:r>
              <a:rPr lang="en-US" b="1" dirty="0"/>
              <a:t>Base-case analysis</a:t>
            </a:r>
            <a:r>
              <a:rPr lang="en-US" dirty="0"/>
              <a:t> uses the </a:t>
            </a:r>
            <a:r>
              <a:rPr lang="en-US" i="1" dirty="0"/>
              <a:t>most likely</a:t>
            </a:r>
            <a:r>
              <a:rPr lang="en-US" dirty="0"/>
              <a:t> value for each uncertain input. It is the most widely used approach by the managers; however, it leads to a pitfall called </a:t>
            </a:r>
            <a:r>
              <a:rPr lang="en-US" b="1" dirty="0"/>
              <a:t>flaw of averages</a:t>
            </a:r>
            <a:r>
              <a:rPr lang="en-US" dirty="0"/>
              <a:t>. Figure 1.1 illustrates this approach.</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45873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sp>
        <p:nvSpPr>
          <p:cNvPr id="3" name="Content Placeholder 2"/>
          <p:cNvSpPr>
            <a:spLocks noGrp="1"/>
          </p:cNvSpPr>
          <p:nvPr>
            <p:ph idx="1"/>
          </p:nvPr>
        </p:nvSpPr>
        <p:spPr>
          <a:xfrm>
            <a:off x="838200" y="4018134"/>
            <a:ext cx="10515600" cy="2158829"/>
          </a:xfrm>
        </p:spPr>
        <p:txBody>
          <a:bodyPr>
            <a:normAutofit fontScale="70000" lnSpcReduction="20000"/>
          </a:bodyPr>
          <a:lstStyle/>
          <a:p>
            <a:pPr marL="0" indent="0">
              <a:buNone/>
            </a:pPr>
            <a:r>
              <a:rPr lang="en-US" dirty="0"/>
              <a:t>Best case/worst case analysis is easy to do but it does not tell us anything about the distribution of possible outcomes within the best-case and worst-case limits. For instance, in Figure 1.2 we see four different distributions that the possible outcomes may belong to and each of these distributions are quite different from each other. Therefore, the likelihoods of the different outcomes between the worst-case and the best-case limits in each graph are different from each other. It is important for us to know the likelihood values because they are what we base our decisions on. Another disadvantage of this method is that it does not tell us how likely the worst outcome or the best outcome will happen.</a:t>
            </a:r>
          </a:p>
        </p:txBody>
      </p:sp>
      <p:pic>
        <p:nvPicPr>
          <p:cNvPr id="4" name="Picture 3"/>
          <p:cNvPicPr>
            <a:picLocks noChangeAspect="1"/>
          </p:cNvPicPr>
          <p:nvPr/>
        </p:nvPicPr>
        <p:blipFill>
          <a:blip r:embed="rId2"/>
          <a:stretch>
            <a:fillRect/>
          </a:stretch>
        </p:blipFill>
        <p:spPr>
          <a:xfrm>
            <a:off x="2677940" y="1835236"/>
            <a:ext cx="6848475" cy="203835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37109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pic>
        <p:nvPicPr>
          <p:cNvPr id="4" name="Picture 3"/>
          <p:cNvPicPr>
            <a:picLocks noChangeAspect="1"/>
          </p:cNvPicPr>
          <p:nvPr/>
        </p:nvPicPr>
        <p:blipFill>
          <a:blip r:embed="rId2"/>
          <a:stretch>
            <a:fillRect/>
          </a:stretch>
        </p:blipFill>
        <p:spPr>
          <a:xfrm>
            <a:off x="2662237" y="1589259"/>
            <a:ext cx="6867525" cy="4581525"/>
          </a:xfrm>
          <a:prstGeom prst="rect">
            <a:avLst/>
          </a:prstGeom>
        </p:spPr>
      </p:pic>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48783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sp>
        <p:nvSpPr>
          <p:cNvPr id="3" name="Content Placeholder 2"/>
          <p:cNvSpPr>
            <a:spLocks noGrp="1"/>
          </p:cNvSpPr>
          <p:nvPr>
            <p:ph idx="1"/>
          </p:nvPr>
        </p:nvSpPr>
        <p:spPr>
          <a:xfrm>
            <a:off x="838200" y="1825625"/>
            <a:ext cx="10515600" cy="1794905"/>
          </a:xfrm>
        </p:spPr>
        <p:txBody>
          <a:bodyPr>
            <a:normAutofit/>
          </a:bodyPr>
          <a:lstStyle/>
          <a:p>
            <a:pPr marL="0" indent="0">
              <a:buNone/>
            </a:pPr>
            <a:r>
              <a:rPr lang="en-US" b="1" dirty="0"/>
              <a:t>What-If Analysis: </a:t>
            </a:r>
            <a:r>
              <a:rPr lang="en-US" dirty="0"/>
              <a:t>What-if analysis uses several values</a:t>
            </a:r>
            <a:r>
              <a:rPr lang="en-US" b="1" dirty="0"/>
              <a:t> </a:t>
            </a:r>
            <a:r>
              <a:rPr lang="en-US" dirty="0"/>
              <a:t>for uncertain inputs including the most optimistic, most pessimistic, and most likely values and sees what happens. This is easy to do with spreadsheets; however, it has the following drawbacks:</a:t>
            </a:r>
          </a:p>
        </p:txBody>
      </p:sp>
      <p:pic>
        <p:nvPicPr>
          <p:cNvPr id="4" name="Picture 3"/>
          <p:cNvPicPr>
            <a:picLocks noChangeAspect="1"/>
          </p:cNvPicPr>
          <p:nvPr/>
        </p:nvPicPr>
        <p:blipFill>
          <a:blip r:embed="rId2"/>
          <a:stretch>
            <a:fillRect/>
          </a:stretch>
        </p:blipFill>
        <p:spPr>
          <a:xfrm>
            <a:off x="2909887" y="4035768"/>
            <a:ext cx="6372225" cy="196215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90989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sp>
        <p:nvSpPr>
          <p:cNvPr id="3" name="Content Placeholder 2"/>
          <p:cNvSpPr>
            <a:spLocks noGrp="1"/>
          </p:cNvSpPr>
          <p:nvPr>
            <p:ph idx="1"/>
          </p:nvPr>
        </p:nvSpPr>
        <p:spPr>
          <a:xfrm>
            <a:off x="838200" y="1825625"/>
            <a:ext cx="10515600" cy="3166505"/>
          </a:xfrm>
        </p:spPr>
        <p:txBody>
          <a:bodyPr>
            <a:normAutofit fontScale="62500" lnSpcReduction="20000"/>
          </a:bodyPr>
          <a:lstStyle/>
          <a:p>
            <a:pPr marL="0" indent="0">
              <a:spcBef>
                <a:spcPts val="1800"/>
              </a:spcBef>
              <a:buNone/>
            </a:pPr>
            <a:r>
              <a:rPr lang="en-US" b="1" dirty="0"/>
              <a:t>Simulation:</a:t>
            </a:r>
            <a:r>
              <a:rPr lang="en-US" dirty="0"/>
              <a:t> Simulation resembles automated what-if analysis. It uses </a:t>
            </a:r>
            <a:r>
              <a:rPr lang="en-US" i="1" dirty="0"/>
              <a:t>probability distributions </a:t>
            </a:r>
            <a:r>
              <a:rPr lang="en-US" dirty="0"/>
              <a:t>(such as the normal distribution) to provide a complete forecast of each of the major uncertainties faced in a decision-making process. "Probability distributions provide a complete description of our beliefs about uncertainty, including both the </a:t>
            </a:r>
            <a:r>
              <a:rPr lang="en-US" i="1" dirty="0"/>
              <a:t>central tendency </a:t>
            </a:r>
            <a:r>
              <a:rPr lang="en-US" dirty="0"/>
              <a:t>(the most likely outcome) and the </a:t>
            </a:r>
            <a:r>
              <a:rPr lang="en-US" i="1" dirty="0"/>
              <a:t>variability</a:t>
            </a:r>
            <a:r>
              <a:rPr lang="en-US" dirty="0"/>
              <a:t> (how much the actual outcome might differ from the most likely)."</a:t>
            </a:r>
            <a:r>
              <a:rPr lang="en-US" baseline="30000" dirty="0"/>
              <a:t>12</a:t>
            </a:r>
            <a:r>
              <a:rPr lang="en-US" dirty="0"/>
              <a:t> Therefore, values for uncertain inputs are selected in an unbiased manner.</a:t>
            </a:r>
          </a:p>
          <a:p>
            <a:pPr marL="0" indent="0">
              <a:spcBef>
                <a:spcPts val="1800"/>
              </a:spcBef>
              <a:buNone/>
            </a:pPr>
            <a:r>
              <a:rPr lang="en-US" dirty="0"/>
              <a:t>During a simulation study, the computer generates hundreds (or thousands) of scenarios and then calculates the consequence (i.e., profit) accruing that scenario. You can think of this performing the what-if analysis hundreds (or thousands) times with different values assigned to each uncertain input each time. Therefore, indeed when we execute a simulation, we obtain another probability distribution characterizing all the possible consequences of a particular course of action and their relative likelihoods. We then analyze the results of the simulation (i.e., simulation output) to better understand the behavior of the performance measure that we are interested in. This allows us to make decisions using solid empirical evidence. Figure 1.3 illustrates the simulation approach for risk analysis.</a:t>
            </a:r>
          </a:p>
        </p:txBody>
      </p:sp>
      <p:pic>
        <p:nvPicPr>
          <p:cNvPr id="5" name="Picture 4"/>
          <p:cNvPicPr>
            <a:picLocks noChangeAspect="1"/>
          </p:cNvPicPr>
          <p:nvPr/>
        </p:nvPicPr>
        <p:blipFill>
          <a:blip r:embed="rId2"/>
          <a:stretch>
            <a:fillRect/>
          </a:stretch>
        </p:blipFill>
        <p:spPr>
          <a:xfrm>
            <a:off x="2676525" y="4941673"/>
            <a:ext cx="6838950" cy="144780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6530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Risk Analysis</a:t>
            </a:r>
            <a:r>
              <a:rPr lang="en-US" baseline="30000" dirty="0"/>
              <a:t>10</a:t>
            </a:r>
            <a:endParaRPr lang="en-US" dirty="0"/>
          </a:p>
        </p:txBody>
      </p:sp>
      <p:sp>
        <p:nvSpPr>
          <p:cNvPr id="3" name="Content Placeholder 2"/>
          <p:cNvSpPr>
            <a:spLocks noGrp="1"/>
          </p:cNvSpPr>
          <p:nvPr>
            <p:ph idx="1"/>
          </p:nvPr>
        </p:nvSpPr>
        <p:spPr>
          <a:xfrm>
            <a:off x="838200" y="1825626"/>
            <a:ext cx="10515600" cy="1430379"/>
          </a:xfrm>
        </p:spPr>
        <p:txBody>
          <a:bodyPr>
            <a:normAutofit fontScale="70000" lnSpcReduction="20000"/>
          </a:bodyPr>
          <a:lstStyle/>
          <a:p>
            <a:pPr marL="0" indent="0">
              <a:buNone/>
            </a:pPr>
            <a:r>
              <a:rPr lang="en-US" dirty="0"/>
              <a:t>It is important to note that the type of simulation that we have described above is called a </a:t>
            </a:r>
            <a:r>
              <a:rPr lang="en-US" b="1" dirty="0"/>
              <a:t>stochastic (probabilistic) simulation</a:t>
            </a:r>
            <a:r>
              <a:rPr lang="en-US" dirty="0"/>
              <a:t>, which incorporates uncertainty explicitly into the decision-making process. This type of simulation is also called </a:t>
            </a:r>
            <a:r>
              <a:rPr lang="en-US" b="1" dirty="0"/>
              <a:t>Monte Carlo</a:t>
            </a:r>
            <a:r>
              <a:rPr lang="en-US" dirty="0"/>
              <a:t> </a:t>
            </a:r>
            <a:r>
              <a:rPr lang="en-US" b="1" dirty="0"/>
              <a:t>simulation</a:t>
            </a:r>
            <a:r>
              <a:rPr lang="en-US" dirty="0"/>
              <a:t> and it uses probability distributions to represent uncertain inputs. The article “Simulation as a decision aid” discusses other simulation types. In this class, as our goal is to analyze risk, therefore we will be covering stochastic simulations. From now on, the word "simulation" will refer to "stochastic simulation".</a:t>
            </a:r>
          </a:p>
        </p:txBody>
      </p:sp>
      <p:pic>
        <p:nvPicPr>
          <p:cNvPr id="4" name="Picture 3"/>
          <p:cNvPicPr>
            <a:picLocks noChangeAspect="1"/>
          </p:cNvPicPr>
          <p:nvPr/>
        </p:nvPicPr>
        <p:blipFill>
          <a:blip r:embed="rId2"/>
          <a:stretch>
            <a:fillRect/>
          </a:stretch>
        </p:blipFill>
        <p:spPr>
          <a:xfrm>
            <a:off x="2924175" y="3390943"/>
            <a:ext cx="6343650" cy="123825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19613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5"/>
            <a:ext cx="10515600" cy="707510"/>
          </a:xfrm>
        </p:spPr>
        <p:txBody>
          <a:bodyPr>
            <a:normAutofit fontScale="55000" lnSpcReduction="20000"/>
          </a:bodyPr>
          <a:lstStyle/>
          <a:p>
            <a:pPr marL="0" indent="0">
              <a:buNone/>
            </a:pPr>
            <a:r>
              <a:rPr lang="en-US" dirty="0"/>
              <a:t>In this section, our goal is to understand how simulation can be useful in a corporate decision-making process, where there are several uncertainties to consider. In particular, we will compare the approach of using simulation to analyze risk to the approach of using best-case/worst case scenario and what-if analysis. To this end, we will use the following example:</a:t>
            </a:r>
          </a:p>
        </p:txBody>
      </p:sp>
      <p:sp>
        <p:nvSpPr>
          <p:cNvPr id="4" name="Rectangle 3"/>
          <p:cNvSpPr/>
          <p:nvPr/>
        </p:nvSpPr>
        <p:spPr>
          <a:xfrm>
            <a:off x="838200" y="2533135"/>
            <a:ext cx="10515600" cy="3816429"/>
          </a:xfrm>
          <a:prstGeom prst="rect">
            <a:avLst/>
          </a:prstGeom>
          <a:solidFill>
            <a:srgbClr val="F5F5F5"/>
          </a:solidFill>
        </p:spPr>
        <p:txBody>
          <a:bodyPr wrap="square">
            <a:spAutoFit/>
          </a:bodyPr>
          <a:lstStyle/>
          <a:p>
            <a:pPr>
              <a:spcBef>
                <a:spcPts val="1200"/>
              </a:spcBef>
            </a:pPr>
            <a:r>
              <a:rPr lang="en-US" sz="1200" dirty="0"/>
              <a:t>Example:</a:t>
            </a:r>
          </a:p>
          <a:p>
            <a:pPr>
              <a:spcBef>
                <a:spcPts val="1200"/>
              </a:spcBef>
            </a:pPr>
            <a:r>
              <a:rPr lang="en-US" sz="1200" dirty="0"/>
              <a:t>Consider a company that is trying to decide whether or not to continue a product line for the next quarter. Continuing the line would cost the company $500,000 in fixed costs (i.e., by dropping the line, the company would save $500,000 over current costs, not including the variable costs associated with making each individual unit of product). Each unit of product sells for $10 and costs $5 to make (i.e., once production is up and running, each additional unit costs an additional $5 to actually produce).</a:t>
            </a:r>
          </a:p>
          <a:p>
            <a:pPr>
              <a:spcBef>
                <a:spcPts val="1200"/>
              </a:spcBef>
            </a:pPr>
            <a:r>
              <a:rPr lang="en-US" sz="1200" dirty="0"/>
              <a:t>The company faces two major uncertainties involving the likely sales of the product in the upcoming quarter. First, a current client is considering making a major purchase of the product. Specifically, the client is considering the purchase of 50,000 units. Because of the size of the order, the company will offer to sell the product to the major client at a discount, specifically $9 per unit.</a:t>
            </a:r>
          </a:p>
          <a:p>
            <a:pPr>
              <a:spcBef>
                <a:spcPts val="1200"/>
              </a:spcBef>
            </a:pPr>
            <a:r>
              <a:rPr lang="en-US" sz="1200" dirty="0"/>
              <a:t>The client wants the same vendor for the entire purchase but there are competitors able and willing to provide the same product. Because of this competition, it is unclear whether the company will get the contract (assuming of course it continues the product line). Unfortunately, the company will have to make the decision of whether or not to continue the product line before knowing whether or not it will receive the major contract. The company believes that its chances of winning the contract, given that the client is a current customer, however, are better than fifty-fifty.</a:t>
            </a:r>
          </a:p>
          <a:p>
            <a:pPr>
              <a:spcBef>
                <a:spcPts val="1200"/>
              </a:spcBef>
            </a:pPr>
            <a:r>
              <a:rPr lang="en-US" sz="1200" dirty="0"/>
              <a:t>Second, there is uncertainty as to the general level of sales apart from the single major purchase. Since the company has been selling the product for years, there are ample data available on sales in previous quarters. Based on these data and an analysis of the market, the company's best guess is that it will sell 75,000 units if it chooses to continue the product, not including the major purchase.</a:t>
            </a:r>
            <a:endParaRPr lang="en-US" sz="1100" dirty="0"/>
          </a:p>
          <a:p>
            <a:pPr>
              <a:spcBef>
                <a:spcPts val="1200"/>
              </a:spcBef>
            </a:pPr>
            <a:r>
              <a:rPr lang="en-US" sz="1100" b="1" i="0" dirty="0">
                <a:solidFill>
                  <a:srgbClr val="000000"/>
                </a:solidFill>
                <a:effectLst/>
              </a:rPr>
              <a:t>Source: </a:t>
            </a:r>
            <a:r>
              <a:rPr lang="en-US" sz="1100" b="0" i="0" dirty="0" err="1">
                <a:solidFill>
                  <a:srgbClr val="000000"/>
                </a:solidFill>
                <a:effectLst/>
              </a:rPr>
              <a:t>Carraway</a:t>
            </a:r>
            <a:r>
              <a:rPr lang="en-US" sz="1100" b="0" i="0" dirty="0">
                <a:solidFill>
                  <a:srgbClr val="000000"/>
                </a:solidFill>
                <a:effectLst/>
              </a:rPr>
              <a:t>, R. L, Analyzing Uncertainty: Probability Distributions and Simulation, 2005.</a:t>
            </a:r>
          </a:p>
        </p:txBody>
      </p:sp>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22949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Syllabus</a:t>
            </a:r>
          </a:p>
          <a:p>
            <a:r>
              <a:rPr lang="en-US" dirty="0"/>
              <a:t>Blackboard Website</a:t>
            </a:r>
          </a:p>
          <a:p>
            <a:r>
              <a:rPr lang="en-US" dirty="0"/>
              <a:t>Software Environment</a:t>
            </a:r>
          </a:p>
          <a:p>
            <a:r>
              <a:rPr lang="en-US" dirty="0"/>
              <a:t>Virtual Lab</a:t>
            </a:r>
          </a:p>
          <a:p>
            <a:endParaRPr lang="en-US" dirty="0"/>
          </a:p>
        </p:txBody>
      </p:sp>
      <p:sp>
        <p:nvSpPr>
          <p:cNvPr id="4" name="Footer Placeholder 3"/>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48271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55000" lnSpcReduction="20000"/>
          </a:bodyPr>
          <a:lstStyle/>
          <a:p>
            <a:pPr marL="0" indent="0">
              <a:buNone/>
            </a:pPr>
            <a:r>
              <a:rPr lang="en-US" b="1" dirty="0"/>
              <a:t>Scenario 1: </a:t>
            </a:r>
            <a:r>
              <a:rPr lang="en-US" dirty="0"/>
              <a:t>"Assuming that the company gets the major contract (the best-guess) and that sales are at best-guess level, what is the profit that the company gets under this scenario?"</a:t>
            </a:r>
            <a:r>
              <a:rPr lang="en-US" baseline="30000" dirty="0"/>
              <a:t>14</a:t>
            </a:r>
            <a:endParaRPr lang="en-US" dirty="0"/>
          </a:p>
          <a:p>
            <a:pPr marL="0" indent="0">
              <a:buNone/>
            </a:pPr>
            <a:r>
              <a:rPr lang="en-US" dirty="0"/>
              <a:t>Let us first build an R model that will calculate the profit under different scenarios. Figure 1.4 shows the code and results of running said code. Under this scenario, we obtain a profit of $75,000! Is it good enough?</a:t>
            </a:r>
          </a:p>
        </p:txBody>
      </p:sp>
      <p:pic>
        <p:nvPicPr>
          <p:cNvPr id="8" name="Picture 7"/>
          <p:cNvPicPr>
            <a:picLocks noChangeAspect="1"/>
          </p:cNvPicPr>
          <p:nvPr/>
        </p:nvPicPr>
        <p:blipFill>
          <a:blip r:embed="rId2"/>
          <a:stretch>
            <a:fillRect/>
          </a:stretch>
        </p:blipFill>
        <p:spPr>
          <a:xfrm>
            <a:off x="2283940" y="2853421"/>
            <a:ext cx="3325904" cy="2830687"/>
          </a:xfrm>
          <a:prstGeom prst="rect">
            <a:avLst/>
          </a:prstGeom>
          <a:ln>
            <a:solidFill>
              <a:schemeClr val="bg2"/>
            </a:solidFill>
          </a:ln>
        </p:spPr>
      </p:pic>
      <p:pic>
        <p:nvPicPr>
          <p:cNvPr id="9" name="Picture 8"/>
          <p:cNvPicPr>
            <a:picLocks noChangeAspect="1"/>
          </p:cNvPicPr>
          <p:nvPr/>
        </p:nvPicPr>
        <p:blipFill>
          <a:blip r:embed="rId3"/>
          <a:stretch>
            <a:fillRect/>
          </a:stretch>
        </p:blipFill>
        <p:spPr>
          <a:xfrm>
            <a:off x="6553201" y="2853421"/>
            <a:ext cx="3235071" cy="2830687"/>
          </a:xfrm>
          <a:prstGeom prst="rect">
            <a:avLst/>
          </a:prstGeom>
          <a:ln>
            <a:solidFill>
              <a:schemeClr val="bg2"/>
            </a:solidFill>
          </a:ln>
        </p:spPr>
      </p:pic>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1.4</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32019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4735814"/>
          </a:xfrm>
        </p:spPr>
        <p:txBody>
          <a:bodyPr>
            <a:normAutofit/>
          </a:bodyPr>
          <a:lstStyle/>
          <a:p>
            <a:pPr marL="0" indent="0">
              <a:spcBef>
                <a:spcPts val="1800"/>
              </a:spcBef>
              <a:buNone/>
            </a:pPr>
            <a:r>
              <a:rPr lang="en-US" dirty="0"/>
              <a:t>Above, we compute the total revenue from the general public as the revenue per unit the number of units sold, and use the same formula to compute the revenue generated from the major sale.</a:t>
            </a:r>
          </a:p>
          <a:p>
            <a:pPr marL="0" indent="0">
              <a:spcBef>
                <a:spcPts val="1800"/>
              </a:spcBef>
              <a:buNone/>
            </a:pPr>
            <a:r>
              <a:rPr lang="en-US" dirty="0"/>
              <a:t>We compute the total revenue by adding the revenue from the public to the revenue from the major sale.</a:t>
            </a:r>
          </a:p>
          <a:p>
            <a:pPr marL="0" indent="0">
              <a:spcBef>
                <a:spcPts val="1800"/>
              </a:spcBef>
              <a:buNone/>
            </a:pPr>
            <a:r>
              <a:rPr lang="en-US" dirty="0"/>
              <a:t>We compute their total variable costs by multiplying the cost to make each unit by the total number of units they would make (combined units sold to the public and for the major sale). We add this to the fixed costs to determine total costs.</a:t>
            </a:r>
          </a:p>
          <a:p>
            <a:pPr marL="0" indent="0">
              <a:spcBef>
                <a:spcPts val="1800"/>
              </a:spcBef>
              <a:buNone/>
            </a:pPr>
            <a:r>
              <a:rPr lang="en-US" dirty="0"/>
              <a:t>Finally, we compute profit by subtracting total costs from total revenue.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4632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62500" lnSpcReduction="20000"/>
          </a:bodyPr>
          <a:lstStyle/>
          <a:p>
            <a:pPr marL="0" indent="0">
              <a:buNone/>
            </a:pPr>
            <a:r>
              <a:rPr lang="en-US" b="1" dirty="0"/>
              <a:t>Scenario 2: </a:t>
            </a:r>
            <a:r>
              <a:rPr lang="en-US" dirty="0"/>
              <a:t>What if the major purchase does not materialize? Figure 1.5 shows the resulting profit. Notice that we only changed the value of </a:t>
            </a:r>
            <a:r>
              <a:rPr lang="en-US" dirty="0" err="1"/>
              <a:t>SalesMajor</a:t>
            </a:r>
            <a:r>
              <a:rPr lang="en-US" dirty="0"/>
              <a:t> from 50,000 to 0. This time, we observe a negative profit of $125,000 so the company is losing money! "Clearly, whether the company gets the major purchase or not does a huge impact on the decision of whether it should continue the product line."</a:t>
            </a:r>
            <a:r>
              <a:rPr lang="en-US" baseline="30000" dirty="0"/>
              <a:t>15</a:t>
            </a:r>
            <a:endParaRPr lang="en-US" dirty="0"/>
          </a:p>
        </p:txBody>
      </p:sp>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1.5</a:t>
            </a:r>
          </a:p>
        </p:txBody>
      </p:sp>
      <p:pic>
        <p:nvPicPr>
          <p:cNvPr id="4" name="Picture 3"/>
          <p:cNvPicPr>
            <a:picLocks noChangeAspect="1"/>
          </p:cNvPicPr>
          <p:nvPr/>
        </p:nvPicPr>
        <p:blipFill>
          <a:blip r:embed="rId2"/>
          <a:stretch>
            <a:fillRect/>
          </a:stretch>
        </p:blipFill>
        <p:spPr>
          <a:xfrm>
            <a:off x="4493781" y="2853421"/>
            <a:ext cx="3204436" cy="2830687"/>
          </a:xfrm>
          <a:prstGeom prst="rect">
            <a:avLst/>
          </a:prstGeom>
          <a:ln>
            <a:solidFill>
              <a:schemeClr val="bg2"/>
            </a:solidFill>
          </a:ln>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76279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47500" lnSpcReduction="20000"/>
          </a:bodyPr>
          <a:lstStyle/>
          <a:p>
            <a:pPr marL="0" indent="0">
              <a:buNone/>
            </a:pPr>
            <a:r>
              <a:rPr lang="en-US" b="1" dirty="0"/>
              <a:t>Scenario 3: </a:t>
            </a:r>
            <a:r>
              <a:rPr lang="en-US" dirty="0"/>
              <a:t>One important thing to notice here is that 75,000-unit general sales is the company's best guess. The real sales could deviate from this number. Suppose that the sales could be as few as 50,000 units or as many as 110,000 units. Now, let us assume that the company gets the major purchase and sells only 50,000 units on the general market. Figure 1.6 shows the resulting profit. Notice that we changed </a:t>
            </a:r>
            <a:r>
              <a:rPr lang="en-US" dirty="0" err="1"/>
              <a:t>SalesGeneral</a:t>
            </a:r>
            <a:r>
              <a:rPr lang="en-US" dirty="0"/>
              <a:t> from 75,000 to 50,000 in comparison to what we have in Figure 1.4. We observe a negative profit of $50,000. So, even with the major contract, the company may lose money!</a:t>
            </a:r>
          </a:p>
        </p:txBody>
      </p:sp>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1.6</a:t>
            </a:r>
          </a:p>
        </p:txBody>
      </p:sp>
      <p:pic>
        <p:nvPicPr>
          <p:cNvPr id="6" name="Picture 5"/>
          <p:cNvPicPr>
            <a:picLocks noChangeAspect="1"/>
          </p:cNvPicPr>
          <p:nvPr/>
        </p:nvPicPr>
        <p:blipFill>
          <a:blip r:embed="rId2"/>
          <a:stretch>
            <a:fillRect/>
          </a:stretch>
        </p:blipFill>
        <p:spPr>
          <a:xfrm>
            <a:off x="4500298" y="2853421"/>
            <a:ext cx="3191401" cy="2830687"/>
          </a:xfrm>
          <a:prstGeom prst="rect">
            <a:avLst/>
          </a:prstGeom>
          <a:ln>
            <a:solidFill>
              <a:schemeClr val="bg2"/>
            </a:solidFill>
          </a:ln>
        </p:spPr>
      </p:pic>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71731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62500" lnSpcReduction="20000"/>
          </a:bodyPr>
          <a:lstStyle/>
          <a:p>
            <a:pPr marL="0" indent="0">
              <a:buNone/>
            </a:pPr>
            <a:r>
              <a:rPr lang="en-US" b="1" dirty="0"/>
              <a:t>Scenario 4: </a:t>
            </a:r>
            <a:r>
              <a:rPr lang="en-US" dirty="0"/>
              <a:t>Now let us assume that the company cannot get the major contract but sells 110,000 units in the general market. The resulting spreadsheet is shown in Figure 1.7. Notice that we changed </a:t>
            </a:r>
            <a:r>
              <a:rPr lang="en-US" dirty="0" err="1"/>
              <a:t>SalesGeneral</a:t>
            </a:r>
            <a:r>
              <a:rPr lang="en-US" dirty="0"/>
              <a:t> to 110,000 and </a:t>
            </a:r>
            <a:r>
              <a:rPr lang="en-US" dirty="0" err="1"/>
              <a:t>SalesMajor</a:t>
            </a:r>
            <a:r>
              <a:rPr lang="en-US" dirty="0"/>
              <a:t> to 0. This time we observe that the company makes money in the amount of $50,000 (even though it was not able to land the major contract).</a:t>
            </a:r>
          </a:p>
        </p:txBody>
      </p:sp>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1.7</a:t>
            </a:r>
          </a:p>
        </p:txBody>
      </p:sp>
      <p:pic>
        <p:nvPicPr>
          <p:cNvPr id="4" name="Picture 3"/>
          <p:cNvPicPr>
            <a:picLocks noChangeAspect="1"/>
          </p:cNvPicPr>
          <p:nvPr/>
        </p:nvPicPr>
        <p:blipFill>
          <a:blip r:embed="rId2"/>
          <a:stretch>
            <a:fillRect/>
          </a:stretch>
        </p:blipFill>
        <p:spPr>
          <a:xfrm>
            <a:off x="4507641" y="2853421"/>
            <a:ext cx="3176716" cy="2828499"/>
          </a:xfrm>
          <a:prstGeom prst="rect">
            <a:avLst/>
          </a:prstGeom>
          <a:ln>
            <a:solidFill>
              <a:schemeClr val="bg2"/>
            </a:solidFill>
          </a:ln>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35915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62500" lnSpcReduction="20000"/>
          </a:bodyPr>
          <a:lstStyle/>
          <a:p>
            <a:pPr marL="0" indent="0">
              <a:buNone/>
            </a:pPr>
            <a:r>
              <a:rPr lang="en-US" b="1" dirty="0"/>
              <a:t>Scenario 5: </a:t>
            </a:r>
            <a:r>
              <a:rPr lang="en-US" dirty="0"/>
              <a:t>Now let us look at the most optimistic case where the company gets the major contract and sells 110,000 units in the general market. The resulting spreadsheet is shown in Figure 1.8. This time we changed </a:t>
            </a:r>
            <a:r>
              <a:rPr lang="en-US" dirty="0" err="1"/>
              <a:t>SalesGeneral</a:t>
            </a:r>
            <a:r>
              <a:rPr lang="en-US" dirty="0"/>
              <a:t> to 110,000 and </a:t>
            </a:r>
            <a:r>
              <a:rPr lang="en-US" dirty="0" err="1"/>
              <a:t>SalesMajor</a:t>
            </a:r>
            <a:r>
              <a:rPr lang="en-US" dirty="0"/>
              <a:t> to 50,000. We observe that this optimistic scenario results in a profit of $250,000!</a:t>
            </a:r>
          </a:p>
        </p:txBody>
      </p:sp>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1.8</a:t>
            </a:r>
          </a:p>
        </p:txBody>
      </p:sp>
      <p:pic>
        <p:nvPicPr>
          <p:cNvPr id="5" name="Picture 4"/>
          <p:cNvPicPr>
            <a:picLocks noChangeAspect="1"/>
          </p:cNvPicPr>
          <p:nvPr/>
        </p:nvPicPr>
        <p:blipFill>
          <a:blip r:embed="rId2"/>
          <a:stretch>
            <a:fillRect/>
          </a:stretch>
        </p:blipFill>
        <p:spPr>
          <a:xfrm>
            <a:off x="4511064" y="2853421"/>
            <a:ext cx="3169870" cy="2828499"/>
          </a:xfrm>
          <a:prstGeom prst="rect">
            <a:avLst/>
          </a:prstGeom>
          <a:ln>
            <a:solidFill>
              <a:schemeClr val="bg2"/>
            </a:solidFill>
          </a:ln>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0833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892861"/>
          </a:xfrm>
        </p:spPr>
        <p:txBody>
          <a:bodyPr>
            <a:normAutofit fontScale="62500" lnSpcReduction="20000"/>
          </a:bodyPr>
          <a:lstStyle/>
          <a:p>
            <a:pPr marL="0" indent="0">
              <a:buNone/>
            </a:pPr>
            <a:r>
              <a:rPr lang="en-US" b="1" dirty="0"/>
              <a:t>Scenario 6: </a:t>
            </a:r>
            <a:r>
              <a:rPr lang="en-US" dirty="0"/>
              <a:t>Finally, let us look at the most pessimistic case where the company does not get the major contract and sells only 50,000 units in the general market. The resulting scenario is shown in Figure 1.9. This time we changed the value of </a:t>
            </a:r>
            <a:r>
              <a:rPr lang="en-US" dirty="0" err="1"/>
              <a:t>SalesGeneral</a:t>
            </a:r>
            <a:r>
              <a:rPr lang="en-US" dirty="0"/>
              <a:t> to 50,000 and </a:t>
            </a:r>
            <a:r>
              <a:rPr lang="en-US" dirty="0" err="1"/>
              <a:t>SalesMajor</a:t>
            </a:r>
            <a:r>
              <a:rPr lang="en-US" dirty="0"/>
              <a:t> to 0. We observe that if the worst-case scenario occurs, the company may lose up to $250,000!</a:t>
            </a:r>
          </a:p>
        </p:txBody>
      </p:sp>
      <p:sp>
        <p:nvSpPr>
          <p:cNvPr id="10" name="TextBox 9"/>
          <p:cNvSpPr txBox="1"/>
          <p:nvPr/>
        </p:nvSpPr>
        <p:spPr>
          <a:xfrm>
            <a:off x="5695313" y="6073346"/>
            <a:ext cx="801373" cy="276999"/>
          </a:xfrm>
          <a:prstGeom prst="rect">
            <a:avLst/>
          </a:prstGeom>
          <a:noFill/>
        </p:spPr>
        <p:txBody>
          <a:bodyPr wrap="none" rtlCol="0">
            <a:spAutoFit/>
          </a:bodyPr>
          <a:lstStyle/>
          <a:p>
            <a:r>
              <a:rPr lang="en-US" sz="1200" dirty="0"/>
              <a:t>Figure 1.9</a:t>
            </a:r>
          </a:p>
        </p:txBody>
      </p:sp>
      <p:pic>
        <p:nvPicPr>
          <p:cNvPr id="4" name="Picture 3"/>
          <p:cNvPicPr>
            <a:picLocks noChangeAspect="1"/>
          </p:cNvPicPr>
          <p:nvPr/>
        </p:nvPicPr>
        <p:blipFill>
          <a:blip r:embed="rId2"/>
          <a:stretch>
            <a:fillRect/>
          </a:stretch>
        </p:blipFill>
        <p:spPr>
          <a:xfrm>
            <a:off x="4503843" y="2853421"/>
            <a:ext cx="3184311" cy="2828454"/>
          </a:xfrm>
          <a:prstGeom prst="rect">
            <a:avLst/>
          </a:prstGeom>
          <a:ln>
            <a:solidFill>
              <a:schemeClr val="bg2"/>
            </a:solidFill>
          </a:ln>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32370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4"/>
            <a:ext cx="10515600" cy="522159"/>
          </a:xfrm>
        </p:spPr>
        <p:txBody>
          <a:bodyPr>
            <a:normAutofit fontScale="62500" lnSpcReduction="20000"/>
          </a:bodyPr>
          <a:lstStyle/>
          <a:p>
            <a:pPr marL="0" indent="0">
              <a:buNone/>
            </a:pPr>
            <a:r>
              <a:rPr lang="en-US" dirty="0"/>
              <a:t>Table 1 summarizes the results of each scenario we have considered. As it is clearly seen from the table, the company can lose up to $250,000 and can make up to $250,000 under different scenarios.</a:t>
            </a:r>
          </a:p>
        </p:txBody>
      </p:sp>
      <p:sp>
        <p:nvSpPr>
          <p:cNvPr id="10" name="TextBox 9"/>
          <p:cNvSpPr txBox="1"/>
          <p:nvPr/>
        </p:nvSpPr>
        <p:spPr>
          <a:xfrm>
            <a:off x="5752207" y="4537895"/>
            <a:ext cx="627864" cy="276999"/>
          </a:xfrm>
          <a:prstGeom prst="rect">
            <a:avLst/>
          </a:prstGeom>
          <a:noFill/>
        </p:spPr>
        <p:txBody>
          <a:bodyPr wrap="none" rtlCol="0">
            <a:spAutoFit/>
          </a:bodyPr>
          <a:lstStyle/>
          <a:p>
            <a:r>
              <a:rPr lang="en-US" sz="1200" dirty="0"/>
              <a:t>Table 1</a:t>
            </a:r>
          </a:p>
        </p:txBody>
      </p:sp>
      <p:graphicFrame>
        <p:nvGraphicFramePr>
          <p:cNvPr id="5" name="Table 4"/>
          <p:cNvGraphicFramePr>
            <a:graphicFrameLocks noGrp="1"/>
          </p:cNvGraphicFramePr>
          <p:nvPr>
            <p:extLst>
              <p:ext uri="{D42A27DB-BD31-4B8C-83A1-F6EECF244321}">
                <p14:modId xmlns:p14="http://schemas.microsoft.com/office/powerpoint/2010/main" val="2816892023"/>
              </p:ext>
            </p:extLst>
          </p:nvPr>
        </p:nvGraphicFramePr>
        <p:xfrm>
          <a:off x="2772033" y="2482719"/>
          <a:ext cx="6588212" cy="1920240"/>
        </p:xfrm>
        <a:graphic>
          <a:graphicData uri="http://schemas.openxmlformats.org/drawingml/2006/table">
            <a:tbl>
              <a:tblPr/>
              <a:tblGrid>
                <a:gridCol w="1647053">
                  <a:extLst>
                    <a:ext uri="{9D8B030D-6E8A-4147-A177-3AD203B41FA5}">
                      <a16:colId xmlns:a16="http://schemas.microsoft.com/office/drawing/2014/main" val="2002845992"/>
                    </a:ext>
                  </a:extLst>
                </a:gridCol>
                <a:gridCol w="1647053">
                  <a:extLst>
                    <a:ext uri="{9D8B030D-6E8A-4147-A177-3AD203B41FA5}">
                      <a16:colId xmlns:a16="http://schemas.microsoft.com/office/drawing/2014/main" val="3320410743"/>
                    </a:ext>
                  </a:extLst>
                </a:gridCol>
                <a:gridCol w="1647053">
                  <a:extLst>
                    <a:ext uri="{9D8B030D-6E8A-4147-A177-3AD203B41FA5}">
                      <a16:colId xmlns:a16="http://schemas.microsoft.com/office/drawing/2014/main" val="4237186649"/>
                    </a:ext>
                  </a:extLst>
                </a:gridCol>
                <a:gridCol w="1647053">
                  <a:extLst>
                    <a:ext uri="{9D8B030D-6E8A-4147-A177-3AD203B41FA5}">
                      <a16:colId xmlns:a16="http://schemas.microsoft.com/office/drawing/2014/main" val="4234008458"/>
                    </a:ext>
                  </a:extLst>
                </a:gridCol>
              </a:tblGrid>
              <a:tr h="262644">
                <a:tc>
                  <a:txBody>
                    <a:bodyPr/>
                    <a:lstStyle/>
                    <a:p>
                      <a:pPr algn="ctr"/>
                      <a:r>
                        <a:rPr lang="en-US" sz="1200" b="0" dirty="0">
                          <a:solidFill>
                            <a:srgbClr val="FFFFFF"/>
                          </a:solidFill>
                          <a:effectLst/>
                        </a:rPr>
                        <a:t>Scenario #</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r>
                        <a:rPr lang="en-US" sz="1200" b="0" dirty="0">
                          <a:solidFill>
                            <a:srgbClr val="FFFFFF"/>
                          </a:solidFill>
                          <a:effectLst/>
                        </a:rPr>
                        <a:t>Major Purchase Sales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r>
                        <a:rPr lang="en-US" sz="1200" b="0" dirty="0">
                          <a:solidFill>
                            <a:srgbClr val="FFFFFF"/>
                          </a:solidFill>
                          <a:effectLst/>
                        </a:rPr>
                        <a:t>General Sales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r>
                        <a:rPr lang="en-US" sz="1200" b="0" dirty="0">
                          <a:solidFill>
                            <a:srgbClr val="FFFFFF"/>
                          </a:solidFill>
                          <a:effectLst/>
                        </a:rPr>
                        <a:t>Profit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3713624874"/>
                  </a:ext>
                </a:extLst>
              </a:tr>
              <a:tr h="262644">
                <a:tc>
                  <a:txBody>
                    <a:bodyPr/>
                    <a:lstStyle/>
                    <a:p>
                      <a:pPr algn="ctr"/>
                      <a:r>
                        <a:rPr lang="en-US" sz="1200">
                          <a:solidFill>
                            <a:srgbClr val="000000"/>
                          </a:solidFill>
                          <a:effectLst/>
                        </a:rPr>
                        <a:t>Scenario 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($250,000)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extLst>
                  <a:ext uri="{0D108BD9-81ED-4DB2-BD59-A6C34878D82A}">
                    <a16:rowId xmlns:a16="http://schemas.microsoft.com/office/drawing/2014/main" val="2672658173"/>
                  </a:ext>
                </a:extLst>
              </a:tr>
              <a:tr h="262644">
                <a:tc>
                  <a:txBody>
                    <a:bodyPr/>
                    <a:lstStyle/>
                    <a:p>
                      <a:pPr algn="ctr"/>
                      <a:r>
                        <a:rPr lang="en-US" sz="1200">
                          <a:solidFill>
                            <a:srgbClr val="000000"/>
                          </a:solidFill>
                          <a:effectLst/>
                        </a:rPr>
                        <a:t>Scenario 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dirty="0">
                          <a:solidFill>
                            <a:srgbClr val="000000"/>
                          </a:solidFill>
                          <a:effectLst/>
                        </a:rPr>
                        <a:t>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75,000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($125,000)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67345988"/>
                  </a:ext>
                </a:extLst>
              </a:tr>
              <a:tr h="262644">
                <a:tc>
                  <a:txBody>
                    <a:bodyPr/>
                    <a:lstStyle/>
                    <a:p>
                      <a:pPr algn="ctr"/>
                      <a:r>
                        <a:rPr lang="en-US" sz="1200">
                          <a:solidFill>
                            <a:srgbClr val="000000"/>
                          </a:solidFill>
                          <a:effectLst/>
                        </a:rPr>
                        <a:t>Scenario 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extLst>
                  <a:ext uri="{0D108BD9-81ED-4DB2-BD59-A6C34878D82A}">
                    <a16:rowId xmlns:a16="http://schemas.microsoft.com/office/drawing/2014/main" val="2030721550"/>
                  </a:ext>
                </a:extLst>
              </a:tr>
              <a:tr h="262644">
                <a:tc>
                  <a:txBody>
                    <a:bodyPr/>
                    <a:lstStyle/>
                    <a:p>
                      <a:pPr algn="ctr"/>
                      <a:r>
                        <a:rPr lang="en-US" sz="1200">
                          <a:solidFill>
                            <a:srgbClr val="000000"/>
                          </a:solidFill>
                          <a:effectLst/>
                        </a:rPr>
                        <a:t>Scenario 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110,000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675953380"/>
                  </a:ext>
                </a:extLst>
              </a:tr>
              <a:tr h="262644">
                <a:tc>
                  <a:txBody>
                    <a:bodyPr/>
                    <a:lstStyle/>
                    <a:p>
                      <a:pPr algn="ctr"/>
                      <a:r>
                        <a:rPr lang="en-US" sz="1200">
                          <a:solidFill>
                            <a:srgbClr val="000000"/>
                          </a:solidFill>
                          <a:effectLst/>
                        </a:rPr>
                        <a:t>Scenario 1</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75,000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tc>
                  <a:txBody>
                    <a:bodyPr/>
                    <a:lstStyle/>
                    <a:p>
                      <a:pPr algn="ctr"/>
                      <a:r>
                        <a:rPr lang="en-US" sz="1200">
                          <a:solidFill>
                            <a:srgbClr val="000000"/>
                          </a:solidFill>
                          <a:effectLst/>
                        </a:rPr>
                        <a:t>$75,000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EDEEE"/>
                    </a:solidFill>
                  </a:tcPr>
                </a:tc>
                <a:extLst>
                  <a:ext uri="{0D108BD9-81ED-4DB2-BD59-A6C34878D82A}">
                    <a16:rowId xmlns:a16="http://schemas.microsoft.com/office/drawing/2014/main" val="2160725444"/>
                  </a:ext>
                </a:extLst>
              </a:tr>
              <a:tr h="262644">
                <a:tc>
                  <a:txBody>
                    <a:bodyPr/>
                    <a:lstStyle/>
                    <a:p>
                      <a:pPr algn="ctr"/>
                      <a:r>
                        <a:rPr lang="en-US" sz="1200">
                          <a:solidFill>
                            <a:srgbClr val="000000"/>
                          </a:solidFill>
                          <a:effectLst/>
                        </a:rPr>
                        <a:t>Scenario 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a:solidFill>
                            <a:srgbClr val="000000"/>
                          </a:solidFill>
                          <a:effectLst/>
                        </a:rPr>
                        <a:t>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dirty="0">
                          <a:solidFill>
                            <a:srgbClr val="000000"/>
                          </a:solidFill>
                          <a:effectLst/>
                        </a:rPr>
                        <a:t>110,000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a:r>
                        <a:rPr lang="en-US" sz="1200" dirty="0">
                          <a:solidFill>
                            <a:srgbClr val="000000"/>
                          </a:solidFill>
                          <a:effectLst/>
                        </a:rPr>
                        <a:t>$250,000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544989439"/>
                  </a:ext>
                </a:extLst>
              </a:tr>
            </a:tbl>
          </a:graphicData>
        </a:graphic>
      </p:graphicFrame>
      <p:sp>
        <p:nvSpPr>
          <p:cNvPr id="7" name="Content Placeholder 2"/>
          <p:cNvSpPr txBox="1">
            <a:spLocks/>
          </p:cNvSpPr>
          <p:nvPr/>
        </p:nvSpPr>
        <p:spPr>
          <a:xfrm>
            <a:off x="808339" y="4949831"/>
            <a:ext cx="10515600" cy="375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can also summarize these scenarios graphically as:</a:t>
            </a:r>
          </a:p>
          <a:p>
            <a:endParaRPr lang="en-US" dirty="0"/>
          </a:p>
        </p:txBody>
      </p:sp>
      <p:pic>
        <p:nvPicPr>
          <p:cNvPr id="6" name="Picture 5"/>
          <p:cNvPicPr>
            <a:picLocks noChangeAspect="1"/>
          </p:cNvPicPr>
          <p:nvPr/>
        </p:nvPicPr>
        <p:blipFill>
          <a:blip r:embed="rId2"/>
          <a:stretch>
            <a:fillRect/>
          </a:stretch>
        </p:blipFill>
        <p:spPr>
          <a:xfrm>
            <a:off x="3570330" y="5440192"/>
            <a:ext cx="4991615" cy="791528"/>
          </a:xfrm>
          <a:prstGeom prst="rect">
            <a:avLst/>
          </a:prstGeom>
        </p:spPr>
      </p:pic>
      <p:sp>
        <p:nvSpPr>
          <p:cNvPr id="11" name="TextBox 10"/>
          <p:cNvSpPr txBox="1"/>
          <p:nvPr/>
        </p:nvSpPr>
        <p:spPr>
          <a:xfrm>
            <a:off x="5626178" y="6094536"/>
            <a:ext cx="879921" cy="276999"/>
          </a:xfrm>
          <a:prstGeom prst="rect">
            <a:avLst/>
          </a:prstGeom>
          <a:noFill/>
        </p:spPr>
        <p:txBody>
          <a:bodyPr wrap="none" rtlCol="0">
            <a:spAutoFit/>
          </a:bodyPr>
          <a:lstStyle/>
          <a:p>
            <a:r>
              <a:rPr lang="en-US" sz="1200" dirty="0"/>
              <a:t>Figure 1.10</a:t>
            </a:r>
          </a:p>
        </p:txBody>
      </p:sp>
      <p:sp>
        <p:nvSpPr>
          <p:cNvPr id="8" name="Footer Placeholder 7"/>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13914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Simulation as a Risk Analysis Tool – An Example</a:t>
            </a:r>
            <a:r>
              <a:rPr lang="en-US" baseline="30000" dirty="0"/>
              <a:t>13</a:t>
            </a:r>
            <a:endParaRPr lang="en-US" dirty="0"/>
          </a:p>
        </p:txBody>
      </p:sp>
      <p:sp>
        <p:nvSpPr>
          <p:cNvPr id="3" name="Content Placeholder 2"/>
          <p:cNvSpPr>
            <a:spLocks noGrp="1"/>
          </p:cNvSpPr>
          <p:nvPr>
            <p:ph idx="1"/>
          </p:nvPr>
        </p:nvSpPr>
        <p:spPr>
          <a:xfrm>
            <a:off x="838200" y="1825625"/>
            <a:ext cx="10515600" cy="1515070"/>
          </a:xfrm>
        </p:spPr>
        <p:txBody>
          <a:bodyPr>
            <a:normAutofit fontScale="55000" lnSpcReduction="20000"/>
          </a:bodyPr>
          <a:lstStyle/>
          <a:p>
            <a:pPr marL="0" indent="0">
              <a:buNone/>
            </a:pPr>
            <a:r>
              <a:rPr lang="en-US" b="0" i="0" dirty="0">
                <a:solidFill>
                  <a:srgbClr val="000000"/>
                </a:solidFill>
                <a:effectLst/>
              </a:rPr>
              <a:t>We can continue adding different scenarios and see how each scenario will result. However, individual scenarios do not provide any intuition about how likely we observe a particular scenario. For instance, we calculated that in the worst-case, we can lose up to $250,000. But how likely is that? With 50% chance? 10% chance? or 5% chance?</a:t>
            </a:r>
          </a:p>
          <a:p>
            <a:pPr marL="0" indent="0">
              <a:buNone/>
            </a:pPr>
            <a:r>
              <a:rPr lang="en-US" b="0" i="0" dirty="0">
                <a:solidFill>
                  <a:srgbClr val="000000"/>
                </a:solidFill>
                <a:effectLst/>
              </a:rPr>
              <a:t>Simulation will answer this question for us. With the help of simulation, we will see the entire range of possible outcomes with their likelihoods of happening. "This probability distribution of the consequences is generally referred as the </a:t>
            </a:r>
            <a:r>
              <a:rPr lang="en-US" b="0" i="1" dirty="0">
                <a:solidFill>
                  <a:srgbClr val="000000"/>
                </a:solidFill>
                <a:effectLst/>
              </a:rPr>
              <a:t>risk profile.</a:t>
            </a:r>
            <a:r>
              <a:rPr lang="en-US" b="0" i="0" dirty="0">
                <a:solidFill>
                  <a:srgbClr val="000000"/>
                </a:solidFill>
                <a:effectLst/>
              </a:rPr>
              <a:t>"</a:t>
            </a:r>
            <a:r>
              <a:rPr lang="en-US" b="0" i="0" baseline="30000" dirty="0">
                <a:solidFill>
                  <a:srgbClr val="000000"/>
                </a:solidFill>
                <a:effectLst/>
              </a:rPr>
              <a:t>16</a:t>
            </a:r>
            <a:endParaRPr lang="en-US" b="0" i="0" dirty="0">
              <a:solidFill>
                <a:srgbClr val="000000"/>
              </a:solidFill>
              <a:effectLst/>
            </a:endParaRPr>
          </a:p>
          <a:p>
            <a:pPr marL="0" indent="0">
              <a:buNone/>
            </a:pPr>
            <a:r>
              <a:rPr lang="en-US" b="0" i="0" dirty="0">
                <a:solidFill>
                  <a:srgbClr val="000000"/>
                </a:solidFill>
                <a:effectLst/>
              </a:rPr>
              <a:t>Figure 1.11 presents the risk profile we would obtain if we were to simulate this problem. Right now do not worry about how we perform the simulation. We will learn how to conduct a simulation study in detail in the coming modules.</a:t>
            </a:r>
          </a:p>
        </p:txBody>
      </p:sp>
      <p:pic>
        <p:nvPicPr>
          <p:cNvPr id="4" name="Picture 3"/>
          <p:cNvPicPr>
            <a:picLocks noChangeAspect="1"/>
          </p:cNvPicPr>
          <p:nvPr/>
        </p:nvPicPr>
        <p:blipFill>
          <a:blip r:embed="rId2"/>
          <a:stretch>
            <a:fillRect/>
          </a:stretch>
        </p:blipFill>
        <p:spPr>
          <a:xfrm>
            <a:off x="8616134" y="3777180"/>
            <a:ext cx="2737666" cy="2314055"/>
          </a:xfrm>
          <a:prstGeom prst="rect">
            <a:avLst/>
          </a:prstGeom>
          <a:ln>
            <a:solidFill>
              <a:schemeClr val="bg2"/>
            </a:solidFill>
          </a:ln>
        </p:spPr>
      </p:pic>
      <p:sp>
        <p:nvSpPr>
          <p:cNvPr id="8" name="TextBox 7"/>
          <p:cNvSpPr txBox="1"/>
          <p:nvPr/>
        </p:nvSpPr>
        <p:spPr>
          <a:xfrm>
            <a:off x="9548440" y="6223817"/>
            <a:ext cx="996619" cy="307777"/>
          </a:xfrm>
          <a:prstGeom prst="rect">
            <a:avLst/>
          </a:prstGeom>
          <a:noFill/>
        </p:spPr>
        <p:txBody>
          <a:bodyPr wrap="none" rtlCol="0">
            <a:spAutoFit/>
          </a:bodyPr>
          <a:lstStyle/>
          <a:p>
            <a:r>
              <a:rPr lang="en-US" sz="1400" dirty="0"/>
              <a:t>Figure 1.11</a:t>
            </a:r>
          </a:p>
        </p:txBody>
      </p:sp>
      <p:sp>
        <p:nvSpPr>
          <p:cNvPr id="9" name="Rectangle 8"/>
          <p:cNvSpPr/>
          <p:nvPr/>
        </p:nvSpPr>
        <p:spPr>
          <a:xfrm>
            <a:off x="838200" y="3340694"/>
            <a:ext cx="7731211" cy="1938992"/>
          </a:xfrm>
          <a:prstGeom prst="rect">
            <a:avLst/>
          </a:prstGeom>
        </p:spPr>
        <p:txBody>
          <a:bodyPr wrap="square">
            <a:spAutoFit/>
          </a:bodyPr>
          <a:lstStyle/>
          <a:p>
            <a:r>
              <a:rPr lang="en-US" sz="1500" dirty="0">
                <a:solidFill>
                  <a:srgbClr val="000000"/>
                </a:solidFill>
              </a:rPr>
              <a:t>In Figure 1.11, the horizontal axis presents the possible outcomes for profit and the vertical axis presents the corresponding likelihoods (frequencies) of these outcomes. Using this graph, we can easily answer questions such as</a:t>
            </a:r>
          </a:p>
          <a:p>
            <a:pPr lvl="1">
              <a:buFont typeface="Arial" panose="020B0604020202020204" pitchFamily="34" charset="0"/>
              <a:buChar char="•"/>
            </a:pPr>
            <a:r>
              <a:rPr lang="en-US" sz="1500" dirty="0">
                <a:solidFill>
                  <a:srgbClr val="000000"/>
                </a:solidFill>
              </a:rPr>
              <a:t>What is the probability of making money?</a:t>
            </a:r>
          </a:p>
          <a:p>
            <a:pPr lvl="1">
              <a:buFont typeface="Arial" panose="020B0604020202020204" pitchFamily="34" charset="0"/>
              <a:buChar char="•"/>
            </a:pPr>
            <a:r>
              <a:rPr lang="en-US" sz="1500" dirty="0">
                <a:solidFill>
                  <a:srgbClr val="000000"/>
                </a:solidFill>
              </a:rPr>
              <a:t>What is the probability of losing money?</a:t>
            </a:r>
          </a:p>
          <a:p>
            <a:pPr lvl="1">
              <a:buFont typeface="Arial" panose="020B0604020202020204" pitchFamily="34" charset="0"/>
              <a:buChar char="•"/>
            </a:pPr>
            <a:r>
              <a:rPr lang="en-US" sz="1500" dirty="0">
                <a:solidFill>
                  <a:srgbClr val="000000"/>
                </a:solidFill>
              </a:rPr>
              <a:t>What is the probability of making more than $100,000? $ 200,000?</a:t>
            </a:r>
          </a:p>
          <a:p>
            <a:pPr lvl="1">
              <a:buFont typeface="Arial" panose="020B0604020202020204" pitchFamily="34" charset="0"/>
              <a:buChar char="•"/>
            </a:pPr>
            <a:r>
              <a:rPr lang="en-US" sz="1500" dirty="0">
                <a:solidFill>
                  <a:srgbClr val="000000"/>
                </a:solidFill>
              </a:rPr>
              <a:t>What is the probability of making money in the range $100,000-$200,000?</a:t>
            </a:r>
          </a:p>
          <a:p>
            <a:pPr lvl="1"/>
            <a:endParaRPr lang="en-US" sz="1500" dirty="0">
              <a:solidFill>
                <a:srgbClr val="000000"/>
              </a:solidFill>
            </a:endParaRPr>
          </a:p>
        </p:txBody>
      </p:sp>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6710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Simulation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In this section we will talk about the advantages and disadvantages of simulation; past, present, and future of simulation as well as simulation software available on the shelf.</a:t>
            </a:r>
          </a:p>
          <a:p>
            <a:pPr marL="0" indent="0" algn="ctr">
              <a:buNone/>
            </a:pPr>
            <a:r>
              <a:rPr lang="en-US" b="1" dirty="0"/>
              <a:t>Advantages of simulation</a:t>
            </a:r>
          </a:p>
          <a:p>
            <a:pPr marL="0" indent="0">
              <a:buNone/>
            </a:pPr>
            <a:r>
              <a:rPr lang="en-US" dirty="0"/>
              <a:t>Simulation has been one of the most widely used tools to analyze risk in the corporate world due to the following reasons:</a:t>
            </a:r>
          </a:p>
          <a:p>
            <a:pPr lvl="1"/>
            <a:r>
              <a:rPr lang="en-US" i="1" dirty="0"/>
              <a:t>"It provides the flexibility to model things as they are:"</a:t>
            </a:r>
            <a:r>
              <a:rPr lang="en-US" baseline="30000" dirty="0"/>
              <a:t>17</a:t>
            </a:r>
            <a:r>
              <a:rPr lang="en-US" dirty="0"/>
              <a:t> Simulation is an alternative method to mathematical (analytical) methods used to model a system's operation. Analytical models give many insights about the system being studied. However, they require us to make many simplifying assumptions and approximations for the analytical model to work. Simulation is free of assumptions and approximations and it allows us to model the system as it is.</a:t>
            </a:r>
          </a:p>
          <a:p>
            <a:pPr lvl="1"/>
            <a:r>
              <a:rPr lang="en-US" i="1" dirty="0"/>
              <a:t>"It allows uncertainty and </a:t>
            </a:r>
            <a:r>
              <a:rPr lang="en-US" i="1" dirty="0" err="1"/>
              <a:t>nonstationarity</a:t>
            </a:r>
            <a:r>
              <a:rPr lang="en-US" i="1" dirty="0"/>
              <a:t> in modeling:"</a:t>
            </a:r>
            <a:r>
              <a:rPr lang="en-US" baseline="30000" dirty="0"/>
              <a:t>18</a:t>
            </a:r>
            <a:r>
              <a:rPr lang="en-US" dirty="0"/>
              <a:t> Simulation allows us to incorporate the uncertainties inherent in a system into our model easily. Furthermore, it allows us to model the nonstationary systems easily.</a:t>
            </a:r>
          </a:p>
          <a:p>
            <a:pPr lvl="1"/>
            <a:r>
              <a:rPr lang="en-US" i="1" dirty="0"/>
              <a:t>Easy to understand</a:t>
            </a:r>
            <a:r>
              <a:rPr lang="en-US" dirty="0"/>
              <a:t>: Simulation models are easy to follow and comprehend in comparison to the analytical models.</a:t>
            </a:r>
          </a:p>
          <a:p>
            <a:pPr lvl="1"/>
            <a:r>
              <a:rPr lang="en-US" i="1" dirty="0"/>
              <a:t>Used to model complex systems that would be impossible to deal with analytically</a:t>
            </a:r>
            <a:r>
              <a:rPr lang="en-US" dirty="0"/>
              <a:t>: If your system is simple enough, the use of traditional mathematical models such as linear programming and sensitivity analysis is a good way to model this system. However, complex models can seldom be represented by a simple analytical model. In this case, simulation is the only tool to use to model a complex system.</a:t>
            </a:r>
          </a:p>
          <a:p>
            <a:pPr lvl="1"/>
            <a:r>
              <a:rPr lang="en-US" i="1" dirty="0"/>
              <a:t>Allows one to experiment with the real system without disturbing the operations of the real system</a:t>
            </a:r>
            <a:r>
              <a:rPr lang="en-US" dirty="0"/>
              <a:t>: For most business processes, experimenting with the real system is not feasible and it may even lead to disastrous outcomes such as the large financial losses. Simulation is a very convenient tool to experiment with a system and see how changes may affect the outcome without interfering with the real system.</a:t>
            </a:r>
          </a:p>
          <a:p>
            <a:pPr marL="457200" lvl="1" indent="0">
              <a:buNone/>
            </a:pPr>
            <a:endParaRPr lang="en-US" dirty="0"/>
          </a:p>
          <a:p>
            <a:pPr marL="0" indent="0" algn="ctr">
              <a:buNone/>
            </a:pPr>
            <a:r>
              <a:rPr lang="en-US" b="1" dirty="0"/>
              <a:t>Disadvantages of simulation</a:t>
            </a:r>
          </a:p>
          <a:p>
            <a:pPr marL="0" indent="0">
              <a:buNone/>
            </a:pPr>
            <a:r>
              <a:rPr lang="en-US" dirty="0"/>
              <a:t>Although it is a very powerful tool, simulation is not without disadvantages:</a:t>
            </a:r>
          </a:p>
          <a:p>
            <a:pPr lvl="1"/>
            <a:r>
              <a:rPr lang="en-US" i="1" dirty="0"/>
              <a:t>Does not provide exact answers, only estimates: </a:t>
            </a:r>
            <a:r>
              <a:rPr lang="en-US" dirty="0"/>
              <a:t>All analytical models provide exact answers to the questions under study such as how much money we can make, how much money we can lose, and so on. With a simulation model, this is almost impossible. At the end of a simulation, by the very nature of simulation, we obtain an estimate of the outcome under study.</a:t>
            </a:r>
          </a:p>
          <a:p>
            <a:pPr lvl="1"/>
            <a:r>
              <a:rPr lang="en-US" i="1" dirty="0"/>
              <a:t>Requires extensive use of statistical techniques: </a:t>
            </a:r>
            <a:r>
              <a:rPr lang="en-US" dirty="0"/>
              <a:t>But this is made simple with the use of software for simulation. Those software do most of the work including running the simulation and providing the corresponding statistics of the simulation outcome. Therefore, with the advent of simulation software, you do not need to be an expert in statistics anymore.</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65654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Module 1 Study Guide and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1288576"/>
              </p:ext>
            </p:extLst>
          </p:nvPr>
        </p:nvGraphicFramePr>
        <p:xfrm>
          <a:off x="1091961" y="1825625"/>
          <a:ext cx="10008078" cy="4351337"/>
        </p:xfrm>
        <a:graphic>
          <a:graphicData uri="http://schemas.openxmlformats.org/drawingml/2006/table">
            <a:tbl>
              <a:tblPr/>
              <a:tblGrid>
                <a:gridCol w="5004039">
                  <a:extLst>
                    <a:ext uri="{9D8B030D-6E8A-4147-A177-3AD203B41FA5}">
                      <a16:colId xmlns:a16="http://schemas.microsoft.com/office/drawing/2014/main" val="1731853801"/>
                    </a:ext>
                  </a:extLst>
                </a:gridCol>
                <a:gridCol w="5004039">
                  <a:extLst>
                    <a:ext uri="{9D8B030D-6E8A-4147-A177-3AD203B41FA5}">
                      <a16:colId xmlns:a16="http://schemas.microsoft.com/office/drawing/2014/main" val="3205878140"/>
                    </a:ext>
                  </a:extLst>
                </a:gridCol>
              </a:tblGrid>
              <a:tr h="609187">
                <a:tc>
                  <a:txBody>
                    <a:bodyPr/>
                    <a:lstStyle/>
                    <a:p>
                      <a:pPr fontAlgn="t"/>
                      <a:r>
                        <a:rPr lang="en-US" sz="1700" b="1">
                          <a:effectLst/>
                        </a:rPr>
                        <a:t>Topics:</a:t>
                      </a:r>
                      <a:endParaRPr lang="en-US" sz="1700">
                        <a:effectLst/>
                      </a:endParaRPr>
                    </a:p>
                  </a:txBody>
                  <a:tcPr marL="87027" marR="87027" marT="43513" marB="43513">
                    <a:lnL>
                      <a:noFill/>
                    </a:lnL>
                    <a:lnR>
                      <a:noFill/>
                    </a:lnR>
                    <a:lnT>
                      <a:noFill/>
                    </a:lnT>
                    <a:lnB>
                      <a:noFill/>
                    </a:lnB>
                  </a:tcPr>
                </a:tc>
                <a:tc>
                  <a:txBody>
                    <a:bodyPr/>
                    <a:lstStyle/>
                    <a:p>
                      <a:pPr fontAlgn="t"/>
                      <a:r>
                        <a:rPr lang="en-US" sz="1700" b="1">
                          <a:effectLst/>
                        </a:rPr>
                        <a:t>Lectures 1:</a:t>
                      </a:r>
                      <a:r>
                        <a:rPr lang="en-US" sz="1700">
                          <a:effectLst/>
                        </a:rPr>
                        <a:t> Introduction to Enterprise Risk Analytics</a:t>
                      </a:r>
                      <a:br>
                        <a:rPr lang="en-US" sz="1700">
                          <a:effectLst/>
                        </a:rPr>
                      </a:br>
                      <a:r>
                        <a:rPr lang="en-US" sz="1700" b="1">
                          <a:effectLst/>
                        </a:rPr>
                        <a:t>Lectures 2:</a:t>
                      </a:r>
                      <a:r>
                        <a:rPr lang="en-US" sz="1700">
                          <a:effectLst/>
                        </a:rPr>
                        <a:t> Analyzing Risk in the Enterprise</a:t>
                      </a:r>
                    </a:p>
                  </a:txBody>
                  <a:tcPr marL="87027" marR="87027" marT="43513" marB="43513">
                    <a:lnL>
                      <a:noFill/>
                    </a:lnL>
                    <a:lnR>
                      <a:noFill/>
                    </a:lnR>
                    <a:lnT>
                      <a:noFill/>
                    </a:lnT>
                    <a:lnB>
                      <a:noFill/>
                    </a:lnB>
                  </a:tcPr>
                </a:tc>
                <a:extLst>
                  <a:ext uri="{0D108BD9-81ED-4DB2-BD59-A6C34878D82A}">
                    <a16:rowId xmlns:a16="http://schemas.microsoft.com/office/drawing/2014/main" val="2734659098"/>
                  </a:ext>
                </a:extLst>
              </a:tr>
              <a:tr h="1653508">
                <a:tc>
                  <a:txBody>
                    <a:bodyPr/>
                    <a:lstStyle/>
                    <a:p>
                      <a:pPr fontAlgn="t"/>
                      <a:r>
                        <a:rPr lang="en-US" sz="1700" b="1">
                          <a:effectLst/>
                        </a:rPr>
                        <a:t>Readings: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Lectures 1 and 2 online content</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618766246"/>
                  </a:ext>
                </a:extLst>
              </a:tr>
              <a:tr h="609187">
                <a:tc>
                  <a:txBody>
                    <a:bodyPr/>
                    <a:lstStyle/>
                    <a:p>
                      <a:pPr fontAlgn="t"/>
                      <a:r>
                        <a:rPr lang="en-US" sz="1700" b="1">
                          <a:effectLst/>
                        </a:rPr>
                        <a:t>Discussions:</a:t>
                      </a:r>
                      <a:endParaRPr lang="en-US" sz="1700">
                        <a:effectLst/>
                      </a:endParaRPr>
                    </a:p>
                  </a:txBody>
                  <a:tcPr marL="87027" marR="87027" marT="43513" marB="43513">
                    <a:lnL>
                      <a:noFill/>
                    </a:lnL>
                    <a:lnR>
                      <a:noFill/>
                    </a:lnR>
                    <a:lnT>
                      <a:noFill/>
                    </a:lnT>
                    <a:lnB>
                      <a:noFill/>
                    </a:lnB>
                  </a:tcPr>
                </a:tc>
                <a:tc>
                  <a:txBody>
                    <a:bodyPr/>
                    <a:lstStyle/>
                    <a:p>
                      <a:pPr fontAlgn="t"/>
                      <a:r>
                        <a:rPr lang="en-US" sz="1700" b="1">
                          <a:effectLst/>
                        </a:rPr>
                        <a:t>Module 1 Discussion:</a:t>
                      </a:r>
                      <a:r>
                        <a:rPr lang="en-US" sz="1700">
                          <a:effectLst/>
                        </a:rPr>
                        <a:t> Introduce Yourself (non-graded)</a:t>
                      </a:r>
                      <a:br>
                        <a:rPr lang="en-US" sz="1700">
                          <a:effectLst/>
                        </a:rPr>
                      </a:br>
                      <a:endParaRPr lang="en-US" sz="1700">
                        <a:effectLst/>
                      </a:endParaRPr>
                    </a:p>
                  </a:txBody>
                  <a:tcPr marL="87027" marR="87027" marT="43513" marB="43513">
                    <a:lnL>
                      <a:noFill/>
                    </a:lnL>
                    <a:lnR>
                      <a:noFill/>
                    </a:lnR>
                    <a:lnT>
                      <a:noFill/>
                    </a:lnT>
                    <a:lnB>
                      <a:noFill/>
                    </a:lnB>
                  </a:tcPr>
                </a:tc>
                <a:extLst>
                  <a:ext uri="{0D108BD9-81ED-4DB2-BD59-A6C34878D82A}">
                    <a16:rowId xmlns:a16="http://schemas.microsoft.com/office/drawing/2014/main" val="2281925902"/>
                  </a:ext>
                </a:extLst>
              </a:tr>
              <a:tr h="1131348">
                <a:tc>
                  <a:txBody>
                    <a:bodyPr/>
                    <a:lstStyle/>
                    <a:p>
                      <a:pPr fontAlgn="t"/>
                      <a:r>
                        <a:rPr lang="en-US" sz="1700" b="1">
                          <a:effectLst/>
                        </a:rPr>
                        <a:t>Assignments: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Assignment 1</a:t>
                      </a:r>
                      <a:r>
                        <a:rPr lang="en-US" sz="1700" dirty="0">
                          <a:effectLst/>
                        </a:rPr>
                        <a:t>: Individual Assignment covering Lecture 1 and Lecture 2.</a:t>
                      </a:r>
                    </a:p>
                  </a:txBody>
                  <a:tcPr marL="87027" marR="87027" marT="43513" marB="43513">
                    <a:lnL>
                      <a:noFill/>
                    </a:lnL>
                    <a:lnR>
                      <a:noFill/>
                    </a:lnR>
                    <a:lnT>
                      <a:noFill/>
                    </a:lnT>
                    <a:lnB>
                      <a:noFill/>
                    </a:lnB>
                  </a:tcPr>
                </a:tc>
                <a:extLst>
                  <a:ext uri="{0D108BD9-81ED-4DB2-BD59-A6C34878D82A}">
                    <a16:rowId xmlns:a16="http://schemas.microsoft.com/office/drawing/2014/main" val="1748281495"/>
                  </a:ext>
                </a:extLst>
              </a:tr>
              <a:tr h="348107">
                <a:tc>
                  <a:txBody>
                    <a:bodyPr/>
                    <a:lstStyle/>
                    <a:p>
                      <a:pPr fontAlgn="t"/>
                      <a:r>
                        <a:rPr lang="en-US" sz="1700" b="1">
                          <a:effectLst/>
                        </a:rPr>
                        <a:t>Assessments: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Quiz 1</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378533147"/>
                  </a:ext>
                </a:extLst>
              </a:tr>
            </a:tbl>
          </a:graphicData>
        </a:graphic>
      </p:graphicFrame>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6823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Present, and Future of Simulation</a:t>
            </a:r>
            <a:r>
              <a:rPr lang="en-US" baseline="30000" dirty="0"/>
              <a:t>19</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Now let us review how the use of simulation has evolved over the years.</a:t>
            </a:r>
          </a:p>
          <a:p>
            <a:pPr marL="0" indent="0">
              <a:buNone/>
            </a:pPr>
            <a:r>
              <a:rPr lang="en-US" b="1" dirty="0"/>
              <a:t>The early years (1950s-1960s):</a:t>
            </a:r>
            <a:endParaRPr lang="en-US" dirty="0"/>
          </a:p>
          <a:p>
            <a:pPr lvl="1"/>
            <a:r>
              <a:rPr lang="en-US" dirty="0"/>
              <a:t>Very expensive, specialized tool to use (processing cost as high as $1000/hour)</a:t>
            </a:r>
          </a:p>
          <a:p>
            <a:pPr lvl="1"/>
            <a:r>
              <a:rPr lang="en-US" dirty="0"/>
              <a:t>Mostly in FORTRAN – a general purpose programming language</a:t>
            </a:r>
          </a:p>
          <a:p>
            <a:pPr marL="0" indent="0">
              <a:buNone/>
            </a:pPr>
            <a:r>
              <a:rPr lang="en-US" b="1" dirty="0"/>
              <a:t>The formative years (1970s – early 1980s)</a:t>
            </a:r>
            <a:r>
              <a:rPr lang="en-US" dirty="0"/>
              <a:t>:</a:t>
            </a:r>
          </a:p>
          <a:p>
            <a:pPr lvl="1"/>
            <a:r>
              <a:rPr lang="en-US" dirty="0"/>
              <a:t>Value of simulation widely recognized.</a:t>
            </a:r>
          </a:p>
          <a:p>
            <a:pPr marL="0" indent="0">
              <a:buNone/>
            </a:pPr>
            <a:r>
              <a:rPr lang="en-US" b="1" dirty="0"/>
              <a:t>The recent past (late 1980s – 1990s)</a:t>
            </a:r>
            <a:r>
              <a:rPr lang="en-US" dirty="0"/>
              <a:t>:</a:t>
            </a:r>
          </a:p>
          <a:p>
            <a:pPr lvl="1"/>
            <a:r>
              <a:rPr lang="en-US" dirty="0"/>
              <a:t>Wider acceptance across more areas</a:t>
            </a:r>
          </a:p>
          <a:p>
            <a:pPr lvl="1"/>
            <a:r>
              <a:rPr lang="en-US" dirty="0"/>
              <a:t>Still mostly in large firms</a:t>
            </a:r>
          </a:p>
          <a:p>
            <a:pPr marL="0" indent="0">
              <a:buNone/>
            </a:pPr>
            <a:r>
              <a:rPr lang="en-US" b="1" dirty="0"/>
              <a:t>The present</a:t>
            </a:r>
            <a:r>
              <a:rPr lang="en-US" dirty="0"/>
              <a:t>:</a:t>
            </a:r>
          </a:p>
          <a:p>
            <a:pPr lvl="1"/>
            <a:r>
              <a:rPr lang="en-US" dirty="0"/>
              <a:t>Proliferating into smaller firms</a:t>
            </a:r>
          </a:p>
          <a:p>
            <a:pPr lvl="1"/>
            <a:r>
              <a:rPr lang="en-US" dirty="0"/>
              <a:t>Becoming a standard tool</a:t>
            </a:r>
          </a:p>
          <a:p>
            <a:pPr lvl="1"/>
            <a:r>
              <a:rPr lang="en-US" dirty="0"/>
              <a:t>Being used earlier in the design phase</a:t>
            </a:r>
          </a:p>
          <a:p>
            <a:pPr marL="0" indent="0">
              <a:buNone/>
            </a:pPr>
            <a:r>
              <a:rPr lang="en-US" b="1" dirty="0"/>
              <a:t>The future</a:t>
            </a:r>
            <a:r>
              <a:rPr lang="en-US" dirty="0"/>
              <a:t>:</a:t>
            </a:r>
          </a:p>
          <a:p>
            <a:pPr lvl="1"/>
            <a:r>
              <a:rPr lang="en-US" dirty="0"/>
              <a:t>Specialized "templates" for industries and firms</a:t>
            </a:r>
          </a:p>
          <a:p>
            <a:pPr lvl="1"/>
            <a:r>
              <a:rPr lang="en-US" dirty="0"/>
              <a:t>Automated statistical design and analysis</a:t>
            </a:r>
          </a:p>
          <a:p>
            <a:pPr lvl="1"/>
            <a:r>
              <a:rPr lang="en-US" dirty="0"/>
              <a:t>Networked sharing of data in real time</a:t>
            </a:r>
          </a:p>
          <a:p>
            <a:pPr lvl="1"/>
            <a:r>
              <a:rPr lang="en-US" dirty="0"/>
              <a:t>Integration with other applications</a:t>
            </a:r>
          </a:p>
          <a:p>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304057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Simulation Study</a:t>
            </a:r>
          </a:p>
        </p:txBody>
      </p:sp>
      <p:pic>
        <p:nvPicPr>
          <p:cNvPr id="4" name="Picture 3"/>
          <p:cNvPicPr>
            <a:picLocks noChangeAspect="1"/>
          </p:cNvPicPr>
          <p:nvPr/>
        </p:nvPicPr>
        <p:blipFill>
          <a:blip r:embed="rId2"/>
          <a:stretch>
            <a:fillRect/>
          </a:stretch>
        </p:blipFill>
        <p:spPr>
          <a:xfrm>
            <a:off x="2931898" y="1856970"/>
            <a:ext cx="6328204" cy="4224695"/>
          </a:xfrm>
          <a:prstGeom prst="rect">
            <a:avLst/>
          </a:prstGeom>
        </p:spPr>
      </p:pic>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120574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Simulation Study</a:t>
            </a:r>
          </a:p>
        </p:txBody>
      </p:sp>
      <p:sp>
        <p:nvSpPr>
          <p:cNvPr id="3" name="Content Placeholder 2"/>
          <p:cNvSpPr>
            <a:spLocks noGrp="1"/>
          </p:cNvSpPr>
          <p:nvPr>
            <p:ph idx="1"/>
          </p:nvPr>
        </p:nvSpPr>
        <p:spPr/>
        <p:txBody>
          <a:bodyPr>
            <a:normAutofit fontScale="62500" lnSpcReduction="20000"/>
          </a:bodyPr>
          <a:lstStyle/>
          <a:p>
            <a:pPr marL="0" indent="0">
              <a:spcBef>
                <a:spcPts val="1800"/>
              </a:spcBef>
              <a:buNone/>
            </a:pPr>
            <a:r>
              <a:rPr lang="en-US" dirty="0"/>
              <a:t>A typical simulation study starts with the statement of the decision problem and the objectives of the study. Then, we analyze the system under study and collect the data that is needed during the simulation. We then build the simulation model for the problem, which may require the design and coding of a simulation program. In this course, as a simulation program we will use R Studio. </a:t>
            </a:r>
          </a:p>
          <a:p>
            <a:pPr marL="0" indent="0">
              <a:spcBef>
                <a:spcPts val="1800"/>
              </a:spcBef>
              <a:buNone/>
            </a:pPr>
            <a:r>
              <a:rPr lang="en-US" dirty="0"/>
              <a:t>The model-building phase and input development phase go hand-by-hand. In the input development phase, the goal is to identify the probability distributions that will represent the uncertain inputs of the model. This is indeed the most difficult phase of a simulation; it will be covered in Lectures 3 and 5. </a:t>
            </a:r>
          </a:p>
          <a:p>
            <a:pPr marL="0" indent="0">
              <a:spcBef>
                <a:spcPts val="1800"/>
              </a:spcBef>
              <a:buNone/>
            </a:pPr>
            <a:r>
              <a:rPr lang="en-US" dirty="0"/>
              <a:t>After building the model and identifying the probability distributions to run the simulation, we next identify the outputs that we would like to monitor during the simulation. Example outputs are profit and net present value of a project. </a:t>
            </a:r>
          </a:p>
          <a:p>
            <a:pPr marL="0" indent="0">
              <a:spcBef>
                <a:spcPts val="1800"/>
              </a:spcBef>
              <a:buNone/>
            </a:pPr>
            <a:r>
              <a:rPr lang="en-US" dirty="0"/>
              <a:t>Before running the simulation, we need to determine how many replications (trials) of simulation we will need to obtain a good (smaller error) estimate of the simulation outputs of interest. This topic will be covered in Lecture 4. </a:t>
            </a:r>
          </a:p>
          <a:p>
            <a:pPr marL="0" indent="0">
              <a:spcBef>
                <a:spcPts val="1800"/>
              </a:spcBef>
              <a:buNone/>
            </a:pPr>
            <a:r>
              <a:rPr lang="en-US" dirty="0"/>
              <a:t>Finally, we run the simulation and analyze the results (if needed we can perform simulation optimization and may be other more general stochastic optimization tools, which will be discussed in Lectures 7 and 8). We recommend the decisions and details about how to implement our model and we provide a final documentation describing the details of the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73370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Simulation Study</a:t>
            </a:r>
          </a:p>
        </p:txBody>
      </p:sp>
      <p:sp>
        <p:nvSpPr>
          <p:cNvPr id="3" name="Content Placeholder 2"/>
          <p:cNvSpPr>
            <a:spLocks noGrp="1"/>
          </p:cNvSpPr>
          <p:nvPr>
            <p:ph idx="1"/>
          </p:nvPr>
        </p:nvSpPr>
        <p:spPr/>
        <p:txBody>
          <a:bodyPr>
            <a:normAutofit fontScale="62500" lnSpcReduction="20000"/>
          </a:bodyPr>
          <a:lstStyle/>
          <a:p>
            <a:pPr marL="0" indent="0">
              <a:spcBef>
                <a:spcPts val="1800"/>
              </a:spcBef>
              <a:buNone/>
            </a:pPr>
            <a:r>
              <a:rPr lang="en-US" dirty="0"/>
              <a:t>Now we summarize the stages of conducting a simulation study in 5 steps (assuming that we have already identified the problem, analyzed the system and obtained the data):</a:t>
            </a:r>
          </a:p>
          <a:p>
            <a:pPr marL="0" indent="0">
              <a:spcBef>
                <a:spcPts val="1800"/>
              </a:spcBef>
              <a:buNone/>
            </a:pPr>
            <a:r>
              <a:rPr lang="en-US" b="1" dirty="0"/>
              <a:t>Step 1:</a:t>
            </a:r>
            <a:r>
              <a:rPr lang="en-US" dirty="0"/>
              <a:t> Start with the deterministic model and construct a spreadsheet model that relates inputs to the output measures such as cost, net present value, profit etc.</a:t>
            </a:r>
          </a:p>
          <a:p>
            <a:pPr marL="0" indent="0">
              <a:spcBef>
                <a:spcPts val="1800"/>
              </a:spcBef>
              <a:buNone/>
            </a:pPr>
            <a:r>
              <a:rPr lang="en-US" b="1" dirty="0"/>
              <a:t>Step 2:</a:t>
            </a:r>
            <a:r>
              <a:rPr lang="en-US" dirty="0"/>
              <a:t> Identify inputs that are uncertain and </a:t>
            </a:r>
            <a:r>
              <a:rPr lang="en-US" i="1" dirty="0"/>
              <a:t>identify probability distributions to represent those inputs </a:t>
            </a:r>
            <a:r>
              <a:rPr lang="en-US" dirty="0"/>
              <a:t>(this is called "input modeling" in the language of simulation). We represent the uncertain inputs with probability distributions in a simulation model. A probability distribution indicates the possible values of an uncertain input and the probabilities of these values. The simulation model will draw values from this probability distribution and hence represent the uncertainty in the input. This will be clear in Lecture 2. Choosing the appropriate probability distribution is not an easy question to answer. We will study it in Lectures 3 and 5.</a:t>
            </a:r>
          </a:p>
          <a:p>
            <a:pPr marL="0" indent="0">
              <a:spcBef>
                <a:spcPts val="1800"/>
              </a:spcBef>
              <a:buNone/>
            </a:pPr>
            <a:r>
              <a:rPr lang="en-US" b="1" dirty="0"/>
              <a:t>Step 3:</a:t>
            </a:r>
            <a:r>
              <a:rPr lang="en-US" dirty="0"/>
              <a:t> Select one or more outputs to record over the simulation trials.</a:t>
            </a:r>
          </a:p>
          <a:p>
            <a:pPr marL="0" indent="0">
              <a:spcBef>
                <a:spcPts val="1800"/>
              </a:spcBef>
              <a:buNone/>
            </a:pPr>
            <a:r>
              <a:rPr lang="en-US" b="1" dirty="0"/>
              <a:t>Step 4:</a:t>
            </a:r>
            <a:r>
              <a:rPr lang="en-US" dirty="0"/>
              <a:t> Execute the simulation for a specified number of trials (repetitions).</a:t>
            </a:r>
          </a:p>
          <a:p>
            <a:pPr marL="0" indent="0">
              <a:spcBef>
                <a:spcPts val="1800"/>
              </a:spcBef>
              <a:buNone/>
            </a:pPr>
            <a:r>
              <a:rPr lang="en-US" b="1" dirty="0"/>
              <a:t>Step 5:</a:t>
            </a:r>
            <a:r>
              <a:rPr lang="en-US" dirty="0"/>
              <a:t> Analyze the outputs and interpret the implications in the decision-making process.</a:t>
            </a:r>
          </a:p>
          <a:p>
            <a:pPr marL="0" indent="0">
              <a:spcBef>
                <a:spcPts val="1800"/>
              </a:spcBef>
              <a:buNone/>
            </a:pPr>
            <a:r>
              <a:rPr lang="en-US" sz="2000" b="1" dirty="0"/>
              <a:t>Source:</a:t>
            </a:r>
            <a:r>
              <a:rPr lang="en-US" sz="2000" dirty="0"/>
              <a:t> </a:t>
            </a:r>
            <a:r>
              <a:rPr lang="en-US" sz="2000" dirty="0" err="1"/>
              <a:t>Camm</a:t>
            </a:r>
            <a:r>
              <a:rPr lang="en-US" sz="2000" dirty="0"/>
              <a:t> et al., Essentials of Business Analytics, 2015, Cengage Learning, pp. 526</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268346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Simulation Study</a:t>
            </a:r>
          </a:p>
        </p:txBody>
      </p:sp>
      <p:sp>
        <p:nvSpPr>
          <p:cNvPr id="3" name="Content Placeholder 2"/>
          <p:cNvSpPr>
            <a:spLocks noGrp="1"/>
          </p:cNvSpPr>
          <p:nvPr>
            <p:ph idx="1"/>
          </p:nvPr>
        </p:nvSpPr>
        <p:spPr>
          <a:xfrm>
            <a:off x="838200" y="1825626"/>
            <a:ext cx="10515600" cy="1665158"/>
          </a:xfrm>
          <a:solidFill>
            <a:srgbClr val="F5F5F5"/>
          </a:solidFill>
        </p:spPr>
        <p:txBody>
          <a:bodyPr>
            <a:normAutofit/>
          </a:bodyPr>
          <a:lstStyle/>
          <a:p>
            <a:pPr marL="0" indent="0">
              <a:buNone/>
            </a:pPr>
            <a:r>
              <a:rPr lang="en-US" sz="1800" dirty="0"/>
              <a:t>Example:</a:t>
            </a:r>
            <a:r>
              <a:rPr lang="en-US" sz="1800" baseline="30000" dirty="0"/>
              <a:t>20</a:t>
            </a:r>
            <a:endParaRPr lang="en-US" sz="1800" dirty="0"/>
          </a:p>
          <a:p>
            <a:pPr marL="0" indent="0">
              <a:buNone/>
            </a:pPr>
            <a:r>
              <a:rPr lang="en-US" sz="1800" dirty="0"/>
              <a:t>Suppose that an automobile manufacturer is planning to develop and market a new model car. The company is ultimately interested in the net present value (NPV) of the cash flows from this car over the next 10 years. However, there are many uncertainties surrounding this car, including the yearly customer demands for it, the cost of developing it, and others.</a:t>
            </a:r>
          </a:p>
        </p:txBody>
      </p:sp>
      <p:sp>
        <p:nvSpPr>
          <p:cNvPr id="5" name="Rectangle 4"/>
          <p:cNvSpPr/>
          <p:nvPr/>
        </p:nvSpPr>
        <p:spPr>
          <a:xfrm>
            <a:off x="838200" y="3490784"/>
            <a:ext cx="10515600" cy="2862322"/>
          </a:xfrm>
          <a:prstGeom prst="rect">
            <a:avLst/>
          </a:prstGeom>
        </p:spPr>
        <p:txBody>
          <a:bodyPr wrap="square">
            <a:spAutoFit/>
          </a:bodyPr>
          <a:lstStyle/>
          <a:p>
            <a:r>
              <a:rPr lang="en-US" dirty="0"/>
              <a:t>Building a simulation model for this problem involves choosing probability distributions for the uncertain inputs and seeing how the NPV changes as the uncertain inputs vary (Step 2). Each different set of values for the uncertain inputs is a </a:t>
            </a:r>
            <a:r>
              <a:rPr lang="en-US" i="1" dirty="0"/>
              <a:t>scenario</a:t>
            </a:r>
            <a:r>
              <a:rPr lang="en-US" dirty="0"/>
              <a:t>. By performing several trials, simulation allows the company to see many scenarios, each leading to a particular NPV (Steps 3 and 4). In the end, the company sees a whole distribution of NPVs, not a single number. In particular, the company sees what the average NPV will be as well as the best-case and the worst-case results. The company can also calculate the probability that the NPV will be smaller than or greater than a specific value. All these measures provide greater insight into the </a:t>
            </a:r>
            <a:r>
              <a:rPr lang="en-US" i="1" dirty="0"/>
              <a:t>risk</a:t>
            </a:r>
            <a:r>
              <a:rPr lang="en-US" dirty="0"/>
              <a:t> associated with a given decision. Keep in mind that only providing a distribution of an output may not be enough to drive a decision. A good risk analysis should drive actionable suggestions, which are tailored to the organization’s risk aversion.</a:t>
            </a:r>
          </a:p>
        </p:txBody>
      </p:sp>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638407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 Footnotes</a:t>
            </a:r>
          </a:p>
        </p:txBody>
      </p:sp>
      <p:sp>
        <p:nvSpPr>
          <p:cNvPr id="3" name="Content Placeholder 2"/>
          <p:cNvSpPr>
            <a:spLocks noGrp="1"/>
          </p:cNvSpPr>
          <p:nvPr>
            <p:ph idx="1"/>
          </p:nvPr>
        </p:nvSpPr>
        <p:spPr/>
        <p:txBody>
          <a:bodyPr>
            <a:normAutofit fontScale="32500" lnSpcReduction="20000"/>
          </a:bodyPr>
          <a:lstStyle/>
          <a:p>
            <a:pPr marL="0" indent="0">
              <a:lnSpc>
                <a:spcPct val="170000"/>
              </a:lnSpc>
              <a:spcBef>
                <a:spcPts val="0"/>
              </a:spcBef>
              <a:buNone/>
            </a:pPr>
            <a:r>
              <a:rPr lang="en-US" baseline="30000" dirty="0"/>
              <a:t>1</a:t>
            </a:r>
            <a:r>
              <a:rPr lang="en-US" dirty="0"/>
              <a:t> Evans, J. R., Business Analytics: Methods, Models, and Decisions, 2e, 2016, Pearson Education, Inc., pp. 344-345.</a:t>
            </a:r>
            <a:br>
              <a:rPr lang="en-US" dirty="0"/>
            </a:br>
            <a:r>
              <a:rPr lang="en-US" baseline="30000" dirty="0"/>
              <a:t>2</a:t>
            </a:r>
            <a:r>
              <a:rPr lang="en-US" dirty="0"/>
              <a:t> Ragsdale, C. T., Spreadsheet Modeling &amp; Decision Analysis: A Practical Introduction to Business Analytics, 7e, Cengage Learning, p. 619.</a:t>
            </a:r>
            <a:br>
              <a:rPr lang="en-US" dirty="0"/>
            </a:br>
            <a:r>
              <a:rPr lang="en-US" baseline="30000" dirty="0"/>
              <a:t>3</a:t>
            </a:r>
            <a:r>
              <a:rPr lang="en-US" dirty="0"/>
              <a:t> Evans, J. R., Business Analytics: Methods, Models, and Decisions, 2e, 2016, Pearson Education, Inc., p. 379.</a:t>
            </a:r>
            <a:br>
              <a:rPr lang="en-US" dirty="0"/>
            </a:br>
            <a:r>
              <a:rPr lang="en-US" baseline="30000" dirty="0"/>
              <a:t>4</a:t>
            </a:r>
            <a:r>
              <a:rPr lang="en-US" dirty="0"/>
              <a:t> Ragsdale, C. T., Spreadsheet Modeling &amp; Decision Analysis: A Practical Introduction to Business Analytics, 7e, Cengage Learning, p. 619.</a:t>
            </a:r>
            <a:br>
              <a:rPr lang="en-US" dirty="0"/>
            </a:br>
            <a:r>
              <a:rPr lang="en-US" baseline="30000" dirty="0"/>
              <a:t>5</a:t>
            </a:r>
            <a:r>
              <a:rPr lang="en-US" dirty="0"/>
              <a:t> Ragsdale, C. T., Spreadsheet Modeling &amp; Decision Analysis: A Practical Introduction to Business Analytics, 7e, Cengage Learning, p. 619.</a:t>
            </a:r>
            <a:endParaRPr lang="en-US" baseline="30000" dirty="0"/>
          </a:p>
          <a:p>
            <a:pPr marL="0" indent="0">
              <a:lnSpc>
                <a:spcPct val="170000"/>
              </a:lnSpc>
              <a:spcBef>
                <a:spcPts val="0"/>
              </a:spcBef>
              <a:buNone/>
            </a:pPr>
            <a:r>
              <a:rPr lang="en-US" baseline="30000" dirty="0"/>
              <a:t>6</a:t>
            </a:r>
            <a:r>
              <a:rPr lang="en-US" dirty="0"/>
              <a:t> Ragsdale, C. T., Spreadsheet Modeling &amp; Decision Analysis: A Practical Introduction to Business Analytics, 7e, Cengage Learning, p. 619.</a:t>
            </a:r>
            <a:br>
              <a:rPr lang="en-US" dirty="0"/>
            </a:br>
            <a:r>
              <a:rPr lang="en-US" baseline="30000" dirty="0"/>
              <a:t>7</a:t>
            </a:r>
            <a:r>
              <a:rPr lang="en-US" dirty="0"/>
              <a:t> Ragsdale, C. T., Spreadsheet Modeling &amp; Decision Analysis: A Practical Introduction to Business Analytics, 7e, Cengage Learning, p. 619.</a:t>
            </a:r>
            <a:br>
              <a:rPr lang="en-US" dirty="0"/>
            </a:br>
            <a:r>
              <a:rPr lang="en-US" baseline="30000" dirty="0"/>
              <a:t>8</a:t>
            </a:r>
            <a:r>
              <a:rPr lang="en-US" dirty="0"/>
              <a:t> Evans, J. R., Business Analytics: Methods, Models, and Decisions, 2e, 2016, Pearson Education, Inc., p. 379.</a:t>
            </a:r>
            <a:br>
              <a:rPr lang="en-US" dirty="0"/>
            </a:br>
            <a:r>
              <a:rPr lang="en-US" baseline="30000" dirty="0"/>
              <a:t>9</a:t>
            </a:r>
            <a:r>
              <a:rPr lang="en-US" dirty="0"/>
              <a:t> Evans, J. R., Business Analytics: Methods, Models, and Decisions, 2e, 2016, Pearson Education, Inc., p. 379.</a:t>
            </a:r>
          </a:p>
          <a:p>
            <a:pPr marL="0" indent="0">
              <a:lnSpc>
                <a:spcPct val="170000"/>
              </a:lnSpc>
              <a:spcBef>
                <a:spcPts val="0"/>
              </a:spcBef>
              <a:buNone/>
            </a:pPr>
            <a:r>
              <a:rPr lang="en-US" baseline="30000" dirty="0">
                <a:solidFill>
                  <a:srgbClr val="000000"/>
                </a:solidFill>
              </a:rPr>
              <a:t>10</a:t>
            </a:r>
            <a:r>
              <a:rPr lang="en-US" dirty="0">
                <a:solidFill>
                  <a:srgbClr val="000000"/>
                </a:solidFill>
              </a:rPr>
              <a:t> Evans, J. R., Business Analytics: Methods, Models, and Decisions, 2e, 2016, Pearson Education, Inc., p. 380.</a:t>
            </a:r>
            <a:br>
              <a:rPr lang="en-US" dirty="0"/>
            </a:br>
            <a:r>
              <a:rPr lang="en-US" baseline="30000" dirty="0">
                <a:solidFill>
                  <a:srgbClr val="000000"/>
                </a:solidFill>
              </a:rPr>
              <a:t>11</a:t>
            </a:r>
            <a:r>
              <a:rPr lang="en-US" dirty="0">
                <a:solidFill>
                  <a:srgbClr val="000000"/>
                </a:solidFill>
              </a:rPr>
              <a:t> Ragsdale, C. T., Spreadsheet Modeling &amp; Decision Analysis: A Practical Introduction to Business Analytics, 7e, Cengage Learning, Chapter 12 section '12.3: Methods of Risk Analysis' pp. 622.</a:t>
            </a:r>
            <a:br>
              <a:rPr lang="en-US" dirty="0"/>
            </a:br>
            <a:r>
              <a:rPr lang="en-US" baseline="30000" dirty="0">
                <a:solidFill>
                  <a:srgbClr val="000000"/>
                </a:solidFill>
              </a:rPr>
              <a:t>12</a:t>
            </a:r>
            <a:r>
              <a:rPr lang="en-US" dirty="0">
                <a:solidFill>
                  <a:srgbClr val="000000"/>
                </a:solidFill>
              </a:rPr>
              <a:t> Evans, J. R., Business Analytics: Methods, Models, and Decisions, 2e, 2016, Pearson Education, Inc., pp. 344-345.</a:t>
            </a:r>
          </a:p>
          <a:p>
            <a:pPr marL="0" indent="0">
              <a:lnSpc>
                <a:spcPct val="170000"/>
              </a:lnSpc>
              <a:spcBef>
                <a:spcPts val="0"/>
              </a:spcBef>
              <a:buNone/>
            </a:pPr>
            <a:r>
              <a:rPr lang="en-US" baseline="30000" dirty="0"/>
              <a:t>13</a:t>
            </a:r>
            <a:r>
              <a:rPr lang="en-US" dirty="0"/>
              <a:t> Evans, J. R., Business Analytics: Methods, Models, and Decisions, 2e, 2016, Pearson Education, Inc., p. 364.</a:t>
            </a:r>
            <a:br>
              <a:rPr lang="en-US" dirty="0"/>
            </a:br>
            <a:r>
              <a:rPr lang="en-US" baseline="30000" dirty="0"/>
              <a:t>14</a:t>
            </a:r>
            <a:r>
              <a:rPr lang="en-US" dirty="0"/>
              <a:t> </a:t>
            </a:r>
            <a:r>
              <a:rPr lang="en-US" dirty="0" err="1"/>
              <a:t>Carraway</a:t>
            </a:r>
            <a:r>
              <a:rPr lang="en-US" dirty="0"/>
              <a:t>, R. L, Analyzing Uncertainty: Probability Distributions and Simulation, 2005, Darden Business Publishing, University of Virginia.</a:t>
            </a:r>
            <a:br>
              <a:rPr lang="en-US" dirty="0"/>
            </a:br>
            <a:r>
              <a:rPr lang="en-US" baseline="30000" dirty="0"/>
              <a:t>15</a:t>
            </a:r>
            <a:r>
              <a:rPr lang="en-US" dirty="0"/>
              <a:t> </a:t>
            </a:r>
            <a:r>
              <a:rPr lang="en-US" dirty="0" err="1"/>
              <a:t>Carraway</a:t>
            </a:r>
            <a:r>
              <a:rPr lang="en-US" dirty="0"/>
              <a:t>, R. L, Analyzing Uncertainty: Probability Distributions and Simulation, 2005, Darden Business Publishing, University of Virginia.</a:t>
            </a:r>
            <a:br>
              <a:rPr lang="en-US" dirty="0"/>
            </a:br>
            <a:r>
              <a:rPr lang="en-US" baseline="30000" dirty="0"/>
              <a:t>16</a:t>
            </a:r>
            <a:r>
              <a:rPr lang="en-US" dirty="0"/>
              <a:t> Evans, J. R., Business Analytics: Methods, Models, and Decisions, 2e, 2016, Pearson Education, Inc., pp. 344-345.</a:t>
            </a:r>
          </a:p>
          <a:p>
            <a:pPr marL="0" indent="0">
              <a:lnSpc>
                <a:spcPct val="170000"/>
              </a:lnSpc>
              <a:spcBef>
                <a:spcPts val="0"/>
              </a:spcBef>
              <a:buNone/>
            </a:pPr>
            <a:r>
              <a:rPr lang="en-US" baseline="30000" dirty="0"/>
              <a:t>17 </a:t>
            </a:r>
            <a:r>
              <a:rPr lang="en-US" dirty="0"/>
              <a:t>Kelton et al. Simulation with Arena. 4th edition, Chapter 1, 2008.</a:t>
            </a:r>
            <a:br>
              <a:rPr lang="en-US" dirty="0"/>
            </a:br>
            <a:r>
              <a:rPr lang="en-US" baseline="30000" dirty="0"/>
              <a:t>18 </a:t>
            </a:r>
            <a:r>
              <a:rPr lang="en-US" dirty="0"/>
              <a:t>Kelton et al. Simulation with Arena. 4th edition, Chapter 1, 2008.</a:t>
            </a:r>
            <a:br>
              <a:rPr lang="en-US" dirty="0"/>
            </a:br>
            <a:r>
              <a:rPr lang="en-US" baseline="30000" dirty="0"/>
              <a:t>19 </a:t>
            </a:r>
            <a:r>
              <a:rPr lang="en-US" dirty="0"/>
              <a:t>Adapted from Kelton et al. Simulation with Arena. 4th edition, Chapter 1, 2008.</a:t>
            </a:r>
          </a:p>
          <a:p>
            <a:pPr marL="0" indent="0">
              <a:lnSpc>
                <a:spcPct val="170000"/>
              </a:lnSpc>
              <a:spcBef>
                <a:spcPts val="0"/>
              </a:spcBef>
              <a:buNone/>
            </a:pPr>
            <a:r>
              <a:rPr lang="en-US" baseline="30000" dirty="0"/>
              <a:t>20 </a:t>
            </a:r>
            <a:r>
              <a:rPr lang="en-US" dirty="0"/>
              <a:t>Albright, S. C. and W. L. Winston, Business Analytics: Data Analysis and Decision Making, 2015, Cengage Learning, pp. 813–814.</a:t>
            </a:r>
          </a:p>
          <a:p>
            <a:pPr marL="0" indent="0">
              <a:lnSpc>
                <a:spcPct val="170000"/>
              </a:lnSpc>
              <a:buNone/>
            </a:pPr>
            <a:endParaRPr lang="en-US" dirty="0">
              <a:solidFill>
                <a:srgbClr val="00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1250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 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Carraway</a:t>
            </a:r>
            <a:r>
              <a:rPr lang="en-US" dirty="0"/>
              <a:t>, R. L, </a:t>
            </a:r>
            <a:r>
              <a:rPr lang="en-US" i="1" dirty="0"/>
              <a:t>Analyzing Uncertainty: Probability Distributions and Simulation</a:t>
            </a:r>
            <a:r>
              <a:rPr lang="en-US" dirty="0"/>
              <a:t>, 2005, Darden Business Publishing, University of Virginia.</a:t>
            </a:r>
          </a:p>
          <a:p>
            <a:pPr marL="0" indent="0">
              <a:buNone/>
            </a:pPr>
            <a:endParaRPr lang="en-US" dirty="0"/>
          </a:p>
          <a:p>
            <a:pPr marL="0" indent="0">
              <a:buNone/>
            </a:pPr>
            <a:r>
              <a:rPr lang="en-US" dirty="0"/>
              <a:t>Evans, J. R., </a:t>
            </a:r>
            <a:r>
              <a:rPr lang="en-US" i="1" dirty="0"/>
              <a:t>Business Analytics: Methods, Models, and Decisions, 2e</a:t>
            </a:r>
            <a:r>
              <a:rPr lang="en-US" dirty="0"/>
              <a:t>, 2016, Pearson Education, Inc.</a:t>
            </a:r>
          </a:p>
          <a:p>
            <a:pPr marL="0" indent="0">
              <a:buNone/>
            </a:pPr>
            <a:endParaRPr lang="en-US" dirty="0"/>
          </a:p>
          <a:p>
            <a:pPr marL="0" indent="0">
              <a:buNone/>
            </a:pPr>
            <a:r>
              <a:rPr lang="en-US" dirty="0" err="1"/>
              <a:t>Camm</a:t>
            </a:r>
            <a:r>
              <a:rPr lang="en-US" dirty="0"/>
              <a:t> et al., </a:t>
            </a:r>
            <a:r>
              <a:rPr lang="en-US" i="1" dirty="0"/>
              <a:t>Essentials of Business Analytics</a:t>
            </a:r>
            <a:r>
              <a:rPr lang="en-US" dirty="0"/>
              <a:t>, 2015, Cengage Learning.</a:t>
            </a:r>
          </a:p>
          <a:p>
            <a:pPr marL="0" indent="0">
              <a:buNone/>
            </a:pPr>
            <a:endParaRPr lang="en-US" dirty="0"/>
          </a:p>
          <a:p>
            <a:pPr marL="0" indent="0">
              <a:buNone/>
            </a:pPr>
            <a:r>
              <a:rPr lang="en-US" dirty="0"/>
              <a:t>Albright, S. C. and W. L. Winston, Business Analytics: </a:t>
            </a:r>
            <a:r>
              <a:rPr lang="en-US" i="1" dirty="0"/>
              <a:t>Data Analysis and Decision Making</a:t>
            </a:r>
            <a:r>
              <a:rPr lang="en-US" dirty="0"/>
              <a:t>, 2015, Cengage Learning.</a:t>
            </a:r>
          </a:p>
          <a:p>
            <a:pPr marL="0" indent="0">
              <a:buNone/>
            </a:pPr>
            <a:endParaRPr lang="en-US" dirty="0"/>
          </a:p>
          <a:p>
            <a:pPr marL="0" indent="0">
              <a:buNone/>
            </a:pPr>
            <a:r>
              <a:rPr lang="en-US" dirty="0"/>
              <a:t>Ragsdale, C. T., </a:t>
            </a:r>
            <a:r>
              <a:rPr lang="en-US" i="1" dirty="0"/>
              <a:t>Spreadsheet Modeling &amp; Decision Analysis: A Practical Introduction to Business Analytics</a:t>
            </a:r>
            <a:r>
              <a:rPr lang="en-US" dirty="0"/>
              <a:t>, 7e, Cengage Learning.</a:t>
            </a:r>
          </a:p>
          <a:p>
            <a:pPr marL="0" indent="0">
              <a:buNone/>
            </a:pPr>
            <a:endParaRPr lang="en-US" dirty="0"/>
          </a:p>
          <a:p>
            <a:pPr marL="0" indent="0">
              <a:buNone/>
            </a:pPr>
            <a:r>
              <a:rPr lang="en-US" dirty="0"/>
              <a:t>Kelton et al. </a:t>
            </a:r>
            <a:r>
              <a:rPr lang="en-US" i="1" dirty="0"/>
              <a:t>Simulation with Arena. 4th edition</a:t>
            </a:r>
            <a:r>
              <a:rPr lang="en-US" dirty="0"/>
              <a:t>, Chapter 1, 2008</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74111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 Summary Questions</a:t>
            </a:r>
          </a:p>
        </p:txBody>
      </p:sp>
      <p:sp>
        <p:nvSpPr>
          <p:cNvPr id="3" name="Content Placeholder 2"/>
          <p:cNvSpPr>
            <a:spLocks noGrp="1"/>
          </p:cNvSpPr>
          <p:nvPr>
            <p:ph idx="1"/>
          </p:nvPr>
        </p:nvSpPr>
        <p:spPr>
          <a:solidFill>
            <a:srgbClr val="F5F5F5"/>
          </a:solidFill>
        </p:spPr>
        <p:txBody>
          <a:bodyPr>
            <a:normAutofit fontScale="70000" lnSpcReduction="20000"/>
          </a:bodyPr>
          <a:lstStyle/>
          <a:p>
            <a:pPr marL="514350" indent="-514350">
              <a:lnSpc>
                <a:spcPct val="160000"/>
              </a:lnSpc>
              <a:buFont typeface="+mj-lt"/>
              <a:buAutoNum type="arabicPeriod"/>
            </a:pPr>
            <a:r>
              <a:rPr lang="en-US" dirty="0"/>
              <a:t>What is the relation between uncertainty and risk?</a:t>
            </a:r>
          </a:p>
          <a:p>
            <a:pPr marL="514350" indent="-514350">
              <a:lnSpc>
                <a:spcPct val="160000"/>
              </a:lnSpc>
              <a:buFont typeface="+mj-lt"/>
              <a:buAutoNum type="arabicPeriod"/>
            </a:pPr>
            <a:r>
              <a:rPr lang="en-US" dirty="0"/>
              <a:t>What is the importance of considering uncertainty in the decision making process of a company?</a:t>
            </a:r>
          </a:p>
          <a:p>
            <a:pPr marL="514350" indent="-514350">
              <a:lnSpc>
                <a:spcPct val="160000"/>
              </a:lnSpc>
              <a:buFont typeface="+mj-lt"/>
              <a:buAutoNum type="arabicPeriod"/>
            </a:pPr>
            <a:r>
              <a:rPr lang="en-US" dirty="0"/>
              <a:t>What are the methods used for analyzing risk? Discuss their pros and cons.</a:t>
            </a:r>
          </a:p>
          <a:p>
            <a:pPr marL="514350" indent="-514350">
              <a:lnSpc>
                <a:spcPct val="160000"/>
              </a:lnSpc>
              <a:buFont typeface="+mj-lt"/>
              <a:buAutoNum type="arabicPeriod"/>
            </a:pPr>
            <a:r>
              <a:rPr lang="en-US" dirty="0"/>
              <a:t>Why is Monte Carlo simulation the preferred method of risk analysis?</a:t>
            </a:r>
          </a:p>
          <a:p>
            <a:pPr marL="514350" indent="-514350">
              <a:lnSpc>
                <a:spcPct val="160000"/>
              </a:lnSpc>
              <a:buFont typeface="+mj-lt"/>
              <a:buAutoNum type="arabicPeriod"/>
            </a:pPr>
            <a:r>
              <a:rPr lang="en-US" dirty="0"/>
              <a:t>What is a “risk profile”? How does it help companies in their decision making process?</a:t>
            </a:r>
          </a:p>
          <a:p>
            <a:pPr marL="514350" indent="-514350">
              <a:lnSpc>
                <a:spcPct val="160000"/>
              </a:lnSpc>
              <a:buFont typeface="+mj-lt"/>
              <a:buAutoNum type="arabicPeriod"/>
            </a:pPr>
            <a:r>
              <a:rPr lang="en-US" dirty="0"/>
              <a:t>What are the components of a simulation study? Discuss the purpose of each component.</a:t>
            </a:r>
          </a:p>
          <a:p>
            <a:pPr marL="514350" indent="-514350">
              <a:lnSpc>
                <a:spcPct val="160000"/>
              </a:lnSpc>
              <a:buFont typeface="+mj-lt"/>
              <a:buAutoNum type="arabicPeriod"/>
            </a:pPr>
            <a:r>
              <a:rPr lang="en-US" dirty="0"/>
              <a:t>What are the five steps of running a Monte-Carlo simulation?</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1042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lnSpcReduction="10000"/>
          </a:bodyPr>
          <a:lstStyle/>
          <a:p>
            <a:pPr marL="0" indent="0">
              <a:buNone/>
            </a:pPr>
            <a:r>
              <a:rPr lang="en-US" dirty="0"/>
              <a:t>After you complete this lecture, you will be familiar with the following concepts:</a:t>
            </a:r>
          </a:p>
          <a:p>
            <a:endParaRPr lang="en-US" dirty="0"/>
          </a:p>
          <a:p>
            <a:pPr lvl="1"/>
            <a:r>
              <a:rPr lang="en-US" dirty="0"/>
              <a:t>Definition of uncertainty and risk</a:t>
            </a:r>
          </a:p>
          <a:p>
            <a:pPr lvl="1"/>
            <a:r>
              <a:rPr lang="en-US" dirty="0"/>
              <a:t>Risk analysis and risk analytics</a:t>
            </a:r>
          </a:p>
          <a:p>
            <a:pPr lvl="1"/>
            <a:r>
              <a:rPr lang="en-US" dirty="0"/>
              <a:t>Methods of risk analysis</a:t>
            </a:r>
          </a:p>
          <a:p>
            <a:pPr lvl="1"/>
            <a:r>
              <a:rPr lang="en-US" dirty="0"/>
              <a:t>Simulation as a risk analysis tool</a:t>
            </a:r>
          </a:p>
          <a:p>
            <a:pPr lvl="1"/>
            <a:r>
              <a:rPr lang="en-US" dirty="0"/>
              <a:t>Advantages and disadvantages of simulation</a:t>
            </a:r>
          </a:p>
          <a:p>
            <a:pPr lvl="1"/>
            <a:r>
              <a:rPr lang="en-US" dirty="0"/>
              <a:t>Past, present, and future of simulation</a:t>
            </a:r>
          </a:p>
          <a:p>
            <a:pPr lvl="1"/>
            <a:r>
              <a:rPr lang="en-US" dirty="0"/>
              <a:t>Types of simulation software</a:t>
            </a:r>
          </a:p>
          <a:p>
            <a:pPr lvl="1"/>
            <a:r>
              <a:rPr lang="en-US" dirty="0"/>
              <a:t>Components of a simulation study and steps of conducting a simulation study</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1329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Uncertainty and Risk?</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AD571 Business Analytics Foundations, in many applications you have assumed that the world is certain and there is no uncertainty in the decision-making process. However, uncertainty is in the heart of many business problems and a key aspect of solving business problems is to deal with uncertainty appropriately. Uncertainty is defined as the imperfect knowledge of what will happen in the future. There are many sources of uncertainty that may appear in various business situations:</a:t>
            </a:r>
          </a:p>
          <a:p>
            <a:endParaRPr lang="en-US" dirty="0"/>
          </a:p>
          <a:p>
            <a:pPr lvl="1"/>
            <a:r>
              <a:rPr lang="en-US" dirty="0"/>
              <a:t>Demands for products</a:t>
            </a:r>
          </a:p>
          <a:p>
            <a:pPr lvl="1"/>
            <a:r>
              <a:rPr lang="en-US" dirty="0"/>
              <a:t>Times between arrivals to a bank/store</a:t>
            </a:r>
          </a:p>
          <a:p>
            <a:pPr lvl="1"/>
            <a:r>
              <a:rPr lang="en-US" dirty="0"/>
              <a:t>Stock price returns</a:t>
            </a:r>
          </a:p>
          <a:p>
            <a:pPr lvl="1"/>
            <a:r>
              <a:rPr lang="en-US" dirty="0"/>
              <a:t>Changes in interest rates</a:t>
            </a:r>
          </a:p>
          <a:p>
            <a:pPr lvl="1"/>
            <a:r>
              <a:rPr lang="en-US" dirty="0"/>
              <a:t>Changes in exchange rates</a:t>
            </a:r>
          </a:p>
          <a:p>
            <a:pPr lvl="1"/>
            <a:r>
              <a:rPr lang="en-US" dirty="0"/>
              <a:t>A company's market share for a particular product</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30999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Uncertainty and Risk?</a:t>
            </a:r>
          </a:p>
        </p:txBody>
      </p:sp>
      <p:sp>
        <p:nvSpPr>
          <p:cNvPr id="3" name="Content Placeholder 2"/>
          <p:cNvSpPr>
            <a:spLocks noGrp="1"/>
          </p:cNvSpPr>
          <p:nvPr>
            <p:ph idx="1"/>
          </p:nvPr>
        </p:nvSpPr>
        <p:spPr>
          <a:xfrm>
            <a:off x="838200" y="1825625"/>
            <a:ext cx="10515600" cy="1572483"/>
          </a:xfrm>
        </p:spPr>
        <p:txBody>
          <a:bodyPr>
            <a:normAutofit fontScale="85000" lnSpcReduction="10000"/>
          </a:bodyPr>
          <a:lstStyle/>
          <a:p>
            <a:pPr marL="0" indent="0">
              <a:buNone/>
            </a:pPr>
            <a:r>
              <a:rPr lang="en-US" dirty="0"/>
              <a:t>At times, uncertainty can be reduced or eliminated. For instance, standardization of work process can reduce the variation of the output. Similarly, mistake proofing can be utilized to eliminate the chance of a defect in a process. Once uncertainty is determined to exist at a certain level, companies should take action to determine its potential effect on the organization.</a:t>
            </a:r>
          </a:p>
          <a:p>
            <a:endParaRPr lang="en-US" dirty="0"/>
          </a:p>
        </p:txBody>
      </p:sp>
      <p:pic>
        <p:nvPicPr>
          <p:cNvPr id="4" name="Picture 3"/>
          <p:cNvPicPr>
            <a:picLocks noChangeAspect="1"/>
          </p:cNvPicPr>
          <p:nvPr/>
        </p:nvPicPr>
        <p:blipFill>
          <a:blip r:embed="rId2"/>
          <a:stretch>
            <a:fillRect/>
          </a:stretch>
        </p:blipFill>
        <p:spPr>
          <a:xfrm>
            <a:off x="2839222" y="3610232"/>
            <a:ext cx="5772150" cy="167640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8355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Uncertainty and Risk?</a:t>
            </a:r>
          </a:p>
        </p:txBody>
      </p:sp>
      <p:sp>
        <p:nvSpPr>
          <p:cNvPr id="3" name="Content Placeholder 2"/>
          <p:cNvSpPr>
            <a:spLocks noGrp="1"/>
          </p:cNvSpPr>
          <p:nvPr>
            <p:ph idx="1"/>
          </p:nvPr>
        </p:nvSpPr>
        <p:spPr>
          <a:xfrm>
            <a:off x="838200" y="1825625"/>
            <a:ext cx="10515600" cy="1930829"/>
          </a:xfrm>
        </p:spPr>
        <p:txBody>
          <a:bodyPr>
            <a:normAutofit fontScale="85000" lnSpcReduction="10000"/>
          </a:bodyPr>
          <a:lstStyle/>
          <a:p>
            <a:pPr marL="0" indent="0">
              <a:buNone/>
            </a:pPr>
            <a:r>
              <a:rPr lang="en-US" dirty="0"/>
              <a:t>Therefore, decisions made on the basis of uncertain information involve risk. In this course, we define "</a:t>
            </a:r>
            <a:r>
              <a:rPr lang="en-US" b="1" dirty="0"/>
              <a:t>risk</a:t>
            </a:r>
            <a:r>
              <a:rPr lang="en-US" dirty="0"/>
              <a:t> as the likelihood of an undesirable outcome."</a:t>
            </a:r>
            <a:r>
              <a:rPr lang="en-US" baseline="30000" dirty="0"/>
              <a:t>2</a:t>
            </a:r>
            <a:r>
              <a:rPr lang="en-US" dirty="0"/>
              <a:t> Hence, "risk implies a potential for loss"</a:t>
            </a:r>
            <a:r>
              <a:rPr lang="en-US" baseline="30000" dirty="0"/>
              <a:t>3</a:t>
            </a:r>
            <a:r>
              <a:rPr lang="en-US" dirty="0"/>
              <a:t> and it is the interest of companies to analyze and manage risk to have full control on their decision-making process. It is important to note that by analyzing risk, companies not only avoid loss but also discover opportunities and increase their competitiveness in the marketplace.</a:t>
            </a:r>
          </a:p>
        </p:txBody>
      </p:sp>
      <p:pic>
        <p:nvPicPr>
          <p:cNvPr id="4" name="Picture 3"/>
          <p:cNvPicPr>
            <a:picLocks noChangeAspect="1"/>
          </p:cNvPicPr>
          <p:nvPr/>
        </p:nvPicPr>
        <p:blipFill>
          <a:blip r:embed="rId2"/>
          <a:stretch>
            <a:fillRect/>
          </a:stretch>
        </p:blipFill>
        <p:spPr>
          <a:xfrm>
            <a:off x="2914650" y="3981192"/>
            <a:ext cx="6362700" cy="1885950"/>
          </a:xfrm>
          <a:prstGeom prst="rect">
            <a:avLst/>
          </a:prstGeom>
        </p:spPr>
      </p:pic>
      <p:sp>
        <p:nvSpPr>
          <p:cNvPr id="6" name="Footer Placeholder 5"/>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80810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Uncertainty and Risk?</a:t>
            </a:r>
          </a:p>
        </p:txBody>
      </p:sp>
      <p:sp>
        <p:nvSpPr>
          <p:cNvPr id="3" name="Content Placeholder 2"/>
          <p:cNvSpPr>
            <a:spLocks noGrp="1"/>
          </p:cNvSpPr>
          <p:nvPr>
            <p:ph idx="1"/>
          </p:nvPr>
        </p:nvSpPr>
        <p:spPr/>
        <p:txBody>
          <a:bodyPr>
            <a:normAutofit fontScale="92500" lnSpcReduction="20000"/>
          </a:bodyPr>
          <a:lstStyle/>
          <a:p>
            <a:pPr marL="0" indent="0">
              <a:spcBef>
                <a:spcPts val="1800"/>
              </a:spcBef>
              <a:buNone/>
            </a:pPr>
            <a:r>
              <a:rPr lang="en-US" dirty="0"/>
              <a:t>As Peter Drucker, who has been described as the founder of modern management, notes it is impossible to eliminate risk in a business environment. Risk is inherent in business processes. Therefore, the best we can do is to try to analyze and manage the risk. The more information we gain about how much we are exposed to risk, the more informed decisions we take in the management of the enterprise. Our goal in this class is to learn how to properly analyze risk and make better decisions for the future of the enterprise.</a:t>
            </a:r>
          </a:p>
          <a:p>
            <a:pPr marL="0" indent="0">
              <a:spcBef>
                <a:spcPts val="1800"/>
              </a:spcBef>
              <a:buNone/>
            </a:pPr>
            <a:r>
              <a:rPr lang="en-US" dirty="0"/>
              <a:t>"Risk is usually assessed by evaluating the probability that the outcome will occur along with the severity of the outcome. For instance, an investment that has a high probability of losing money is riskier than an investment with a lower probability of losing money. Along the same lines, an investment that may result in $10 million loss is riskier than one that might result in only a $10,000 loss."</a:t>
            </a:r>
            <a:r>
              <a:rPr lang="en-US" baseline="30000" dirty="0"/>
              <a:t>4</a:t>
            </a: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12534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Uncertainty and Risk?</a:t>
            </a:r>
          </a:p>
        </p:txBody>
      </p:sp>
      <p:pic>
        <p:nvPicPr>
          <p:cNvPr id="4" name="Picture 3"/>
          <p:cNvPicPr>
            <a:picLocks noChangeAspect="1"/>
          </p:cNvPicPr>
          <p:nvPr/>
        </p:nvPicPr>
        <p:blipFill>
          <a:blip r:embed="rId2"/>
          <a:stretch>
            <a:fillRect/>
          </a:stretch>
        </p:blipFill>
        <p:spPr>
          <a:xfrm>
            <a:off x="838200" y="1993429"/>
            <a:ext cx="10043188" cy="2813350"/>
          </a:xfrm>
          <a:prstGeom prst="rect">
            <a:avLst/>
          </a:prstGeom>
        </p:spPr>
      </p:pic>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77795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5810</Words>
  <Application>Microsoft Macintosh PowerPoint</Application>
  <PresentationFormat>Widescreen</PresentationFormat>
  <Paragraphs>282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Lecture 1</vt:lpstr>
      <vt:lpstr>Course Overview</vt:lpstr>
      <vt:lpstr> Module 1 Study Guide and Deliverables</vt:lpstr>
      <vt:lpstr>Learning Objectives</vt:lpstr>
      <vt:lpstr>What is Uncertainty and Risk?</vt:lpstr>
      <vt:lpstr>What is Uncertainty and Risk?</vt:lpstr>
      <vt:lpstr>What is Uncertainty and Risk?</vt:lpstr>
      <vt:lpstr>What is Uncertainty and Risk?</vt:lpstr>
      <vt:lpstr>What is Uncertainty and Risk?</vt:lpstr>
      <vt:lpstr>Risk Analysis and Risk Analytics</vt:lpstr>
      <vt:lpstr>Risk Analysis and Risk Analytics</vt:lpstr>
      <vt:lpstr>Risk Analysis and Risk Analytics</vt:lpstr>
      <vt:lpstr>Methods of Risk Analysis10</vt:lpstr>
      <vt:lpstr>Methods of Risk Analysis10</vt:lpstr>
      <vt:lpstr>Methods of Risk Analysis10</vt:lpstr>
      <vt:lpstr>Methods of Risk Analysis10</vt:lpstr>
      <vt:lpstr>Methods of Risk Analysis10</vt:lpstr>
      <vt:lpstr>Methods of Risk Analysis10</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Simulation as a Risk Analysis Tool – An Example13</vt:lpstr>
      <vt:lpstr>The Evolution of Simulation</vt:lpstr>
      <vt:lpstr>Past, Present, and Future of Simulation19</vt:lpstr>
      <vt:lpstr>Components of a Simulation Study</vt:lpstr>
      <vt:lpstr>Components of a Simulation Study</vt:lpstr>
      <vt:lpstr>Components of a Simulation Study</vt:lpstr>
      <vt:lpstr>Components of a Simulation Study</vt:lpstr>
      <vt:lpstr>Lecture 1 Footnotes</vt:lpstr>
      <vt:lpstr>Lecture 1 References</vt:lpstr>
      <vt:lpstr>Lecture 1 Summary Questions</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David Ritt</dc:creator>
  <cp:lastModifiedBy>Kim, Hyunuk</cp:lastModifiedBy>
  <cp:revision>16</cp:revision>
  <dcterms:created xsi:type="dcterms:W3CDTF">2019-08-19T15:40:48Z</dcterms:created>
  <dcterms:modified xsi:type="dcterms:W3CDTF">2022-08-22T17:39:19Z</dcterms:modified>
</cp:coreProperties>
</file>