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7" r:id="rId3"/>
    <p:sldId id="258" r:id="rId4"/>
    <p:sldId id="292" r:id="rId5"/>
    <p:sldId id="293" r:id="rId6"/>
    <p:sldId id="294" r:id="rId7"/>
    <p:sldId id="295" r:id="rId8"/>
    <p:sldId id="296" r:id="rId9"/>
    <p:sldId id="297" r:id="rId10"/>
    <p:sldId id="298" r:id="rId11"/>
    <p:sldId id="299" r:id="rId12"/>
    <p:sldId id="301" r:id="rId13"/>
    <p:sldId id="303" r:id="rId14"/>
    <p:sldId id="304" r:id="rId15"/>
    <p:sldId id="305" r:id="rId16"/>
    <p:sldId id="306" r:id="rId17"/>
    <p:sldId id="307" r:id="rId18"/>
    <p:sldId id="309" r:id="rId19"/>
    <p:sldId id="313" r:id="rId20"/>
    <p:sldId id="311" r:id="rId21"/>
    <p:sldId id="310"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290" r:id="rId36"/>
    <p:sldId id="289" r:id="rId37"/>
    <p:sldId id="291" r:id="rId38"/>
    <p:sldId id="327" r:id="rId39"/>
    <p:sldId id="32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B5B84-AE07-A848-875E-D05FDF097BD4}" v="1" dt="2022-08-22T17:40:19.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8" d="100"/>
          <a:sy n="128" d="100"/>
        </p:scale>
        <p:origin x="200" y="1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Hyunuk" userId="389a3906-df34-48cf-a758-29fc423a599b" providerId="ADAL" clId="{6EE42A1D-81BA-194F-96A4-938B86F81966}"/>
    <pc:docChg chg="custSel delSld modSld">
      <pc:chgData name="Kim, Hyunuk" userId="389a3906-df34-48cf-a758-29fc423a599b" providerId="ADAL" clId="{6EE42A1D-81BA-194F-96A4-938B86F81966}" dt="2022-01-05T16:30:47.641" v="3" actId="2696"/>
      <pc:docMkLst>
        <pc:docMk/>
      </pc:docMkLst>
      <pc:sldChg chg="del">
        <pc:chgData name="Kim, Hyunuk" userId="389a3906-df34-48cf-a758-29fc423a599b" providerId="ADAL" clId="{6EE42A1D-81BA-194F-96A4-938B86F81966}" dt="2022-01-05T16:30:43.155" v="2" actId="2696"/>
        <pc:sldMkLst>
          <pc:docMk/>
          <pc:sldMk cId="3811793344" sldId="300"/>
        </pc:sldMkLst>
      </pc:sldChg>
      <pc:sldChg chg="modSp del mod">
        <pc:chgData name="Kim, Hyunuk" userId="389a3906-df34-48cf-a758-29fc423a599b" providerId="ADAL" clId="{6EE42A1D-81BA-194F-96A4-938B86F81966}" dt="2022-01-05T16:30:47.641" v="3" actId="2696"/>
        <pc:sldMkLst>
          <pc:docMk/>
          <pc:sldMk cId="1881161972" sldId="302"/>
        </pc:sldMkLst>
        <pc:spChg chg="mod">
          <ac:chgData name="Kim, Hyunuk" userId="389a3906-df34-48cf-a758-29fc423a599b" providerId="ADAL" clId="{6EE42A1D-81BA-194F-96A4-938B86F81966}" dt="2022-01-05T16:24:26.688" v="0" actId="27636"/>
          <ac:spMkLst>
            <pc:docMk/>
            <pc:sldMk cId="1881161972" sldId="302"/>
            <ac:spMk id="10" creationId="{00000000-0000-0000-0000-000000000000}"/>
          </ac:spMkLst>
        </pc:spChg>
      </pc:sldChg>
      <pc:sldChg chg="modSp mod">
        <pc:chgData name="Kim, Hyunuk" userId="389a3906-df34-48cf-a758-29fc423a599b" providerId="ADAL" clId="{6EE42A1D-81BA-194F-96A4-938B86F81966}" dt="2022-01-05T16:24:26.699" v="1" actId="27636"/>
        <pc:sldMkLst>
          <pc:docMk/>
          <pc:sldMk cId="1703535959" sldId="306"/>
        </pc:sldMkLst>
        <pc:spChg chg="mod">
          <ac:chgData name="Kim, Hyunuk" userId="389a3906-df34-48cf-a758-29fc423a599b" providerId="ADAL" clId="{6EE42A1D-81BA-194F-96A4-938B86F81966}" dt="2022-01-05T16:24:26.699" v="1" actId="27636"/>
          <ac:spMkLst>
            <pc:docMk/>
            <pc:sldMk cId="1703535959" sldId="306"/>
            <ac:spMk id="8" creationId="{00000000-0000-0000-0000-000000000000}"/>
          </ac:spMkLst>
        </pc:spChg>
      </pc:sldChg>
    </pc:docChg>
  </pc:docChgLst>
  <pc:docChgLst>
    <pc:chgData name="Kim, Hyunuk" userId="389a3906-df34-48cf-a758-29fc423a599b" providerId="ADAL" clId="{45EB5B84-AE07-A848-875E-D05FDF097BD4}"/>
    <pc:docChg chg="modSld">
      <pc:chgData name="Kim, Hyunuk" userId="389a3906-df34-48cf-a758-29fc423a599b" providerId="ADAL" clId="{45EB5B84-AE07-A848-875E-D05FDF097BD4}" dt="2022-08-22T17:40:19.330" v="0"/>
      <pc:docMkLst>
        <pc:docMk/>
      </pc:docMkLst>
      <pc:sldChg chg="delSp">
        <pc:chgData name="Kim, Hyunuk" userId="389a3906-df34-48cf-a758-29fc423a599b" providerId="ADAL" clId="{45EB5B84-AE07-A848-875E-D05FDF097BD4}" dt="2022-08-22T17:40:19.330" v="0"/>
        <pc:sldMkLst>
          <pc:docMk/>
          <pc:sldMk cId="336823959" sldId="257"/>
        </pc:sldMkLst>
        <pc:spChg chg="del">
          <ac:chgData name="Kim, Hyunuk" userId="389a3906-df34-48cf-a758-29fc423a599b" providerId="ADAL" clId="{45EB5B84-AE07-A848-875E-D05FDF097BD4}" dt="2022-08-22T17:40:19.330" v="0"/>
          <ac:spMkLst>
            <pc:docMk/>
            <pc:sldMk cId="336823959" sldId="257"/>
            <ac:spMk id="6" creationId="{00000000-0000-0000-0000-000000000000}"/>
          </ac:spMkLst>
        </pc:spChg>
      </pc:sldChg>
      <pc:sldChg chg="delSp">
        <pc:chgData name="Kim, Hyunuk" userId="389a3906-df34-48cf-a758-29fc423a599b" providerId="ADAL" clId="{45EB5B84-AE07-A848-875E-D05FDF097BD4}" dt="2022-08-22T17:40:19.330" v="0"/>
        <pc:sldMkLst>
          <pc:docMk/>
          <pc:sldMk cId="1513297777" sldId="258"/>
        </pc:sldMkLst>
        <pc:spChg chg="del">
          <ac:chgData name="Kim, Hyunuk" userId="389a3906-df34-48cf-a758-29fc423a599b" providerId="ADAL" clId="{45EB5B84-AE07-A848-875E-D05FDF097BD4}" dt="2022-08-22T17:40:19.330" v="0"/>
          <ac:spMkLst>
            <pc:docMk/>
            <pc:sldMk cId="1513297777" sldId="258"/>
            <ac:spMk id="6" creationId="{00000000-0000-0000-0000-000000000000}"/>
          </ac:spMkLst>
        </pc:spChg>
      </pc:sldChg>
      <pc:sldChg chg="delSp">
        <pc:chgData name="Kim, Hyunuk" userId="389a3906-df34-48cf-a758-29fc423a599b" providerId="ADAL" clId="{45EB5B84-AE07-A848-875E-D05FDF097BD4}" dt="2022-08-22T17:40:19.330" v="0"/>
        <pc:sldMkLst>
          <pc:docMk/>
          <pc:sldMk cId="3741113073" sldId="289"/>
        </pc:sldMkLst>
        <pc:spChg chg="del">
          <ac:chgData name="Kim, Hyunuk" userId="389a3906-df34-48cf-a758-29fc423a599b" providerId="ADAL" clId="{45EB5B84-AE07-A848-875E-D05FDF097BD4}" dt="2022-08-22T17:40:19.330" v="0"/>
          <ac:spMkLst>
            <pc:docMk/>
            <pc:sldMk cId="3741113073" sldId="289"/>
            <ac:spMk id="6" creationId="{00000000-0000-0000-0000-000000000000}"/>
          </ac:spMkLst>
        </pc:spChg>
      </pc:sldChg>
      <pc:sldChg chg="delSp">
        <pc:chgData name="Kim, Hyunuk" userId="389a3906-df34-48cf-a758-29fc423a599b" providerId="ADAL" clId="{45EB5B84-AE07-A848-875E-D05FDF097BD4}" dt="2022-08-22T17:40:19.330" v="0"/>
        <pc:sldMkLst>
          <pc:docMk/>
          <pc:sldMk cId="351250047" sldId="290"/>
        </pc:sldMkLst>
        <pc:spChg chg="del">
          <ac:chgData name="Kim, Hyunuk" userId="389a3906-df34-48cf-a758-29fc423a599b" providerId="ADAL" clId="{45EB5B84-AE07-A848-875E-D05FDF097BD4}" dt="2022-08-22T17:40:19.330" v="0"/>
          <ac:spMkLst>
            <pc:docMk/>
            <pc:sldMk cId="351250047" sldId="290"/>
            <ac:spMk id="6" creationId="{00000000-0000-0000-0000-000000000000}"/>
          </ac:spMkLst>
        </pc:spChg>
      </pc:sldChg>
      <pc:sldChg chg="delSp">
        <pc:chgData name="Kim, Hyunuk" userId="389a3906-df34-48cf-a758-29fc423a599b" providerId="ADAL" clId="{45EB5B84-AE07-A848-875E-D05FDF097BD4}" dt="2022-08-22T17:40:19.330" v="0"/>
        <pc:sldMkLst>
          <pc:docMk/>
          <pc:sldMk cId="1104287843" sldId="291"/>
        </pc:sldMkLst>
        <pc:spChg chg="del">
          <ac:chgData name="Kim, Hyunuk" userId="389a3906-df34-48cf-a758-29fc423a599b" providerId="ADAL" clId="{45EB5B84-AE07-A848-875E-D05FDF097BD4}" dt="2022-08-22T17:40:19.330" v="0"/>
          <ac:spMkLst>
            <pc:docMk/>
            <pc:sldMk cId="1104287843" sldId="291"/>
            <ac:spMk id="6" creationId="{00000000-0000-0000-0000-000000000000}"/>
          </ac:spMkLst>
        </pc:spChg>
      </pc:sldChg>
      <pc:sldChg chg="delSp">
        <pc:chgData name="Kim, Hyunuk" userId="389a3906-df34-48cf-a758-29fc423a599b" providerId="ADAL" clId="{45EB5B84-AE07-A848-875E-D05FDF097BD4}" dt="2022-08-22T17:40:19.330" v="0"/>
        <pc:sldMkLst>
          <pc:docMk/>
          <pc:sldMk cId="226167374" sldId="292"/>
        </pc:sldMkLst>
        <pc:spChg chg="del">
          <ac:chgData name="Kim, Hyunuk" userId="389a3906-df34-48cf-a758-29fc423a599b" providerId="ADAL" clId="{45EB5B84-AE07-A848-875E-D05FDF097BD4}" dt="2022-08-22T17:40:19.330" v="0"/>
          <ac:spMkLst>
            <pc:docMk/>
            <pc:sldMk cId="226167374" sldId="292"/>
            <ac:spMk id="6" creationId="{00000000-0000-0000-0000-000000000000}"/>
          </ac:spMkLst>
        </pc:spChg>
      </pc:sldChg>
      <pc:sldChg chg="delSp">
        <pc:chgData name="Kim, Hyunuk" userId="389a3906-df34-48cf-a758-29fc423a599b" providerId="ADAL" clId="{45EB5B84-AE07-A848-875E-D05FDF097BD4}" dt="2022-08-22T17:40:19.330" v="0"/>
        <pc:sldMkLst>
          <pc:docMk/>
          <pc:sldMk cId="1236496215" sldId="293"/>
        </pc:sldMkLst>
        <pc:spChg chg="del">
          <ac:chgData name="Kim, Hyunuk" userId="389a3906-df34-48cf-a758-29fc423a599b" providerId="ADAL" clId="{45EB5B84-AE07-A848-875E-D05FDF097BD4}" dt="2022-08-22T17:40:19.330" v="0"/>
          <ac:spMkLst>
            <pc:docMk/>
            <pc:sldMk cId="1236496215" sldId="293"/>
            <ac:spMk id="6" creationId="{00000000-0000-0000-0000-000000000000}"/>
          </ac:spMkLst>
        </pc:spChg>
      </pc:sldChg>
      <pc:sldChg chg="delSp">
        <pc:chgData name="Kim, Hyunuk" userId="389a3906-df34-48cf-a758-29fc423a599b" providerId="ADAL" clId="{45EB5B84-AE07-A848-875E-D05FDF097BD4}" dt="2022-08-22T17:40:19.330" v="0"/>
        <pc:sldMkLst>
          <pc:docMk/>
          <pc:sldMk cId="3922928691" sldId="294"/>
        </pc:sldMkLst>
        <pc:spChg chg="del">
          <ac:chgData name="Kim, Hyunuk" userId="389a3906-df34-48cf-a758-29fc423a599b" providerId="ADAL" clId="{45EB5B84-AE07-A848-875E-D05FDF097BD4}" dt="2022-08-22T17:40:19.330" v="0"/>
          <ac:spMkLst>
            <pc:docMk/>
            <pc:sldMk cId="3922928691" sldId="294"/>
            <ac:spMk id="6" creationId="{00000000-0000-0000-0000-000000000000}"/>
          </ac:spMkLst>
        </pc:spChg>
      </pc:sldChg>
      <pc:sldChg chg="delSp">
        <pc:chgData name="Kim, Hyunuk" userId="389a3906-df34-48cf-a758-29fc423a599b" providerId="ADAL" clId="{45EB5B84-AE07-A848-875E-D05FDF097BD4}" dt="2022-08-22T17:40:19.330" v="0"/>
        <pc:sldMkLst>
          <pc:docMk/>
          <pc:sldMk cId="2513876641" sldId="295"/>
        </pc:sldMkLst>
        <pc:spChg chg="del">
          <ac:chgData name="Kim, Hyunuk" userId="389a3906-df34-48cf-a758-29fc423a599b" providerId="ADAL" clId="{45EB5B84-AE07-A848-875E-D05FDF097BD4}" dt="2022-08-22T17:40:19.330" v="0"/>
          <ac:spMkLst>
            <pc:docMk/>
            <pc:sldMk cId="2513876641" sldId="295"/>
            <ac:spMk id="6" creationId="{00000000-0000-0000-0000-000000000000}"/>
          </ac:spMkLst>
        </pc:spChg>
      </pc:sldChg>
      <pc:sldChg chg="delSp">
        <pc:chgData name="Kim, Hyunuk" userId="389a3906-df34-48cf-a758-29fc423a599b" providerId="ADAL" clId="{45EB5B84-AE07-A848-875E-D05FDF097BD4}" dt="2022-08-22T17:40:19.330" v="0"/>
        <pc:sldMkLst>
          <pc:docMk/>
          <pc:sldMk cId="787075129" sldId="296"/>
        </pc:sldMkLst>
        <pc:spChg chg="del">
          <ac:chgData name="Kim, Hyunuk" userId="389a3906-df34-48cf-a758-29fc423a599b" providerId="ADAL" clId="{45EB5B84-AE07-A848-875E-D05FDF097BD4}" dt="2022-08-22T17:40:19.330" v="0"/>
          <ac:spMkLst>
            <pc:docMk/>
            <pc:sldMk cId="787075129" sldId="296"/>
            <ac:spMk id="6" creationId="{00000000-0000-0000-0000-000000000000}"/>
          </ac:spMkLst>
        </pc:spChg>
      </pc:sldChg>
      <pc:sldChg chg="delSp">
        <pc:chgData name="Kim, Hyunuk" userId="389a3906-df34-48cf-a758-29fc423a599b" providerId="ADAL" clId="{45EB5B84-AE07-A848-875E-D05FDF097BD4}" dt="2022-08-22T17:40:19.330" v="0"/>
        <pc:sldMkLst>
          <pc:docMk/>
          <pc:sldMk cId="2088250952" sldId="297"/>
        </pc:sldMkLst>
        <pc:spChg chg="del">
          <ac:chgData name="Kim, Hyunuk" userId="389a3906-df34-48cf-a758-29fc423a599b" providerId="ADAL" clId="{45EB5B84-AE07-A848-875E-D05FDF097BD4}" dt="2022-08-22T17:40:19.330" v="0"/>
          <ac:spMkLst>
            <pc:docMk/>
            <pc:sldMk cId="2088250952" sldId="297"/>
            <ac:spMk id="6" creationId="{00000000-0000-0000-0000-000000000000}"/>
          </ac:spMkLst>
        </pc:spChg>
      </pc:sldChg>
      <pc:sldChg chg="delSp">
        <pc:chgData name="Kim, Hyunuk" userId="389a3906-df34-48cf-a758-29fc423a599b" providerId="ADAL" clId="{45EB5B84-AE07-A848-875E-D05FDF097BD4}" dt="2022-08-22T17:40:19.330" v="0"/>
        <pc:sldMkLst>
          <pc:docMk/>
          <pc:sldMk cId="123900641" sldId="298"/>
        </pc:sldMkLst>
        <pc:spChg chg="del">
          <ac:chgData name="Kim, Hyunuk" userId="389a3906-df34-48cf-a758-29fc423a599b" providerId="ADAL" clId="{45EB5B84-AE07-A848-875E-D05FDF097BD4}" dt="2022-08-22T17:40:19.330" v="0"/>
          <ac:spMkLst>
            <pc:docMk/>
            <pc:sldMk cId="123900641" sldId="298"/>
            <ac:spMk id="6" creationId="{00000000-0000-0000-0000-000000000000}"/>
          </ac:spMkLst>
        </pc:spChg>
      </pc:sldChg>
      <pc:sldChg chg="delSp">
        <pc:chgData name="Kim, Hyunuk" userId="389a3906-df34-48cf-a758-29fc423a599b" providerId="ADAL" clId="{45EB5B84-AE07-A848-875E-D05FDF097BD4}" dt="2022-08-22T17:40:19.330" v="0"/>
        <pc:sldMkLst>
          <pc:docMk/>
          <pc:sldMk cId="3926633239" sldId="299"/>
        </pc:sldMkLst>
        <pc:spChg chg="del">
          <ac:chgData name="Kim, Hyunuk" userId="389a3906-df34-48cf-a758-29fc423a599b" providerId="ADAL" clId="{45EB5B84-AE07-A848-875E-D05FDF097BD4}" dt="2022-08-22T17:40:19.330" v="0"/>
          <ac:spMkLst>
            <pc:docMk/>
            <pc:sldMk cId="3926633239" sldId="299"/>
            <ac:spMk id="6" creationId="{00000000-0000-0000-0000-000000000000}"/>
          </ac:spMkLst>
        </pc:spChg>
      </pc:sldChg>
      <pc:sldChg chg="delSp">
        <pc:chgData name="Kim, Hyunuk" userId="389a3906-df34-48cf-a758-29fc423a599b" providerId="ADAL" clId="{45EB5B84-AE07-A848-875E-D05FDF097BD4}" dt="2022-08-22T17:40:19.330" v="0"/>
        <pc:sldMkLst>
          <pc:docMk/>
          <pc:sldMk cId="4214069541" sldId="301"/>
        </pc:sldMkLst>
        <pc:spChg chg="del">
          <ac:chgData name="Kim, Hyunuk" userId="389a3906-df34-48cf-a758-29fc423a599b" providerId="ADAL" clId="{45EB5B84-AE07-A848-875E-D05FDF097BD4}" dt="2022-08-22T17:40:19.330" v="0"/>
          <ac:spMkLst>
            <pc:docMk/>
            <pc:sldMk cId="4214069541" sldId="301"/>
            <ac:spMk id="6" creationId="{00000000-0000-0000-0000-000000000000}"/>
          </ac:spMkLst>
        </pc:spChg>
      </pc:sldChg>
      <pc:sldChg chg="delSp">
        <pc:chgData name="Kim, Hyunuk" userId="389a3906-df34-48cf-a758-29fc423a599b" providerId="ADAL" clId="{45EB5B84-AE07-A848-875E-D05FDF097BD4}" dt="2022-08-22T17:40:19.330" v="0"/>
        <pc:sldMkLst>
          <pc:docMk/>
          <pc:sldMk cId="2309623014" sldId="303"/>
        </pc:sldMkLst>
        <pc:spChg chg="del">
          <ac:chgData name="Kim, Hyunuk" userId="389a3906-df34-48cf-a758-29fc423a599b" providerId="ADAL" clId="{45EB5B84-AE07-A848-875E-D05FDF097BD4}" dt="2022-08-22T17:40:19.330" v="0"/>
          <ac:spMkLst>
            <pc:docMk/>
            <pc:sldMk cId="2309623014" sldId="303"/>
            <ac:spMk id="6" creationId="{00000000-0000-0000-0000-000000000000}"/>
          </ac:spMkLst>
        </pc:spChg>
      </pc:sldChg>
      <pc:sldChg chg="delSp">
        <pc:chgData name="Kim, Hyunuk" userId="389a3906-df34-48cf-a758-29fc423a599b" providerId="ADAL" clId="{45EB5B84-AE07-A848-875E-D05FDF097BD4}" dt="2022-08-22T17:40:19.330" v="0"/>
        <pc:sldMkLst>
          <pc:docMk/>
          <pc:sldMk cId="3060261902" sldId="304"/>
        </pc:sldMkLst>
        <pc:spChg chg="del">
          <ac:chgData name="Kim, Hyunuk" userId="389a3906-df34-48cf-a758-29fc423a599b" providerId="ADAL" clId="{45EB5B84-AE07-A848-875E-D05FDF097BD4}" dt="2022-08-22T17:40:19.330" v="0"/>
          <ac:spMkLst>
            <pc:docMk/>
            <pc:sldMk cId="3060261902" sldId="304"/>
            <ac:spMk id="6" creationId="{00000000-0000-0000-0000-000000000000}"/>
          </ac:spMkLst>
        </pc:spChg>
      </pc:sldChg>
      <pc:sldChg chg="delSp">
        <pc:chgData name="Kim, Hyunuk" userId="389a3906-df34-48cf-a758-29fc423a599b" providerId="ADAL" clId="{45EB5B84-AE07-A848-875E-D05FDF097BD4}" dt="2022-08-22T17:40:19.330" v="0"/>
        <pc:sldMkLst>
          <pc:docMk/>
          <pc:sldMk cId="4221986209" sldId="305"/>
        </pc:sldMkLst>
        <pc:spChg chg="del">
          <ac:chgData name="Kim, Hyunuk" userId="389a3906-df34-48cf-a758-29fc423a599b" providerId="ADAL" clId="{45EB5B84-AE07-A848-875E-D05FDF097BD4}" dt="2022-08-22T17:40:19.330" v="0"/>
          <ac:spMkLst>
            <pc:docMk/>
            <pc:sldMk cId="4221986209" sldId="305"/>
            <ac:spMk id="6" creationId="{00000000-0000-0000-0000-000000000000}"/>
          </ac:spMkLst>
        </pc:spChg>
      </pc:sldChg>
      <pc:sldChg chg="delSp">
        <pc:chgData name="Kim, Hyunuk" userId="389a3906-df34-48cf-a758-29fc423a599b" providerId="ADAL" clId="{45EB5B84-AE07-A848-875E-D05FDF097BD4}" dt="2022-08-22T17:40:19.330" v="0"/>
        <pc:sldMkLst>
          <pc:docMk/>
          <pc:sldMk cId="1703535959" sldId="306"/>
        </pc:sldMkLst>
        <pc:spChg chg="del">
          <ac:chgData name="Kim, Hyunuk" userId="389a3906-df34-48cf-a758-29fc423a599b" providerId="ADAL" clId="{45EB5B84-AE07-A848-875E-D05FDF097BD4}" dt="2022-08-22T17:40:19.330" v="0"/>
          <ac:spMkLst>
            <pc:docMk/>
            <pc:sldMk cId="1703535959" sldId="306"/>
            <ac:spMk id="6" creationId="{00000000-0000-0000-0000-000000000000}"/>
          </ac:spMkLst>
        </pc:spChg>
      </pc:sldChg>
      <pc:sldChg chg="delSp">
        <pc:chgData name="Kim, Hyunuk" userId="389a3906-df34-48cf-a758-29fc423a599b" providerId="ADAL" clId="{45EB5B84-AE07-A848-875E-D05FDF097BD4}" dt="2022-08-22T17:40:19.330" v="0"/>
        <pc:sldMkLst>
          <pc:docMk/>
          <pc:sldMk cId="393453256" sldId="307"/>
        </pc:sldMkLst>
        <pc:spChg chg="del">
          <ac:chgData name="Kim, Hyunuk" userId="389a3906-df34-48cf-a758-29fc423a599b" providerId="ADAL" clId="{45EB5B84-AE07-A848-875E-D05FDF097BD4}" dt="2022-08-22T17:40:19.330" v="0"/>
          <ac:spMkLst>
            <pc:docMk/>
            <pc:sldMk cId="393453256" sldId="307"/>
            <ac:spMk id="6" creationId="{00000000-0000-0000-0000-000000000000}"/>
          </ac:spMkLst>
        </pc:spChg>
      </pc:sldChg>
      <pc:sldChg chg="delSp">
        <pc:chgData name="Kim, Hyunuk" userId="389a3906-df34-48cf-a758-29fc423a599b" providerId="ADAL" clId="{45EB5B84-AE07-A848-875E-D05FDF097BD4}" dt="2022-08-22T17:40:19.330" v="0"/>
        <pc:sldMkLst>
          <pc:docMk/>
          <pc:sldMk cId="1591140222" sldId="309"/>
        </pc:sldMkLst>
        <pc:spChg chg="del">
          <ac:chgData name="Kim, Hyunuk" userId="389a3906-df34-48cf-a758-29fc423a599b" providerId="ADAL" clId="{45EB5B84-AE07-A848-875E-D05FDF097BD4}" dt="2022-08-22T17:40:19.330" v="0"/>
          <ac:spMkLst>
            <pc:docMk/>
            <pc:sldMk cId="1591140222" sldId="309"/>
            <ac:spMk id="6" creationId="{00000000-0000-0000-0000-000000000000}"/>
          </ac:spMkLst>
        </pc:spChg>
      </pc:sldChg>
      <pc:sldChg chg="delSp">
        <pc:chgData name="Kim, Hyunuk" userId="389a3906-df34-48cf-a758-29fc423a599b" providerId="ADAL" clId="{45EB5B84-AE07-A848-875E-D05FDF097BD4}" dt="2022-08-22T17:40:19.330" v="0"/>
        <pc:sldMkLst>
          <pc:docMk/>
          <pc:sldMk cId="3852036753" sldId="310"/>
        </pc:sldMkLst>
        <pc:spChg chg="del">
          <ac:chgData name="Kim, Hyunuk" userId="389a3906-df34-48cf-a758-29fc423a599b" providerId="ADAL" clId="{45EB5B84-AE07-A848-875E-D05FDF097BD4}" dt="2022-08-22T17:40:19.330" v="0"/>
          <ac:spMkLst>
            <pc:docMk/>
            <pc:sldMk cId="3852036753" sldId="310"/>
            <ac:spMk id="6" creationId="{00000000-0000-0000-0000-000000000000}"/>
          </ac:spMkLst>
        </pc:spChg>
      </pc:sldChg>
      <pc:sldChg chg="delSp">
        <pc:chgData name="Kim, Hyunuk" userId="389a3906-df34-48cf-a758-29fc423a599b" providerId="ADAL" clId="{45EB5B84-AE07-A848-875E-D05FDF097BD4}" dt="2022-08-22T17:40:19.330" v="0"/>
        <pc:sldMkLst>
          <pc:docMk/>
          <pc:sldMk cId="213999839" sldId="311"/>
        </pc:sldMkLst>
        <pc:spChg chg="del">
          <ac:chgData name="Kim, Hyunuk" userId="389a3906-df34-48cf-a758-29fc423a599b" providerId="ADAL" clId="{45EB5B84-AE07-A848-875E-D05FDF097BD4}" dt="2022-08-22T17:40:19.330" v="0"/>
          <ac:spMkLst>
            <pc:docMk/>
            <pc:sldMk cId="213999839" sldId="311"/>
            <ac:spMk id="6" creationId="{00000000-0000-0000-0000-000000000000}"/>
          </ac:spMkLst>
        </pc:spChg>
      </pc:sldChg>
      <pc:sldChg chg="delSp">
        <pc:chgData name="Kim, Hyunuk" userId="389a3906-df34-48cf-a758-29fc423a599b" providerId="ADAL" clId="{45EB5B84-AE07-A848-875E-D05FDF097BD4}" dt="2022-08-22T17:40:19.330" v="0"/>
        <pc:sldMkLst>
          <pc:docMk/>
          <pc:sldMk cId="2431898182" sldId="313"/>
        </pc:sldMkLst>
        <pc:spChg chg="del">
          <ac:chgData name="Kim, Hyunuk" userId="389a3906-df34-48cf-a758-29fc423a599b" providerId="ADAL" clId="{45EB5B84-AE07-A848-875E-D05FDF097BD4}" dt="2022-08-22T17:40:19.330" v="0"/>
          <ac:spMkLst>
            <pc:docMk/>
            <pc:sldMk cId="2431898182" sldId="313"/>
            <ac:spMk id="6" creationId="{00000000-0000-0000-0000-000000000000}"/>
          </ac:spMkLst>
        </pc:spChg>
      </pc:sldChg>
      <pc:sldChg chg="delSp">
        <pc:chgData name="Kim, Hyunuk" userId="389a3906-df34-48cf-a758-29fc423a599b" providerId="ADAL" clId="{45EB5B84-AE07-A848-875E-D05FDF097BD4}" dt="2022-08-22T17:40:19.330" v="0"/>
        <pc:sldMkLst>
          <pc:docMk/>
          <pc:sldMk cId="2812140316" sldId="314"/>
        </pc:sldMkLst>
        <pc:spChg chg="del">
          <ac:chgData name="Kim, Hyunuk" userId="389a3906-df34-48cf-a758-29fc423a599b" providerId="ADAL" clId="{45EB5B84-AE07-A848-875E-D05FDF097BD4}" dt="2022-08-22T17:40:19.330" v="0"/>
          <ac:spMkLst>
            <pc:docMk/>
            <pc:sldMk cId="2812140316" sldId="314"/>
            <ac:spMk id="5" creationId="{00000000-0000-0000-0000-000000000000}"/>
          </ac:spMkLst>
        </pc:spChg>
      </pc:sldChg>
      <pc:sldChg chg="delSp">
        <pc:chgData name="Kim, Hyunuk" userId="389a3906-df34-48cf-a758-29fc423a599b" providerId="ADAL" clId="{45EB5B84-AE07-A848-875E-D05FDF097BD4}" dt="2022-08-22T17:40:19.330" v="0"/>
        <pc:sldMkLst>
          <pc:docMk/>
          <pc:sldMk cId="4259155032" sldId="315"/>
        </pc:sldMkLst>
        <pc:spChg chg="del">
          <ac:chgData name="Kim, Hyunuk" userId="389a3906-df34-48cf-a758-29fc423a599b" providerId="ADAL" clId="{45EB5B84-AE07-A848-875E-D05FDF097BD4}" dt="2022-08-22T17:40:19.330" v="0"/>
          <ac:spMkLst>
            <pc:docMk/>
            <pc:sldMk cId="4259155032" sldId="315"/>
            <ac:spMk id="5" creationId="{00000000-0000-0000-0000-000000000000}"/>
          </ac:spMkLst>
        </pc:spChg>
      </pc:sldChg>
      <pc:sldChg chg="delSp">
        <pc:chgData name="Kim, Hyunuk" userId="389a3906-df34-48cf-a758-29fc423a599b" providerId="ADAL" clId="{45EB5B84-AE07-A848-875E-D05FDF097BD4}" dt="2022-08-22T17:40:19.330" v="0"/>
        <pc:sldMkLst>
          <pc:docMk/>
          <pc:sldMk cId="895266366" sldId="316"/>
        </pc:sldMkLst>
        <pc:spChg chg="del">
          <ac:chgData name="Kim, Hyunuk" userId="389a3906-df34-48cf-a758-29fc423a599b" providerId="ADAL" clId="{45EB5B84-AE07-A848-875E-D05FDF097BD4}" dt="2022-08-22T17:40:19.330" v="0"/>
          <ac:spMkLst>
            <pc:docMk/>
            <pc:sldMk cId="895266366" sldId="316"/>
            <ac:spMk id="5" creationId="{00000000-0000-0000-0000-000000000000}"/>
          </ac:spMkLst>
        </pc:spChg>
      </pc:sldChg>
      <pc:sldChg chg="delSp">
        <pc:chgData name="Kim, Hyunuk" userId="389a3906-df34-48cf-a758-29fc423a599b" providerId="ADAL" clId="{45EB5B84-AE07-A848-875E-D05FDF097BD4}" dt="2022-08-22T17:40:19.330" v="0"/>
        <pc:sldMkLst>
          <pc:docMk/>
          <pc:sldMk cId="1525588027" sldId="317"/>
        </pc:sldMkLst>
        <pc:spChg chg="del">
          <ac:chgData name="Kim, Hyunuk" userId="389a3906-df34-48cf-a758-29fc423a599b" providerId="ADAL" clId="{45EB5B84-AE07-A848-875E-D05FDF097BD4}" dt="2022-08-22T17:40:19.330" v="0"/>
          <ac:spMkLst>
            <pc:docMk/>
            <pc:sldMk cId="1525588027" sldId="317"/>
            <ac:spMk id="5" creationId="{00000000-0000-0000-0000-000000000000}"/>
          </ac:spMkLst>
        </pc:spChg>
      </pc:sldChg>
      <pc:sldChg chg="delSp">
        <pc:chgData name="Kim, Hyunuk" userId="389a3906-df34-48cf-a758-29fc423a599b" providerId="ADAL" clId="{45EB5B84-AE07-A848-875E-D05FDF097BD4}" dt="2022-08-22T17:40:19.330" v="0"/>
        <pc:sldMkLst>
          <pc:docMk/>
          <pc:sldMk cId="4154523462" sldId="318"/>
        </pc:sldMkLst>
        <pc:spChg chg="del">
          <ac:chgData name="Kim, Hyunuk" userId="389a3906-df34-48cf-a758-29fc423a599b" providerId="ADAL" clId="{45EB5B84-AE07-A848-875E-D05FDF097BD4}" dt="2022-08-22T17:40:19.330" v="0"/>
          <ac:spMkLst>
            <pc:docMk/>
            <pc:sldMk cId="4154523462" sldId="318"/>
            <ac:spMk id="5" creationId="{00000000-0000-0000-0000-000000000000}"/>
          </ac:spMkLst>
        </pc:spChg>
      </pc:sldChg>
      <pc:sldChg chg="delSp">
        <pc:chgData name="Kim, Hyunuk" userId="389a3906-df34-48cf-a758-29fc423a599b" providerId="ADAL" clId="{45EB5B84-AE07-A848-875E-D05FDF097BD4}" dt="2022-08-22T17:40:19.330" v="0"/>
        <pc:sldMkLst>
          <pc:docMk/>
          <pc:sldMk cId="721485562" sldId="319"/>
        </pc:sldMkLst>
        <pc:spChg chg="del">
          <ac:chgData name="Kim, Hyunuk" userId="389a3906-df34-48cf-a758-29fc423a599b" providerId="ADAL" clId="{45EB5B84-AE07-A848-875E-D05FDF097BD4}" dt="2022-08-22T17:40:19.330" v="0"/>
          <ac:spMkLst>
            <pc:docMk/>
            <pc:sldMk cId="721485562" sldId="319"/>
            <ac:spMk id="5" creationId="{00000000-0000-0000-0000-000000000000}"/>
          </ac:spMkLst>
        </pc:spChg>
      </pc:sldChg>
      <pc:sldChg chg="delSp">
        <pc:chgData name="Kim, Hyunuk" userId="389a3906-df34-48cf-a758-29fc423a599b" providerId="ADAL" clId="{45EB5B84-AE07-A848-875E-D05FDF097BD4}" dt="2022-08-22T17:40:19.330" v="0"/>
        <pc:sldMkLst>
          <pc:docMk/>
          <pc:sldMk cId="3118593393" sldId="320"/>
        </pc:sldMkLst>
        <pc:spChg chg="del">
          <ac:chgData name="Kim, Hyunuk" userId="389a3906-df34-48cf-a758-29fc423a599b" providerId="ADAL" clId="{45EB5B84-AE07-A848-875E-D05FDF097BD4}" dt="2022-08-22T17:40:19.330" v="0"/>
          <ac:spMkLst>
            <pc:docMk/>
            <pc:sldMk cId="3118593393" sldId="320"/>
            <ac:spMk id="5" creationId="{00000000-0000-0000-0000-000000000000}"/>
          </ac:spMkLst>
        </pc:spChg>
      </pc:sldChg>
      <pc:sldChg chg="delSp">
        <pc:chgData name="Kim, Hyunuk" userId="389a3906-df34-48cf-a758-29fc423a599b" providerId="ADAL" clId="{45EB5B84-AE07-A848-875E-D05FDF097BD4}" dt="2022-08-22T17:40:19.330" v="0"/>
        <pc:sldMkLst>
          <pc:docMk/>
          <pc:sldMk cId="491226969" sldId="321"/>
        </pc:sldMkLst>
        <pc:spChg chg="del">
          <ac:chgData name="Kim, Hyunuk" userId="389a3906-df34-48cf-a758-29fc423a599b" providerId="ADAL" clId="{45EB5B84-AE07-A848-875E-D05FDF097BD4}" dt="2022-08-22T17:40:19.330" v="0"/>
          <ac:spMkLst>
            <pc:docMk/>
            <pc:sldMk cId="491226969" sldId="321"/>
            <ac:spMk id="5" creationId="{00000000-0000-0000-0000-000000000000}"/>
          </ac:spMkLst>
        </pc:spChg>
      </pc:sldChg>
      <pc:sldChg chg="delSp">
        <pc:chgData name="Kim, Hyunuk" userId="389a3906-df34-48cf-a758-29fc423a599b" providerId="ADAL" clId="{45EB5B84-AE07-A848-875E-D05FDF097BD4}" dt="2022-08-22T17:40:19.330" v="0"/>
        <pc:sldMkLst>
          <pc:docMk/>
          <pc:sldMk cId="1384245326" sldId="322"/>
        </pc:sldMkLst>
        <pc:spChg chg="del">
          <ac:chgData name="Kim, Hyunuk" userId="389a3906-df34-48cf-a758-29fc423a599b" providerId="ADAL" clId="{45EB5B84-AE07-A848-875E-D05FDF097BD4}" dt="2022-08-22T17:40:19.330" v="0"/>
          <ac:spMkLst>
            <pc:docMk/>
            <pc:sldMk cId="1384245326" sldId="322"/>
            <ac:spMk id="5" creationId="{00000000-0000-0000-0000-000000000000}"/>
          </ac:spMkLst>
        </pc:spChg>
      </pc:sldChg>
      <pc:sldChg chg="delSp">
        <pc:chgData name="Kim, Hyunuk" userId="389a3906-df34-48cf-a758-29fc423a599b" providerId="ADAL" clId="{45EB5B84-AE07-A848-875E-D05FDF097BD4}" dt="2022-08-22T17:40:19.330" v="0"/>
        <pc:sldMkLst>
          <pc:docMk/>
          <pc:sldMk cId="1048501142" sldId="323"/>
        </pc:sldMkLst>
        <pc:spChg chg="del">
          <ac:chgData name="Kim, Hyunuk" userId="389a3906-df34-48cf-a758-29fc423a599b" providerId="ADAL" clId="{45EB5B84-AE07-A848-875E-D05FDF097BD4}" dt="2022-08-22T17:40:19.330" v="0"/>
          <ac:spMkLst>
            <pc:docMk/>
            <pc:sldMk cId="1048501142" sldId="323"/>
            <ac:spMk id="5" creationId="{00000000-0000-0000-0000-000000000000}"/>
          </ac:spMkLst>
        </pc:spChg>
      </pc:sldChg>
      <pc:sldChg chg="delSp">
        <pc:chgData name="Kim, Hyunuk" userId="389a3906-df34-48cf-a758-29fc423a599b" providerId="ADAL" clId="{45EB5B84-AE07-A848-875E-D05FDF097BD4}" dt="2022-08-22T17:40:19.330" v="0"/>
        <pc:sldMkLst>
          <pc:docMk/>
          <pc:sldMk cId="1448750975" sldId="324"/>
        </pc:sldMkLst>
        <pc:spChg chg="del">
          <ac:chgData name="Kim, Hyunuk" userId="389a3906-df34-48cf-a758-29fc423a599b" providerId="ADAL" clId="{45EB5B84-AE07-A848-875E-D05FDF097BD4}" dt="2022-08-22T17:40:19.330" v="0"/>
          <ac:spMkLst>
            <pc:docMk/>
            <pc:sldMk cId="1448750975" sldId="324"/>
            <ac:spMk id="5" creationId="{00000000-0000-0000-0000-000000000000}"/>
          </ac:spMkLst>
        </pc:spChg>
      </pc:sldChg>
      <pc:sldChg chg="delSp">
        <pc:chgData name="Kim, Hyunuk" userId="389a3906-df34-48cf-a758-29fc423a599b" providerId="ADAL" clId="{45EB5B84-AE07-A848-875E-D05FDF097BD4}" dt="2022-08-22T17:40:19.330" v="0"/>
        <pc:sldMkLst>
          <pc:docMk/>
          <pc:sldMk cId="1833829593" sldId="325"/>
        </pc:sldMkLst>
        <pc:spChg chg="del">
          <ac:chgData name="Kim, Hyunuk" userId="389a3906-df34-48cf-a758-29fc423a599b" providerId="ADAL" clId="{45EB5B84-AE07-A848-875E-D05FDF097BD4}" dt="2022-08-22T17:40:19.330" v="0"/>
          <ac:spMkLst>
            <pc:docMk/>
            <pc:sldMk cId="1833829593" sldId="325"/>
            <ac:spMk id="5" creationId="{00000000-0000-0000-0000-000000000000}"/>
          </ac:spMkLst>
        </pc:spChg>
      </pc:sldChg>
      <pc:sldChg chg="delSp">
        <pc:chgData name="Kim, Hyunuk" userId="389a3906-df34-48cf-a758-29fc423a599b" providerId="ADAL" clId="{45EB5B84-AE07-A848-875E-D05FDF097BD4}" dt="2022-08-22T17:40:19.330" v="0"/>
        <pc:sldMkLst>
          <pc:docMk/>
          <pc:sldMk cId="1369511887" sldId="326"/>
        </pc:sldMkLst>
        <pc:spChg chg="del">
          <ac:chgData name="Kim, Hyunuk" userId="389a3906-df34-48cf-a758-29fc423a599b" providerId="ADAL" clId="{45EB5B84-AE07-A848-875E-D05FDF097BD4}" dt="2022-08-22T17:40:19.330" v="0"/>
          <ac:spMkLst>
            <pc:docMk/>
            <pc:sldMk cId="1369511887" sldId="326"/>
            <ac:spMk id="5" creationId="{00000000-0000-0000-0000-000000000000}"/>
          </ac:spMkLst>
        </pc:spChg>
      </pc:sldChg>
      <pc:sldChg chg="delSp">
        <pc:chgData name="Kim, Hyunuk" userId="389a3906-df34-48cf-a758-29fc423a599b" providerId="ADAL" clId="{45EB5B84-AE07-A848-875E-D05FDF097BD4}" dt="2022-08-22T17:40:19.330" v="0"/>
        <pc:sldMkLst>
          <pc:docMk/>
          <pc:sldMk cId="3492836248" sldId="327"/>
        </pc:sldMkLst>
        <pc:spChg chg="del">
          <ac:chgData name="Kim, Hyunuk" userId="389a3906-df34-48cf-a758-29fc423a599b" providerId="ADAL" clId="{45EB5B84-AE07-A848-875E-D05FDF097BD4}" dt="2022-08-22T17:40:19.330" v="0"/>
          <ac:spMkLst>
            <pc:docMk/>
            <pc:sldMk cId="3492836248" sldId="327"/>
            <ac:spMk id="6" creationId="{00000000-0000-0000-0000-000000000000}"/>
          </ac:spMkLst>
        </pc:spChg>
      </pc:sldChg>
      <pc:sldChg chg="delSp">
        <pc:chgData name="Kim, Hyunuk" userId="389a3906-df34-48cf-a758-29fc423a599b" providerId="ADAL" clId="{45EB5B84-AE07-A848-875E-D05FDF097BD4}" dt="2022-08-22T17:40:19.330" v="0"/>
        <pc:sldMkLst>
          <pc:docMk/>
          <pc:sldMk cId="1658585303" sldId="328"/>
        </pc:sldMkLst>
        <pc:spChg chg="del">
          <ac:chgData name="Kim, Hyunuk" userId="389a3906-df34-48cf-a758-29fc423a599b" providerId="ADAL" clId="{45EB5B84-AE07-A848-875E-D05FDF097BD4}" dt="2022-08-22T17:40:19.330" v="0"/>
          <ac:spMkLst>
            <pc:docMk/>
            <pc:sldMk cId="1658585303" sldId="32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654ED-DDCF-4DBD-B635-6736DB78B0FA}"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57F34-690B-4E68-ABDD-5AAA2D054954}" type="slidenum">
              <a:rPr lang="en-US" smtClean="0"/>
              <a:t>‹#›</a:t>
            </a:fld>
            <a:endParaRPr lang="en-US"/>
          </a:p>
        </p:txBody>
      </p:sp>
    </p:spTree>
    <p:extLst>
      <p:ext uri="{BB962C8B-B14F-4D97-AF65-F5344CB8AC3E}">
        <p14:creationId xmlns:p14="http://schemas.microsoft.com/office/powerpoint/2010/main" val="64593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859C09-2C82-4841-A804-5EB8B1F84C8F}"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2020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E97272-1E3C-2943-83AF-C1A600332FCF}"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52818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6123-B693-D747-B3FB-CA3B978CBBA7}"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94422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9C39C-C891-644E-8A0F-8C201881DB34}"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61572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0B5BBF-254F-4440-9C3E-E1B1C4F64396}"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4164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157F6-E4D7-8040-A677-3BFE1BC4AC8D}"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8852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355FB4-EE80-BB46-A777-2518D53ECFE0}" type="datetime1">
              <a:rPr lang="en-US" smtClean="0"/>
              <a:t>8/22/22</a:t>
            </a:fld>
            <a:endParaRPr lang="en-US"/>
          </a:p>
        </p:txBody>
      </p:sp>
      <p:sp>
        <p:nvSpPr>
          <p:cNvPr id="8" name="Footer Placeholder 7"/>
          <p:cNvSpPr>
            <a:spLocks noGrp="1"/>
          </p:cNvSpPr>
          <p:nvPr>
            <p:ph type="ftr" sz="quarter" idx="11"/>
          </p:nvPr>
        </p:nvSpPr>
        <p:spPr/>
        <p:txBody>
          <a:bodyPr/>
          <a:lstStyle/>
          <a:p>
            <a:r>
              <a:rPr lang="en-US"/>
              <a:t>BU MET AD616 Fall 2022</a:t>
            </a:r>
            <a:endParaRPr lang="en-US" dirty="0"/>
          </a:p>
        </p:txBody>
      </p:sp>
      <p:sp>
        <p:nvSpPr>
          <p:cNvPr id="9" name="Slide Number Placeholder 8"/>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96467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FC7B19-B578-9747-BF20-63C43850C9C5}" type="datetime1">
              <a:rPr lang="en-US" smtClean="0"/>
              <a:t>8/22/22</a:t>
            </a:fld>
            <a:endParaRPr lang="en-US"/>
          </a:p>
        </p:txBody>
      </p:sp>
      <p:sp>
        <p:nvSpPr>
          <p:cNvPr id="4" name="Footer Placeholder 3"/>
          <p:cNvSpPr>
            <a:spLocks noGrp="1"/>
          </p:cNvSpPr>
          <p:nvPr>
            <p:ph type="ftr" sz="quarter" idx="11"/>
          </p:nvPr>
        </p:nvSpPr>
        <p:spPr/>
        <p:txBody>
          <a:bodyPr/>
          <a:lstStyle/>
          <a:p>
            <a:r>
              <a:rPr lang="en-US"/>
              <a:t>BU MET AD616 Fall 2022</a:t>
            </a:r>
            <a:endParaRPr lang="en-US" dirty="0"/>
          </a:p>
        </p:txBody>
      </p:sp>
      <p:sp>
        <p:nvSpPr>
          <p:cNvPr id="5" name="Slide Number Placeholder 4"/>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62612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53FD9-3362-1448-8B93-06701D40B963}" type="datetime1">
              <a:rPr lang="en-US" smtClean="0"/>
              <a:t>8/22/22</a:t>
            </a:fld>
            <a:endParaRPr lang="en-US"/>
          </a:p>
        </p:txBody>
      </p:sp>
      <p:sp>
        <p:nvSpPr>
          <p:cNvPr id="3" name="Footer Placeholder 2"/>
          <p:cNvSpPr>
            <a:spLocks noGrp="1"/>
          </p:cNvSpPr>
          <p:nvPr>
            <p:ph type="ftr" sz="quarter" idx="11"/>
          </p:nvPr>
        </p:nvSpPr>
        <p:spPr/>
        <p:txBody>
          <a:bodyPr/>
          <a:lstStyle/>
          <a:p>
            <a:r>
              <a:rPr lang="en-US"/>
              <a:t>BU MET AD616 Fall 2022</a:t>
            </a:r>
            <a:endParaRPr lang="en-US" dirty="0"/>
          </a:p>
        </p:txBody>
      </p:sp>
      <p:sp>
        <p:nvSpPr>
          <p:cNvPr id="4" name="Slide Number Placeholder 3"/>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70543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BAB0A6-F270-9C46-8F99-DC8C396D75BD}"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96107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9ED906-ECD1-BE46-8CEB-2D9E3C0257FC}"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2517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751E1-83FB-B548-889C-9BE868140A87}" type="datetime1">
              <a:rPr lang="en-US" smtClean="0"/>
              <a:t>8/22/22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BU MET AD616 Fall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A7EB1-6816-45F6-81D4-C77E161FBCC5}" type="slidenum">
              <a:rPr lang="en-US" smtClean="0"/>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6356350"/>
            <a:ext cx="815546" cy="364083"/>
          </a:xfrm>
          <a:prstGeom prst="rect">
            <a:avLst/>
          </a:prstGeom>
        </p:spPr>
      </p:pic>
    </p:spTree>
    <p:extLst>
      <p:ext uri="{BB962C8B-B14F-4D97-AF65-F5344CB8AC3E}">
        <p14:creationId xmlns:p14="http://schemas.microsoft.com/office/powerpoint/2010/main" val="118211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Lecture 2</a:t>
            </a:r>
            <a:endParaRPr lang="en-US" dirty="0"/>
          </a:p>
        </p:txBody>
      </p:sp>
      <p:sp>
        <p:nvSpPr>
          <p:cNvPr id="3" name="Subtitle 2"/>
          <p:cNvSpPr>
            <a:spLocks noGrp="1"/>
          </p:cNvSpPr>
          <p:nvPr>
            <p:ph type="subTitle" idx="1"/>
          </p:nvPr>
        </p:nvSpPr>
        <p:spPr/>
        <p:txBody>
          <a:bodyPr/>
          <a:lstStyle/>
          <a:p>
            <a:r>
              <a:rPr lang="en-US" dirty="0"/>
              <a:t>Analyzing Risk in the Enterprise</a:t>
            </a:r>
          </a:p>
        </p:txBody>
      </p:sp>
    </p:spTree>
    <p:extLst>
      <p:ext uri="{BB962C8B-B14F-4D97-AF65-F5344CB8AC3E}">
        <p14:creationId xmlns:p14="http://schemas.microsoft.com/office/powerpoint/2010/main" val="60511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Incorporating Uncertainty into the Model</a:t>
            </a:r>
          </a:p>
        </p:txBody>
      </p:sp>
      <p:sp>
        <p:nvSpPr>
          <p:cNvPr id="3" name="Content Placeholder 2"/>
          <p:cNvSpPr>
            <a:spLocks noGrp="1"/>
          </p:cNvSpPr>
          <p:nvPr>
            <p:ph idx="1"/>
          </p:nvPr>
        </p:nvSpPr>
        <p:spPr>
          <a:xfrm>
            <a:off x="838200" y="1825625"/>
            <a:ext cx="10515600" cy="2289175"/>
          </a:xfrm>
        </p:spPr>
        <p:txBody>
          <a:bodyPr>
            <a:normAutofit fontScale="85000" lnSpcReduction="20000"/>
          </a:bodyPr>
          <a:lstStyle/>
          <a:p>
            <a:pPr marL="0" indent="0">
              <a:buNone/>
            </a:pPr>
            <a:r>
              <a:rPr lang="en-US" dirty="0"/>
              <a:t>The assumption that the demand and hence the production volume is uncertain is quite reasonable and indeed is a representation of a real-life situation. No one has a way of knowing the actual value of the demand; we can only make forecasts.</a:t>
            </a:r>
          </a:p>
          <a:p>
            <a:pPr marL="0" indent="0">
              <a:buNone/>
            </a:pPr>
            <a:r>
              <a:rPr lang="en-US" dirty="0"/>
              <a:t>We model our uncertain variable – the demand (production volume) – as a </a:t>
            </a:r>
            <a:r>
              <a:rPr lang="en-US" i="1" u="sng" dirty="0"/>
              <a:t>random variable</a:t>
            </a:r>
            <a:r>
              <a:rPr lang="en-US" dirty="0"/>
              <a:t> having a </a:t>
            </a:r>
            <a:r>
              <a:rPr lang="en-US" i="1" dirty="0"/>
              <a:t>probability distribution</a:t>
            </a:r>
            <a:r>
              <a:rPr lang="en-US" dirty="0"/>
              <a:t>. In statistics, a "</a:t>
            </a:r>
            <a:r>
              <a:rPr lang="en-US" i="1" dirty="0"/>
              <a:t>random variable</a:t>
            </a:r>
            <a:r>
              <a:rPr lang="en-US" dirty="0"/>
              <a:t> is any variable whose value cannot be predicted or set with certainty."</a:t>
            </a:r>
            <a:r>
              <a:rPr lang="en-US" baseline="30000" dirty="0"/>
              <a:t>2</a:t>
            </a:r>
            <a:r>
              <a:rPr lang="en-US" dirty="0"/>
              <a:t>. A </a:t>
            </a:r>
            <a:r>
              <a:rPr lang="en-US" i="1" dirty="0"/>
              <a:t>probability distribution </a:t>
            </a:r>
            <a:r>
              <a:rPr lang="en-US" dirty="0"/>
              <a:t>characterizes all values that a random variable may take. We will learn more about probability distributions in Lecture 3.</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Content Placeholder 2"/>
          <p:cNvSpPr txBox="1">
            <a:spLocks/>
          </p:cNvSpPr>
          <p:nvPr/>
        </p:nvSpPr>
        <p:spPr>
          <a:xfrm>
            <a:off x="838200" y="4249737"/>
            <a:ext cx="10515600" cy="1545582"/>
          </a:xfrm>
          <a:prstGeom prst="rect">
            <a:avLst/>
          </a:prstGeom>
          <a:solidFill>
            <a:srgbClr val="F5F5F5"/>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Individual Exercise:</a:t>
            </a:r>
          </a:p>
          <a:p>
            <a:pPr marL="0" indent="0">
              <a:buNone/>
            </a:pPr>
            <a:r>
              <a:rPr lang="en-US" sz="2400" dirty="0"/>
              <a:t>Topics related to the notion of distribution are covered in Unit 3 of the laboratory “Statistics with Applications in Management”. Please review the corresponding module.</a:t>
            </a:r>
          </a:p>
        </p:txBody>
      </p:sp>
    </p:spTree>
    <p:extLst>
      <p:ext uri="{BB962C8B-B14F-4D97-AF65-F5344CB8AC3E}">
        <p14:creationId xmlns:p14="http://schemas.microsoft.com/office/powerpoint/2010/main" val="12390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Incorporating Uncertainty into the Model</a:t>
            </a:r>
          </a:p>
        </p:txBody>
      </p:sp>
      <p:sp>
        <p:nvSpPr>
          <p:cNvPr id="3" name="Content Placeholder 2"/>
          <p:cNvSpPr>
            <a:spLocks noGrp="1"/>
          </p:cNvSpPr>
          <p:nvPr>
            <p:ph idx="1"/>
          </p:nvPr>
        </p:nvSpPr>
        <p:spPr>
          <a:xfrm>
            <a:off x="838200" y="1825625"/>
            <a:ext cx="10515600" cy="4365110"/>
          </a:xfrm>
        </p:spPr>
        <p:txBody>
          <a:bodyPr>
            <a:normAutofit fontScale="92500" lnSpcReduction="10000"/>
          </a:bodyPr>
          <a:lstStyle/>
          <a:p>
            <a:pPr marL="0" indent="0">
              <a:buNone/>
            </a:pPr>
            <a:r>
              <a:rPr lang="en-US" dirty="0"/>
              <a:t>One of the most widely used probability distributions is the normal distribution. "Assume that the demand is normally distributed with a mean of 1000 and a standard deviation of 100."</a:t>
            </a:r>
            <a:r>
              <a:rPr lang="en-US" baseline="30000" dirty="0"/>
              <a:t>3</a:t>
            </a:r>
            <a:r>
              <a:rPr lang="en-US" dirty="0"/>
              <a:t> How do we come up with the numbers 1000 and 100? It will be clear in Lecture 5. For now, just follow with me.</a:t>
            </a:r>
          </a:p>
          <a:p>
            <a:pPr marL="0" indent="0">
              <a:buNone/>
            </a:pPr>
            <a:r>
              <a:rPr lang="en-US" b="1" dirty="0"/>
              <a:t>Question:</a:t>
            </a:r>
            <a:r>
              <a:rPr lang="en-US" dirty="0"/>
              <a:t> How do we generate random values of demand in R?</a:t>
            </a:r>
            <a:br>
              <a:rPr lang="en-US" dirty="0"/>
            </a:br>
            <a:r>
              <a:rPr lang="en-US" b="1" dirty="0"/>
              <a:t>Answer:</a:t>
            </a:r>
            <a:r>
              <a:rPr lang="en-US" dirty="0"/>
              <a:t> We will use the R function </a:t>
            </a:r>
            <a:r>
              <a:rPr lang="en-US" dirty="0" err="1"/>
              <a:t>rnorm</a:t>
            </a:r>
            <a:r>
              <a:rPr lang="en-US" dirty="0"/>
              <a:t>(n, mean, </a:t>
            </a:r>
            <a:r>
              <a:rPr lang="en-US" dirty="0" err="1"/>
              <a:t>sd</a:t>
            </a:r>
            <a:r>
              <a:rPr lang="en-US" dirty="0"/>
              <a:t>) to generate random values from the normal distribution.</a:t>
            </a:r>
          </a:p>
          <a:p>
            <a:pPr marL="0" indent="0">
              <a:buNone/>
            </a:pPr>
            <a:r>
              <a:rPr lang="en-US" dirty="0"/>
              <a:t>The </a:t>
            </a:r>
            <a:r>
              <a:rPr lang="en-US" dirty="0" err="1"/>
              <a:t>rnorm</a:t>
            </a:r>
            <a:r>
              <a:rPr lang="en-US" dirty="0"/>
              <a:t> function generates “n” random variables, normally distributed with mean “mean” and standard deviation “</a:t>
            </a:r>
            <a:r>
              <a:rPr lang="en-US" dirty="0" err="1"/>
              <a:t>sd</a:t>
            </a:r>
            <a:r>
              <a:rPr lang="en-US" dirty="0"/>
              <a:t>”. Right now, we’re going to content ourselves with 15 trials, so we’ll use </a:t>
            </a:r>
            <a:r>
              <a:rPr lang="en-US" dirty="0" err="1"/>
              <a:t>rnorm</a:t>
            </a:r>
            <a:r>
              <a:rPr lang="en-US" dirty="0"/>
              <a:t>(15,1000,100). Note it would also be good syntax to write </a:t>
            </a:r>
            <a:r>
              <a:rPr lang="en-US" dirty="0" err="1"/>
              <a:t>rnorm</a:t>
            </a:r>
            <a:r>
              <a:rPr lang="en-US" dirty="0"/>
              <a:t>(n=15,mean=1000,sd=100).</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92663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Incorporating Uncertainty into the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4" name="Content Placeholder 3"/>
          <p:cNvSpPr>
            <a:spLocks noGrp="1"/>
          </p:cNvSpPr>
          <p:nvPr>
            <p:ph idx="1"/>
          </p:nvPr>
        </p:nvSpPr>
        <p:spPr>
          <a:xfrm>
            <a:off x="5218670" y="2667323"/>
            <a:ext cx="934994" cy="478910"/>
          </a:xfrm>
        </p:spPr>
        <p:txBody>
          <a:bodyPr>
            <a:normAutofit/>
          </a:bodyPr>
          <a:lstStyle/>
          <a:p>
            <a:pPr marL="0" indent="0">
              <a:buNone/>
            </a:pPr>
            <a:r>
              <a:rPr lang="en-US" sz="1400" dirty="0"/>
              <a:t>Figure 2.3</a:t>
            </a:r>
          </a:p>
        </p:txBody>
      </p:sp>
      <p:pic>
        <p:nvPicPr>
          <p:cNvPr id="7" name="Picture 6"/>
          <p:cNvPicPr>
            <a:picLocks noChangeAspect="1"/>
          </p:cNvPicPr>
          <p:nvPr/>
        </p:nvPicPr>
        <p:blipFill>
          <a:blip r:embed="rId2"/>
          <a:stretch>
            <a:fillRect/>
          </a:stretch>
        </p:blipFill>
        <p:spPr>
          <a:xfrm>
            <a:off x="2928680" y="1902319"/>
            <a:ext cx="5514975" cy="762000"/>
          </a:xfrm>
          <a:prstGeom prst="rect">
            <a:avLst/>
          </a:prstGeom>
          <a:ln>
            <a:solidFill>
              <a:schemeClr val="bg2"/>
            </a:solidFill>
          </a:ln>
        </p:spPr>
      </p:pic>
      <p:sp>
        <p:nvSpPr>
          <p:cNvPr id="8" name="Content Placeholder 2"/>
          <p:cNvSpPr txBox="1">
            <a:spLocks/>
          </p:cNvSpPr>
          <p:nvPr/>
        </p:nvSpPr>
        <p:spPr>
          <a:xfrm>
            <a:off x="838200" y="3002691"/>
            <a:ext cx="10515600" cy="10317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we don’t want our result to return fractional values, we can also apply the round() function, as follows. Here I use the %&gt;% operator from the </a:t>
            </a:r>
            <a:r>
              <a:rPr lang="en-US" dirty="0" err="1"/>
              <a:t>magrittr</a:t>
            </a:r>
            <a:r>
              <a:rPr lang="en-US" dirty="0"/>
              <a:t> library. It would work just as well to type round(</a:t>
            </a:r>
            <a:r>
              <a:rPr lang="en-US" dirty="0" err="1"/>
              <a:t>rnorm</a:t>
            </a:r>
            <a:r>
              <a:rPr lang="en-US" dirty="0"/>
              <a:t>(15,1000,100)), but %&gt;% makes for more readable code.</a:t>
            </a:r>
          </a:p>
        </p:txBody>
      </p:sp>
      <p:pic>
        <p:nvPicPr>
          <p:cNvPr id="9" name="Picture 8"/>
          <p:cNvPicPr>
            <a:picLocks noChangeAspect="1"/>
          </p:cNvPicPr>
          <p:nvPr/>
        </p:nvPicPr>
        <p:blipFill>
          <a:blip r:embed="rId3"/>
          <a:stretch>
            <a:fillRect/>
          </a:stretch>
        </p:blipFill>
        <p:spPr>
          <a:xfrm>
            <a:off x="3123942" y="4093623"/>
            <a:ext cx="5124450" cy="552450"/>
          </a:xfrm>
          <a:prstGeom prst="rect">
            <a:avLst/>
          </a:prstGeom>
          <a:ln>
            <a:solidFill>
              <a:schemeClr val="bg2"/>
            </a:solidFill>
          </a:ln>
        </p:spPr>
      </p:pic>
      <p:sp>
        <p:nvSpPr>
          <p:cNvPr id="10" name="Content Placeholder 3"/>
          <p:cNvSpPr txBox="1">
            <a:spLocks/>
          </p:cNvSpPr>
          <p:nvPr/>
        </p:nvSpPr>
        <p:spPr>
          <a:xfrm>
            <a:off x="5218670" y="4732149"/>
            <a:ext cx="934994" cy="478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2.4</a:t>
            </a:r>
          </a:p>
        </p:txBody>
      </p:sp>
      <p:sp>
        <p:nvSpPr>
          <p:cNvPr id="11" name="Content Placeholder 2"/>
          <p:cNvSpPr txBox="1">
            <a:spLocks/>
          </p:cNvSpPr>
          <p:nvPr/>
        </p:nvSpPr>
        <p:spPr>
          <a:xfrm>
            <a:off x="838200" y="5211059"/>
            <a:ext cx="10515600" cy="10317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t>Since we are generating random numbers, you should expect to get a different result than what you observe here, and indeed a different result each time you run this line of code.</a:t>
            </a:r>
          </a:p>
        </p:txBody>
      </p:sp>
    </p:spTree>
    <p:extLst>
      <p:ext uri="{BB962C8B-B14F-4D97-AF65-F5344CB8AC3E}">
        <p14:creationId xmlns:p14="http://schemas.microsoft.com/office/powerpoint/2010/main" val="421406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Incorporating Uncertainty into the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Since the demand is random in real life, each time we element of our </a:t>
            </a:r>
            <a:r>
              <a:rPr lang="en-US" dirty="0" err="1"/>
              <a:t>rnorm</a:t>
            </a:r>
            <a:r>
              <a:rPr lang="en-US" dirty="0"/>
              <a:t> vector gives us a different possible representation of the demand we might experience.</a:t>
            </a:r>
          </a:p>
          <a:p>
            <a:pPr marL="0" indent="0">
              <a:buNone/>
            </a:pPr>
            <a:r>
              <a:rPr lang="en-US" b="1" dirty="0"/>
              <a:t>Question:</a:t>
            </a:r>
            <a:r>
              <a:rPr lang="en-US" dirty="0"/>
              <a:t> So, how do we make our final decision?</a:t>
            </a:r>
            <a:br>
              <a:rPr lang="en-US" dirty="0"/>
            </a:br>
            <a:r>
              <a:rPr lang="en-US" b="1" dirty="0"/>
              <a:t>Answer:</a:t>
            </a:r>
            <a:r>
              <a:rPr lang="en-US" dirty="0"/>
              <a:t> We randomly generate the production volume and the associated decision several times and look at the distribution of the output (</a:t>
            </a:r>
            <a:r>
              <a:rPr lang="en-US" dirty="0" err="1"/>
              <a:t>i.e</a:t>
            </a:r>
            <a:r>
              <a:rPr lang="en-US" dirty="0"/>
              <a:t>, best decision) that we get.</a:t>
            </a:r>
          </a:p>
          <a:p>
            <a:pPr marL="0" indent="0">
              <a:buNone/>
            </a:pPr>
            <a:r>
              <a:rPr lang="en-US" dirty="0"/>
              <a:t>For instance, if we press generate 200 different demands, and record the best decision (either manufacture or outsource) each time, and out of 200 scenarios, if we get 150 outsource and 50 manufacture as the best decision, then this suggests that the best decision under demand uncertainty is to outsource. This is what Monte Carlo simulation is doing exactly!</a:t>
            </a:r>
          </a:p>
          <a:p>
            <a:pPr marL="0" indent="0">
              <a:buNone/>
            </a:pPr>
            <a:r>
              <a:rPr lang="en-US" dirty="0"/>
              <a:t>As you recall from Lecture 1, </a:t>
            </a:r>
            <a:r>
              <a:rPr lang="en-US" b="1" dirty="0"/>
              <a:t>Monte Carlo (MC) simulation</a:t>
            </a:r>
            <a:r>
              <a:rPr lang="en-US" dirty="0"/>
              <a:t> is the process of generating random values for uncertain inputs in a model, computing the output variables of interest, and then repeating this process for many trials to understand the distribution of the output results.</a:t>
            </a:r>
            <a:r>
              <a:rPr lang="en-US" baseline="30000" dirty="0"/>
              <a:t>4</a:t>
            </a:r>
            <a:r>
              <a:rPr lang="en-US" dirty="0"/>
              <a:t> We will see how to implement MC simulation below.</a:t>
            </a:r>
          </a:p>
          <a:p>
            <a:pPr marL="0" indent="0">
              <a:buNone/>
            </a:pPr>
            <a:endParaRPr lang="en-US" dirty="0"/>
          </a:p>
        </p:txBody>
      </p:sp>
    </p:spTree>
    <p:extLst>
      <p:ext uri="{BB962C8B-B14F-4D97-AF65-F5344CB8AC3E}">
        <p14:creationId xmlns:p14="http://schemas.microsoft.com/office/powerpoint/2010/main" val="230962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Scalars and Vectors in R</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990600" y="5177168"/>
            <a:ext cx="10515600" cy="887284"/>
          </a:xfrm>
        </p:spPr>
        <p:txBody>
          <a:bodyPr>
            <a:normAutofit fontScale="62500" lnSpcReduction="20000"/>
          </a:bodyPr>
          <a:lstStyle/>
          <a:p>
            <a:pPr marL="0" indent="0">
              <a:buNone/>
            </a:pPr>
            <a:r>
              <a:rPr lang="en-US" dirty="0"/>
              <a:t>Here we first added the number 1 to the vector (1,2,3) and it returned the result of adding one to each element (1+1,2+1,3+1) Below that, we added the vector (1,2,3) to (10,20,30) and it returned the result of adding each element to the corresponding element in the next vector (1+10,20+2,30+3). We will use this to combine certain elements of our model (scalars) with uncertain elements (vectors).</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710626" y="4021567"/>
            <a:ext cx="2276475" cy="781050"/>
          </a:xfrm>
          <a:prstGeom prst="rect">
            <a:avLst/>
          </a:prstGeom>
          <a:ln>
            <a:solidFill>
              <a:schemeClr val="bg2"/>
            </a:solidFill>
          </a:ln>
        </p:spPr>
      </p:pic>
      <p:sp>
        <p:nvSpPr>
          <p:cNvPr id="7" name="Content Placeholder 3"/>
          <p:cNvSpPr txBox="1">
            <a:spLocks/>
          </p:cNvSpPr>
          <p:nvPr/>
        </p:nvSpPr>
        <p:spPr>
          <a:xfrm>
            <a:off x="5424614" y="4802617"/>
            <a:ext cx="848498" cy="2661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2.5</a:t>
            </a:r>
          </a:p>
        </p:txBody>
      </p:sp>
      <p:sp>
        <p:nvSpPr>
          <p:cNvPr id="8" name="Content Placeholder 2"/>
          <p:cNvSpPr txBox="1">
            <a:spLocks/>
          </p:cNvSpPr>
          <p:nvPr/>
        </p:nvSpPr>
        <p:spPr>
          <a:xfrm>
            <a:off x="990600" y="1871135"/>
            <a:ext cx="10515600" cy="20420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For our purposes, a </a:t>
            </a:r>
            <a:r>
              <a:rPr lang="en-US" i="1" dirty="0"/>
              <a:t>scalar </a:t>
            </a:r>
            <a:r>
              <a:rPr lang="en-US" dirty="0"/>
              <a:t>is simply a number and a </a:t>
            </a:r>
            <a:r>
              <a:rPr lang="en-US" i="1" dirty="0"/>
              <a:t>vector </a:t>
            </a:r>
            <a:r>
              <a:rPr lang="en-US" dirty="0"/>
              <a:t>is a list of numbers with a set length.</a:t>
            </a:r>
            <a:endParaRPr lang="en-US" i="1" dirty="0"/>
          </a:p>
          <a:p>
            <a:pPr marL="0" indent="0">
              <a:buFont typeface="Arial" panose="020B0604020202020204" pitchFamily="34" charset="0"/>
              <a:buNone/>
            </a:pPr>
            <a:r>
              <a:rPr lang="en-US" dirty="0"/>
              <a:t>Fortunately for us, when you perform a function using a scalar (such as </a:t>
            </a:r>
            <a:r>
              <a:rPr lang="en-US" dirty="0" err="1"/>
              <a:t>ManVC</a:t>
            </a:r>
            <a:r>
              <a:rPr lang="en-US" dirty="0"/>
              <a:t>) and a vector</a:t>
            </a:r>
            <a:r>
              <a:rPr lang="en-US" i="1" dirty="0"/>
              <a:t> </a:t>
            </a:r>
            <a:r>
              <a:rPr lang="en-US" dirty="0"/>
              <a:t>of length </a:t>
            </a:r>
            <a:r>
              <a:rPr lang="en-US" i="1" dirty="0"/>
              <a:t>n </a:t>
            </a:r>
            <a:r>
              <a:rPr lang="en-US" dirty="0"/>
              <a:t>such as volume in our new model, R will create a new vector of length </a:t>
            </a:r>
            <a:r>
              <a:rPr lang="en-US" i="1" dirty="0"/>
              <a:t>n </a:t>
            </a:r>
            <a:r>
              <a:rPr lang="en-US" dirty="0"/>
              <a:t>where each element is the result of the function called on the scalar and each element of the vector.</a:t>
            </a:r>
          </a:p>
          <a:p>
            <a:pPr marL="0" indent="0">
              <a:buFont typeface="Arial" panose="020B0604020202020204" pitchFamily="34" charset="0"/>
              <a:buNone/>
            </a:pPr>
            <a:r>
              <a:rPr lang="en-US" dirty="0"/>
              <a:t>When you perform a function using two vectors if equal length </a:t>
            </a:r>
            <a:r>
              <a:rPr lang="en-US" i="1" dirty="0"/>
              <a:t>n</a:t>
            </a:r>
            <a:r>
              <a:rPr lang="en-US" dirty="0"/>
              <a:t>, R will create a new vector of length </a:t>
            </a:r>
            <a:r>
              <a:rPr lang="en-US" i="1" dirty="0"/>
              <a:t>n</a:t>
            </a:r>
            <a:r>
              <a:rPr lang="en-US" dirty="0"/>
              <a:t> where each element is the function called on those corresponding elements. This may sound confusing, but it’s easy to see what’s going on in practice. Observe the examples in Figure 2.5:</a:t>
            </a:r>
          </a:p>
          <a:p>
            <a:pPr marL="0" indent="0">
              <a:buFont typeface="Arial" panose="020B0604020202020204" pitchFamily="34" charset="0"/>
              <a:buNone/>
            </a:pPr>
            <a:r>
              <a:rPr lang="en-US" dirty="0"/>
              <a:t>(Note we create vectors manually by using the c() function):</a:t>
            </a:r>
          </a:p>
        </p:txBody>
      </p:sp>
    </p:spTree>
    <p:extLst>
      <p:ext uri="{BB962C8B-B14F-4D97-AF65-F5344CB8AC3E}">
        <p14:creationId xmlns:p14="http://schemas.microsoft.com/office/powerpoint/2010/main" val="306026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990600" y="4691120"/>
            <a:ext cx="10515600" cy="776745"/>
          </a:xfrm>
        </p:spPr>
        <p:txBody>
          <a:bodyPr>
            <a:normAutofit/>
          </a:bodyPr>
          <a:lstStyle/>
          <a:p>
            <a:pPr marL="0" indent="0">
              <a:buNone/>
            </a:pPr>
            <a:r>
              <a:rPr lang="en-US" sz="2400" dirty="0"/>
              <a:t>We then replace the old scalar production volume with a new vector of production volumes, using the parameters we defined above:</a:t>
            </a:r>
          </a:p>
          <a:p>
            <a:pPr marL="0" indent="0">
              <a:buNone/>
            </a:pPr>
            <a:endParaRPr lang="en-US" sz="2400" dirty="0"/>
          </a:p>
        </p:txBody>
      </p:sp>
      <p:sp>
        <p:nvSpPr>
          <p:cNvPr id="7" name="Content Placeholder 3"/>
          <p:cNvSpPr txBox="1">
            <a:spLocks/>
          </p:cNvSpPr>
          <p:nvPr/>
        </p:nvSpPr>
        <p:spPr>
          <a:xfrm>
            <a:off x="2676138" y="4201398"/>
            <a:ext cx="848498" cy="2661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2.6</a:t>
            </a:r>
          </a:p>
        </p:txBody>
      </p:sp>
      <p:sp>
        <p:nvSpPr>
          <p:cNvPr id="8" name="Content Placeholder 2"/>
          <p:cNvSpPr txBox="1">
            <a:spLocks/>
          </p:cNvSpPr>
          <p:nvPr/>
        </p:nvSpPr>
        <p:spPr>
          <a:xfrm>
            <a:off x="990600" y="1871135"/>
            <a:ext cx="10515600" cy="20420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We’ve already created a deterministic model for our outsourcing problem. We need only replace our determined (scalar) volume with an uncertain (vector) equivalent. Continuing with the example above, let’s assume our demand (and thus, production volume) is normally distributed with mean 1000 and standard deviation 100, and for the purposes of demonstration, let’s assume we only want to run 15 trials. We first add lines to define the number of trials, and the parameters of our volume distribution:</a:t>
            </a:r>
          </a:p>
        </p:txBody>
      </p:sp>
      <p:pic>
        <p:nvPicPr>
          <p:cNvPr id="9" name="Picture 8"/>
          <p:cNvPicPr>
            <a:picLocks noChangeAspect="1"/>
          </p:cNvPicPr>
          <p:nvPr/>
        </p:nvPicPr>
        <p:blipFill>
          <a:blip r:embed="rId2"/>
          <a:stretch>
            <a:fillRect/>
          </a:stretch>
        </p:blipFill>
        <p:spPr>
          <a:xfrm>
            <a:off x="2162175" y="3805023"/>
            <a:ext cx="1876425" cy="400050"/>
          </a:xfrm>
          <a:prstGeom prst="rect">
            <a:avLst/>
          </a:prstGeom>
          <a:ln>
            <a:solidFill>
              <a:schemeClr val="bg2"/>
            </a:solidFill>
          </a:ln>
        </p:spPr>
      </p:pic>
      <p:pic>
        <p:nvPicPr>
          <p:cNvPr id="10" name="Picture 9"/>
          <p:cNvPicPr>
            <a:picLocks noChangeAspect="1"/>
          </p:cNvPicPr>
          <p:nvPr/>
        </p:nvPicPr>
        <p:blipFill>
          <a:blip r:embed="rId3"/>
          <a:stretch>
            <a:fillRect/>
          </a:stretch>
        </p:blipFill>
        <p:spPr>
          <a:xfrm>
            <a:off x="4465810" y="3805023"/>
            <a:ext cx="5667375" cy="571500"/>
          </a:xfrm>
          <a:prstGeom prst="rect">
            <a:avLst/>
          </a:prstGeom>
          <a:ln>
            <a:solidFill>
              <a:schemeClr val="bg2"/>
            </a:solidFill>
          </a:ln>
        </p:spPr>
      </p:pic>
      <p:sp>
        <p:nvSpPr>
          <p:cNvPr id="12" name="Content Placeholder 3"/>
          <p:cNvSpPr txBox="1">
            <a:spLocks/>
          </p:cNvSpPr>
          <p:nvPr/>
        </p:nvSpPr>
        <p:spPr>
          <a:xfrm>
            <a:off x="6875248" y="4345031"/>
            <a:ext cx="848498" cy="2661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2.7</a:t>
            </a:r>
          </a:p>
        </p:txBody>
      </p:sp>
      <p:pic>
        <p:nvPicPr>
          <p:cNvPr id="13" name="Picture 12"/>
          <p:cNvPicPr>
            <a:picLocks noChangeAspect="1"/>
          </p:cNvPicPr>
          <p:nvPr/>
        </p:nvPicPr>
        <p:blipFill>
          <a:blip r:embed="rId4"/>
          <a:stretch>
            <a:fillRect/>
          </a:stretch>
        </p:blipFill>
        <p:spPr>
          <a:xfrm>
            <a:off x="3719512" y="5467865"/>
            <a:ext cx="4752975" cy="238125"/>
          </a:xfrm>
          <a:prstGeom prst="rect">
            <a:avLst/>
          </a:prstGeom>
          <a:ln>
            <a:solidFill>
              <a:schemeClr val="bg2"/>
            </a:solidFill>
          </a:ln>
        </p:spPr>
      </p:pic>
      <p:sp>
        <p:nvSpPr>
          <p:cNvPr id="14" name="Content Placeholder 3"/>
          <p:cNvSpPr txBox="1">
            <a:spLocks/>
          </p:cNvSpPr>
          <p:nvPr/>
        </p:nvSpPr>
        <p:spPr>
          <a:xfrm>
            <a:off x="5671750" y="5713983"/>
            <a:ext cx="848498" cy="2661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2.8</a:t>
            </a:r>
          </a:p>
        </p:txBody>
      </p:sp>
    </p:spTree>
    <p:extLst>
      <p:ext uri="{BB962C8B-B14F-4D97-AF65-F5344CB8AC3E}">
        <p14:creationId xmlns:p14="http://schemas.microsoft.com/office/powerpoint/2010/main" val="422198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8" name="Content Placeholder 2"/>
          <p:cNvSpPr txBox="1">
            <a:spLocks/>
          </p:cNvSpPr>
          <p:nvPr/>
        </p:nvSpPr>
        <p:spPr>
          <a:xfrm>
            <a:off x="990600" y="1871135"/>
            <a:ext cx="10515600" cy="20420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Because of R’s vector/scalar handling, our old formulas will still work perfectly. We may, however, wish to display our results in a logical manner. Here the </a:t>
            </a:r>
            <a:r>
              <a:rPr lang="en-US" dirty="0" err="1"/>
              <a:t>cbind</a:t>
            </a:r>
            <a:r>
              <a:rPr lang="en-US" dirty="0"/>
              <a:t> function* is called to create a matrix displaying our randomly generated volume, the difference between manufacturing and outsourcing, and whether it’s best to manufacture in one table. We use the </a:t>
            </a:r>
            <a:r>
              <a:rPr lang="en-US" dirty="0" err="1"/>
              <a:t>as.data.frame</a:t>
            </a:r>
            <a:r>
              <a:rPr lang="en-US" dirty="0"/>
              <a:t> function so that the resulting output will be nicely formatted. The full code and results are displayed in Figure 2.10.</a:t>
            </a:r>
          </a:p>
        </p:txBody>
      </p:sp>
      <p:sp>
        <p:nvSpPr>
          <p:cNvPr id="16" name="Content Placeholder 3"/>
          <p:cNvSpPr txBox="1">
            <a:spLocks/>
          </p:cNvSpPr>
          <p:nvPr/>
        </p:nvSpPr>
        <p:spPr>
          <a:xfrm>
            <a:off x="5671750" y="4735524"/>
            <a:ext cx="848498" cy="2661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2.9</a:t>
            </a:r>
          </a:p>
        </p:txBody>
      </p:sp>
      <p:pic>
        <p:nvPicPr>
          <p:cNvPr id="17" name="Picture 16"/>
          <p:cNvPicPr>
            <a:picLocks noChangeAspect="1"/>
          </p:cNvPicPr>
          <p:nvPr/>
        </p:nvPicPr>
        <p:blipFill>
          <a:blip r:embed="rId2"/>
          <a:stretch>
            <a:fillRect/>
          </a:stretch>
        </p:blipFill>
        <p:spPr>
          <a:xfrm>
            <a:off x="3519486" y="4133863"/>
            <a:ext cx="5153025" cy="609600"/>
          </a:xfrm>
          <a:prstGeom prst="rect">
            <a:avLst/>
          </a:prstGeom>
          <a:ln>
            <a:solidFill>
              <a:schemeClr val="bg2"/>
            </a:solidFill>
          </a:ln>
        </p:spPr>
      </p:pic>
      <p:sp>
        <p:nvSpPr>
          <p:cNvPr id="18" name="TextBox 17"/>
          <p:cNvSpPr txBox="1"/>
          <p:nvPr/>
        </p:nvSpPr>
        <p:spPr>
          <a:xfrm>
            <a:off x="990600" y="5220730"/>
            <a:ext cx="10363200" cy="646331"/>
          </a:xfrm>
          <a:prstGeom prst="rect">
            <a:avLst/>
          </a:prstGeom>
          <a:noFill/>
        </p:spPr>
        <p:txBody>
          <a:bodyPr wrap="square" rtlCol="0">
            <a:spAutoFit/>
          </a:bodyPr>
          <a:lstStyle/>
          <a:p>
            <a:r>
              <a:rPr lang="en-US" dirty="0"/>
              <a:t>*We could call </a:t>
            </a:r>
            <a:r>
              <a:rPr lang="en-US" dirty="0" err="1"/>
              <a:t>cbind</a:t>
            </a:r>
            <a:r>
              <a:rPr lang="en-US" dirty="0"/>
              <a:t> just once here, but that would coerce </a:t>
            </a:r>
            <a:r>
              <a:rPr lang="en-US" dirty="0" err="1"/>
              <a:t>BestToManufacture</a:t>
            </a:r>
            <a:r>
              <a:rPr lang="en-US" dirty="0"/>
              <a:t> into an integer. In order to keep it as a Boolean, we must first create the </a:t>
            </a:r>
            <a:r>
              <a:rPr lang="en-US" dirty="0" err="1"/>
              <a:t>dataframe</a:t>
            </a:r>
            <a:r>
              <a:rPr lang="en-US" dirty="0"/>
              <a:t>.</a:t>
            </a:r>
          </a:p>
        </p:txBody>
      </p:sp>
    </p:spTree>
    <p:extLst>
      <p:ext uri="{BB962C8B-B14F-4D97-AF65-F5344CB8AC3E}">
        <p14:creationId xmlns:p14="http://schemas.microsoft.com/office/powerpoint/2010/main" val="170353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6" name="Content Placeholder 3"/>
          <p:cNvSpPr txBox="1">
            <a:spLocks/>
          </p:cNvSpPr>
          <p:nvPr/>
        </p:nvSpPr>
        <p:spPr>
          <a:xfrm>
            <a:off x="5247502" y="5712160"/>
            <a:ext cx="848498" cy="26615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2.10</a:t>
            </a:r>
          </a:p>
        </p:txBody>
      </p:sp>
      <p:pic>
        <p:nvPicPr>
          <p:cNvPr id="7" name="Picture 6"/>
          <p:cNvPicPr>
            <a:picLocks noChangeAspect="1"/>
          </p:cNvPicPr>
          <p:nvPr/>
        </p:nvPicPr>
        <p:blipFill>
          <a:blip r:embed="rId2"/>
          <a:stretch>
            <a:fillRect/>
          </a:stretch>
        </p:blipFill>
        <p:spPr>
          <a:xfrm>
            <a:off x="5671751" y="1628904"/>
            <a:ext cx="5343525" cy="3705225"/>
          </a:xfrm>
          <a:prstGeom prst="rect">
            <a:avLst/>
          </a:prstGeom>
          <a:ln>
            <a:solidFill>
              <a:schemeClr val="bg2"/>
            </a:solidFill>
          </a:ln>
        </p:spPr>
      </p:pic>
      <p:pic>
        <p:nvPicPr>
          <p:cNvPr id="9" name="Picture 8"/>
          <p:cNvPicPr>
            <a:picLocks noChangeAspect="1"/>
          </p:cNvPicPr>
          <p:nvPr/>
        </p:nvPicPr>
        <p:blipFill>
          <a:blip r:embed="rId3"/>
          <a:stretch>
            <a:fillRect/>
          </a:stretch>
        </p:blipFill>
        <p:spPr>
          <a:xfrm>
            <a:off x="584887" y="2012814"/>
            <a:ext cx="4554490" cy="2937404"/>
          </a:xfrm>
          <a:prstGeom prst="rect">
            <a:avLst/>
          </a:prstGeom>
          <a:ln>
            <a:solidFill>
              <a:schemeClr val="bg2"/>
            </a:solidFill>
          </a:ln>
        </p:spPr>
      </p:pic>
    </p:spTree>
    <p:extLst>
      <p:ext uri="{BB962C8B-B14F-4D97-AF65-F5344CB8AC3E}">
        <p14:creationId xmlns:p14="http://schemas.microsoft.com/office/powerpoint/2010/main" val="393453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Another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8" name="Content Placeholder 2"/>
          <p:cNvSpPr txBox="1">
            <a:spLocks/>
          </p:cNvSpPr>
          <p:nvPr/>
        </p:nvSpPr>
        <p:spPr>
          <a:xfrm>
            <a:off x="990600" y="1779525"/>
            <a:ext cx="10515600" cy="20420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Now let’s further assume that the cost to purchase from a supplier is also uncertain. All we know is that the minimum it may cost is $160, the maximum is $200, and the most likely value is $175. We’ll use the triangular distribution* to model this behavior. Determining uncertain inputs and which distributions to use is the most difficult part of simulation modeling; for now we’ll accept the distributions as outlined by the problem.</a:t>
            </a:r>
          </a:p>
        </p:txBody>
      </p:sp>
      <p:sp>
        <p:nvSpPr>
          <p:cNvPr id="18" name="TextBox 17"/>
          <p:cNvSpPr txBox="1"/>
          <p:nvPr/>
        </p:nvSpPr>
        <p:spPr>
          <a:xfrm>
            <a:off x="990600" y="5313406"/>
            <a:ext cx="10363200" cy="954107"/>
          </a:xfrm>
          <a:prstGeom prst="rect">
            <a:avLst/>
          </a:prstGeom>
          <a:noFill/>
        </p:spPr>
        <p:txBody>
          <a:bodyPr wrap="square" rtlCol="0">
            <a:spAutoFit/>
          </a:bodyPr>
          <a:lstStyle/>
          <a:p>
            <a:r>
              <a:rPr lang="en-US" sz="1400" dirty="0"/>
              <a:t>*You are familiar with the normal distribution but you are not familiar with the triangular distribution yet. This is completely fine. To comprehend this section, you do not need to know the details about the triangular distribution. It will be covered in Lecture 3. Base R does not contain a function to randomly generate variables following a triangular distribution, so we’re compelled to define our own. The code is reproduced in Figure 2.11.</a:t>
            </a:r>
          </a:p>
        </p:txBody>
      </p:sp>
      <p:pic>
        <p:nvPicPr>
          <p:cNvPr id="3" name="Picture 2"/>
          <p:cNvPicPr>
            <a:picLocks noChangeAspect="1"/>
          </p:cNvPicPr>
          <p:nvPr/>
        </p:nvPicPr>
        <p:blipFill>
          <a:blip r:embed="rId2"/>
          <a:stretch>
            <a:fillRect/>
          </a:stretch>
        </p:blipFill>
        <p:spPr>
          <a:xfrm>
            <a:off x="4898425" y="3692509"/>
            <a:ext cx="3510349" cy="1532059"/>
          </a:xfrm>
          <a:prstGeom prst="rect">
            <a:avLst/>
          </a:prstGeom>
          <a:ln>
            <a:solidFill>
              <a:schemeClr val="bg2"/>
            </a:solidFill>
          </a:ln>
        </p:spPr>
      </p:pic>
      <p:sp>
        <p:nvSpPr>
          <p:cNvPr id="7" name="TextBox 6"/>
          <p:cNvSpPr txBox="1"/>
          <p:nvPr/>
        </p:nvSpPr>
        <p:spPr>
          <a:xfrm>
            <a:off x="4139570" y="4196928"/>
            <a:ext cx="654852" cy="523220"/>
          </a:xfrm>
          <a:prstGeom prst="rect">
            <a:avLst/>
          </a:prstGeom>
          <a:noFill/>
        </p:spPr>
        <p:txBody>
          <a:bodyPr wrap="square" rtlCol="0">
            <a:spAutoFit/>
          </a:bodyPr>
          <a:lstStyle/>
          <a:p>
            <a:pPr algn="ctr"/>
            <a:r>
              <a:rPr lang="en-US" sz="1400" dirty="0"/>
              <a:t>Figure 2.11</a:t>
            </a:r>
          </a:p>
        </p:txBody>
      </p:sp>
    </p:spTree>
    <p:extLst>
      <p:ext uri="{BB962C8B-B14F-4D97-AF65-F5344CB8AC3E}">
        <p14:creationId xmlns:p14="http://schemas.microsoft.com/office/powerpoint/2010/main" val="159114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Another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8" name="Content Placeholder 2"/>
          <p:cNvSpPr txBox="1">
            <a:spLocks/>
          </p:cNvSpPr>
          <p:nvPr/>
        </p:nvSpPr>
        <p:spPr>
          <a:xfrm>
            <a:off x="990600" y="1779525"/>
            <a:ext cx="10515600" cy="27753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Instead of running 15 trials, we’ll run 10000. We won’t be able to neatly look at them all as we did before, but we will be able to make stronger inferences and summarize the results with numbers and graphics. The tradeoff is that a larger number of trials requires more computational power. We will see in lecture 4 how to determine how many trials to run. </a:t>
            </a:r>
          </a:p>
          <a:p>
            <a:pPr marL="0" indent="0">
              <a:buFont typeface="Arial" panose="020B0604020202020204" pitchFamily="34" charset="0"/>
              <a:buNone/>
            </a:pPr>
            <a:r>
              <a:rPr lang="en-US" sz="2400" dirty="0"/>
              <a:t>As with </a:t>
            </a:r>
            <a:r>
              <a:rPr lang="en-US" sz="2400" dirty="0" err="1"/>
              <a:t>rnorm</a:t>
            </a:r>
            <a:r>
              <a:rPr lang="en-US" sz="2400" dirty="0"/>
              <a:t>, we tell our </a:t>
            </a:r>
            <a:r>
              <a:rPr lang="en-US" sz="2400" dirty="0" err="1"/>
              <a:t>rtri</a:t>
            </a:r>
            <a:r>
              <a:rPr lang="en-US" sz="2400" dirty="0"/>
              <a:t> function the number of trials we want and the parameters we’re using (see figure 2.12). </a:t>
            </a:r>
          </a:p>
          <a:p>
            <a:pPr marL="0" indent="0">
              <a:buFont typeface="Arial" panose="020B0604020202020204" pitchFamily="34" charset="0"/>
              <a:buNone/>
            </a:pPr>
            <a:r>
              <a:rPr lang="en-US" sz="2400" dirty="0"/>
              <a:t>We’ll need the e1071 package and the </a:t>
            </a:r>
            <a:r>
              <a:rPr lang="en-US" sz="2400" dirty="0" err="1"/>
              <a:t>tidyverse</a:t>
            </a:r>
            <a:r>
              <a:rPr lang="en-US" sz="2400" dirty="0"/>
              <a:t> package to generate some statistics and images for our model. The finished model is reproduced in figure 2.13.</a:t>
            </a:r>
          </a:p>
        </p:txBody>
      </p:sp>
      <p:pic>
        <p:nvPicPr>
          <p:cNvPr id="4" name="Picture 3"/>
          <p:cNvPicPr>
            <a:picLocks noChangeAspect="1"/>
          </p:cNvPicPr>
          <p:nvPr/>
        </p:nvPicPr>
        <p:blipFill>
          <a:blip r:embed="rId2"/>
          <a:stretch>
            <a:fillRect/>
          </a:stretch>
        </p:blipFill>
        <p:spPr>
          <a:xfrm>
            <a:off x="2333625" y="4730298"/>
            <a:ext cx="7829550" cy="1009650"/>
          </a:xfrm>
          <a:prstGeom prst="rect">
            <a:avLst/>
          </a:prstGeom>
          <a:ln>
            <a:solidFill>
              <a:schemeClr val="bg2"/>
            </a:solidFill>
          </a:ln>
        </p:spPr>
      </p:pic>
      <p:sp>
        <p:nvSpPr>
          <p:cNvPr id="10" name="Content Placeholder 3"/>
          <p:cNvSpPr txBox="1">
            <a:spLocks/>
          </p:cNvSpPr>
          <p:nvPr/>
        </p:nvSpPr>
        <p:spPr>
          <a:xfrm>
            <a:off x="5646008" y="5828785"/>
            <a:ext cx="899984" cy="3521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2.12</a:t>
            </a:r>
          </a:p>
        </p:txBody>
      </p:sp>
    </p:spTree>
    <p:extLst>
      <p:ext uri="{BB962C8B-B14F-4D97-AF65-F5344CB8AC3E}">
        <p14:creationId xmlns:p14="http://schemas.microsoft.com/office/powerpoint/2010/main" val="243189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Module 1 Study Guide and Deliverables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2744427"/>
              </p:ext>
            </p:extLst>
          </p:nvPr>
        </p:nvGraphicFramePr>
        <p:xfrm>
          <a:off x="1091961" y="1825625"/>
          <a:ext cx="10008078" cy="4351337"/>
        </p:xfrm>
        <a:graphic>
          <a:graphicData uri="http://schemas.openxmlformats.org/drawingml/2006/table">
            <a:tbl>
              <a:tblPr/>
              <a:tblGrid>
                <a:gridCol w="5004039">
                  <a:extLst>
                    <a:ext uri="{9D8B030D-6E8A-4147-A177-3AD203B41FA5}">
                      <a16:colId xmlns:a16="http://schemas.microsoft.com/office/drawing/2014/main" val="1731853801"/>
                    </a:ext>
                  </a:extLst>
                </a:gridCol>
                <a:gridCol w="5004039">
                  <a:extLst>
                    <a:ext uri="{9D8B030D-6E8A-4147-A177-3AD203B41FA5}">
                      <a16:colId xmlns:a16="http://schemas.microsoft.com/office/drawing/2014/main" val="3205878140"/>
                    </a:ext>
                  </a:extLst>
                </a:gridCol>
              </a:tblGrid>
              <a:tr h="609187">
                <a:tc>
                  <a:txBody>
                    <a:bodyPr/>
                    <a:lstStyle/>
                    <a:p>
                      <a:pPr fontAlgn="t"/>
                      <a:r>
                        <a:rPr lang="en-US" sz="1700" b="1">
                          <a:effectLst/>
                        </a:rPr>
                        <a:t>Topics:</a:t>
                      </a:r>
                      <a:endParaRPr lang="en-US" sz="1700">
                        <a:effectLst/>
                      </a:endParaRPr>
                    </a:p>
                  </a:txBody>
                  <a:tcPr marL="87027" marR="87027" marT="43513" marB="43513">
                    <a:lnL>
                      <a:noFill/>
                    </a:lnL>
                    <a:lnR>
                      <a:noFill/>
                    </a:lnR>
                    <a:lnT>
                      <a:noFill/>
                    </a:lnT>
                    <a:lnB>
                      <a:noFill/>
                    </a:lnB>
                  </a:tcPr>
                </a:tc>
                <a:tc>
                  <a:txBody>
                    <a:bodyPr/>
                    <a:lstStyle/>
                    <a:p>
                      <a:pPr fontAlgn="t"/>
                      <a:r>
                        <a:rPr lang="en-US" sz="1700" b="1">
                          <a:effectLst/>
                        </a:rPr>
                        <a:t>Lectures 1:</a:t>
                      </a:r>
                      <a:r>
                        <a:rPr lang="en-US" sz="1700">
                          <a:effectLst/>
                        </a:rPr>
                        <a:t> Introduction to Enterprise Risk Analytics</a:t>
                      </a:r>
                      <a:br>
                        <a:rPr lang="en-US" sz="1700">
                          <a:effectLst/>
                        </a:rPr>
                      </a:br>
                      <a:r>
                        <a:rPr lang="en-US" sz="1700" b="1">
                          <a:effectLst/>
                        </a:rPr>
                        <a:t>Lectures 2:</a:t>
                      </a:r>
                      <a:r>
                        <a:rPr lang="en-US" sz="1700">
                          <a:effectLst/>
                        </a:rPr>
                        <a:t> Analyzing Risk in the Enterprise</a:t>
                      </a:r>
                    </a:p>
                  </a:txBody>
                  <a:tcPr marL="87027" marR="87027" marT="43513" marB="43513">
                    <a:lnL>
                      <a:noFill/>
                    </a:lnL>
                    <a:lnR>
                      <a:noFill/>
                    </a:lnR>
                    <a:lnT>
                      <a:noFill/>
                    </a:lnT>
                    <a:lnB>
                      <a:noFill/>
                    </a:lnB>
                  </a:tcPr>
                </a:tc>
                <a:extLst>
                  <a:ext uri="{0D108BD9-81ED-4DB2-BD59-A6C34878D82A}">
                    <a16:rowId xmlns:a16="http://schemas.microsoft.com/office/drawing/2014/main" val="2734659098"/>
                  </a:ext>
                </a:extLst>
              </a:tr>
              <a:tr h="1653508">
                <a:tc>
                  <a:txBody>
                    <a:bodyPr/>
                    <a:lstStyle/>
                    <a:p>
                      <a:pPr fontAlgn="t"/>
                      <a:r>
                        <a:rPr lang="en-US" sz="1700" b="1" dirty="0">
                          <a:effectLst/>
                        </a:rPr>
                        <a:t>Readings:</a:t>
                      </a:r>
                      <a:endParaRPr lang="en-US" sz="1700" dirty="0">
                        <a:effectLst/>
                      </a:endParaRPr>
                    </a:p>
                  </a:txBody>
                  <a:tcPr marL="87027" marR="87027" marT="43513" marB="43513">
                    <a:lnL>
                      <a:noFill/>
                    </a:lnL>
                    <a:lnR>
                      <a:noFill/>
                    </a:lnR>
                    <a:lnT>
                      <a:noFill/>
                    </a:lnT>
                    <a:lnB>
                      <a:noFill/>
                    </a:lnB>
                  </a:tcPr>
                </a:tc>
                <a:tc>
                  <a:txBody>
                    <a:bodyPr/>
                    <a:lstStyle/>
                    <a:p>
                      <a:pPr fontAlgn="t"/>
                      <a:r>
                        <a:rPr lang="en-US" sz="1700" b="1" dirty="0">
                          <a:effectLst/>
                        </a:rPr>
                        <a:t>Lectures 1 and 2 online content</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2618766246"/>
                  </a:ext>
                </a:extLst>
              </a:tr>
              <a:tr h="609187">
                <a:tc>
                  <a:txBody>
                    <a:bodyPr/>
                    <a:lstStyle/>
                    <a:p>
                      <a:pPr fontAlgn="t"/>
                      <a:r>
                        <a:rPr lang="en-US" sz="1700" b="1">
                          <a:effectLst/>
                        </a:rPr>
                        <a:t>Discussions:</a:t>
                      </a:r>
                      <a:endParaRPr lang="en-US" sz="1700">
                        <a:effectLst/>
                      </a:endParaRPr>
                    </a:p>
                  </a:txBody>
                  <a:tcPr marL="87027" marR="87027" marT="43513" marB="43513">
                    <a:lnL>
                      <a:noFill/>
                    </a:lnL>
                    <a:lnR>
                      <a:noFill/>
                    </a:lnR>
                    <a:lnT>
                      <a:noFill/>
                    </a:lnT>
                    <a:lnB>
                      <a:noFill/>
                    </a:lnB>
                  </a:tcPr>
                </a:tc>
                <a:tc>
                  <a:txBody>
                    <a:bodyPr/>
                    <a:lstStyle/>
                    <a:p>
                      <a:pPr fontAlgn="t"/>
                      <a:r>
                        <a:rPr lang="en-US" sz="1700" b="1">
                          <a:effectLst/>
                        </a:rPr>
                        <a:t>Module 1 Discussion:</a:t>
                      </a:r>
                      <a:r>
                        <a:rPr lang="en-US" sz="1700">
                          <a:effectLst/>
                        </a:rPr>
                        <a:t> Introduce Yourself (non-graded)</a:t>
                      </a:r>
                      <a:br>
                        <a:rPr lang="en-US" sz="1700">
                          <a:effectLst/>
                        </a:rPr>
                      </a:br>
                      <a:endParaRPr lang="en-US" sz="1700">
                        <a:effectLst/>
                      </a:endParaRPr>
                    </a:p>
                  </a:txBody>
                  <a:tcPr marL="87027" marR="87027" marT="43513" marB="43513">
                    <a:lnL>
                      <a:noFill/>
                    </a:lnL>
                    <a:lnR>
                      <a:noFill/>
                    </a:lnR>
                    <a:lnT>
                      <a:noFill/>
                    </a:lnT>
                    <a:lnB>
                      <a:noFill/>
                    </a:lnB>
                  </a:tcPr>
                </a:tc>
                <a:extLst>
                  <a:ext uri="{0D108BD9-81ED-4DB2-BD59-A6C34878D82A}">
                    <a16:rowId xmlns:a16="http://schemas.microsoft.com/office/drawing/2014/main" val="2281925902"/>
                  </a:ext>
                </a:extLst>
              </a:tr>
              <a:tr h="1131348">
                <a:tc>
                  <a:txBody>
                    <a:bodyPr/>
                    <a:lstStyle/>
                    <a:p>
                      <a:pPr fontAlgn="t"/>
                      <a:r>
                        <a:rPr lang="en-US" sz="1700" b="1">
                          <a:effectLst/>
                        </a:rPr>
                        <a:t>Assignments: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Assignment 1</a:t>
                      </a:r>
                      <a:r>
                        <a:rPr lang="en-US" sz="1700" dirty="0">
                          <a:effectLst/>
                        </a:rPr>
                        <a:t>: Individual Assignment covering Lecture 1 and Lecture 2.</a:t>
                      </a:r>
                    </a:p>
                  </a:txBody>
                  <a:tcPr marL="87027" marR="87027" marT="43513" marB="43513">
                    <a:lnL>
                      <a:noFill/>
                    </a:lnL>
                    <a:lnR>
                      <a:noFill/>
                    </a:lnR>
                    <a:lnT>
                      <a:noFill/>
                    </a:lnT>
                    <a:lnB>
                      <a:noFill/>
                    </a:lnB>
                  </a:tcPr>
                </a:tc>
                <a:extLst>
                  <a:ext uri="{0D108BD9-81ED-4DB2-BD59-A6C34878D82A}">
                    <a16:rowId xmlns:a16="http://schemas.microsoft.com/office/drawing/2014/main" val="1748281495"/>
                  </a:ext>
                </a:extLst>
              </a:tr>
              <a:tr h="348107">
                <a:tc>
                  <a:txBody>
                    <a:bodyPr/>
                    <a:lstStyle/>
                    <a:p>
                      <a:pPr fontAlgn="t"/>
                      <a:r>
                        <a:rPr lang="en-US" sz="1700" b="1">
                          <a:effectLst/>
                        </a:rPr>
                        <a:t>Assessments: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Quiz 1</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378533147"/>
                  </a:ext>
                </a:extLst>
              </a:tr>
            </a:tbl>
          </a:graphicData>
        </a:graphic>
      </p:graphicFrame>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3682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Another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0" name="Content Placeholder 3"/>
          <p:cNvSpPr txBox="1">
            <a:spLocks/>
          </p:cNvSpPr>
          <p:nvPr/>
        </p:nvSpPr>
        <p:spPr>
          <a:xfrm>
            <a:off x="2847267" y="5825181"/>
            <a:ext cx="899984" cy="3521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2.13</a:t>
            </a:r>
          </a:p>
        </p:txBody>
      </p:sp>
      <p:pic>
        <p:nvPicPr>
          <p:cNvPr id="3" name="Picture 2"/>
          <p:cNvPicPr>
            <a:picLocks noChangeAspect="1"/>
          </p:cNvPicPr>
          <p:nvPr/>
        </p:nvPicPr>
        <p:blipFill>
          <a:blip r:embed="rId2"/>
          <a:stretch>
            <a:fillRect/>
          </a:stretch>
        </p:blipFill>
        <p:spPr>
          <a:xfrm>
            <a:off x="838200" y="1367635"/>
            <a:ext cx="4918118" cy="4461150"/>
          </a:xfrm>
          <a:prstGeom prst="rect">
            <a:avLst/>
          </a:prstGeom>
        </p:spPr>
      </p:pic>
      <p:sp>
        <p:nvSpPr>
          <p:cNvPr id="11" name="Content Placeholder 3"/>
          <p:cNvSpPr txBox="1">
            <a:spLocks/>
          </p:cNvSpPr>
          <p:nvPr/>
        </p:nvSpPr>
        <p:spPr>
          <a:xfrm>
            <a:off x="8838235" y="4374497"/>
            <a:ext cx="899984" cy="3521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2.14</a:t>
            </a:r>
          </a:p>
        </p:txBody>
      </p:sp>
      <p:pic>
        <p:nvPicPr>
          <p:cNvPr id="12" name="Picture 11"/>
          <p:cNvPicPr>
            <a:picLocks noChangeAspect="1"/>
          </p:cNvPicPr>
          <p:nvPr/>
        </p:nvPicPr>
        <p:blipFill>
          <a:blip r:embed="rId3"/>
          <a:stretch>
            <a:fillRect/>
          </a:stretch>
        </p:blipFill>
        <p:spPr>
          <a:xfrm>
            <a:off x="7173677" y="2744812"/>
            <a:ext cx="4229100" cy="1533525"/>
          </a:xfrm>
          <a:prstGeom prst="rect">
            <a:avLst/>
          </a:prstGeom>
          <a:ln>
            <a:solidFill>
              <a:schemeClr val="bg2"/>
            </a:solidFill>
          </a:ln>
        </p:spPr>
      </p:pic>
    </p:spTree>
    <p:extLst>
      <p:ext uri="{BB962C8B-B14F-4D97-AF65-F5344CB8AC3E}">
        <p14:creationId xmlns:p14="http://schemas.microsoft.com/office/powerpoint/2010/main" val="213999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Another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8" name="Content Placeholder 2"/>
          <p:cNvSpPr txBox="1">
            <a:spLocks/>
          </p:cNvSpPr>
          <p:nvPr/>
        </p:nvSpPr>
        <p:spPr>
          <a:xfrm>
            <a:off x="990600" y="1779525"/>
            <a:ext cx="10515600" cy="1241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With a little more work, we can determine several key statistics about our data (see Figure 2.14. We find the following results, which are explained in further detail below:</a:t>
            </a:r>
          </a:p>
          <a:p>
            <a:pPr marL="0" indent="0">
              <a:buFont typeface="Arial" panose="020B0604020202020204" pitchFamily="34" charset="0"/>
              <a:buNone/>
            </a:pPr>
            <a:endParaRPr lang="en-US" sz="2400" dirty="0"/>
          </a:p>
        </p:txBody>
      </p:sp>
      <p:sp>
        <p:nvSpPr>
          <p:cNvPr id="13" name="Content Placeholder 3"/>
          <p:cNvSpPr txBox="1">
            <a:spLocks/>
          </p:cNvSpPr>
          <p:nvPr/>
        </p:nvSpPr>
        <p:spPr>
          <a:xfrm>
            <a:off x="5646007" y="5799995"/>
            <a:ext cx="899984" cy="3521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2.15</a:t>
            </a:r>
          </a:p>
        </p:txBody>
      </p:sp>
      <p:pic>
        <p:nvPicPr>
          <p:cNvPr id="12" name="Picture 11"/>
          <p:cNvPicPr>
            <a:picLocks noChangeAspect="1"/>
          </p:cNvPicPr>
          <p:nvPr/>
        </p:nvPicPr>
        <p:blipFill>
          <a:blip r:embed="rId2"/>
          <a:stretch>
            <a:fillRect/>
          </a:stretch>
        </p:blipFill>
        <p:spPr>
          <a:xfrm>
            <a:off x="4195762" y="2751995"/>
            <a:ext cx="4105275" cy="3048000"/>
          </a:xfrm>
          <a:prstGeom prst="rect">
            <a:avLst/>
          </a:prstGeom>
          <a:ln>
            <a:solidFill>
              <a:schemeClr val="bg2"/>
            </a:solidFill>
          </a:ln>
        </p:spPr>
      </p:pic>
    </p:spTree>
    <p:extLst>
      <p:ext uri="{BB962C8B-B14F-4D97-AF65-F5344CB8AC3E}">
        <p14:creationId xmlns:p14="http://schemas.microsoft.com/office/powerpoint/2010/main" val="3852036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spcBef>
                    <a:spcPts val="1800"/>
                  </a:spcBef>
                  <a:buNone/>
                </a:pPr>
                <a:r>
                  <a:rPr lang="en-US" dirty="0"/>
                  <a:t>When we run the simulation for 10,000 trials, for each trial R calculates a cost difference (Diff: the manufacturing in-house – outsourcing). At the end of the simulation, we have a data set of the cost differences for each trial,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𝑥</m:t>
                        </m:r>
                      </m:e>
                      <m:sub>
                        <m:r>
                          <a:rPr lang="en-US" b="0" i="1" dirty="0" smtClean="0">
                            <a:latin typeface="Cambria Math" panose="02040503050406030204" pitchFamily="18" charset="0"/>
                          </a:rPr>
                          <m:t>𝑁</m:t>
                        </m:r>
                      </m:sub>
                    </m:sSub>
                  </m:oMath>
                </a14:m>
                <a:r>
                  <a:rPr lang="en-US" dirty="0"/>
                  <a:t>.</a:t>
                </a:r>
              </a:p>
              <a:p>
                <a:pPr lvl="1">
                  <a:spcBef>
                    <a:spcPts val="1800"/>
                  </a:spcBef>
                </a:pP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oMath>
                </a14:m>
                <a:r>
                  <a:rPr lang="en-US" dirty="0"/>
                  <a:t> is the cost difference obtained in the first trial.</a:t>
                </a:r>
              </a:p>
              <a:p>
                <a:pPr lvl="1">
                  <a:spcBef>
                    <a:spcPts val="1800"/>
                  </a:spcBef>
                </a:pP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oMath>
                </a14:m>
                <a:r>
                  <a:rPr lang="en-US" dirty="0"/>
                  <a:t> is the cost difference obtained in the second trial.</a:t>
                </a:r>
              </a:p>
              <a:p>
                <a:pPr lvl="1">
                  <a:spcBef>
                    <a:spcPts val="1800"/>
                  </a:spcBef>
                </a:pPr>
                <a14:m>
                  <m:oMath xmlns:m="http://schemas.openxmlformats.org/officeDocument/2006/math">
                    <m:sSub>
                      <m:sSubPr>
                        <m:ctrlPr>
                          <a:rPr lang="en-US" i="1" dirty="0">
                            <a:latin typeface="Cambria Math" panose="02040503050406030204" pitchFamily="18" charset="0"/>
                          </a:rPr>
                        </m:ctrlPr>
                      </m:sSubPr>
                      <m:e>
                        <m:r>
                          <a:rPr lang="en-US" i="1" dirty="0" err="1">
                            <a:latin typeface="Cambria Math" panose="02040503050406030204" pitchFamily="18" charset="0"/>
                          </a:rPr>
                          <m:t>𝑥</m:t>
                        </m:r>
                      </m:e>
                      <m:sub>
                        <m:r>
                          <a:rPr lang="en-US" i="1" dirty="0">
                            <a:latin typeface="Cambria Math" panose="02040503050406030204" pitchFamily="18" charset="0"/>
                          </a:rPr>
                          <m:t>𝑁</m:t>
                        </m:r>
                      </m:sub>
                    </m:sSub>
                  </m:oMath>
                </a14:m>
                <a:r>
                  <a:rPr lang="en-US" dirty="0"/>
                  <a:t> is the cost difference obtained in the Nth trial.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812140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spcBef>
                    <a:spcPts val="1800"/>
                  </a:spcBef>
                  <a:buNone/>
                </a:pPr>
                <a:r>
                  <a:rPr lang="en-US" b="1" dirty="0"/>
                  <a:t>Variance </a:t>
                </a:r>
                <a:r>
                  <a:rPr lang="en-US" dirty="0"/>
                  <a:t>is a widely used measure of variability. It is the mean squared deviation of the observations from the mean. It is calculated as follows:</a:t>
                </a:r>
              </a:p>
              <a:p>
                <a:pPr marL="0" indent="0">
                  <a:spcBef>
                    <a:spcPts val="1800"/>
                  </a:spcBef>
                  <a:buNone/>
                </a:pPr>
                <a:endParaRPr lang="en-US" b="1" dirty="0"/>
              </a:p>
              <a:p>
                <a:pPr marL="0" indent="0">
                  <a:spcBef>
                    <a:spcPts val="1800"/>
                  </a:spcBef>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r>
                            <a:rPr lang="en-US" b="0" i="1" smtClean="0">
                              <a:latin typeface="Cambria Math" panose="02040503050406030204" pitchFamily="18" charset="0"/>
                            </a:rPr>
                            <m:t>−1</m:t>
                          </m:r>
                        </m:den>
                      </m:f>
                    </m:oMath>
                  </m:oMathPara>
                </a14:m>
                <a:endParaRPr lang="en-US" dirty="0"/>
              </a:p>
              <a:p>
                <a:pPr marL="0" indent="0">
                  <a:spcBef>
                    <a:spcPts val="1800"/>
                  </a:spcBef>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63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4259155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spcBef>
                    <a:spcPts val="1800"/>
                  </a:spcBef>
                  <a:buNone/>
                </a:pPr>
                <a:r>
                  <a:rPr lang="en-US" b="1" i="1" dirty="0"/>
                  <a:t>Standard deviation</a:t>
                </a:r>
                <a:r>
                  <a:rPr lang="en-US" dirty="0"/>
                  <a:t> is obtained by taking the square root of the variance, and gives us some idea of the dispersion of the dataset Unlike variance it is in the same units as the output ($ here). We found a standard deviation of $9852. It’s common to think of one observation in terms of how many standard deviations from the mean it is, so for example if we observed a difference of $5000, we would say it was</a:t>
                </a:r>
              </a:p>
              <a:p>
                <a:pPr marL="0" indent="0">
                  <a:spcBef>
                    <a:spcPts val="1800"/>
                  </a:spcBef>
                  <a:buNone/>
                </a:pPr>
                <a:endParaRPr lang="en-US" dirty="0"/>
              </a:p>
              <a:p>
                <a:pPr marL="0" indent="0">
                  <a:spcBef>
                    <a:spcPts val="1800"/>
                  </a:spcBef>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$5000−</m:t>
                          </m:r>
                          <m:d>
                            <m:dPr>
                              <m:ctrlPr>
                                <a:rPr lang="en-US" b="0" i="1" smtClean="0">
                                  <a:latin typeface="Cambria Math" panose="02040503050406030204" pitchFamily="18" charset="0"/>
                                </a:rPr>
                              </m:ctrlPr>
                            </m:dPr>
                            <m:e>
                              <m:r>
                                <a:rPr lang="en-US" b="0" i="1" smtClean="0">
                                  <a:latin typeface="Cambria Math" panose="02040503050406030204" pitchFamily="18" charset="0"/>
                                </a:rPr>
                                <m:t>−$3412</m:t>
                              </m:r>
                            </m:e>
                          </m:d>
                        </m:num>
                        <m:den>
                          <m:r>
                            <a:rPr lang="en-US" b="0" i="1" smtClean="0">
                              <a:latin typeface="Cambria Math" panose="02040503050406030204" pitchFamily="18" charset="0"/>
                            </a:rPr>
                            <m:t>$9852</m:t>
                          </m:r>
                        </m:den>
                      </m:f>
                      <m:r>
                        <a:rPr lang="en-US" b="0" i="1" smtClean="0">
                          <a:latin typeface="Cambria Math" panose="02040503050406030204" pitchFamily="18" charset="0"/>
                        </a:rPr>
                        <m:t>=.85</m:t>
                      </m:r>
                    </m:oMath>
                  </m:oMathPara>
                </a14:m>
                <a:endParaRPr lang="en-US" dirty="0"/>
              </a:p>
              <a:p>
                <a:pPr marL="0" indent="0">
                  <a:spcBef>
                    <a:spcPts val="1800"/>
                  </a:spcBef>
                  <a:buNone/>
                </a:pPr>
                <a:endParaRPr lang="en-US" dirty="0"/>
              </a:p>
              <a:p>
                <a:pPr marL="0" indent="0">
                  <a:spcBef>
                    <a:spcPts val="1800"/>
                  </a:spcBef>
                  <a:buNone/>
                </a:pPr>
                <a:r>
                  <a:rPr lang="en-US" dirty="0"/>
                  <a:t>.85 standard deviations from the mean.</a:t>
                </a:r>
              </a:p>
              <a:p>
                <a:pPr marL="0" indent="0">
                  <a:spcBef>
                    <a:spcPts val="1800"/>
                  </a:spcBef>
                  <a:buNone/>
                </a:pPr>
                <a:endParaRPr lang="en-US" dirty="0"/>
              </a:p>
              <a:p>
                <a:pPr marL="0" indent="0">
                  <a:spcBef>
                    <a:spcPts val="1800"/>
                  </a:spcBef>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801" r="-1623" b="-36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895266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p:sp>
        <p:nvSpPr>
          <p:cNvPr id="3" name="Content Placeholder 2"/>
          <p:cNvSpPr>
            <a:spLocks noGrp="1"/>
          </p:cNvSpPr>
          <p:nvPr>
            <p:ph idx="1"/>
          </p:nvPr>
        </p:nvSpPr>
        <p:spPr/>
        <p:txBody>
          <a:bodyPr>
            <a:normAutofit/>
          </a:bodyPr>
          <a:lstStyle/>
          <a:p>
            <a:pPr marL="0" indent="0">
              <a:buNone/>
            </a:pPr>
            <a:r>
              <a:rPr lang="en-US" b="1" i="1" dirty="0"/>
              <a:t>Skewness </a:t>
            </a:r>
            <a:r>
              <a:rPr lang="en-US" dirty="0"/>
              <a:t>is a measure of asymmetry of a probability distribution. A negative skewness implies that the distribution is left-skewed and a positive skewness implies that the distribution is right-skewed.</a:t>
            </a:r>
          </a:p>
          <a:p>
            <a:pPr marL="0" indent="0">
              <a:buNone/>
            </a:pPr>
            <a:r>
              <a:rPr lang="en-US" dirty="0"/>
              <a:t>Our Skewness is equal to –0.35, which suggest that the frequency distribution of the cost difference is left-skewed. This can be easily observed from the histogram in Figure 2.19.</a:t>
            </a:r>
          </a:p>
          <a:p>
            <a:pPr marL="0" indent="0">
              <a:spcBef>
                <a:spcPts val="1800"/>
              </a:spcBef>
              <a:buNone/>
            </a:pPr>
            <a:endParaRPr lang="en-US" dirty="0"/>
          </a:p>
          <a:p>
            <a:pPr marL="0" indent="0">
              <a:spcBef>
                <a:spcPts val="1800"/>
              </a:spcBef>
              <a:buNone/>
            </a:pPr>
            <a:endParaRPr lang="en-US" dirty="0"/>
          </a:p>
        </p:txBody>
      </p:sp>
      <p:sp>
        <p:nvSpPr>
          <p:cNvPr id="4" name="Footer Placeholder 3"/>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525588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p:sp>
        <p:nvSpPr>
          <p:cNvPr id="3" name="Content Placeholder 2"/>
          <p:cNvSpPr>
            <a:spLocks noGrp="1"/>
          </p:cNvSpPr>
          <p:nvPr>
            <p:ph idx="1"/>
          </p:nvPr>
        </p:nvSpPr>
        <p:spPr/>
        <p:txBody>
          <a:bodyPr>
            <a:normAutofit/>
          </a:bodyPr>
          <a:lstStyle/>
          <a:p>
            <a:pPr marL="0" indent="0">
              <a:buNone/>
            </a:pPr>
            <a:r>
              <a:rPr lang="en-US" b="1" i="1" dirty="0"/>
              <a:t>Kurtosis</a:t>
            </a:r>
            <a:r>
              <a:rPr lang="en-US" dirty="0"/>
              <a:t> measures whether a distribution has </a:t>
            </a:r>
          </a:p>
          <a:p>
            <a:pPr marL="971550" lvl="1" indent="-514350">
              <a:buFont typeface="+mj-lt"/>
              <a:buAutoNum type="romanLcPeriod"/>
            </a:pPr>
            <a:r>
              <a:rPr lang="en-US" dirty="0"/>
              <a:t>A narrow peak and long tails (positive), or</a:t>
            </a:r>
          </a:p>
          <a:p>
            <a:pPr marL="971550" lvl="1" indent="-514350">
              <a:buFont typeface="+mj-lt"/>
              <a:buAutoNum type="romanLcPeriod"/>
            </a:pPr>
            <a:r>
              <a:rPr lang="en-US" dirty="0"/>
              <a:t>A wider peak and short tails (negative)</a:t>
            </a:r>
          </a:p>
          <a:p>
            <a:pPr marL="0" indent="0">
              <a:buNone/>
            </a:pPr>
            <a:r>
              <a:rPr lang="en-US" dirty="0"/>
              <a:t>relative to a distribution with similar variance.</a:t>
            </a:r>
          </a:p>
          <a:p>
            <a:pPr marL="0" indent="0">
              <a:buNone/>
            </a:pPr>
            <a:r>
              <a:rPr lang="en-US" dirty="0"/>
              <a:t>Kurtosis is equal to –0.17, which suggest that the frequency distribution of the cost difference has short tails.</a:t>
            </a:r>
          </a:p>
          <a:p>
            <a:pPr marL="0" indent="0">
              <a:spcBef>
                <a:spcPts val="1800"/>
              </a:spcBef>
              <a:buNone/>
            </a:pPr>
            <a:endParaRPr lang="en-US" dirty="0"/>
          </a:p>
          <a:p>
            <a:pPr marL="0" indent="0">
              <a:spcBef>
                <a:spcPts val="1800"/>
              </a:spcBef>
              <a:buNone/>
            </a:pPr>
            <a:endParaRPr lang="en-US" dirty="0"/>
          </a:p>
        </p:txBody>
      </p:sp>
      <p:sp>
        <p:nvSpPr>
          <p:cNvPr id="4" name="Footer Placeholder 3"/>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415452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spcBef>
                    <a:spcPts val="1800"/>
                  </a:spcBef>
                  <a:buNone/>
                </a:pPr>
                <a:r>
                  <a:rPr lang="en-US" b="1" i="1" dirty="0"/>
                  <a:t>Minimum</a:t>
                </a:r>
                <a:r>
                  <a:rPr lang="en-US" dirty="0"/>
                  <a:t> is the smallest value in the data set. It is the minimum of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𝑥</m:t>
                        </m:r>
                      </m:e>
                      <m:sub>
                        <m:r>
                          <a:rPr lang="en-US" b="0" i="1" dirty="0" smtClean="0">
                            <a:latin typeface="Cambria Math" panose="02040503050406030204" pitchFamily="18" charset="0"/>
                          </a:rPr>
                          <m:t>𝑁</m:t>
                        </m:r>
                      </m:sub>
                    </m:sSub>
                    <m:r>
                      <a:rPr lang="en-US" i="1" dirty="0">
                        <a:latin typeface="Cambria Math" panose="02040503050406030204" pitchFamily="18" charset="0"/>
                      </a:rPr>
                      <m:t>.</m:t>
                    </m:r>
                  </m:oMath>
                </a14:m>
                <a:endParaRPr lang="en-US" dirty="0"/>
              </a:p>
              <a:p>
                <a:pPr marL="0" indent="0">
                  <a:spcBef>
                    <a:spcPts val="1800"/>
                  </a:spcBef>
                  <a:buNone/>
                </a:pPr>
                <a:endParaRPr lang="en-US" dirty="0"/>
              </a:p>
              <a:p>
                <a:pPr marL="0" indent="0">
                  <a:spcBef>
                    <a:spcPts val="1800"/>
                  </a:spcBef>
                  <a:buNone/>
                </a:pPr>
                <a:r>
                  <a:rPr lang="en-US" dirty="0"/>
                  <a:t>For the outsourcing decision model, the smallest cost-difference value obtained out of 10000 trials is –$42,332.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721485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2493061"/>
              </a:xfrm>
            </p:spPr>
            <p:txBody>
              <a:bodyPr>
                <a:normAutofit fontScale="92500" lnSpcReduction="10000"/>
              </a:bodyPr>
              <a:lstStyle/>
              <a:p>
                <a:pPr marL="0" indent="0">
                  <a:spcBef>
                    <a:spcPts val="1800"/>
                  </a:spcBef>
                  <a:buNone/>
                </a:pPr>
                <a:r>
                  <a:rPr lang="en-US" b="1" i="1" dirty="0"/>
                  <a:t>Maximum</a:t>
                </a:r>
                <a:r>
                  <a:rPr lang="en-US" dirty="0"/>
                  <a:t> is the largest value in the data set. It is the maximum of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𝑥</m:t>
                        </m:r>
                      </m:e>
                      <m:sub>
                        <m:r>
                          <a:rPr lang="en-US" b="0" i="1" dirty="0" smtClean="0">
                            <a:latin typeface="Cambria Math" panose="02040503050406030204" pitchFamily="18" charset="0"/>
                          </a:rPr>
                          <m:t>𝑁</m:t>
                        </m:r>
                      </m:sub>
                    </m:sSub>
                    <m:r>
                      <a:rPr lang="en-US" i="1" dirty="0">
                        <a:latin typeface="Cambria Math" panose="02040503050406030204" pitchFamily="18" charset="0"/>
                      </a:rPr>
                      <m:t>.</m:t>
                    </m:r>
                  </m:oMath>
                </a14:m>
                <a:endParaRPr lang="en-US" dirty="0"/>
              </a:p>
              <a:p>
                <a:pPr marL="0" indent="0">
                  <a:spcBef>
                    <a:spcPts val="1800"/>
                  </a:spcBef>
                  <a:buNone/>
                </a:pPr>
                <a:r>
                  <a:rPr lang="en-US" dirty="0"/>
                  <a:t>For the outsourcing decision model, the largest cost-difference value obtained out of 10000 trials is –$22,769.</a:t>
                </a:r>
              </a:p>
              <a:p>
                <a:pPr marL="0" indent="0">
                  <a:spcBef>
                    <a:spcPts val="1800"/>
                  </a:spcBef>
                  <a:buNone/>
                </a:pPr>
                <a:r>
                  <a:rPr lang="en-US" dirty="0"/>
                  <a:t>The minimum cost difference of –$43,431 and a maximum cost difference of $20,875 suggest to manufacture in-house.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2493061"/>
              </a:xfrm>
              <a:blipFill>
                <a:blip r:embed="rId2"/>
                <a:stretch>
                  <a:fillRect l="-1043" t="-4890" r="-464" b="-513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BU MET AD616 Fall 2022</a:t>
            </a:r>
            <a:endParaRPr lang="en-US" dirty="0"/>
          </a:p>
        </p:txBody>
      </p:sp>
      <p:sp>
        <p:nvSpPr>
          <p:cNvPr id="6" name="TextBox 5"/>
          <p:cNvSpPr txBox="1"/>
          <p:nvPr/>
        </p:nvSpPr>
        <p:spPr>
          <a:xfrm>
            <a:off x="2812192" y="4737353"/>
            <a:ext cx="6567616" cy="1200329"/>
          </a:xfrm>
          <a:prstGeom prst="rect">
            <a:avLst/>
          </a:prstGeom>
          <a:solidFill>
            <a:srgbClr val="F5F5F5"/>
          </a:solidFill>
        </p:spPr>
        <p:txBody>
          <a:bodyPr wrap="square" rtlCol="0">
            <a:spAutoFit/>
          </a:bodyPr>
          <a:lstStyle/>
          <a:p>
            <a:r>
              <a:rPr lang="en-US" b="1" dirty="0"/>
              <a:t>Note: </a:t>
            </a:r>
            <a:r>
              <a:rPr lang="en-US" dirty="0"/>
              <a:t>Do not interpret the minimum and the maximum as the </a:t>
            </a:r>
            <a:r>
              <a:rPr lang="en-US" i="1" dirty="0"/>
              <a:t>worst case</a:t>
            </a:r>
            <a:r>
              <a:rPr lang="en-US" dirty="0"/>
              <a:t>; as the number of iterations increases, they will typically continue to spread. However, these are the </a:t>
            </a:r>
            <a:r>
              <a:rPr lang="en-US" i="1" dirty="0"/>
              <a:t>estimates</a:t>
            </a:r>
            <a:r>
              <a:rPr lang="en-US" dirty="0"/>
              <a:t> of the best- and worst-case results that can be expected.</a:t>
            </a:r>
          </a:p>
        </p:txBody>
      </p:sp>
    </p:spTree>
    <p:extLst>
      <p:ext uri="{BB962C8B-B14F-4D97-AF65-F5344CB8AC3E}">
        <p14:creationId xmlns:p14="http://schemas.microsoft.com/office/powerpoint/2010/main" val="3118593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p:sp>
        <p:nvSpPr>
          <p:cNvPr id="3" name="Content Placeholder 2"/>
          <p:cNvSpPr>
            <a:spLocks noGrp="1"/>
          </p:cNvSpPr>
          <p:nvPr>
            <p:ph idx="1"/>
          </p:nvPr>
        </p:nvSpPr>
        <p:spPr>
          <a:xfrm>
            <a:off x="838200" y="1825625"/>
            <a:ext cx="10515600" cy="2493061"/>
          </a:xfrm>
        </p:spPr>
        <p:txBody>
          <a:bodyPr>
            <a:normAutofit/>
          </a:bodyPr>
          <a:lstStyle/>
          <a:p>
            <a:pPr marL="0" indent="0">
              <a:buNone/>
            </a:pPr>
            <a:r>
              <a:rPr lang="en-US" b="1" i="1" dirty="0"/>
              <a:t>Range</a:t>
            </a:r>
            <a:r>
              <a:rPr lang="en-US" dirty="0"/>
              <a:t> is the difference between the maximum value and the minimum value of a data set.</a:t>
            </a:r>
          </a:p>
          <a:p>
            <a:pPr marL="0" indent="0">
              <a:buNone/>
            </a:pPr>
            <a:r>
              <a:rPr lang="en-US" dirty="0"/>
              <a:t>For the outsourcing decision model, the range is $22,769 – (–$42,332) = $65,012.</a:t>
            </a:r>
          </a:p>
        </p:txBody>
      </p:sp>
      <p:sp>
        <p:nvSpPr>
          <p:cNvPr id="4" name="Footer Placeholder 3"/>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49122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pPr marL="0" indent="0">
              <a:buNone/>
            </a:pPr>
            <a:r>
              <a:rPr lang="en-US" dirty="0"/>
              <a:t>After you complete this lecture, you will be familiar with the following concepts:</a:t>
            </a:r>
          </a:p>
          <a:p>
            <a:pPr marL="0" indent="0">
              <a:buNone/>
            </a:pPr>
            <a:endParaRPr lang="en-US" dirty="0"/>
          </a:p>
          <a:p>
            <a:pPr lvl="1"/>
            <a:r>
              <a:rPr lang="en-US" dirty="0"/>
              <a:t>Incorporating uncertainty into a deterministic R model</a:t>
            </a:r>
          </a:p>
          <a:p>
            <a:pPr lvl="1"/>
            <a:r>
              <a:rPr lang="en-US" dirty="0"/>
              <a:t>Using one-way data tables for Monte Carlo simulation</a:t>
            </a:r>
          </a:p>
          <a:p>
            <a:pPr lvl="1"/>
            <a:r>
              <a:rPr lang="en-US"/>
              <a:t>Using R for </a:t>
            </a:r>
            <a:r>
              <a:rPr lang="en-US" dirty="0"/>
              <a:t>Monte Carlo simulation</a:t>
            </a:r>
          </a:p>
          <a:p>
            <a:pPr lvl="1"/>
            <a:r>
              <a:rPr lang="en-US" dirty="0"/>
              <a:t>Interpreting the results of the simulation</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51329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p:sp>
        <p:nvSpPr>
          <p:cNvPr id="3" name="Content Placeholder 2"/>
          <p:cNvSpPr>
            <a:spLocks noGrp="1"/>
          </p:cNvSpPr>
          <p:nvPr>
            <p:ph idx="1"/>
          </p:nvPr>
        </p:nvSpPr>
        <p:spPr>
          <a:xfrm>
            <a:off x="838200" y="1825625"/>
            <a:ext cx="10515600" cy="1411845"/>
          </a:xfrm>
        </p:spPr>
        <p:txBody>
          <a:bodyPr>
            <a:normAutofit/>
          </a:bodyPr>
          <a:lstStyle/>
          <a:p>
            <a:pPr marL="0" indent="0">
              <a:buNone/>
            </a:pPr>
            <a:r>
              <a:rPr lang="en-US" dirty="0"/>
              <a:t>We can quickly generate a 5-number summary using the summary function on Diff. This will show us the minimum, 25</a:t>
            </a:r>
            <a:r>
              <a:rPr lang="en-US" baseline="30000" dirty="0"/>
              <a:t>th</a:t>
            </a:r>
            <a:r>
              <a:rPr lang="en-US" dirty="0"/>
              <a:t> percentile, median, 75</a:t>
            </a:r>
            <a:r>
              <a:rPr lang="en-US" baseline="30000" dirty="0"/>
              <a:t>th</a:t>
            </a:r>
            <a:r>
              <a:rPr lang="en-US" dirty="0"/>
              <a:t> percentile, and maximum of our dataset.</a:t>
            </a:r>
          </a:p>
        </p:txBody>
      </p:sp>
      <p:sp>
        <p:nvSpPr>
          <p:cNvPr id="4" name="Footer Placeholder 3"/>
          <p:cNvSpPr>
            <a:spLocks noGrp="1"/>
          </p:cNvSpPr>
          <p:nvPr>
            <p:ph type="ftr" sz="quarter" idx="11"/>
          </p:nvPr>
        </p:nvSpPr>
        <p:spPr/>
        <p:txBody>
          <a:bodyPr/>
          <a:lstStyle/>
          <a:p>
            <a:r>
              <a:rPr lang="en-US"/>
              <a:t>BU MET AD616 Fall 2022</a:t>
            </a:r>
            <a:endParaRPr lang="en-US" dirty="0"/>
          </a:p>
        </p:txBody>
      </p:sp>
      <p:pic>
        <p:nvPicPr>
          <p:cNvPr id="6" name="Picture 5"/>
          <p:cNvPicPr>
            <a:picLocks noChangeAspect="1"/>
          </p:cNvPicPr>
          <p:nvPr/>
        </p:nvPicPr>
        <p:blipFill>
          <a:blip r:embed="rId2"/>
          <a:stretch>
            <a:fillRect/>
          </a:stretch>
        </p:blipFill>
        <p:spPr>
          <a:xfrm>
            <a:off x="3681412" y="3372407"/>
            <a:ext cx="4829175" cy="619125"/>
          </a:xfrm>
          <a:prstGeom prst="rect">
            <a:avLst/>
          </a:prstGeom>
          <a:ln>
            <a:solidFill>
              <a:schemeClr val="bg2"/>
            </a:solidFill>
          </a:ln>
        </p:spPr>
      </p:pic>
      <p:sp>
        <p:nvSpPr>
          <p:cNvPr id="8" name="Content Placeholder 3"/>
          <p:cNvSpPr txBox="1">
            <a:spLocks/>
          </p:cNvSpPr>
          <p:nvPr/>
        </p:nvSpPr>
        <p:spPr>
          <a:xfrm>
            <a:off x="5646007" y="4126469"/>
            <a:ext cx="899984" cy="3521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2.16</a:t>
            </a:r>
          </a:p>
        </p:txBody>
      </p:sp>
    </p:spTree>
    <p:extLst>
      <p:ext uri="{BB962C8B-B14F-4D97-AF65-F5344CB8AC3E}">
        <p14:creationId xmlns:p14="http://schemas.microsoft.com/office/powerpoint/2010/main" val="1384245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Our Model</a:t>
            </a:r>
          </a:p>
        </p:txBody>
      </p:sp>
      <p:sp>
        <p:nvSpPr>
          <p:cNvPr id="3" name="Content Placeholder 2"/>
          <p:cNvSpPr>
            <a:spLocks noGrp="1"/>
          </p:cNvSpPr>
          <p:nvPr>
            <p:ph idx="1"/>
          </p:nvPr>
        </p:nvSpPr>
        <p:spPr>
          <a:xfrm>
            <a:off x="838200" y="1825625"/>
            <a:ext cx="10515600" cy="2122359"/>
          </a:xfrm>
        </p:spPr>
        <p:txBody>
          <a:bodyPr>
            <a:normAutofit fontScale="92500" lnSpcReduction="20000"/>
          </a:bodyPr>
          <a:lstStyle/>
          <a:p>
            <a:pPr marL="0" indent="0">
              <a:buNone/>
            </a:pPr>
            <a:r>
              <a:rPr lang="en-US" dirty="0"/>
              <a:t>If we wanted to know how often it was better to manufacture, we can see how often the Diff variable, that is the cost to manufacture minus the cost to outsource is less than 0 by seeing how often the </a:t>
            </a:r>
            <a:r>
              <a:rPr lang="en-US" dirty="0" err="1"/>
              <a:t>BestToManufacture</a:t>
            </a:r>
            <a:r>
              <a:rPr lang="en-US" dirty="0"/>
              <a:t> variable is TRUE. Booleans, when converted to integers, are coerced to 1 for TRUE and 0 for FALSE, so we need only sum up the number of TRUES and divide by the number of trials. We observe about 60% of the time, manufacturing is the correct decision.</a:t>
            </a:r>
          </a:p>
        </p:txBody>
      </p:sp>
      <p:sp>
        <p:nvSpPr>
          <p:cNvPr id="4" name="Footer Placeholder 3"/>
          <p:cNvSpPr>
            <a:spLocks noGrp="1"/>
          </p:cNvSpPr>
          <p:nvPr>
            <p:ph type="ftr" sz="quarter" idx="11"/>
          </p:nvPr>
        </p:nvSpPr>
        <p:spPr/>
        <p:txBody>
          <a:bodyPr/>
          <a:lstStyle/>
          <a:p>
            <a:r>
              <a:rPr lang="en-US"/>
              <a:t>BU MET AD616 Fall 2022</a:t>
            </a:r>
            <a:endParaRPr lang="en-US" dirty="0"/>
          </a:p>
        </p:txBody>
      </p:sp>
      <p:pic>
        <p:nvPicPr>
          <p:cNvPr id="6" name="Picture 5"/>
          <p:cNvPicPr>
            <a:picLocks noChangeAspect="1"/>
          </p:cNvPicPr>
          <p:nvPr/>
        </p:nvPicPr>
        <p:blipFill>
          <a:blip r:embed="rId2"/>
          <a:stretch>
            <a:fillRect/>
          </a:stretch>
        </p:blipFill>
        <p:spPr>
          <a:xfrm>
            <a:off x="3028950" y="3992519"/>
            <a:ext cx="6134100" cy="590550"/>
          </a:xfrm>
          <a:prstGeom prst="rect">
            <a:avLst/>
          </a:prstGeom>
          <a:ln>
            <a:solidFill>
              <a:schemeClr val="bg2"/>
            </a:solidFill>
          </a:ln>
        </p:spPr>
      </p:pic>
      <p:sp>
        <p:nvSpPr>
          <p:cNvPr id="7" name="Content Placeholder 3"/>
          <p:cNvSpPr txBox="1">
            <a:spLocks/>
          </p:cNvSpPr>
          <p:nvPr/>
        </p:nvSpPr>
        <p:spPr>
          <a:xfrm>
            <a:off x="5646008" y="4627604"/>
            <a:ext cx="899984" cy="3521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2.17</a:t>
            </a:r>
          </a:p>
        </p:txBody>
      </p:sp>
      <p:sp>
        <p:nvSpPr>
          <p:cNvPr id="8" name="Content Placeholder 2"/>
          <p:cNvSpPr txBox="1">
            <a:spLocks/>
          </p:cNvSpPr>
          <p:nvPr/>
        </p:nvSpPr>
        <p:spPr>
          <a:xfrm>
            <a:off x="939114" y="5024307"/>
            <a:ext cx="10414686" cy="641266"/>
          </a:xfrm>
          <a:prstGeom prst="rect">
            <a:avLst/>
          </a:prstGeom>
          <a:solidFill>
            <a:srgbClr val="F5F5F5"/>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Individual exercise: </a:t>
            </a:r>
          </a:p>
          <a:p>
            <a:pPr marL="0" indent="0">
              <a:buFont typeface="Arial" panose="020B0604020202020204" pitchFamily="34" charset="0"/>
              <a:buNone/>
            </a:pPr>
            <a:r>
              <a:rPr lang="en-US" sz="1400" dirty="0"/>
              <a:t>How often would the company save at least $1000 by manufacturing as opposed to outsourcing?</a:t>
            </a:r>
          </a:p>
        </p:txBody>
      </p:sp>
    </p:spTree>
    <p:extLst>
      <p:ext uri="{BB962C8B-B14F-4D97-AF65-F5344CB8AC3E}">
        <p14:creationId xmlns:p14="http://schemas.microsoft.com/office/powerpoint/2010/main" val="1048501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Graphing Our Model</a:t>
            </a:r>
          </a:p>
        </p:txBody>
      </p:sp>
      <p:sp>
        <p:nvSpPr>
          <p:cNvPr id="3" name="Content Placeholder 2"/>
          <p:cNvSpPr>
            <a:spLocks noGrp="1"/>
          </p:cNvSpPr>
          <p:nvPr>
            <p:ph idx="1"/>
          </p:nvPr>
        </p:nvSpPr>
        <p:spPr>
          <a:xfrm>
            <a:off x="838200" y="1825625"/>
            <a:ext cx="10515600" cy="2666056"/>
          </a:xfrm>
        </p:spPr>
        <p:txBody>
          <a:bodyPr>
            <a:normAutofit fontScale="62500" lnSpcReduction="20000"/>
          </a:bodyPr>
          <a:lstStyle/>
          <a:p>
            <a:pPr marL="0" indent="0">
              <a:buNone/>
            </a:pPr>
            <a:r>
              <a:rPr lang="en-US" dirty="0"/>
              <a:t>Let’s use a histogram to graph our results. The code I’m using is in Figure 2.18, and requires </a:t>
            </a:r>
            <a:r>
              <a:rPr lang="en-US" dirty="0" err="1"/>
              <a:t>ggplot</a:t>
            </a:r>
            <a:r>
              <a:rPr lang="en-US" dirty="0"/>
              <a:t> from the </a:t>
            </a:r>
            <a:r>
              <a:rPr lang="en-US" dirty="0" err="1"/>
              <a:t>tidyverse</a:t>
            </a:r>
            <a:r>
              <a:rPr lang="en-US" dirty="0"/>
              <a:t> library. The resulting graph is in Figure 2.19</a:t>
            </a:r>
          </a:p>
          <a:p>
            <a:pPr marL="0" indent="0">
              <a:buNone/>
            </a:pPr>
            <a:r>
              <a:rPr lang="en-US" dirty="0"/>
              <a:t>We use the </a:t>
            </a:r>
            <a:r>
              <a:rPr lang="en-US" dirty="0" err="1"/>
              <a:t>as.data.frame</a:t>
            </a:r>
            <a:r>
              <a:rPr lang="en-US" dirty="0"/>
              <a:t>() function to coerce Diff into a form </a:t>
            </a:r>
            <a:r>
              <a:rPr lang="en-US" dirty="0" err="1"/>
              <a:t>ggplot</a:t>
            </a:r>
            <a:r>
              <a:rPr lang="en-US" dirty="0"/>
              <a:t> can read. </a:t>
            </a:r>
          </a:p>
          <a:p>
            <a:pPr marL="0" indent="0">
              <a:buNone/>
            </a:pPr>
            <a:r>
              <a:rPr lang="en-US" dirty="0"/>
              <a:t>..count.. is a special element of </a:t>
            </a:r>
            <a:r>
              <a:rPr lang="en-US" dirty="0" err="1"/>
              <a:t>ggplot</a:t>
            </a:r>
            <a:r>
              <a:rPr lang="en-US" dirty="0"/>
              <a:t> which counts the number of observations within a bin, allowing us to get the probability density along the y-axis. </a:t>
            </a:r>
          </a:p>
          <a:p>
            <a:pPr marL="0" indent="0">
              <a:buNone/>
            </a:pPr>
            <a:r>
              <a:rPr lang="en-US" dirty="0" err="1"/>
              <a:t>binwidth</a:t>
            </a:r>
            <a:r>
              <a:rPr lang="en-US" dirty="0"/>
              <a:t> controls the width of a horizontal bar on the x-axis (in this case 2000). </a:t>
            </a:r>
          </a:p>
          <a:p>
            <a:pPr marL="0" indent="0">
              <a:buNone/>
            </a:pPr>
            <a:r>
              <a:rPr lang="en-US" dirty="0"/>
              <a:t>If we wanted to control the number of bins instead, we could use bins instead. </a:t>
            </a:r>
          </a:p>
          <a:p>
            <a:pPr marL="0" indent="0">
              <a:buNone/>
            </a:pPr>
            <a:r>
              <a:rPr lang="en-US" dirty="0" err="1"/>
              <a:t>ggtitle</a:t>
            </a:r>
            <a:r>
              <a:rPr lang="en-US" dirty="0"/>
              <a:t>, </a:t>
            </a:r>
            <a:r>
              <a:rPr lang="en-US" dirty="0" err="1"/>
              <a:t>xlab</a:t>
            </a:r>
            <a:r>
              <a:rPr lang="en-US" dirty="0"/>
              <a:t>, and </a:t>
            </a:r>
            <a:r>
              <a:rPr lang="en-US" dirty="0" err="1"/>
              <a:t>ylab</a:t>
            </a:r>
            <a:r>
              <a:rPr lang="en-US" dirty="0"/>
              <a:t> all allow us to control the labels and the title.</a:t>
            </a:r>
          </a:p>
          <a:p>
            <a:pPr marL="0" indent="0">
              <a:buNone/>
            </a:pPr>
            <a:r>
              <a:rPr lang="en-US" dirty="0"/>
              <a:t>Finally, the </a:t>
            </a:r>
            <a:r>
              <a:rPr lang="en-US" dirty="0" err="1"/>
              <a:t>geom_vline</a:t>
            </a:r>
            <a:r>
              <a:rPr lang="en-US" dirty="0"/>
              <a:t> call inserts a vertical line at x=0, where outsourcing and manufacturing break even.</a:t>
            </a:r>
          </a:p>
        </p:txBody>
      </p:sp>
      <p:sp>
        <p:nvSpPr>
          <p:cNvPr id="4" name="Footer Placeholder 3"/>
          <p:cNvSpPr>
            <a:spLocks noGrp="1"/>
          </p:cNvSpPr>
          <p:nvPr>
            <p:ph type="ftr" sz="quarter" idx="11"/>
          </p:nvPr>
        </p:nvSpPr>
        <p:spPr/>
        <p:txBody>
          <a:bodyPr/>
          <a:lstStyle/>
          <a:p>
            <a:r>
              <a:rPr lang="en-US"/>
              <a:t>BU MET AD616 Fall 2022</a:t>
            </a:r>
            <a:endParaRPr lang="en-US" dirty="0"/>
          </a:p>
        </p:txBody>
      </p:sp>
      <p:sp>
        <p:nvSpPr>
          <p:cNvPr id="7" name="Content Placeholder 3"/>
          <p:cNvSpPr txBox="1">
            <a:spLocks/>
          </p:cNvSpPr>
          <p:nvPr/>
        </p:nvSpPr>
        <p:spPr>
          <a:xfrm>
            <a:off x="5646008" y="5928969"/>
            <a:ext cx="899984" cy="3521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2.18</a:t>
            </a:r>
          </a:p>
        </p:txBody>
      </p:sp>
      <p:pic>
        <p:nvPicPr>
          <p:cNvPr id="8" name="Picture 7"/>
          <p:cNvPicPr>
            <a:picLocks noChangeAspect="1"/>
          </p:cNvPicPr>
          <p:nvPr/>
        </p:nvPicPr>
        <p:blipFill>
          <a:blip r:embed="rId2"/>
          <a:stretch>
            <a:fillRect/>
          </a:stretch>
        </p:blipFill>
        <p:spPr>
          <a:xfrm>
            <a:off x="2743200" y="4529287"/>
            <a:ext cx="6705600" cy="1362075"/>
          </a:xfrm>
          <a:prstGeom prst="rect">
            <a:avLst/>
          </a:prstGeom>
          <a:ln>
            <a:solidFill>
              <a:schemeClr val="bg2"/>
            </a:solidFill>
          </a:ln>
        </p:spPr>
      </p:pic>
    </p:spTree>
    <p:extLst>
      <p:ext uri="{BB962C8B-B14F-4D97-AF65-F5344CB8AC3E}">
        <p14:creationId xmlns:p14="http://schemas.microsoft.com/office/powerpoint/2010/main" val="1448750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Graphing Our Model</a:t>
            </a:r>
          </a:p>
        </p:txBody>
      </p:sp>
      <p:sp>
        <p:nvSpPr>
          <p:cNvPr id="4" name="Footer Placeholder 3"/>
          <p:cNvSpPr>
            <a:spLocks noGrp="1"/>
          </p:cNvSpPr>
          <p:nvPr>
            <p:ph type="ftr" sz="quarter" idx="11"/>
          </p:nvPr>
        </p:nvSpPr>
        <p:spPr/>
        <p:txBody>
          <a:bodyPr/>
          <a:lstStyle/>
          <a:p>
            <a:r>
              <a:rPr lang="en-US"/>
              <a:t>BU MET AD616 Fall 2022</a:t>
            </a:r>
            <a:endParaRPr lang="en-US" dirty="0"/>
          </a:p>
        </p:txBody>
      </p:sp>
      <p:sp>
        <p:nvSpPr>
          <p:cNvPr id="7" name="Content Placeholder 3"/>
          <p:cNvSpPr txBox="1">
            <a:spLocks/>
          </p:cNvSpPr>
          <p:nvPr/>
        </p:nvSpPr>
        <p:spPr>
          <a:xfrm>
            <a:off x="5646008" y="5881986"/>
            <a:ext cx="899984" cy="3521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2.19</a:t>
            </a:r>
          </a:p>
        </p:txBody>
      </p:sp>
      <p:pic>
        <p:nvPicPr>
          <p:cNvPr id="11" name="Picture 10"/>
          <p:cNvPicPr>
            <a:picLocks noChangeAspect="1"/>
          </p:cNvPicPr>
          <p:nvPr/>
        </p:nvPicPr>
        <p:blipFill>
          <a:blip r:embed="rId2"/>
          <a:stretch>
            <a:fillRect/>
          </a:stretch>
        </p:blipFill>
        <p:spPr>
          <a:xfrm>
            <a:off x="2370719" y="1498682"/>
            <a:ext cx="7450562" cy="4285652"/>
          </a:xfrm>
          <a:prstGeom prst="rect">
            <a:avLst/>
          </a:prstGeom>
          <a:ln>
            <a:solidFill>
              <a:schemeClr val="bg2"/>
            </a:solidFill>
          </a:ln>
        </p:spPr>
      </p:pic>
    </p:spTree>
    <p:extLst>
      <p:ext uri="{BB962C8B-B14F-4D97-AF65-F5344CB8AC3E}">
        <p14:creationId xmlns:p14="http://schemas.microsoft.com/office/powerpoint/2010/main" val="1833829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Model 2:</a:t>
            </a:r>
          </a:p>
        </p:txBody>
      </p:sp>
      <p:sp>
        <p:nvSpPr>
          <p:cNvPr id="4" name="Footer Placeholder 3"/>
          <p:cNvSpPr>
            <a:spLocks noGrp="1"/>
          </p:cNvSpPr>
          <p:nvPr>
            <p:ph type="ftr" sz="quarter" idx="11"/>
          </p:nvPr>
        </p:nvSpPr>
        <p:spPr/>
        <p:txBody>
          <a:bodyPr/>
          <a:lstStyle/>
          <a:p>
            <a:r>
              <a:rPr lang="en-US"/>
              <a:t>BU MET AD616 Fall 2022</a:t>
            </a:r>
            <a:endParaRPr lang="en-US" dirty="0"/>
          </a:p>
        </p:txBody>
      </p:sp>
      <p:sp>
        <p:nvSpPr>
          <p:cNvPr id="7" name="Content Placeholder 3"/>
          <p:cNvSpPr txBox="1">
            <a:spLocks/>
          </p:cNvSpPr>
          <p:nvPr/>
        </p:nvSpPr>
        <p:spPr>
          <a:xfrm>
            <a:off x="5646008" y="5881986"/>
            <a:ext cx="899984" cy="3521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Figure 2.20</a:t>
            </a:r>
          </a:p>
        </p:txBody>
      </p:sp>
      <p:pic>
        <p:nvPicPr>
          <p:cNvPr id="6" name="Picture 5"/>
          <p:cNvPicPr>
            <a:picLocks noChangeAspect="1"/>
          </p:cNvPicPr>
          <p:nvPr/>
        </p:nvPicPr>
        <p:blipFill>
          <a:blip r:embed="rId2"/>
          <a:stretch>
            <a:fillRect/>
          </a:stretch>
        </p:blipFill>
        <p:spPr>
          <a:xfrm>
            <a:off x="730710" y="1631092"/>
            <a:ext cx="5365290" cy="3992774"/>
          </a:xfrm>
          <a:prstGeom prst="rect">
            <a:avLst/>
          </a:prstGeom>
          <a:ln>
            <a:solidFill>
              <a:schemeClr val="bg2"/>
            </a:solidFill>
          </a:ln>
        </p:spPr>
      </p:pic>
      <p:pic>
        <p:nvPicPr>
          <p:cNvPr id="8" name="Picture 7"/>
          <p:cNvPicPr>
            <a:picLocks noChangeAspect="1"/>
          </p:cNvPicPr>
          <p:nvPr/>
        </p:nvPicPr>
        <p:blipFill>
          <a:blip r:embed="rId3"/>
          <a:stretch>
            <a:fillRect/>
          </a:stretch>
        </p:blipFill>
        <p:spPr>
          <a:xfrm>
            <a:off x="6304623" y="1631092"/>
            <a:ext cx="5139773" cy="3991526"/>
          </a:xfrm>
          <a:prstGeom prst="rect">
            <a:avLst/>
          </a:prstGeom>
          <a:ln>
            <a:solidFill>
              <a:schemeClr val="bg2"/>
            </a:solidFill>
          </a:ln>
        </p:spPr>
      </p:pic>
    </p:spTree>
    <p:extLst>
      <p:ext uri="{BB962C8B-B14F-4D97-AF65-F5344CB8AC3E}">
        <p14:creationId xmlns:p14="http://schemas.microsoft.com/office/powerpoint/2010/main" val="1369511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 Footnotes</a:t>
            </a:r>
          </a:p>
        </p:txBody>
      </p:sp>
      <p:sp>
        <p:nvSpPr>
          <p:cNvPr id="3" name="Content Placeholder 2"/>
          <p:cNvSpPr>
            <a:spLocks noGrp="1"/>
          </p:cNvSpPr>
          <p:nvPr>
            <p:ph idx="1"/>
          </p:nvPr>
        </p:nvSpPr>
        <p:spPr/>
        <p:txBody>
          <a:bodyPr>
            <a:normAutofit fontScale="62500" lnSpcReduction="20000"/>
          </a:bodyPr>
          <a:lstStyle/>
          <a:p>
            <a:pPr marL="0" indent="0">
              <a:lnSpc>
                <a:spcPct val="170000"/>
              </a:lnSpc>
              <a:spcBef>
                <a:spcPts val="0"/>
              </a:spcBef>
              <a:buNone/>
            </a:pPr>
            <a:r>
              <a:rPr lang="en-US" baseline="30000" dirty="0"/>
              <a:t>1</a:t>
            </a:r>
            <a:r>
              <a:rPr lang="en-US" dirty="0"/>
              <a:t> Evans, J. R., </a:t>
            </a:r>
            <a:r>
              <a:rPr lang="en-US" i="1" dirty="0"/>
              <a:t>Business Analytics: Methods, Models, and Decisions</a:t>
            </a:r>
            <a:r>
              <a:rPr lang="en-US" dirty="0"/>
              <a:t>, 2e, 2016, Pearson Education, Inc., pp. 344-345.</a:t>
            </a:r>
          </a:p>
          <a:p>
            <a:pPr marL="0" indent="0">
              <a:lnSpc>
                <a:spcPct val="170000"/>
              </a:lnSpc>
              <a:spcBef>
                <a:spcPts val="0"/>
              </a:spcBef>
              <a:buNone/>
            </a:pPr>
            <a:r>
              <a:rPr lang="en-US" baseline="30000" dirty="0"/>
              <a:t>2</a:t>
            </a:r>
            <a:r>
              <a:rPr lang="en-US" dirty="0"/>
              <a:t> Ragsdale, C. T., </a:t>
            </a:r>
            <a:r>
              <a:rPr lang="en-US" i="1" dirty="0"/>
              <a:t>Spreadsheet Modeling &amp; Decision Analysis: A Practical Introduction to Business Analytics</a:t>
            </a:r>
            <a:r>
              <a:rPr lang="en-US" dirty="0"/>
              <a:t>, 7e, Cengage Learning, p. 619.</a:t>
            </a:r>
            <a:br>
              <a:rPr lang="en-US" dirty="0"/>
            </a:br>
            <a:r>
              <a:rPr lang="en-US" baseline="30000" dirty="0"/>
              <a:t>3</a:t>
            </a:r>
            <a:r>
              <a:rPr lang="en-US" dirty="0"/>
              <a:t> Evans, J. R., </a:t>
            </a:r>
            <a:r>
              <a:rPr lang="en-US" i="1" dirty="0"/>
              <a:t>Business Analytics: Methods, Models, and Decisions</a:t>
            </a:r>
            <a:r>
              <a:rPr lang="en-US" dirty="0"/>
              <a:t>, 2e, 2016, Pearson Education, Inc., p. 379.</a:t>
            </a:r>
            <a:br>
              <a:rPr lang="en-US" dirty="0"/>
            </a:br>
            <a:r>
              <a:rPr lang="en-US" baseline="30000" dirty="0"/>
              <a:t>4</a:t>
            </a:r>
            <a:r>
              <a:rPr lang="en-US" dirty="0"/>
              <a:t> Evans, J. R., </a:t>
            </a:r>
            <a:r>
              <a:rPr lang="en-US" i="1" dirty="0"/>
              <a:t>Business Analytics: Methods, Models, and Decisions</a:t>
            </a:r>
            <a:r>
              <a:rPr lang="en-US" dirty="0"/>
              <a:t>, 2e, 2016, Pearson Education, Inc., p. 379.</a:t>
            </a:r>
          </a:p>
          <a:p>
            <a:pPr marL="0" indent="0">
              <a:lnSpc>
                <a:spcPct val="170000"/>
              </a:lnSpc>
              <a:spcBef>
                <a:spcPts val="0"/>
              </a:spcBef>
              <a:buNone/>
            </a:pPr>
            <a:r>
              <a:rPr lang="en-US" baseline="30000" dirty="0"/>
              <a:t>5 </a:t>
            </a:r>
            <a:r>
              <a:rPr lang="en-US" dirty="0"/>
              <a:t>Evans, J. R., </a:t>
            </a:r>
            <a:r>
              <a:rPr lang="en-US" i="1" dirty="0"/>
              <a:t>Business Analytics: Methods, Models, and Decisions</a:t>
            </a:r>
            <a:r>
              <a:rPr lang="en-US" dirty="0"/>
              <a:t>, 2e, 2016, Pearson Education, Inc., p. 364.</a:t>
            </a:r>
            <a:br>
              <a:rPr lang="en-US" dirty="0"/>
            </a:br>
            <a:r>
              <a:rPr lang="en-US" baseline="30000" dirty="0"/>
              <a:t>6</a:t>
            </a:r>
            <a:r>
              <a:rPr lang="en-US" dirty="0"/>
              <a:t> Evans, J. R., </a:t>
            </a:r>
            <a:r>
              <a:rPr lang="en-US" i="1" dirty="0"/>
              <a:t>Business Analytics: Methods, Models, and Decisions</a:t>
            </a:r>
            <a:r>
              <a:rPr lang="en-US" dirty="0"/>
              <a:t>, 2e, 2016, Pearson Education, Inc., p. 364.</a:t>
            </a:r>
            <a:br>
              <a:rPr lang="en-US" dirty="0"/>
            </a:br>
            <a:endParaRPr lang="en-US" dirty="0">
              <a:solidFill>
                <a:srgbClr val="00000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51250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 References</a:t>
            </a:r>
          </a:p>
        </p:txBody>
      </p:sp>
      <p:sp>
        <p:nvSpPr>
          <p:cNvPr id="3" name="Content Placeholder 2"/>
          <p:cNvSpPr>
            <a:spLocks noGrp="1"/>
          </p:cNvSpPr>
          <p:nvPr>
            <p:ph idx="1"/>
          </p:nvPr>
        </p:nvSpPr>
        <p:spPr/>
        <p:txBody>
          <a:bodyPr>
            <a:normAutofit/>
          </a:bodyPr>
          <a:lstStyle/>
          <a:p>
            <a:pPr marL="0" indent="0">
              <a:buNone/>
            </a:pPr>
            <a:r>
              <a:rPr lang="en-US" dirty="0"/>
              <a:t>Evans, J. R., </a:t>
            </a:r>
            <a:r>
              <a:rPr lang="en-US" i="1" dirty="0"/>
              <a:t>Business Analytics: Methods, Models, and Decisions</a:t>
            </a:r>
            <a:r>
              <a:rPr lang="en-US" dirty="0"/>
              <a:t>, 2e, 2016, Pearson Education, Inc.</a:t>
            </a:r>
          </a:p>
          <a:p>
            <a:pPr marL="0" indent="0">
              <a:buNone/>
            </a:pPr>
            <a:r>
              <a:rPr lang="en-US" dirty="0"/>
              <a:t>Ragsdale, C. T., </a:t>
            </a:r>
            <a:r>
              <a:rPr lang="en-US" i="1" dirty="0"/>
              <a:t>Spreadsheet Modeling &amp; Decision Analysis: A Practical Introduction to Business Analytics</a:t>
            </a:r>
            <a:r>
              <a:rPr lang="en-US" dirty="0"/>
              <a:t>, 7e, Cengage Learning.</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741113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 Summary Questions</a:t>
            </a:r>
          </a:p>
        </p:txBody>
      </p:sp>
      <p:sp>
        <p:nvSpPr>
          <p:cNvPr id="3" name="Content Placeholder 2"/>
          <p:cNvSpPr>
            <a:spLocks noGrp="1"/>
          </p:cNvSpPr>
          <p:nvPr>
            <p:ph idx="1"/>
          </p:nvPr>
        </p:nvSpPr>
        <p:spPr>
          <a:xfrm>
            <a:off x="838200" y="1825625"/>
            <a:ext cx="10515600" cy="3839948"/>
          </a:xfrm>
          <a:solidFill>
            <a:srgbClr val="F5F5F5"/>
          </a:solidFill>
        </p:spPr>
        <p:txBody>
          <a:bodyPr>
            <a:normAutofit/>
          </a:bodyPr>
          <a:lstStyle/>
          <a:p>
            <a:pPr marL="514350" indent="-514350">
              <a:buFont typeface="+mj-lt"/>
              <a:buAutoNum type="arabicPeriod"/>
            </a:pPr>
            <a:r>
              <a:rPr lang="en-US" dirty="0"/>
              <a:t>How do we model an uncertain variable in R?</a:t>
            </a:r>
          </a:p>
          <a:p>
            <a:pPr marL="514350" indent="-514350">
              <a:buFont typeface="+mj-lt"/>
              <a:buAutoNum type="arabicPeriod"/>
            </a:pPr>
            <a:r>
              <a:rPr lang="en-US" dirty="0"/>
              <a:t>What is a “random variable” and what is a “probability distribution”?</a:t>
            </a:r>
          </a:p>
          <a:p>
            <a:pPr marL="514350" indent="-514350">
              <a:buFont typeface="+mj-lt"/>
              <a:buAutoNum type="arabicPeriod"/>
            </a:pPr>
            <a:r>
              <a:rPr lang="en-US" dirty="0"/>
              <a:t>What is the R function used to generate random values from the normal distribution?</a:t>
            </a:r>
          </a:p>
          <a:p>
            <a:pPr marL="0" indent="0">
              <a:buNone/>
            </a:pPr>
            <a:endParaRPr lang="en-US" sz="1400"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104287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Lectures 1 &amp; 2 Individual Exercise</a:t>
            </a:r>
          </a:p>
        </p:txBody>
      </p:sp>
      <p:sp>
        <p:nvSpPr>
          <p:cNvPr id="3" name="Content Placeholder 2"/>
          <p:cNvSpPr>
            <a:spLocks noGrp="1"/>
          </p:cNvSpPr>
          <p:nvPr>
            <p:ph idx="1"/>
          </p:nvPr>
        </p:nvSpPr>
        <p:spPr>
          <a:xfrm>
            <a:off x="838200" y="1825625"/>
            <a:ext cx="10515600" cy="3839948"/>
          </a:xfrm>
          <a:solidFill>
            <a:srgbClr val="F5F5F5"/>
          </a:solidFill>
        </p:spPr>
        <p:txBody>
          <a:bodyPr>
            <a:normAutofit fontScale="77500" lnSpcReduction="20000"/>
          </a:bodyPr>
          <a:lstStyle/>
          <a:p>
            <a:pPr marL="0" indent="0">
              <a:buNone/>
            </a:pPr>
            <a:r>
              <a:rPr lang="en-US" dirty="0"/>
              <a:t>The problems in the individual exercise is designed for you to practice what you have learnt in Lecture 1 and Lecture 2. Do not submit anything to your facilitator and/or instructor.</a:t>
            </a:r>
          </a:p>
          <a:p>
            <a:pPr marL="0" indent="0">
              <a:buNone/>
            </a:pPr>
            <a:r>
              <a:rPr lang="en-US" dirty="0"/>
              <a:t>Question: A mortgage lender wants to see how many applications they can process in 20 days. A mortgage application should be processed through six departments (department A to department F) before it is finalized. The number of applications received for each day (demand), and the number of applications processed per day for each department are defined as random variables that can take any integer value between 1 and 6 (like rolling a dice). Initially, all departments have 4 applications in their inbox at the beginning of day 1.</a:t>
            </a:r>
          </a:p>
          <a:p>
            <a:pPr marL="0" indent="0">
              <a:buNone/>
            </a:pPr>
            <a:endParaRPr lang="en-US" dirty="0"/>
          </a:p>
          <a:p>
            <a:pPr marL="971550" lvl="1" indent="-514350">
              <a:buFont typeface="+mj-lt"/>
              <a:buAutoNum type="arabicPeriod"/>
            </a:pPr>
            <a:r>
              <a:rPr lang="en-US" dirty="0"/>
              <a:t>Create a mathematical model of this problem in R.</a:t>
            </a:r>
          </a:p>
          <a:p>
            <a:pPr lvl="2"/>
            <a:r>
              <a:rPr lang="en-US" dirty="0"/>
              <a:t>You can use </a:t>
            </a:r>
            <a:r>
              <a:rPr lang="en-US" dirty="0" err="1"/>
              <a:t>runif</a:t>
            </a:r>
            <a:r>
              <a:rPr lang="en-US" dirty="0"/>
              <a:t> and round formulas to generate values for the demand and the production. Be careful here!</a:t>
            </a:r>
          </a:p>
          <a:p>
            <a:pPr marL="971550" lvl="1" indent="-514350">
              <a:buFont typeface="+mj-lt"/>
              <a:buAutoNum type="arabicPeriod"/>
            </a:pPr>
            <a:r>
              <a:rPr lang="en-US" dirty="0"/>
              <a:t>What is the total number of completed applications at the end of the day 20?</a:t>
            </a:r>
          </a:p>
          <a:p>
            <a:pPr marL="971550" lvl="1" indent="-514350">
              <a:buFont typeface="+mj-lt"/>
              <a:buAutoNum type="arabicPeriod"/>
            </a:pPr>
            <a:r>
              <a:rPr lang="en-US" dirty="0"/>
              <a:t>Does that number changes as you update/recalculate the random variables?</a:t>
            </a:r>
          </a:p>
          <a:p>
            <a:pPr marL="971550" lvl="1" indent="-514350">
              <a:buFont typeface="+mj-lt"/>
              <a:buAutoNum type="arabicPeriod"/>
            </a:pPr>
            <a:r>
              <a:rPr lang="en-US" dirty="0"/>
              <a:t>What is the expected number of completed applications per day?</a:t>
            </a:r>
          </a:p>
          <a:p>
            <a:pPr marL="0" indent="0">
              <a:buNone/>
            </a:pPr>
            <a:endParaRPr lang="en-US" dirty="0"/>
          </a:p>
          <a:p>
            <a:pPr marL="0" indent="0">
              <a:buNone/>
            </a:pPr>
            <a:endParaRPr lang="en-US" sz="1400"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492836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BU MET AD616 Fall 2022</a:t>
            </a:r>
            <a:endParaRPr lang="en-US" dirty="0"/>
          </a:p>
        </p:txBody>
      </p:sp>
      <p:pic>
        <p:nvPicPr>
          <p:cNvPr id="6" name="Picture 5"/>
          <p:cNvPicPr>
            <a:picLocks noChangeAspect="1"/>
          </p:cNvPicPr>
          <p:nvPr/>
        </p:nvPicPr>
        <p:blipFill>
          <a:blip r:embed="rId2"/>
          <a:stretch>
            <a:fillRect/>
          </a:stretch>
        </p:blipFill>
        <p:spPr>
          <a:xfrm>
            <a:off x="1959840" y="1915169"/>
            <a:ext cx="7692159" cy="3528513"/>
          </a:xfrm>
          <a:prstGeom prst="rect">
            <a:avLst/>
          </a:prstGeom>
        </p:spPr>
      </p:pic>
    </p:spTree>
    <p:extLst>
      <p:ext uri="{BB962C8B-B14F-4D97-AF65-F5344CB8AC3E}">
        <p14:creationId xmlns:p14="http://schemas.microsoft.com/office/powerpoint/2010/main" val="165858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 Decision—Deterministic Spreadsheet Model</a:t>
            </a:r>
            <a:r>
              <a:rPr lang="en-US" baseline="30000" dirty="0"/>
              <a:t>1</a:t>
            </a:r>
            <a:endParaRPr lang="en-US" dirty="0"/>
          </a:p>
        </p:txBody>
      </p:sp>
      <p:sp>
        <p:nvSpPr>
          <p:cNvPr id="3" name="Content Placeholder 2"/>
          <p:cNvSpPr>
            <a:spLocks noGrp="1"/>
          </p:cNvSpPr>
          <p:nvPr>
            <p:ph idx="1"/>
          </p:nvPr>
        </p:nvSpPr>
        <p:spPr>
          <a:xfrm>
            <a:off x="838200" y="1825625"/>
            <a:ext cx="10515600" cy="861970"/>
          </a:xfrm>
        </p:spPr>
        <p:txBody>
          <a:bodyPr>
            <a:normAutofit/>
          </a:bodyPr>
          <a:lstStyle/>
          <a:p>
            <a:pPr marL="0" indent="0">
              <a:buNone/>
            </a:pPr>
            <a:r>
              <a:rPr lang="en-US" sz="2600" dirty="0"/>
              <a:t>In this module, we will work with the following simple outsourcing decision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Content Placeholder 2"/>
          <p:cNvSpPr txBox="1">
            <a:spLocks/>
          </p:cNvSpPr>
          <p:nvPr/>
        </p:nvSpPr>
        <p:spPr>
          <a:xfrm>
            <a:off x="838200" y="2822532"/>
            <a:ext cx="10515600" cy="3287884"/>
          </a:xfrm>
          <a:prstGeom prst="rect">
            <a:avLst/>
          </a:prstGeom>
          <a:solidFill>
            <a:srgbClr val="F5F5F5"/>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Suppose that a manufacturer can produce a part for $125/unit with a fixed cost of $50,000. The alternative is to outsource production to a supplier at a unit cost of $175. Assume that the production volume is fixed and is equal to 1500. All parts should either be manufactured in-house or should be outsourced.</a:t>
            </a:r>
          </a:p>
          <a:p>
            <a:pPr marL="0" indent="0">
              <a:buFont typeface="Arial" panose="020B0604020202020204" pitchFamily="34" charset="0"/>
              <a:buNone/>
            </a:pPr>
            <a:r>
              <a:rPr lang="en-US" dirty="0"/>
              <a:t>Decision point: The manufacturer wants to know which one is the best decision? Outsourcing or manufacturing in-house?</a:t>
            </a:r>
          </a:p>
          <a:p>
            <a:pPr marL="0" indent="0">
              <a:buFont typeface="Arial" panose="020B0604020202020204" pitchFamily="34" charset="0"/>
              <a:buNone/>
            </a:pPr>
            <a:endParaRPr lang="en-US" dirty="0"/>
          </a:p>
          <a:p>
            <a:pPr marL="0" indent="0">
              <a:buFont typeface="Arial" panose="020B0604020202020204" pitchFamily="34" charset="0"/>
              <a:buNone/>
            </a:pPr>
            <a:r>
              <a:rPr lang="en-US" sz="1400" i="1" dirty="0"/>
              <a:t>Adapted from </a:t>
            </a:r>
            <a:r>
              <a:rPr lang="en-US" sz="1400" dirty="0"/>
              <a:t>Evans, J. R., Business Analytics: Methods, Models, and Decisions, 2e, 2016, Pearson Education, Inc., pp. 22 and pp. 344-345.</a:t>
            </a:r>
          </a:p>
        </p:txBody>
      </p:sp>
    </p:spTree>
    <p:extLst>
      <p:ext uri="{BB962C8B-B14F-4D97-AF65-F5344CB8AC3E}">
        <p14:creationId xmlns:p14="http://schemas.microsoft.com/office/powerpoint/2010/main" val="22616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 Decision—Deterministic Spreadsheet Model</a:t>
            </a:r>
            <a:r>
              <a:rPr lang="en-US" baseline="30000" dirty="0"/>
              <a:t>1</a:t>
            </a:r>
            <a:endParaRPr lang="en-US" dirty="0"/>
          </a:p>
        </p:txBody>
      </p:sp>
      <p:sp>
        <p:nvSpPr>
          <p:cNvPr id="3" name="Content Placeholder 2"/>
          <p:cNvSpPr>
            <a:spLocks noGrp="1"/>
          </p:cNvSpPr>
          <p:nvPr>
            <p:ph idx="1"/>
          </p:nvPr>
        </p:nvSpPr>
        <p:spPr>
          <a:xfrm>
            <a:off x="838200" y="1825625"/>
            <a:ext cx="10515600" cy="861970"/>
          </a:xfrm>
        </p:spPr>
        <p:txBody>
          <a:bodyPr>
            <a:normAutofit/>
          </a:bodyPr>
          <a:lstStyle/>
          <a:p>
            <a:pPr marL="0" indent="0">
              <a:buNone/>
            </a:pPr>
            <a:r>
              <a:rPr lang="en-US" dirty="0"/>
              <a:t>We will first build an R model for the outsourcing decision.</a:t>
            </a:r>
            <a:endParaRPr lang="en-US" sz="2600"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Content Placeholder 2"/>
          <p:cNvSpPr txBox="1">
            <a:spLocks/>
          </p:cNvSpPr>
          <p:nvPr/>
        </p:nvSpPr>
        <p:spPr>
          <a:xfrm>
            <a:off x="838200" y="2822532"/>
            <a:ext cx="10515600" cy="1545582"/>
          </a:xfrm>
          <a:prstGeom prst="rect">
            <a:avLst/>
          </a:prstGeom>
          <a:solidFill>
            <a:srgbClr val="F5F5F5"/>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Individual Exercise:</a:t>
            </a:r>
          </a:p>
          <a:p>
            <a:pPr marL="0" indent="0">
              <a:buFont typeface="Arial" panose="020B0604020202020204" pitchFamily="34" charset="0"/>
              <a:buNone/>
            </a:pPr>
            <a:endParaRPr lang="en-US" dirty="0"/>
          </a:p>
          <a:p>
            <a:pPr marL="0" indent="0">
              <a:buFont typeface="Arial" panose="020B0604020202020204" pitchFamily="34" charset="0"/>
              <a:buNone/>
            </a:pPr>
            <a:r>
              <a:rPr lang="en-US" sz="2600" dirty="0"/>
              <a:t>Before you read any further, please try to build the R model on your own.</a:t>
            </a:r>
          </a:p>
        </p:txBody>
      </p:sp>
      <p:sp>
        <p:nvSpPr>
          <p:cNvPr id="8" name="Content Placeholder 2"/>
          <p:cNvSpPr txBox="1">
            <a:spLocks/>
          </p:cNvSpPr>
          <p:nvPr/>
        </p:nvSpPr>
        <p:spPr>
          <a:xfrm>
            <a:off x="838200" y="4931247"/>
            <a:ext cx="10515600" cy="86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Figure 2.1 presents the resulting model:</a:t>
            </a:r>
            <a:endParaRPr lang="en-US" sz="2600" dirty="0"/>
          </a:p>
        </p:txBody>
      </p:sp>
    </p:spTree>
    <p:extLst>
      <p:ext uri="{BB962C8B-B14F-4D97-AF65-F5344CB8AC3E}">
        <p14:creationId xmlns:p14="http://schemas.microsoft.com/office/powerpoint/2010/main" val="123649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 Decision—Deterministic Spreadsheet Model</a:t>
            </a:r>
            <a:r>
              <a:rPr lang="en-US" baseline="30000" dirty="0"/>
              <a:t>1</a:t>
            </a: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9" name="Picture 8"/>
          <p:cNvPicPr>
            <a:picLocks noChangeAspect="1"/>
          </p:cNvPicPr>
          <p:nvPr/>
        </p:nvPicPr>
        <p:blipFill>
          <a:blip r:embed="rId2"/>
          <a:stretch>
            <a:fillRect/>
          </a:stretch>
        </p:blipFill>
        <p:spPr>
          <a:xfrm>
            <a:off x="2382795" y="2282374"/>
            <a:ext cx="4319168" cy="2703813"/>
          </a:xfrm>
          <a:prstGeom prst="rect">
            <a:avLst/>
          </a:prstGeom>
          <a:ln>
            <a:solidFill>
              <a:schemeClr val="bg2"/>
            </a:solidFill>
          </a:ln>
        </p:spPr>
      </p:pic>
      <p:pic>
        <p:nvPicPr>
          <p:cNvPr id="10" name="Picture 9"/>
          <p:cNvPicPr>
            <a:picLocks noChangeAspect="1"/>
          </p:cNvPicPr>
          <p:nvPr/>
        </p:nvPicPr>
        <p:blipFill>
          <a:blip r:embed="rId3"/>
          <a:stretch>
            <a:fillRect/>
          </a:stretch>
        </p:blipFill>
        <p:spPr>
          <a:xfrm>
            <a:off x="7078362" y="3075546"/>
            <a:ext cx="1990725" cy="781050"/>
          </a:xfrm>
          <a:prstGeom prst="rect">
            <a:avLst/>
          </a:prstGeom>
          <a:ln>
            <a:solidFill>
              <a:schemeClr val="bg2"/>
            </a:solidFill>
          </a:ln>
        </p:spPr>
      </p:pic>
      <p:sp>
        <p:nvSpPr>
          <p:cNvPr id="11" name="TextBox 10"/>
          <p:cNvSpPr txBox="1"/>
          <p:nvPr/>
        </p:nvSpPr>
        <p:spPr>
          <a:xfrm>
            <a:off x="5375189" y="5486602"/>
            <a:ext cx="1111394" cy="369332"/>
          </a:xfrm>
          <a:prstGeom prst="rect">
            <a:avLst/>
          </a:prstGeom>
          <a:noFill/>
        </p:spPr>
        <p:txBody>
          <a:bodyPr wrap="none" rtlCol="0">
            <a:spAutoFit/>
          </a:bodyPr>
          <a:lstStyle/>
          <a:p>
            <a:r>
              <a:rPr lang="en-US" dirty="0"/>
              <a:t>Figure 2.1</a:t>
            </a:r>
          </a:p>
        </p:txBody>
      </p:sp>
    </p:spTree>
    <p:extLst>
      <p:ext uri="{BB962C8B-B14F-4D97-AF65-F5344CB8AC3E}">
        <p14:creationId xmlns:p14="http://schemas.microsoft.com/office/powerpoint/2010/main" val="392292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 Decision—Deterministic Spreadsheet Model</a:t>
            </a:r>
            <a:r>
              <a:rPr lang="en-US" baseline="30000" dirty="0"/>
              <a:t>1</a:t>
            </a:r>
            <a:endParaRPr lang="en-US" dirty="0"/>
          </a:p>
        </p:txBody>
      </p:sp>
      <p:sp>
        <p:nvSpPr>
          <p:cNvPr id="3" name="Content Placeholder 2"/>
          <p:cNvSpPr>
            <a:spLocks noGrp="1"/>
          </p:cNvSpPr>
          <p:nvPr>
            <p:ph idx="1"/>
          </p:nvPr>
        </p:nvSpPr>
        <p:spPr>
          <a:xfrm>
            <a:off x="838200" y="1825624"/>
            <a:ext cx="10515600" cy="4247721"/>
          </a:xfrm>
        </p:spPr>
        <p:txBody>
          <a:bodyPr>
            <a:normAutofit fontScale="77500" lnSpcReduction="20000"/>
          </a:bodyPr>
          <a:lstStyle/>
          <a:p>
            <a:pPr marL="0" indent="0">
              <a:spcBef>
                <a:spcPts val="1800"/>
              </a:spcBef>
              <a:buNone/>
            </a:pPr>
            <a:r>
              <a:rPr lang="en-US" dirty="0"/>
              <a:t>The inputs for </a:t>
            </a:r>
            <a:r>
              <a:rPr lang="en-US" dirty="0" err="1"/>
              <a:t>ManVC</a:t>
            </a:r>
            <a:r>
              <a:rPr lang="en-US" dirty="0"/>
              <a:t>, </a:t>
            </a:r>
            <a:r>
              <a:rPr lang="en-US" dirty="0" err="1"/>
              <a:t>ManFC</a:t>
            </a:r>
            <a:r>
              <a:rPr lang="en-US" dirty="0"/>
              <a:t>, </a:t>
            </a:r>
            <a:r>
              <a:rPr lang="en-US" dirty="0" err="1"/>
              <a:t>OutVC</a:t>
            </a:r>
            <a:r>
              <a:rPr lang="en-US" dirty="0"/>
              <a:t> and Volume, namely, the fixed cost, unit variable cost, unit cost of outsourcing and the production volume are given in the description of the problem. We calculate the total manufacturing cost, </a:t>
            </a:r>
            <a:r>
              <a:rPr lang="en-US" dirty="0" err="1"/>
              <a:t>ManTC</a:t>
            </a:r>
            <a:r>
              <a:rPr lang="en-US" dirty="0"/>
              <a:t> as follows:</a:t>
            </a:r>
          </a:p>
          <a:p>
            <a:pPr marL="457200" lvl="1" indent="0">
              <a:spcBef>
                <a:spcPts val="1800"/>
              </a:spcBef>
              <a:buNone/>
            </a:pPr>
            <a:r>
              <a:rPr lang="en-US" dirty="0"/>
              <a:t>Total manufacturing cost = Fixed cost + unit variable cost × production volume</a:t>
            </a:r>
          </a:p>
          <a:p>
            <a:pPr marL="457200" lvl="1" indent="0">
              <a:spcBef>
                <a:spcPts val="1800"/>
              </a:spcBef>
              <a:buNone/>
            </a:pPr>
            <a:r>
              <a:rPr lang="en-US" sz="2200" dirty="0" err="1"/>
              <a:t>ManTC</a:t>
            </a:r>
            <a:r>
              <a:rPr lang="en-US" sz="2200" dirty="0"/>
              <a:t>=</a:t>
            </a:r>
            <a:r>
              <a:rPr lang="en-US" sz="2200" dirty="0" err="1"/>
              <a:t>ManFC</a:t>
            </a:r>
            <a:r>
              <a:rPr lang="en-US" sz="2200" dirty="0"/>
              <a:t> + </a:t>
            </a:r>
            <a:r>
              <a:rPr lang="en-US" sz="2200" dirty="0" err="1"/>
              <a:t>ManVC</a:t>
            </a:r>
            <a:r>
              <a:rPr lang="en-US" sz="2200" dirty="0"/>
              <a:t> </a:t>
            </a:r>
            <a:r>
              <a:rPr lang="en-US" dirty="0"/>
              <a:t>×</a:t>
            </a:r>
            <a:r>
              <a:rPr lang="en-US" sz="2200" dirty="0"/>
              <a:t> Volume</a:t>
            </a:r>
          </a:p>
          <a:p>
            <a:pPr marL="0" indent="0">
              <a:spcBef>
                <a:spcPts val="1800"/>
              </a:spcBef>
              <a:buNone/>
            </a:pPr>
            <a:r>
              <a:rPr lang="en-US" sz="2600" dirty="0"/>
              <a:t>Thus, </a:t>
            </a:r>
            <a:r>
              <a:rPr lang="en-US" sz="2600" dirty="0" err="1"/>
              <a:t>ManTC</a:t>
            </a:r>
            <a:r>
              <a:rPr lang="en-US" sz="2600" dirty="0"/>
              <a:t>=$50,000 + $125 × 1500=$237,500.</a:t>
            </a:r>
          </a:p>
          <a:p>
            <a:pPr marL="0" indent="0">
              <a:spcBef>
                <a:spcPts val="1800"/>
              </a:spcBef>
              <a:buNone/>
            </a:pPr>
            <a:r>
              <a:rPr lang="en-US" sz="2600" dirty="0"/>
              <a:t>We calculate the total outsourcing cost in cell B17 as follows:</a:t>
            </a:r>
          </a:p>
          <a:p>
            <a:pPr marL="457200" lvl="1" indent="0">
              <a:spcBef>
                <a:spcPts val="1800"/>
              </a:spcBef>
              <a:buNone/>
            </a:pPr>
            <a:r>
              <a:rPr lang="en-US" sz="2200" dirty="0"/>
              <a:t>Total outsourcing cost = unit cost (outsourced from supplier) × production volume (outsourced from supplier)</a:t>
            </a:r>
          </a:p>
          <a:p>
            <a:pPr marL="457200" lvl="1" indent="0">
              <a:spcBef>
                <a:spcPts val="1800"/>
              </a:spcBef>
              <a:buNone/>
            </a:pPr>
            <a:r>
              <a:rPr lang="en-US" sz="2200" dirty="0"/>
              <a:t>Cell </a:t>
            </a:r>
            <a:r>
              <a:rPr lang="en-US" sz="2200" dirty="0" err="1"/>
              <a:t>OutTC</a:t>
            </a:r>
            <a:r>
              <a:rPr lang="en-US" sz="2200" dirty="0"/>
              <a:t>=</a:t>
            </a:r>
            <a:r>
              <a:rPr lang="en-US" sz="2200" dirty="0" err="1"/>
              <a:t>OutVC</a:t>
            </a:r>
            <a:r>
              <a:rPr lang="en-US" sz="2200" dirty="0"/>
              <a:t> </a:t>
            </a:r>
            <a:r>
              <a:rPr lang="en-US" dirty="0"/>
              <a:t>×</a:t>
            </a:r>
            <a:r>
              <a:rPr lang="en-US" sz="2200" dirty="0"/>
              <a:t> Volume</a:t>
            </a:r>
          </a:p>
          <a:p>
            <a:pPr marL="0" indent="0">
              <a:spcBef>
                <a:spcPts val="1800"/>
              </a:spcBef>
              <a:buNone/>
            </a:pPr>
            <a:r>
              <a:rPr lang="en-US" sz="2600" dirty="0"/>
              <a:t>Thus, </a:t>
            </a:r>
            <a:r>
              <a:rPr lang="en-US" sz="2600" dirty="0" err="1"/>
              <a:t>OutTC</a:t>
            </a:r>
            <a:r>
              <a:rPr lang="en-US" sz="2600" dirty="0"/>
              <a:t>= $175 × 1500 = $262,500.</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51387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 Decision—Deterministic Spreadsheet Model</a:t>
            </a:r>
            <a:r>
              <a:rPr lang="en-US" baseline="30000" dirty="0"/>
              <a:t>1</a:t>
            </a:r>
            <a:endParaRPr lang="en-US" dirty="0"/>
          </a:p>
        </p:txBody>
      </p:sp>
      <p:sp>
        <p:nvSpPr>
          <p:cNvPr id="3" name="Content Placeholder 2"/>
          <p:cNvSpPr>
            <a:spLocks noGrp="1"/>
          </p:cNvSpPr>
          <p:nvPr>
            <p:ph idx="1"/>
          </p:nvPr>
        </p:nvSpPr>
        <p:spPr>
          <a:xfrm>
            <a:off x="838200" y="1825624"/>
            <a:ext cx="10515600" cy="4247721"/>
          </a:xfrm>
        </p:spPr>
        <p:txBody>
          <a:bodyPr>
            <a:normAutofit fontScale="92500"/>
          </a:bodyPr>
          <a:lstStyle/>
          <a:p>
            <a:pPr marL="0" indent="0">
              <a:spcBef>
                <a:spcPts val="1800"/>
              </a:spcBef>
              <a:buNone/>
            </a:pPr>
            <a:r>
              <a:rPr lang="en-US" dirty="0"/>
              <a:t>In making the decision, what is important for us is the cost difference. Therefore, “Diff” calculates the difference between the total manufacturing cost and the total outsourcing cost; </a:t>
            </a:r>
            <a:r>
              <a:rPr lang="en-US" dirty="0" err="1"/>
              <a:t>i.e</a:t>
            </a:r>
            <a:r>
              <a:rPr lang="en-US" dirty="0"/>
              <a:t>, </a:t>
            </a:r>
            <a:r>
              <a:rPr lang="en-US" dirty="0" err="1"/>
              <a:t>ManTC-OutTC</a:t>
            </a:r>
            <a:r>
              <a:rPr lang="en-US" dirty="0"/>
              <a:t>. If this difference is smaller than zero, then this means that manufacturing in-house is less costly and the manufacturer should choose to manufacture in-house. Otherwise, the manufacturer should choose to outsource. We found that this difference is $237,500 – $262,500 = –$25,000. Thus, the best decision in this case turns out to be manufacture in-house. Our model communicates the best decision to us in “</a:t>
            </a:r>
            <a:r>
              <a:rPr lang="en-US" dirty="0" err="1"/>
              <a:t>BestToManufacture</a:t>
            </a:r>
            <a:r>
              <a:rPr lang="en-US" dirty="0"/>
              <a:t>”, which returns TRUE when </a:t>
            </a:r>
            <a:r>
              <a:rPr lang="en-US" dirty="0" err="1"/>
              <a:t>ManTC</a:t>
            </a:r>
            <a:r>
              <a:rPr lang="en-US" dirty="0"/>
              <a:t> is lower than </a:t>
            </a:r>
            <a:r>
              <a:rPr lang="en-US" dirty="0" err="1"/>
              <a:t>OutTC</a:t>
            </a:r>
            <a:r>
              <a:rPr lang="en-US" dirty="0"/>
              <a:t> and FALSE otherwise:</a:t>
            </a:r>
          </a:p>
          <a:p>
            <a:pPr marL="457200" lvl="1" indent="0">
              <a:spcBef>
                <a:spcPts val="1800"/>
              </a:spcBef>
              <a:buNone/>
            </a:pPr>
            <a:r>
              <a:rPr lang="en-US" sz="2200" dirty="0" err="1"/>
              <a:t>BestToManufacture</a:t>
            </a:r>
            <a:r>
              <a:rPr lang="en-US" sz="2200" dirty="0"/>
              <a:t> = Diff&lt;0</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78707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 Decision—Deterministic Spreadsheet Model</a:t>
            </a:r>
            <a:r>
              <a:rPr lang="en-US" baseline="30000" dirty="0"/>
              <a:t>1</a:t>
            </a:r>
            <a:endParaRPr lang="en-US" dirty="0"/>
          </a:p>
        </p:txBody>
      </p:sp>
      <p:sp>
        <p:nvSpPr>
          <p:cNvPr id="3" name="Content Placeholder 2"/>
          <p:cNvSpPr>
            <a:spLocks noGrp="1"/>
          </p:cNvSpPr>
          <p:nvPr>
            <p:ph idx="1"/>
          </p:nvPr>
        </p:nvSpPr>
        <p:spPr>
          <a:xfrm>
            <a:off x="838200" y="1825624"/>
            <a:ext cx="10515600" cy="4247721"/>
          </a:xfrm>
        </p:spPr>
        <p:txBody>
          <a:bodyPr>
            <a:normAutofit/>
          </a:bodyPr>
          <a:lstStyle/>
          <a:p>
            <a:pPr marL="0" indent="0">
              <a:spcBef>
                <a:spcPts val="1800"/>
              </a:spcBef>
              <a:buNone/>
            </a:pPr>
            <a:r>
              <a:rPr lang="en-US" dirty="0"/>
              <a:t>We are done with developing the spreadsheet model for our problem. One of the major assumptions that we made is that all inputs are known with certainty. However, as we discussed in Lecture 1, uncertainty is inevitable and it may impact our decisions to a great extent. Now, assume that the production volume is uncertain in our model. This uncertainty of the production volume usually stems from the uncertainty in the demand process; therefore we will use the terms "production volume" and "demand" interchangeably in this module. In the next section, we will learn how to incorporate this uncertainty into our spreadsheet model.</a:t>
            </a:r>
            <a:endParaRPr lang="en-US" sz="2200"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088250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3749</Words>
  <Application>Microsoft Macintosh PowerPoint</Application>
  <PresentationFormat>Widescreen</PresentationFormat>
  <Paragraphs>218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Cambria Math</vt:lpstr>
      <vt:lpstr>Office Theme</vt:lpstr>
      <vt:lpstr>Lecture 2</vt:lpstr>
      <vt:lpstr> Module 1 Study Guide and Deliverables</vt:lpstr>
      <vt:lpstr>Learning Objectives</vt:lpstr>
      <vt:lpstr>Outsourcing Decision—Deterministic Spreadsheet Model1</vt:lpstr>
      <vt:lpstr>Outsourcing Decision—Deterministic Spreadsheet Model1</vt:lpstr>
      <vt:lpstr>Outsourcing Decision—Deterministic Spreadsheet Model1</vt:lpstr>
      <vt:lpstr>Outsourcing Decision—Deterministic Spreadsheet Model1</vt:lpstr>
      <vt:lpstr>Outsourcing Decision—Deterministic Spreadsheet Model1</vt:lpstr>
      <vt:lpstr>Outsourcing Decision—Deterministic Spreadsheet Model1</vt:lpstr>
      <vt:lpstr>Incorporating Uncertainty into the Model</vt:lpstr>
      <vt:lpstr>Incorporating Uncertainty into the Model</vt:lpstr>
      <vt:lpstr>Incorporating Uncertainty into the Model</vt:lpstr>
      <vt:lpstr>Incorporating Uncertainty into the Model</vt:lpstr>
      <vt:lpstr>Scalars and Vectors in R</vt:lpstr>
      <vt:lpstr>Creating a Model</vt:lpstr>
      <vt:lpstr>Creating a Model</vt:lpstr>
      <vt:lpstr>Creating a Model</vt:lpstr>
      <vt:lpstr>Creating Another Model</vt:lpstr>
      <vt:lpstr>Creating Another Model</vt:lpstr>
      <vt:lpstr>Creating Another Model</vt:lpstr>
      <vt:lpstr>Creating Another Model</vt:lpstr>
      <vt:lpstr>Interpreting our Model</vt:lpstr>
      <vt:lpstr>Interpreting Our Model</vt:lpstr>
      <vt:lpstr>Interpreting Our Model</vt:lpstr>
      <vt:lpstr>Interpreting Our Model</vt:lpstr>
      <vt:lpstr>Interpreting Our Model</vt:lpstr>
      <vt:lpstr>Interpreting Our Model</vt:lpstr>
      <vt:lpstr>Interpreting Our Model</vt:lpstr>
      <vt:lpstr>Interpreting Our Model</vt:lpstr>
      <vt:lpstr>Interpreting Our Model</vt:lpstr>
      <vt:lpstr>Interpreting Our Model</vt:lpstr>
      <vt:lpstr>Graphing Our Model</vt:lpstr>
      <vt:lpstr>Graphing Our Model</vt:lpstr>
      <vt:lpstr>Code for Model 2:</vt:lpstr>
      <vt:lpstr>Lecture 2 Footnotes</vt:lpstr>
      <vt:lpstr>Lecture 2 References</vt:lpstr>
      <vt:lpstr>Lecture 2 Summary Questions</vt:lpstr>
      <vt:lpstr>Lectures 1 &amp; 2 Individual Exercise</vt:lpstr>
      <vt:lpstr>PowerPoint Presentation</vt:lpstr>
    </vt:vector>
  </TitlesOfParts>
  <Manager/>
  <Company>Boston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subject/>
  <dc:creator>David Ritt</dc:creator>
  <cp:keywords/>
  <dc:description/>
  <cp:lastModifiedBy>Kim, Hyunuk</cp:lastModifiedBy>
  <cp:revision>44</cp:revision>
  <dcterms:created xsi:type="dcterms:W3CDTF">2019-08-19T15:40:48Z</dcterms:created>
  <dcterms:modified xsi:type="dcterms:W3CDTF">2022-08-22T17:40:29Z</dcterms:modified>
  <cp:category/>
</cp:coreProperties>
</file>