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58" r:id="rId4"/>
    <p:sldId id="292" r:id="rId5"/>
    <p:sldId id="328" r:id="rId6"/>
    <p:sldId id="329" r:id="rId7"/>
    <p:sldId id="330" r:id="rId8"/>
    <p:sldId id="331" r:id="rId9"/>
    <p:sldId id="335" r:id="rId10"/>
    <p:sldId id="334" r:id="rId11"/>
    <p:sldId id="333" r:id="rId12"/>
    <p:sldId id="332"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290" r:id="rId34"/>
    <p:sldId id="289"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2AD75-9D1A-044E-A17A-AD337A6831E0}" v="1" dt="2022-08-22T17:41:07.150"/>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28" d="100"/>
          <a:sy n="128"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Hyunuk" userId="389a3906-df34-48cf-a758-29fc423a599b" providerId="ADAL" clId="{6792AD75-9D1A-044E-A17A-AD337A6831E0}"/>
    <pc:docChg chg="modSld">
      <pc:chgData name="Kim, Hyunuk" userId="389a3906-df34-48cf-a758-29fc423a599b" providerId="ADAL" clId="{6792AD75-9D1A-044E-A17A-AD337A6831E0}" dt="2022-08-22T17:41:07.149" v="0"/>
      <pc:docMkLst>
        <pc:docMk/>
      </pc:docMkLst>
      <pc:sldChg chg="delSp">
        <pc:chgData name="Kim, Hyunuk" userId="389a3906-df34-48cf-a758-29fc423a599b" providerId="ADAL" clId="{6792AD75-9D1A-044E-A17A-AD337A6831E0}" dt="2022-08-22T17:41:07.149" v="0"/>
        <pc:sldMkLst>
          <pc:docMk/>
          <pc:sldMk cId="336823959" sldId="257"/>
        </pc:sldMkLst>
        <pc:spChg chg="del">
          <ac:chgData name="Kim, Hyunuk" userId="389a3906-df34-48cf-a758-29fc423a599b" providerId="ADAL" clId="{6792AD75-9D1A-044E-A17A-AD337A6831E0}" dt="2022-08-22T17:41:07.149" v="0"/>
          <ac:spMkLst>
            <pc:docMk/>
            <pc:sldMk cId="336823959" sldId="257"/>
            <ac:spMk id="6" creationId="{00000000-0000-0000-0000-000000000000}"/>
          </ac:spMkLst>
        </pc:spChg>
      </pc:sldChg>
      <pc:sldChg chg="delSp">
        <pc:chgData name="Kim, Hyunuk" userId="389a3906-df34-48cf-a758-29fc423a599b" providerId="ADAL" clId="{6792AD75-9D1A-044E-A17A-AD337A6831E0}" dt="2022-08-22T17:41:07.149" v="0"/>
        <pc:sldMkLst>
          <pc:docMk/>
          <pc:sldMk cId="1513297777" sldId="258"/>
        </pc:sldMkLst>
        <pc:spChg chg="del">
          <ac:chgData name="Kim, Hyunuk" userId="389a3906-df34-48cf-a758-29fc423a599b" providerId="ADAL" clId="{6792AD75-9D1A-044E-A17A-AD337A6831E0}" dt="2022-08-22T17:41:07.149" v="0"/>
          <ac:spMkLst>
            <pc:docMk/>
            <pc:sldMk cId="1513297777" sldId="258"/>
            <ac:spMk id="6" creationId="{00000000-0000-0000-0000-000000000000}"/>
          </ac:spMkLst>
        </pc:spChg>
      </pc:sldChg>
      <pc:sldChg chg="delSp">
        <pc:chgData name="Kim, Hyunuk" userId="389a3906-df34-48cf-a758-29fc423a599b" providerId="ADAL" clId="{6792AD75-9D1A-044E-A17A-AD337A6831E0}" dt="2022-08-22T17:41:07.149" v="0"/>
        <pc:sldMkLst>
          <pc:docMk/>
          <pc:sldMk cId="3741113073" sldId="289"/>
        </pc:sldMkLst>
        <pc:spChg chg="del">
          <ac:chgData name="Kim, Hyunuk" userId="389a3906-df34-48cf-a758-29fc423a599b" providerId="ADAL" clId="{6792AD75-9D1A-044E-A17A-AD337A6831E0}" dt="2022-08-22T17:41:07.149" v="0"/>
          <ac:spMkLst>
            <pc:docMk/>
            <pc:sldMk cId="3741113073" sldId="289"/>
            <ac:spMk id="6" creationId="{00000000-0000-0000-0000-000000000000}"/>
          </ac:spMkLst>
        </pc:spChg>
      </pc:sldChg>
      <pc:sldChg chg="delSp">
        <pc:chgData name="Kim, Hyunuk" userId="389a3906-df34-48cf-a758-29fc423a599b" providerId="ADAL" clId="{6792AD75-9D1A-044E-A17A-AD337A6831E0}" dt="2022-08-22T17:41:07.149" v="0"/>
        <pc:sldMkLst>
          <pc:docMk/>
          <pc:sldMk cId="351250047" sldId="290"/>
        </pc:sldMkLst>
        <pc:spChg chg="del">
          <ac:chgData name="Kim, Hyunuk" userId="389a3906-df34-48cf-a758-29fc423a599b" providerId="ADAL" clId="{6792AD75-9D1A-044E-A17A-AD337A6831E0}" dt="2022-08-22T17:41:07.149" v="0"/>
          <ac:spMkLst>
            <pc:docMk/>
            <pc:sldMk cId="351250047" sldId="290"/>
            <ac:spMk id="6" creationId="{00000000-0000-0000-0000-000000000000}"/>
          </ac:spMkLst>
        </pc:spChg>
      </pc:sldChg>
      <pc:sldChg chg="delSp">
        <pc:chgData name="Kim, Hyunuk" userId="389a3906-df34-48cf-a758-29fc423a599b" providerId="ADAL" clId="{6792AD75-9D1A-044E-A17A-AD337A6831E0}" dt="2022-08-22T17:41:07.149" v="0"/>
        <pc:sldMkLst>
          <pc:docMk/>
          <pc:sldMk cId="1104287843" sldId="291"/>
        </pc:sldMkLst>
        <pc:spChg chg="del">
          <ac:chgData name="Kim, Hyunuk" userId="389a3906-df34-48cf-a758-29fc423a599b" providerId="ADAL" clId="{6792AD75-9D1A-044E-A17A-AD337A6831E0}" dt="2022-08-22T17:41:07.149" v="0"/>
          <ac:spMkLst>
            <pc:docMk/>
            <pc:sldMk cId="1104287843" sldId="291"/>
            <ac:spMk id="6" creationId="{00000000-0000-0000-0000-000000000000}"/>
          </ac:spMkLst>
        </pc:spChg>
      </pc:sldChg>
      <pc:sldChg chg="delSp">
        <pc:chgData name="Kim, Hyunuk" userId="389a3906-df34-48cf-a758-29fc423a599b" providerId="ADAL" clId="{6792AD75-9D1A-044E-A17A-AD337A6831E0}" dt="2022-08-22T17:41:07.149" v="0"/>
        <pc:sldMkLst>
          <pc:docMk/>
          <pc:sldMk cId="226167374" sldId="292"/>
        </pc:sldMkLst>
        <pc:spChg chg="del">
          <ac:chgData name="Kim, Hyunuk" userId="389a3906-df34-48cf-a758-29fc423a599b" providerId="ADAL" clId="{6792AD75-9D1A-044E-A17A-AD337A6831E0}" dt="2022-08-22T17:41:07.149" v="0"/>
          <ac:spMkLst>
            <pc:docMk/>
            <pc:sldMk cId="226167374" sldId="292"/>
            <ac:spMk id="6" creationId="{00000000-0000-0000-0000-000000000000}"/>
          </ac:spMkLst>
        </pc:spChg>
      </pc:sldChg>
      <pc:sldChg chg="delSp">
        <pc:chgData name="Kim, Hyunuk" userId="389a3906-df34-48cf-a758-29fc423a599b" providerId="ADAL" clId="{6792AD75-9D1A-044E-A17A-AD337A6831E0}" dt="2022-08-22T17:41:07.149" v="0"/>
        <pc:sldMkLst>
          <pc:docMk/>
          <pc:sldMk cId="3918122366" sldId="328"/>
        </pc:sldMkLst>
        <pc:spChg chg="del">
          <ac:chgData name="Kim, Hyunuk" userId="389a3906-df34-48cf-a758-29fc423a599b" providerId="ADAL" clId="{6792AD75-9D1A-044E-A17A-AD337A6831E0}" dt="2022-08-22T17:41:07.149" v="0"/>
          <ac:spMkLst>
            <pc:docMk/>
            <pc:sldMk cId="3918122366" sldId="328"/>
            <ac:spMk id="6" creationId="{00000000-0000-0000-0000-000000000000}"/>
          </ac:spMkLst>
        </pc:spChg>
      </pc:sldChg>
      <pc:sldChg chg="delSp">
        <pc:chgData name="Kim, Hyunuk" userId="389a3906-df34-48cf-a758-29fc423a599b" providerId="ADAL" clId="{6792AD75-9D1A-044E-A17A-AD337A6831E0}" dt="2022-08-22T17:41:07.149" v="0"/>
        <pc:sldMkLst>
          <pc:docMk/>
          <pc:sldMk cId="3344003735" sldId="329"/>
        </pc:sldMkLst>
        <pc:spChg chg="del">
          <ac:chgData name="Kim, Hyunuk" userId="389a3906-df34-48cf-a758-29fc423a599b" providerId="ADAL" clId="{6792AD75-9D1A-044E-A17A-AD337A6831E0}" dt="2022-08-22T17:41:07.149" v="0"/>
          <ac:spMkLst>
            <pc:docMk/>
            <pc:sldMk cId="3344003735" sldId="329"/>
            <ac:spMk id="6" creationId="{00000000-0000-0000-0000-000000000000}"/>
          </ac:spMkLst>
        </pc:spChg>
      </pc:sldChg>
      <pc:sldChg chg="delSp">
        <pc:chgData name="Kim, Hyunuk" userId="389a3906-df34-48cf-a758-29fc423a599b" providerId="ADAL" clId="{6792AD75-9D1A-044E-A17A-AD337A6831E0}" dt="2022-08-22T17:41:07.149" v="0"/>
        <pc:sldMkLst>
          <pc:docMk/>
          <pc:sldMk cId="450582865" sldId="330"/>
        </pc:sldMkLst>
        <pc:spChg chg="del">
          <ac:chgData name="Kim, Hyunuk" userId="389a3906-df34-48cf-a758-29fc423a599b" providerId="ADAL" clId="{6792AD75-9D1A-044E-A17A-AD337A6831E0}" dt="2022-08-22T17:41:07.149" v="0"/>
          <ac:spMkLst>
            <pc:docMk/>
            <pc:sldMk cId="450582865" sldId="330"/>
            <ac:spMk id="6" creationId="{00000000-0000-0000-0000-000000000000}"/>
          </ac:spMkLst>
        </pc:spChg>
      </pc:sldChg>
      <pc:sldChg chg="delSp">
        <pc:chgData name="Kim, Hyunuk" userId="389a3906-df34-48cf-a758-29fc423a599b" providerId="ADAL" clId="{6792AD75-9D1A-044E-A17A-AD337A6831E0}" dt="2022-08-22T17:41:07.149" v="0"/>
        <pc:sldMkLst>
          <pc:docMk/>
          <pc:sldMk cId="4202255466" sldId="331"/>
        </pc:sldMkLst>
        <pc:spChg chg="del">
          <ac:chgData name="Kim, Hyunuk" userId="389a3906-df34-48cf-a758-29fc423a599b" providerId="ADAL" clId="{6792AD75-9D1A-044E-A17A-AD337A6831E0}" dt="2022-08-22T17:41:07.149" v="0"/>
          <ac:spMkLst>
            <pc:docMk/>
            <pc:sldMk cId="4202255466" sldId="331"/>
            <ac:spMk id="6" creationId="{00000000-0000-0000-0000-000000000000}"/>
          </ac:spMkLst>
        </pc:spChg>
      </pc:sldChg>
      <pc:sldChg chg="delSp">
        <pc:chgData name="Kim, Hyunuk" userId="389a3906-df34-48cf-a758-29fc423a599b" providerId="ADAL" clId="{6792AD75-9D1A-044E-A17A-AD337A6831E0}" dt="2022-08-22T17:41:07.149" v="0"/>
        <pc:sldMkLst>
          <pc:docMk/>
          <pc:sldMk cId="2299131943" sldId="332"/>
        </pc:sldMkLst>
        <pc:spChg chg="del">
          <ac:chgData name="Kim, Hyunuk" userId="389a3906-df34-48cf-a758-29fc423a599b" providerId="ADAL" clId="{6792AD75-9D1A-044E-A17A-AD337A6831E0}" dt="2022-08-22T17:41:07.149" v="0"/>
          <ac:spMkLst>
            <pc:docMk/>
            <pc:sldMk cId="2299131943" sldId="332"/>
            <ac:spMk id="6" creationId="{00000000-0000-0000-0000-000000000000}"/>
          </ac:spMkLst>
        </pc:spChg>
      </pc:sldChg>
      <pc:sldChg chg="delSp">
        <pc:chgData name="Kim, Hyunuk" userId="389a3906-df34-48cf-a758-29fc423a599b" providerId="ADAL" clId="{6792AD75-9D1A-044E-A17A-AD337A6831E0}" dt="2022-08-22T17:41:07.149" v="0"/>
        <pc:sldMkLst>
          <pc:docMk/>
          <pc:sldMk cId="1999781020" sldId="333"/>
        </pc:sldMkLst>
        <pc:spChg chg="del">
          <ac:chgData name="Kim, Hyunuk" userId="389a3906-df34-48cf-a758-29fc423a599b" providerId="ADAL" clId="{6792AD75-9D1A-044E-A17A-AD337A6831E0}" dt="2022-08-22T17:41:07.149" v="0"/>
          <ac:spMkLst>
            <pc:docMk/>
            <pc:sldMk cId="1999781020" sldId="333"/>
            <ac:spMk id="6" creationId="{00000000-0000-0000-0000-000000000000}"/>
          </ac:spMkLst>
        </pc:spChg>
      </pc:sldChg>
      <pc:sldChg chg="delSp">
        <pc:chgData name="Kim, Hyunuk" userId="389a3906-df34-48cf-a758-29fc423a599b" providerId="ADAL" clId="{6792AD75-9D1A-044E-A17A-AD337A6831E0}" dt="2022-08-22T17:41:07.149" v="0"/>
        <pc:sldMkLst>
          <pc:docMk/>
          <pc:sldMk cId="4012904505" sldId="334"/>
        </pc:sldMkLst>
        <pc:spChg chg="del">
          <ac:chgData name="Kim, Hyunuk" userId="389a3906-df34-48cf-a758-29fc423a599b" providerId="ADAL" clId="{6792AD75-9D1A-044E-A17A-AD337A6831E0}" dt="2022-08-22T17:41:07.149" v="0"/>
          <ac:spMkLst>
            <pc:docMk/>
            <pc:sldMk cId="4012904505" sldId="334"/>
            <ac:spMk id="6" creationId="{00000000-0000-0000-0000-000000000000}"/>
          </ac:spMkLst>
        </pc:spChg>
      </pc:sldChg>
      <pc:sldChg chg="delSp">
        <pc:chgData name="Kim, Hyunuk" userId="389a3906-df34-48cf-a758-29fc423a599b" providerId="ADAL" clId="{6792AD75-9D1A-044E-A17A-AD337A6831E0}" dt="2022-08-22T17:41:07.149" v="0"/>
        <pc:sldMkLst>
          <pc:docMk/>
          <pc:sldMk cId="469114899" sldId="335"/>
        </pc:sldMkLst>
        <pc:spChg chg="del">
          <ac:chgData name="Kim, Hyunuk" userId="389a3906-df34-48cf-a758-29fc423a599b" providerId="ADAL" clId="{6792AD75-9D1A-044E-A17A-AD337A6831E0}" dt="2022-08-22T17:41:07.149" v="0"/>
          <ac:spMkLst>
            <pc:docMk/>
            <pc:sldMk cId="469114899" sldId="335"/>
            <ac:spMk id="6" creationId="{00000000-0000-0000-0000-000000000000}"/>
          </ac:spMkLst>
        </pc:spChg>
      </pc:sldChg>
      <pc:sldChg chg="delSp">
        <pc:chgData name="Kim, Hyunuk" userId="389a3906-df34-48cf-a758-29fc423a599b" providerId="ADAL" clId="{6792AD75-9D1A-044E-A17A-AD337A6831E0}" dt="2022-08-22T17:41:07.149" v="0"/>
        <pc:sldMkLst>
          <pc:docMk/>
          <pc:sldMk cId="3069658364" sldId="336"/>
        </pc:sldMkLst>
        <pc:spChg chg="del">
          <ac:chgData name="Kim, Hyunuk" userId="389a3906-df34-48cf-a758-29fc423a599b" providerId="ADAL" clId="{6792AD75-9D1A-044E-A17A-AD337A6831E0}" dt="2022-08-22T17:41:07.149" v="0"/>
          <ac:spMkLst>
            <pc:docMk/>
            <pc:sldMk cId="3069658364" sldId="336"/>
            <ac:spMk id="6" creationId="{00000000-0000-0000-0000-000000000000}"/>
          </ac:spMkLst>
        </pc:spChg>
      </pc:sldChg>
      <pc:sldChg chg="delSp">
        <pc:chgData name="Kim, Hyunuk" userId="389a3906-df34-48cf-a758-29fc423a599b" providerId="ADAL" clId="{6792AD75-9D1A-044E-A17A-AD337A6831E0}" dt="2022-08-22T17:41:07.149" v="0"/>
        <pc:sldMkLst>
          <pc:docMk/>
          <pc:sldMk cId="2810095309" sldId="337"/>
        </pc:sldMkLst>
        <pc:spChg chg="del">
          <ac:chgData name="Kim, Hyunuk" userId="389a3906-df34-48cf-a758-29fc423a599b" providerId="ADAL" clId="{6792AD75-9D1A-044E-A17A-AD337A6831E0}" dt="2022-08-22T17:41:07.149" v="0"/>
          <ac:spMkLst>
            <pc:docMk/>
            <pc:sldMk cId="2810095309" sldId="337"/>
            <ac:spMk id="6" creationId="{00000000-0000-0000-0000-000000000000}"/>
          </ac:spMkLst>
        </pc:spChg>
      </pc:sldChg>
      <pc:sldChg chg="delSp">
        <pc:chgData name="Kim, Hyunuk" userId="389a3906-df34-48cf-a758-29fc423a599b" providerId="ADAL" clId="{6792AD75-9D1A-044E-A17A-AD337A6831E0}" dt="2022-08-22T17:41:07.149" v="0"/>
        <pc:sldMkLst>
          <pc:docMk/>
          <pc:sldMk cId="3050625986" sldId="338"/>
        </pc:sldMkLst>
        <pc:spChg chg="del">
          <ac:chgData name="Kim, Hyunuk" userId="389a3906-df34-48cf-a758-29fc423a599b" providerId="ADAL" clId="{6792AD75-9D1A-044E-A17A-AD337A6831E0}" dt="2022-08-22T17:41:07.149" v="0"/>
          <ac:spMkLst>
            <pc:docMk/>
            <pc:sldMk cId="3050625986" sldId="338"/>
            <ac:spMk id="6" creationId="{00000000-0000-0000-0000-000000000000}"/>
          </ac:spMkLst>
        </pc:spChg>
      </pc:sldChg>
      <pc:sldChg chg="delSp">
        <pc:chgData name="Kim, Hyunuk" userId="389a3906-df34-48cf-a758-29fc423a599b" providerId="ADAL" clId="{6792AD75-9D1A-044E-A17A-AD337A6831E0}" dt="2022-08-22T17:41:07.149" v="0"/>
        <pc:sldMkLst>
          <pc:docMk/>
          <pc:sldMk cId="200148113" sldId="339"/>
        </pc:sldMkLst>
        <pc:spChg chg="del">
          <ac:chgData name="Kim, Hyunuk" userId="389a3906-df34-48cf-a758-29fc423a599b" providerId="ADAL" clId="{6792AD75-9D1A-044E-A17A-AD337A6831E0}" dt="2022-08-22T17:41:07.149" v="0"/>
          <ac:spMkLst>
            <pc:docMk/>
            <pc:sldMk cId="200148113" sldId="339"/>
            <ac:spMk id="6" creationId="{00000000-0000-0000-0000-000000000000}"/>
          </ac:spMkLst>
        </pc:spChg>
      </pc:sldChg>
      <pc:sldChg chg="delSp">
        <pc:chgData name="Kim, Hyunuk" userId="389a3906-df34-48cf-a758-29fc423a599b" providerId="ADAL" clId="{6792AD75-9D1A-044E-A17A-AD337A6831E0}" dt="2022-08-22T17:41:07.149" v="0"/>
        <pc:sldMkLst>
          <pc:docMk/>
          <pc:sldMk cId="643911962" sldId="340"/>
        </pc:sldMkLst>
        <pc:spChg chg="del">
          <ac:chgData name="Kim, Hyunuk" userId="389a3906-df34-48cf-a758-29fc423a599b" providerId="ADAL" clId="{6792AD75-9D1A-044E-A17A-AD337A6831E0}" dt="2022-08-22T17:41:07.149" v="0"/>
          <ac:spMkLst>
            <pc:docMk/>
            <pc:sldMk cId="643911962" sldId="340"/>
            <ac:spMk id="6" creationId="{00000000-0000-0000-0000-000000000000}"/>
          </ac:spMkLst>
        </pc:spChg>
      </pc:sldChg>
      <pc:sldChg chg="delSp">
        <pc:chgData name="Kim, Hyunuk" userId="389a3906-df34-48cf-a758-29fc423a599b" providerId="ADAL" clId="{6792AD75-9D1A-044E-A17A-AD337A6831E0}" dt="2022-08-22T17:41:07.149" v="0"/>
        <pc:sldMkLst>
          <pc:docMk/>
          <pc:sldMk cId="4283586534" sldId="341"/>
        </pc:sldMkLst>
        <pc:spChg chg="del">
          <ac:chgData name="Kim, Hyunuk" userId="389a3906-df34-48cf-a758-29fc423a599b" providerId="ADAL" clId="{6792AD75-9D1A-044E-A17A-AD337A6831E0}" dt="2022-08-22T17:41:07.149" v="0"/>
          <ac:spMkLst>
            <pc:docMk/>
            <pc:sldMk cId="4283586534" sldId="341"/>
            <ac:spMk id="6" creationId="{00000000-0000-0000-0000-000000000000}"/>
          </ac:spMkLst>
        </pc:spChg>
      </pc:sldChg>
      <pc:sldChg chg="delSp">
        <pc:chgData name="Kim, Hyunuk" userId="389a3906-df34-48cf-a758-29fc423a599b" providerId="ADAL" clId="{6792AD75-9D1A-044E-A17A-AD337A6831E0}" dt="2022-08-22T17:41:07.149" v="0"/>
        <pc:sldMkLst>
          <pc:docMk/>
          <pc:sldMk cId="521413734" sldId="342"/>
        </pc:sldMkLst>
        <pc:spChg chg="del">
          <ac:chgData name="Kim, Hyunuk" userId="389a3906-df34-48cf-a758-29fc423a599b" providerId="ADAL" clId="{6792AD75-9D1A-044E-A17A-AD337A6831E0}" dt="2022-08-22T17:41:07.149" v="0"/>
          <ac:spMkLst>
            <pc:docMk/>
            <pc:sldMk cId="521413734" sldId="342"/>
            <ac:spMk id="6" creationId="{00000000-0000-0000-0000-000000000000}"/>
          </ac:spMkLst>
        </pc:spChg>
      </pc:sldChg>
      <pc:sldChg chg="delSp">
        <pc:chgData name="Kim, Hyunuk" userId="389a3906-df34-48cf-a758-29fc423a599b" providerId="ADAL" clId="{6792AD75-9D1A-044E-A17A-AD337A6831E0}" dt="2022-08-22T17:41:07.149" v="0"/>
        <pc:sldMkLst>
          <pc:docMk/>
          <pc:sldMk cId="2214062609" sldId="343"/>
        </pc:sldMkLst>
        <pc:spChg chg="del">
          <ac:chgData name="Kim, Hyunuk" userId="389a3906-df34-48cf-a758-29fc423a599b" providerId="ADAL" clId="{6792AD75-9D1A-044E-A17A-AD337A6831E0}" dt="2022-08-22T17:41:07.149" v="0"/>
          <ac:spMkLst>
            <pc:docMk/>
            <pc:sldMk cId="2214062609" sldId="343"/>
            <ac:spMk id="6" creationId="{00000000-0000-0000-0000-000000000000}"/>
          </ac:spMkLst>
        </pc:spChg>
      </pc:sldChg>
      <pc:sldChg chg="delSp">
        <pc:chgData name="Kim, Hyunuk" userId="389a3906-df34-48cf-a758-29fc423a599b" providerId="ADAL" clId="{6792AD75-9D1A-044E-A17A-AD337A6831E0}" dt="2022-08-22T17:41:07.149" v="0"/>
        <pc:sldMkLst>
          <pc:docMk/>
          <pc:sldMk cId="1576697896" sldId="344"/>
        </pc:sldMkLst>
        <pc:spChg chg="del">
          <ac:chgData name="Kim, Hyunuk" userId="389a3906-df34-48cf-a758-29fc423a599b" providerId="ADAL" clId="{6792AD75-9D1A-044E-A17A-AD337A6831E0}" dt="2022-08-22T17:41:07.149" v="0"/>
          <ac:spMkLst>
            <pc:docMk/>
            <pc:sldMk cId="1576697896" sldId="344"/>
            <ac:spMk id="6" creationId="{00000000-0000-0000-0000-000000000000}"/>
          </ac:spMkLst>
        </pc:spChg>
      </pc:sldChg>
      <pc:sldChg chg="delSp">
        <pc:chgData name="Kim, Hyunuk" userId="389a3906-df34-48cf-a758-29fc423a599b" providerId="ADAL" clId="{6792AD75-9D1A-044E-A17A-AD337A6831E0}" dt="2022-08-22T17:41:07.149" v="0"/>
        <pc:sldMkLst>
          <pc:docMk/>
          <pc:sldMk cId="330421502" sldId="345"/>
        </pc:sldMkLst>
        <pc:spChg chg="del">
          <ac:chgData name="Kim, Hyunuk" userId="389a3906-df34-48cf-a758-29fc423a599b" providerId="ADAL" clId="{6792AD75-9D1A-044E-A17A-AD337A6831E0}" dt="2022-08-22T17:41:07.149" v="0"/>
          <ac:spMkLst>
            <pc:docMk/>
            <pc:sldMk cId="330421502" sldId="345"/>
            <ac:spMk id="6" creationId="{00000000-0000-0000-0000-000000000000}"/>
          </ac:spMkLst>
        </pc:spChg>
      </pc:sldChg>
      <pc:sldChg chg="delSp">
        <pc:chgData name="Kim, Hyunuk" userId="389a3906-df34-48cf-a758-29fc423a599b" providerId="ADAL" clId="{6792AD75-9D1A-044E-A17A-AD337A6831E0}" dt="2022-08-22T17:41:07.149" v="0"/>
        <pc:sldMkLst>
          <pc:docMk/>
          <pc:sldMk cId="3166371652" sldId="346"/>
        </pc:sldMkLst>
        <pc:spChg chg="del">
          <ac:chgData name="Kim, Hyunuk" userId="389a3906-df34-48cf-a758-29fc423a599b" providerId="ADAL" clId="{6792AD75-9D1A-044E-A17A-AD337A6831E0}" dt="2022-08-22T17:41:07.149" v="0"/>
          <ac:spMkLst>
            <pc:docMk/>
            <pc:sldMk cId="3166371652" sldId="346"/>
            <ac:spMk id="6" creationId="{00000000-0000-0000-0000-000000000000}"/>
          </ac:spMkLst>
        </pc:spChg>
      </pc:sldChg>
      <pc:sldChg chg="delSp">
        <pc:chgData name="Kim, Hyunuk" userId="389a3906-df34-48cf-a758-29fc423a599b" providerId="ADAL" clId="{6792AD75-9D1A-044E-A17A-AD337A6831E0}" dt="2022-08-22T17:41:07.149" v="0"/>
        <pc:sldMkLst>
          <pc:docMk/>
          <pc:sldMk cId="2214704045" sldId="347"/>
        </pc:sldMkLst>
        <pc:spChg chg="del">
          <ac:chgData name="Kim, Hyunuk" userId="389a3906-df34-48cf-a758-29fc423a599b" providerId="ADAL" clId="{6792AD75-9D1A-044E-A17A-AD337A6831E0}" dt="2022-08-22T17:41:07.149" v="0"/>
          <ac:spMkLst>
            <pc:docMk/>
            <pc:sldMk cId="2214704045" sldId="347"/>
            <ac:spMk id="6" creationId="{00000000-0000-0000-0000-000000000000}"/>
          </ac:spMkLst>
        </pc:spChg>
      </pc:sldChg>
      <pc:sldChg chg="delSp">
        <pc:chgData name="Kim, Hyunuk" userId="389a3906-df34-48cf-a758-29fc423a599b" providerId="ADAL" clId="{6792AD75-9D1A-044E-A17A-AD337A6831E0}" dt="2022-08-22T17:41:07.149" v="0"/>
        <pc:sldMkLst>
          <pc:docMk/>
          <pc:sldMk cId="2520494057" sldId="348"/>
        </pc:sldMkLst>
        <pc:spChg chg="del">
          <ac:chgData name="Kim, Hyunuk" userId="389a3906-df34-48cf-a758-29fc423a599b" providerId="ADAL" clId="{6792AD75-9D1A-044E-A17A-AD337A6831E0}" dt="2022-08-22T17:41:07.149" v="0"/>
          <ac:spMkLst>
            <pc:docMk/>
            <pc:sldMk cId="2520494057" sldId="348"/>
            <ac:spMk id="6" creationId="{00000000-0000-0000-0000-000000000000}"/>
          </ac:spMkLst>
        </pc:spChg>
      </pc:sldChg>
      <pc:sldChg chg="delSp">
        <pc:chgData name="Kim, Hyunuk" userId="389a3906-df34-48cf-a758-29fc423a599b" providerId="ADAL" clId="{6792AD75-9D1A-044E-A17A-AD337A6831E0}" dt="2022-08-22T17:41:07.149" v="0"/>
        <pc:sldMkLst>
          <pc:docMk/>
          <pc:sldMk cId="2061336980" sldId="349"/>
        </pc:sldMkLst>
        <pc:spChg chg="del">
          <ac:chgData name="Kim, Hyunuk" userId="389a3906-df34-48cf-a758-29fc423a599b" providerId="ADAL" clId="{6792AD75-9D1A-044E-A17A-AD337A6831E0}" dt="2022-08-22T17:41:07.149" v="0"/>
          <ac:spMkLst>
            <pc:docMk/>
            <pc:sldMk cId="2061336980" sldId="349"/>
            <ac:spMk id="6" creationId="{00000000-0000-0000-0000-000000000000}"/>
          </ac:spMkLst>
        </pc:spChg>
      </pc:sldChg>
      <pc:sldChg chg="delSp">
        <pc:chgData name="Kim, Hyunuk" userId="389a3906-df34-48cf-a758-29fc423a599b" providerId="ADAL" clId="{6792AD75-9D1A-044E-A17A-AD337A6831E0}" dt="2022-08-22T17:41:07.149" v="0"/>
        <pc:sldMkLst>
          <pc:docMk/>
          <pc:sldMk cId="2057309619" sldId="350"/>
        </pc:sldMkLst>
        <pc:spChg chg="del">
          <ac:chgData name="Kim, Hyunuk" userId="389a3906-df34-48cf-a758-29fc423a599b" providerId="ADAL" clId="{6792AD75-9D1A-044E-A17A-AD337A6831E0}" dt="2022-08-22T17:41:07.149" v="0"/>
          <ac:spMkLst>
            <pc:docMk/>
            <pc:sldMk cId="2057309619" sldId="350"/>
            <ac:spMk id="6" creationId="{00000000-0000-0000-0000-000000000000}"/>
          </ac:spMkLst>
        </pc:spChg>
      </pc:sldChg>
      <pc:sldChg chg="delSp">
        <pc:chgData name="Kim, Hyunuk" userId="389a3906-df34-48cf-a758-29fc423a599b" providerId="ADAL" clId="{6792AD75-9D1A-044E-A17A-AD337A6831E0}" dt="2022-08-22T17:41:07.149" v="0"/>
        <pc:sldMkLst>
          <pc:docMk/>
          <pc:sldMk cId="123519737" sldId="351"/>
        </pc:sldMkLst>
        <pc:spChg chg="del">
          <ac:chgData name="Kim, Hyunuk" userId="389a3906-df34-48cf-a758-29fc423a599b" providerId="ADAL" clId="{6792AD75-9D1A-044E-A17A-AD337A6831E0}" dt="2022-08-22T17:41:07.149" v="0"/>
          <ac:spMkLst>
            <pc:docMk/>
            <pc:sldMk cId="123519737" sldId="351"/>
            <ac:spMk id="6" creationId="{00000000-0000-0000-0000-000000000000}"/>
          </ac:spMkLst>
        </pc:spChg>
      </pc:sldChg>
      <pc:sldChg chg="delSp">
        <pc:chgData name="Kim, Hyunuk" userId="389a3906-df34-48cf-a758-29fc423a599b" providerId="ADAL" clId="{6792AD75-9D1A-044E-A17A-AD337A6831E0}" dt="2022-08-22T17:41:07.149" v="0"/>
        <pc:sldMkLst>
          <pc:docMk/>
          <pc:sldMk cId="2269320233" sldId="352"/>
        </pc:sldMkLst>
        <pc:spChg chg="del">
          <ac:chgData name="Kim, Hyunuk" userId="389a3906-df34-48cf-a758-29fc423a599b" providerId="ADAL" clId="{6792AD75-9D1A-044E-A17A-AD337A6831E0}" dt="2022-08-22T17:41:07.149" v="0"/>
          <ac:spMkLst>
            <pc:docMk/>
            <pc:sldMk cId="2269320233" sldId="352"/>
            <ac:spMk id="6" creationId="{00000000-0000-0000-0000-000000000000}"/>
          </ac:spMkLst>
        </pc:spChg>
      </pc:sldChg>
      <pc:sldChg chg="delSp">
        <pc:chgData name="Kim, Hyunuk" userId="389a3906-df34-48cf-a758-29fc423a599b" providerId="ADAL" clId="{6792AD75-9D1A-044E-A17A-AD337A6831E0}" dt="2022-08-22T17:41:07.149" v="0"/>
        <pc:sldMkLst>
          <pc:docMk/>
          <pc:sldMk cId="3298666888" sldId="353"/>
        </pc:sldMkLst>
        <pc:spChg chg="del">
          <ac:chgData name="Kim, Hyunuk" userId="389a3906-df34-48cf-a758-29fc423a599b" providerId="ADAL" clId="{6792AD75-9D1A-044E-A17A-AD337A6831E0}" dt="2022-08-22T17:41:07.149" v="0"/>
          <ac:spMkLst>
            <pc:docMk/>
            <pc:sldMk cId="3298666888" sldId="353"/>
            <ac:spMk id="6" creationId="{00000000-0000-0000-0000-000000000000}"/>
          </ac:spMkLst>
        </pc:spChg>
      </pc:sldChg>
      <pc:sldChg chg="delSp">
        <pc:chgData name="Kim, Hyunuk" userId="389a3906-df34-48cf-a758-29fc423a599b" providerId="ADAL" clId="{6792AD75-9D1A-044E-A17A-AD337A6831E0}" dt="2022-08-22T17:41:07.149" v="0"/>
        <pc:sldMkLst>
          <pc:docMk/>
          <pc:sldMk cId="1657876875" sldId="354"/>
        </pc:sldMkLst>
        <pc:spChg chg="del">
          <ac:chgData name="Kim, Hyunuk" userId="389a3906-df34-48cf-a758-29fc423a599b" providerId="ADAL" clId="{6792AD75-9D1A-044E-A17A-AD337A6831E0}" dt="2022-08-22T17:41:07.149" v="0"/>
          <ac:spMkLst>
            <pc:docMk/>
            <pc:sldMk cId="1657876875" sldId="354"/>
            <ac:spMk id="6" creationId="{00000000-0000-0000-0000-000000000000}"/>
          </ac:spMkLst>
        </pc:spChg>
      </pc:sldChg>
      <pc:sldChg chg="delSp">
        <pc:chgData name="Kim, Hyunuk" userId="389a3906-df34-48cf-a758-29fc423a599b" providerId="ADAL" clId="{6792AD75-9D1A-044E-A17A-AD337A6831E0}" dt="2022-08-22T17:41:07.149" v="0"/>
        <pc:sldMkLst>
          <pc:docMk/>
          <pc:sldMk cId="3435058014" sldId="355"/>
        </pc:sldMkLst>
        <pc:spChg chg="del">
          <ac:chgData name="Kim, Hyunuk" userId="389a3906-df34-48cf-a758-29fc423a599b" providerId="ADAL" clId="{6792AD75-9D1A-044E-A17A-AD337A6831E0}" dt="2022-08-22T17:41:07.149" v="0"/>
          <ac:spMkLst>
            <pc:docMk/>
            <pc:sldMk cId="3435058014" sldId="355"/>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654ED-DDCF-4DBD-B635-6736DB78B0FA}" type="datetimeFigureOut">
              <a:rPr lang="en-US" smtClean="0"/>
              <a:t>8/22/22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57F34-690B-4E68-ABDD-5AAA2D054954}" type="slidenum">
              <a:rPr lang="en-US" smtClean="0"/>
              <a:t>‹#›</a:t>
            </a:fld>
            <a:endParaRPr lang="en-US"/>
          </a:p>
        </p:txBody>
      </p:sp>
    </p:spTree>
    <p:extLst>
      <p:ext uri="{BB962C8B-B14F-4D97-AF65-F5344CB8AC3E}">
        <p14:creationId xmlns:p14="http://schemas.microsoft.com/office/powerpoint/2010/main" val="64593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1D3555-8B15-964B-8799-157766AC800B}"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2020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78A32A-04FD-6545-89FE-235D478FAB20}"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52818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D36C3B-8103-5844-A5C3-54AA7E6E7602}"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94422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F0E4DB-F7F2-324D-8E10-9DAC1BE58267}"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361572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9E987A-DB20-3A45-8B21-DFCA5D131AC0}" type="datetime1">
              <a:rPr lang="en-US" smtClean="0"/>
              <a:t>8/22/22</a:t>
            </a:fld>
            <a:endParaRPr lang="en-US"/>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6" name="Slide Number Placeholder 5"/>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41643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7CA52-0926-4E47-9FDF-4686A665836A}"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228852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482811-5ABE-4D42-A6CA-D0F719C347B8}" type="datetime1">
              <a:rPr lang="en-US" smtClean="0"/>
              <a:t>8/22/22</a:t>
            </a:fld>
            <a:endParaRPr lang="en-US"/>
          </a:p>
        </p:txBody>
      </p:sp>
      <p:sp>
        <p:nvSpPr>
          <p:cNvPr id="8" name="Footer Placeholder 7"/>
          <p:cNvSpPr>
            <a:spLocks noGrp="1"/>
          </p:cNvSpPr>
          <p:nvPr>
            <p:ph type="ftr" sz="quarter" idx="11"/>
          </p:nvPr>
        </p:nvSpPr>
        <p:spPr/>
        <p:txBody>
          <a:bodyPr/>
          <a:lstStyle/>
          <a:p>
            <a:r>
              <a:rPr lang="en-US"/>
              <a:t>BU MET AD616 Fall 2022</a:t>
            </a:r>
            <a:endParaRPr lang="en-US" dirty="0"/>
          </a:p>
        </p:txBody>
      </p:sp>
      <p:sp>
        <p:nvSpPr>
          <p:cNvPr id="9" name="Slide Number Placeholder 8"/>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396467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28EEEE-8E65-3143-A6B7-441FD1391952}" type="datetime1">
              <a:rPr lang="en-US" smtClean="0"/>
              <a:t>8/22/22</a:t>
            </a:fld>
            <a:endParaRPr lang="en-US"/>
          </a:p>
        </p:txBody>
      </p:sp>
      <p:sp>
        <p:nvSpPr>
          <p:cNvPr id="4" name="Footer Placeholder 3"/>
          <p:cNvSpPr>
            <a:spLocks noGrp="1"/>
          </p:cNvSpPr>
          <p:nvPr>
            <p:ph type="ftr" sz="quarter" idx="11"/>
          </p:nvPr>
        </p:nvSpPr>
        <p:spPr/>
        <p:txBody>
          <a:bodyPr/>
          <a:lstStyle/>
          <a:p>
            <a:r>
              <a:rPr lang="en-US"/>
              <a:t>BU MET AD616 Fall 2022</a:t>
            </a:r>
            <a:endParaRPr lang="en-US" dirty="0"/>
          </a:p>
        </p:txBody>
      </p:sp>
      <p:sp>
        <p:nvSpPr>
          <p:cNvPr id="5" name="Slide Number Placeholder 4"/>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162612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7A4D4-27DC-D346-9A58-124E59D280B8}" type="datetime1">
              <a:rPr lang="en-US" smtClean="0"/>
              <a:t>8/22/22</a:t>
            </a:fld>
            <a:endParaRPr lang="en-US"/>
          </a:p>
        </p:txBody>
      </p:sp>
      <p:sp>
        <p:nvSpPr>
          <p:cNvPr id="3" name="Footer Placeholder 2"/>
          <p:cNvSpPr>
            <a:spLocks noGrp="1"/>
          </p:cNvSpPr>
          <p:nvPr>
            <p:ph type="ftr" sz="quarter" idx="11"/>
          </p:nvPr>
        </p:nvSpPr>
        <p:spPr/>
        <p:txBody>
          <a:bodyPr/>
          <a:lstStyle/>
          <a:p>
            <a:r>
              <a:rPr lang="en-US"/>
              <a:t>BU MET AD616 Fall 2022</a:t>
            </a:r>
            <a:endParaRPr lang="en-US" dirty="0"/>
          </a:p>
        </p:txBody>
      </p:sp>
      <p:sp>
        <p:nvSpPr>
          <p:cNvPr id="4" name="Slide Number Placeholder 3"/>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70543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00CEA9-DC87-804A-B483-C4D68A5ADF51}"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96107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EF66FB-BACA-7843-8295-E3EF7353EDE2}" type="datetime1">
              <a:rPr lang="en-US" smtClean="0"/>
              <a:t>8/22/22</a:t>
            </a:fld>
            <a:endParaRPr lang="en-US"/>
          </a:p>
        </p:txBody>
      </p:sp>
      <p:sp>
        <p:nvSpPr>
          <p:cNvPr id="6" name="Footer Placeholder 5"/>
          <p:cNvSpPr>
            <a:spLocks noGrp="1"/>
          </p:cNvSpPr>
          <p:nvPr>
            <p:ph type="ftr" sz="quarter" idx="11"/>
          </p:nvPr>
        </p:nvSpPr>
        <p:spPr/>
        <p:txBody>
          <a:bodyPr/>
          <a:lstStyle/>
          <a:p>
            <a:r>
              <a:rPr lang="en-US"/>
              <a:t>BU MET AD616 Fall 2022</a:t>
            </a:r>
            <a:endParaRPr lang="en-US" dirty="0"/>
          </a:p>
        </p:txBody>
      </p:sp>
      <p:sp>
        <p:nvSpPr>
          <p:cNvPr id="7" name="Slide Number Placeholder 6"/>
          <p:cNvSpPr>
            <a:spLocks noGrp="1"/>
          </p:cNvSpPr>
          <p:nvPr>
            <p:ph type="sldNum" sz="quarter" idx="12"/>
          </p:nvPr>
        </p:nvSpPr>
        <p:spPr/>
        <p:txBody>
          <a:bodyPr/>
          <a:lstStyle/>
          <a:p>
            <a:fld id="{69CA7EB1-6816-45F6-81D4-C77E161FBCC5}" type="slidenum">
              <a:rPr lang="en-US" smtClean="0"/>
              <a:t>‹#›</a:t>
            </a:fld>
            <a:endParaRPr lang="en-US"/>
          </a:p>
        </p:txBody>
      </p:sp>
    </p:spTree>
    <p:extLst>
      <p:ext uri="{BB962C8B-B14F-4D97-AF65-F5344CB8AC3E}">
        <p14:creationId xmlns:p14="http://schemas.microsoft.com/office/powerpoint/2010/main" val="222517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E082F-3BD7-6642-985E-A208509A3125}" type="datetime1">
              <a:rPr lang="en-US" smtClean="0"/>
              <a:t>8/22/22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BU MET AD616 Fall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A7EB1-6816-45F6-81D4-C77E161FBCC5}" type="slidenum">
              <a:rPr lang="en-US" smtClean="0"/>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200" y="6356350"/>
            <a:ext cx="815546" cy="364083"/>
          </a:xfrm>
          <a:prstGeom prst="rect">
            <a:avLst/>
          </a:prstGeom>
        </p:spPr>
      </p:pic>
    </p:spTree>
    <p:extLst>
      <p:ext uri="{BB962C8B-B14F-4D97-AF65-F5344CB8AC3E}">
        <p14:creationId xmlns:p14="http://schemas.microsoft.com/office/powerpoint/2010/main" val="1182119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3</a:t>
            </a:r>
          </a:p>
        </p:txBody>
      </p:sp>
      <p:sp>
        <p:nvSpPr>
          <p:cNvPr id="3" name="Subtitle 2"/>
          <p:cNvSpPr>
            <a:spLocks noGrp="1"/>
          </p:cNvSpPr>
          <p:nvPr>
            <p:ph type="subTitle" idx="1"/>
          </p:nvPr>
        </p:nvSpPr>
        <p:spPr/>
        <p:txBody>
          <a:bodyPr/>
          <a:lstStyle/>
          <a:p>
            <a:r>
              <a:rPr lang="en-US" dirty="0"/>
              <a:t>Analyzing Risk: An Introduction to Modeling Uncertain Inputs</a:t>
            </a:r>
          </a:p>
        </p:txBody>
      </p:sp>
    </p:spTree>
    <p:extLst>
      <p:ext uri="{BB962C8B-B14F-4D97-AF65-F5344CB8AC3E}">
        <p14:creationId xmlns:p14="http://schemas.microsoft.com/office/powerpoint/2010/main" val="605114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Discrete, and a finite number</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18" name="TextBox 17"/>
          <p:cNvSpPr txBox="1"/>
          <p:nvPr/>
        </p:nvSpPr>
        <p:spPr>
          <a:xfrm>
            <a:off x="838200" y="2098510"/>
            <a:ext cx="905248" cy="307777"/>
          </a:xfrm>
          <a:prstGeom prst="rect">
            <a:avLst/>
          </a:prstGeom>
          <a:noFill/>
        </p:spPr>
        <p:txBody>
          <a:bodyPr wrap="none" rtlCol="0">
            <a:spAutoFit/>
          </a:bodyPr>
          <a:lstStyle/>
          <a:p>
            <a:r>
              <a:rPr lang="en-US" sz="1400" dirty="0"/>
              <a:t>Figure 3.5</a:t>
            </a:r>
          </a:p>
        </p:txBody>
      </p:sp>
      <mc:AlternateContent xmlns:mc="http://schemas.openxmlformats.org/markup-compatibility/2006" xmlns:a14="http://schemas.microsoft.com/office/drawing/2010/main">
        <mc:Choice Requires="a14">
          <p:sp>
            <p:nvSpPr>
              <p:cNvPr id="19" name="TextBox 18"/>
              <p:cNvSpPr txBox="1"/>
              <p:nvPr/>
            </p:nvSpPr>
            <p:spPr>
              <a:xfrm>
                <a:off x="1678980" y="4220370"/>
                <a:ext cx="2359620" cy="307777"/>
              </a:xfrm>
              <a:prstGeom prst="rect">
                <a:avLst/>
              </a:prstGeom>
              <a:noFill/>
            </p:spPr>
            <p:txBody>
              <a:bodyPr wrap="none" rtlCol="0">
                <a:spAutoFit/>
              </a:bodyPr>
              <a:lstStyle/>
              <a:p>
                <a:r>
                  <a:rPr lang="en-US" sz="1400" dirty="0"/>
                  <a:t>Figure 3.6: a</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𝑑𝑢𝑛𝑖𝑓</m:t>
                    </m:r>
                    <m:r>
                      <a:rPr lang="en-US" sz="1400" b="0" i="1" smtClean="0">
                        <a:latin typeface="Cambria Math" panose="02040503050406030204" pitchFamily="18" charset="0"/>
                      </a:rPr>
                      <m:t>(</m:t>
                    </m:r>
                    <m:r>
                      <a:rPr lang="en-US" sz="1400" b="0" i="0" smtClean="0">
                        <a:latin typeface="Cambria Math" panose="02040503050406030204" pitchFamily="18" charset="0"/>
                      </a:rPr>
                      <m:t>50,150)</m:t>
                    </m:r>
                  </m:oMath>
                </a14:m>
                <a:endParaRPr lang="en-US" sz="1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1678980" y="4220370"/>
                <a:ext cx="2359620" cy="307777"/>
              </a:xfrm>
              <a:prstGeom prst="rect">
                <a:avLst/>
              </a:prstGeom>
              <a:blipFill>
                <a:blip r:embed="rId2"/>
                <a:stretch>
                  <a:fillRect l="-773" t="-1961" b="-19608"/>
                </a:stretch>
              </a:blipFill>
            </p:spPr>
            <p:txBody>
              <a:bodyPr/>
              <a:lstStyle/>
              <a:p>
                <a:r>
                  <a:rPr lang="en-US">
                    <a:noFill/>
                  </a:rPr>
                  <a:t> </a:t>
                </a:r>
              </a:p>
            </p:txBody>
          </p:sp>
        </mc:Fallback>
      </mc:AlternateContent>
      <p:pic>
        <p:nvPicPr>
          <p:cNvPr id="9" name="Picture 8"/>
          <p:cNvPicPr>
            <a:picLocks noChangeAspect="1"/>
          </p:cNvPicPr>
          <p:nvPr/>
        </p:nvPicPr>
        <p:blipFill>
          <a:blip r:embed="rId3"/>
          <a:stretch>
            <a:fillRect/>
          </a:stretch>
        </p:blipFill>
        <p:spPr>
          <a:xfrm>
            <a:off x="1913238" y="1952362"/>
            <a:ext cx="3629025" cy="600075"/>
          </a:xfrm>
          <a:prstGeom prst="rect">
            <a:avLst/>
          </a:prstGeom>
          <a:ln>
            <a:solidFill>
              <a:schemeClr val="bg2"/>
            </a:solidFill>
          </a:ln>
        </p:spPr>
      </p:pic>
      <p:pic>
        <p:nvPicPr>
          <p:cNvPr id="12" name="Picture 11"/>
          <p:cNvPicPr>
            <a:picLocks noChangeAspect="1"/>
          </p:cNvPicPr>
          <p:nvPr/>
        </p:nvPicPr>
        <p:blipFill>
          <a:blip r:embed="rId4"/>
          <a:stretch>
            <a:fillRect/>
          </a:stretch>
        </p:blipFill>
        <p:spPr>
          <a:xfrm>
            <a:off x="4038600" y="2814112"/>
            <a:ext cx="6623350" cy="2812517"/>
          </a:xfrm>
          <a:prstGeom prst="rect">
            <a:avLst/>
          </a:prstGeom>
          <a:ln>
            <a:solidFill>
              <a:schemeClr val="bg2"/>
            </a:solidFill>
          </a:ln>
        </p:spPr>
      </p:pic>
      <p:pic>
        <p:nvPicPr>
          <p:cNvPr id="13" name="Picture 12"/>
          <p:cNvPicPr>
            <a:picLocks noChangeAspect="1"/>
          </p:cNvPicPr>
          <p:nvPr/>
        </p:nvPicPr>
        <p:blipFill>
          <a:blip r:embed="rId5"/>
          <a:stretch>
            <a:fillRect/>
          </a:stretch>
        </p:blipFill>
        <p:spPr>
          <a:xfrm>
            <a:off x="4630759" y="5661153"/>
            <a:ext cx="5439032" cy="660673"/>
          </a:xfrm>
          <a:prstGeom prst="rect">
            <a:avLst/>
          </a:prstGeom>
          <a:ln>
            <a:solidFill>
              <a:schemeClr val="bg2"/>
            </a:solidFill>
          </a:ln>
        </p:spPr>
      </p:pic>
    </p:spTree>
    <p:extLst>
      <p:ext uri="{BB962C8B-B14F-4D97-AF65-F5344CB8AC3E}">
        <p14:creationId xmlns:p14="http://schemas.microsoft.com/office/powerpoint/2010/main" val="4012904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Discrete, and infinite number</a:t>
            </a:r>
          </a:p>
        </p:txBody>
      </p:sp>
      <p:sp>
        <p:nvSpPr>
          <p:cNvPr id="3" name="Content Placeholder 2"/>
          <p:cNvSpPr>
            <a:spLocks noGrp="1"/>
          </p:cNvSpPr>
          <p:nvPr>
            <p:ph idx="1"/>
          </p:nvPr>
        </p:nvSpPr>
        <p:spPr>
          <a:xfrm>
            <a:off x="838200" y="1656558"/>
            <a:ext cx="10515600" cy="4595961"/>
          </a:xfrm>
        </p:spPr>
        <p:txBody>
          <a:bodyPr>
            <a:normAutofit/>
          </a:bodyPr>
          <a:lstStyle/>
          <a:p>
            <a:pPr marL="0" indent="0">
              <a:buNone/>
            </a:pPr>
            <a:r>
              <a:rPr lang="en-US" dirty="0"/>
              <a:t>In some situations, we know the outcome will be an integer, but there are nonetheless infinite possible outcomes (the result is always some finite number, but it can be arbitrarily large). Examples include:</a:t>
            </a:r>
          </a:p>
          <a:p>
            <a:pPr lvl="1"/>
            <a:r>
              <a:rPr lang="en-US" dirty="0"/>
              <a:t>Annual demand for a product</a:t>
            </a:r>
          </a:p>
          <a:p>
            <a:pPr lvl="1"/>
            <a:r>
              <a:rPr lang="en-US" dirty="0"/>
              <a:t>Number of accidents during the year</a:t>
            </a:r>
          </a:p>
          <a:p>
            <a:pPr marL="0" indent="0">
              <a:buNone/>
            </a:pPr>
            <a:r>
              <a:rPr lang="en-US" dirty="0"/>
              <a:t>R can generate numbers from these distributions too. We will cover geometric, Poisson, and negative binomial distributions.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999781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Discrete, and infinite number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62019"/>
                <a:ext cx="10515600" cy="590005"/>
              </a:xfrm>
            </p:spPr>
            <p:txBody>
              <a:bodyPr>
                <a:noAutofit/>
              </a:bodyPr>
              <a:lstStyle/>
              <a:p>
                <a:pPr marL="0" indent="0">
                  <a:buNone/>
                </a:pPr>
                <a:r>
                  <a:rPr lang="en-US" sz="1600" b="1" dirty="0"/>
                  <a:t>Geometric Distribution: </a:t>
                </a:r>
                <a:r>
                  <a:rPr lang="en-US" sz="1600" dirty="0"/>
                  <a:t>Models the number of failures before the first success in a sequence of independent trials with probability </a:t>
                </a:r>
                <a14:m>
                  <m:oMath xmlns:m="http://schemas.openxmlformats.org/officeDocument/2006/math">
                    <m:r>
                      <a:rPr lang="en-US" sz="1600" i="1" dirty="0" smtClean="0">
                        <a:latin typeface="Cambria Math" panose="02040503050406030204" pitchFamily="18" charset="0"/>
                      </a:rPr>
                      <m:t>𝑝</m:t>
                    </m:r>
                  </m:oMath>
                </a14:m>
                <a:r>
                  <a:rPr lang="en-US" sz="1600" dirty="0"/>
                  <a:t> of success on each trial. The only parameter for a geometric distribution is </a:t>
                </a:r>
                <a14:m>
                  <m:oMath xmlns:m="http://schemas.openxmlformats.org/officeDocument/2006/math">
                    <m:r>
                      <a:rPr lang="en-US" sz="1600" b="0" i="1" smtClean="0">
                        <a:latin typeface="Cambria Math" panose="02040503050406030204" pitchFamily="18" charset="0"/>
                      </a:rPr>
                      <m:t>𝑝</m:t>
                    </m:r>
                  </m:oMath>
                </a14:m>
                <a:r>
                  <a:rPr lang="en-US" sz="1600" dirty="0"/>
                  <a:t>. </a:t>
                </a:r>
                <a14:m>
                  <m:oMath xmlns:m="http://schemas.openxmlformats.org/officeDocument/2006/math">
                    <m:r>
                      <a:rPr lang="en-US" sz="1600" b="0" i="1" smtClean="0">
                        <a:latin typeface="Cambria Math" panose="02040503050406030204" pitchFamily="18" charset="0"/>
                      </a:rPr>
                      <m:t>𝑝</m:t>
                    </m:r>
                  </m:oMath>
                </a14:m>
                <a:r>
                  <a:rPr lang="en-US" sz="1600" dirty="0"/>
                  <a:t> must be between 0 and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62019"/>
                <a:ext cx="10515600" cy="590005"/>
              </a:xfrm>
              <a:blipFill>
                <a:blip r:embed="rId2"/>
                <a:stretch>
                  <a:fillRect l="-348" t="-7216" b="-3093"/>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BU MET AD616 Fall 2022</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838200" y="2099315"/>
                <a:ext cx="10515600" cy="830997"/>
              </a:xfrm>
              <a:prstGeom prst="rect">
                <a:avLst/>
              </a:prstGeom>
              <a:solidFill>
                <a:srgbClr val="F5F5F5"/>
              </a:solidFill>
            </p:spPr>
            <p:txBody>
              <a:bodyPr wrap="square">
                <a:spAutoFit/>
              </a:bodyPr>
              <a:lstStyle/>
              <a:p>
                <a:r>
                  <a:rPr lang="en-US" sz="1600" b="1" dirty="0"/>
                  <a:t>Example:</a:t>
                </a:r>
                <a:r>
                  <a:rPr lang="en-US" sz="1600" b="1" baseline="30000" dirty="0"/>
                  <a:t>2</a:t>
                </a:r>
                <a:r>
                  <a:rPr lang="en-US" sz="1600" dirty="0"/>
                  <a:t> An R&amp;D division of a company may invest in several projects that fail before investing in a project that succeeds. If each project has a probability of success </a:t>
                </a:r>
                <a14:m>
                  <m:oMath xmlns:m="http://schemas.openxmlformats.org/officeDocument/2006/math">
                    <m:r>
                      <a:rPr lang="en-US" sz="1600" i="1" dirty="0" smtClean="0">
                        <a:latin typeface="Cambria Math" panose="02040503050406030204" pitchFamily="18" charset="0"/>
                      </a:rPr>
                      <m:t>𝑝</m:t>
                    </m:r>
                  </m:oMath>
                </a14:m>
                <a:r>
                  <a:rPr lang="en-US" sz="1600" dirty="0"/>
                  <a:t>, the number of projects that fail before a successful project occurs is a geometric random variable with parameter </a:t>
                </a:r>
                <a14:m>
                  <m:oMath xmlns:m="http://schemas.openxmlformats.org/officeDocument/2006/math">
                    <m:r>
                      <a:rPr lang="en-US" sz="1600" i="1" dirty="0" smtClean="0">
                        <a:latin typeface="Cambria Math" panose="02040503050406030204" pitchFamily="18" charset="0"/>
                      </a:rPr>
                      <m:t>𝑝</m:t>
                    </m:r>
                  </m:oMath>
                </a14:m>
                <a:r>
                  <a:rPr lang="en-US" sz="1600" dirty="0"/>
                  <a:t>.</a:t>
                </a:r>
              </a:p>
            </p:txBody>
          </p:sp>
        </mc:Choice>
        <mc:Fallback xmlns="">
          <p:sp>
            <p:nvSpPr>
              <p:cNvPr id="7" name="Rectangle 6"/>
              <p:cNvSpPr>
                <a:spLocks noRot="1" noChangeAspect="1" noMove="1" noResize="1" noEditPoints="1" noAdjustHandles="1" noChangeArrowheads="1" noChangeShapeType="1" noTextEdit="1"/>
              </p:cNvSpPr>
              <p:nvPr/>
            </p:nvSpPr>
            <p:spPr>
              <a:xfrm>
                <a:off x="838200" y="2099315"/>
                <a:ext cx="10515600" cy="830997"/>
              </a:xfrm>
              <a:prstGeom prst="rect">
                <a:avLst/>
              </a:prstGeom>
              <a:blipFill>
                <a:blip r:embed="rId3"/>
                <a:stretch>
                  <a:fillRect l="-348" t="-2190" b="-8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ontent Placeholder 2"/>
              <p:cNvSpPr txBox="1">
                <a:spLocks/>
              </p:cNvSpPr>
              <p:nvPr/>
            </p:nvSpPr>
            <p:spPr>
              <a:xfrm>
                <a:off x="838200" y="2926924"/>
                <a:ext cx="10515600" cy="590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For this, we can use the </a:t>
                </a:r>
                <a:r>
                  <a:rPr lang="en-US" sz="1600" dirty="0" err="1"/>
                  <a:t>rgeom</a:t>
                </a:r>
                <a:r>
                  <a:rPr lang="en-US" sz="1600" dirty="0"/>
                  <a:t> function, native to R. Figures 3.7 and 3.8 show histograms from randomly generated geometric variables with </a:t>
                </a:r>
                <a14:m>
                  <m:oMath xmlns:m="http://schemas.openxmlformats.org/officeDocument/2006/math">
                    <m:r>
                      <a:rPr lang="en-US" sz="1600" i="1" dirty="0" smtClean="0">
                        <a:latin typeface="Cambria Math" panose="02040503050406030204" pitchFamily="18" charset="0"/>
                      </a:rPr>
                      <m:t>𝑝</m:t>
                    </m:r>
                    <m:r>
                      <a:rPr lang="en-US" sz="1600" i="1" dirty="0" smtClean="0">
                        <a:latin typeface="Cambria Math" panose="02040503050406030204" pitchFamily="18" charset="0"/>
                      </a:rPr>
                      <m:t>=0.1</m:t>
                    </m:r>
                  </m:oMath>
                </a14:m>
                <a:r>
                  <a:rPr lang="en-US" sz="1600" dirty="0"/>
                  <a:t> and </a:t>
                </a:r>
                <a14:m>
                  <m:oMath xmlns:m="http://schemas.openxmlformats.org/officeDocument/2006/math">
                    <m:r>
                      <a:rPr lang="en-US" sz="1600" i="1" dirty="0" smtClean="0">
                        <a:latin typeface="Cambria Math" panose="02040503050406030204" pitchFamily="18" charset="0"/>
                      </a:rPr>
                      <m:t>𝑝</m:t>
                    </m:r>
                    <m:r>
                      <a:rPr lang="en-US" sz="1600" i="1" dirty="0" smtClean="0">
                        <a:latin typeface="Cambria Math" panose="02040503050406030204" pitchFamily="18" charset="0"/>
                      </a:rPr>
                      <m:t>=0.8</m:t>
                    </m:r>
                  </m:oMath>
                </a14:m>
                <a:r>
                  <a:rPr lang="en-US" sz="1600" dirty="0"/>
                  <a:t>.</a:t>
                </a:r>
              </a:p>
            </p:txBody>
          </p:sp>
        </mc:Choice>
        <mc:Fallback xmlns="">
          <p:sp>
            <p:nvSpPr>
              <p:cNvPr id="18" name="Content Placeholder 2"/>
              <p:cNvSpPr txBox="1">
                <a:spLocks noRot="1" noChangeAspect="1" noMove="1" noResize="1" noEditPoints="1" noAdjustHandles="1" noChangeArrowheads="1" noChangeShapeType="1" noTextEdit="1"/>
              </p:cNvSpPr>
              <p:nvPr/>
            </p:nvSpPr>
            <p:spPr>
              <a:xfrm>
                <a:off x="838200" y="2926924"/>
                <a:ext cx="10515600" cy="590005"/>
              </a:xfrm>
              <a:prstGeom prst="rect">
                <a:avLst/>
              </a:prstGeom>
              <a:blipFill>
                <a:blip r:embed="rId4"/>
                <a:stretch>
                  <a:fillRect l="-348" t="-7216" b="-30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757301" y="6253892"/>
                <a:ext cx="1959447" cy="307777"/>
              </a:xfrm>
              <a:prstGeom prst="rect">
                <a:avLst/>
              </a:prstGeom>
              <a:noFill/>
            </p:spPr>
            <p:txBody>
              <a:bodyPr wrap="none" rtlCol="0">
                <a:spAutoFit/>
              </a:bodyPr>
              <a:lstStyle/>
              <a:p>
                <a:r>
                  <a:rPr lang="en-US" sz="1400" dirty="0"/>
                  <a:t>Figure 3.7: </a:t>
                </a:r>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𝑔𝑒𝑜𝑚</m:t>
                    </m:r>
                    <m:r>
                      <a:rPr lang="en-US" sz="1400" b="0" i="1" smtClean="0">
                        <a:latin typeface="Cambria Math" panose="02040503050406030204" pitchFamily="18" charset="0"/>
                      </a:rPr>
                      <m:t>(</m:t>
                    </m:r>
                    <m:r>
                      <a:rPr lang="en-US" sz="1400" b="0" i="0" smtClean="0">
                        <a:latin typeface="Cambria Math" panose="02040503050406030204" pitchFamily="18" charset="0"/>
                      </a:rPr>
                      <m:t>.1)</m:t>
                    </m:r>
                  </m:oMath>
                </a14:m>
                <a:endParaRPr lang="en-US" sz="1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757301" y="6253892"/>
                <a:ext cx="1959447" cy="307777"/>
              </a:xfrm>
              <a:prstGeom prst="rect">
                <a:avLst/>
              </a:prstGeom>
              <a:blipFill>
                <a:blip r:embed="rId5"/>
                <a:stretch>
                  <a:fillRect l="-932"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7578809" y="6253892"/>
                <a:ext cx="1959447" cy="307777"/>
              </a:xfrm>
              <a:prstGeom prst="rect">
                <a:avLst/>
              </a:prstGeom>
              <a:noFill/>
            </p:spPr>
            <p:txBody>
              <a:bodyPr wrap="none" rtlCol="0">
                <a:spAutoFit/>
              </a:bodyPr>
              <a:lstStyle/>
              <a:p>
                <a:r>
                  <a:rPr lang="en-US" sz="1400" dirty="0"/>
                  <a:t>Figure 3.8: </a:t>
                </a:r>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𝑔𝑒𝑜𝑚</m:t>
                    </m:r>
                    <m:r>
                      <a:rPr lang="en-US" sz="1400" b="0" i="1" smtClean="0">
                        <a:latin typeface="Cambria Math" panose="02040503050406030204" pitchFamily="18" charset="0"/>
                      </a:rPr>
                      <m:t>(</m:t>
                    </m:r>
                    <m:r>
                      <a:rPr lang="en-US" sz="1400" b="0" i="0" smtClean="0">
                        <a:latin typeface="Cambria Math" panose="02040503050406030204" pitchFamily="18" charset="0"/>
                      </a:rPr>
                      <m:t>.1)</m:t>
                    </m:r>
                  </m:oMath>
                </a14:m>
                <a:endParaRPr lang="en-US"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7578809" y="6253892"/>
                <a:ext cx="1959447" cy="307777"/>
              </a:xfrm>
              <a:prstGeom prst="rect">
                <a:avLst/>
              </a:prstGeom>
              <a:blipFill>
                <a:blip r:embed="rId6"/>
                <a:stretch>
                  <a:fillRect l="-932" t="-4000" b="-20000"/>
                </a:stretch>
              </a:blipFill>
            </p:spPr>
            <p:txBody>
              <a:bodyPr/>
              <a:lstStyle/>
              <a:p>
                <a:r>
                  <a:rPr lang="en-US">
                    <a:noFill/>
                  </a:rPr>
                  <a:t> </a:t>
                </a:r>
              </a:p>
            </p:txBody>
          </p:sp>
        </mc:Fallback>
      </mc:AlternateContent>
      <p:pic>
        <p:nvPicPr>
          <p:cNvPr id="23" name="Picture 22"/>
          <p:cNvPicPr>
            <a:picLocks noChangeAspect="1"/>
          </p:cNvPicPr>
          <p:nvPr/>
        </p:nvPicPr>
        <p:blipFill>
          <a:blip r:embed="rId7"/>
          <a:stretch>
            <a:fillRect/>
          </a:stretch>
        </p:blipFill>
        <p:spPr>
          <a:xfrm>
            <a:off x="6364405" y="3735124"/>
            <a:ext cx="4388256" cy="1863414"/>
          </a:xfrm>
          <a:prstGeom prst="rect">
            <a:avLst/>
          </a:prstGeom>
          <a:ln>
            <a:solidFill>
              <a:schemeClr val="bg2"/>
            </a:solidFill>
          </a:ln>
        </p:spPr>
      </p:pic>
      <p:pic>
        <p:nvPicPr>
          <p:cNvPr id="24" name="Picture 23"/>
          <p:cNvPicPr>
            <a:picLocks noChangeAspect="1"/>
          </p:cNvPicPr>
          <p:nvPr/>
        </p:nvPicPr>
        <p:blipFill>
          <a:blip r:embed="rId8"/>
          <a:stretch>
            <a:fillRect/>
          </a:stretch>
        </p:blipFill>
        <p:spPr>
          <a:xfrm>
            <a:off x="1505465" y="3714958"/>
            <a:ext cx="4463120" cy="1895204"/>
          </a:xfrm>
          <a:prstGeom prst="rect">
            <a:avLst/>
          </a:prstGeom>
          <a:ln>
            <a:solidFill>
              <a:schemeClr val="bg2"/>
            </a:solidFill>
          </a:ln>
        </p:spPr>
      </p:pic>
      <p:pic>
        <p:nvPicPr>
          <p:cNvPr id="25" name="Picture 24"/>
          <p:cNvPicPr>
            <a:picLocks noChangeAspect="1"/>
          </p:cNvPicPr>
          <p:nvPr/>
        </p:nvPicPr>
        <p:blipFill>
          <a:blip r:embed="rId9"/>
          <a:stretch>
            <a:fillRect/>
          </a:stretch>
        </p:blipFill>
        <p:spPr>
          <a:xfrm>
            <a:off x="1505465" y="5705966"/>
            <a:ext cx="4463120" cy="517646"/>
          </a:xfrm>
          <a:prstGeom prst="rect">
            <a:avLst/>
          </a:prstGeom>
          <a:ln>
            <a:solidFill>
              <a:schemeClr val="bg2"/>
            </a:solidFill>
          </a:ln>
        </p:spPr>
      </p:pic>
      <p:pic>
        <p:nvPicPr>
          <p:cNvPr id="26" name="Picture 25"/>
          <p:cNvPicPr>
            <a:picLocks noChangeAspect="1"/>
          </p:cNvPicPr>
          <p:nvPr/>
        </p:nvPicPr>
        <p:blipFill>
          <a:blip r:embed="rId10"/>
          <a:stretch>
            <a:fillRect/>
          </a:stretch>
        </p:blipFill>
        <p:spPr>
          <a:xfrm>
            <a:off x="6364405" y="5725908"/>
            <a:ext cx="4388256" cy="526095"/>
          </a:xfrm>
          <a:prstGeom prst="rect">
            <a:avLst/>
          </a:prstGeom>
          <a:ln>
            <a:solidFill>
              <a:schemeClr val="bg2"/>
            </a:solidFill>
          </a:ln>
        </p:spPr>
      </p:pic>
    </p:spTree>
    <p:extLst>
      <p:ext uri="{BB962C8B-B14F-4D97-AF65-F5344CB8AC3E}">
        <p14:creationId xmlns:p14="http://schemas.microsoft.com/office/powerpoint/2010/main" val="2299131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Discrete, and infinite number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3431"/>
                <a:ext cx="10515600" cy="590005"/>
              </a:xfrm>
            </p:spPr>
            <p:txBody>
              <a:bodyPr>
                <a:normAutofit/>
              </a:bodyPr>
              <a:lstStyle/>
              <a:p>
                <a:pPr marL="0" indent="0">
                  <a:buNone/>
                </a:pPr>
                <a:r>
                  <a:rPr lang="en-US" sz="1600" b="1" dirty="0"/>
                  <a:t>Negative Binomial Distribution: </a:t>
                </a:r>
                <a:r>
                  <a:rPr lang="en-US" sz="1600" dirty="0"/>
                  <a:t>Models the number of failures before the </a:t>
                </a:r>
                <a14:m>
                  <m:oMath xmlns:m="http://schemas.openxmlformats.org/officeDocument/2006/math">
                    <m:sSup>
                      <m:sSupPr>
                        <m:ctrlPr>
                          <a:rPr lang="en-US" sz="1600" b="0" i="1" dirty="0" smtClean="0">
                            <a:latin typeface="Cambria Math" panose="02040503050406030204" pitchFamily="18" charset="0"/>
                          </a:rPr>
                        </m:ctrlPr>
                      </m:sSupPr>
                      <m:e>
                        <m:r>
                          <a:rPr lang="en-US" sz="1600" i="1" dirty="0" smtClean="0">
                            <a:latin typeface="Cambria Math" panose="02040503050406030204" pitchFamily="18" charset="0"/>
                          </a:rPr>
                          <m:t>𝑠</m:t>
                        </m:r>
                      </m:e>
                      <m:sup>
                        <m:r>
                          <a:rPr lang="en-US" sz="1600" b="0" i="1" dirty="0" smtClean="0">
                            <a:latin typeface="Cambria Math" panose="02040503050406030204" pitchFamily="18" charset="0"/>
                          </a:rPr>
                          <m:t>𝑡h</m:t>
                        </m:r>
                      </m:sup>
                    </m:sSup>
                  </m:oMath>
                </a14:m>
                <a:r>
                  <a:rPr lang="en-US" sz="1600" dirty="0"/>
                  <a:t> success in a sequence of independent trials with probability </a:t>
                </a:r>
                <a14:m>
                  <m:oMath xmlns:m="http://schemas.openxmlformats.org/officeDocument/2006/math">
                    <m:r>
                      <a:rPr lang="en-US" sz="1600" i="1" dirty="0" smtClean="0">
                        <a:latin typeface="Cambria Math" panose="02040503050406030204" pitchFamily="18" charset="0"/>
                      </a:rPr>
                      <m:t>𝑝</m:t>
                    </m:r>
                  </m:oMath>
                </a14:m>
                <a:r>
                  <a:rPr lang="en-US" sz="1600" dirty="0"/>
                  <a:t> of success on each trial. </a:t>
                </a:r>
                <a14:m>
                  <m:oMath xmlns:m="http://schemas.openxmlformats.org/officeDocument/2006/math">
                    <m:r>
                      <a:rPr lang="en-US" sz="1600" b="0" i="1" smtClean="0">
                        <a:latin typeface="Cambria Math" panose="02040503050406030204" pitchFamily="18" charset="0"/>
                      </a:rPr>
                      <m:t>𝑠</m:t>
                    </m:r>
                  </m:oMath>
                </a14:m>
                <a:r>
                  <a:rPr lang="en-US" sz="1600" dirty="0"/>
                  <a:t> and </a:t>
                </a:r>
                <a14:m>
                  <m:oMath xmlns:m="http://schemas.openxmlformats.org/officeDocument/2006/math">
                    <m:r>
                      <a:rPr lang="en-US" sz="1600" b="0" i="1" smtClean="0">
                        <a:latin typeface="Cambria Math" panose="02040503050406030204" pitchFamily="18" charset="0"/>
                      </a:rPr>
                      <m:t>𝑝</m:t>
                    </m:r>
                  </m:oMath>
                </a14:m>
                <a:r>
                  <a:rPr lang="en-US" sz="1600" dirty="0"/>
                  <a:t> are the only parameters. </a:t>
                </a:r>
                <a14:m>
                  <m:oMath xmlns:m="http://schemas.openxmlformats.org/officeDocument/2006/math">
                    <m:r>
                      <a:rPr lang="en-US" sz="1600" b="0" i="1" smtClean="0">
                        <a:latin typeface="Cambria Math" panose="02040503050406030204" pitchFamily="18" charset="0"/>
                      </a:rPr>
                      <m:t>𝑠</m:t>
                    </m:r>
                  </m:oMath>
                </a14:m>
                <a:r>
                  <a:rPr lang="en-US" sz="1600" dirty="0"/>
                  <a:t> must be a natural number, and </a:t>
                </a:r>
                <a14:m>
                  <m:oMath xmlns:m="http://schemas.openxmlformats.org/officeDocument/2006/math">
                    <m:r>
                      <a:rPr lang="en-US" sz="1600" b="0" i="1" smtClean="0">
                        <a:latin typeface="Cambria Math" panose="02040503050406030204" pitchFamily="18" charset="0"/>
                      </a:rPr>
                      <m:t>0&lt;</m:t>
                    </m:r>
                    <m:r>
                      <a:rPr lang="en-US" sz="1600" b="0" i="1" smtClean="0">
                        <a:latin typeface="Cambria Math" panose="02040503050406030204" pitchFamily="18" charset="0"/>
                      </a:rPr>
                      <m:t>𝑝</m:t>
                    </m:r>
                    <m:r>
                      <a:rPr lang="en-US" sz="1600" b="0" i="1" smtClean="0">
                        <a:latin typeface="Cambria Math" panose="02040503050406030204" pitchFamily="18" charset="0"/>
                      </a:rPr>
                      <m:t>&lt;1</m:t>
                    </m:r>
                  </m:oMath>
                </a14:m>
                <a:r>
                  <a:rPr lang="en-US" sz="16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3431"/>
                <a:ext cx="10515600" cy="590005"/>
              </a:xfrm>
              <a:blipFill>
                <a:blip r:embed="rId2"/>
                <a:stretch>
                  <a:fillRect l="-348" t="-6186" b="-412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Rectangle 6"/>
          <p:cNvSpPr/>
          <p:nvPr/>
        </p:nvSpPr>
        <p:spPr>
          <a:xfrm>
            <a:off x="838200" y="2152024"/>
            <a:ext cx="10515600" cy="584775"/>
          </a:xfrm>
          <a:prstGeom prst="rect">
            <a:avLst/>
          </a:prstGeom>
          <a:solidFill>
            <a:srgbClr val="F5F5F5"/>
          </a:solidFill>
        </p:spPr>
        <p:txBody>
          <a:bodyPr wrap="square">
            <a:spAutoFit/>
          </a:bodyPr>
          <a:lstStyle/>
          <a:p>
            <a:r>
              <a:rPr lang="en-US" sz="1600" b="1" dirty="0"/>
              <a:t>Example:</a:t>
            </a:r>
            <a:r>
              <a:rPr lang="en-US" sz="1600" dirty="0"/>
              <a:t> If each project in an R&amp;D department has the same chance of success, the number of projects that fail in the R&amp;D division before experiencing three successful projects is a negative binomial random variable.</a:t>
            </a:r>
          </a:p>
        </p:txBody>
      </p:sp>
      <mc:AlternateContent xmlns:mc="http://schemas.openxmlformats.org/markup-compatibility/2006" xmlns:a14="http://schemas.microsoft.com/office/drawing/2010/main">
        <mc:Choice Requires="a14">
          <p:sp>
            <p:nvSpPr>
              <p:cNvPr id="18" name="Content Placeholder 2"/>
              <p:cNvSpPr txBox="1">
                <a:spLocks/>
              </p:cNvSpPr>
              <p:nvPr/>
            </p:nvSpPr>
            <p:spPr>
              <a:xfrm>
                <a:off x="838200" y="2806942"/>
                <a:ext cx="10515600" cy="590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For this, we can use the </a:t>
                </a:r>
                <a:r>
                  <a:rPr lang="en-US" sz="1600" dirty="0" err="1"/>
                  <a:t>rnbinom</a:t>
                </a:r>
                <a:r>
                  <a:rPr lang="en-US" sz="1600" dirty="0"/>
                  <a:t> function, native to R. Figure 3.9 shows a histogram from a randomly generated negative binomial variables with </a:t>
                </a:r>
                <a14:m>
                  <m:oMath xmlns:m="http://schemas.openxmlformats.org/officeDocument/2006/math">
                    <m:r>
                      <a:rPr lang="en-US" sz="1600" b="0" i="1" dirty="0" smtClean="0">
                        <a:latin typeface="Cambria Math" panose="02040503050406030204" pitchFamily="18" charset="0"/>
                      </a:rPr>
                      <m:t>𝑠</m:t>
                    </m:r>
                    <m:r>
                      <a:rPr lang="en-US" sz="1600" i="1" dirty="0" smtClean="0">
                        <a:latin typeface="Cambria Math" panose="02040503050406030204" pitchFamily="18" charset="0"/>
                      </a:rPr>
                      <m:t>=</m:t>
                    </m:r>
                    <m:r>
                      <a:rPr lang="en-US" sz="1600" b="0" i="1" dirty="0" smtClean="0">
                        <a:latin typeface="Cambria Math" panose="02040503050406030204" pitchFamily="18" charset="0"/>
                      </a:rPr>
                      <m:t>5</m:t>
                    </m:r>
                  </m:oMath>
                </a14:m>
                <a:r>
                  <a:rPr lang="en-US" sz="1600" dirty="0"/>
                  <a:t> and </a:t>
                </a:r>
                <a14:m>
                  <m:oMath xmlns:m="http://schemas.openxmlformats.org/officeDocument/2006/math">
                    <m:r>
                      <a:rPr lang="en-US" sz="1600" i="1" dirty="0" smtClean="0">
                        <a:latin typeface="Cambria Math" panose="02040503050406030204" pitchFamily="18" charset="0"/>
                      </a:rPr>
                      <m:t>𝑝</m:t>
                    </m:r>
                    <m:r>
                      <a:rPr lang="en-US" sz="1600" i="1" dirty="0" smtClean="0">
                        <a:latin typeface="Cambria Math" panose="02040503050406030204" pitchFamily="18" charset="0"/>
                      </a:rPr>
                      <m:t>=0.3</m:t>
                    </m:r>
                  </m:oMath>
                </a14:m>
                <a:r>
                  <a:rPr lang="en-US" sz="1600" dirty="0"/>
                  <a:t>.</a:t>
                </a:r>
              </a:p>
            </p:txBody>
          </p:sp>
        </mc:Choice>
        <mc:Fallback xmlns="">
          <p:sp>
            <p:nvSpPr>
              <p:cNvPr id="18" name="Content Placeholder 2"/>
              <p:cNvSpPr txBox="1">
                <a:spLocks noRot="1" noChangeAspect="1" noMove="1" noResize="1" noEditPoints="1" noAdjustHandles="1" noChangeArrowheads="1" noChangeShapeType="1" noTextEdit="1"/>
              </p:cNvSpPr>
              <p:nvPr/>
            </p:nvSpPr>
            <p:spPr>
              <a:xfrm>
                <a:off x="838200" y="2806942"/>
                <a:ext cx="10515600" cy="590005"/>
              </a:xfrm>
              <a:prstGeom prst="rect">
                <a:avLst/>
              </a:prstGeom>
              <a:blipFill>
                <a:blip r:embed="rId3"/>
                <a:stretch>
                  <a:fillRect l="-348" t="-7216" b="-30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785664" y="5935748"/>
                <a:ext cx="2266198" cy="307777"/>
              </a:xfrm>
              <a:prstGeom prst="rect">
                <a:avLst/>
              </a:prstGeom>
              <a:noFill/>
            </p:spPr>
            <p:txBody>
              <a:bodyPr wrap="none" rtlCol="0">
                <a:spAutoFit/>
              </a:bodyPr>
              <a:lstStyle/>
              <a:p>
                <a:r>
                  <a:rPr lang="en-US" sz="1400" dirty="0"/>
                  <a:t>Figure 3.9: </a:t>
                </a:r>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𝑛𝑒𝑔𝑏𝑖𝑛</m:t>
                    </m:r>
                    <m:r>
                      <a:rPr lang="en-US" sz="1400" b="0" i="1" smtClean="0">
                        <a:latin typeface="Cambria Math" panose="02040503050406030204" pitchFamily="18" charset="0"/>
                      </a:rPr>
                      <m:t>(5,.3</m:t>
                    </m:r>
                    <m:r>
                      <a:rPr lang="en-US" sz="1400" b="0" i="0" smtClean="0">
                        <a:latin typeface="Cambria Math" panose="02040503050406030204" pitchFamily="18" charset="0"/>
                      </a:rPr>
                      <m:t>)</m:t>
                    </m:r>
                  </m:oMath>
                </a14:m>
                <a:endParaRPr lang="en-US"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785664" y="5935748"/>
                <a:ext cx="2266198" cy="307777"/>
              </a:xfrm>
              <a:prstGeom prst="rect">
                <a:avLst/>
              </a:prstGeom>
              <a:blipFill>
                <a:blip r:embed="rId4"/>
                <a:stretch>
                  <a:fillRect l="-806" t="-4000" b="-20000"/>
                </a:stretch>
              </a:blipFill>
            </p:spPr>
            <p:txBody>
              <a:bodyPr/>
              <a:lstStyle/>
              <a:p>
                <a:r>
                  <a:rPr lang="en-US">
                    <a:noFill/>
                  </a:rPr>
                  <a:t> </a:t>
                </a:r>
              </a:p>
            </p:txBody>
          </p:sp>
        </mc:Fallback>
      </mc:AlternateContent>
      <p:pic>
        <p:nvPicPr>
          <p:cNvPr id="9" name="Picture 8"/>
          <p:cNvPicPr>
            <a:picLocks noChangeAspect="1"/>
          </p:cNvPicPr>
          <p:nvPr/>
        </p:nvPicPr>
        <p:blipFill>
          <a:blip r:embed="rId5"/>
          <a:stretch>
            <a:fillRect/>
          </a:stretch>
        </p:blipFill>
        <p:spPr>
          <a:xfrm>
            <a:off x="5918763" y="3496133"/>
            <a:ext cx="5435037" cy="2307915"/>
          </a:xfrm>
          <a:prstGeom prst="rect">
            <a:avLst/>
          </a:prstGeom>
          <a:ln>
            <a:solidFill>
              <a:schemeClr val="bg2"/>
            </a:solidFill>
          </a:ln>
        </p:spPr>
      </p:pic>
      <p:sp>
        <p:nvSpPr>
          <p:cNvPr id="17" name="Rectangle 16"/>
          <p:cNvSpPr/>
          <p:nvPr/>
        </p:nvSpPr>
        <p:spPr>
          <a:xfrm>
            <a:off x="887823" y="3496133"/>
            <a:ext cx="4870426" cy="830997"/>
          </a:xfrm>
          <a:prstGeom prst="rect">
            <a:avLst/>
          </a:prstGeom>
          <a:solidFill>
            <a:srgbClr val="F5F5F5"/>
          </a:solidFill>
        </p:spPr>
        <p:txBody>
          <a:bodyPr wrap="square">
            <a:spAutoFit/>
          </a:bodyPr>
          <a:lstStyle/>
          <a:p>
            <a:r>
              <a:rPr lang="en-US" sz="1600" b="1" dirty="0"/>
              <a:t>Individual Exercise:</a:t>
            </a:r>
            <a:r>
              <a:rPr lang="en-US" sz="1600" dirty="0"/>
              <a:t> How could you set the parameters of a negative binomial distribution such that the result would also be a geometric distribution?</a:t>
            </a:r>
          </a:p>
        </p:txBody>
      </p:sp>
      <p:pic>
        <p:nvPicPr>
          <p:cNvPr id="10" name="Picture 9"/>
          <p:cNvPicPr>
            <a:picLocks noChangeAspect="1"/>
          </p:cNvPicPr>
          <p:nvPr/>
        </p:nvPicPr>
        <p:blipFill>
          <a:blip r:embed="rId6"/>
          <a:stretch>
            <a:fillRect/>
          </a:stretch>
        </p:blipFill>
        <p:spPr>
          <a:xfrm>
            <a:off x="887823" y="5213993"/>
            <a:ext cx="5015468" cy="590055"/>
          </a:xfrm>
          <a:prstGeom prst="rect">
            <a:avLst/>
          </a:prstGeom>
          <a:ln>
            <a:solidFill>
              <a:schemeClr val="bg2"/>
            </a:solidFill>
          </a:ln>
        </p:spPr>
      </p:pic>
    </p:spTree>
    <p:extLst>
      <p:ext uri="{BB962C8B-B14F-4D97-AF65-F5344CB8AC3E}">
        <p14:creationId xmlns:p14="http://schemas.microsoft.com/office/powerpoint/2010/main" val="306965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Discrete, and infinite number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87487"/>
                <a:ext cx="10515600" cy="590005"/>
              </a:xfrm>
            </p:spPr>
            <p:txBody>
              <a:bodyPr>
                <a:normAutofit/>
              </a:bodyPr>
              <a:lstStyle/>
              <a:p>
                <a:pPr marL="0" indent="0">
                  <a:buNone/>
                </a:pPr>
                <a:r>
                  <a:rPr lang="en-US" sz="1800" b="1" dirty="0"/>
                  <a:t>Poisson Distribution: </a:t>
                </a:r>
                <a:r>
                  <a:rPr lang="en-US" sz="1800" dirty="0"/>
                  <a:t>Models the number of independent events that occur in a fixed period of time. It’s fully parametrized by </a:t>
                </a:r>
                <a14:m>
                  <m:oMath xmlns:m="http://schemas.openxmlformats.org/officeDocument/2006/math">
                    <m:r>
                      <a:rPr lang="en-US" sz="1800" b="0" i="1" smtClean="0">
                        <a:latin typeface="Cambria Math" panose="02040503050406030204" pitchFamily="18" charset="0"/>
                      </a:rPr>
                      <m:t>𝑚</m:t>
                    </m:r>
                  </m:oMath>
                </a14:m>
                <a:r>
                  <a:rPr lang="en-US" sz="1800" dirty="0"/>
                  <a:t>, the mean (or expected) number of times the event will occur. </a:t>
                </a:r>
                <a14:m>
                  <m:oMath xmlns:m="http://schemas.openxmlformats.org/officeDocument/2006/math">
                    <m:r>
                      <a:rPr lang="en-US" sz="1800" b="0" i="1" smtClean="0">
                        <a:latin typeface="Cambria Math" panose="02040503050406030204" pitchFamily="18" charset="0"/>
                      </a:rPr>
                      <m:t>𝑚</m:t>
                    </m:r>
                  </m:oMath>
                </a14:m>
                <a:r>
                  <a:rPr lang="en-US" sz="1800" dirty="0"/>
                  <a:t> must be greater than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87487"/>
                <a:ext cx="10515600" cy="590005"/>
              </a:xfrm>
              <a:blipFill>
                <a:blip r:embed="rId2"/>
                <a:stretch>
                  <a:fillRect l="-522" t="-9278" b="-15464"/>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BU MET AD616 Fall 2022</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838200" y="2190402"/>
                <a:ext cx="10515600" cy="646331"/>
              </a:xfrm>
              <a:prstGeom prst="rect">
                <a:avLst/>
              </a:prstGeom>
              <a:solidFill>
                <a:srgbClr val="F5F5F5"/>
              </a:solidFill>
            </p:spPr>
            <p:txBody>
              <a:bodyPr wrap="square">
                <a:spAutoFit/>
              </a:bodyPr>
              <a:lstStyle/>
              <a:p>
                <a:r>
                  <a:rPr lang="en-US" b="1" dirty="0"/>
                  <a:t>Example: </a:t>
                </a:r>
                <a:r>
                  <a:rPr lang="en-US" dirty="0"/>
                  <a:t>If, on average, 10 customers arrive at a store during one hour, then the number of customers arriving at the store in an hour can be modeled as a Poisson random variable with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=10</m:t>
                    </m:r>
                  </m:oMath>
                </a14:m>
                <a:r>
                  <a:rPr lang="en-US" dirty="0"/>
                  <a:t>.</a:t>
                </a:r>
              </a:p>
            </p:txBody>
          </p:sp>
        </mc:Choice>
        <mc:Fallback xmlns="">
          <p:sp>
            <p:nvSpPr>
              <p:cNvPr id="7" name="Rectangle 6"/>
              <p:cNvSpPr>
                <a:spLocks noRot="1" noChangeAspect="1" noMove="1" noResize="1" noEditPoints="1" noAdjustHandles="1" noChangeArrowheads="1" noChangeShapeType="1" noTextEdit="1"/>
              </p:cNvSpPr>
              <p:nvPr/>
            </p:nvSpPr>
            <p:spPr>
              <a:xfrm>
                <a:off x="838200" y="2190402"/>
                <a:ext cx="10515600" cy="646331"/>
              </a:xfrm>
              <a:prstGeom prst="rect">
                <a:avLst/>
              </a:prstGeom>
              <a:blipFill>
                <a:blip r:embed="rId3"/>
                <a:stretch>
                  <a:fillRect l="-522" t="-4717" r="-348"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ontent Placeholder 2"/>
              <p:cNvSpPr txBox="1">
                <a:spLocks/>
              </p:cNvSpPr>
              <p:nvPr/>
            </p:nvSpPr>
            <p:spPr>
              <a:xfrm>
                <a:off x="838200" y="2849643"/>
                <a:ext cx="10515600" cy="55021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For this, we can use the </a:t>
                </a:r>
                <a:r>
                  <a:rPr lang="en-US" sz="1800" dirty="0" err="1"/>
                  <a:t>rpois</a:t>
                </a:r>
                <a:r>
                  <a:rPr lang="en-US" sz="1800" dirty="0"/>
                  <a:t> function, native to R. Figures 3.10 and 3.11 show Poisson distributions with </a:t>
                </a:r>
                <a14:m>
                  <m:oMath xmlns:m="http://schemas.openxmlformats.org/officeDocument/2006/math">
                    <m:r>
                      <a:rPr lang="en-US" sz="1800" b="0" i="1" smtClean="0">
                        <a:latin typeface="Cambria Math" panose="02040503050406030204" pitchFamily="18" charset="0"/>
                      </a:rPr>
                      <m:t>𝑚</m:t>
                    </m:r>
                    <m:r>
                      <a:rPr lang="en-US" sz="1800" b="0" i="1" smtClean="0">
                        <a:latin typeface="Cambria Math" panose="02040503050406030204" pitchFamily="18" charset="0"/>
                      </a:rPr>
                      <m:t>=10</m:t>
                    </m:r>
                  </m:oMath>
                </a14:m>
                <a:r>
                  <a:rPr lang="en-US" sz="1800" dirty="0"/>
                  <a:t> and </a:t>
                </a:r>
                <a14:m>
                  <m:oMath xmlns:m="http://schemas.openxmlformats.org/officeDocument/2006/math">
                    <m:r>
                      <a:rPr lang="en-US" sz="1800" b="0" i="1" smtClean="0">
                        <a:latin typeface="Cambria Math" panose="02040503050406030204" pitchFamily="18" charset="0"/>
                      </a:rPr>
                      <m:t>𝑚</m:t>
                    </m:r>
                    <m:r>
                      <a:rPr lang="en-US" sz="1800" b="0" i="1" smtClean="0">
                        <a:latin typeface="Cambria Math" panose="02040503050406030204" pitchFamily="18" charset="0"/>
                      </a:rPr>
                      <m:t>=2</m:t>
                    </m:r>
                  </m:oMath>
                </a14:m>
                <a:r>
                  <a:rPr lang="en-US" sz="1800" dirty="0"/>
                  <a:t>. </a:t>
                </a:r>
              </a:p>
            </p:txBody>
          </p:sp>
        </mc:Choice>
        <mc:Fallback xmlns="">
          <p:sp>
            <p:nvSpPr>
              <p:cNvPr id="18" name="Content Placeholder 2"/>
              <p:cNvSpPr txBox="1">
                <a:spLocks noRot="1" noChangeAspect="1" noMove="1" noResize="1" noEditPoints="1" noAdjustHandles="1" noChangeArrowheads="1" noChangeShapeType="1" noTextEdit="1"/>
              </p:cNvSpPr>
              <p:nvPr/>
            </p:nvSpPr>
            <p:spPr>
              <a:xfrm>
                <a:off x="838200" y="2849643"/>
                <a:ext cx="10515600" cy="550211"/>
              </a:xfrm>
              <a:prstGeom prst="rect">
                <a:avLst/>
              </a:prstGeom>
              <a:blipFill>
                <a:blip r:embed="rId4"/>
                <a:stretch>
                  <a:fillRect l="-522" t="-14286"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278753" y="6020794"/>
                <a:ext cx="1921552" cy="307777"/>
              </a:xfrm>
              <a:prstGeom prst="rect">
                <a:avLst/>
              </a:prstGeom>
              <a:noFill/>
            </p:spPr>
            <p:txBody>
              <a:bodyPr wrap="none" rtlCol="0">
                <a:spAutoFit/>
              </a:bodyPr>
              <a:lstStyle/>
              <a:p>
                <a:r>
                  <a:rPr lang="en-US" sz="1400" dirty="0"/>
                  <a:t>Figure 3.9: </a:t>
                </a:r>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𝑃𝑜𝑖𝑠</m:t>
                    </m:r>
                    <m:r>
                      <a:rPr lang="en-US" sz="1400" b="0" i="1" smtClean="0">
                        <a:latin typeface="Cambria Math" panose="02040503050406030204" pitchFamily="18" charset="0"/>
                      </a:rPr>
                      <m:t>(10</m:t>
                    </m:r>
                    <m:r>
                      <a:rPr lang="en-US" sz="1400" b="0" i="0" smtClean="0">
                        <a:latin typeface="Cambria Math" panose="02040503050406030204" pitchFamily="18" charset="0"/>
                      </a:rPr>
                      <m:t>)</m:t>
                    </m:r>
                  </m:oMath>
                </a14:m>
                <a:endParaRPr lang="en-US"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2278753" y="6020794"/>
                <a:ext cx="1921552" cy="307777"/>
              </a:xfrm>
              <a:prstGeom prst="rect">
                <a:avLst/>
              </a:prstGeom>
              <a:blipFill>
                <a:blip r:embed="rId5"/>
                <a:stretch>
                  <a:fillRect l="-952"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8000286" y="5993015"/>
                <a:ext cx="1904367" cy="307777"/>
              </a:xfrm>
              <a:prstGeom prst="rect">
                <a:avLst/>
              </a:prstGeom>
              <a:noFill/>
            </p:spPr>
            <p:txBody>
              <a:bodyPr wrap="none" rtlCol="0">
                <a:spAutoFit/>
              </a:bodyPr>
              <a:lstStyle/>
              <a:p>
                <a:r>
                  <a:rPr lang="en-US" sz="1400" dirty="0"/>
                  <a:t>Figure 3.10: b</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𝑃𝑜𝑖𝑠</m:t>
                    </m:r>
                    <m:r>
                      <a:rPr lang="en-US" sz="1400" b="0" i="1" smtClean="0">
                        <a:latin typeface="Cambria Math" panose="02040503050406030204" pitchFamily="18" charset="0"/>
                      </a:rPr>
                      <m:t>(2</m:t>
                    </m:r>
                    <m:r>
                      <a:rPr lang="en-US" sz="1400" b="0" i="0" smtClean="0">
                        <a:latin typeface="Cambria Math" panose="02040503050406030204" pitchFamily="18" charset="0"/>
                      </a:rPr>
                      <m:t>)</m:t>
                    </m:r>
                  </m:oMath>
                </a14:m>
                <a:endParaRPr lang="en-US"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8000286" y="5993015"/>
                <a:ext cx="1904367" cy="307777"/>
              </a:xfrm>
              <a:prstGeom prst="rect">
                <a:avLst/>
              </a:prstGeom>
              <a:blipFill>
                <a:blip r:embed="rId6"/>
                <a:stretch>
                  <a:fillRect l="-958" t="-3922" b="-19608"/>
                </a:stretch>
              </a:blipFill>
            </p:spPr>
            <p:txBody>
              <a:bodyPr/>
              <a:lstStyle/>
              <a:p>
                <a:r>
                  <a:rPr lang="en-US">
                    <a:noFill/>
                  </a:rPr>
                  <a:t> </a:t>
                </a:r>
              </a:p>
            </p:txBody>
          </p:sp>
        </mc:Fallback>
      </mc:AlternateContent>
      <p:pic>
        <p:nvPicPr>
          <p:cNvPr id="10" name="Picture 9"/>
          <p:cNvPicPr>
            <a:picLocks noChangeAspect="1"/>
          </p:cNvPicPr>
          <p:nvPr/>
        </p:nvPicPr>
        <p:blipFill>
          <a:blip r:embed="rId7"/>
          <a:stretch>
            <a:fillRect/>
          </a:stretch>
        </p:blipFill>
        <p:spPr>
          <a:xfrm>
            <a:off x="838200" y="3571118"/>
            <a:ext cx="4802659" cy="2039384"/>
          </a:xfrm>
          <a:prstGeom prst="rect">
            <a:avLst/>
          </a:prstGeom>
          <a:ln>
            <a:solidFill>
              <a:schemeClr val="bg2"/>
            </a:solidFill>
          </a:ln>
        </p:spPr>
      </p:pic>
      <p:pic>
        <p:nvPicPr>
          <p:cNvPr id="11" name="Picture 10"/>
          <p:cNvPicPr>
            <a:picLocks noChangeAspect="1"/>
          </p:cNvPicPr>
          <p:nvPr/>
        </p:nvPicPr>
        <p:blipFill>
          <a:blip r:embed="rId8"/>
          <a:stretch>
            <a:fillRect/>
          </a:stretch>
        </p:blipFill>
        <p:spPr>
          <a:xfrm>
            <a:off x="6551140" y="3571118"/>
            <a:ext cx="4802660" cy="2039384"/>
          </a:xfrm>
          <a:prstGeom prst="rect">
            <a:avLst/>
          </a:prstGeom>
          <a:ln>
            <a:solidFill>
              <a:schemeClr val="bg2"/>
            </a:solidFill>
          </a:ln>
        </p:spPr>
      </p:pic>
      <p:pic>
        <p:nvPicPr>
          <p:cNvPr id="12" name="Picture 11"/>
          <p:cNvPicPr>
            <a:picLocks noChangeAspect="1"/>
          </p:cNvPicPr>
          <p:nvPr/>
        </p:nvPicPr>
        <p:blipFill>
          <a:blip r:embed="rId9"/>
          <a:stretch>
            <a:fillRect/>
          </a:stretch>
        </p:blipFill>
        <p:spPr>
          <a:xfrm>
            <a:off x="838200" y="5633193"/>
            <a:ext cx="4802659" cy="388094"/>
          </a:xfrm>
          <a:prstGeom prst="rect">
            <a:avLst/>
          </a:prstGeom>
          <a:ln>
            <a:solidFill>
              <a:schemeClr val="bg2"/>
            </a:solidFill>
          </a:ln>
        </p:spPr>
      </p:pic>
      <p:pic>
        <p:nvPicPr>
          <p:cNvPr id="14" name="Picture 13"/>
          <p:cNvPicPr>
            <a:picLocks noChangeAspect="1"/>
          </p:cNvPicPr>
          <p:nvPr/>
        </p:nvPicPr>
        <p:blipFill>
          <a:blip r:embed="rId10"/>
          <a:stretch>
            <a:fillRect/>
          </a:stretch>
        </p:blipFill>
        <p:spPr>
          <a:xfrm>
            <a:off x="6551141" y="5610502"/>
            <a:ext cx="4802660" cy="382513"/>
          </a:xfrm>
          <a:prstGeom prst="rect">
            <a:avLst/>
          </a:prstGeom>
          <a:ln>
            <a:solidFill>
              <a:schemeClr val="bg2"/>
            </a:solidFill>
          </a:ln>
        </p:spPr>
      </p:pic>
    </p:spTree>
    <p:extLst>
      <p:ext uri="{BB962C8B-B14F-4D97-AF65-F5344CB8AC3E}">
        <p14:creationId xmlns:p14="http://schemas.microsoft.com/office/powerpoint/2010/main" val="281009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continuous over a finite range</a:t>
            </a:r>
          </a:p>
        </p:txBody>
      </p:sp>
      <p:sp>
        <p:nvSpPr>
          <p:cNvPr id="3" name="Content Placeholder 2"/>
          <p:cNvSpPr>
            <a:spLocks noGrp="1"/>
          </p:cNvSpPr>
          <p:nvPr>
            <p:ph idx="1"/>
          </p:nvPr>
        </p:nvSpPr>
        <p:spPr>
          <a:xfrm>
            <a:off x="838200" y="1656558"/>
            <a:ext cx="10515600" cy="4595961"/>
          </a:xfrm>
        </p:spPr>
        <p:txBody>
          <a:bodyPr>
            <a:normAutofit/>
          </a:bodyPr>
          <a:lstStyle/>
          <a:p>
            <a:pPr marL="0" indent="0">
              <a:buNone/>
            </a:pPr>
            <a:r>
              <a:rPr lang="en-US" dirty="0"/>
              <a:t>Examples of situations where we have continuous outcomes over a finite range are:</a:t>
            </a:r>
          </a:p>
          <a:p>
            <a:pPr lvl="1"/>
            <a:r>
              <a:rPr lang="en-US" dirty="0"/>
              <a:t>Number of productive hours during a day</a:t>
            </a:r>
          </a:p>
          <a:p>
            <a:pPr lvl="1"/>
            <a:r>
              <a:rPr lang="en-US" dirty="0"/>
              <a:t>Interest rate change next month</a:t>
            </a:r>
          </a:p>
          <a:p>
            <a:pPr marL="0" indent="0">
              <a:buNone/>
            </a:pPr>
            <a:r>
              <a:rPr lang="en-US" dirty="0"/>
              <a:t>Of distributions that fit this description, we will cover uniform, triangular, beta, and pert distributions.</a:t>
            </a:r>
          </a:p>
          <a:p>
            <a:pPr marL="0" indent="0">
              <a:buNone/>
            </a:pPr>
            <a:r>
              <a:rPr lang="en-US" dirty="0"/>
              <a:t>For continuous distributions, I will use the </a:t>
            </a:r>
            <a:r>
              <a:rPr lang="en-US" dirty="0" err="1"/>
              <a:t>geom_density</a:t>
            </a:r>
            <a:r>
              <a:rPr lang="en-US" dirty="0"/>
              <a:t> function rather than the </a:t>
            </a:r>
            <a:r>
              <a:rPr lang="en-US" dirty="0" err="1"/>
              <a:t>geom_histogram</a:t>
            </a:r>
            <a:r>
              <a:rPr lang="en-US" dirty="0"/>
              <a:t> function, since </a:t>
            </a:r>
            <a:r>
              <a:rPr lang="en-US" dirty="0" err="1"/>
              <a:t>geom_density</a:t>
            </a:r>
            <a:r>
              <a:rPr lang="en-US" dirty="0"/>
              <a:t> better captures the notion of a continuous distribution.</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050625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continuous over a finite range</a:t>
            </a:r>
          </a:p>
        </p:txBody>
      </p:sp>
      <p:sp>
        <p:nvSpPr>
          <p:cNvPr id="3" name="Content Placeholder 2"/>
          <p:cNvSpPr>
            <a:spLocks noGrp="1"/>
          </p:cNvSpPr>
          <p:nvPr>
            <p:ph idx="1"/>
          </p:nvPr>
        </p:nvSpPr>
        <p:spPr>
          <a:xfrm>
            <a:off x="838200" y="1825625"/>
            <a:ext cx="10515600" cy="682797"/>
          </a:xfrm>
        </p:spPr>
        <p:txBody>
          <a:bodyPr>
            <a:normAutofit/>
          </a:bodyPr>
          <a:lstStyle/>
          <a:p>
            <a:pPr marL="0" indent="0">
              <a:buNone/>
            </a:pPr>
            <a:r>
              <a:rPr lang="en-US" sz="1800" b="1" dirty="0"/>
              <a:t>Uniform</a:t>
            </a:r>
            <a:r>
              <a:rPr lang="en-US" sz="1800" dirty="0"/>
              <a:t>: Models complete uncertainty, since all outcomes are equally likely. This takes two parameters: the minimum possible outcome (min) and the maximum possible outcome (max). Min must be less than max.</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Rectangle 6"/>
          <p:cNvSpPr/>
          <p:nvPr/>
        </p:nvSpPr>
        <p:spPr>
          <a:xfrm>
            <a:off x="838200" y="2508422"/>
            <a:ext cx="10515600" cy="646331"/>
          </a:xfrm>
          <a:prstGeom prst="rect">
            <a:avLst/>
          </a:prstGeom>
          <a:solidFill>
            <a:srgbClr val="F5F5F5"/>
          </a:solidFill>
        </p:spPr>
        <p:txBody>
          <a:bodyPr wrap="square">
            <a:spAutoFit/>
          </a:bodyPr>
          <a:lstStyle/>
          <a:p>
            <a:r>
              <a:rPr lang="en-US" b="1" dirty="0"/>
              <a:t>Example:</a:t>
            </a:r>
            <a:r>
              <a:rPr lang="en-US" dirty="0"/>
              <a:t> A commercial pool supplier store sells chlorine by the ton. They anticipate minimum demand of 10 tons and a maximum demand of 100 tons, with every intermediate amount equally likely.</a:t>
            </a:r>
          </a:p>
        </p:txBody>
      </p:sp>
      <p:sp>
        <p:nvSpPr>
          <p:cNvPr id="8" name="Content Placeholder 2"/>
          <p:cNvSpPr txBox="1">
            <a:spLocks/>
          </p:cNvSpPr>
          <p:nvPr/>
        </p:nvSpPr>
        <p:spPr>
          <a:xfrm>
            <a:off x="838200" y="3249524"/>
            <a:ext cx="10515600" cy="682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To model a uniform distribution, we can use the </a:t>
            </a:r>
            <a:r>
              <a:rPr lang="en-US" sz="1800" dirty="0" err="1"/>
              <a:t>runif</a:t>
            </a:r>
            <a:r>
              <a:rPr lang="en-US" sz="1800" dirty="0"/>
              <a:t> function in R. (Here the adjust argument is used to mitigate R’s density algorithm’s inaccuracy at either end of the interval. This causes the random fluctuation over the rest of the interval. The result of the above example is displayed in Figure 3.11.</a:t>
            </a:r>
          </a:p>
        </p:txBody>
      </p:sp>
      <mc:AlternateContent xmlns:mc="http://schemas.openxmlformats.org/markup-compatibility/2006" xmlns:a14="http://schemas.microsoft.com/office/drawing/2010/main">
        <mc:Choice Requires="a14">
          <p:sp>
            <p:nvSpPr>
              <p:cNvPr id="12" name="TextBox 11"/>
              <p:cNvSpPr txBox="1"/>
              <p:nvPr/>
            </p:nvSpPr>
            <p:spPr>
              <a:xfrm>
                <a:off x="2649811" y="5584612"/>
                <a:ext cx="2367636" cy="307777"/>
              </a:xfrm>
              <a:prstGeom prst="rect">
                <a:avLst/>
              </a:prstGeom>
              <a:noFill/>
            </p:spPr>
            <p:txBody>
              <a:bodyPr wrap="none" rtlCol="0">
                <a:spAutoFit/>
              </a:bodyPr>
              <a:lstStyle/>
              <a:p>
                <a:r>
                  <a:rPr lang="en-US" sz="1400" dirty="0"/>
                  <a:t>Figure 3.11: a</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𝑈𝑛𝑖𝑓</m:t>
                    </m:r>
                    <m:r>
                      <a:rPr lang="en-US" sz="1400" b="0" i="1" smtClean="0">
                        <a:latin typeface="Cambria Math" panose="02040503050406030204" pitchFamily="18" charset="0"/>
                      </a:rPr>
                      <m:t>(10,100</m:t>
                    </m:r>
                    <m:r>
                      <a:rPr lang="en-US" sz="1400" b="0" i="0" smtClean="0">
                        <a:latin typeface="Cambria Math" panose="02040503050406030204" pitchFamily="18" charset="0"/>
                      </a:rPr>
                      <m:t>)</m:t>
                    </m:r>
                  </m:oMath>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649811" y="5584612"/>
                <a:ext cx="2367636" cy="307777"/>
              </a:xfrm>
              <a:prstGeom prst="rect">
                <a:avLst/>
              </a:prstGeom>
              <a:blipFill>
                <a:blip r:embed="rId2"/>
                <a:stretch>
                  <a:fillRect l="-773" t="-3922" b="-19608"/>
                </a:stretch>
              </a:blipFill>
            </p:spPr>
            <p:txBody>
              <a:bodyPr/>
              <a:lstStyle/>
              <a:p>
                <a:r>
                  <a:rPr lang="en-US">
                    <a:noFill/>
                  </a:rPr>
                  <a:t> </a:t>
                </a:r>
              </a:p>
            </p:txBody>
          </p:sp>
        </mc:Fallback>
      </mc:AlternateContent>
      <p:pic>
        <p:nvPicPr>
          <p:cNvPr id="14" name="Picture 13"/>
          <p:cNvPicPr>
            <a:picLocks noChangeAspect="1"/>
          </p:cNvPicPr>
          <p:nvPr/>
        </p:nvPicPr>
        <p:blipFill>
          <a:blip r:embed="rId3"/>
          <a:stretch>
            <a:fillRect/>
          </a:stretch>
        </p:blipFill>
        <p:spPr>
          <a:xfrm>
            <a:off x="1063784" y="5119109"/>
            <a:ext cx="5539689" cy="467046"/>
          </a:xfrm>
          <a:prstGeom prst="rect">
            <a:avLst/>
          </a:prstGeom>
          <a:ln>
            <a:solidFill>
              <a:schemeClr val="bg2"/>
            </a:solidFill>
          </a:ln>
        </p:spPr>
      </p:pic>
      <p:pic>
        <p:nvPicPr>
          <p:cNvPr id="15" name="Picture 14"/>
          <p:cNvPicPr>
            <a:picLocks noChangeAspect="1"/>
          </p:cNvPicPr>
          <p:nvPr/>
        </p:nvPicPr>
        <p:blipFill>
          <a:blip r:embed="rId4"/>
          <a:stretch>
            <a:fillRect/>
          </a:stretch>
        </p:blipFill>
        <p:spPr>
          <a:xfrm>
            <a:off x="6717833" y="4200601"/>
            <a:ext cx="5076691" cy="2155749"/>
          </a:xfrm>
          <a:prstGeom prst="rect">
            <a:avLst/>
          </a:prstGeom>
        </p:spPr>
      </p:pic>
    </p:spTree>
    <p:extLst>
      <p:ext uri="{BB962C8B-B14F-4D97-AF65-F5344CB8AC3E}">
        <p14:creationId xmlns:p14="http://schemas.microsoft.com/office/powerpoint/2010/main" val="20014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continuous over a finite range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682797"/>
              </a:xfrm>
            </p:spPr>
            <p:txBody>
              <a:bodyPr>
                <a:normAutofit/>
              </a:bodyPr>
              <a:lstStyle/>
              <a:p>
                <a:pPr marL="0" indent="0">
                  <a:buNone/>
                </a:pPr>
                <a:r>
                  <a:rPr lang="en-US" sz="1800" b="1" dirty="0"/>
                  <a:t>Triangular Distribution:</a:t>
                </a:r>
                <a:r>
                  <a:rPr lang="en-US" sz="1800" dirty="0"/>
                  <a:t> Models a process when </a:t>
                </a:r>
                <a:r>
                  <a:rPr lang="en-US" sz="1800" b="1" dirty="0"/>
                  <a:t>only</a:t>
                </a:r>
                <a:r>
                  <a:rPr lang="en-US" sz="1800" dirty="0"/>
                  <a:t> the minimum, most likely and maximum values of the distribution are known. The parameters are min, ml, and max, with </a:t>
                </a:r>
                <a14:m>
                  <m:oMath xmlns:m="http://schemas.openxmlformats.org/officeDocument/2006/math">
                    <m:r>
                      <a:rPr lang="en-US" sz="1800" i="1" dirty="0" smtClean="0">
                        <a:latin typeface="Cambria Math" panose="02040503050406030204" pitchFamily="18" charset="0"/>
                      </a:rPr>
                      <m:t>𝑚𝑖𝑛</m:t>
                    </m:r>
                    <m:r>
                      <a:rPr lang="en-US" sz="1800" i="1" dirty="0" smtClean="0">
                        <a:latin typeface="Cambria Math" panose="02040503050406030204" pitchFamily="18" charset="0"/>
                      </a:rPr>
                      <m:t>&lt;</m:t>
                    </m:r>
                    <m:r>
                      <a:rPr lang="en-US" sz="1800" i="1" dirty="0" smtClean="0">
                        <a:latin typeface="Cambria Math" panose="02040503050406030204" pitchFamily="18" charset="0"/>
                      </a:rPr>
                      <m:t>𝑚𝑙</m:t>
                    </m:r>
                    <m:r>
                      <a:rPr lang="en-US" sz="1800" i="1" dirty="0" smtClean="0">
                        <a:latin typeface="Cambria Math" panose="02040503050406030204" pitchFamily="18" charset="0"/>
                      </a:rPr>
                      <m:t>&lt;</m:t>
                    </m:r>
                    <m:r>
                      <a:rPr lang="en-US" sz="1800" i="1" dirty="0" smtClean="0">
                        <a:latin typeface="Cambria Math" panose="02040503050406030204" pitchFamily="18" charset="0"/>
                      </a:rPr>
                      <m:t>𝑚𝑎𝑥</m:t>
                    </m:r>
                  </m:oMath>
                </a14:m>
                <a:r>
                  <a:rPr lang="en-US" sz="1800" i="1"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682797"/>
              </a:xfrm>
              <a:blipFill>
                <a:blip r:embed="rId2"/>
                <a:stretch>
                  <a:fillRect l="-522" t="-803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Rectangle 6"/>
          <p:cNvSpPr/>
          <p:nvPr/>
        </p:nvSpPr>
        <p:spPr>
          <a:xfrm>
            <a:off x="838200" y="2508422"/>
            <a:ext cx="10515600" cy="646331"/>
          </a:xfrm>
          <a:prstGeom prst="rect">
            <a:avLst/>
          </a:prstGeom>
          <a:solidFill>
            <a:srgbClr val="F5F5F5"/>
          </a:solidFill>
        </p:spPr>
        <p:txBody>
          <a:bodyPr wrap="square">
            <a:spAutoFit/>
          </a:bodyPr>
          <a:lstStyle/>
          <a:p>
            <a:r>
              <a:rPr lang="en-US" b="1" dirty="0"/>
              <a:t>Example: </a:t>
            </a:r>
            <a:r>
              <a:rPr lang="en-US" dirty="0"/>
              <a:t>If we are given the minimum, most likely and maximum inflation rate we will have this year, then the random variable inflation rate can be modeled with a triangular distribution.</a:t>
            </a:r>
          </a:p>
        </p:txBody>
      </p:sp>
      <p:sp>
        <p:nvSpPr>
          <p:cNvPr id="8" name="Content Placeholder 2"/>
          <p:cNvSpPr txBox="1">
            <a:spLocks/>
          </p:cNvSpPr>
          <p:nvPr/>
        </p:nvSpPr>
        <p:spPr>
          <a:xfrm>
            <a:off x="838200" y="3249524"/>
            <a:ext cx="10515600" cy="682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As in lecture 2, since R has no triangular distribution in its base package, we use our own code to make one. We use the same syntax as before. Figures 3.12 and 3.13 show different triangular distributions.</a:t>
            </a:r>
          </a:p>
        </p:txBody>
      </p:sp>
      <mc:AlternateContent xmlns:mc="http://schemas.openxmlformats.org/markup-compatibility/2006" xmlns:a14="http://schemas.microsoft.com/office/drawing/2010/main">
        <mc:Choice Requires="a14">
          <p:sp>
            <p:nvSpPr>
              <p:cNvPr id="12" name="TextBox 11"/>
              <p:cNvSpPr txBox="1"/>
              <p:nvPr/>
            </p:nvSpPr>
            <p:spPr>
              <a:xfrm>
                <a:off x="2240763" y="6202461"/>
                <a:ext cx="2360070" cy="307777"/>
              </a:xfrm>
              <a:prstGeom prst="rect">
                <a:avLst/>
              </a:prstGeom>
              <a:noFill/>
            </p:spPr>
            <p:txBody>
              <a:bodyPr wrap="none" rtlCol="0">
                <a:spAutoFit/>
              </a:bodyPr>
              <a:lstStyle/>
              <a:p>
                <a:r>
                  <a:rPr lang="en-US" sz="1400" dirty="0"/>
                  <a:t>Figure 3.12: </a:t>
                </a:r>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𝑇𝑟𝑖</m:t>
                    </m:r>
                    <m:r>
                      <a:rPr lang="en-US" sz="1400" b="0" i="1" smtClean="0">
                        <a:latin typeface="Cambria Math" panose="02040503050406030204" pitchFamily="18" charset="0"/>
                      </a:rPr>
                      <m:t>(5,13,15)</m:t>
                    </m:r>
                  </m:oMath>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240763" y="6202461"/>
                <a:ext cx="2360070" cy="307777"/>
              </a:xfrm>
              <a:prstGeom prst="rect">
                <a:avLst/>
              </a:prstGeom>
              <a:blipFill>
                <a:blip r:embed="rId3"/>
                <a:stretch>
                  <a:fillRect l="-775"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823957" y="6202461"/>
                <a:ext cx="2484270" cy="307777"/>
              </a:xfrm>
              <a:prstGeom prst="rect">
                <a:avLst/>
              </a:prstGeom>
              <a:noFill/>
            </p:spPr>
            <p:txBody>
              <a:bodyPr wrap="none" rtlCol="0">
                <a:spAutoFit/>
              </a:bodyPr>
              <a:lstStyle/>
              <a:p>
                <a:r>
                  <a:rPr lang="en-US" sz="1400" dirty="0"/>
                  <a:t>Figure 3.13: </a:t>
                </a:r>
                <a14:m>
                  <m:oMath xmlns:m="http://schemas.openxmlformats.org/officeDocument/2006/math">
                    <m:r>
                      <a:rPr lang="en-US" sz="1400" b="0" i="1" smtClean="0">
                        <a:latin typeface="Cambria Math" panose="02040503050406030204" pitchFamily="18" charset="0"/>
                      </a:rPr>
                      <m:t>𝑏</m:t>
                    </m:r>
                    <m:r>
                      <a:rPr lang="en-US" sz="1400" b="0" i="1" smtClean="0">
                        <a:latin typeface="Cambria Math" panose="02040503050406030204" pitchFamily="18" charset="0"/>
                      </a:rPr>
                      <m:t>~</m:t>
                    </m:r>
                    <m:r>
                      <a:rPr lang="en-US" sz="1400" b="0" i="1" smtClean="0">
                        <a:latin typeface="Cambria Math" panose="02040503050406030204" pitchFamily="18" charset="0"/>
                      </a:rPr>
                      <m:t>𝑇𝑟𝑖</m:t>
                    </m:r>
                    <m:r>
                      <a:rPr lang="en-US" sz="1400" b="0" i="1" smtClean="0">
                        <a:latin typeface="Cambria Math" panose="02040503050406030204" pitchFamily="18" charset="0"/>
                      </a:rPr>
                      <m:t>(10,30,100)</m:t>
                    </m:r>
                  </m:oMath>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823957" y="6202461"/>
                <a:ext cx="2484270" cy="307777"/>
              </a:xfrm>
              <a:prstGeom prst="rect">
                <a:avLst/>
              </a:prstGeom>
              <a:blipFill>
                <a:blip r:embed="rId4"/>
                <a:stretch>
                  <a:fillRect l="-735" t="-1961" b="-19608"/>
                </a:stretch>
              </a:blipFill>
            </p:spPr>
            <p:txBody>
              <a:bodyPr/>
              <a:lstStyle/>
              <a:p>
                <a:r>
                  <a:rPr lang="en-US">
                    <a:noFill/>
                  </a:rPr>
                  <a:t> </a:t>
                </a:r>
              </a:p>
            </p:txBody>
          </p:sp>
        </mc:Fallback>
      </mc:AlternateContent>
      <p:pic>
        <p:nvPicPr>
          <p:cNvPr id="4" name="Picture 3"/>
          <p:cNvPicPr>
            <a:picLocks noChangeAspect="1"/>
          </p:cNvPicPr>
          <p:nvPr/>
        </p:nvPicPr>
        <p:blipFill>
          <a:blip r:embed="rId5"/>
          <a:stretch>
            <a:fillRect/>
          </a:stretch>
        </p:blipFill>
        <p:spPr>
          <a:xfrm>
            <a:off x="1673493" y="5771028"/>
            <a:ext cx="3494610" cy="431433"/>
          </a:xfrm>
          <a:prstGeom prst="rect">
            <a:avLst/>
          </a:prstGeom>
          <a:solidFill>
            <a:srgbClr val="F5F5F5"/>
          </a:solidFill>
          <a:ln>
            <a:solidFill>
              <a:schemeClr val="bg2"/>
            </a:solidFill>
          </a:ln>
        </p:spPr>
      </p:pic>
      <p:pic>
        <p:nvPicPr>
          <p:cNvPr id="9" name="Picture 8"/>
          <p:cNvPicPr>
            <a:picLocks noChangeAspect="1"/>
          </p:cNvPicPr>
          <p:nvPr/>
        </p:nvPicPr>
        <p:blipFill>
          <a:blip r:embed="rId6"/>
          <a:stretch>
            <a:fillRect/>
          </a:stretch>
        </p:blipFill>
        <p:spPr>
          <a:xfrm>
            <a:off x="7414212" y="5768291"/>
            <a:ext cx="3303760" cy="434170"/>
          </a:xfrm>
          <a:prstGeom prst="rect">
            <a:avLst/>
          </a:prstGeom>
          <a:solidFill>
            <a:srgbClr val="F5F5F5"/>
          </a:solidFill>
          <a:ln>
            <a:solidFill>
              <a:schemeClr val="bg2"/>
            </a:solidFill>
          </a:ln>
        </p:spPr>
      </p:pic>
      <p:pic>
        <p:nvPicPr>
          <p:cNvPr id="10" name="Picture 9"/>
          <p:cNvPicPr>
            <a:picLocks noChangeAspect="1"/>
          </p:cNvPicPr>
          <p:nvPr/>
        </p:nvPicPr>
        <p:blipFill>
          <a:blip r:embed="rId7"/>
          <a:stretch>
            <a:fillRect/>
          </a:stretch>
        </p:blipFill>
        <p:spPr>
          <a:xfrm>
            <a:off x="7014342" y="3953611"/>
            <a:ext cx="4103500" cy="1742496"/>
          </a:xfrm>
          <a:prstGeom prst="rect">
            <a:avLst/>
          </a:prstGeom>
          <a:solidFill>
            <a:srgbClr val="F5F5F5"/>
          </a:solidFill>
          <a:ln>
            <a:solidFill>
              <a:schemeClr val="bg2"/>
            </a:solidFill>
          </a:ln>
        </p:spPr>
      </p:pic>
      <p:pic>
        <p:nvPicPr>
          <p:cNvPr id="15" name="Picture 14"/>
          <p:cNvPicPr>
            <a:picLocks noChangeAspect="1"/>
          </p:cNvPicPr>
          <p:nvPr/>
        </p:nvPicPr>
        <p:blipFill>
          <a:blip r:embed="rId8"/>
          <a:stretch>
            <a:fillRect/>
          </a:stretch>
        </p:blipFill>
        <p:spPr>
          <a:xfrm>
            <a:off x="1373639" y="3957510"/>
            <a:ext cx="4094317" cy="1738597"/>
          </a:xfrm>
          <a:prstGeom prst="rect">
            <a:avLst/>
          </a:prstGeom>
          <a:solidFill>
            <a:srgbClr val="F5F5F5"/>
          </a:solidFill>
          <a:ln>
            <a:solidFill>
              <a:schemeClr val="bg2"/>
            </a:solidFill>
          </a:ln>
        </p:spPr>
      </p:pic>
    </p:spTree>
    <p:extLst>
      <p:ext uri="{BB962C8B-B14F-4D97-AF65-F5344CB8AC3E}">
        <p14:creationId xmlns:p14="http://schemas.microsoft.com/office/powerpoint/2010/main" val="643911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continuous over a finite range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804561"/>
              </a:xfrm>
            </p:spPr>
            <p:txBody>
              <a:bodyPr>
                <a:noAutofit/>
              </a:bodyPr>
              <a:lstStyle/>
              <a:p>
                <a:pPr marL="0" indent="0">
                  <a:buNone/>
                </a:pPr>
                <a:r>
                  <a:rPr lang="en-US" sz="1800" b="1" dirty="0"/>
                  <a:t>Beta Distribution:</a:t>
                </a:r>
                <a:r>
                  <a:rPr lang="en-US" sz="1800" dirty="0"/>
                  <a:t> An extremely flexible distribution used to model bounded (fixed upper and lower limits) random variables in the absence of data. It has two parameters: </a:t>
                </a:r>
                <a14:m>
                  <m:oMath xmlns:m="http://schemas.openxmlformats.org/officeDocument/2006/math">
                    <m:r>
                      <a:rPr lang="en-US" sz="1800" b="0" i="1" smtClean="0">
                        <a:latin typeface="Cambria Math" panose="02040503050406030204" pitchFamily="18" charset="0"/>
                      </a:rPr>
                      <m:t>𝛼</m:t>
                    </m:r>
                  </m:oMath>
                </a14:m>
                <a:r>
                  <a:rPr lang="en-US" sz="1800" dirty="0"/>
                  <a:t> and </a:t>
                </a:r>
                <a14:m>
                  <m:oMath xmlns:m="http://schemas.openxmlformats.org/officeDocument/2006/math">
                    <m:r>
                      <a:rPr lang="en-US" sz="1800" b="0" i="1" smtClean="0">
                        <a:latin typeface="Cambria Math" panose="02040503050406030204" pitchFamily="18" charset="0"/>
                      </a:rPr>
                      <m:t>𝛽</m:t>
                    </m:r>
                  </m:oMath>
                </a14:m>
                <a:r>
                  <a:rPr lang="en-US" sz="1800" dirty="0"/>
                  <a:t>, (alpha and beta) both of which must be greater than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804561"/>
              </a:xfrm>
              <a:blipFill>
                <a:blip r:embed="rId2"/>
                <a:stretch>
                  <a:fillRect l="-522" t="-6818" b="-1590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Rectangle 6"/>
          <p:cNvSpPr/>
          <p:nvPr/>
        </p:nvSpPr>
        <p:spPr>
          <a:xfrm>
            <a:off x="838200" y="2630186"/>
            <a:ext cx="10515600" cy="369332"/>
          </a:xfrm>
          <a:prstGeom prst="rect">
            <a:avLst/>
          </a:prstGeom>
          <a:solidFill>
            <a:srgbClr val="F5F5F5"/>
          </a:solidFill>
        </p:spPr>
        <p:txBody>
          <a:bodyPr wrap="square">
            <a:spAutoFit/>
          </a:bodyPr>
          <a:lstStyle/>
          <a:p>
            <a:r>
              <a:rPr lang="en-US" b="1" dirty="0"/>
              <a:t>Example: </a:t>
            </a:r>
            <a:r>
              <a:rPr lang="en-US" dirty="0"/>
              <a:t>Proportion of defective items in a shipment</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838200" y="3027705"/>
                <a:ext cx="10515600" cy="682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A Beta distributed random variable will only take on values between 0 and 1, but the shape can change drastically depending on </a:t>
                </a:r>
                <a14:m>
                  <m:oMath xmlns:m="http://schemas.openxmlformats.org/officeDocument/2006/math">
                    <m:r>
                      <a:rPr lang="en-US" sz="1800" b="0" i="1" smtClean="0">
                        <a:latin typeface="Cambria Math" panose="02040503050406030204" pitchFamily="18" charset="0"/>
                      </a:rPr>
                      <m:t>𝛼</m:t>
                    </m:r>
                  </m:oMath>
                </a14:m>
                <a:r>
                  <a:rPr lang="en-US" sz="1800" dirty="0"/>
                  <a:t> and </a:t>
                </a:r>
                <a14:m>
                  <m:oMath xmlns:m="http://schemas.openxmlformats.org/officeDocument/2006/math">
                    <m:r>
                      <a:rPr lang="en-US" sz="1800" b="0" i="1" smtClean="0">
                        <a:latin typeface="Cambria Math" panose="02040503050406030204" pitchFamily="18" charset="0"/>
                      </a:rPr>
                      <m:t>𝛽</m:t>
                    </m:r>
                  </m:oMath>
                </a14:m>
                <a:r>
                  <a:rPr lang="en-US" sz="1800" dirty="0"/>
                  <a:t>. The </a:t>
                </a:r>
                <a:r>
                  <a:rPr lang="en-US" sz="1800" dirty="0" err="1"/>
                  <a:t>rbeta</a:t>
                </a:r>
                <a:r>
                  <a:rPr lang="en-US" sz="1800" dirty="0"/>
                  <a:t> function can generate beta </a:t>
                </a:r>
                <a:r>
                  <a:rPr lang="en-US" sz="1800" dirty="0" err="1"/>
                  <a:t>rv’s</a:t>
                </a:r>
                <a:r>
                  <a:rPr lang="en-US" sz="1800" dirty="0"/>
                  <a:t>. Figure 3.14 contains just some examples.</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838200" y="3027705"/>
                <a:ext cx="10515600" cy="682797"/>
              </a:xfrm>
              <a:prstGeom prst="rect">
                <a:avLst/>
              </a:prstGeom>
              <a:blipFill>
                <a:blip r:embed="rId3"/>
                <a:stretch>
                  <a:fillRect l="-522" t="-8929" b="-36607"/>
                </a:stretch>
              </a:blipFill>
            </p:spPr>
            <p:txBody>
              <a:bodyPr/>
              <a:lstStyle/>
              <a:p>
                <a:r>
                  <a:rPr lang="en-US">
                    <a:noFill/>
                  </a:rPr>
                  <a:t> </a:t>
                </a:r>
              </a:p>
            </p:txBody>
          </p:sp>
        </mc:Fallback>
      </mc:AlternateContent>
      <p:sp>
        <p:nvSpPr>
          <p:cNvPr id="14" name="TextBox 13"/>
          <p:cNvSpPr txBox="1"/>
          <p:nvPr/>
        </p:nvSpPr>
        <p:spPr>
          <a:xfrm>
            <a:off x="7156781" y="6293383"/>
            <a:ext cx="996619" cy="307777"/>
          </a:xfrm>
          <a:prstGeom prst="rect">
            <a:avLst/>
          </a:prstGeom>
          <a:noFill/>
        </p:spPr>
        <p:txBody>
          <a:bodyPr wrap="none" rtlCol="0">
            <a:spAutoFit/>
          </a:bodyPr>
          <a:lstStyle/>
          <a:p>
            <a:r>
              <a:rPr lang="en-US" sz="1400" dirty="0"/>
              <a:t>Figure 3.14</a:t>
            </a:r>
          </a:p>
        </p:txBody>
      </p:sp>
      <p:pic>
        <p:nvPicPr>
          <p:cNvPr id="13" name="Picture 12"/>
          <p:cNvPicPr>
            <a:picLocks noChangeAspect="1"/>
          </p:cNvPicPr>
          <p:nvPr/>
        </p:nvPicPr>
        <p:blipFill>
          <a:blip r:embed="rId4"/>
          <a:stretch>
            <a:fillRect/>
          </a:stretch>
        </p:blipFill>
        <p:spPr>
          <a:xfrm>
            <a:off x="4536866" y="3643805"/>
            <a:ext cx="2796869" cy="1187653"/>
          </a:xfrm>
          <a:prstGeom prst="rect">
            <a:avLst/>
          </a:prstGeom>
          <a:ln>
            <a:solidFill>
              <a:schemeClr val="bg2"/>
            </a:solidFill>
          </a:ln>
        </p:spPr>
      </p:pic>
      <p:pic>
        <p:nvPicPr>
          <p:cNvPr id="16" name="Picture 15"/>
          <p:cNvPicPr>
            <a:picLocks noChangeAspect="1"/>
          </p:cNvPicPr>
          <p:nvPr/>
        </p:nvPicPr>
        <p:blipFill>
          <a:blip r:embed="rId5"/>
          <a:stretch>
            <a:fillRect/>
          </a:stretch>
        </p:blipFill>
        <p:spPr>
          <a:xfrm>
            <a:off x="7944076" y="3642738"/>
            <a:ext cx="2799382" cy="1188720"/>
          </a:xfrm>
          <a:prstGeom prst="rect">
            <a:avLst/>
          </a:prstGeom>
          <a:ln>
            <a:solidFill>
              <a:schemeClr val="bg2"/>
            </a:solidFill>
          </a:ln>
        </p:spPr>
      </p:pic>
      <p:pic>
        <p:nvPicPr>
          <p:cNvPr id="18" name="Picture 17"/>
          <p:cNvPicPr>
            <a:picLocks noChangeAspect="1"/>
          </p:cNvPicPr>
          <p:nvPr/>
        </p:nvPicPr>
        <p:blipFill>
          <a:blip r:embed="rId6"/>
          <a:stretch>
            <a:fillRect/>
          </a:stretch>
        </p:blipFill>
        <p:spPr>
          <a:xfrm>
            <a:off x="838200" y="3938388"/>
            <a:ext cx="3256706" cy="2049536"/>
          </a:xfrm>
          <a:prstGeom prst="rect">
            <a:avLst/>
          </a:prstGeom>
          <a:ln>
            <a:solidFill>
              <a:schemeClr val="bg2"/>
            </a:solidFill>
          </a:ln>
        </p:spPr>
      </p:pic>
      <p:pic>
        <p:nvPicPr>
          <p:cNvPr id="19" name="Picture 18"/>
          <p:cNvPicPr>
            <a:picLocks noChangeAspect="1"/>
          </p:cNvPicPr>
          <p:nvPr/>
        </p:nvPicPr>
        <p:blipFill>
          <a:blip r:embed="rId7"/>
          <a:stretch>
            <a:fillRect/>
          </a:stretch>
        </p:blipFill>
        <p:spPr>
          <a:xfrm>
            <a:off x="4534353" y="5045995"/>
            <a:ext cx="2799382" cy="1188720"/>
          </a:xfrm>
          <a:prstGeom prst="rect">
            <a:avLst/>
          </a:prstGeom>
          <a:ln>
            <a:solidFill>
              <a:schemeClr val="bg2"/>
            </a:solidFill>
          </a:ln>
        </p:spPr>
      </p:pic>
      <p:pic>
        <p:nvPicPr>
          <p:cNvPr id="20" name="Picture 19"/>
          <p:cNvPicPr>
            <a:picLocks noChangeAspect="1"/>
          </p:cNvPicPr>
          <p:nvPr/>
        </p:nvPicPr>
        <p:blipFill>
          <a:blip r:embed="rId8"/>
          <a:stretch>
            <a:fillRect/>
          </a:stretch>
        </p:blipFill>
        <p:spPr>
          <a:xfrm>
            <a:off x="7944076" y="5044014"/>
            <a:ext cx="2799382" cy="1188720"/>
          </a:xfrm>
          <a:prstGeom prst="rect">
            <a:avLst/>
          </a:prstGeom>
          <a:ln>
            <a:solidFill>
              <a:schemeClr val="bg2"/>
            </a:solidFill>
          </a:ln>
        </p:spPr>
      </p:pic>
      <p:sp>
        <p:nvSpPr>
          <p:cNvPr id="21" name="TextBox 20"/>
          <p:cNvSpPr txBox="1"/>
          <p:nvPr/>
        </p:nvSpPr>
        <p:spPr>
          <a:xfrm>
            <a:off x="5798430" y="3975772"/>
            <a:ext cx="271228" cy="307777"/>
          </a:xfrm>
          <a:prstGeom prst="rect">
            <a:avLst/>
          </a:prstGeom>
          <a:noFill/>
        </p:spPr>
        <p:txBody>
          <a:bodyPr wrap="none" rtlCol="0">
            <a:spAutoFit/>
          </a:bodyPr>
          <a:lstStyle/>
          <a:p>
            <a:r>
              <a:rPr lang="en-US" sz="1400" dirty="0"/>
              <a:t>a</a:t>
            </a:r>
          </a:p>
        </p:txBody>
      </p:sp>
      <p:sp>
        <p:nvSpPr>
          <p:cNvPr id="22" name="TextBox 21"/>
          <p:cNvSpPr txBox="1"/>
          <p:nvPr/>
        </p:nvSpPr>
        <p:spPr>
          <a:xfrm>
            <a:off x="6482171" y="5340092"/>
            <a:ext cx="260008" cy="307777"/>
          </a:xfrm>
          <a:prstGeom prst="rect">
            <a:avLst/>
          </a:prstGeom>
          <a:noFill/>
        </p:spPr>
        <p:txBody>
          <a:bodyPr wrap="none" rtlCol="0">
            <a:spAutoFit/>
          </a:bodyPr>
          <a:lstStyle/>
          <a:p>
            <a:r>
              <a:rPr lang="en-US" sz="1400" dirty="0"/>
              <a:t>c</a:t>
            </a:r>
          </a:p>
        </p:txBody>
      </p:sp>
      <p:sp>
        <p:nvSpPr>
          <p:cNvPr id="23" name="TextBox 22"/>
          <p:cNvSpPr txBox="1"/>
          <p:nvPr/>
        </p:nvSpPr>
        <p:spPr>
          <a:xfrm>
            <a:off x="9343767" y="5340092"/>
            <a:ext cx="279244" cy="307777"/>
          </a:xfrm>
          <a:prstGeom prst="rect">
            <a:avLst/>
          </a:prstGeom>
          <a:noFill/>
        </p:spPr>
        <p:txBody>
          <a:bodyPr wrap="none" rtlCol="0">
            <a:spAutoFit/>
          </a:bodyPr>
          <a:lstStyle/>
          <a:p>
            <a:r>
              <a:rPr lang="en-US" sz="1400" dirty="0"/>
              <a:t>d</a:t>
            </a:r>
          </a:p>
        </p:txBody>
      </p:sp>
      <p:sp>
        <p:nvSpPr>
          <p:cNvPr id="24" name="TextBox 23"/>
          <p:cNvSpPr txBox="1"/>
          <p:nvPr/>
        </p:nvSpPr>
        <p:spPr>
          <a:xfrm>
            <a:off x="10183019" y="3938388"/>
            <a:ext cx="279244" cy="307777"/>
          </a:xfrm>
          <a:prstGeom prst="rect">
            <a:avLst/>
          </a:prstGeom>
          <a:noFill/>
        </p:spPr>
        <p:txBody>
          <a:bodyPr wrap="none" rtlCol="0">
            <a:spAutoFit/>
          </a:bodyPr>
          <a:lstStyle/>
          <a:p>
            <a:r>
              <a:rPr lang="en-US" sz="1400" dirty="0"/>
              <a:t>b</a:t>
            </a:r>
          </a:p>
        </p:txBody>
      </p:sp>
    </p:spTree>
    <p:extLst>
      <p:ext uri="{BB962C8B-B14F-4D97-AF65-F5344CB8AC3E}">
        <p14:creationId xmlns:p14="http://schemas.microsoft.com/office/powerpoint/2010/main" val="4283586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continuous over a finite range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804561"/>
              </a:xfrm>
            </p:spPr>
            <p:txBody>
              <a:bodyPr>
                <a:noAutofit/>
              </a:bodyPr>
              <a:lstStyle/>
              <a:p>
                <a:pPr marL="0" indent="0">
                  <a:buNone/>
                </a:pPr>
                <a:r>
                  <a:rPr lang="en-US" sz="1800" b="1" dirty="0"/>
                  <a:t>Pert Distribution: </a:t>
                </a:r>
                <a:r>
                  <a:rPr lang="en-US" sz="1800" dirty="0"/>
                  <a:t>Used to model the activity times in project management problems and defined by three point estimates, minimum value, most likely value and maximum value to complete an activity. Like the triangular distribution, </a:t>
                </a:r>
                <a14:m>
                  <m:oMath xmlns:m="http://schemas.openxmlformats.org/officeDocument/2006/math">
                    <m:r>
                      <a:rPr lang="en-US" sz="1800" i="1" dirty="0" smtClean="0">
                        <a:latin typeface="Cambria Math" panose="02040503050406030204" pitchFamily="18" charset="0"/>
                      </a:rPr>
                      <m:t>𝑚𝑖𝑛</m:t>
                    </m:r>
                    <m:r>
                      <a:rPr lang="en-US" sz="1800" i="1" dirty="0" smtClean="0">
                        <a:latin typeface="Cambria Math" panose="02040503050406030204" pitchFamily="18" charset="0"/>
                      </a:rPr>
                      <m:t>&lt;</m:t>
                    </m:r>
                    <m:r>
                      <a:rPr lang="en-US" sz="1800" i="1" dirty="0" smtClean="0">
                        <a:latin typeface="Cambria Math" panose="02040503050406030204" pitchFamily="18" charset="0"/>
                      </a:rPr>
                      <m:t>𝑚𝑙</m:t>
                    </m:r>
                    <m:r>
                      <a:rPr lang="en-US" sz="1800" i="1" dirty="0" smtClean="0">
                        <a:latin typeface="Cambria Math" panose="02040503050406030204" pitchFamily="18" charset="0"/>
                      </a:rPr>
                      <m:t>&lt;</m:t>
                    </m:r>
                    <m:r>
                      <a:rPr lang="en-US" sz="1800" i="1" dirty="0" smtClean="0">
                        <a:latin typeface="Cambria Math" panose="02040503050406030204" pitchFamily="18" charset="0"/>
                      </a:rPr>
                      <m:t>𝑚𝑎𝑥</m:t>
                    </m:r>
                    <m:r>
                      <a:rPr lang="en-US" sz="1800" i="1" dirty="0" smtClean="0">
                        <a:latin typeface="Cambria Math" panose="02040503050406030204" pitchFamily="18" charset="0"/>
                      </a:rPr>
                      <m:t>.</m:t>
                    </m:r>
                  </m:oMath>
                </a14:m>
                <a:endParaRPr lang="en-US" sz="18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804561"/>
              </a:xfrm>
              <a:blipFill>
                <a:blip r:embed="rId2"/>
                <a:stretch>
                  <a:fillRect l="-522" t="-6818" b="-1590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Rectangle 6"/>
          <p:cNvSpPr/>
          <p:nvPr/>
        </p:nvSpPr>
        <p:spPr>
          <a:xfrm>
            <a:off x="838200" y="2658826"/>
            <a:ext cx="10515600" cy="369332"/>
          </a:xfrm>
          <a:prstGeom prst="rect">
            <a:avLst/>
          </a:prstGeom>
          <a:solidFill>
            <a:srgbClr val="F5F5F5"/>
          </a:solidFill>
        </p:spPr>
        <p:txBody>
          <a:bodyPr wrap="square">
            <a:spAutoFit/>
          </a:bodyPr>
          <a:lstStyle/>
          <a:p>
            <a:r>
              <a:rPr lang="en-US" b="1" dirty="0"/>
              <a:t>Example: </a:t>
            </a:r>
            <a:r>
              <a:rPr lang="en-US" dirty="0"/>
              <a:t>Time to complete a task in a PERT network.</a:t>
            </a:r>
          </a:p>
        </p:txBody>
      </p:sp>
      <p:sp>
        <p:nvSpPr>
          <p:cNvPr id="8" name="Content Placeholder 2"/>
          <p:cNvSpPr txBox="1">
            <a:spLocks/>
          </p:cNvSpPr>
          <p:nvPr/>
        </p:nvSpPr>
        <p:spPr>
          <a:xfrm>
            <a:off x="838200" y="3027705"/>
            <a:ext cx="10515600" cy="682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Like the triangular distribution, the Pert distribution isn’t in R’s base package. It can be developed as a transform of the Beta distribution. The code to do so is in Figure 3.15. An example of a pert distribution is in Figure 3.16.</a:t>
            </a:r>
          </a:p>
        </p:txBody>
      </p:sp>
      <p:sp>
        <p:nvSpPr>
          <p:cNvPr id="14" name="TextBox 13"/>
          <p:cNvSpPr txBox="1"/>
          <p:nvPr/>
        </p:nvSpPr>
        <p:spPr>
          <a:xfrm>
            <a:off x="3028693" y="4635884"/>
            <a:ext cx="996619" cy="307777"/>
          </a:xfrm>
          <a:prstGeom prst="rect">
            <a:avLst/>
          </a:prstGeom>
          <a:noFill/>
        </p:spPr>
        <p:txBody>
          <a:bodyPr wrap="none" rtlCol="0">
            <a:spAutoFit/>
          </a:bodyPr>
          <a:lstStyle/>
          <a:p>
            <a:r>
              <a:rPr lang="en-US" sz="1400" dirty="0"/>
              <a:t>Figure 3.15</a:t>
            </a:r>
          </a:p>
        </p:txBody>
      </p:sp>
      <p:sp>
        <p:nvSpPr>
          <p:cNvPr id="25" name="TextBox 24"/>
          <p:cNvSpPr txBox="1"/>
          <p:nvPr/>
        </p:nvSpPr>
        <p:spPr>
          <a:xfrm>
            <a:off x="8534559" y="6202460"/>
            <a:ext cx="996619" cy="307777"/>
          </a:xfrm>
          <a:prstGeom prst="rect">
            <a:avLst/>
          </a:prstGeom>
          <a:noFill/>
        </p:spPr>
        <p:txBody>
          <a:bodyPr wrap="none" rtlCol="0">
            <a:spAutoFit/>
          </a:bodyPr>
          <a:lstStyle/>
          <a:p>
            <a:r>
              <a:rPr lang="en-US" sz="1400" dirty="0"/>
              <a:t>Figure 3.16</a:t>
            </a:r>
          </a:p>
        </p:txBody>
      </p:sp>
      <p:pic>
        <p:nvPicPr>
          <p:cNvPr id="4" name="Picture 3"/>
          <p:cNvPicPr>
            <a:picLocks noChangeAspect="1"/>
          </p:cNvPicPr>
          <p:nvPr/>
        </p:nvPicPr>
        <p:blipFill>
          <a:blip r:embed="rId3"/>
          <a:stretch>
            <a:fillRect/>
          </a:stretch>
        </p:blipFill>
        <p:spPr>
          <a:xfrm>
            <a:off x="7676907" y="5935562"/>
            <a:ext cx="2711922" cy="343843"/>
          </a:xfrm>
          <a:prstGeom prst="rect">
            <a:avLst/>
          </a:prstGeom>
        </p:spPr>
      </p:pic>
      <p:pic>
        <p:nvPicPr>
          <p:cNvPr id="9" name="Picture 8"/>
          <p:cNvPicPr>
            <a:picLocks noChangeAspect="1"/>
          </p:cNvPicPr>
          <p:nvPr/>
        </p:nvPicPr>
        <p:blipFill>
          <a:blip r:embed="rId4"/>
          <a:stretch>
            <a:fillRect/>
          </a:stretch>
        </p:blipFill>
        <p:spPr>
          <a:xfrm>
            <a:off x="6686772" y="3883298"/>
            <a:ext cx="4692191" cy="1992476"/>
          </a:xfrm>
          <a:prstGeom prst="rect">
            <a:avLst/>
          </a:prstGeom>
          <a:ln>
            <a:solidFill>
              <a:schemeClr val="bg2"/>
            </a:solidFill>
          </a:ln>
        </p:spPr>
      </p:pic>
      <p:pic>
        <p:nvPicPr>
          <p:cNvPr id="10" name="Picture 9"/>
          <p:cNvPicPr>
            <a:picLocks noChangeAspect="1"/>
          </p:cNvPicPr>
          <p:nvPr/>
        </p:nvPicPr>
        <p:blipFill>
          <a:blip r:embed="rId5"/>
          <a:stretch>
            <a:fillRect/>
          </a:stretch>
        </p:blipFill>
        <p:spPr>
          <a:xfrm>
            <a:off x="1317554" y="4079381"/>
            <a:ext cx="4418899" cy="556503"/>
          </a:xfrm>
          <a:prstGeom prst="rect">
            <a:avLst/>
          </a:prstGeom>
          <a:ln>
            <a:solidFill>
              <a:schemeClr val="bg2"/>
            </a:solidFill>
          </a:ln>
        </p:spPr>
      </p:pic>
    </p:spTree>
    <p:extLst>
      <p:ext uri="{BB962C8B-B14F-4D97-AF65-F5344CB8AC3E}">
        <p14:creationId xmlns:p14="http://schemas.microsoft.com/office/powerpoint/2010/main" val="52141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Study Guide and Deliverables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4850333"/>
              </p:ext>
            </p:extLst>
          </p:nvPr>
        </p:nvGraphicFramePr>
        <p:xfrm>
          <a:off x="1091961" y="1825625"/>
          <a:ext cx="10008078" cy="3984168"/>
        </p:xfrm>
        <a:graphic>
          <a:graphicData uri="http://schemas.openxmlformats.org/drawingml/2006/table">
            <a:tbl>
              <a:tblPr/>
              <a:tblGrid>
                <a:gridCol w="5004039">
                  <a:extLst>
                    <a:ext uri="{9D8B030D-6E8A-4147-A177-3AD203B41FA5}">
                      <a16:colId xmlns:a16="http://schemas.microsoft.com/office/drawing/2014/main" val="1731853801"/>
                    </a:ext>
                  </a:extLst>
                </a:gridCol>
                <a:gridCol w="5004039">
                  <a:extLst>
                    <a:ext uri="{9D8B030D-6E8A-4147-A177-3AD203B41FA5}">
                      <a16:colId xmlns:a16="http://schemas.microsoft.com/office/drawing/2014/main" val="3205878140"/>
                    </a:ext>
                  </a:extLst>
                </a:gridCol>
              </a:tblGrid>
              <a:tr h="1306813">
                <a:tc>
                  <a:txBody>
                    <a:bodyPr/>
                    <a:lstStyle/>
                    <a:p>
                      <a:pPr fontAlgn="t"/>
                      <a:r>
                        <a:rPr lang="en-US" sz="1700" b="1" dirty="0">
                          <a:effectLst/>
                        </a:rPr>
                        <a:t>Topics:</a:t>
                      </a:r>
                      <a:endParaRPr lang="en-US" sz="1700" dirty="0">
                        <a:effectLst/>
                      </a:endParaRPr>
                    </a:p>
                  </a:txBody>
                  <a:tcPr marL="87027" marR="87027" marT="43513" marB="43513">
                    <a:lnL>
                      <a:noFill/>
                    </a:lnL>
                    <a:lnR>
                      <a:noFill/>
                    </a:lnR>
                    <a:lnT>
                      <a:noFill/>
                    </a:lnT>
                    <a:lnB>
                      <a:noFill/>
                    </a:lnB>
                  </a:tcPr>
                </a:tc>
                <a:tc>
                  <a:txBody>
                    <a:bodyPr/>
                    <a:lstStyle/>
                    <a:p>
                      <a:pPr fontAlgn="t"/>
                      <a:r>
                        <a:rPr lang="en-US" sz="1800" b="1" i="0" kern="1200" dirty="0">
                          <a:solidFill>
                            <a:schemeClr val="tx1"/>
                          </a:solidFill>
                          <a:effectLst/>
                          <a:latin typeface="+mn-lt"/>
                          <a:ea typeface="+mn-ea"/>
                          <a:cs typeface="+mn-cs"/>
                        </a:rPr>
                        <a:t>Lectures 3:</a:t>
                      </a:r>
                      <a:r>
                        <a:rPr lang="en-US" sz="1800" b="0" i="0" kern="1200" dirty="0">
                          <a:solidFill>
                            <a:schemeClr val="tx1"/>
                          </a:solidFill>
                          <a:effectLst/>
                          <a:latin typeface="+mn-lt"/>
                          <a:ea typeface="+mn-ea"/>
                          <a:cs typeface="+mn-cs"/>
                        </a:rPr>
                        <a:t> Analyzing Risk: An Introduction to Modeling Uncertain Inputs</a:t>
                      </a:r>
                      <a:br>
                        <a:rPr lang="en-US" sz="1600" dirty="0"/>
                      </a:br>
                      <a:r>
                        <a:rPr lang="en-US" sz="1800" b="1" i="0" kern="1200" dirty="0">
                          <a:solidFill>
                            <a:schemeClr val="tx1"/>
                          </a:solidFill>
                          <a:effectLst/>
                          <a:latin typeface="+mn-lt"/>
                          <a:ea typeface="+mn-ea"/>
                          <a:cs typeface="+mn-cs"/>
                        </a:rPr>
                        <a:t>Lectures 4: </a:t>
                      </a:r>
                      <a:r>
                        <a:rPr lang="en-US" sz="1800" b="0" i="0" kern="1200" dirty="0">
                          <a:solidFill>
                            <a:schemeClr val="tx1"/>
                          </a:solidFill>
                          <a:effectLst/>
                          <a:latin typeface="+mn-lt"/>
                          <a:ea typeface="+mn-ea"/>
                          <a:cs typeface="+mn-cs"/>
                        </a:rPr>
                        <a:t>Analyzing Risk: incorporating Uncertainty into the Decisions of the Enterprise</a:t>
                      </a:r>
                      <a:endParaRPr lang="en-US" sz="1700" dirty="0">
                        <a:effectLst/>
                      </a:endParaRPr>
                    </a:p>
                  </a:txBody>
                  <a:tcPr marL="87027" marR="87027" marT="43513" marB="43513">
                    <a:lnL>
                      <a:noFill/>
                    </a:lnL>
                    <a:lnR>
                      <a:noFill/>
                    </a:lnR>
                    <a:lnT>
                      <a:noFill/>
                    </a:lnT>
                    <a:lnB>
                      <a:noFill/>
                    </a:lnB>
                  </a:tcPr>
                </a:tc>
                <a:extLst>
                  <a:ext uri="{0D108BD9-81ED-4DB2-BD59-A6C34878D82A}">
                    <a16:rowId xmlns:a16="http://schemas.microsoft.com/office/drawing/2014/main" val="2734659098"/>
                  </a:ext>
                </a:extLst>
              </a:tr>
              <a:tr h="722870">
                <a:tc>
                  <a:txBody>
                    <a:bodyPr/>
                    <a:lstStyle/>
                    <a:p>
                      <a:pPr fontAlgn="t"/>
                      <a:r>
                        <a:rPr lang="en-US" sz="1700" b="1" dirty="0">
                          <a:effectLst/>
                        </a:rPr>
                        <a:t>Readings:</a:t>
                      </a:r>
                      <a:endParaRPr lang="en-US" sz="1700" dirty="0">
                        <a:effectLst/>
                      </a:endParaRPr>
                    </a:p>
                  </a:txBody>
                  <a:tcPr marL="87027" marR="87027" marT="43513" marB="43513">
                    <a:lnL>
                      <a:noFill/>
                    </a:lnL>
                    <a:lnR>
                      <a:noFill/>
                    </a:lnR>
                    <a:lnT>
                      <a:noFill/>
                    </a:lnT>
                    <a:lnB>
                      <a:noFill/>
                    </a:lnB>
                  </a:tcPr>
                </a:tc>
                <a:tc>
                  <a:txBody>
                    <a:bodyPr/>
                    <a:lstStyle/>
                    <a:p>
                      <a:pPr fontAlgn="t"/>
                      <a:r>
                        <a:rPr lang="en-US" sz="1800" b="0" i="0" kern="1200" dirty="0">
                          <a:solidFill>
                            <a:schemeClr val="tx1"/>
                          </a:solidFill>
                          <a:effectLst/>
                          <a:latin typeface="+mn-lt"/>
                          <a:ea typeface="+mn-ea"/>
                          <a:cs typeface="+mn-cs"/>
                        </a:rPr>
                        <a:t>Lectures 3 and 4 online content</a:t>
                      </a:r>
                      <a:endParaRPr lang="en-US" sz="1700" dirty="0">
                        <a:effectLst/>
                      </a:endParaRPr>
                    </a:p>
                  </a:txBody>
                  <a:tcPr marL="87027" marR="87027" marT="43513" marB="43513">
                    <a:lnL>
                      <a:noFill/>
                    </a:lnL>
                    <a:lnR>
                      <a:noFill/>
                    </a:lnR>
                    <a:lnT>
                      <a:noFill/>
                    </a:lnT>
                    <a:lnB>
                      <a:noFill/>
                    </a:lnB>
                  </a:tcPr>
                </a:tc>
                <a:extLst>
                  <a:ext uri="{0D108BD9-81ED-4DB2-BD59-A6C34878D82A}">
                    <a16:rowId xmlns:a16="http://schemas.microsoft.com/office/drawing/2014/main" val="2618766246"/>
                  </a:ext>
                </a:extLst>
              </a:tr>
              <a:tr h="609187">
                <a:tc>
                  <a:txBody>
                    <a:bodyPr/>
                    <a:lstStyle/>
                    <a:p>
                      <a:pPr fontAlgn="t"/>
                      <a:r>
                        <a:rPr lang="en-US" sz="1700" b="1">
                          <a:effectLst/>
                        </a:rPr>
                        <a:t>Discussions:</a:t>
                      </a:r>
                      <a:endParaRPr lang="en-US" sz="1700">
                        <a:effectLst/>
                      </a:endParaRPr>
                    </a:p>
                  </a:txBody>
                  <a:tcPr marL="87027" marR="87027" marT="43513" marB="43513">
                    <a:lnL>
                      <a:noFill/>
                    </a:lnL>
                    <a:lnR>
                      <a:noFill/>
                    </a:lnR>
                    <a:lnT>
                      <a:noFill/>
                    </a:lnT>
                    <a:lnB>
                      <a:noFill/>
                    </a:lnB>
                  </a:tcPr>
                </a:tc>
                <a:tc>
                  <a:txBody>
                    <a:bodyPr/>
                    <a:lstStyle/>
                    <a:p>
                      <a:pPr fontAlgn="t"/>
                      <a:r>
                        <a:rPr lang="en-US" b="1" dirty="0">
                          <a:effectLst/>
                        </a:rPr>
                        <a:t>Module 2 Discussion</a:t>
                      </a:r>
                      <a:endParaRPr lang="en-US" dirty="0">
                        <a:effectLst/>
                      </a:endParaRPr>
                    </a:p>
                  </a:txBody>
                  <a:tcPr>
                    <a:lnL>
                      <a:noFill/>
                    </a:lnL>
                    <a:lnR>
                      <a:noFill/>
                    </a:lnR>
                    <a:lnT>
                      <a:noFill/>
                    </a:lnT>
                    <a:lnB>
                      <a:noFill/>
                    </a:lnB>
                  </a:tcPr>
                </a:tc>
                <a:extLst>
                  <a:ext uri="{0D108BD9-81ED-4DB2-BD59-A6C34878D82A}">
                    <a16:rowId xmlns:a16="http://schemas.microsoft.com/office/drawing/2014/main" val="2281925902"/>
                  </a:ext>
                </a:extLst>
              </a:tr>
              <a:tr h="997191">
                <a:tc>
                  <a:txBody>
                    <a:bodyPr/>
                    <a:lstStyle/>
                    <a:p>
                      <a:pPr fontAlgn="t"/>
                      <a:r>
                        <a:rPr lang="en-US" sz="1700" b="1">
                          <a:effectLst/>
                        </a:rPr>
                        <a:t>Assignments:</a:t>
                      </a:r>
                      <a:endParaRPr lang="en-US" sz="1700">
                        <a:effectLst/>
                      </a:endParaRPr>
                    </a:p>
                  </a:txBody>
                  <a:tcPr marL="87027" marR="87027" marT="43513" marB="43513">
                    <a:lnL>
                      <a:noFill/>
                    </a:lnL>
                    <a:lnR>
                      <a:noFill/>
                    </a:lnR>
                    <a:lnT>
                      <a:noFill/>
                    </a:lnT>
                    <a:lnB>
                      <a:noFill/>
                    </a:lnB>
                  </a:tcPr>
                </a:tc>
                <a:tc>
                  <a:txBody>
                    <a:bodyPr/>
                    <a:lstStyle/>
                    <a:p>
                      <a:pPr fontAlgn="t"/>
                      <a:r>
                        <a:rPr lang="en-US" sz="1700" b="1" dirty="0">
                          <a:effectLst/>
                        </a:rPr>
                        <a:t>Assignment 1</a:t>
                      </a:r>
                      <a:r>
                        <a:rPr lang="en-US" sz="1700" dirty="0">
                          <a:effectLst/>
                        </a:rPr>
                        <a:t>: Individual Assignment covering Lecture 1 and Lecture 2.</a:t>
                      </a:r>
                    </a:p>
                  </a:txBody>
                  <a:tcPr marL="87027" marR="87027" marT="43513" marB="43513">
                    <a:lnL>
                      <a:noFill/>
                    </a:lnL>
                    <a:lnR>
                      <a:noFill/>
                    </a:lnR>
                    <a:lnT>
                      <a:noFill/>
                    </a:lnT>
                    <a:lnB>
                      <a:noFill/>
                    </a:lnB>
                  </a:tcPr>
                </a:tc>
                <a:extLst>
                  <a:ext uri="{0D108BD9-81ED-4DB2-BD59-A6C34878D82A}">
                    <a16:rowId xmlns:a16="http://schemas.microsoft.com/office/drawing/2014/main" val="1748281495"/>
                  </a:ext>
                </a:extLst>
              </a:tr>
              <a:tr h="348107">
                <a:tc>
                  <a:txBody>
                    <a:bodyPr/>
                    <a:lstStyle/>
                    <a:p>
                      <a:pPr fontAlgn="t"/>
                      <a:r>
                        <a:rPr lang="en-US" sz="1700" b="1">
                          <a:effectLst/>
                        </a:rPr>
                        <a:t>Assessments:</a:t>
                      </a:r>
                      <a:endParaRPr lang="en-US" sz="1700">
                        <a:effectLst/>
                      </a:endParaRPr>
                    </a:p>
                  </a:txBody>
                  <a:tcPr marL="87027" marR="87027" marT="43513" marB="43513">
                    <a:lnL>
                      <a:noFill/>
                    </a:lnL>
                    <a:lnR>
                      <a:noFill/>
                    </a:lnR>
                    <a:lnT>
                      <a:noFill/>
                    </a:lnT>
                    <a:lnB>
                      <a:noFill/>
                    </a:lnB>
                  </a:tcPr>
                </a:tc>
                <a:tc>
                  <a:txBody>
                    <a:bodyPr/>
                    <a:lstStyle/>
                    <a:p>
                      <a:pPr fontAlgn="t"/>
                      <a:r>
                        <a:rPr lang="en-US" sz="1700" b="1" dirty="0">
                          <a:effectLst/>
                        </a:rPr>
                        <a:t>Quiz 1</a:t>
                      </a:r>
                      <a:endParaRPr lang="en-US" sz="1700" dirty="0">
                        <a:effectLst/>
                      </a:endParaRPr>
                    </a:p>
                  </a:txBody>
                  <a:tcPr marL="87027" marR="87027" marT="43513" marB="43513">
                    <a:lnL>
                      <a:noFill/>
                    </a:lnL>
                    <a:lnR>
                      <a:noFill/>
                    </a:lnR>
                    <a:lnT>
                      <a:noFill/>
                    </a:lnT>
                    <a:lnB>
                      <a:noFill/>
                    </a:lnB>
                  </a:tcPr>
                </a:tc>
                <a:extLst>
                  <a:ext uri="{0D108BD9-81ED-4DB2-BD59-A6C34878D82A}">
                    <a16:rowId xmlns:a16="http://schemas.microsoft.com/office/drawing/2014/main" val="378533147"/>
                  </a:ext>
                </a:extLst>
              </a:tr>
            </a:tbl>
          </a:graphicData>
        </a:graphic>
      </p:graphicFrame>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3682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Continuous with fixed lower bound and infinite upper bound</a:t>
            </a:r>
          </a:p>
        </p:txBody>
      </p:sp>
      <p:sp>
        <p:nvSpPr>
          <p:cNvPr id="3" name="Content Placeholder 2"/>
          <p:cNvSpPr>
            <a:spLocks noGrp="1"/>
          </p:cNvSpPr>
          <p:nvPr>
            <p:ph idx="1"/>
          </p:nvPr>
        </p:nvSpPr>
        <p:spPr>
          <a:xfrm>
            <a:off x="838200" y="1656558"/>
            <a:ext cx="10515600" cy="4595961"/>
          </a:xfrm>
        </p:spPr>
        <p:txBody>
          <a:bodyPr>
            <a:normAutofit/>
          </a:bodyPr>
          <a:lstStyle/>
          <a:p>
            <a:pPr marL="0" indent="0">
              <a:buNone/>
            </a:pPr>
            <a:r>
              <a:rPr lang="en-US" dirty="0"/>
              <a:t>Examples of situations where we have continuous outcomes with fixed lower bound and infinite upper bound are (there is always some finite upper bound, but it may be quite large and unknown):</a:t>
            </a:r>
          </a:p>
          <a:p>
            <a:pPr lvl="1"/>
            <a:r>
              <a:rPr lang="en-US" dirty="0"/>
              <a:t>Total time to complete a work order</a:t>
            </a:r>
          </a:p>
          <a:p>
            <a:pPr lvl="1"/>
            <a:r>
              <a:rPr lang="en-US" dirty="0"/>
              <a:t>Time to failure of a machine or component</a:t>
            </a:r>
          </a:p>
          <a:p>
            <a:pPr marL="0" indent="0">
              <a:buNone/>
            </a:pPr>
            <a:r>
              <a:rPr lang="en-US" dirty="0"/>
              <a:t>We will cover the Exponential, Gamma, and Lognormal distributions.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214062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Continuous with fixed lower bound and infinite upper bound</a:t>
            </a:r>
          </a:p>
        </p:txBody>
      </p:sp>
      <p:sp>
        <p:nvSpPr>
          <p:cNvPr id="3" name="Content Placeholder 2"/>
          <p:cNvSpPr>
            <a:spLocks noGrp="1"/>
          </p:cNvSpPr>
          <p:nvPr>
            <p:ph idx="1"/>
          </p:nvPr>
        </p:nvSpPr>
        <p:spPr>
          <a:xfrm>
            <a:off x="838200" y="1825625"/>
            <a:ext cx="10515600" cy="804561"/>
          </a:xfrm>
        </p:spPr>
        <p:txBody>
          <a:bodyPr>
            <a:noAutofit/>
          </a:bodyPr>
          <a:lstStyle/>
          <a:p>
            <a:pPr marL="0" indent="0">
              <a:buNone/>
            </a:pPr>
            <a:r>
              <a:rPr lang="en-US" sz="1800" b="1" dirty="0"/>
              <a:t>Exponential Distribution:</a:t>
            </a:r>
            <a:r>
              <a:rPr lang="en-US" sz="1800" dirty="0"/>
              <a:t> Models the time between independent events. It takes one parameter, which is the mean (expected value) of the distribution. It is sometimes parameterized as the multiplicative inverse of the mean (1/mean): this is the frequency of the distribution.</a:t>
            </a:r>
            <a:endParaRPr lang="en-US" sz="1800" i="1"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Rectangle 6"/>
          <p:cNvSpPr/>
          <p:nvPr/>
        </p:nvSpPr>
        <p:spPr>
          <a:xfrm>
            <a:off x="838200" y="2658826"/>
            <a:ext cx="10515600" cy="646331"/>
          </a:xfrm>
          <a:prstGeom prst="rect">
            <a:avLst/>
          </a:prstGeom>
          <a:solidFill>
            <a:srgbClr val="F5F5F5"/>
          </a:solidFill>
        </p:spPr>
        <p:txBody>
          <a:bodyPr wrap="square">
            <a:spAutoFit/>
          </a:bodyPr>
          <a:lstStyle/>
          <a:p>
            <a:r>
              <a:rPr lang="en-US" b="1" dirty="0"/>
              <a:t>Example: </a:t>
            </a:r>
            <a:r>
              <a:rPr lang="en-US" dirty="0"/>
              <a:t>The time to failure for a system that has constant failure rate over time is represented as an exponential random variable.</a:t>
            </a:r>
          </a:p>
        </p:txBody>
      </p:sp>
      <p:sp>
        <p:nvSpPr>
          <p:cNvPr id="8" name="Content Placeholder 2"/>
          <p:cNvSpPr txBox="1">
            <a:spLocks/>
          </p:cNvSpPr>
          <p:nvPr/>
        </p:nvSpPr>
        <p:spPr>
          <a:xfrm>
            <a:off x="838200" y="3301612"/>
            <a:ext cx="10515600" cy="682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R generates random variables using the </a:t>
            </a:r>
            <a:r>
              <a:rPr lang="en-US" sz="1800" dirty="0" err="1"/>
              <a:t>rexp</a:t>
            </a:r>
            <a:r>
              <a:rPr lang="en-US" sz="1800" dirty="0"/>
              <a:t> function. It is parameterized by the frequency (in R, the “rate”) rather than the mean. Figure 3.17 contains an example of an exponential distribution with mean 10.</a:t>
            </a:r>
          </a:p>
        </p:txBody>
      </p:sp>
      <p:sp>
        <p:nvSpPr>
          <p:cNvPr id="25" name="TextBox 24"/>
          <p:cNvSpPr txBox="1"/>
          <p:nvPr/>
        </p:nvSpPr>
        <p:spPr>
          <a:xfrm>
            <a:off x="3925486" y="4848238"/>
            <a:ext cx="996619" cy="307777"/>
          </a:xfrm>
          <a:prstGeom prst="rect">
            <a:avLst/>
          </a:prstGeom>
          <a:noFill/>
        </p:spPr>
        <p:txBody>
          <a:bodyPr wrap="none" rtlCol="0">
            <a:spAutoFit/>
          </a:bodyPr>
          <a:lstStyle/>
          <a:p>
            <a:r>
              <a:rPr lang="en-US" sz="1400" dirty="0"/>
              <a:t>Figure 3.17</a:t>
            </a:r>
          </a:p>
        </p:txBody>
      </p:sp>
      <p:pic>
        <p:nvPicPr>
          <p:cNvPr id="11" name="Picture 10"/>
          <p:cNvPicPr>
            <a:picLocks noChangeAspect="1"/>
          </p:cNvPicPr>
          <p:nvPr/>
        </p:nvPicPr>
        <p:blipFill>
          <a:blip r:embed="rId2"/>
          <a:stretch>
            <a:fillRect/>
          </a:stretch>
        </p:blipFill>
        <p:spPr>
          <a:xfrm>
            <a:off x="5157465" y="3863958"/>
            <a:ext cx="4538049" cy="1927022"/>
          </a:xfrm>
          <a:prstGeom prst="rect">
            <a:avLst/>
          </a:prstGeom>
          <a:ln>
            <a:solidFill>
              <a:schemeClr val="bg2"/>
            </a:solidFill>
          </a:ln>
        </p:spPr>
      </p:pic>
      <p:pic>
        <p:nvPicPr>
          <p:cNvPr id="12" name="Picture 11"/>
          <p:cNvPicPr>
            <a:picLocks noChangeAspect="1"/>
          </p:cNvPicPr>
          <p:nvPr/>
        </p:nvPicPr>
        <p:blipFill>
          <a:blip r:embed="rId3"/>
          <a:stretch>
            <a:fillRect/>
          </a:stretch>
        </p:blipFill>
        <p:spPr>
          <a:xfrm>
            <a:off x="5555534" y="5821190"/>
            <a:ext cx="3741909" cy="379703"/>
          </a:xfrm>
          <a:prstGeom prst="rect">
            <a:avLst/>
          </a:prstGeom>
          <a:ln>
            <a:solidFill>
              <a:schemeClr val="bg2"/>
            </a:solidFill>
          </a:ln>
        </p:spPr>
      </p:pic>
    </p:spTree>
    <p:extLst>
      <p:ext uri="{BB962C8B-B14F-4D97-AF65-F5344CB8AC3E}">
        <p14:creationId xmlns:p14="http://schemas.microsoft.com/office/powerpoint/2010/main" val="1576697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Continuous with fixed lower bound and infinite upper bound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559747"/>
              </a:xfrm>
            </p:spPr>
            <p:txBody>
              <a:bodyPr>
                <a:noAutofit/>
              </a:bodyPr>
              <a:lstStyle/>
              <a:p>
                <a:pPr marL="0" indent="0">
                  <a:buNone/>
                </a:pPr>
                <a:r>
                  <a:rPr lang="en-US" sz="1800" b="1" dirty="0"/>
                  <a:t>Gamma Distribution:</a:t>
                </a:r>
                <a:r>
                  <a:rPr lang="en-US" sz="1800" dirty="0"/>
                  <a:t> An extremely flexible distribution used to model nonnegative random variables. The gamma distribution has shape parameters: </a:t>
                </a:r>
                <a14:m>
                  <m:oMath xmlns:m="http://schemas.openxmlformats.org/officeDocument/2006/math">
                    <m:r>
                      <a:rPr lang="en-US" sz="1800" b="0" i="1" smtClean="0">
                        <a:latin typeface="Cambria Math" panose="02040503050406030204" pitchFamily="18" charset="0"/>
                      </a:rPr>
                      <m:t>𝛼</m:t>
                    </m:r>
                  </m:oMath>
                </a14:m>
                <a:r>
                  <a:rPr lang="en-US" sz="1800" i="1" dirty="0"/>
                  <a:t> </a:t>
                </a:r>
                <a:r>
                  <a:rPr lang="en-US" sz="1800" dirty="0"/>
                  <a:t>and scale parameter</a:t>
                </a:r>
                <a:r>
                  <a:rPr lang="en-US" sz="1800" i="1" dirty="0"/>
                  <a:t> </a:t>
                </a:r>
                <a14:m>
                  <m:oMath xmlns:m="http://schemas.openxmlformats.org/officeDocument/2006/math">
                    <m:r>
                      <a:rPr lang="en-US" sz="1800" b="0" i="1" smtClean="0">
                        <a:latin typeface="Cambria Math" panose="02040503050406030204" pitchFamily="18" charset="0"/>
                      </a:rPr>
                      <m:t>𝛽</m:t>
                    </m:r>
                  </m:oMath>
                </a14:m>
                <a:r>
                  <a:rPr lang="en-US" sz="1800" dirty="0"/>
                  <a:t>, with </a:t>
                </a:r>
                <a14:m>
                  <m:oMath xmlns:m="http://schemas.openxmlformats.org/officeDocument/2006/math">
                    <m:r>
                      <a:rPr lang="en-US" sz="1800" b="0" i="1" smtClean="0">
                        <a:latin typeface="Cambria Math" panose="02040503050406030204" pitchFamily="18" charset="0"/>
                      </a:rPr>
                      <m:t>𝛼</m:t>
                    </m:r>
                    <m:r>
                      <a:rPr lang="en-US" sz="1800" b="0" i="1" smtClean="0">
                        <a:latin typeface="Cambria Math" panose="02040503050406030204" pitchFamily="18" charset="0"/>
                      </a:rPr>
                      <m:t>, </m:t>
                    </m:r>
                    <m:r>
                      <a:rPr lang="en-US" sz="1800" b="0" i="1" smtClean="0">
                        <a:latin typeface="Cambria Math" panose="02040503050406030204" pitchFamily="18" charset="0"/>
                      </a:rPr>
                      <m:t>𝛽</m:t>
                    </m:r>
                    <m:r>
                      <a:rPr lang="en-US" sz="1800" b="0" i="1" smtClean="0">
                        <a:latin typeface="Cambria Math" panose="02040503050406030204" pitchFamily="18" charset="0"/>
                      </a:rPr>
                      <m:t>&gt;0.</m:t>
                    </m:r>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559747"/>
              </a:xfrm>
              <a:blipFill>
                <a:blip r:embed="rId2"/>
                <a:stretch>
                  <a:fillRect l="-522" t="-9783" b="-2173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Rectangle 6"/>
          <p:cNvSpPr/>
          <p:nvPr/>
        </p:nvSpPr>
        <p:spPr>
          <a:xfrm>
            <a:off x="838200" y="2392292"/>
            <a:ext cx="10515600" cy="369332"/>
          </a:xfrm>
          <a:prstGeom prst="rect">
            <a:avLst/>
          </a:prstGeom>
          <a:solidFill>
            <a:srgbClr val="F5F5F5"/>
          </a:solidFill>
        </p:spPr>
        <p:txBody>
          <a:bodyPr wrap="square">
            <a:spAutoFit/>
          </a:bodyPr>
          <a:lstStyle/>
          <a:p>
            <a:r>
              <a:rPr lang="en-US" b="1" dirty="0"/>
              <a:t>Example: </a:t>
            </a:r>
            <a:r>
              <a:rPr lang="en-US" dirty="0"/>
              <a:t>Time to complete some task, e.g., customer service or machine repair.</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838200" y="2764650"/>
                <a:ext cx="10515600" cy="682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You can generate gamma distributed random variables using the </a:t>
                </a:r>
                <a:r>
                  <a:rPr lang="en-US" sz="1800" dirty="0" err="1"/>
                  <a:t>rgamma</a:t>
                </a:r>
                <a:r>
                  <a:rPr lang="en-US" sz="1800" dirty="0"/>
                  <a:t> function. Figure 3.18 contains an example of a gamma distribution with </a:t>
                </a:r>
                <a14:m>
                  <m:oMath xmlns:m="http://schemas.openxmlformats.org/officeDocument/2006/math">
                    <m:r>
                      <a:rPr lang="en-US" sz="1800" b="0" i="1" smtClean="0">
                        <a:latin typeface="Cambria Math" panose="02040503050406030204" pitchFamily="18" charset="0"/>
                      </a:rPr>
                      <m:t>𝛼</m:t>
                    </m:r>
                    <m:r>
                      <a:rPr lang="en-US" sz="1800" b="0" i="1" smtClean="0">
                        <a:latin typeface="Cambria Math" panose="02040503050406030204" pitchFamily="18" charset="0"/>
                      </a:rPr>
                      <m:t>=5,</m:t>
                    </m:r>
                    <m:r>
                      <a:rPr lang="en-US" sz="1800" b="0" i="1" smtClean="0">
                        <a:latin typeface="Cambria Math" panose="02040503050406030204" pitchFamily="18" charset="0"/>
                      </a:rPr>
                      <m:t>𝛽</m:t>
                    </m:r>
                    <m:r>
                      <a:rPr lang="en-US" sz="1800" b="0" i="1" smtClean="0">
                        <a:latin typeface="Cambria Math" panose="02040503050406030204" pitchFamily="18" charset="0"/>
                      </a:rPr>
                      <m:t>=3</m:t>
                    </m:r>
                  </m:oMath>
                </a14:m>
                <a:r>
                  <a:rPr lang="en-US" sz="1800" dirty="0"/>
                  <a:t>.</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838200" y="2764650"/>
                <a:ext cx="10515600" cy="682797"/>
              </a:xfrm>
              <a:prstGeom prst="rect">
                <a:avLst/>
              </a:prstGeom>
              <a:blipFill>
                <a:blip r:embed="rId3"/>
                <a:stretch>
                  <a:fillRect l="-522" t="-8929"/>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7244019" y="5550373"/>
            <a:ext cx="3858527" cy="433034"/>
          </a:xfrm>
          <a:prstGeom prst="rect">
            <a:avLst/>
          </a:prstGeom>
          <a:ln>
            <a:solidFill>
              <a:schemeClr val="bg2"/>
            </a:solidFill>
          </a:ln>
        </p:spPr>
      </p:pic>
      <p:sp>
        <p:nvSpPr>
          <p:cNvPr id="13" name="TextBox 12"/>
          <p:cNvSpPr txBox="1"/>
          <p:nvPr/>
        </p:nvSpPr>
        <p:spPr>
          <a:xfrm>
            <a:off x="8674972" y="5944548"/>
            <a:ext cx="996619" cy="307777"/>
          </a:xfrm>
          <a:prstGeom prst="rect">
            <a:avLst/>
          </a:prstGeom>
          <a:noFill/>
        </p:spPr>
        <p:txBody>
          <a:bodyPr wrap="none" rtlCol="0">
            <a:spAutoFit/>
          </a:bodyPr>
          <a:lstStyle/>
          <a:p>
            <a:r>
              <a:rPr lang="en-US" sz="1400" dirty="0"/>
              <a:t>Figure 3.18</a:t>
            </a:r>
          </a:p>
        </p:txBody>
      </p:sp>
      <p:pic>
        <p:nvPicPr>
          <p:cNvPr id="10" name="Picture 9"/>
          <p:cNvPicPr>
            <a:picLocks noChangeAspect="1"/>
          </p:cNvPicPr>
          <p:nvPr/>
        </p:nvPicPr>
        <p:blipFill>
          <a:blip r:embed="rId5"/>
          <a:stretch>
            <a:fillRect/>
          </a:stretch>
        </p:blipFill>
        <p:spPr>
          <a:xfrm>
            <a:off x="6743057" y="3486449"/>
            <a:ext cx="4860448" cy="2063924"/>
          </a:xfrm>
          <a:prstGeom prst="rect">
            <a:avLst/>
          </a:prstGeom>
          <a:ln>
            <a:solidFill>
              <a:schemeClr val="bg2"/>
            </a:solidFill>
          </a:ln>
        </p:spPr>
      </p:pic>
      <p:sp>
        <p:nvSpPr>
          <p:cNvPr id="15" name="Rectangle 14"/>
          <p:cNvSpPr/>
          <p:nvPr/>
        </p:nvSpPr>
        <p:spPr>
          <a:xfrm>
            <a:off x="838200" y="3523997"/>
            <a:ext cx="4870426" cy="646331"/>
          </a:xfrm>
          <a:prstGeom prst="rect">
            <a:avLst/>
          </a:prstGeom>
          <a:solidFill>
            <a:srgbClr val="F5F5F5"/>
          </a:solidFill>
        </p:spPr>
        <p:txBody>
          <a:bodyPr wrap="square">
            <a:spAutoFit/>
          </a:bodyPr>
          <a:lstStyle/>
          <a:p>
            <a:r>
              <a:rPr lang="en-US" b="1" dirty="0"/>
              <a:t>Individual Exercise:</a:t>
            </a:r>
            <a:r>
              <a:rPr lang="en-US" dirty="0"/>
              <a:t> Can you find discrete analogs for the exponential and gamma distributions?</a:t>
            </a:r>
          </a:p>
        </p:txBody>
      </p:sp>
    </p:spTree>
    <p:extLst>
      <p:ext uri="{BB962C8B-B14F-4D97-AF65-F5344CB8AC3E}">
        <p14:creationId xmlns:p14="http://schemas.microsoft.com/office/powerpoint/2010/main" val="330421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Continuous with fixed lower bound and infinite upper bound</a:t>
            </a:r>
          </a:p>
        </p:txBody>
      </p:sp>
      <p:sp>
        <p:nvSpPr>
          <p:cNvPr id="3" name="Content Placeholder 2"/>
          <p:cNvSpPr>
            <a:spLocks noGrp="1"/>
          </p:cNvSpPr>
          <p:nvPr>
            <p:ph idx="1"/>
          </p:nvPr>
        </p:nvSpPr>
        <p:spPr>
          <a:xfrm>
            <a:off x="838200" y="1825626"/>
            <a:ext cx="10515600" cy="1065856"/>
          </a:xfrm>
        </p:spPr>
        <p:txBody>
          <a:bodyPr>
            <a:noAutofit/>
          </a:bodyPr>
          <a:lstStyle/>
          <a:p>
            <a:pPr marL="0" indent="0">
              <a:buNone/>
            </a:pPr>
            <a:r>
              <a:rPr lang="en-US" sz="1800" b="1" dirty="0"/>
              <a:t>Lognormal Distribution:</a:t>
            </a:r>
            <a:r>
              <a:rPr lang="en-US" sz="1800" dirty="0"/>
              <a:t> Models the distribution of a process that can be thought of as the product of a number of component processes. Lognormal distribution is widely used for modeling the service times such as appointments. Note that the numbers generated by using lognormal distribution is always positive. It is parameterized by its mean (m) and standard deviation (s), both of which must be greater than 0.</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Rectangle 6"/>
          <p:cNvSpPr/>
          <p:nvPr/>
        </p:nvSpPr>
        <p:spPr>
          <a:xfrm>
            <a:off x="838200" y="2912258"/>
            <a:ext cx="10515600" cy="923330"/>
          </a:xfrm>
          <a:prstGeom prst="rect">
            <a:avLst/>
          </a:prstGeom>
          <a:solidFill>
            <a:srgbClr val="F5F5F5"/>
          </a:solidFill>
        </p:spPr>
        <p:txBody>
          <a:bodyPr wrap="square">
            <a:spAutoFit/>
          </a:bodyPr>
          <a:lstStyle/>
          <a:p>
            <a:r>
              <a:rPr lang="en-US" b="1" dirty="0"/>
              <a:t>Example: </a:t>
            </a:r>
            <a:r>
              <a:rPr lang="en-US" dirty="0"/>
              <a:t>The rate of return on an investment, when interest is compounded, is the product of the returns for a number of periods. Therefore, the rate of return can be modeled as a lognormal random variable with a given mean and standard deviation</a:t>
            </a:r>
          </a:p>
        </p:txBody>
      </p:sp>
      <p:sp>
        <p:nvSpPr>
          <p:cNvPr id="13" name="TextBox 12"/>
          <p:cNvSpPr txBox="1"/>
          <p:nvPr/>
        </p:nvSpPr>
        <p:spPr>
          <a:xfrm>
            <a:off x="5597690" y="6048573"/>
            <a:ext cx="996619" cy="307777"/>
          </a:xfrm>
          <a:prstGeom prst="rect">
            <a:avLst/>
          </a:prstGeom>
          <a:noFill/>
        </p:spPr>
        <p:txBody>
          <a:bodyPr wrap="none" rtlCol="0">
            <a:spAutoFit/>
          </a:bodyPr>
          <a:lstStyle/>
          <a:p>
            <a:r>
              <a:rPr lang="en-US" sz="1400" dirty="0"/>
              <a:t>Figure 3.19</a:t>
            </a:r>
          </a:p>
        </p:txBody>
      </p:sp>
      <p:sp>
        <p:nvSpPr>
          <p:cNvPr id="12" name="Content Placeholder 2"/>
          <p:cNvSpPr txBox="1">
            <a:spLocks/>
          </p:cNvSpPr>
          <p:nvPr/>
        </p:nvSpPr>
        <p:spPr>
          <a:xfrm>
            <a:off x="838200" y="3888257"/>
            <a:ext cx="10515600" cy="1065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R parameterizes lognormal distributions by the mean and standard deviation of the </a:t>
            </a:r>
            <a:r>
              <a:rPr lang="en-US" sz="1800" i="1" dirty="0"/>
              <a:t>underlying normal distribution </a:t>
            </a:r>
            <a:r>
              <a:rPr lang="en-US" sz="1800" dirty="0"/>
              <a:t>rather than the lognormal distribution itself. This relationship will be described in further detail in class. In order to parameterize the lognormal distribution the way we desire, we write our own function, whose code is provided in Figure 3.19:</a:t>
            </a:r>
          </a:p>
        </p:txBody>
      </p:sp>
      <p:pic>
        <p:nvPicPr>
          <p:cNvPr id="9" name="Picture 8"/>
          <p:cNvPicPr>
            <a:picLocks noChangeAspect="1"/>
          </p:cNvPicPr>
          <p:nvPr/>
        </p:nvPicPr>
        <p:blipFill>
          <a:blip r:embed="rId2"/>
          <a:stretch>
            <a:fillRect/>
          </a:stretch>
        </p:blipFill>
        <p:spPr>
          <a:xfrm>
            <a:off x="2938461" y="5218149"/>
            <a:ext cx="6315075" cy="609600"/>
          </a:xfrm>
          <a:prstGeom prst="rect">
            <a:avLst/>
          </a:prstGeom>
          <a:ln>
            <a:solidFill>
              <a:schemeClr val="bg2"/>
            </a:solidFill>
          </a:ln>
        </p:spPr>
      </p:pic>
    </p:spTree>
    <p:extLst>
      <p:ext uri="{BB962C8B-B14F-4D97-AF65-F5344CB8AC3E}">
        <p14:creationId xmlns:p14="http://schemas.microsoft.com/office/powerpoint/2010/main" val="3166371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Continuous with fixed lower bound and infinite upper bound</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13" name="TextBox 12"/>
          <p:cNvSpPr txBox="1"/>
          <p:nvPr/>
        </p:nvSpPr>
        <p:spPr>
          <a:xfrm>
            <a:off x="3124225" y="6048573"/>
            <a:ext cx="5943550" cy="307777"/>
          </a:xfrm>
          <a:prstGeom prst="rect">
            <a:avLst/>
          </a:prstGeom>
          <a:noFill/>
        </p:spPr>
        <p:txBody>
          <a:bodyPr wrap="none" rtlCol="0">
            <a:spAutoFit/>
          </a:bodyPr>
          <a:lstStyle/>
          <a:p>
            <a:r>
              <a:rPr lang="en-US" sz="1400" dirty="0"/>
              <a:t>Figure 3.20: A lognormal distribution with mean 100 and standard deviation 20</a:t>
            </a:r>
          </a:p>
        </p:txBody>
      </p:sp>
      <p:pic>
        <p:nvPicPr>
          <p:cNvPr id="8" name="Picture 7"/>
          <p:cNvPicPr>
            <a:picLocks noChangeAspect="1"/>
          </p:cNvPicPr>
          <p:nvPr/>
        </p:nvPicPr>
        <p:blipFill>
          <a:blip r:embed="rId2"/>
          <a:stretch>
            <a:fillRect/>
          </a:stretch>
        </p:blipFill>
        <p:spPr>
          <a:xfrm>
            <a:off x="3180578" y="5438973"/>
            <a:ext cx="5657850" cy="609600"/>
          </a:xfrm>
          <a:prstGeom prst="rect">
            <a:avLst/>
          </a:prstGeom>
          <a:ln>
            <a:solidFill>
              <a:schemeClr val="bg2"/>
            </a:solidFill>
          </a:ln>
        </p:spPr>
      </p:pic>
      <p:pic>
        <p:nvPicPr>
          <p:cNvPr id="10" name="Picture 9"/>
          <p:cNvPicPr>
            <a:picLocks noChangeAspect="1"/>
          </p:cNvPicPr>
          <p:nvPr/>
        </p:nvPicPr>
        <p:blipFill>
          <a:blip r:embed="rId3"/>
          <a:stretch>
            <a:fillRect/>
          </a:stretch>
        </p:blipFill>
        <p:spPr>
          <a:xfrm>
            <a:off x="2005367" y="1827798"/>
            <a:ext cx="8181265" cy="3474064"/>
          </a:xfrm>
          <a:prstGeom prst="rect">
            <a:avLst/>
          </a:prstGeom>
          <a:ln>
            <a:solidFill>
              <a:schemeClr val="bg2"/>
            </a:solidFill>
          </a:ln>
        </p:spPr>
      </p:pic>
    </p:spTree>
    <p:extLst>
      <p:ext uri="{BB962C8B-B14F-4D97-AF65-F5344CB8AC3E}">
        <p14:creationId xmlns:p14="http://schemas.microsoft.com/office/powerpoint/2010/main" val="2214704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Continuous with infinite upper and lower bounds</a:t>
            </a:r>
          </a:p>
        </p:txBody>
      </p:sp>
      <p:sp>
        <p:nvSpPr>
          <p:cNvPr id="3" name="Content Placeholder 2"/>
          <p:cNvSpPr>
            <a:spLocks noGrp="1"/>
          </p:cNvSpPr>
          <p:nvPr>
            <p:ph idx="1"/>
          </p:nvPr>
        </p:nvSpPr>
        <p:spPr>
          <a:xfrm>
            <a:off x="838200" y="1656558"/>
            <a:ext cx="10515600" cy="4595961"/>
          </a:xfrm>
        </p:spPr>
        <p:txBody>
          <a:bodyPr>
            <a:normAutofit/>
          </a:bodyPr>
          <a:lstStyle/>
          <a:p>
            <a:pPr marL="0" indent="0">
              <a:buNone/>
            </a:pPr>
            <a:r>
              <a:rPr lang="en-US" dirty="0"/>
              <a:t>Examples of situations where we have continuous outcomes with infinite upper and lower bounds are (there are always some finite bounds, but they may be quite large and unknown):</a:t>
            </a:r>
          </a:p>
          <a:p>
            <a:pPr lvl="1"/>
            <a:r>
              <a:rPr lang="en-US" dirty="0"/>
              <a:t>Deviation of demand from forecast</a:t>
            </a:r>
          </a:p>
          <a:p>
            <a:pPr lvl="1"/>
            <a:r>
              <a:rPr lang="en-US" dirty="0"/>
              <a:t>Deviation of an employee's performance from the average performance of all employees</a:t>
            </a:r>
          </a:p>
          <a:p>
            <a:pPr marL="0" indent="0">
              <a:buNone/>
            </a:pPr>
            <a:r>
              <a:rPr lang="en-US" dirty="0"/>
              <a:t>We will cover the normal and Student distributions.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520494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Continuous with infinite upper and lower bounds</a:t>
            </a:r>
          </a:p>
        </p:txBody>
      </p:sp>
      <p:sp>
        <p:nvSpPr>
          <p:cNvPr id="3" name="Content Placeholder 2"/>
          <p:cNvSpPr>
            <a:spLocks noGrp="1"/>
          </p:cNvSpPr>
          <p:nvPr>
            <p:ph idx="1"/>
          </p:nvPr>
        </p:nvSpPr>
        <p:spPr>
          <a:xfrm>
            <a:off x="838200" y="1825625"/>
            <a:ext cx="10515600" cy="559747"/>
          </a:xfrm>
        </p:spPr>
        <p:txBody>
          <a:bodyPr>
            <a:noAutofit/>
          </a:bodyPr>
          <a:lstStyle/>
          <a:p>
            <a:pPr marL="0" indent="0">
              <a:buNone/>
            </a:pPr>
            <a:r>
              <a:rPr lang="en-US" sz="1800" b="1" dirty="0"/>
              <a:t>Normal Distribution:</a:t>
            </a:r>
            <a:r>
              <a:rPr lang="en-US" sz="1800" dirty="0"/>
              <a:t> Models errors of various types and quantities that are the sum of a large number of other quantities. Normal distributions are parameterized by their mean and standard deviation.</a:t>
            </a:r>
          </a:p>
        </p:txBody>
      </p:sp>
      <p:sp>
        <p:nvSpPr>
          <p:cNvPr id="5" name="Footer Placeholder 4"/>
          <p:cNvSpPr>
            <a:spLocks noGrp="1"/>
          </p:cNvSpPr>
          <p:nvPr>
            <p:ph type="ftr" sz="quarter" idx="11"/>
          </p:nvPr>
        </p:nvSpPr>
        <p:spPr/>
        <p:txBody>
          <a:bodyPr/>
          <a:lstStyle/>
          <a:p>
            <a:r>
              <a:rPr lang="en-US"/>
              <a:t>BU MET AD616 Fall 2022</a:t>
            </a:r>
            <a:endParaRPr lang="en-US" dirty="0"/>
          </a:p>
        </p:txBody>
      </p:sp>
      <p:sp>
        <p:nvSpPr>
          <p:cNvPr id="7" name="Rectangle 6"/>
          <p:cNvSpPr/>
          <p:nvPr/>
        </p:nvSpPr>
        <p:spPr>
          <a:xfrm>
            <a:off x="838200" y="2392292"/>
            <a:ext cx="10515600" cy="646331"/>
          </a:xfrm>
          <a:prstGeom prst="rect">
            <a:avLst/>
          </a:prstGeom>
          <a:solidFill>
            <a:srgbClr val="F5F5F5"/>
          </a:solidFill>
        </p:spPr>
        <p:txBody>
          <a:bodyPr wrap="square">
            <a:spAutoFit/>
          </a:bodyPr>
          <a:lstStyle/>
          <a:p>
            <a:r>
              <a:rPr lang="en-US" b="1" dirty="0"/>
              <a:t>Example: </a:t>
            </a:r>
            <a:r>
              <a:rPr lang="en-US" dirty="0"/>
              <a:t>In human resource management, employee performance is often represented with a normal distribution.</a:t>
            </a:r>
          </a:p>
        </p:txBody>
      </p:sp>
      <p:sp>
        <p:nvSpPr>
          <p:cNvPr id="13" name="TextBox 12"/>
          <p:cNvSpPr txBox="1"/>
          <p:nvPr/>
        </p:nvSpPr>
        <p:spPr>
          <a:xfrm>
            <a:off x="5597688" y="6148021"/>
            <a:ext cx="996619" cy="307777"/>
          </a:xfrm>
          <a:prstGeom prst="rect">
            <a:avLst/>
          </a:prstGeom>
          <a:noFill/>
        </p:spPr>
        <p:txBody>
          <a:bodyPr wrap="none" rtlCol="0">
            <a:spAutoFit/>
          </a:bodyPr>
          <a:lstStyle/>
          <a:p>
            <a:r>
              <a:rPr lang="en-US" sz="1400" dirty="0"/>
              <a:t>Figure 3.21</a:t>
            </a:r>
          </a:p>
        </p:txBody>
      </p:sp>
      <p:sp>
        <p:nvSpPr>
          <p:cNvPr id="12" name="Content Placeholder 2"/>
          <p:cNvSpPr txBox="1">
            <a:spLocks/>
          </p:cNvSpPr>
          <p:nvPr/>
        </p:nvSpPr>
        <p:spPr>
          <a:xfrm>
            <a:off x="838200" y="3069678"/>
            <a:ext cx="10515600" cy="5597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As we’ve already seen, R generates random variables with normal distribution using the </a:t>
            </a:r>
            <a:r>
              <a:rPr lang="en-US" sz="1800" dirty="0" err="1"/>
              <a:t>rnorm</a:t>
            </a:r>
            <a:r>
              <a:rPr lang="en-US" sz="1800" dirty="0"/>
              <a:t> function. Figure 3.21 shows an example of the </a:t>
            </a:r>
            <a:r>
              <a:rPr lang="en-US" sz="1800" b="1" dirty="0"/>
              <a:t>standard normal distribution</a:t>
            </a:r>
            <a:r>
              <a:rPr lang="en-US" sz="1800" dirty="0"/>
              <a:t>, which has mean 0 and standard deviation 1.</a:t>
            </a:r>
          </a:p>
        </p:txBody>
      </p:sp>
      <p:pic>
        <p:nvPicPr>
          <p:cNvPr id="9" name="Picture 8"/>
          <p:cNvPicPr>
            <a:picLocks noChangeAspect="1"/>
          </p:cNvPicPr>
          <p:nvPr/>
        </p:nvPicPr>
        <p:blipFill>
          <a:blip r:embed="rId2"/>
          <a:stretch>
            <a:fillRect/>
          </a:stretch>
        </p:blipFill>
        <p:spPr>
          <a:xfrm>
            <a:off x="3903383" y="5696926"/>
            <a:ext cx="4385231" cy="451095"/>
          </a:xfrm>
          <a:prstGeom prst="rect">
            <a:avLst/>
          </a:prstGeom>
          <a:ln>
            <a:solidFill>
              <a:schemeClr val="bg2"/>
            </a:solidFill>
          </a:ln>
        </p:spPr>
      </p:pic>
      <p:pic>
        <p:nvPicPr>
          <p:cNvPr id="11" name="Picture 10"/>
          <p:cNvPicPr>
            <a:picLocks noChangeAspect="1"/>
          </p:cNvPicPr>
          <p:nvPr/>
        </p:nvPicPr>
        <p:blipFill>
          <a:blip r:embed="rId3"/>
          <a:stretch>
            <a:fillRect/>
          </a:stretch>
        </p:blipFill>
        <p:spPr>
          <a:xfrm>
            <a:off x="3696665" y="3629425"/>
            <a:ext cx="4798664" cy="2037688"/>
          </a:xfrm>
          <a:prstGeom prst="rect">
            <a:avLst/>
          </a:prstGeom>
          <a:ln>
            <a:solidFill>
              <a:schemeClr val="bg2"/>
            </a:solidFill>
          </a:ln>
        </p:spPr>
      </p:pic>
    </p:spTree>
    <p:extLst>
      <p:ext uri="{BB962C8B-B14F-4D97-AF65-F5344CB8AC3E}">
        <p14:creationId xmlns:p14="http://schemas.microsoft.com/office/powerpoint/2010/main" val="2061336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Continuous with infinite upper and lower bounds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195602"/>
              </a:xfrm>
            </p:spPr>
            <p:txBody>
              <a:bodyPr>
                <a:noAutofit/>
              </a:bodyPr>
              <a:lstStyle/>
              <a:p>
                <a:pPr marL="0" indent="0">
                  <a:buNone/>
                </a:pPr>
                <a:r>
                  <a:rPr lang="en-US" sz="1800" b="1" dirty="0"/>
                  <a:t>Student Distribution:</a:t>
                </a:r>
                <a:r>
                  <a:rPr lang="en-US" sz="1800" dirty="0"/>
                  <a:t> Very similar to normal, but with longer tails. It is also known as Student's t distribution. It’s only parameter is </a:t>
                </a:r>
                <a14:m>
                  <m:oMath xmlns:m="http://schemas.openxmlformats.org/officeDocument/2006/math">
                    <m:r>
                      <a:rPr lang="en-US" sz="1800" b="0" i="1" smtClean="0">
                        <a:latin typeface="Cambria Math" panose="02040503050406030204" pitchFamily="18" charset="0"/>
                      </a:rPr>
                      <m:t>𝜈</m:t>
                    </m:r>
                    <m:r>
                      <a:rPr lang="en-US" sz="1800" b="0" i="0" smtClean="0">
                        <a:latin typeface="Cambria Math" panose="02040503050406030204" pitchFamily="18" charset="0"/>
                      </a:rPr>
                      <m:t>,</m:t>
                    </m:r>
                  </m:oMath>
                </a14:m>
                <a:r>
                  <a:rPr lang="en-US" sz="1800" dirty="0"/>
                  <a:t> the </a:t>
                </a:r>
                <a:r>
                  <a:rPr lang="en-US" sz="1800" i="1" dirty="0"/>
                  <a:t>degrees of freedom </a:t>
                </a:r>
                <a:r>
                  <a:rPr lang="en-US" sz="1800" dirty="0"/>
                  <a:t>of the distribution. It is always centered at 0. Figure 3.22 and Figure 3.23 present shapes of Student distribution with </a:t>
                </a:r>
                <a14:m>
                  <m:oMath xmlns:m="http://schemas.openxmlformats.org/officeDocument/2006/math">
                    <m:r>
                      <a:rPr lang="en-US" sz="1800" b="0" i="1" smtClean="0">
                        <a:latin typeface="Cambria Math" panose="02040503050406030204" pitchFamily="18" charset="0"/>
                      </a:rPr>
                      <m:t>𝜈</m:t>
                    </m:r>
                    <m:r>
                      <a:rPr lang="en-US" sz="1800" b="0" i="1" smtClean="0">
                        <a:latin typeface="Cambria Math" panose="02040503050406030204" pitchFamily="18" charset="0"/>
                      </a:rPr>
                      <m:t>=5</m:t>
                    </m:r>
                  </m:oMath>
                </a14:m>
                <a:r>
                  <a:rPr lang="en-US" sz="1800" dirty="0"/>
                  <a:t> and </a:t>
                </a:r>
                <a14:m>
                  <m:oMath xmlns:m="http://schemas.openxmlformats.org/officeDocument/2006/math">
                    <m:r>
                      <a:rPr lang="en-US" sz="1800" i="1">
                        <a:latin typeface="Cambria Math" panose="02040503050406030204" pitchFamily="18" charset="0"/>
                      </a:rPr>
                      <m:t>1</m:t>
                    </m:r>
                    <m:r>
                      <a:rPr lang="en-US" sz="1800" b="0" i="1" smtClean="0">
                        <a:latin typeface="Cambria Math" panose="02040503050406030204" pitchFamily="18" charset="0"/>
                      </a:rPr>
                      <m:t>00</m:t>
                    </m:r>
                  </m:oMath>
                </a14:m>
                <a:r>
                  <a:rPr lang="en-US" sz="1800" dirty="0"/>
                  <a:t>. Note how the shape of Student distribution resembles the normal distribution as the degrees of freedom (</a:t>
                </a:r>
                <a:r>
                  <a:rPr lang="en-US" sz="1800" dirty="0" err="1"/>
                  <a:t>df</a:t>
                </a:r>
                <a:r>
                  <a:rPr lang="en-US" sz="1800" dirty="0"/>
                  <a:t>) increases.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195602"/>
              </a:xfrm>
              <a:blipFill>
                <a:blip r:embed="rId2"/>
                <a:stretch>
                  <a:fillRect l="-522" t="-4569"/>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BU MET AD616 Fall 2022</a:t>
            </a:r>
            <a:endParaRPr lang="en-US" dirty="0"/>
          </a:p>
        </p:txBody>
      </p:sp>
      <p:sp>
        <p:nvSpPr>
          <p:cNvPr id="13" name="TextBox 12"/>
          <p:cNvSpPr txBox="1"/>
          <p:nvPr/>
        </p:nvSpPr>
        <p:spPr>
          <a:xfrm>
            <a:off x="2678277" y="5995598"/>
            <a:ext cx="996619" cy="307777"/>
          </a:xfrm>
          <a:prstGeom prst="rect">
            <a:avLst/>
          </a:prstGeom>
          <a:noFill/>
        </p:spPr>
        <p:txBody>
          <a:bodyPr wrap="none" rtlCol="0">
            <a:spAutoFit/>
          </a:bodyPr>
          <a:lstStyle/>
          <a:p>
            <a:r>
              <a:rPr lang="en-US" sz="1400" dirty="0"/>
              <a:t>Figure 3.22</a:t>
            </a:r>
          </a:p>
        </p:txBody>
      </p:sp>
      <p:pic>
        <p:nvPicPr>
          <p:cNvPr id="4" name="Picture 3"/>
          <p:cNvPicPr>
            <a:picLocks noChangeAspect="1"/>
          </p:cNvPicPr>
          <p:nvPr/>
        </p:nvPicPr>
        <p:blipFill>
          <a:blip r:embed="rId3"/>
          <a:stretch>
            <a:fillRect/>
          </a:stretch>
        </p:blipFill>
        <p:spPr>
          <a:xfrm>
            <a:off x="838200" y="5323498"/>
            <a:ext cx="4676775" cy="619125"/>
          </a:xfrm>
          <a:prstGeom prst="rect">
            <a:avLst/>
          </a:prstGeom>
          <a:ln>
            <a:solidFill>
              <a:schemeClr val="bg2"/>
            </a:solidFill>
          </a:ln>
        </p:spPr>
      </p:pic>
      <p:pic>
        <p:nvPicPr>
          <p:cNvPr id="8" name="Picture 7"/>
          <p:cNvPicPr>
            <a:picLocks noChangeAspect="1"/>
          </p:cNvPicPr>
          <p:nvPr/>
        </p:nvPicPr>
        <p:blipFill>
          <a:blip r:embed="rId4"/>
          <a:stretch>
            <a:fillRect/>
          </a:stretch>
        </p:blipFill>
        <p:spPr>
          <a:xfrm>
            <a:off x="6281737" y="5313972"/>
            <a:ext cx="4657725" cy="638175"/>
          </a:xfrm>
          <a:prstGeom prst="rect">
            <a:avLst/>
          </a:prstGeom>
          <a:ln>
            <a:solidFill>
              <a:schemeClr val="bg2"/>
            </a:solidFill>
          </a:ln>
        </p:spPr>
      </p:pic>
      <p:sp>
        <p:nvSpPr>
          <p:cNvPr id="14" name="TextBox 13"/>
          <p:cNvSpPr txBox="1"/>
          <p:nvPr/>
        </p:nvSpPr>
        <p:spPr>
          <a:xfrm>
            <a:off x="8112287" y="5995598"/>
            <a:ext cx="996619" cy="307777"/>
          </a:xfrm>
          <a:prstGeom prst="rect">
            <a:avLst/>
          </a:prstGeom>
          <a:noFill/>
        </p:spPr>
        <p:txBody>
          <a:bodyPr wrap="none" rtlCol="0">
            <a:spAutoFit/>
          </a:bodyPr>
          <a:lstStyle/>
          <a:p>
            <a:r>
              <a:rPr lang="en-US" sz="1400" dirty="0"/>
              <a:t>Figure 3.23</a:t>
            </a:r>
          </a:p>
        </p:txBody>
      </p:sp>
      <p:pic>
        <p:nvPicPr>
          <p:cNvPr id="10" name="Picture 9"/>
          <p:cNvPicPr>
            <a:picLocks noChangeAspect="1"/>
          </p:cNvPicPr>
          <p:nvPr/>
        </p:nvPicPr>
        <p:blipFill>
          <a:blip r:embed="rId5"/>
          <a:stretch>
            <a:fillRect/>
          </a:stretch>
        </p:blipFill>
        <p:spPr>
          <a:xfrm>
            <a:off x="667974" y="3102351"/>
            <a:ext cx="5017224" cy="2130496"/>
          </a:xfrm>
          <a:prstGeom prst="rect">
            <a:avLst/>
          </a:prstGeom>
          <a:ln>
            <a:solidFill>
              <a:schemeClr val="bg2"/>
            </a:solidFill>
          </a:ln>
        </p:spPr>
      </p:pic>
      <p:pic>
        <p:nvPicPr>
          <p:cNvPr id="15" name="Picture 14"/>
          <p:cNvPicPr>
            <a:picLocks noChangeAspect="1"/>
          </p:cNvPicPr>
          <p:nvPr/>
        </p:nvPicPr>
        <p:blipFill>
          <a:blip r:embed="rId6"/>
          <a:stretch>
            <a:fillRect/>
          </a:stretch>
        </p:blipFill>
        <p:spPr>
          <a:xfrm>
            <a:off x="6109323" y="3108582"/>
            <a:ext cx="5002549" cy="2124265"/>
          </a:xfrm>
          <a:prstGeom prst="rect">
            <a:avLst/>
          </a:prstGeom>
          <a:ln>
            <a:solidFill>
              <a:schemeClr val="bg2"/>
            </a:solidFill>
          </a:ln>
        </p:spPr>
      </p:pic>
    </p:spTree>
    <p:extLst>
      <p:ext uri="{BB962C8B-B14F-4D97-AF65-F5344CB8AC3E}">
        <p14:creationId xmlns:p14="http://schemas.microsoft.com/office/powerpoint/2010/main" val="2057309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Among Distributions</a:t>
            </a:r>
          </a:p>
        </p:txBody>
      </p:sp>
      <p:sp>
        <p:nvSpPr>
          <p:cNvPr id="3" name="Content Placeholder 2"/>
          <p:cNvSpPr>
            <a:spLocks noGrp="1"/>
          </p:cNvSpPr>
          <p:nvPr>
            <p:ph idx="1"/>
          </p:nvPr>
        </p:nvSpPr>
        <p:spPr>
          <a:xfrm>
            <a:off x="838200" y="1493022"/>
            <a:ext cx="10515600" cy="798639"/>
          </a:xfrm>
        </p:spPr>
        <p:txBody>
          <a:bodyPr>
            <a:noAutofit/>
          </a:bodyPr>
          <a:lstStyle/>
          <a:p>
            <a:pPr marL="0" indent="0">
              <a:buNone/>
            </a:pPr>
            <a:r>
              <a:rPr lang="en-US" sz="1800" dirty="0"/>
              <a:t>In this part of the lecture, we will illustrate how different distributions relate to each other.</a:t>
            </a:r>
          </a:p>
          <a:p>
            <a:r>
              <a:rPr lang="en-US" sz="1800" b="1" dirty="0"/>
              <a:t>Binomial and Poisson</a:t>
            </a:r>
          </a:p>
        </p:txBody>
      </p:sp>
      <p:sp>
        <p:nvSpPr>
          <p:cNvPr id="5" name="Footer Placeholder 4"/>
          <p:cNvSpPr>
            <a:spLocks noGrp="1"/>
          </p:cNvSpPr>
          <p:nvPr>
            <p:ph type="ftr" sz="quarter" idx="11"/>
          </p:nvPr>
        </p:nvSpPr>
        <p:spPr/>
        <p:txBody>
          <a:bodyPr/>
          <a:lstStyle/>
          <a:p>
            <a:r>
              <a:rPr lang="en-US"/>
              <a:t>BU MET AD616 Fall 2022</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838200" y="2291661"/>
                <a:ext cx="10515600" cy="1200329"/>
              </a:xfrm>
              <a:prstGeom prst="rect">
                <a:avLst/>
              </a:prstGeom>
              <a:solidFill>
                <a:srgbClr val="F5F5F5"/>
              </a:solidFill>
            </p:spPr>
            <p:txBody>
              <a:bodyPr wrap="square">
                <a:spAutoFit/>
              </a:bodyPr>
              <a:lstStyle/>
              <a:p>
                <a:r>
                  <a:rPr lang="en-US" b="1" dirty="0"/>
                  <a:t>Individual Exercise 1: </a:t>
                </a:r>
                <a:r>
                  <a:rPr lang="en-US" dirty="0"/>
                  <a:t>We seek to demonstrate that as </a:t>
                </a:r>
                <a14:m>
                  <m:oMath xmlns:m="http://schemas.openxmlformats.org/officeDocument/2006/math">
                    <m:r>
                      <a:rPr lang="en-US" i="1" dirty="0" smtClean="0">
                        <a:latin typeface="Cambria Math" panose="02040503050406030204" pitchFamily="18" charset="0"/>
                      </a:rPr>
                      <m:t>𝑛</m:t>
                    </m:r>
                  </m:oMath>
                </a14:m>
                <a:r>
                  <a:rPr lang="en-US" dirty="0"/>
                  <a:t> gets high and </a:t>
                </a:r>
                <a14:m>
                  <m:oMath xmlns:m="http://schemas.openxmlformats.org/officeDocument/2006/math">
                    <m:r>
                      <a:rPr lang="en-US" i="1" dirty="0" smtClean="0">
                        <a:latin typeface="Cambria Math" panose="02040503050406030204" pitchFamily="18" charset="0"/>
                      </a:rPr>
                      <m:t>𝑝</m:t>
                    </m:r>
                  </m:oMath>
                </a14:m>
                <a:r>
                  <a:rPr lang="en-US" dirty="0"/>
                  <a:t> gets low for a binomial random variable, the resulting distribution approaches a Poisson distribution with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m:t>
                    </m:r>
                    <m:r>
                      <a:rPr lang="en-US" i="1" dirty="0" smtClean="0">
                        <a:latin typeface="Cambria Math" panose="02040503050406030204" pitchFamily="18" charset="0"/>
                      </a:rPr>
                      <m:t>𝑛𝑝</m:t>
                    </m:r>
                  </m:oMath>
                </a14:m>
                <a:r>
                  <a:rPr lang="en-US" dirty="0"/>
                  <a:t>. Using the steps learned in this module, generate the histogram for a binomial distribution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=100,000</m:t>
                    </m:r>
                  </m:oMath>
                </a14:m>
                <a:r>
                  <a:rPr lang="en-US" dirty="0"/>
                  <a:t> and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=.0001</m:t>
                    </m:r>
                  </m:oMath>
                </a14:m>
                <a:r>
                  <a:rPr lang="en-US" dirty="0"/>
                  <a:t>. Conduct 100,000 trials. Now generate the histogram for a Poisson distribution with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=10</m:t>
                    </m:r>
                  </m:oMath>
                </a14:m>
                <a:r>
                  <a:rPr lang="en-US" dirty="0"/>
                  <a:t>. Compare the results.</a:t>
                </a:r>
              </a:p>
            </p:txBody>
          </p:sp>
        </mc:Choice>
        <mc:Fallback xmlns="">
          <p:sp>
            <p:nvSpPr>
              <p:cNvPr id="12" name="Rectangle 11"/>
              <p:cNvSpPr>
                <a:spLocks noRot="1" noChangeAspect="1" noMove="1" noResize="1" noEditPoints="1" noAdjustHandles="1" noChangeArrowheads="1" noChangeShapeType="1" noTextEdit="1"/>
              </p:cNvSpPr>
              <p:nvPr/>
            </p:nvSpPr>
            <p:spPr>
              <a:xfrm>
                <a:off x="838200" y="2291661"/>
                <a:ext cx="10515600" cy="1200329"/>
              </a:xfrm>
              <a:prstGeom prst="rect">
                <a:avLst/>
              </a:prstGeom>
              <a:blipFill>
                <a:blip r:embed="rId2"/>
                <a:stretch>
                  <a:fillRect l="-522" t="-3046" b="-7107"/>
                </a:stretch>
              </a:blipFill>
            </p:spPr>
            <p:txBody>
              <a:bodyPr/>
              <a:lstStyle/>
              <a:p>
                <a:r>
                  <a:rPr lang="en-US">
                    <a:noFill/>
                  </a:rPr>
                  <a:t> </a:t>
                </a:r>
              </a:p>
            </p:txBody>
          </p:sp>
        </mc:Fallback>
      </mc:AlternateContent>
      <p:sp>
        <p:nvSpPr>
          <p:cNvPr id="16" name="Content Placeholder 2"/>
          <p:cNvSpPr txBox="1">
            <a:spLocks/>
          </p:cNvSpPr>
          <p:nvPr/>
        </p:nvSpPr>
        <p:spPr>
          <a:xfrm>
            <a:off x="838200" y="3491990"/>
            <a:ext cx="10515600" cy="7986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Beta and Uniform</a:t>
            </a:r>
          </a:p>
        </p:txBody>
      </p:sp>
      <mc:AlternateContent xmlns:mc="http://schemas.openxmlformats.org/markup-compatibility/2006" xmlns:a14="http://schemas.microsoft.com/office/drawing/2010/main">
        <mc:Choice Requires="a14">
          <p:sp>
            <p:nvSpPr>
              <p:cNvPr id="17" name="Rectangle 16"/>
              <p:cNvSpPr/>
              <p:nvPr/>
            </p:nvSpPr>
            <p:spPr>
              <a:xfrm>
                <a:off x="838200" y="3803305"/>
                <a:ext cx="10515600" cy="1754326"/>
              </a:xfrm>
              <a:prstGeom prst="rect">
                <a:avLst/>
              </a:prstGeom>
              <a:solidFill>
                <a:srgbClr val="F5F5F5"/>
              </a:solidFill>
            </p:spPr>
            <p:txBody>
              <a:bodyPr wrap="square">
                <a:spAutoFit/>
              </a:bodyPr>
              <a:lstStyle/>
              <a:p>
                <a:r>
                  <a:rPr lang="en-US" b="1" dirty="0"/>
                  <a:t>Individual Exercise 2: </a:t>
                </a:r>
                <a:r>
                  <a:rPr lang="en-US" dirty="0"/>
                  <a:t>We seek to demonstrate that a beta distribution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=1</m:t>
                    </m:r>
                  </m:oMath>
                </a14:m>
                <a:r>
                  <a:rPr lang="en-US" dirty="0"/>
                  <a:t> is identical to a uniform distribution with min 0 and max 1. Generate a density plot or histogram for a beta distribution with these parameters. Compare it to the plot for a uniform distribution. (Hint: as previously stated, the </a:t>
                </a:r>
                <a:r>
                  <a:rPr lang="en-US" dirty="0" err="1"/>
                  <a:t>geom_density</a:t>
                </a:r>
                <a:r>
                  <a:rPr lang="en-US" dirty="0"/>
                  <a:t> and </a:t>
                </a:r>
                <a:r>
                  <a:rPr lang="en-US" dirty="0" err="1"/>
                  <a:t>geom_histogram</a:t>
                </a:r>
                <a:r>
                  <a:rPr lang="en-US" dirty="0"/>
                  <a:t> functions do a poor job of modeling the end points of a distributions intervals. You can mitigate this by setting the adjust argument or your bin width to a low number, but this will make your distribution appear less smooth. This effect can, in turn, be mitigated with a large number of trials.</a:t>
                </a:r>
              </a:p>
            </p:txBody>
          </p:sp>
        </mc:Choice>
        <mc:Fallback xmlns="">
          <p:sp>
            <p:nvSpPr>
              <p:cNvPr id="17" name="Rectangle 16"/>
              <p:cNvSpPr>
                <a:spLocks noRot="1" noChangeAspect="1" noMove="1" noResize="1" noEditPoints="1" noAdjustHandles="1" noChangeArrowheads="1" noChangeShapeType="1" noTextEdit="1"/>
              </p:cNvSpPr>
              <p:nvPr/>
            </p:nvSpPr>
            <p:spPr>
              <a:xfrm>
                <a:off x="838200" y="3803305"/>
                <a:ext cx="10515600" cy="1754326"/>
              </a:xfrm>
              <a:prstGeom prst="rect">
                <a:avLst/>
              </a:prstGeom>
              <a:blipFill>
                <a:blip r:embed="rId3"/>
                <a:stretch>
                  <a:fillRect l="-522" t="-2083" r="-348" b="-4514"/>
                </a:stretch>
              </a:blipFill>
            </p:spPr>
            <p:txBody>
              <a:bodyPr/>
              <a:lstStyle/>
              <a:p>
                <a:r>
                  <a:rPr lang="en-US">
                    <a:noFill/>
                  </a:rPr>
                  <a:t> </a:t>
                </a:r>
              </a:p>
            </p:txBody>
          </p:sp>
        </mc:Fallback>
      </mc:AlternateContent>
    </p:spTree>
    <p:extLst>
      <p:ext uri="{BB962C8B-B14F-4D97-AF65-F5344CB8AC3E}">
        <p14:creationId xmlns:p14="http://schemas.microsoft.com/office/powerpoint/2010/main" val="123519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Among Distributions</a:t>
            </a:r>
          </a:p>
        </p:txBody>
      </p:sp>
      <p:sp>
        <p:nvSpPr>
          <p:cNvPr id="3" name="Content Placeholder 2"/>
          <p:cNvSpPr>
            <a:spLocks noGrp="1"/>
          </p:cNvSpPr>
          <p:nvPr>
            <p:ph idx="1"/>
          </p:nvPr>
        </p:nvSpPr>
        <p:spPr>
          <a:xfrm>
            <a:off x="838200" y="1493022"/>
            <a:ext cx="10515600" cy="798639"/>
          </a:xfrm>
        </p:spPr>
        <p:txBody>
          <a:bodyPr>
            <a:noAutofit/>
          </a:bodyPr>
          <a:lstStyle/>
          <a:p>
            <a:pPr marL="0" indent="0">
              <a:buNone/>
            </a:pPr>
            <a:r>
              <a:rPr lang="en-US" sz="1800" dirty="0"/>
              <a:t>In this part of the lecture, we will illustrate how different distributions relate to each other.</a:t>
            </a:r>
          </a:p>
          <a:p>
            <a:r>
              <a:rPr lang="en-US" sz="1800" b="1" dirty="0"/>
              <a:t>Gamma and Exponential.</a:t>
            </a:r>
          </a:p>
        </p:txBody>
      </p:sp>
      <p:sp>
        <p:nvSpPr>
          <p:cNvPr id="5" name="Footer Placeholder 4"/>
          <p:cNvSpPr>
            <a:spLocks noGrp="1"/>
          </p:cNvSpPr>
          <p:nvPr>
            <p:ph type="ftr" sz="quarter" idx="11"/>
          </p:nvPr>
        </p:nvSpPr>
        <p:spPr/>
        <p:txBody>
          <a:bodyPr/>
          <a:lstStyle/>
          <a:p>
            <a:r>
              <a:rPr lang="en-US"/>
              <a:t>BU MET AD616 Fall 2022</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838200" y="2291661"/>
                <a:ext cx="10515600" cy="923330"/>
              </a:xfrm>
              <a:prstGeom prst="rect">
                <a:avLst/>
              </a:prstGeom>
              <a:solidFill>
                <a:srgbClr val="F5F5F5"/>
              </a:solidFill>
            </p:spPr>
            <p:txBody>
              <a:bodyPr wrap="square">
                <a:spAutoFit/>
              </a:bodyPr>
              <a:lstStyle/>
              <a:p>
                <a:r>
                  <a:rPr lang="en-US" b="1" dirty="0"/>
                  <a:t>Individual Exercise 3: </a:t>
                </a:r>
                <a:r>
                  <a:rPr lang="en-US" dirty="0"/>
                  <a:t>We seek to demonstrate that, when the shape parameter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=1</m:t>
                    </m:r>
                  </m:oMath>
                </a14:m>
                <a:r>
                  <a:rPr lang="en-US" dirty="0"/>
                  <a:t> in a gamma distribution, the result is an exponential distribution with mean equal to the scale parameter. Create histograms or density plots for both distributions to test this theory. </a:t>
                </a:r>
              </a:p>
            </p:txBody>
          </p:sp>
        </mc:Choice>
        <mc:Fallback xmlns="">
          <p:sp>
            <p:nvSpPr>
              <p:cNvPr id="12" name="Rectangle 11"/>
              <p:cNvSpPr>
                <a:spLocks noRot="1" noChangeAspect="1" noMove="1" noResize="1" noEditPoints="1" noAdjustHandles="1" noChangeArrowheads="1" noChangeShapeType="1" noTextEdit="1"/>
              </p:cNvSpPr>
              <p:nvPr/>
            </p:nvSpPr>
            <p:spPr>
              <a:xfrm>
                <a:off x="838200" y="2291661"/>
                <a:ext cx="10515600" cy="923330"/>
              </a:xfrm>
              <a:prstGeom prst="rect">
                <a:avLst/>
              </a:prstGeom>
              <a:blipFill>
                <a:blip r:embed="rId2"/>
                <a:stretch>
                  <a:fillRect l="-522" t="-3974" r="-638" b="-9934"/>
                </a:stretch>
              </a:blipFill>
            </p:spPr>
            <p:txBody>
              <a:bodyPr/>
              <a:lstStyle/>
              <a:p>
                <a:r>
                  <a:rPr lang="en-US">
                    <a:noFill/>
                  </a:rPr>
                  <a:t> </a:t>
                </a:r>
              </a:p>
            </p:txBody>
          </p:sp>
        </mc:Fallback>
      </mc:AlternateContent>
      <p:sp>
        <p:nvSpPr>
          <p:cNvPr id="16" name="Content Placeholder 2"/>
          <p:cNvSpPr txBox="1">
            <a:spLocks/>
          </p:cNvSpPr>
          <p:nvPr/>
        </p:nvSpPr>
        <p:spPr>
          <a:xfrm>
            <a:off x="838200" y="3491991"/>
            <a:ext cx="10515600" cy="3239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Student distribution approaches the normal distribution as the degrees of freedom parameter increases.</a:t>
            </a:r>
          </a:p>
        </p:txBody>
      </p:sp>
      <p:sp>
        <p:nvSpPr>
          <p:cNvPr id="17" name="Rectangle 16"/>
          <p:cNvSpPr/>
          <p:nvPr/>
        </p:nvSpPr>
        <p:spPr>
          <a:xfrm>
            <a:off x="838200" y="3803305"/>
            <a:ext cx="10515600" cy="646331"/>
          </a:xfrm>
          <a:prstGeom prst="rect">
            <a:avLst/>
          </a:prstGeom>
          <a:solidFill>
            <a:srgbClr val="F5F5F5"/>
          </a:solidFill>
        </p:spPr>
        <p:txBody>
          <a:bodyPr wrap="square">
            <a:spAutoFit/>
          </a:bodyPr>
          <a:lstStyle/>
          <a:p>
            <a:r>
              <a:rPr lang="en-US" b="1" dirty="0"/>
              <a:t>Individual Exercise 4: </a:t>
            </a:r>
            <a:r>
              <a:rPr lang="en-US" dirty="0"/>
              <a:t>Create histograms or density plots for student distributions with increasing degrees of freedom to test this theory.</a:t>
            </a:r>
          </a:p>
        </p:txBody>
      </p:sp>
      <p:sp>
        <p:nvSpPr>
          <p:cNvPr id="10" name="Content Placeholder 2"/>
          <p:cNvSpPr txBox="1">
            <a:spLocks/>
          </p:cNvSpPr>
          <p:nvPr/>
        </p:nvSpPr>
        <p:spPr>
          <a:xfrm>
            <a:off x="838200" y="4657964"/>
            <a:ext cx="10515600" cy="14524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Exponential and Poisson</a:t>
            </a:r>
          </a:p>
          <a:p>
            <a:pPr marL="0" indent="0">
              <a:buNone/>
            </a:pPr>
            <a:r>
              <a:rPr lang="en-US" sz="1800" dirty="0"/>
              <a:t>We will discuss this further in class.</a:t>
            </a:r>
          </a:p>
          <a:p>
            <a:r>
              <a:rPr lang="en-US" sz="1800" b="1" dirty="0"/>
              <a:t>Lognormal and Normal</a:t>
            </a:r>
          </a:p>
          <a:p>
            <a:pPr marL="0" indent="0">
              <a:buNone/>
            </a:pPr>
            <a:r>
              <a:rPr lang="en-US" sz="1800" dirty="0"/>
              <a:t>If you take the logarithm of a lognormal distribution, the result will be normally distributed. We will discuss this relationship further in class.</a:t>
            </a:r>
          </a:p>
          <a:p>
            <a:pPr marL="0" indent="0">
              <a:buNone/>
            </a:pPr>
            <a:endParaRPr lang="en-US" sz="1800" dirty="0"/>
          </a:p>
        </p:txBody>
      </p:sp>
    </p:spTree>
    <p:extLst>
      <p:ext uri="{BB962C8B-B14F-4D97-AF65-F5344CB8AC3E}">
        <p14:creationId xmlns:p14="http://schemas.microsoft.com/office/powerpoint/2010/main" val="226932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a:bodyPr>
          <a:lstStyle/>
          <a:p>
            <a:pPr marL="0" indent="0">
              <a:buNone/>
            </a:pPr>
            <a:r>
              <a:rPr lang="en-US" dirty="0"/>
              <a:t>After you complete this lecture, you will be familiar with the following concepts:</a:t>
            </a:r>
          </a:p>
          <a:p>
            <a:pPr marL="0" indent="0">
              <a:buNone/>
            </a:pPr>
            <a:endParaRPr lang="en-US" dirty="0"/>
          </a:p>
          <a:p>
            <a:pPr lvl="1"/>
            <a:r>
              <a:rPr lang="en-US" dirty="0"/>
              <a:t>Commonly used discrete and continuous probability distributions</a:t>
            </a:r>
          </a:p>
          <a:p>
            <a:pPr lvl="1"/>
            <a:r>
              <a:rPr lang="en-US" dirty="0"/>
              <a:t>Relationships among probability distributions</a:t>
            </a:r>
          </a:p>
          <a:p>
            <a:pPr lvl="1"/>
            <a:r>
              <a:rPr lang="en-US" dirty="0"/>
              <a:t>Probability density function and probability mass function</a:t>
            </a:r>
          </a:p>
          <a:p>
            <a:pPr lvl="1"/>
            <a:r>
              <a:rPr lang="en-US" dirty="0"/>
              <a:t>Cumulative distribution function</a:t>
            </a:r>
          </a:p>
          <a:p>
            <a:pPr lvl="1"/>
            <a:r>
              <a:rPr lang="en-US" dirty="0"/>
              <a:t>R functions for commonly used probability distributions</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513297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Distributions</a:t>
            </a:r>
          </a:p>
        </p:txBody>
      </p:sp>
      <p:sp>
        <p:nvSpPr>
          <p:cNvPr id="3" name="Content Placeholder 2"/>
          <p:cNvSpPr>
            <a:spLocks noGrp="1"/>
          </p:cNvSpPr>
          <p:nvPr>
            <p:ph idx="1"/>
          </p:nvPr>
        </p:nvSpPr>
        <p:spPr>
          <a:xfrm>
            <a:off x="838200" y="1493022"/>
            <a:ext cx="10515600" cy="3974843"/>
          </a:xfrm>
        </p:spPr>
        <p:txBody>
          <a:bodyPr>
            <a:noAutofit/>
          </a:bodyPr>
          <a:lstStyle/>
          <a:p>
            <a:pPr marL="0" indent="0">
              <a:buNone/>
            </a:pPr>
            <a:r>
              <a:rPr lang="en-US" sz="1800" dirty="0"/>
              <a:t>The </a:t>
            </a:r>
            <a:r>
              <a:rPr lang="en-US" sz="1800" b="1" dirty="0"/>
              <a:t>probability density function (pdf) </a:t>
            </a:r>
            <a:r>
              <a:rPr lang="en-US" sz="1800" dirty="0"/>
              <a:t>(for continuous outcomes) or </a:t>
            </a:r>
            <a:r>
              <a:rPr lang="en-US" sz="1800" b="1" dirty="0"/>
              <a:t>probability mass function (</a:t>
            </a:r>
            <a:r>
              <a:rPr lang="en-US" sz="1800" b="1" dirty="0" err="1"/>
              <a:t>pmf</a:t>
            </a:r>
            <a:r>
              <a:rPr lang="en-US" sz="1800" b="1" dirty="0"/>
              <a:t>) </a:t>
            </a:r>
            <a:r>
              <a:rPr lang="en-US" sz="1800" dirty="0"/>
              <a:t>(for discrete outcomes) gives the probability of specific values. The mass function allow us to answer the questions of the type: What is the probability that the number of customers will be exactly 4? In the continuous case, this relationship is more complicated, since the probability of hitting any outcome exactly is held to be 0.</a:t>
            </a:r>
          </a:p>
          <a:p>
            <a:pPr marL="0" indent="0">
              <a:buNone/>
            </a:pPr>
            <a:r>
              <a:rPr lang="en-US" sz="1800" dirty="0"/>
              <a:t>The cumulative distribution function (</a:t>
            </a:r>
            <a:r>
              <a:rPr lang="en-US" sz="1800" dirty="0" err="1"/>
              <a:t>cdf</a:t>
            </a:r>
            <a:r>
              <a:rPr lang="en-US" sz="1800" dirty="0"/>
              <a:t>) gives the probability of being less than or equal to a value. With a </a:t>
            </a:r>
            <a:r>
              <a:rPr lang="en-US" sz="1800" dirty="0" err="1"/>
              <a:t>cdf</a:t>
            </a:r>
            <a:r>
              <a:rPr lang="en-US" sz="1800" dirty="0"/>
              <a:t>, for instance, we can find the probability that interest rate will be ≤ 8.3%. We can also use the </a:t>
            </a:r>
            <a:r>
              <a:rPr lang="en-US" sz="1800" dirty="0" err="1"/>
              <a:t>cdf</a:t>
            </a:r>
            <a:r>
              <a:rPr lang="en-US" sz="1800" dirty="0"/>
              <a:t> to determine the likelihood that an interest rate falls between two values, by taking the difference of two </a:t>
            </a:r>
            <a:r>
              <a:rPr lang="en-US" sz="1800" dirty="0" err="1"/>
              <a:t>cdfs</a:t>
            </a:r>
            <a:r>
              <a:rPr lang="en-US" sz="1800" dirty="0"/>
              <a:t>.</a:t>
            </a:r>
          </a:p>
          <a:p>
            <a:pPr marL="0" indent="0">
              <a:buNone/>
            </a:pPr>
            <a:endParaRPr lang="en-US" sz="1800" dirty="0"/>
          </a:p>
          <a:p>
            <a:pPr marL="0" indent="0">
              <a:buNone/>
            </a:pPr>
            <a:r>
              <a:rPr lang="en-US" sz="1800" dirty="0"/>
              <a:t>It is important to note that so far in this module, we have created pdfs and </a:t>
            </a:r>
            <a:r>
              <a:rPr lang="en-US" sz="1800" dirty="0" err="1"/>
              <a:t>pmfs</a:t>
            </a:r>
            <a:r>
              <a:rPr lang="en-US" sz="1800" dirty="0"/>
              <a:t>. However, it is not difficult to obtain a </a:t>
            </a:r>
            <a:r>
              <a:rPr lang="en-US" sz="1800" dirty="0" err="1"/>
              <a:t>cdf</a:t>
            </a:r>
            <a:r>
              <a:rPr lang="en-US" sz="1800" dirty="0"/>
              <a:t>. </a:t>
            </a:r>
          </a:p>
          <a:p>
            <a:pPr marL="0" indent="0">
              <a:buNone/>
            </a:pPr>
            <a:r>
              <a:rPr lang="en-US" sz="1800" dirty="0"/>
              <a:t>In Figures 3.24 and 3.25, you can see two different aesthetic approaches to creating a </a:t>
            </a:r>
            <a:r>
              <a:rPr lang="en-US" sz="1800" dirty="0" err="1"/>
              <a:t>cdf</a:t>
            </a:r>
            <a:r>
              <a:rPr lang="en-US" sz="1800" dirty="0"/>
              <a:t> for a standard normal distribution, using the </a:t>
            </a:r>
            <a:r>
              <a:rPr lang="en-US" sz="1800" dirty="0" err="1"/>
              <a:t>stat_ecdf</a:t>
            </a:r>
            <a:r>
              <a:rPr lang="en-US" sz="1800" dirty="0"/>
              <a:t> function from ggplot2. Use whichever you find easier or more visually appealing.</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298666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Distributions</a:t>
            </a:r>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7" name="Picture 6"/>
          <p:cNvPicPr>
            <a:picLocks noChangeAspect="1"/>
          </p:cNvPicPr>
          <p:nvPr/>
        </p:nvPicPr>
        <p:blipFill>
          <a:blip r:embed="rId2"/>
          <a:stretch>
            <a:fillRect/>
          </a:stretch>
        </p:blipFill>
        <p:spPr>
          <a:xfrm>
            <a:off x="1900881" y="5640860"/>
            <a:ext cx="3351251" cy="284205"/>
          </a:xfrm>
          <a:prstGeom prst="rect">
            <a:avLst/>
          </a:prstGeom>
          <a:ln>
            <a:solidFill>
              <a:schemeClr val="bg2"/>
            </a:solidFill>
          </a:ln>
        </p:spPr>
      </p:pic>
      <p:pic>
        <p:nvPicPr>
          <p:cNvPr id="8" name="Picture 7"/>
          <p:cNvPicPr>
            <a:picLocks noChangeAspect="1"/>
          </p:cNvPicPr>
          <p:nvPr/>
        </p:nvPicPr>
        <p:blipFill>
          <a:blip r:embed="rId3"/>
          <a:stretch>
            <a:fillRect/>
          </a:stretch>
        </p:blipFill>
        <p:spPr>
          <a:xfrm>
            <a:off x="6749622" y="5610777"/>
            <a:ext cx="3043108" cy="314288"/>
          </a:xfrm>
          <a:prstGeom prst="rect">
            <a:avLst/>
          </a:prstGeom>
          <a:ln>
            <a:solidFill>
              <a:schemeClr val="bg2"/>
            </a:solidFill>
          </a:ln>
        </p:spPr>
      </p:pic>
      <p:pic>
        <p:nvPicPr>
          <p:cNvPr id="9" name="Picture 8"/>
          <p:cNvPicPr>
            <a:picLocks noChangeAspect="1"/>
          </p:cNvPicPr>
          <p:nvPr/>
        </p:nvPicPr>
        <p:blipFill>
          <a:blip r:embed="rId4"/>
          <a:stretch>
            <a:fillRect/>
          </a:stretch>
        </p:blipFill>
        <p:spPr>
          <a:xfrm>
            <a:off x="1369130" y="2034924"/>
            <a:ext cx="4414752" cy="3506475"/>
          </a:xfrm>
          <a:prstGeom prst="rect">
            <a:avLst/>
          </a:prstGeom>
          <a:ln>
            <a:solidFill>
              <a:schemeClr val="bg2"/>
            </a:solidFill>
          </a:ln>
        </p:spPr>
      </p:pic>
      <p:pic>
        <p:nvPicPr>
          <p:cNvPr id="10" name="Picture 9"/>
          <p:cNvPicPr>
            <a:picLocks noChangeAspect="1"/>
          </p:cNvPicPr>
          <p:nvPr/>
        </p:nvPicPr>
        <p:blipFill>
          <a:blip r:embed="rId5"/>
          <a:stretch>
            <a:fillRect/>
          </a:stretch>
        </p:blipFill>
        <p:spPr>
          <a:xfrm>
            <a:off x="6193527" y="2034924"/>
            <a:ext cx="4414749" cy="3506472"/>
          </a:xfrm>
          <a:prstGeom prst="rect">
            <a:avLst/>
          </a:prstGeom>
          <a:ln>
            <a:solidFill>
              <a:schemeClr val="bg2"/>
            </a:solidFill>
          </a:ln>
        </p:spPr>
      </p:pic>
      <p:sp>
        <p:nvSpPr>
          <p:cNvPr id="11" name="TextBox 10"/>
          <p:cNvSpPr txBox="1"/>
          <p:nvPr/>
        </p:nvSpPr>
        <p:spPr>
          <a:xfrm>
            <a:off x="7902591" y="5986819"/>
            <a:ext cx="996619" cy="307777"/>
          </a:xfrm>
          <a:prstGeom prst="rect">
            <a:avLst/>
          </a:prstGeom>
          <a:noFill/>
        </p:spPr>
        <p:txBody>
          <a:bodyPr wrap="none" rtlCol="0">
            <a:spAutoFit/>
          </a:bodyPr>
          <a:lstStyle/>
          <a:p>
            <a:r>
              <a:rPr lang="en-US" sz="1400" dirty="0"/>
              <a:t>Figure 3.25</a:t>
            </a:r>
          </a:p>
        </p:txBody>
      </p:sp>
      <p:sp>
        <p:nvSpPr>
          <p:cNvPr id="12" name="TextBox 11"/>
          <p:cNvSpPr txBox="1"/>
          <p:nvPr/>
        </p:nvSpPr>
        <p:spPr>
          <a:xfrm>
            <a:off x="3078196" y="5986819"/>
            <a:ext cx="996619" cy="307777"/>
          </a:xfrm>
          <a:prstGeom prst="rect">
            <a:avLst/>
          </a:prstGeom>
          <a:noFill/>
        </p:spPr>
        <p:txBody>
          <a:bodyPr wrap="none" rtlCol="0">
            <a:spAutoFit/>
          </a:bodyPr>
          <a:lstStyle/>
          <a:p>
            <a:r>
              <a:rPr lang="en-US" sz="1400" dirty="0"/>
              <a:t>Figure 3.24</a:t>
            </a:r>
          </a:p>
        </p:txBody>
      </p:sp>
    </p:spTree>
    <p:extLst>
      <p:ext uri="{BB962C8B-B14F-4D97-AF65-F5344CB8AC3E}">
        <p14:creationId xmlns:p14="http://schemas.microsoft.com/office/powerpoint/2010/main" val="1657876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Distributions</a:t>
            </a:r>
          </a:p>
        </p:txBody>
      </p:sp>
      <p:sp>
        <p:nvSpPr>
          <p:cNvPr id="5" name="Footer Placeholder 4"/>
          <p:cNvSpPr>
            <a:spLocks noGrp="1"/>
          </p:cNvSpPr>
          <p:nvPr>
            <p:ph type="ftr" sz="quarter" idx="11"/>
          </p:nvPr>
        </p:nvSpPr>
        <p:spPr/>
        <p:txBody>
          <a:bodyPr/>
          <a:lstStyle/>
          <a:p>
            <a:r>
              <a:rPr lang="en-US"/>
              <a:t>BU MET AD616 Fall 2022</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73129875"/>
              </p:ext>
            </p:extLst>
          </p:nvPr>
        </p:nvGraphicFramePr>
        <p:xfrm>
          <a:off x="838200" y="1367073"/>
          <a:ext cx="10425081" cy="4864192"/>
        </p:xfrm>
        <a:graphic>
          <a:graphicData uri="http://schemas.openxmlformats.org/drawingml/2006/table">
            <a:tbl>
              <a:tblPr firstRow="1" bandRow="1">
                <a:tableStyleId>{3C2FFA5D-87B4-456A-9821-1D502468CF0F}</a:tableStyleId>
              </a:tblPr>
              <a:tblGrid>
                <a:gridCol w="2294238">
                  <a:extLst>
                    <a:ext uri="{9D8B030D-6E8A-4147-A177-3AD203B41FA5}">
                      <a16:colId xmlns:a16="http://schemas.microsoft.com/office/drawing/2014/main" val="1227495195"/>
                    </a:ext>
                  </a:extLst>
                </a:gridCol>
                <a:gridCol w="3657600">
                  <a:extLst>
                    <a:ext uri="{9D8B030D-6E8A-4147-A177-3AD203B41FA5}">
                      <a16:colId xmlns:a16="http://schemas.microsoft.com/office/drawing/2014/main" val="3560974921"/>
                    </a:ext>
                  </a:extLst>
                </a:gridCol>
                <a:gridCol w="2094470">
                  <a:extLst>
                    <a:ext uri="{9D8B030D-6E8A-4147-A177-3AD203B41FA5}">
                      <a16:colId xmlns:a16="http://schemas.microsoft.com/office/drawing/2014/main" val="4006682622"/>
                    </a:ext>
                  </a:extLst>
                </a:gridCol>
                <a:gridCol w="2378773">
                  <a:extLst>
                    <a:ext uri="{9D8B030D-6E8A-4147-A177-3AD203B41FA5}">
                      <a16:colId xmlns:a16="http://schemas.microsoft.com/office/drawing/2014/main" val="1992607409"/>
                    </a:ext>
                  </a:extLst>
                </a:gridCol>
              </a:tblGrid>
              <a:tr h="302637">
                <a:tc>
                  <a:txBody>
                    <a:bodyPr/>
                    <a:lstStyle/>
                    <a:p>
                      <a:r>
                        <a:rPr lang="en-US" sz="1400" dirty="0">
                          <a:effectLst/>
                        </a:rPr>
                        <a:t>Distribution</a:t>
                      </a:r>
                      <a:endParaRPr lang="en-US" sz="1400" dirty="0">
                        <a:solidFill>
                          <a:srgbClr val="FFFFFF"/>
                        </a:solidFill>
                        <a:effectLst/>
                      </a:endParaRPr>
                    </a:p>
                  </a:txBody>
                  <a:tcPr marL="90653" marR="90653" marT="45326" marB="45326" anchor="ctr"/>
                </a:tc>
                <a:tc>
                  <a:txBody>
                    <a:bodyPr/>
                    <a:lstStyle/>
                    <a:p>
                      <a:r>
                        <a:rPr lang="en-US" sz="1400" dirty="0">
                          <a:effectLst/>
                        </a:rPr>
                        <a:t>R Function to randomly generate</a:t>
                      </a:r>
                      <a:endParaRPr lang="en-US" sz="1400" dirty="0">
                        <a:solidFill>
                          <a:srgbClr val="FFFFFF"/>
                        </a:solidFill>
                        <a:effectLst/>
                      </a:endParaRPr>
                    </a:p>
                  </a:txBody>
                  <a:tcPr marL="90653" marR="90653" marT="45326" marB="45326" anchor="ctr"/>
                </a:tc>
                <a:tc>
                  <a:txBody>
                    <a:bodyPr/>
                    <a:lstStyle/>
                    <a:p>
                      <a:r>
                        <a:rPr lang="en-US" sz="1400" dirty="0">
                          <a:solidFill>
                            <a:srgbClr val="FFFFFF"/>
                          </a:solidFill>
                          <a:effectLst/>
                        </a:rPr>
                        <a:t>Discrete or Continuous?</a:t>
                      </a:r>
                    </a:p>
                  </a:txBody>
                  <a:tcPr marL="90653" marR="90653" marT="45326" marB="45326" anchor="ctr"/>
                </a:tc>
                <a:tc>
                  <a:txBody>
                    <a:bodyPr/>
                    <a:lstStyle/>
                    <a:p>
                      <a:r>
                        <a:rPr lang="en-US" sz="1400" dirty="0">
                          <a:solidFill>
                            <a:srgbClr val="FFFFFF"/>
                          </a:solidFill>
                          <a:effectLst/>
                        </a:rPr>
                        <a:t>Bounded?</a:t>
                      </a:r>
                    </a:p>
                  </a:txBody>
                  <a:tcPr marL="90653" marR="90653" marT="45326" marB="45326" anchor="ctr"/>
                </a:tc>
                <a:extLst>
                  <a:ext uri="{0D108BD9-81ED-4DB2-BD59-A6C34878D82A}">
                    <a16:rowId xmlns:a16="http://schemas.microsoft.com/office/drawing/2014/main" val="786452542"/>
                  </a:ext>
                </a:extLst>
              </a:tr>
              <a:tr h="302637">
                <a:tc>
                  <a:txBody>
                    <a:bodyPr/>
                    <a:lstStyle/>
                    <a:p>
                      <a:pPr algn="l"/>
                      <a:r>
                        <a:rPr lang="en-US" sz="1400" dirty="0">
                          <a:effectLst/>
                        </a:rPr>
                        <a:t>Beta</a:t>
                      </a:r>
                      <a:endParaRPr lang="en-US" sz="1400" dirty="0">
                        <a:solidFill>
                          <a:srgbClr val="000000"/>
                        </a:solidFill>
                        <a:effectLst/>
                      </a:endParaRPr>
                    </a:p>
                  </a:txBody>
                  <a:tcPr marL="90653" marR="90653" marT="45326" marB="45326" anchor="ctr"/>
                </a:tc>
                <a:tc>
                  <a:txBody>
                    <a:bodyPr/>
                    <a:lstStyle/>
                    <a:p>
                      <a:pPr algn="l"/>
                      <a:r>
                        <a:rPr lang="en-US" sz="1400" dirty="0" err="1">
                          <a:effectLst/>
                        </a:rPr>
                        <a:t>rbeta</a:t>
                      </a:r>
                      <a:r>
                        <a:rPr lang="en-US" sz="1400" dirty="0">
                          <a:effectLst/>
                        </a:rPr>
                        <a:t> (</a:t>
                      </a:r>
                      <a:r>
                        <a:rPr lang="en-US" sz="1400" dirty="0" err="1">
                          <a:effectLst/>
                        </a:rPr>
                        <a:t>n,alpha</a:t>
                      </a:r>
                      <a:r>
                        <a:rPr lang="en-US" sz="1400" dirty="0">
                          <a:effectLst/>
                        </a:rPr>
                        <a:t>, beta)</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Continuous</a:t>
                      </a:r>
                    </a:p>
                  </a:txBody>
                  <a:tcPr marL="90653" marR="90653" marT="45326" marB="45326" anchor="ctr"/>
                </a:tc>
                <a:tc>
                  <a:txBody>
                    <a:bodyPr/>
                    <a:lstStyle/>
                    <a:p>
                      <a:pPr algn="l"/>
                      <a:r>
                        <a:rPr lang="en-US" sz="1400" dirty="0">
                          <a:solidFill>
                            <a:srgbClr val="000000"/>
                          </a:solidFill>
                          <a:effectLst/>
                        </a:rPr>
                        <a:t>Yes</a:t>
                      </a:r>
                    </a:p>
                  </a:txBody>
                  <a:tcPr marL="90653" marR="90653" marT="45326" marB="45326" anchor="ctr"/>
                </a:tc>
                <a:extLst>
                  <a:ext uri="{0D108BD9-81ED-4DB2-BD59-A6C34878D82A}">
                    <a16:rowId xmlns:a16="http://schemas.microsoft.com/office/drawing/2014/main" val="2954514576"/>
                  </a:ext>
                </a:extLst>
              </a:tr>
              <a:tr h="302637">
                <a:tc>
                  <a:txBody>
                    <a:bodyPr/>
                    <a:lstStyle/>
                    <a:p>
                      <a:pPr algn="l"/>
                      <a:r>
                        <a:rPr lang="en-US" sz="1400" dirty="0">
                          <a:effectLst/>
                        </a:rPr>
                        <a:t>Binomial</a:t>
                      </a:r>
                      <a:endParaRPr lang="en-US" sz="1400" dirty="0">
                        <a:solidFill>
                          <a:srgbClr val="000000"/>
                        </a:solidFill>
                        <a:effectLst/>
                      </a:endParaRPr>
                    </a:p>
                  </a:txBody>
                  <a:tcPr marL="90653" marR="90653" marT="45326" marB="45326" anchor="ctr"/>
                </a:tc>
                <a:tc>
                  <a:txBody>
                    <a:bodyPr/>
                    <a:lstStyle/>
                    <a:p>
                      <a:pPr algn="l"/>
                      <a:r>
                        <a:rPr lang="en-US" sz="1400" dirty="0" err="1">
                          <a:effectLst/>
                        </a:rPr>
                        <a:t>rbinom</a:t>
                      </a:r>
                      <a:r>
                        <a:rPr lang="en-US" sz="1400" dirty="0">
                          <a:effectLst/>
                        </a:rPr>
                        <a:t>(</a:t>
                      </a:r>
                      <a:r>
                        <a:rPr lang="en-US" sz="1400" dirty="0" err="1">
                          <a:effectLst/>
                        </a:rPr>
                        <a:t>n,trials</a:t>
                      </a:r>
                      <a:r>
                        <a:rPr lang="en-US" sz="1400" dirty="0">
                          <a:effectLst/>
                        </a:rPr>
                        <a:t>, probability)</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Discrete</a:t>
                      </a:r>
                    </a:p>
                  </a:txBody>
                  <a:tcPr marL="90653" marR="90653" marT="45326" marB="45326" anchor="ctr"/>
                </a:tc>
                <a:tc>
                  <a:txBody>
                    <a:bodyPr/>
                    <a:lstStyle/>
                    <a:p>
                      <a:pPr algn="l"/>
                      <a:r>
                        <a:rPr lang="en-US" sz="1400" dirty="0">
                          <a:solidFill>
                            <a:srgbClr val="000000"/>
                          </a:solidFill>
                          <a:effectLst/>
                        </a:rPr>
                        <a:t>Yes</a:t>
                      </a:r>
                    </a:p>
                  </a:txBody>
                  <a:tcPr marL="90653" marR="90653" marT="45326" marB="45326" anchor="ctr"/>
                </a:tc>
                <a:extLst>
                  <a:ext uri="{0D108BD9-81ED-4DB2-BD59-A6C34878D82A}">
                    <a16:rowId xmlns:a16="http://schemas.microsoft.com/office/drawing/2014/main" val="3398338867"/>
                  </a:ext>
                </a:extLst>
              </a:tr>
              <a:tr h="302637">
                <a:tc>
                  <a:txBody>
                    <a:bodyPr/>
                    <a:lstStyle/>
                    <a:p>
                      <a:pPr algn="l"/>
                      <a:r>
                        <a:rPr lang="en-US" sz="1400" dirty="0">
                          <a:effectLst/>
                        </a:rPr>
                        <a:t>Discrete</a:t>
                      </a:r>
                      <a:r>
                        <a:rPr lang="en-US" sz="1400" baseline="0" dirty="0">
                          <a:effectLst/>
                        </a:rPr>
                        <a:t> Uniform*</a:t>
                      </a:r>
                      <a:endParaRPr lang="en-US" sz="1400" dirty="0">
                        <a:solidFill>
                          <a:srgbClr val="000000"/>
                        </a:solidFill>
                        <a:effectLst/>
                      </a:endParaRPr>
                    </a:p>
                  </a:txBody>
                  <a:tcPr marL="90653" marR="90653" marT="45326" marB="45326" anchor="ctr"/>
                </a:tc>
                <a:tc>
                  <a:txBody>
                    <a:bodyPr/>
                    <a:lstStyle/>
                    <a:p>
                      <a:pPr algn="l"/>
                      <a:r>
                        <a:rPr lang="en-US" sz="1400" dirty="0" err="1">
                          <a:effectLst/>
                        </a:rPr>
                        <a:t>rdunif</a:t>
                      </a:r>
                      <a:r>
                        <a:rPr lang="en-US" sz="1400" dirty="0">
                          <a:effectLst/>
                        </a:rPr>
                        <a:t>(</a:t>
                      </a:r>
                      <a:r>
                        <a:rPr lang="en-US" sz="1400" dirty="0" err="1">
                          <a:effectLst/>
                        </a:rPr>
                        <a:t>n,min,max</a:t>
                      </a:r>
                      <a:r>
                        <a:rPr lang="en-US" sz="1400" dirty="0">
                          <a:effectLst/>
                        </a:rPr>
                        <a:t>)</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Discrete</a:t>
                      </a:r>
                    </a:p>
                  </a:txBody>
                  <a:tcPr marL="90653" marR="90653" marT="45326" marB="45326" anchor="ctr"/>
                </a:tc>
                <a:tc>
                  <a:txBody>
                    <a:bodyPr/>
                    <a:lstStyle/>
                    <a:p>
                      <a:pPr algn="l"/>
                      <a:r>
                        <a:rPr lang="en-US" sz="1400" dirty="0">
                          <a:solidFill>
                            <a:srgbClr val="000000"/>
                          </a:solidFill>
                          <a:effectLst/>
                        </a:rPr>
                        <a:t>Yes</a:t>
                      </a:r>
                    </a:p>
                  </a:txBody>
                  <a:tcPr marL="90653" marR="90653" marT="45326" marB="45326" anchor="ctr"/>
                </a:tc>
                <a:extLst>
                  <a:ext uri="{0D108BD9-81ED-4DB2-BD59-A6C34878D82A}">
                    <a16:rowId xmlns:a16="http://schemas.microsoft.com/office/drawing/2014/main" val="2693932323"/>
                  </a:ext>
                </a:extLst>
              </a:tr>
              <a:tr h="302637">
                <a:tc>
                  <a:txBody>
                    <a:bodyPr/>
                    <a:lstStyle/>
                    <a:p>
                      <a:pPr algn="l"/>
                      <a:r>
                        <a:rPr lang="en-US" sz="1400" dirty="0">
                          <a:effectLst/>
                        </a:rPr>
                        <a:t>Exponential</a:t>
                      </a:r>
                      <a:endParaRPr lang="en-US" sz="1400" dirty="0">
                        <a:solidFill>
                          <a:srgbClr val="000000"/>
                        </a:solidFill>
                        <a:effectLst/>
                      </a:endParaRPr>
                    </a:p>
                  </a:txBody>
                  <a:tcPr marL="90653" marR="90653" marT="45326" marB="45326" anchor="ctr"/>
                </a:tc>
                <a:tc>
                  <a:txBody>
                    <a:bodyPr/>
                    <a:lstStyle/>
                    <a:p>
                      <a:pPr algn="l"/>
                      <a:r>
                        <a:rPr lang="en-US" sz="1400" dirty="0" err="1">
                          <a:effectLst/>
                        </a:rPr>
                        <a:t>rexp</a:t>
                      </a:r>
                      <a:r>
                        <a:rPr lang="en-US" sz="1400" dirty="0">
                          <a:effectLst/>
                        </a:rPr>
                        <a:t>(</a:t>
                      </a:r>
                      <a:r>
                        <a:rPr lang="en-US" sz="1400" dirty="0" err="1">
                          <a:effectLst/>
                        </a:rPr>
                        <a:t>n,mean</a:t>
                      </a:r>
                      <a:r>
                        <a:rPr lang="en-US" sz="1400" dirty="0">
                          <a:effectLst/>
                        </a:rPr>
                        <a:t>)</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Continuous</a:t>
                      </a:r>
                    </a:p>
                  </a:txBody>
                  <a:tcPr marL="90653" marR="90653" marT="45326" marB="45326" anchor="ctr"/>
                </a:tc>
                <a:tc>
                  <a:txBody>
                    <a:bodyPr/>
                    <a:lstStyle/>
                    <a:p>
                      <a:pPr algn="l"/>
                      <a:r>
                        <a:rPr lang="en-US" sz="1400" dirty="0">
                          <a:solidFill>
                            <a:srgbClr val="000000"/>
                          </a:solidFill>
                          <a:effectLst/>
                        </a:rPr>
                        <a:t>Below</a:t>
                      </a:r>
                    </a:p>
                  </a:txBody>
                  <a:tcPr marL="90653" marR="90653" marT="45326" marB="45326" anchor="ctr"/>
                </a:tc>
                <a:extLst>
                  <a:ext uri="{0D108BD9-81ED-4DB2-BD59-A6C34878D82A}">
                    <a16:rowId xmlns:a16="http://schemas.microsoft.com/office/drawing/2014/main" val="1876695718"/>
                  </a:ext>
                </a:extLst>
              </a:tr>
              <a:tr h="302637">
                <a:tc>
                  <a:txBody>
                    <a:bodyPr/>
                    <a:lstStyle/>
                    <a:p>
                      <a:pPr algn="l"/>
                      <a:r>
                        <a:rPr lang="en-US" sz="1400" dirty="0">
                          <a:effectLst/>
                        </a:rPr>
                        <a:t>Gamma</a:t>
                      </a:r>
                      <a:endParaRPr lang="en-US" sz="1400" dirty="0">
                        <a:solidFill>
                          <a:srgbClr val="000000"/>
                        </a:solidFill>
                        <a:effectLst/>
                      </a:endParaRPr>
                    </a:p>
                  </a:txBody>
                  <a:tcPr marL="90653" marR="90653" marT="45326" marB="45326" anchor="ctr"/>
                </a:tc>
                <a:tc>
                  <a:txBody>
                    <a:bodyPr/>
                    <a:lstStyle/>
                    <a:p>
                      <a:pPr algn="l"/>
                      <a:r>
                        <a:rPr lang="en-US" sz="1400" dirty="0" err="1">
                          <a:effectLst/>
                        </a:rPr>
                        <a:t>rgamma</a:t>
                      </a:r>
                      <a:r>
                        <a:rPr lang="en-US" sz="1400" dirty="0">
                          <a:effectLst/>
                        </a:rPr>
                        <a:t>(n, alpha, beta)</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Continuous</a:t>
                      </a:r>
                    </a:p>
                  </a:txBody>
                  <a:tcPr marL="90653" marR="90653" marT="45326" marB="45326" anchor="ctr"/>
                </a:tc>
                <a:tc>
                  <a:txBody>
                    <a:bodyPr/>
                    <a:lstStyle/>
                    <a:p>
                      <a:pPr algn="l"/>
                      <a:r>
                        <a:rPr lang="en-US" sz="1400" dirty="0">
                          <a:solidFill>
                            <a:srgbClr val="000000"/>
                          </a:solidFill>
                          <a:effectLst/>
                        </a:rPr>
                        <a:t>Below</a:t>
                      </a:r>
                    </a:p>
                  </a:txBody>
                  <a:tcPr marL="90653" marR="90653" marT="45326" marB="45326" anchor="ctr"/>
                </a:tc>
                <a:extLst>
                  <a:ext uri="{0D108BD9-81ED-4DB2-BD59-A6C34878D82A}">
                    <a16:rowId xmlns:a16="http://schemas.microsoft.com/office/drawing/2014/main" val="1325990254"/>
                  </a:ext>
                </a:extLst>
              </a:tr>
              <a:tr h="302637">
                <a:tc>
                  <a:txBody>
                    <a:bodyPr/>
                    <a:lstStyle/>
                    <a:p>
                      <a:pPr algn="l"/>
                      <a:r>
                        <a:rPr lang="en-US" sz="1400" dirty="0">
                          <a:effectLst/>
                        </a:rPr>
                        <a:t>Geometric</a:t>
                      </a:r>
                      <a:endParaRPr lang="en-US" sz="1400" dirty="0">
                        <a:solidFill>
                          <a:srgbClr val="000000"/>
                        </a:solidFill>
                        <a:effectLst/>
                      </a:endParaRPr>
                    </a:p>
                  </a:txBody>
                  <a:tcPr marL="90653" marR="90653" marT="45326" marB="45326" anchor="ctr"/>
                </a:tc>
                <a:tc>
                  <a:txBody>
                    <a:bodyPr/>
                    <a:lstStyle/>
                    <a:p>
                      <a:pPr algn="l"/>
                      <a:r>
                        <a:rPr lang="en-US" sz="1400" dirty="0" err="1">
                          <a:effectLst/>
                        </a:rPr>
                        <a:t>rgeom</a:t>
                      </a:r>
                      <a:r>
                        <a:rPr lang="en-US" sz="1400" dirty="0">
                          <a:effectLst/>
                        </a:rPr>
                        <a:t>(</a:t>
                      </a:r>
                      <a:r>
                        <a:rPr lang="en-US" sz="1400" dirty="0" err="1">
                          <a:effectLst/>
                        </a:rPr>
                        <a:t>n,probability</a:t>
                      </a:r>
                      <a:r>
                        <a:rPr lang="en-US" sz="1400" dirty="0">
                          <a:effectLst/>
                        </a:rPr>
                        <a:t>)</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Discrete</a:t>
                      </a:r>
                    </a:p>
                  </a:txBody>
                  <a:tcPr marL="90653" marR="90653" marT="45326" marB="45326" anchor="ctr"/>
                </a:tc>
                <a:tc>
                  <a:txBody>
                    <a:bodyPr/>
                    <a:lstStyle/>
                    <a:p>
                      <a:pPr algn="l"/>
                      <a:r>
                        <a:rPr lang="en-US" sz="1400" dirty="0">
                          <a:solidFill>
                            <a:srgbClr val="000000"/>
                          </a:solidFill>
                          <a:effectLst/>
                        </a:rPr>
                        <a:t>Below</a:t>
                      </a:r>
                    </a:p>
                  </a:txBody>
                  <a:tcPr marL="90653" marR="90653" marT="45326" marB="45326" anchor="ctr"/>
                </a:tc>
                <a:extLst>
                  <a:ext uri="{0D108BD9-81ED-4DB2-BD59-A6C34878D82A}">
                    <a16:rowId xmlns:a16="http://schemas.microsoft.com/office/drawing/2014/main" val="4195584980"/>
                  </a:ext>
                </a:extLst>
              </a:tr>
              <a:tr h="302637">
                <a:tc>
                  <a:txBody>
                    <a:bodyPr/>
                    <a:lstStyle/>
                    <a:p>
                      <a:pPr algn="l"/>
                      <a:r>
                        <a:rPr lang="en-US" sz="1400" dirty="0">
                          <a:effectLst/>
                        </a:rPr>
                        <a:t>Lognormal*</a:t>
                      </a:r>
                      <a:endParaRPr lang="en-US" sz="1400" dirty="0">
                        <a:solidFill>
                          <a:srgbClr val="000000"/>
                        </a:solidFill>
                        <a:effectLst/>
                      </a:endParaRPr>
                    </a:p>
                  </a:txBody>
                  <a:tcPr marL="90653" marR="90653" marT="45326" marB="45326" anchor="ctr"/>
                </a:tc>
                <a:tc>
                  <a:txBody>
                    <a:bodyPr/>
                    <a:lstStyle/>
                    <a:p>
                      <a:pPr algn="l"/>
                      <a:r>
                        <a:rPr lang="en-US" sz="1400" dirty="0">
                          <a:effectLst/>
                        </a:rPr>
                        <a:t>rlnorm2 (</a:t>
                      </a:r>
                      <a:r>
                        <a:rPr lang="en-US" sz="1400" dirty="0" err="1">
                          <a:effectLst/>
                        </a:rPr>
                        <a:t>n,mean</a:t>
                      </a:r>
                      <a:r>
                        <a:rPr lang="en-US" sz="1400" dirty="0">
                          <a:effectLst/>
                        </a:rPr>
                        <a:t>, standard deviation)</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Continuous</a:t>
                      </a:r>
                    </a:p>
                  </a:txBody>
                  <a:tcPr marL="90653" marR="90653" marT="45326" marB="45326" anchor="ctr"/>
                </a:tc>
                <a:tc>
                  <a:txBody>
                    <a:bodyPr/>
                    <a:lstStyle/>
                    <a:p>
                      <a:pPr algn="l"/>
                      <a:r>
                        <a:rPr lang="en-US" sz="1400" dirty="0">
                          <a:solidFill>
                            <a:srgbClr val="000000"/>
                          </a:solidFill>
                          <a:effectLst/>
                        </a:rPr>
                        <a:t>Below</a:t>
                      </a:r>
                    </a:p>
                  </a:txBody>
                  <a:tcPr marL="90653" marR="90653" marT="45326" marB="45326" anchor="ctr"/>
                </a:tc>
                <a:extLst>
                  <a:ext uri="{0D108BD9-81ED-4DB2-BD59-A6C34878D82A}">
                    <a16:rowId xmlns:a16="http://schemas.microsoft.com/office/drawing/2014/main" val="2186600951"/>
                  </a:ext>
                </a:extLst>
              </a:tr>
              <a:tr h="302637">
                <a:tc>
                  <a:txBody>
                    <a:bodyPr/>
                    <a:lstStyle/>
                    <a:p>
                      <a:pPr algn="l"/>
                      <a:r>
                        <a:rPr lang="en-US" sz="1400" dirty="0">
                          <a:effectLst/>
                        </a:rPr>
                        <a:t>Negative Binomial</a:t>
                      </a:r>
                      <a:endParaRPr lang="en-US" sz="1400" dirty="0">
                        <a:solidFill>
                          <a:srgbClr val="000000"/>
                        </a:solidFill>
                        <a:effectLst/>
                      </a:endParaRPr>
                    </a:p>
                  </a:txBody>
                  <a:tcPr marL="90653" marR="90653" marT="45326" marB="45326" anchor="ctr"/>
                </a:tc>
                <a:tc>
                  <a:txBody>
                    <a:bodyPr/>
                    <a:lstStyle/>
                    <a:p>
                      <a:pPr algn="l"/>
                      <a:r>
                        <a:rPr lang="en-US" sz="1400" dirty="0" err="1">
                          <a:effectLst/>
                        </a:rPr>
                        <a:t>rnbinom</a:t>
                      </a:r>
                      <a:r>
                        <a:rPr lang="en-US" sz="1400" dirty="0">
                          <a:effectLst/>
                        </a:rPr>
                        <a:t>(n, successes, probability)</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Discrete</a:t>
                      </a:r>
                    </a:p>
                  </a:txBody>
                  <a:tcPr marL="90653" marR="90653" marT="45326" marB="45326" anchor="ctr"/>
                </a:tc>
                <a:tc>
                  <a:txBody>
                    <a:bodyPr/>
                    <a:lstStyle/>
                    <a:p>
                      <a:pPr algn="l"/>
                      <a:r>
                        <a:rPr lang="en-US" sz="1400" dirty="0">
                          <a:solidFill>
                            <a:srgbClr val="000000"/>
                          </a:solidFill>
                          <a:effectLst/>
                        </a:rPr>
                        <a:t>Below</a:t>
                      </a:r>
                    </a:p>
                  </a:txBody>
                  <a:tcPr marL="90653" marR="90653" marT="45326" marB="45326" anchor="ctr"/>
                </a:tc>
                <a:extLst>
                  <a:ext uri="{0D108BD9-81ED-4DB2-BD59-A6C34878D82A}">
                    <a16:rowId xmlns:a16="http://schemas.microsoft.com/office/drawing/2014/main" val="3443823606"/>
                  </a:ext>
                </a:extLst>
              </a:tr>
              <a:tr h="302637">
                <a:tc>
                  <a:txBody>
                    <a:bodyPr/>
                    <a:lstStyle/>
                    <a:p>
                      <a:pPr algn="l"/>
                      <a:r>
                        <a:rPr lang="en-US" sz="1400" dirty="0">
                          <a:effectLst/>
                        </a:rPr>
                        <a:t>Normal</a:t>
                      </a:r>
                      <a:endParaRPr lang="en-US" sz="1400" dirty="0">
                        <a:solidFill>
                          <a:srgbClr val="000000"/>
                        </a:solidFill>
                        <a:effectLst/>
                      </a:endParaRPr>
                    </a:p>
                  </a:txBody>
                  <a:tcPr marL="90653" marR="90653" marT="45326" marB="45326" anchor="ctr"/>
                </a:tc>
                <a:tc>
                  <a:txBody>
                    <a:bodyPr/>
                    <a:lstStyle/>
                    <a:p>
                      <a:pPr algn="l"/>
                      <a:r>
                        <a:rPr lang="en-US" sz="1400" dirty="0" err="1">
                          <a:effectLst/>
                        </a:rPr>
                        <a:t>rnorm</a:t>
                      </a:r>
                      <a:r>
                        <a:rPr lang="en-US" sz="1400" dirty="0">
                          <a:effectLst/>
                        </a:rPr>
                        <a:t> (n, mean, standard deviation)</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Continuous</a:t>
                      </a:r>
                    </a:p>
                  </a:txBody>
                  <a:tcPr marL="90653" marR="90653" marT="45326" marB="45326" anchor="ctr"/>
                </a:tc>
                <a:tc>
                  <a:txBody>
                    <a:bodyPr/>
                    <a:lstStyle/>
                    <a:p>
                      <a:pPr algn="l"/>
                      <a:r>
                        <a:rPr lang="en-US" sz="1400" dirty="0">
                          <a:solidFill>
                            <a:srgbClr val="000000"/>
                          </a:solidFill>
                          <a:effectLst/>
                        </a:rPr>
                        <a:t>No</a:t>
                      </a:r>
                    </a:p>
                  </a:txBody>
                  <a:tcPr marL="90653" marR="90653" marT="45326" marB="45326" anchor="ctr"/>
                </a:tc>
                <a:extLst>
                  <a:ext uri="{0D108BD9-81ED-4DB2-BD59-A6C34878D82A}">
                    <a16:rowId xmlns:a16="http://schemas.microsoft.com/office/drawing/2014/main" val="526879296"/>
                  </a:ext>
                </a:extLst>
              </a:tr>
              <a:tr h="302637">
                <a:tc>
                  <a:txBody>
                    <a:bodyPr/>
                    <a:lstStyle/>
                    <a:p>
                      <a:pPr algn="l"/>
                      <a:r>
                        <a:rPr lang="en-US" sz="1400" dirty="0">
                          <a:effectLst/>
                        </a:rPr>
                        <a:t>Pert*</a:t>
                      </a:r>
                      <a:endParaRPr lang="en-US" sz="1400" dirty="0">
                        <a:solidFill>
                          <a:srgbClr val="000000"/>
                        </a:solidFill>
                        <a:effectLst/>
                      </a:endParaRPr>
                    </a:p>
                  </a:txBody>
                  <a:tcPr marL="90653" marR="90653" marT="45326" marB="45326" anchor="ctr"/>
                </a:tc>
                <a:tc>
                  <a:txBody>
                    <a:bodyPr/>
                    <a:lstStyle/>
                    <a:p>
                      <a:pPr algn="l"/>
                      <a:r>
                        <a:rPr lang="en-US" sz="1400" dirty="0" err="1">
                          <a:effectLst/>
                        </a:rPr>
                        <a:t>rpert</a:t>
                      </a:r>
                      <a:r>
                        <a:rPr lang="en-US" sz="1400" dirty="0">
                          <a:effectLst/>
                        </a:rPr>
                        <a:t>(n, min, most likely, max)</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Continuous</a:t>
                      </a:r>
                    </a:p>
                  </a:txBody>
                  <a:tcPr marL="90653" marR="90653" marT="45326" marB="45326" anchor="ctr"/>
                </a:tc>
                <a:tc>
                  <a:txBody>
                    <a:bodyPr/>
                    <a:lstStyle/>
                    <a:p>
                      <a:pPr algn="l"/>
                      <a:r>
                        <a:rPr lang="en-US" sz="1400" dirty="0">
                          <a:solidFill>
                            <a:srgbClr val="000000"/>
                          </a:solidFill>
                          <a:effectLst/>
                        </a:rPr>
                        <a:t>Yes</a:t>
                      </a:r>
                    </a:p>
                  </a:txBody>
                  <a:tcPr marL="90653" marR="90653" marT="45326" marB="45326" anchor="ctr"/>
                </a:tc>
                <a:extLst>
                  <a:ext uri="{0D108BD9-81ED-4DB2-BD59-A6C34878D82A}">
                    <a16:rowId xmlns:a16="http://schemas.microsoft.com/office/drawing/2014/main" val="3692573033"/>
                  </a:ext>
                </a:extLst>
              </a:tr>
              <a:tr h="302637">
                <a:tc>
                  <a:txBody>
                    <a:bodyPr/>
                    <a:lstStyle/>
                    <a:p>
                      <a:pPr algn="l"/>
                      <a:r>
                        <a:rPr lang="en-US" sz="1400" dirty="0">
                          <a:effectLst/>
                        </a:rPr>
                        <a:t>Poisson</a:t>
                      </a:r>
                      <a:endParaRPr lang="en-US" sz="1400" dirty="0">
                        <a:solidFill>
                          <a:srgbClr val="000000"/>
                        </a:solidFill>
                        <a:effectLst/>
                      </a:endParaRPr>
                    </a:p>
                  </a:txBody>
                  <a:tcPr marL="90653" marR="90653" marT="45326" marB="45326" anchor="ctr"/>
                </a:tc>
                <a:tc>
                  <a:txBody>
                    <a:bodyPr/>
                    <a:lstStyle/>
                    <a:p>
                      <a:pPr algn="l"/>
                      <a:r>
                        <a:rPr lang="en-US" sz="1400" dirty="0" err="1">
                          <a:effectLst/>
                        </a:rPr>
                        <a:t>rpois</a:t>
                      </a:r>
                      <a:r>
                        <a:rPr lang="en-US" sz="1400" dirty="0">
                          <a:effectLst/>
                        </a:rPr>
                        <a:t> (n,</a:t>
                      </a:r>
                      <a:r>
                        <a:rPr lang="en-US" sz="1400" baseline="0" dirty="0">
                          <a:effectLst/>
                        </a:rPr>
                        <a:t> </a:t>
                      </a:r>
                      <a:r>
                        <a:rPr lang="en-US" sz="1400" dirty="0">
                          <a:effectLst/>
                        </a:rPr>
                        <a:t>mean)</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Discrete</a:t>
                      </a:r>
                    </a:p>
                  </a:txBody>
                  <a:tcPr marL="90653" marR="90653" marT="45326" marB="45326" anchor="ctr"/>
                </a:tc>
                <a:tc>
                  <a:txBody>
                    <a:bodyPr/>
                    <a:lstStyle/>
                    <a:p>
                      <a:pPr algn="l"/>
                      <a:r>
                        <a:rPr lang="en-US" sz="1400" dirty="0">
                          <a:solidFill>
                            <a:srgbClr val="000000"/>
                          </a:solidFill>
                          <a:effectLst/>
                        </a:rPr>
                        <a:t>Below</a:t>
                      </a:r>
                    </a:p>
                  </a:txBody>
                  <a:tcPr marL="90653" marR="90653" marT="45326" marB="45326" anchor="ctr"/>
                </a:tc>
                <a:extLst>
                  <a:ext uri="{0D108BD9-81ED-4DB2-BD59-A6C34878D82A}">
                    <a16:rowId xmlns:a16="http://schemas.microsoft.com/office/drawing/2014/main" val="2456204145"/>
                  </a:ext>
                </a:extLst>
              </a:tr>
              <a:tr h="302637">
                <a:tc>
                  <a:txBody>
                    <a:bodyPr/>
                    <a:lstStyle/>
                    <a:p>
                      <a:pPr algn="l"/>
                      <a:r>
                        <a:rPr lang="en-US" sz="1400" dirty="0">
                          <a:effectLst/>
                        </a:rPr>
                        <a:t>Student t</a:t>
                      </a:r>
                      <a:endParaRPr lang="en-US" sz="1400" dirty="0">
                        <a:solidFill>
                          <a:srgbClr val="000000"/>
                        </a:solidFill>
                        <a:effectLst/>
                      </a:endParaRPr>
                    </a:p>
                  </a:txBody>
                  <a:tcPr marL="90653" marR="90653" marT="45326" marB="45326" anchor="ctr"/>
                </a:tc>
                <a:tc>
                  <a:txBody>
                    <a:bodyPr/>
                    <a:lstStyle/>
                    <a:p>
                      <a:pPr algn="l"/>
                      <a:r>
                        <a:rPr lang="en-US" sz="1400" dirty="0" err="1">
                          <a:effectLst/>
                        </a:rPr>
                        <a:t>rt</a:t>
                      </a:r>
                      <a:r>
                        <a:rPr lang="en-US" sz="1400" dirty="0">
                          <a:effectLst/>
                        </a:rPr>
                        <a:t>(n,</a:t>
                      </a:r>
                      <a:r>
                        <a:rPr lang="en-US" sz="1400" baseline="0" dirty="0">
                          <a:effectLst/>
                        </a:rPr>
                        <a:t> degrees of freedom)</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Continuous</a:t>
                      </a:r>
                    </a:p>
                  </a:txBody>
                  <a:tcPr marL="90653" marR="90653" marT="45326" marB="45326" anchor="ctr"/>
                </a:tc>
                <a:tc>
                  <a:txBody>
                    <a:bodyPr/>
                    <a:lstStyle/>
                    <a:p>
                      <a:pPr algn="l"/>
                      <a:r>
                        <a:rPr lang="en-US" sz="1400" dirty="0">
                          <a:solidFill>
                            <a:srgbClr val="000000"/>
                          </a:solidFill>
                          <a:effectLst/>
                        </a:rPr>
                        <a:t>No</a:t>
                      </a:r>
                    </a:p>
                  </a:txBody>
                  <a:tcPr marL="90653" marR="90653" marT="45326" marB="45326" anchor="ctr"/>
                </a:tc>
                <a:extLst>
                  <a:ext uri="{0D108BD9-81ED-4DB2-BD59-A6C34878D82A}">
                    <a16:rowId xmlns:a16="http://schemas.microsoft.com/office/drawing/2014/main" val="1077389026"/>
                  </a:ext>
                </a:extLst>
              </a:tr>
              <a:tr h="302637">
                <a:tc>
                  <a:txBody>
                    <a:bodyPr/>
                    <a:lstStyle/>
                    <a:p>
                      <a:pPr algn="l"/>
                      <a:r>
                        <a:rPr lang="en-US" sz="1400" dirty="0">
                          <a:effectLst/>
                        </a:rPr>
                        <a:t>Triangular*</a:t>
                      </a:r>
                      <a:endParaRPr lang="en-US" sz="1400" dirty="0">
                        <a:solidFill>
                          <a:srgbClr val="000000"/>
                        </a:solidFill>
                        <a:effectLst/>
                      </a:endParaRPr>
                    </a:p>
                  </a:txBody>
                  <a:tcPr marL="90653" marR="90653" marT="45326" marB="45326" anchor="ctr"/>
                </a:tc>
                <a:tc>
                  <a:txBody>
                    <a:bodyPr/>
                    <a:lstStyle/>
                    <a:p>
                      <a:pPr algn="l"/>
                      <a:r>
                        <a:rPr lang="en-US" sz="1400" dirty="0" err="1">
                          <a:effectLst/>
                        </a:rPr>
                        <a:t>rtri</a:t>
                      </a:r>
                      <a:r>
                        <a:rPr lang="en-US" sz="1400" dirty="0">
                          <a:effectLst/>
                        </a:rPr>
                        <a:t>(</a:t>
                      </a:r>
                      <a:r>
                        <a:rPr lang="en-US" sz="1400" dirty="0" err="1">
                          <a:effectLst/>
                        </a:rPr>
                        <a:t>n,min</a:t>
                      </a:r>
                      <a:r>
                        <a:rPr lang="en-US" sz="1400" dirty="0">
                          <a:effectLst/>
                        </a:rPr>
                        <a:t>,</a:t>
                      </a:r>
                      <a:r>
                        <a:rPr lang="en-US" sz="1400" baseline="0" dirty="0">
                          <a:effectLst/>
                        </a:rPr>
                        <a:t> </a:t>
                      </a:r>
                      <a:r>
                        <a:rPr lang="en-US" sz="1400" dirty="0">
                          <a:effectLst/>
                        </a:rPr>
                        <a:t>most likely, max)</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Continuous</a:t>
                      </a:r>
                    </a:p>
                  </a:txBody>
                  <a:tcPr marL="90653" marR="90653" marT="45326" marB="45326" anchor="ctr"/>
                </a:tc>
                <a:tc>
                  <a:txBody>
                    <a:bodyPr/>
                    <a:lstStyle/>
                    <a:p>
                      <a:pPr algn="l"/>
                      <a:r>
                        <a:rPr lang="en-US" sz="1400" dirty="0">
                          <a:solidFill>
                            <a:srgbClr val="000000"/>
                          </a:solidFill>
                          <a:effectLst/>
                        </a:rPr>
                        <a:t>Yes</a:t>
                      </a:r>
                    </a:p>
                  </a:txBody>
                  <a:tcPr marL="90653" marR="90653" marT="45326" marB="45326" anchor="ctr"/>
                </a:tc>
                <a:extLst>
                  <a:ext uri="{0D108BD9-81ED-4DB2-BD59-A6C34878D82A}">
                    <a16:rowId xmlns:a16="http://schemas.microsoft.com/office/drawing/2014/main" val="43160235"/>
                  </a:ext>
                </a:extLst>
              </a:tr>
              <a:tr h="302637">
                <a:tc>
                  <a:txBody>
                    <a:bodyPr/>
                    <a:lstStyle/>
                    <a:p>
                      <a:pPr algn="l"/>
                      <a:r>
                        <a:rPr lang="en-US" sz="1400" dirty="0">
                          <a:effectLst/>
                        </a:rPr>
                        <a:t>Uniform</a:t>
                      </a:r>
                      <a:endParaRPr lang="en-US" sz="1400" dirty="0">
                        <a:solidFill>
                          <a:srgbClr val="000000"/>
                        </a:solidFill>
                        <a:effectLst/>
                      </a:endParaRPr>
                    </a:p>
                  </a:txBody>
                  <a:tcPr marL="90653" marR="90653" marT="45326" marB="45326" anchor="ctr"/>
                </a:tc>
                <a:tc>
                  <a:txBody>
                    <a:bodyPr/>
                    <a:lstStyle/>
                    <a:p>
                      <a:pPr algn="l"/>
                      <a:r>
                        <a:rPr lang="en-US" sz="1400" dirty="0" err="1">
                          <a:effectLst/>
                        </a:rPr>
                        <a:t>runif</a:t>
                      </a:r>
                      <a:r>
                        <a:rPr lang="en-US" sz="1400" dirty="0">
                          <a:effectLst/>
                        </a:rPr>
                        <a:t> (n, min, max)</a:t>
                      </a:r>
                      <a:endParaRPr lang="en-US" sz="1400" dirty="0">
                        <a:solidFill>
                          <a:srgbClr val="000000"/>
                        </a:solidFill>
                        <a:effectLst/>
                      </a:endParaRPr>
                    </a:p>
                  </a:txBody>
                  <a:tcPr marL="90653" marR="90653" marT="45326" marB="45326" anchor="ctr"/>
                </a:tc>
                <a:tc>
                  <a:txBody>
                    <a:bodyPr/>
                    <a:lstStyle/>
                    <a:p>
                      <a:pPr algn="l"/>
                      <a:r>
                        <a:rPr lang="en-US" sz="1400" dirty="0">
                          <a:solidFill>
                            <a:srgbClr val="000000"/>
                          </a:solidFill>
                          <a:effectLst/>
                        </a:rPr>
                        <a:t>Continuous</a:t>
                      </a:r>
                    </a:p>
                  </a:txBody>
                  <a:tcPr marL="90653" marR="90653" marT="45326" marB="45326" anchor="ctr"/>
                </a:tc>
                <a:tc>
                  <a:txBody>
                    <a:bodyPr/>
                    <a:lstStyle/>
                    <a:p>
                      <a:pPr algn="l"/>
                      <a:r>
                        <a:rPr lang="en-US" sz="1400" dirty="0">
                          <a:solidFill>
                            <a:srgbClr val="000000"/>
                          </a:solidFill>
                          <a:effectLst/>
                        </a:rPr>
                        <a:t>Yes</a:t>
                      </a:r>
                    </a:p>
                  </a:txBody>
                  <a:tcPr marL="90653" marR="90653" marT="45326" marB="45326" anchor="ctr"/>
                </a:tc>
                <a:extLst>
                  <a:ext uri="{0D108BD9-81ED-4DB2-BD59-A6C34878D82A}">
                    <a16:rowId xmlns:a16="http://schemas.microsoft.com/office/drawing/2014/main" val="713632924"/>
                  </a:ext>
                </a:extLst>
              </a:tr>
              <a:tr h="302637">
                <a:tc gridSpan="2">
                  <a:txBody>
                    <a:bodyPr/>
                    <a:lstStyle/>
                    <a:p>
                      <a:pPr algn="l"/>
                      <a:r>
                        <a:rPr lang="en-US" sz="1400" dirty="0">
                          <a:solidFill>
                            <a:srgbClr val="000000"/>
                          </a:solidFill>
                          <a:effectLst/>
                        </a:rPr>
                        <a:t>*function user</a:t>
                      </a:r>
                      <a:r>
                        <a:rPr lang="en-US" sz="1400" baseline="0" dirty="0">
                          <a:solidFill>
                            <a:srgbClr val="000000"/>
                          </a:solidFill>
                          <a:effectLst/>
                        </a:rPr>
                        <a:t> defined</a:t>
                      </a:r>
                      <a:endParaRPr lang="en-US" sz="1400" dirty="0">
                        <a:solidFill>
                          <a:srgbClr val="000000"/>
                        </a:solidFill>
                        <a:effectLst/>
                      </a:endParaRPr>
                    </a:p>
                  </a:txBody>
                  <a:tcPr marL="90653" marR="90653" marT="45326" marB="45326" anchor="ctr"/>
                </a:tc>
                <a:tc hMerge="1">
                  <a:txBody>
                    <a:bodyPr/>
                    <a:lstStyle/>
                    <a:p>
                      <a:pPr algn="l"/>
                      <a:endParaRPr lang="en-US" sz="1800" dirty="0">
                        <a:solidFill>
                          <a:srgbClr val="000000"/>
                        </a:solidFill>
                        <a:effectLst/>
                      </a:endParaRPr>
                    </a:p>
                  </a:txBody>
                  <a:tcPr marL="90653" marR="90653" marT="45326" marB="45326" anchor="ctr"/>
                </a:tc>
                <a:tc>
                  <a:txBody>
                    <a:bodyPr/>
                    <a:lstStyle/>
                    <a:p>
                      <a:pPr algn="l"/>
                      <a:endParaRPr lang="en-US" sz="1400" dirty="0">
                        <a:solidFill>
                          <a:srgbClr val="000000"/>
                        </a:solidFill>
                        <a:effectLst/>
                      </a:endParaRPr>
                    </a:p>
                  </a:txBody>
                  <a:tcPr marL="90653" marR="90653" marT="45326" marB="45326" anchor="ctr"/>
                </a:tc>
                <a:tc>
                  <a:txBody>
                    <a:bodyPr/>
                    <a:lstStyle/>
                    <a:p>
                      <a:pPr algn="l"/>
                      <a:endParaRPr lang="en-US" sz="1400" dirty="0">
                        <a:solidFill>
                          <a:srgbClr val="000000"/>
                        </a:solidFill>
                        <a:effectLst/>
                      </a:endParaRPr>
                    </a:p>
                  </a:txBody>
                  <a:tcPr marL="90653" marR="90653" marT="45326" marB="45326" anchor="ctr"/>
                </a:tc>
                <a:extLst>
                  <a:ext uri="{0D108BD9-81ED-4DB2-BD59-A6C34878D82A}">
                    <a16:rowId xmlns:a16="http://schemas.microsoft.com/office/drawing/2014/main" val="3348385591"/>
                  </a:ext>
                </a:extLst>
              </a:tr>
            </a:tbl>
          </a:graphicData>
        </a:graphic>
      </p:graphicFrame>
    </p:spTree>
    <p:extLst>
      <p:ext uri="{BB962C8B-B14F-4D97-AF65-F5344CB8AC3E}">
        <p14:creationId xmlns:p14="http://schemas.microsoft.com/office/powerpoint/2010/main" val="3435058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3 Footnotes</a:t>
            </a:r>
          </a:p>
        </p:txBody>
      </p:sp>
      <p:sp>
        <p:nvSpPr>
          <p:cNvPr id="3" name="Content Placeholder 2"/>
          <p:cNvSpPr>
            <a:spLocks noGrp="1"/>
          </p:cNvSpPr>
          <p:nvPr>
            <p:ph idx="1"/>
          </p:nvPr>
        </p:nvSpPr>
        <p:spPr/>
        <p:txBody>
          <a:bodyPr>
            <a:normAutofit/>
          </a:bodyPr>
          <a:lstStyle/>
          <a:p>
            <a:pPr marL="0" indent="0">
              <a:lnSpc>
                <a:spcPct val="170000"/>
              </a:lnSpc>
              <a:spcBef>
                <a:spcPts val="0"/>
              </a:spcBef>
              <a:buNone/>
            </a:pPr>
            <a:r>
              <a:rPr lang="en-US" baseline="30000" dirty="0"/>
              <a:t>1 </a:t>
            </a:r>
            <a:r>
              <a:rPr lang="en-US" dirty="0" err="1"/>
              <a:t>Camm</a:t>
            </a:r>
            <a:r>
              <a:rPr lang="en-US" dirty="0"/>
              <a:t> et al., </a:t>
            </a:r>
            <a:r>
              <a:rPr lang="en-US" i="1" dirty="0"/>
              <a:t>Essentials of Business Analytics</a:t>
            </a:r>
            <a:r>
              <a:rPr lang="en-US" dirty="0"/>
              <a:t>, 2015, Cengage Learning, pp. 548.</a:t>
            </a:r>
            <a:br>
              <a:rPr lang="en-US" dirty="0"/>
            </a:br>
            <a:r>
              <a:rPr lang="en-US" baseline="30000" dirty="0"/>
              <a:t>2</a:t>
            </a:r>
            <a:r>
              <a:rPr lang="en-US" dirty="0"/>
              <a:t> </a:t>
            </a:r>
            <a:r>
              <a:rPr lang="en-US" dirty="0" err="1"/>
              <a:t>Camm</a:t>
            </a:r>
            <a:r>
              <a:rPr lang="en-US" dirty="0"/>
              <a:t> et al., </a:t>
            </a:r>
            <a:r>
              <a:rPr lang="en-US" i="1" dirty="0"/>
              <a:t>Essentials of Business Analytics</a:t>
            </a:r>
            <a:r>
              <a:rPr lang="en-US" dirty="0"/>
              <a:t>, 2015, Cengage Learning, pp. 548.</a:t>
            </a:r>
            <a:br>
              <a:rPr lang="en-US" dirty="0"/>
            </a:br>
            <a:endParaRPr lang="en-US" dirty="0">
              <a:solidFill>
                <a:srgbClr val="000000"/>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51250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3 References</a:t>
            </a:r>
          </a:p>
        </p:txBody>
      </p:sp>
      <p:sp>
        <p:nvSpPr>
          <p:cNvPr id="3" name="Content Placeholder 2"/>
          <p:cNvSpPr>
            <a:spLocks noGrp="1"/>
          </p:cNvSpPr>
          <p:nvPr>
            <p:ph idx="1"/>
          </p:nvPr>
        </p:nvSpPr>
        <p:spPr/>
        <p:txBody>
          <a:bodyPr>
            <a:normAutofit/>
          </a:bodyPr>
          <a:lstStyle/>
          <a:p>
            <a:pPr marL="0" indent="0">
              <a:buNone/>
            </a:pPr>
            <a:r>
              <a:rPr lang="en-US" dirty="0" err="1"/>
              <a:t>Camm</a:t>
            </a:r>
            <a:r>
              <a:rPr lang="en-US" dirty="0"/>
              <a:t> et al., </a:t>
            </a:r>
            <a:r>
              <a:rPr lang="en-US" i="1" dirty="0"/>
              <a:t>Essentials of Business Analytics</a:t>
            </a:r>
            <a:r>
              <a:rPr lang="en-US" dirty="0"/>
              <a:t>, 2015, Cengage Learning, pp. 548.</a:t>
            </a:r>
          </a:p>
          <a:p>
            <a:pPr marL="0" indent="0">
              <a:buNone/>
            </a:pPr>
            <a:r>
              <a:rPr lang="en-US" dirty="0"/>
              <a:t>Law, A. M. and W. D. Kelton. </a:t>
            </a:r>
            <a:r>
              <a:rPr lang="en-US" i="1" dirty="0"/>
              <a:t>Simulation Modeling and Analysis</a:t>
            </a:r>
            <a:r>
              <a:rPr lang="en-US" dirty="0"/>
              <a:t>, Third edition, Chapter 6, pp. 299-318. (</a:t>
            </a:r>
            <a:r>
              <a:rPr lang="en-US" b="1" dirty="0"/>
              <a:t>Note:</a:t>
            </a:r>
            <a:r>
              <a:rPr lang="en-US" dirty="0"/>
              <a:t> A good reference book for the concepts discussed in this module)</a:t>
            </a:r>
          </a:p>
          <a:p>
            <a:pPr marL="0" indent="0">
              <a:buNone/>
            </a:pPr>
            <a:endParaRPr lang="en-US" dirty="0"/>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741113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3 Summary Questions</a:t>
            </a:r>
          </a:p>
        </p:txBody>
      </p:sp>
      <p:sp>
        <p:nvSpPr>
          <p:cNvPr id="3" name="Content Placeholder 2"/>
          <p:cNvSpPr>
            <a:spLocks noGrp="1"/>
          </p:cNvSpPr>
          <p:nvPr>
            <p:ph idx="1"/>
          </p:nvPr>
        </p:nvSpPr>
        <p:spPr>
          <a:xfrm>
            <a:off x="838200" y="1825625"/>
            <a:ext cx="10515600" cy="3839948"/>
          </a:xfrm>
          <a:solidFill>
            <a:srgbClr val="F5F5F5"/>
          </a:solidFill>
        </p:spPr>
        <p:txBody>
          <a:bodyPr>
            <a:normAutofit/>
          </a:bodyPr>
          <a:lstStyle/>
          <a:p>
            <a:pPr marL="342900" indent="-342900">
              <a:spcBef>
                <a:spcPts val="1200"/>
              </a:spcBef>
              <a:buFont typeface="+mj-lt"/>
              <a:buAutoNum type="arabicPeriod"/>
            </a:pPr>
            <a:r>
              <a:rPr lang="en-US" sz="1400" dirty="0"/>
              <a:t>What is the basis of categorizing probability distributions as “discrete” or “continuous”?</a:t>
            </a:r>
          </a:p>
          <a:p>
            <a:pPr marL="342900" indent="-342900">
              <a:spcBef>
                <a:spcPts val="1200"/>
              </a:spcBef>
              <a:buFont typeface="+mj-lt"/>
              <a:buAutoNum type="arabicPeriod"/>
            </a:pPr>
            <a:r>
              <a:rPr lang="en-US" sz="1400" dirty="0"/>
              <a:t>In representing an uncertain variable in a simulation study, how do we choose among different probability distributions?</a:t>
            </a:r>
          </a:p>
          <a:p>
            <a:pPr marL="342900" indent="-342900">
              <a:spcBef>
                <a:spcPts val="1200"/>
              </a:spcBef>
              <a:buFont typeface="+mj-lt"/>
              <a:buAutoNum type="arabicPeriod"/>
            </a:pPr>
            <a:r>
              <a:rPr lang="en-US" sz="1400" dirty="0"/>
              <a:t>Give examples to continuous and discrete probability distributions.</a:t>
            </a:r>
          </a:p>
          <a:p>
            <a:pPr marL="342900" indent="-342900">
              <a:spcBef>
                <a:spcPts val="1200"/>
              </a:spcBef>
              <a:buFont typeface="+mj-lt"/>
              <a:buAutoNum type="arabicPeriod"/>
            </a:pPr>
            <a:r>
              <a:rPr lang="en-US" sz="1400" dirty="0"/>
              <a:t>Discuss the following statements:</a:t>
            </a:r>
          </a:p>
          <a:p>
            <a:pPr lvl="1">
              <a:spcBef>
                <a:spcPts val="1200"/>
              </a:spcBef>
              <a:buFont typeface="+mj-lt"/>
              <a:buAutoNum type="alphaLcPeriod"/>
            </a:pPr>
            <a:r>
              <a:rPr lang="en-US" sz="1000" dirty="0"/>
              <a:t>If we know only the minimum, maximum, and most likely values of a process, then we can use the triangular distribution to model this process.</a:t>
            </a:r>
          </a:p>
          <a:p>
            <a:pPr marL="800100" lvl="1" indent="-342900">
              <a:spcBef>
                <a:spcPts val="1200"/>
              </a:spcBef>
              <a:buFont typeface="+mj-lt"/>
              <a:buAutoNum type="alphaLcPeriod"/>
            </a:pPr>
            <a:endParaRPr lang="en-US" sz="1000" dirty="0"/>
          </a:p>
          <a:p>
            <a:pPr lvl="1">
              <a:spcBef>
                <a:spcPts val="1200"/>
              </a:spcBef>
              <a:buFont typeface="+mj-lt"/>
              <a:buAutoNum type="alphaLcPeriod"/>
            </a:pPr>
            <a:r>
              <a:rPr lang="en-US" sz="1000" dirty="0"/>
              <a:t>If we know only the mean and standard deviation of a process, then normal distribution can be used to model this process.</a:t>
            </a:r>
          </a:p>
          <a:p>
            <a:pPr marL="800100" lvl="1" indent="-342900">
              <a:spcBef>
                <a:spcPts val="1200"/>
              </a:spcBef>
              <a:buFont typeface="+mj-lt"/>
              <a:buAutoNum type="alphaLcPeriod"/>
            </a:pPr>
            <a:endParaRPr lang="en-US" sz="1000" dirty="0"/>
          </a:p>
          <a:p>
            <a:pPr lvl="1">
              <a:spcBef>
                <a:spcPts val="1200"/>
              </a:spcBef>
              <a:buFont typeface="+mj-lt"/>
              <a:buAutoNum type="alphaLcPeriod"/>
            </a:pPr>
            <a:r>
              <a:rPr lang="en-US" sz="1000" dirty="0"/>
              <a:t>Pert distribution is particularly useful when modeling project activity times.</a:t>
            </a:r>
            <a:endParaRPr lang="en-US" sz="1400" dirty="0"/>
          </a:p>
          <a:p>
            <a:pPr marL="342900" indent="-342900">
              <a:spcBef>
                <a:spcPts val="1200"/>
              </a:spcBef>
              <a:buFont typeface="+mj-lt"/>
              <a:buAutoNum type="arabicPeriod"/>
            </a:pPr>
            <a:r>
              <a:rPr lang="en-US" sz="1400" dirty="0"/>
              <a:t>What is the difference between a “probability density function” and a “cumulative distribution function”?</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110428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and Uncertainty</a:t>
            </a:r>
          </a:p>
        </p:txBody>
      </p:sp>
      <p:sp>
        <p:nvSpPr>
          <p:cNvPr id="3" name="Content Placeholder 2"/>
          <p:cNvSpPr>
            <a:spLocks noGrp="1"/>
          </p:cNvSpPr>
          <p:nvPr>
            <p:ph idx="1"/>
          </p:nvPr>
        </p:nvSpPr>
        <p:spPr>
          <a:xfrm>
            <a:off x="838200" y="1825624"/>
            <a:ext cx="10515600" cy="4445429"/>
          </a:xfrm>
        </p:spPr>
        <p:txBody>
          <a:bodyPr>
            <a:normAutofit fontScale="62500" lnSpcReduction="20000"/>
          </a:bodyPr>
          <a:lstStyle/>
          <a:p>
            <a:pPr marL="0" indent="0">
              <a:spcBef>
                <a:spcPts val="1200"/>
              </a:spcBef>
              <a:buNone/>
            </a:pPr>
            <a:r>
              <a:rPr lang="en-US" dirty="0"/>
              <a:t>We start this lecture by reviewing probability concepts and its relation to uncertainty.</a:t>
            </a:r>
          </a:p>
          <a:p>
            <a:pPr marL="0" indent="0">
              <a:spcBef>
                <a:spcPts val="1200"/>
              </a:spcBef>
              <a:buNone/>
            </a:pPr>
            <a:r>
              <a:rPr lang="en-US" dirty="0"/>
              <a:t>Probability provides a scale for the likelihood of an event.</a:t>
            </a:r>
          </a:p>
          <a:p>
            <a:pPr lvl="1">
              <a:spcBef>
                <a:spcPts val="1200"/>
              </a:spcBef>
            </a:pPr>
            <a:r>
              <a:rPr lang="en-US" dirty="0"/>
              <a:t>Probability 1 means the event is certain.</a:t>
            </a:r>
          </a:p>
          <a:p>
            <a:pPr lvl="1">
              <a:spcBef>
                <a:spcPts val="1200"/>
              </a:spcBef>
            </a:pPr>
            <a:r>
              <a:rPr lang="en-US" dirty="0"/>
              <a:t>Probability 0 means it will not happen.</a:t>
            </a:r>
          </a:p>
          <a:p>
            <a:pPr lvl="1">
              <a:spcBef>
                <a:spcPts val="1200"/>
              </a:spcBef>
            </a:pPr>
            <a:r>
              <a:rPr lang="en-US" dirty="0"/>
              <a:t>A probability of 0.8 means that over many identical situations, the event will happen 80% of the time.</a:t>
            </a:r>
          </a:p>
          <a:p>
            <a:pPr marL="0" indent="0">
              <a:spcBef>
                <a:spcPts val="1200"/>
              </a:spcBef>
              <a:buNone/>
            </a:pPr>
            <a:r>
              <a:rPr lang="en-US" dirty="0"/>
              <a:t>The uncertain cells in our spreadsheets do not contain random numbers but probability distributions. A </a:t>
            </a:r>
            <a:r>
              <a:rPr lang="en-US" i="1" dirty="0"/>
              <a:t>probability distribution</a:t>
            </a:r>
            <a:r>
              <a:rPr lang="en-US" dirty="0"/>
              <a:t> literally distributes the probability that something happens among a collection of possible outcomes.</a:t>
            </a:r>
          </a:p>
          <a:p>
            <a:pPr marL="0" indent="0">
              <a:spcBef>
                <a:spcPts val="1200"/>
              </a:spcBef>
              <a:buNone/>
            </a:pPr>
            <a:r>
              <a:rPr lang="en-US" dirty="0"/>
              <a:t>As discussed in the previous modules, we use probability distributions to model uncertain situations. Our goal in this lecture is to get familiar with common probability distributions and learn which distribution to use to model a particular uncertain input in our model.</a:t>
            </a:r>
          </a:p>
          <a:p>
            <a:pPr marL="0" indent="0">
              <a:spcBef>
                <a:spcPts val="1200"/>
              </a:spcBef>
              <a:buNone/>
            </a:pPr>
            <a:r>
              <a:rPr lang="en-US" dirty="0"/>
              <a:t>A probability distribution is either discrete or continuous. A discrete probability distribution is used when the uncertain quantity can take only discrete values; e.g., the demand for a particular product during next month. This can only take discrete values such as 5, 10, 15… A continuous probability distribution is used when the uncertain quantity can take all values in a range; e.g., time to finish an activity. This could go from 0 to infinity and any value is possible.</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22616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Probability Distributions Based on Possible Outcomes</a:t>
            </a:r>
          </a:p>
        </p:txBody>
      </p:sp>
      <p:sp>
        <p:nvSpPr>
          <p:cNvPr id="3" name="Content Placeholder 2"/>
          <p:cNvSpPr>
            <a:spLocks noGrp="1"/>
          </p:cNvSpPr>
          <p:nvPr>
            <p:ph idx="1"/>
          </p:nvPr>
        </p:nvSpPr>
        <p:spPr>
          <a:xfrm>
            <a:off x="838199" y="1825624"/>
            <a:ext cx="5179542" cy="4445429"/>
          </a:xfrm>
        </p:spPr>
        <p:txBody>
          <a:bodyPr>
            <a:normAutofit fontScale="92500" lnSpcReduction="20000"/>
          </a:bodyPr>
          <a:lstStyle/>
          <a:p>
            <a:pPr marL="0" indent="0">
              <a:spcBef>
                <a:spcPts val="1200"/>
              </a:spcBef>
              <a:buNone/>
            </a:pPr>
            <a:r>
              <a:rPr lang="en-US" dirty="0"/>
              <a:t>When trying to model an uncertain situation using a probability distribution, the first question is: What is the collection of possible outcomes? Therefore, in this lecture we will classify probability distributions according to the possible values that the outcomes that they represent may take. Under each category, there are several probability distributions. Our goal in this lecture is to learn the physical basis of the distributions; </a:t>
            </a:r>
            <a:r>
              <a:rPr lang="en-US" dirty="0" err="1"/>
              <a:t>i.e</a:t>
            </a:r>
            <a:r>
              <a:rPr lang="en-US" dirty="0"/>
              <a:t>, what distribution best represents the situation we are trying to model.</a:t>
            </a:r>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4" name="Picture 3"/>
          <p:cNvPicPr>
            <a:picLocks noChangeAspect="1"/>
          </p:cNvPicPr>
          <p:nvPr/>
        </p:nvPicPr>
        <p:blipFill>
          <a:blip r:embed="rId2"/>
          <a:stretch>
            <a:fillRect/>
          </a:stretch>
        </p:blipFill>
        <p:spPr>
          <a:xfrm>
            <a:off x="7154047" y="1690688"/>
            <a:ext cx="3340621" cy="3964203"/>
          </a:xfrm>
          <a:prstGeom prst="rect">
            <a:avLst/>
          </a:prstGeom>
          <a:ln>
            <a:solidFill>
              <a:schemeClr val="bg2"/>
            </a:solidFill>
          </a:ln>
        </p:spPr>
      </p:pic>
      <p:sp>
        <p:nvSpPr>
          <p:cNvPr id="7" name="TextBox 6"/>
          <p:cNvSpPr txBox="1"/>
          <p:nvPr/>
        </p:nvSpPr>
        <p:spPr>
          <a:xfrm>
            <a:off x="8610600" y="5697843"/>
            <a:ext cx="905248" cy="307777"/>
          </a:xfrm>
          <a:prstGeom prst="rect">
            <a:avLst/>
          </a:prstGeom>
          <a:noFill/>
        </p:spPr>
        <p:txBody>
          <a:bodyPr wrap="none" rtlCol="0">
            <a:spAutoFit/>
          </a:bodyPr>
          <a:lstStyle/>
          <a:p>
            <a:r>
              <a:rPr lang="en-US" sz="1400" dirty="0"/>
              <a:t>Figure 3.1</a:t>
            </a:r>
          </a:p>
        </p:txBody>
      </p:sp>
    </p:spTree>
    <p:extLst>
      <p:ext uri="{BB962C8B-B14F-4D97-AF65-F5344CB8AC3E}">
        <p14:creationId xmlns:p14="http://schemas.microsoft.com/office/powerpoint/2010/main" val="3918122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Discrete, and a finite number</a:t>
            </a:r>
          </a:p>
        </p:txBody>
      </p:sp>
      <p:sp>
        <p:nvSpPr>
          <p:cNvPr id="3" name="Content Placeholder 2"/>
          <p:cNvSpPr>
            <a:spLocks noGrp="1"/>
          </p:cNvSpPr>
          <p:nvPr>
            <p:ph idx="1"/>
          </p:nvPr>
        </p:nvSpPr>
        <p:spPr>
          <a:xfrm>
            <a:off x="838200" y="1825624"/>
            <a:ext cx="10515600" cy="4445429"/>
          </a:xfrm>
        </p:spPr>
        <p:txBody>
          <a:bodyPr>
            <a:normAutofit/>
          </a:bodyPr>
          <a:lstStyle/>
          <a:p>
            <a:pPr marL="0" indent="0">
              <a:buNone/>
            </a:pPr>
            <a:r>
              <a:rPr lang="en-US" dirty="0"/>
              <a:t>Examples of situations where we have discrete outcomes and there are only a finite number of these outcomes are:</a:t>
            </a:r>
          </a:p>
          <a:p>
            <a:pPr lvl="1"/>
            <a:r>
              <a:rPr lang="en-US" dirty="0"/>
              <a:t>Number of workers absent out of 70 in a shift</a:t>
            </a:r>
          </a:p>
          <a:p>
            <a:pPr lvl="1"/>
            <a:r>
              <a:rPr lang="en-US" dirty="0"/>
              <a:t>Number of defective parts in a lot of 100</a:t>
            </a:r>
          </a:p>
          <a:p>
            <a:pPr marL="0" indent="0">
              <a:buNone/>
            </a:pPr>
            <a:r>
              <a:rPr lang="en-US" dirty="0"/>
              <a:t>R can generate random variables from several such distributions. We will cover the binomial and the discrete uniform distribution.</a:t>
            </a:r>
          </a:p>
        </p:txBody>
      </p:sp>
      <p:sp>
        <p:nvSpPr>
          <p:cNvPr id="5" name="Footer Placeholder 4"/>
          <p:cNvSpPr>
            <a:spLocks noGrp="1"/>
          </p:cNvSpPr>
          <p:nvPr>
            <p:ph type="ftr" sz="quarter" idx="11"/>
          </p:nvPr>
        </p:nvSpPr>
        <p:spPr/>
        <p:txBody>
          <a:bodyPr/>
          <a:lstStyle/>
          <a:p>
            <a:r>
              <a:rPr lang="en-US"/>
              <a:t>BU MET AD616 Fall 2022</a:t>
            </a:r>
            <a:endParaRPr lang="en-US" dirty="0"/>
          </a:p>
        </p:txBody>
      </p:sp>
    </p:spTree>
    <p:extLst>
      <p:ext uri="{BB962C8B-B14F-4D97-AF65-F5344CB8AC3E}">
        <p14:creationId xmlns:p14="http://schemas.microsoft.com/office/powerpoint/2010/main" val="3344003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Discrete, and a finite number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930276"/>
              </a:xfrm>
            </p:spPr>
            <p:txBody>
              <a:bodyPr>
                <a:normAutofit/>
              </a:bodyPr>
              <a:lstStyle/>
              <a:p>
                <a:pPr marL="0" indent="0">
                  <a:buNone/>
                </a:pPr>
                <a:r>
                  <a:rPr lang="en-US" sz="2000" b="1" dirty="0"/>
                  <a:t>Binomial Distribution</a:t>
                </a:r>
                <a:r>
                  <a:rPr lang="en-US" sz="2000" dirty="0"/>
                  <a:t>: Models the number of successes in </a:t>
                </a:r>
                <a14:m>
                  <m:oMath xmlns:m="http://schemas.openxmlformats.org/officeDocument/2006/math">
                    <m:r>
                      <a:rPr lang="en-US" sz="2000" b="0" i="1" smtClean="0">
                        <a:latin typeface="Cambria Math" panose="02040503050406030204" pitchFamily="18" charset="0"/>
                      </a:rPr>
                      <m:t>𝑡</m:t>
                    </m:r>
                  </m:oMath>
                </a14:m>
                <a:r>
                  <a:rPr lang="en-US" sz="2000" dirty="0"/>
                  <a:t>* trials, when the trials are independent with success probability </a:t>
                </a:r>
                <a14:m>
                  <m:oMath xmlns:m="http://schemas.openxmlformats.org/officeDocument/2006/math">
                    <m:r>
                      <a:rPr lang="en-US" sz="2000" i="1" dirty="0" smtClean="0">
                        <a:latin typeface="Cambria Math" panose="02040503050406030204" pitchFamily="18" charset="0"/>
                      </a:rPr>
                      <m:t>𝑝</m:t>
                    </m:r>
                  </m:oMath>
                </a14:m>
                <a:r>
                  <a:rPr lang="en-US" sz="2000" dirty="0"/>
                  <a:t>. </a:t>
                </a:r>
                <a14:m>
                  <m:oMath xmlns:m="http://schemas.openxmlformats.org/officeDocument/2006/math">
                    <m:r>
                      <a:rPr lang="en-US" sz="2000" b="0" i="1" smtClean="0">
                        <a:latin typeface="Cambria Math" panose="02040503050406030204" pitchFamily="18" charset="0"/>
                      </a:rPr>
                      <m:t>𝑡</m:t>
                    </m:r>
                  </m:oMath>
                </a14:m>
                <a:r>
                  <a:rPr lang="en-US" sz="2000" dirty="0"/>
                  <a:t> must be a natural number, and </a:t>
                </a:r>
                <a14:m>
                  <m:oMath xmlns:m="http://schemas.openxmlformats.org/officeDocument/2006/math">
                    <m:r>
                      <a:rPr lang="en-US" sz="2000" b="0" i="1" smtClean="0">
                        <a:latin typeface="Cambria Math" panose="02040503050406030204" pitchFamily="18" charset="0"/>
                      </a:rPr>
                      <m:t>𝑝</m:t>
                    </m:r>
                  </m:oMath>
                </a14:m>
                <a:r>
                  <a:rPr lang="en-US" sz="2000" dirty="0"/>
                  <a:t> must be between 0 and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930276"/>
              </a:xfrm>
              <a:blipFill>
                <a:blip r:embed="rId2"/>
                <a:stretch>
                  <a:fillRect l="-638" t="-6536" r="-812"/>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BU MET AD616 Fall 2022</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838200" y="2498658"/>
                <a:ext cx="10515600" cy="1323439"/>
              </a:xfrm>
              <a:prstGeom prst="rect">
                <a:avLst/>
              </a:prstGeom>
              <a:solidFill>
                <a:srgbClr val="F5F5F5"/>
              </a:solidFill>
            </p:spPr>
            <p:txBody>
              <a:bodyPr wrap="square">
                <a:spAutoFit/>
              </a:bodyPr>
              <a:lstStyle/>
              <a:p>
                <a:r>
                  <a:rPr lang="en-US" sz="2000" b="1" dirty="0"/>
                  <a:t>Example</a:t>
                </a:r>
                <a:r>
                  <a:rPr lang="en-US" sz="2000" b="1" baseline="30000" dirty="0"/>
                  <a:t>1</a:t>
                </a:r>
                <a:r>
                  <a:rPr lang="en-US" sz="2000" b="1" dirty="0"/>
                  <a:t>:</a:t>
                </a:r>
              </a:p>
              <a:p>
                <a:r>
                  <a:rPr lang="en-US" sz="2000" dirty="0"/>
                  <a:t>In a portfolio of 20 similar stocks, each of which has the same probability of increasing in value of </a:t>
                </a:r>
                <a14:m>
                  <m:oMath xmlns:m="http://schemas.openxmlformats.org/officeDocument/2006/math">
                    <m:r>
                      <a:rPr lang="en-US" sz="2000" i="1" dirty="0" smtClean="0">
                        <a:latin typeface="Cambria Math" panose="02040503050406030204" pitchFamily="18" charset="0"/>
                      </a:rPr>
                      <m:t>𝑝</m:t>
                    </m:r>
                    <m:r>
                      <a:rPr lang="en-US" sz="2000" i="1" dirty="0" smtClean="0">
                        <a:latin typeface="Cambria Math" panose="02040503050406030204" pitchFamily="18" charset="0"/>
                      </a:rPr>
                      <m:t>=0.6</m:t>
                    </m:r>
                  </m:oMath>
                </a14:m>
                <a:r>
                  <a:rPr lang="en-US" sz="2000" dirty="0"/>
                  <a:t>, the total number of stocks that increase in value can be described by a binomial distribution with parameters </a:t>
                </a:r>
                <a14:m>
                  <m:oMath xmlns:m="http://schemas.openxmlformats.org/officeDocument/2006/math">
                    <m:r>
                      <a:rPr lang="en-US" sz="2000" b="0" i="1" dirty="0" smtClean="0">
                        <a:latin typeface="Cambria Math" panose="02040503050406030204" pitchFamily="18" charset="0"/>
                      </a:rPr>
                      <m:t>𝑡</m:t>
                    </m:r>
                    <m:r>
                      <a:rPr lang="en-US" sz="2000" i="1" dirty="0" smtClean="0">
                        <a:latin typeface="Cambria Math" panose="02040503050406030204" pitchFamily="18" charset="0"/>
                      </a:rPr>
                      <m:t>=20</m:t>
                    </m:r>
                  </m:oMath>
                </a14:m>
                <a:r>
                  <a:rPr lang="en-US" sz="2000" dirty="0"/>
                  <a:t> and </a:t>
                </a:r>
                <a14:m>
                  <m:oMath xmlns:m="http://schemas.openxmlformats.org/officeDocument/2006/math">
                    <m:r>
                      <a:rPr lang="en-US" sz="2000" i="1" dirty="0" smtClean="0">
                        <a:latin typeface="Cambria Math" panose="02040503050406030204" pitchFamily="18" charset="0"/>
                      </a:rPr>
                      <m:t>𝑝</m:t>
                    </m:r>
                    <m:r>
                      <a:rPr lang="en-US" sz="2000" i="1" dirty="0" smtClean="0">
                        <a:latin typeface="Cambria Math" panose="02040503050406030204" pitchFamily="18" charset="0"/>
                      </a:rPr>
                      <m:t>=6</m:t>
                    </m:r>
                  </m:oMath>
                </a14:m>
                <a:r>
                  <a:rPr lang="en-US" sz="2000" dirty="0"/>
                  <a:t>.</a:t>
                </a:r>
              </a:p>
            </p:txBody>
          </p:sp>
        </mc:Choice>
        <mc:Fallback xmlns="">
          <p:sp>
            <p:nvSpPr>
              <p:cNvPr id="7" name="Rectangle 6"/>
              <p:cNvSpPr>
                <a:spLocks noRot="1" noChangeAspect="1" noMove="1" noResize="1" noEditPoints="1" noAdjustHandles="1" noChangeArrowheads="1" noChangeShapeType="1" noTextEdit="1"/>
              </p:cNvSpPr>
              <p:nvPr/>
            </p:nvSpPr>
            <p:spPr>
              <a:xfrm>
                <a:off x="838200" y="2498658"/>
                <a:ext cx="10515600" cy="1323439"/>
              </a:xfrm>
              <a:prstGeom prst="rect">
                <a:avLst/>
              </a:prstGeom>
              <a:blipFill>
                <a:blip r:embed="rId3"/>
                <a:stretch>
                  <a:fillRect l="-638" t="-2765" b="-7373"/>
                </a:stretch>
              </a:blipFill>
            </p:spPr>
            <p:txBody>
              <a:bodyPr/>
              <a:lstStyle/>
              <a:p>
                <a:r>
                  <a:rPr lang="en-US">
                    <a:noFill/>
                  </a:rPr>
                  <a:t> </a:t>
                </a:r>
              </a:p>
            </p:txBody>
          </p:sp>
        </mc:Fallback>
      </mc:AlternateContent>
      <p:sp>
        <p:nvSpPr>
          <p:cNvPr id="9" name="Content Placeholder 2"/>
          <p:cNvSpPr txBox="1">
            <a:spLocks/>
          </p:cNvSpPr>
          <p:nvPr/>
        </p:nvSpPr>
        <p:spPr>
          <a:xfrm>
            <a:off x="838200" y="4029992"/>
            <a:ext cx="10515600" cy="15707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To generate random variables from a binomial distribution, we can use the </a:t>
            </a:r>
            <a:r>
              <a:rPr lang="en-US" sz="2000" dirty="0" err="1"/>
              <a:t>rbinom</a:t>
            </a:r>
            <a:r>
              <a:rPr lang="en-US" sz="2000" dirty="0"/>
              <a:t> function. </a:t>
            </a:r>
            <a:r>
              <a:rPr lang="en-US" sz="2000" dirty="0" err="1"/>
              <a:t>rbinom</a:t>
            </a:r>
            <a:r>
              <a:rPr lang="en-US" sz="2000" dirty="0"/>
              <a:t> takes three arguments: the size of the vector you want to generate, the number of trials </a:t>
            </a:r>
            <a:r>
              <a:rPr lang="en-US" sz="2000" i="1" dirty="0"/>
              <a:t>for the binomial experiment being run</a:t>
            </a:r>
            <a:r>
              <a:rPr lang="en-US" sz="2000" dirty="0"/>
              <a:t>, and the probability of success for each trial. For example, </a:t>
            </a:r>
            <a:r>
              <a:rPr lang="en-US" sz="2000" dirty="0" err="1"/>
              <a:t>rbinom</a:t>
            </a:r>
            <a:r>
              <a:rPr lang="en-US" sz="2000" dirty="0"/>
              <a:t>(15,100,.6) would generate 15 binomially distributed random variables, where each experiment has 100 trials and a 60% probability of success.</a:t>
            </a:r>
            <a:endParaRPr lang="en-US" sz="2000" i="1"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200" y="5791199"/>
                <a:ext cx="10515600" cy="93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More often, you’ll see the number of trials referred to as </a:t>
                </a:r>
                <a14:m>
                  <m:oMath xmlns:m="http://schemas.openxmlformats.org/officeDocument/2006/math">
                    <m:r>
                      <a:rPr lang="en-US" sz="1400" b="0" i="1" smtClean="0">
                        <a:latin typeface="Cambria Math" panose="02040503050406030204" pitchFamily="18" charset="0"/>
                      </a:rPr>
                      <m:t>𝑛</m:t>
                    </m:r>
                  </m:oMath>
                </a14:m>
                <a:r>
                  <a:rPr lang="en-US" sz="1400" dirty="0"/>
                  <a:t>. Since R uses </a:t>
                </a:r>
                <a14:m>
                  <m:oMath xmlns:m="http://schemas.openxmlformats.org/officeDocument/2006/math">
                    <m:r>
                      <a:rPr lang="en-US" sz="1400" b="0" i="1" smtClean="0">
                        <a:latin typeface="Cambria Math" panose="02040503050406030204" pitchFamily="18" charset="0"/>
                      </a:rPr>
                      <m:t>𝑛</m:t>
                    </m:r>
                  </m:oMath>
                </a14:m>
                <a:r>
                  <a:rPr lang="en-US" sz="1400" dirty="0"/>
                  <a:t> as the size of the vector to be generated, we avoid confusion here by calling this </a:t>
                </a:r>
                <a14:m>
                  <m:oMath xmlns:m="http://schemas.openxmlformats.org/officeDocument/2006/math">
                    <m:r>
                      <a:rPr lang="en-US" sz="1400" b="0" i="1" smtClean="0">
                        <a:latin typeface="Cambria Math" panose="02040503050406030204" pitchFamily="18" charset="0"/>
                      </a:rPr>
                      <m:t>𝑡</m:t>
                    </m:r>
                  </m:oMath>
                </a14:m>
                <a:r>
                  <a:rPr lang="en-US" sz="1400" dirty="0"/>
                  <a:t>.</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200" y="5791199"/>
                <a:ext cx="10515600" cy="930276"/>
              </a:xfrm>
              <a:prstGeom prst="rect">
                <a:avLst/>
              </a:prstGeom>
              <a:blipFill>
                <a:blip r:embed="rId4"/>
                <a:stretch>
                  <a:fillRect l="-174" t="-3268"/>
                </a:stretch>
              </a:blipFill>
            </p:spPr>
            <p:txBody>
              <a:bodyPr/>
              <a:lstStyle/>
              <a:p>
                <a:r>
                  <a:rPr lang="en-US">
                    <a:noFill/>
                  </a:rPr>
                  <a:t> </a:t>
                </a:r>
              </a:p>
            </p:txBody>
          </p:sp>
        </mc:Fallback>
      </mc:AlternateContent>
    </p:spTree>
    <p:extLst>
      <p:ext uri="{BB962C8B-B14F-4D97-AF65-F5344CB8AC3E}">
        <p14:creationId xmlns:p14="http://schemas.microsoft.com/office/powerpoint/2010/main" val="450582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Discrete, and a finite number</a:t>
            </a:r>
          </a:p>
        </p:txBody>
      </p:sp>
      <p:sp>
        <p:nvSpPr>
          <p:cNvPr id="3" name="Content Placeholder 2"/>
          <p:cNvSpPr>
            <a:spLocks noGrp="1"/>
          </p:cNvSpPr>
          <p:nvPr>
            <p:ph idx="1"/>
          </p:nvPr>
        </p:nvSpPr>
        <p:spPr>
          <a:xfrm>
            <a:off x="838200" y="1825625"/>
            <a:ext cx="10515600" cy="930276"/>
          </a:xfrm>
        </p:spPr>
        <p:txBody>
          <a:bodyPr>
            <a:normAutofit/>
          </a:bodyPr>
          <a:lstStyle/>
          <a:p>
            <a:pPr marL="0" indent="0">
              <a:buNone/>
            </a:pPr>
            <a:r>
              <a:rPr lang="en-US" sz="2000" dirty="0"/>
              <a:t>Figures 3.22-3.4 all show histograms for different binomial random variables. To get a good idea of what each distribution looks like, we set the number of trials to 1,000,000.</a:t>
            </a:r>
          </a:p>
        </p:txBody>
      </p:sp>
      <p:sp>
        <p:nvSpPr>
          <p:cNvPr id="5" name="Footer Placeholder 4"/>
          <p:cNvSpPr>
            <a:spLocks noGrp="1"/>
          </p:cNvSpPr>
          <p:nvPr>
            <p:ph type="ftr" sz="quarter" idx="11"/>
          </p:nvPr>
        </p:nvSpPr>
        <p:spPr/>
        <p:txBody>
          <a:bodyPr/>
          <a:lstStyle/>
          <a:p>
            <a:r>
              <a:rPr lang="en-US"/>
              <a:t>BU MET AD616 Fall 2022</a:t>
            </a:r>
            <a:endParaRPr lang="en-US" dirty="0"/>
          </a:p>
        </p:txBody>
      </p:sp>
      <p:pic>
        <p:nvPicPr>
          <p:cNvPr id="14" name="Picture 13"/>
          <p:cNvPicPr>
            <a:picLocks noChangeAspect="1"/>
          </p:cNvPicPr>
          <p:nvPr/>
        </p:nvPicPr>
        <p:blipFill>
          <a:blip r:embed="rId2"/>
          <a:stretch>
            <a:fillRect/>
          </a:stretch>
        </p:blipFill>
        <p:spPr>
          <a:xfrm>
            <a:off x="838198" y="2531459"/>
            <a:ext cx="3200402" cy="2592349"/>
          </a:xfrm>
          <a:prstGeom prst="rect">
            <a:avLst/>
          </a:prstGeom>
          <a:ln>
            <a:solidFill>
              <a:schemeClr val="bg2"/>
            </a:solidFill>
          </a:ln>
        </p:spPr>
      </p:pic>
      <p:pic>
        <p:nvPicPr>
          <p:cNvPr id="15" name="Picture 14"/>
          <p:cNvPicPr>
            <a:picLocks noChangeAspect="1"/>
          </p:cNvPicPr>
          <p:nvPr/>
        </p:nvPicPr>
        <p:blipFill>
          <a:blip r:embed="rId3"/>
          <a:stretch>
            <a:fillRect/>
          </a:stretch>
        </p:blipFill>
        <p:spPr>
          <a:xfrm>
            <a:off x="4238819" y="2531458"/>
            <a:ext cx="3156433" cy="2592349"/>
          </a:xfrm>
          <a:prstGeom prst="rect">
            <a:avLst/>
          </a:prstGeom>
          <a:ln>
            <a:solidFill>
              <a:schemeClr val="bg2"/>
            </a:solidFill>
          </a:ln>
        </p:spPr>
      </p:pic>
      <p:pic>
        <p:nvPicPr>
          <p:cNvPr id="16" name="Picture 15"/>
          <p:cNvPicPr>
            <a:picLocks noChangeAspect="1"/>
          </p:cNvPicPr>
          <p:nvPr/>
        </p:nvPicPr>
        <p:blipFill>
          <a:blip r:embed="rId4"/>
          <a:stretch>
            <a:fillRect/>
          </a:stretch>
        </p:blipFill>
        <p:spPr>
          <a:xfrm>
            <a:off x="7760573" y="2531460"/>
            <a:ext cx="3212971" cy="2599169"/>
          </a:xfrm>
          <a:prstGeom prst="rect">
            <a:avLst/>
          </a:prstGeom>
          <a:ln>
            <a:solidFill>
              <a:schemeClr val="bg2"/>
            </a:solidFill>
          </a:ln>
        </p:spPr>
      </p:pic>
      <mc:AlternateContent xmlns:mc="http://schemas.openxmlformats.org/markup-compatibility/2006" xmlns:a14="http://schemas.microsoft.com/office/drawing/2010/main">
        <mc:Choice Requires="a14">
          <p:sp>
            <p:nvSpPr>
              <p:cNvPr id="17" name="TextBox 16"/>
              <p:cNvSpPr txBox="1"/>
              <p:nvPr/>
            </p:nvSpPr>
            <p:spPr>
              <a:xfrm>
                <a:off x="1415683" y="5765579"/>
                <a:ext cx="2045432" cy="307777"/>
              </a:xfrm>
              <a:prstGeom prst="rect">
                <a:avLst/>
              </a:prstGeom>
              <a:noFill/>
            </p:spPr>
            <p:txBody>
              <a:bodyPr wrap="none" rtlCol="0">
                <a:spAutoFit/>
              </a:bodyPr>
              <a:lstStyle/>
              <a:p>
                <a:r>
                  <a:rPr lang="en-US" sz="1400" dirty="0"/>
                  <a:t>Figure 3.2: a</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𝑏𝑖𝑛</m:t>
                    </m:r>
                    <m:r>
                      <a:rPr lang="en-US" sz="1400" b="0" i="1" smtClean="0">
                        <a:latin typeface="Cambria Math" panose="02040503050406030204" pitchFamily="18" charset="0"/>
                      </a:rPr>
                      <m:t>(</m:t>
                    </m:r>
                    <m:r>
                      <a:rPr lang="en-US" sz="1400" b="0" i="0" smtClean="0">
                        <a:latin typeface="Cambria Math" panose="02040503050406030204" pitchFamily="18" charset="0"/>
                      </a:rPr>
                      <m:t>20,.8)</m:t>
                    </m:r>
                  </m:oMath>
                </a14:m>
                <a:endParaRPr lang="en-US"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415683" y="5765579"/>
                <a:ext cx="2045432" cy="307777"/>
              </a:xfrm>
              <a:prstGeom prst="rect">
                <a:avLst/>
              </a:prstGeom>
              <a:blipFill>
                <a:blip r:embed="rId5"/>
                <a:stretch>
                  <a:fillRect l="-893"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840004" y="5765579"/>
                <a:ext cx="1954061" cy="307777"/>
              </a:xfrm>
              <a:prstGeom prst="rect">
                <a:avLst/>
              </a:prstGeom>
              <a:noFill/>
            </p:spPr>
            <p:txBody>
              <a:bodyPr wrap="none" rtlCol="0">
                <a:spAutoFit/>
              </a:bodyPr>
              <a:lstStyle/>
              <a:p>
                <a:r>
                  <a:rPr lang="en-US" sz="1400" dirty="0"/>
                  <a:t>Figure 3.3: b</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𝑏𝑖𝑛</m:t>
                    </m:r>
                    <m:r>
                      <a:rPr lang="en-US" sz="1400" b="0" i="1" smtClean="0">
                        <a:latin typeface="Cambria Math" panose="02040503050406030204" pitchFamily="18" charset="0"/>
                      </a:rPr>
                      <m:t>(</m:t>
                    </m:r>
                    <m:r>
                      <a:rPr lang="en-US" sz="1400" b="0" i="0" smtClean="0">
                        <a:latin typeface="Cambria Math" panose="02040503050406030204" pitchFamily="18" charset="0"/>
                      </a:rPr>
                      <m:t>5,.2)</m:t>
                    </m:r>
                  </m:oMath>
                </a14:m>
                <a:endParaRPr lang="en-US" sz="1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840004" y="5765579"/>
                <a:ext cx="1954061" cy="307777"/>
              </a:xfrm>
              <a:prstGeom prst="rect">
                <a:avLst/>
              </a:prstGeom>
              <a:blipFill>
                <a:blip r:embed="rId6"/>
                <a:stretch>
                  <a:fillRect l="-935"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300257" y="5765580"/>
                <a:ext cx="2133597" cy="307777"/>
              </a:xfrm>
              <a:prstGeom prst="rect">
                <a:avLst/>
              </a:prstGeom>
              <a:noFill/>
            </p:spPr>
            <p:txBody>
              <a:bodyPr wrap="none" rtlCol="0">
                <a:spAutoFit/>
              </a:bodyPr>
              <a:lstStyle/>
              <a:p>
                <a:r>
                  <a:rPr lang="en-US" sz="1400" dirty="0"/>
                  <a:t>Figure 3.4: c</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𝑏𝑖𝑛</m:t>
                    </m:r>
                    <m:r>
                      <a:rPr lang="en-US" sz="1400" b="0" i="1" smtClean="0">
                        <a:latin typeface="Cambria Math" panose="02040503050406030204" pitchFamily="18" charset="0"/>
                      </a:rPr>
                      <m:t>(</m:t>
                    </m:r>
                    <m:r>
                      <a:rPr lang="en-US" sz="1400" b="0" i="0" smtClean="0">
                        <a:latin typeface="Cambria Math" panose="02040503050406030204" pitchFamily="18" charset="0"/>
                      </a:rPr>
                      <m:t>100,.6)</m:t>
                    </m:r>
                  </m:oMath>
                </a14:m>
                <a:endParaRPr lang="en-US" sz="1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8300257" y="5765580"/>
                <a:ext cx="2133597" cy="307777"/>
              </a:xfrm>
              <a:prstGeom prst="rect">
                <a:avLst/>
              </a:prstGeom>
              <a:blipFill>
                <a:blip r:embed="rId7"/>
                <a:stretch>
                  <a:fillRect l="-857" t="-4000" b="-20000"/>
                </a:stretch>
              </a:blipFill>
            </p:spPr>
            <p:txBody>
              <a:bodyPr/>
              <a:lstStyle/>
              <a:p>
                <a:r>
                  <a:rPr lang="en-US">
                    <a:noFill/>
                  </a:rPr>
                  <a:t> </a:t>
                </a:r>
              </a:p>
            </p:txBody>
          </p:sp>
        </mc:Fallback>
      </mc:AlternateContent>
      <p:pic>
        <p:nvPicPr>
          <p:cNvPr id="20" name="Picture 19"/>
          <p:cNvPicPr>
            <a:picLocks noChangeAspect="1"/>
          </p:cNvPicPr>
          <p:nvPr/>
        </p:nvPicPr>
        <p:blipFill>
          <a:blip r:embed="rId8"/>
          <a:stretch>
            <a:fillRect/>
          </a:stretch>
        </p:blipFill>
        <p:spPr>
          <a:xfrm>
            <a:off x="838198" y="5130629"/>
            <a:ext cx="3200402" cy="399426"/>
          </a:xfrm>
          <a:prstGeom prst="rect">
            <a:avLst/>
          </a:prstGeom>
          <a:ln>
            <a:solidFill>
              <a:schemeClr val="bg2"/>
            </a:solidFill>
          </a:ln>
        </p:spPr>
      </p:pic>
      <p:pic>
        <p:nvPicPr>
          <p:cNvPr id="21" name="Picture 20"/>
          <p:cNvPicPr>
            <a:picLocks noChangeAspect="1"/>
          </p:cNvPicPr>
          <p:nvPr/>
        </p:nvPicPr>
        <p:blipFill>
          <a:blip r:embed="rId9"/>
          <a:stretch>
            <a:fillRect/>
          </a:stretch>
        </p:blipFill>
        <p:spPr>
          <a:xfrm>
            <a:off x="4206063" y="5134768"/>
            <a:ext cx="3189189" cy="373874"/>
          </a:xfrm>
          <a:prstGeom prst="rect">
            <a:avLst/>
          </a:prstGeom>
          <a:ln>
            <a:solidFill>
              <a:schemeClr val="bg2"/>
            </a:solidFill>
          </a:ln>
        </p:spPr>
      </p:pic>
      <p:pic>
        <p:nvPicPr>
          <p:cNvPr id="23" name="Picture 22"/>
          <p:cNvPicPr>
            <a:picLocks noChangeAspect="1"/>
          </p:cNvPicPr>
          <p:nvPr/>
        </p:nvPicPr>
        <p:blipFill>
          <a:blip r:embed="rId10"/>
          <a:stretch>
            <a:fillRect/>
          </a:stretch>
        </p:blipFill>
        <p:spPr>
          <a:xfrm>
            <a:off x="7760573" y="5139320"/>
            <a:ext cx="3212971" cy="384651"/>
          </a:xfrm>
          <a:prstGeom prst="rect">
            <a:avLst/>
          </a:prstGeom>
          <a:ln>
            <a:solidFill>
              <a:schemeClr val="bg2"/>
            </a:solidFill>
          </a:ln>
        </p:spPr>
      </p:pic>
    </p:spTree>
    <p:extLst>
      <p:ext uri="{BB962C8B-B14F-4D97-AF65-F5344CB8AC3E}">
        <p14:creationId xmlns:p14="http://schemas.microsoft.com/office/powerpoint/2010/main" val="420225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Outcomes – Discrete, and a finite number</a:t>
            </a:r>
          </a:p>
        </p:txBody>
      </p:sp>
      <p:sp>
        <p:nvSpPr>
          <p:cNvPr id="3" name="Content Placeholder 2"/>
          <p:cNvSpPr>
            <a:spLocks noGrp="1"/>
          </p:cNvSpPr>
          <p:nvPr>
            <p:ph idx="1"/>
          </p:nvPr>
        </p:nvSpPr>
        <p:spPr>
          <a:xfrm>
            <a:off x="838200" y="1825625"/>
            <a:ext cx="10515600" cy="930276"/>
          </a:xfrm>
        </p:spPr>
        <p:txBody>
          <a:bodyPr>
            <a:normAutofit fontScale="92500" lnSpcReduction="10000"/>
          </a:bodyPr>
          <a:lstStyle/>
          <a:p>
            <a:pPr marL="0" indent="0">
              <a:buNone/>
            </a:pPr>
            <a:r>
              <a:rPr lang="en-US" sz="2400" b="1" dirty="0"/>
              <a:t>Discrete Uniform</a:t>
            </a:r>
            <a:r>
              <a:rPr lang="en-US" sz="2400" dirty="0"/>
              <a:t>: Models complete uncertainty, since all outcomes are equally likely. This takes two parameters: the minimum possible outcome (min) and the maximum possible outcome (max). Max must be greater than min.</a:t>
            </a:r>
          </a:p>
        </p:txBody>
      </p:sp>
      <p:sp>
        <p:nvSpPr>
          <p:cNvPr id="5" name="Footer Placeholder 4"/>
          <p:cNvSpPr>
            <a:spLocks noGrp="1"/>
          </p:cNvSpPr>
          <p:nvPr>
            <p:ph type="ftr" sz="quarter" idx="11"/>
          </p:nvPr>
        </p:nvSpPr>
        <p:spPr/>
        <p:txBody>
          <a:bodyPr/>
          <a:lstStyle/>
          <a:p>
            <a:r>
              <a:rPr lang="en-US"/>
              <a:t>BU MET AD616 Fall 2022</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838200" y="2755901"/>
                <a:ext cx="10515600" cy="830997"/>
              </a:xfrm>
              <a:prstGeom prst="rect">
                <a:avLst/>
              </a:prstGeom>
              <a:solidFill>
                <a:srgbClr val="F5F5F5"/>
              </a:solidFill>
            </p:spPr>
            <p:txBody>
              <a:bodyPr wrap="square">
                <a:spAutoFit/>
              </a:bodyPr>
              <a:lstStyle/>
              <a:p>
                <a:r>
                  <a:rPr lang="en-US" sz="2400" b="1" dirty="0"/>
                  <a:t>Example:</a:t>
                </a:r>
                <a:r>
                  <a:rPr lang="en-US" sz="2400" dirty="0"/>
                  <a:t> The demand for a particular shirt is expected to vary between </a:t>
                </a:r>
                <a14:m>
                  <m:oMath xmlns:m="http://schemas.openxmlformats.org/officeDocument/2006/math">
                    <m:r>
                      <a:rPr lang="en-US" sz="2400" b="0" i="1" dirty="0" smtClean="0">
                        <a:latin typeface="Cambria Math" panose="02040503050406030204" pitchFamily="18" charset="0"/>
                      </a:rPr>
                      <m:t>𝑚𝑖𝑛</m:t>
                    </m:r>
                    <m:r>
                      <a:rPr lang="en-US" sz="2400" i="1" dirty="0" smtClean="0">
                        <a:latin typeface="Cambria Math" panose="02040503050406030204" pitchFamily="18" charset="0"/>
                      </a:rPr>
                      <m:t>=50</m:t>
                    </m:r>
                  </m:oMath>
                </a14:m>
                <a:r>
                  <a:rPr lang="en-US" sz="2400" dirty="0"/>
                  <a:t> and </a:t>
                </a:r>
                <a14:m>
                  <m:oMath xmlns:m="http://schemas.openxmlformats.org/officeDocument/2006/math">
                    <m:r>
                      <a:rPr lang="en-US" sz="2400" i="1" dirty="0" smtClean="0">
                        <a:latin typeface="Cambria Math" panose="02040503050406030204" pitchFamily="18" charset="0"/>
                      </a:rPr>
                      <m:t>𝑚𝑎𝑥</m:t>
                    </m:r>
                    <m:r>
                      <a:rPr lang="en-US" sz="2400" i="1" dirty="0" smtClean="0">
                        <a:latin typeface="Cambria Math" panose="02040503050406030204" pitchFamily="18" charset="0"/>
                      </a:rPr>
                      <m:t>=150</m:t>
                    </m:r>
                  </m:oMath>
                </a14:m>
                <a:r>
                  <a:rPr lang="en-US" sz="2400" dirty="0"/>
                  <a:t>. Each number between the quantities 50 and 150 is equally likely. </a:t>
                </a:r>
              </a:p>
            </p:txBody>
          </p:sp>
        </mc:Choice>
        <mc:Fallback xmlns="">
          <p:sp>
            <p:nvSpPr>
              <p:cNvPr id="7" name="Rectangle 6"/>
              <p:cNvSpPr>
                <a:spLocks noRot="1" noChangeAspect="1" noMove="1" noResize="1" noEditPoints="1" noAdjustHandles="1" noChangeArrowheads="1" noChangeShapeType="1" noTextEdit="1"/>
              </p:cNvSpPr>
              <p:nvPr/>
            </p:nvSpPr>
            <p:spPr>
              <a:xfrm>
                <a:off x="838200" y="2755901"/>
                <a:ext cx="10515600" cy="830997"/>
              </a:xfrm>
              <a:prstGeom prst="rect">
                <a:avLst/>
              </a:prstGeom>
              <a:blipFill>
                <a:blip r:embed="rId2"/>
                <a:stretch>
                  <a:fillRect l="-928" t="-5882" b="-16176"/>
                </a:stretch>
              </a:blipFill>
            </p:spPr>
            <p:txBody>
              <a:bodyPr/>
              <a:lstStyle/>
              <a:p>
                <a:r>
                  <a:rPr lang="en-US">
                    <a:noFill/>
                  </a:rPr>
                  <a:t> </a:t>
                </a:r>
              </a:p>
            </p:txBody>
          </p:sp>
        </mc:Fallback>
      </mc:AlternateContent>
      <p:sp>
        <p:nvSpPr>
          <p:cNvPr id="9" name="Content Placeholder 2"/>
          <p:cNvSpPr txBox="1">
            <a:spLocks/>
          </p:cNvSpPr>
          <p:nvPr/>
        </p:nvSpPr>
        <p:spPr>
          <a:xfrm>
            <a:off x="838200" y="3674786"/>
            <a:ext cx="10515600" cy="1941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To generate random variables from a discrete uniform distribution, we can slightly modify the uniform distribution. (The uniform distribution is covered later in this lecture.) We start with a uniform distribution with the same minimum, but add one to the maximum. We then round the number </a:t>
            </a:r>
            <a:r>
              <a:rPr lang="en-US" sz="2400" i="1" dirty="0"/>
              <a:t>down</a:t>
            </a:r>
            <a:r>
              <a:rPr lang="en-US" sz="2400" dirty="0"/>
              <a:t>. The result will have a discrete uniform distribution. The function can be seen in Figure 3.5, and a histogram of the results of one such random variable (with 1,000,000 numbers generated) is shown in Figure 3.6.</a:t>
            </a:r>
            <a:endParaRPr lang="en-US" sz="2400" i="1" dirty="0"/>
          </a:p>
        </p:txBody>
      </p:sp>
    </p:spTree>
    <p:extLst>
      <p:ext uri="{BB962C8B-B14F-4D97-AF65-F5344CB8AC3E}">
        <p14:creationId xmlns:p14="http://schemas.microsoft.com/office/powerpoint/2010/main" val="469114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TotalTime>
  <Words>4190</Words>
  <Application>Microsoft Macintosh PowerPoint</Application>
  <PresentationFormat>Widescreen</PresentationFormat>
  <Paragraphs>287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Lecture 3</vt:lpstr>
      <vt:lpstr>Module 2 Study Guide and Deliverables</vt:lpstr>
      <vt:lpstr>Learning Objectives</vt:lpstr>
      <vt:lpstr>Probability and Uncertainty</vt:lpstr>
      <vt:lpstr>Classification of Probability Distributions Based on Possible Outcomes</vt:lpstr>
      <vt:lpstr>Possible Outcomes – Discrete, and a finite number</vt:lpstr>
      <vt:lpstr>Possible Outcomes – Discrete, and a finite number</vt:lpstr>
      <vt:lpstr>Possible Outcomes – Discrete, and a finite number</vt:lpstr>
      <vt:lpstr>Possible Outcomes – Discrete, and a finite number</vt:lpstr>
      <vt:lpstr>Possible Outcomes – Discrete, and a finite number</vt:lpstr>
      <vt:lpstr>Possible Outcomes – Discrete, and infinite number</vt:lpstr>
      <vt:lpstr>Possible Outcomes – Discrete, and infinite number</vt:lpstr>
      <vt:lpstr>Possible Outcomes – Discrete, and infinite number</vt:lpstr>
      <vt:lpstr>Possible Outcomes – Discrete, and infinite number</vt:lpstr>
      <vt:lpstr>Possible Outcomes – continuous over a finite range</vt:lpstr>
      <vt:lpstr>Possible Outcomes – continuous over a finite range</vt:lpstr>
      <vt:lpstr>Possible Outcomes – continuous over a finite range</vt:lpstr>
      <vt:lpstr>Possible Outcomes – continuous over a finite range</vt:lpstr>
      <vt:lpstr>Possible Outcomes – continuous over a finite range</vt:lpstr>
      <vt:lpstr>Possible Outcomes – Continuous with fixed lower bound and infinite upper bound</vt:lpstr>
      <vt:lpstr>Possible Outcomes – Continuous with fixed lower bound and infinite upper bound</vt:lpstr>
      <vt:lpstr>Possible Outcomes – Continuous with fixed lower bound and infinite upper bound</vt:lpstr>
      <vt:lpstr>Possible Outcomes – Continuous with fixed lower bound and infinite upper bound</vt:lpstr>
      <vt:lpstr>Possible Outcomes – Continuous with fixed lower bound and infinite upper bound</vt:lpstr>
      <vt:lpstr>Possible outcomes – Continuous with infinite upper and lower bounds</vt:lpstr>
      <vt:lpstr>Possible outcomes – Continuous with infinite upper and lower bounds</vt:lpstr>
      <vt:lpstr>Possible outcomes – Continuous with infinite upper and lower bounds</vt:lpstr>
      <vt:lpstr>Relationships Among Distributions</vt:lpstr>
      <vt:lpstr>Relationships Among Distributions</vt:lpstr>
      <vt:lpstr>Understanding Distributions</vt:lpstr>
      <vt:lpstr>Understanding Distributions</vt:lpstr>
      <vt:lpstr>Summary of Distributions</vt:lpstr>
      <vt:lpstr>Lecture 3 Footnotes</vt:lpstr>
      <vt:lpstr>Lecture 3 References</vt:lpstr>
      <vt:lpstr>Lecture 3 Summary Questions</vt:lpstr>
    </vt:vector>
  </TitlesOfParts>
  <Manager/>
  <Company>Boston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subject/>
  <dc:creator>David Ritt</dc:creator>
  <cp:keywords/>
  <dc:description/>
  <cp:lastModifiedBy>Kim, Hyunuk</cp:lastModifiedBy>
  <cp:revision>85</cp:revision>
  <dcterms:created xsi:type="dcterms:W3CDTF">2019-08-19T15:40:48Z</dcterms:created>
  <dcterms:modified xsi:type="dcterms:W3CDTF">2022-08-22T17:41:13Z</dcterms:modified>
  <cp:category/>
</cp:coreProperties>
</file>