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ppt/theme/themeOverride24.xml" ContentType="application/vnd.openxmlformats-officedocument.themeOverride+xml"/>
  <Override PartName="/ppt/theme/themeOverride25.xml" ContentType="application/vnd.openxmlformats-officedocument.themeOverride+xml"/>
  <Override PartName="/ppt/theme/themeOverride26.xml" ContentType="application/vnd.openxmlformats-officedocument.themeOverride+xml"/>
  <Override PartName="/ppt/theme/themeOverride27.xml" ContentType="application/vnd.openxmlformats-officedocument.themeOverride+xml"/>
  <Override PartName="/ppt/theme/themeOverride28.xml" ContentType="application/vnd.openxmlformats-officedocument.themeOverride+xml"/>
  <Override PartName="/ppt/theme/themeOverride29.xml" ContentType="application/vnd.openxmlformats-officedocument.themeOverride+xml"/>
  <Override PartName="/ppt/theme/themeOverride30.xml" ContentType="application/vnd.openxmlformats-officedocument.themeOverride+xml"/>
  <Override PartName="/ppt/theme/themeOverride31.xml" ContentType="application/vnd.openxmlformats-officedocument.themeOverride+xml"/>
  <Override PartName="/ppt/theme/themeOverride32.xml" ContentType="application/vnd.openxmlformats-officedocument.themeOverride+xml"/>
  <Override PartName="/ppt/theme/themeOverride33.xml" ContentType="application/vnd.openxmlformats-officedocument.themeOverride+xml"/>
  <Override PartName="/ppt/theme/themeOverride34.xml" ContentType="application/vnd.openxmlformats-officedocument.themeOverride+xml"/>
  <Override PartName="/ppt/theme/themeOverride35.xml" ContentType="application/vnd.openxmlformats-officedocument.themeOverride+xml"/>
  <Override PartName="/ppt/theme/themeOverride36.xml" ContentType="application/vnd.openxmlformats-officedocument.themeOverride+xml"/>
  <Override PartName="/ppt/theme/themeOverride37.xml" ContentType="application/vnd.openxmlformats-officedocument.themeOverride+xml"/>
  <Override PartName="/ppt/theme/themeOverride38.xml" ContentType="application/vnd.openxmlformats-officedocument.themeOverride+xml"/>
  <Override PartName="/ppt/theme/themeOverride39.xml" ContentType="application/vnd.openxmlformats-officedocument.themeOverride+xml"/>
  <Override PartName="/ppt/theme/themeOverride40.xml" ContentType="application/vnd.openxmlformats-officedocument.themeOverride+xml"/>
  <Override PartName="/ppt/theme/themeOverride41.xml" ContentType="application/vnd.openxmlformats-officedocument.themeOverride+xml"/>
  <Override PartName="/ppt/theme/themeOverride42.xml" ContentType="application/vnd.openxmlformats-officedocument.themeOverride+xml"/>
  <Override PartName="/ppt/theme/themeOverride43.xml" ContentType="application/vnd.openxmlformats-officedocument.themeOverride+xml"/>
  <Override PartName="/ppt/theme/themeOverride44.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2"/>
  </p:notesMasterIdLst>
  <p:sldIdLst>
    <p:sldId id="256" r:id="rId2"/>
    <p:sldId id="257" r:id="rId3"/>
    <p:sldId id="258" r:id="rId4"/>
    <p:sldId id="292" r:id="rId5"/>
    <p:sldId id="293" r:id="rId6"/>
    <p:sldId id="294" r:id="rId7"/>
    <p:sldId id="296" r:id="rId8"/>
    <p:sldId id="297" r:id="rId9"/>
    <p:sldId id="298" r:id="rId10"/>
    <p:sldId id="299" r:id="rId11"/>
    <p:sldId id="300" r:id="rId12"/>
    <p:sldId id="301" r:id="rId13"/>
    <p:sldId id="302" r:id="rId14"/>
    <p:sldId id="304" r:id="rId15"/>
    <p:sldId id="303" r:id="rId16"/>
    <p:sldId id="305" r:id="rId17"/>
    <p:sldId id="306" r:id="rId18"/>
    <p:sldId id="307" r:id="rId19"/>
    <p:sldId id="308" r:id="rId20"/>
    <p:sldId id="309" r:id="rId21"/>
    <p:sldId id="310" r:id="rId22"/>
    <p:sldId id="311" r:id="rId23"/>
    <p:sldId id="312" r:id="rId24"/>
    <p:sldId id="314" r:id="rId25"/>
    <p:sldId id="313" r:id="rId26"/>
    <p:sldId id="315" r:id="rId27"/>
    <p:sldId id="316" r:id="rId28"/>
    <p:sldId id="319" r:id="rId29"/>
    <p:sldId id="335" r:id="rId30"/>
    <p:sldId id="336" r:id="rId31"/>
    <p:sldId id="317" r:id="rId32"/>
    <p:sldId id="331" r:id="rId33"/>
    <p:sldId id="318" r:id="rId34"/>
    <p:sldId id="332" r:id="rId35"/>
    <p:sldId id="320" r:id="rId36"/>
    <p:sldId id="321" r:id="rId37"/>
    <p:sldId id="322" r:id="rId38"/>
    <p:sldId id="323" r:id="rId39"/>
    <p:sldId id="324" r:id="rId40"/>
    <p:sldId id="325" r:id="rId41"/>
    <p:sldId id="326" r:id="rId42"/>
    <p:sldId id="327" r:id="rId43"/>
    <p:sldId id="328" r:id="rId44"/>
    <p:sldId id="329" r:id="rId45"/>
    <p:sldId id="330" r:id="rId46"/>
    <p:sldId id="333" r:id="rId47"/>
    <p:sldId id="334" r:id="rId48"/>
    <p:sldId id="290" r:id="rId49"/>
    <p:sldId id="289" r:id="rId50"/>
    <p:sldId id="291"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B5818FD-173D-5F4B-97AD-45C47FF90F2E}" v="1" dt="2022-08-22T17:41:46.747"/>
  </p1510:revLst>
</p1510:revInfo>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313" autoAdjust="0"/>
    <p:restoredTop sz="94660"/>
  </p:normalViewPr>
  <p:slideViewPr>
    <p:cSldViewPr snapToGrid="0">
      <p:cViewPr varScale="1">
        <p:scale>
          <a:sx n="128" d="100"/>
          <a:sy n="128" d="100"/>
        </p:scale>
        <p:origin x="17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8" Type="http://schemas.microsoft.com/office/2015/10/relationships/revisionInfo" Target="revisionInfo.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6/11/relationships/changesInfo" Target="changesInfos/changesInfo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m, Hyunuk" userId="389a3906-df34-48cf-a758-29fc423a599b" providerId="ADAL" clId="{CB5818FD-173D-5F4B-97AD-45C47FF90F2E}"/>
    <pc:docChg chg="modSld">
      <pc:chgData name="Kim, Hyunuk" userId="389a3906-df34-48cf-a758-29fc423a599b" providerId="ADAL" clId="{CB5818FD-173D-5F4B-97AD-45C47FF90F2E}" dt="2022-08-22T17:41:46.747" v="0"/>
      <pc:docMkLst>
        <pc:docMk/>
      </pc:docMkLst>
      <pc:sldChg chg="delSp">
        <pc:chgData name="Kim, Hyunuk" userId="389a3906-df34-48cf-a758-29fc423a599b" providerId="ADAL" clId="{CB5818FD-173D-5F4B-97AD-45C47FF90F2E}" dt="2022-08-22T17:41:46.747" v="0"/>
        <pc:sldMkLst>
          <pc:docMk/>
          <pc:sldMk cId="336823959" sldId="257"/>
        </pc:sldMkLst>
        <pc:spChg chg="del">
          <ac:chgData name="Kim, Hyunuk" userId="389a3906-df34-48cf-a758-29fc423a599b" providerId="ADAL" clId="{CB5818FD-173D-5F4B-97AD-45C47FF90F2E}" dt="2022-08-22T17:41:46.747" v="0"/>
          <ac:spMkLst>
            <pc:docMk/>
            <pc:sldMk cId="336823959" sldId="257"/>
            <ac:spMk id="6" creationId="{00000000-0000-0000-0000-000000000000}"/>
          </ac:spMkLst>
        </pc:spChg>
      </pc:sldChg>
      <pc:sldChg chg="delSp">
        <pc:chgData name="Kim, Hyunuk" userId="389a3906-df34-48cf-a758-29fc423a599b" providerId="ADAL" clId="{CB5818FD-173D-5F4B-97AD-45C47FF90F2E}" dt="2022-08-22T17:41:46.747" v="0"/>
        <pc:sldMkLst>
          <pc:docMk/>
          <pc:sldMk cId="1513297777" sldId="258"/>
        </pc:sldMkLst>
        <pc:spChg chg="del">
          <ac:chgData name="Kim, Hyunuk" userId="389a3906-df34-48cf-a758-29fc423a599b" providerId="ADAL" clId="{CB5818FD-173D-5F4B-97AD-45C47FF90F2E}" dt="2022-08-22T17:41:46.747" v="0"/>
          <ac:spMkLst>
            <pc:docMk/>
            <pc:sldMk cId="1513297777" sldId="258"/>
            <ac:spMk id="6" creationId="{00000000-0000-0000-0000-000000000000}"/>
          </ac:spMkLst>
        </pc:spChg>
      </pc:sldChg>
      <pc:sldChg chg="delSp">
        <pc:chgData name="Kim, Hyunuk" userId="389a3906-df34-48cf-a758-29fc423a599b" providerId="ADAL" clId="{CB5818FD-173D-5F4B-97AD-45C47FF90F2E}" dt="2022-08-22T17:41:46.747" v="0"/>
        <pc:sldMkLst>
          <pc:docMk/>
          <pc:sldMk cId="3741113073" sldId="289"/>
        </pc:sldMkLst>
        <pc:spChg chg="del">
          <ac:chgData name="Kim, Hyunuk" userId="389a3906-df34-48cf-a758-29fc423a599b" providerId="ADAL" clId="{CB5818FD-173D-5F4B-97AD-45C47FF90F2E}" dt="2022-08-22T17:41:46.747" v="0"/>
          <ac:spMkLst>
            <pc:docMk/>
            <pc:sldMk cId="3741113073" sldId="289"/>
            <ac:spMk id="6" creationId="{00000000-0000-0000-0000-000000000000}"/>
          </ac:spMkLst>
        </pc:spChg>
      </pc:sldChg>
      <pc:sldChg chg="delSp">
        <pc:chgData name="Kim, Hyunuk" userId="389a3906-df34-48cf-a758-29fc423a599b" providerId="ADAL" clId="{CB5818FD-173D-5F4B-97AD-45C47FF90F2E}" dt="2022-08-22T17:41:46.747" v="0"/>
        <pc:sldMkLst>
          <pc:docMk/>
          <pc:sldMk cId="351250047" sldId="290"/>
        </pc:sldMkLst>
        <pc:spChg chg="del">
          <ac:chgData name="Kim, Hyunuk" userId="389a3906-df34-48cf-a758-29fc423a599b" providerId="ADAL" clId="{CB5818FD-173D-5F4B-97AD-45C47FF90F2E}" dt="2022-08-22T17:41:46.747" v="0"/>
          <ac:spMkLst>
            <pc:docMk/>
            <pc:sldMk cId="351250047" sldId="290"/>
            <ac:spMk id="6" creationId="{00000000-0000-0000-0000-000000000000}"/>
          </ac:spMkLst>
        </pc:spChg>
      </pc:sldChg>
      <pc:sldChg chg="delSp">
        <pc:chgData name="Kim, Hyunuk" userId="389a3906-df34-48cf-a758-29fc423a599b" providerId="ADAL" clId="{CB5818FD-173D-5F4B-97AD-45C47FF90F2E}" dt="2022-08-22T17:41:46.747" v="0"/>
        <pc:sldMkLst>
          <pc:docMk/>
          <pc:sldMk cId="1104287843" sldId="291"/>
        </pc:sldMkLst>
        <pc:spChg chg="del">
          <ac:chgData name="Kim, Hyunuk" userId="389a3906-df34-48cf-a758-29fc423a599b" providerId="ADAL" clId="{CB5818FD-173D-5F4B-97AD-45C47FF90F2E}" dt="2022-08-22T17:41:46.747" v="0"/>
          <ac:spMkLst>
            <pc:docMk/>
            <pc:sldMk cId="1104287843" sldId="291"/>
            <ac:spMk id="6" creationId="{00000000-0000-0000-0000-000000000000}"/>
          </ac:spMkLst>
        </pc:spChg>
      </pc:sldChg>
      <pc:sldChg chg="delSp">
        <pc:chgData name="Kim, Hyunuk" userId="389a3906-df34-48cf-a758-29fc423a599b" providerId="ADAL" clId="{CB5818FD-173D-5F4B-97AD-45C47FF90F2E}" dt="2022-08-22T17:41:46.747" v="0"/>
        <pc:sldMkLst>
          <pc:docMk/>
          <pc:sldMk cId="226167374" sldId="292"/>
        </pc:sldMkLst>
        <pc:spChg chg="del">
          <ac:chgData name="Kim, Hyunuk" userId="389a3906-df34-48cf-a758-29fc423a599b" providerId="ADAL" clId="{CB5818FD-173D-5F4B-97AD-45C47FF90F2E}" dt="2022-08-22T17:41:46.747" v="0"/>
          <ac:spMkLst>
            <pc:docMk/>
            <pc:sldMk cId="226167374" sldId="292"/>
            <ac:spMk id="6" creationId="{00000000-0000-0000-0000-000000000000}"/>
          </ac:spMkLst>
        </pc:spChg>
      </pc:sldChg>
      <pc:sldChg chg="delSp">
        <pc:chgData name="Kim, Hyunuk" userId="389a3906-df34-48cf-a758-29fc423a599b" providerId="ADAL" clId="{CB5818FD-173D-5F4B-97AD-45C47FF90F2E}" dt="2022-08-22T17:41:46.747" v="0"/>
        <pc:sldMkLst>
          <pc:docMk/>
          <pc:sldMk cId="2376685213" sldId="293"/>
        </pc:sldMkLst>
        <pc:spChg chg="del">
          <ac:chgData name="Kim, Hyunuk" userId="389a3906-df34-48cf-a758-29fc423a599b" providerId="ADAL" clId="{CB5818FD-173D-5F4B-97AD-45C47FF90F2E}" dt="2022-08-22T17:41:46.747" v="0"/>
          <ac:spMkLst>
            <pc:docMk/>
            <pc:sldMk cId="2376685213" sldId="293"/>
            <ac:spMk id="6" creationId="{00000000-0000-0000-0000-000000000000}"/>
          </ac:spMkLst>
        </pc:spChg>
      </pc:sldChg>
      <pc:sldChg chg="delSp">
        <pc:chgData name="Kim, Hyunuk" userId="389a3906-df34-48cf-a758-29fc423a599b" providerId="ADAL" clId="{CB5818FD-173D-5F4B-97AD-45C47FF90F2E}" dt="2022-08-22T17:41:46.747" v="0"/>
        <pc:sldMkLst>
          <pc:docMk/>
          <pc:sldMk cId="508839423" sldId="294"/>
        </pc:sldMkLst>
        <pc:spChg chg="del">
          <ac:chgData name="Kim, Hyunuk" userId="389a3906-df34-48cf-a758-29fc423a599b" providerId="ADAL" clId="{CB5818FD-173D-5F4B-97AD-45C47FF90F2E}" dt="2022-08-22T17:41:46.747" v="0"/>
          <ac:spMkLst>
            <pc:docMk/>
            <pc:sldMk cId="508839423" sldId="294"/>
            <ac:spMk id="6" creationId="{00000000-0000-0000-0000-000000000000}"/>
          </ac:spMkLst>
        </pc:spChg>
      </pc:sldChg>
      <pc:sldChg chg="delSp">
        <pc:chgData name="Kim, Hyunuk" userId="389a3906-df34-48cf-a758-29fc423a599b" providerId="ADAL" clId="{CB5818FD-173D-5F4B-97AD-45C47FF90F2E}" dt="2022-08-22T17:41:46.747" v="0"/>
        <pc:sldMkLst>
          <pc:docMk/>
          <pc:sldMk cId="2008331338" sldId="296"/>
        </pc:sldMkLst>
        <pc:spChg chg="del">
          <ac:chgData name="Kim, Hyunuk" userId="389a3906-df34-48cf-a758-29fc423a599b" providerId="ADAL" clId="{CB5818FD-173D-5F4B-97AD-45C47FF90F2E}" dt="2022-08-22T17:41:46.747" v="0"/>
          <ac:spMkLst>
            <pc:docMk/>
            <pc:sldMk cId="2008331338" sldId="296"/>
            <ac:spMk id="6" creationId="{00000000-0000-0000-0000-000000000000}"/>
          </ac:spMkLst>
        </pc:spChg>
      </pc:sldChg>
      <pc:sldChg chg="delSp">
        <pc:chgData name="Kim, Hyunuk" userId="389a3906-df34-48cf-a758-29fc423a599b" providerId="ADAL" clId="{CB5818FD-173D-5F4B-97AD-45C47FF90F2E}" dt="2022-08-22T17:41:46.747" v="0"/>
        <pc:sldMkLst>
          <pc:docMk/>
          <pc:sldMk cId="4117310096" sldId="297"/>
        </pc:sldMkLst>
        <pc:spChg chg="del">
          <ac:chgData name="Kim, Hyunuk" userId="389a3906-df34-48cf-a758-29fc423a599b" providerId="ADAL" clId="{CB5818FD-173D-5F4B-97AD-45C47FF90F2E}" dt="2022-08-22T17:41:46.747" v="0"/>
          <ac:spMkLst>
            <pc:docMk/>
            <pc:sldMk cId="4117310096" sldId="297"/>
            <ac:spMk id="6" creationId="{00000000-0000-0000-0000-000000000000}"/>
          </ac:spMkLst>
        </pc:spChg>
      </pc:sldChg>
      <pc:sldChg chg="delSp">
        <pc:chgData name="Kim, Hyunuk" userId="389a3906-df34-48cf-a758-29fc423a599b" providerId="ADAL" clId="{CB5818FD-173D-5F4B-97AD-45C47FF90F2E}" dt="2022-08-22T17:41:46.747" v="0"/>
        <pc:sldMkLst>
          <pc:docMk/>
          <pc:sldMk cId="3500590099" sldId="298"/>
        </pc:sldMkLst>
        <pc:spChg chg="del">
          <ac:chgData name="Kim, Hyunuk" userId="389a3906-df34-48cf-a758-29fc423a599b" providerId="ADAL" clId="{CB5818FD-173D-5F4B-97AD-45C47FF90F2E}" dt="2022-08-22T17:41:46.747" v="0"/>
          <ac:spMkLst>
            <pc:docMk/>
            <pc:sldMk cId="3500590099" sldId="298"/>
            <ac:spMk id="6" creationId="{00000000-0000-0000-0000-000000000000}"/>
          </ac:spMkLst>
        </pc:spChg>
      </pc:sldChg>
      <pc:sldChg chg="delSp">
        <pc:chgData name="Kim, Hyunuk" userId="389a3906-df34-48cf-a758-29fc423a599b" providerId="ADAL" clId="{CB5818FD-173D-5F4B-97AD-45C47FF90F2E}" dt="2022-08-22T17:41:46.747" v="0"/>
        <pc:sldMkLst>
          <pc:docMk/>
          <pc:sldMk cId="2020399268" sldId="299"/>
        </pc:sldMkLst>
        <pc:spChg chg="del">
          <ac:chgData name="Kim, Hyunuk" userId="389a3906-df34-48cf-a758-29fc423a599b" providerId="ADAL" clId="{CB5818FD-173D-5F4B-97AD-45C47FF90F2E}" dt="2022-08-22T17:41:46.747" v="0"/>
          <ac:spMkLst>
            <pc:docMk/>
            <pc:sldMk cId="2020399268" sldId="299"/>
            <ac:spMk id="6" creationId="{00000000-0000-0000-0000-000000000000}"/>
          </ac:spMkLst>
        </pc:spChg>
      </pc:sldChg>
      <pc:sldChg chg="delSp">
        <pc:chgData name="Kim, Hyunuk" userId="389a3906-df34-48cf-a758-29fc423a599b" providerId="ADAL" clId="{CB5818FD-173D-5F4B-97AD-45C47FF90F2E}" dt="2022-08-22T17:41:46.747" v="0"/>
        <pc:sldMkLst>
          <pc:docMk/>
          <pc:sldMk cId="1125820439" sldId="300"/>
        </pc:sldMkLst>
        <pc:spChg chg="del">
          <ac:chgData name="Kim, Hyunuk" userId="389a3906-df34-48cf-a758-29fc423a599b" providerId="ADAL" clId="{CB5818FD-173D-5F4B-97AD-45C47FF90F2E}" dt="2022-08-22T17:41:46.747" v="0"/>
          <ac:spMkLst>
            <pc:docMk/>
            <pc:sldMk cId="1125820439" sldId="300"/>
            <ac:spMk id="6" creationId="{00000000-0000-0000-0000-000000000000}"/>
          </ac:spMkLst>
        </pc:spChg>
      </pc:sldChg>
      <pc:sldChg chg="delSp">
        <pc:chgData name="Kim, Hyunuk" userId="389a3906-df34-48cf-a758-29fc423a599b" providerId="ADAL" clId="{CB5818FD-173D-5F4B-97AD-45C47FF90F2E}" dt="2022-08-22T17:41:46.747" v="0"/>
        <pc:sldMkLst>
          <pc:docMk/>
          <pc:sldMk cId="4232034068" sldId="301"/>
        </pc:sldMkLst>
        <pc:spChg chg="del">
          <ac:chgData name="Kim, Hyunuk" userId="389a3906-df34-48cf-a758-29fc423a599b" providerId="ADAL" clId="{CB5818FD-173D-5F4B-97AD-45C47FF90F2E}" dt="2022-08-22T17:41:46.747" v="0"/>
          <ac:spMkLst>
            <pc:docMk/>
            <pc:sldMk cId="4232034068" sldId="301"/>
            <ac:spMk id="6" creationId="{00000000-0000-0000-0000-000000000000}"/>
          </ac:spMkLst>
        </pc:spChg>
      </pc:sldChg>
      <pc:sldChg chg="delSp">
        <pc:chgData name="Kim, Hyunuk" userId="389a3906-df34-48cf-a758-29fc423a599b" providerId="ADAL" clId="{CB5818FD-173D-5F4B-97AD-45C47FF90F2E}" dt="2022-08-22T17:41:46.747" v="0"/>
        <pc:sldMkLst>
          <pc:docMk/>
          <pc:sldMk cId="3363451555" sldId="302"/>
        </pc:sldMkLst>
        <pc:spChg chg="del">
          <ac:chgData name="Kim, Hyunuk" userId="389a3906-df34-48cf-a758-29fc423a599b" providerId="ADAL" clId="{CB5818FD-173D-5F4B-97AD-45C47FF90F2E}" dt="2022-08-22T17:41:46.747" v="0"/>
          <ac:spMkLst>
            <pc:docMk/>
            <pc:sldMk cId="3363451555" sldId="302"/>
            <ac:spMk id="6" creationId="{00000000-0000-0000-0000-000000000000}"/>
          </ac:spMkLst>
        </pc:spChg>
      </pc:sldChg>
      <pc:sldChg chg="delSp">
        <pc:chgData name="Kim, Hyunuk" userId="389a3906-df34-48cf-a758-29fc423a599b" providerId="ADAL" clId="{CB5818FD-173D-5F4B-97AD-45C47FF90F2E}" dt="2022-08-22T17:41:46.747" v="0"/>
        <pc:sldMkLst>
          <pc:docMk/>
          <pc:sldMk cId="136442145" sldId="303"/>
        </pc:sldMkLst>
        <pc:spChg chg="del">
          <ac:chgData name="Kim, Hyunuk" userId="389a3906-df34-48cf-a758-29fc423a599b" providerId="ADAL" clId="{CB5818FD-173D-5F4B-97AD-45C47FF90F2E}" dt="2022-08-22T17:41:46.747" v="0"/>
          <ac:spMkLst>
            <pc:docMk/>
            <pc:sldMk cId="136442145" sldId="303"/>
            <ac:spMk id="6" creationId="{00000000-0000-0000-0000-000000000000}"/>
          </ac:spMkLst>
        </pc:spChg>
      </pc:sldChg>
      <pc:sldChg chg="delSp">
        <pc:chgData name="Kim, Hyunuk" userId="389a3906-df34-48cf-a758-29fc423a599b" providerId="ADAL" clId="{CB5818FD-173D-5F4B-97AD-45C47FF90F2E}" dt="2022-08-22T17:41:46.747" v="0"/>
        <pc:sldMkLst>
          <pc:docMk/>
          <pc:sldMk cId="778124429" sldId="304"/>
        </pc:sldMkLst>
        <pc:spChg chg="del">
          <ac:chgData name="Kim, Hyunuk" userId="389a3906-df34-48cf-a758-29fc423a599b" providerId="ADAL" clId="{CB5818FD-173D-5F4B-97AD-45C47FF90F2E}" dt="2022-08-22T17:41:46.747" v="0"/>
          <ac:spMkLst>
            <pc:docMk/>
            <pc:sldMk cId="778124429" sldId="304"/>
            <ac:spMk id="6" creationId="{00000000-0000-0000-0000-000000000000}"/>
          </ac:spMkLst>
        </pc:spChg>
      </pc:sldChg>
      <pc:sldChg chg="delSp">
        <pc:chgData name="Kim, Hyunuk" userId="389a3906-df34-48cf-a758-29fc423a599b" providerId="ADAL" clId="{CB5818FD-173D-5F4B-97AD-45C47FF90F2E}" dt="2022-08-22T17:41:46.747" v="0"/>
        <pc:sldMkLst>
          <pc:docMk/>
          <pc:sldMk cId="322825769" sldId="305"/>
        </pc:sldMkLst>
        <pc:spChg chg="del">
          <ac:chgData name="Kim, Hyunuk" userId="389a3906-df34-48cf-a758-29fc423a599b" providerId="ADAL" clId="{CB5818FD-173D-5F4B-97AD-45C47FF90F2E}" dt="2022-08-22T17:41:46.747" v="0"/>
          <ac:spMkLst>
            <pc:docMk/>
            <pc:sldMk cId="322825769" sldId="305"/>
            <ac:spMk id="6" creationId="{00000000-0000-0000-0000-000000000000}"/>
          </ac:spMkLst>
        </pc:spChg>
      </pc:sldChg>
      <pc:sldChg chg="delSp">
        <pc:chgData name="Kim, Hyunuk" userId="389a3906-df34-48cf-a758-29fc423a599b" providerId="ADAL" clId="{CB5818FD-173D-5F4B-97AD-45C47FF90F2E}" dt="2022-08-22T17:41:46.747" v="0"/>
        <pc:sldMkLst>
          <pc:docMk/>
          <pc:sldMk cId="3282057275" sldId="306"/>
        </pc:sldMkLst>
        <pc:spChg chg="del">
          <ac:chgData name="Kim, Hyunuk" userId="389a3906-df34-48cf-a758-29fc423a599b" providerId="ADAL" clId="{CB5818FD-173D-5F4B-97AD-45C47FF90F2E}" dt="2022-08-22T17:41:46.747" v="0"/>
          <ac:spMkLst>
            <pc:docMk/>
            <pc:sldMk cId="3282057275" sldId="306"/>
            <ac:spMk id="6" creationId="{00000000-0000-0000-0000-000000000000}"/>
          </ac:spMkLst>
        </pc:spChg>
      </pc:sldChg>
      <pc:sldChg chg="delSp">
        <pc:chgData name="Kim, Hyunuk" userId="389a3906-df34-48cf-a758-29fc423a599b" providerId="ADAL" clId="{CB5818FD-173D-5F4B-97AD-45C47FF90F2E}" dt="2022-08-22T17:41:46.747" v="0"/>
        <pc:sldMkLst>
          <pc:docMk/>
          <pc:sldMk cId="1857705456" sldId="307"/>
        </pc:sldMkLst>
        <pc:spChg chg="del">
          <ac:chgData name="Kim, Hyunuk" userId="389a3906-df34-48cf-a758-29fc423a599b" providerId="ADAL" clId="{CB5818FD-173D-5F4B-97AD-45C47FF90F2E}" dt="2022-08-22T17:41:46.747" v="0"/>
          <ac:spMkLst>
            <pc:docMk/>
            <pc:sldMk cId="1857705456" sldId="307"/>
            <ac:spMk id="6" creationId="{00000000-0000-0000-0000-000000000000}"/>
          </ac:spMkLst>
        </pc:spChg>
      </pc:sldChg>
      <pc:sldChg chg="delSp">
        <pc:chgData name="Kim, Hyunuk" userId="389a3906-df34-48cf-a758-29fc423a599b" providerId="ADAL" clId="{CB5818FD-173D-5F4B-97AD-45C47FF90F2E}" dt="2022-08-22T17:41:46.747" v="0"/>
        <pc:sldMkLst>
          <pc:docMk/>
          <pc:sldMk cId="4291836100" sldId="308"/>
        </pc:sldMkLst>
        <pc:spChg chg="del">
          <ac:chgData name="Kim, Hyunuk" userId="389a3906-df34-48cf-a758-29fc423a599b" providerId="ADAL" clId="{CB5818FD-173D-5F4B-97AD-45C47FF90F2E}" dt="2022-08-22T17:41:46.747" v="0"/>
          <ac:spMkLst>
            <pc:docMk/>
            <pc:sldMk cId="4291836100" sldId="308"/>
            <ac:spMk id="6" creationId="{00000000-0000-0000-0000-000000000000}"/>
          </ac:spMkLst>
        </pc:spChg>
      </pc:sldChg>
      <pc:sldChg chg="delSp">
        <pc:chgData name="Kim, Hyunuk" userId="389a3906-df34-48cf-a758-29fc423a599b" providerId="ADAL" clId="{CB5818FD-173D-5F4B-97AD-45C47FF90F2E}" dt="2022-08-22T17:41:46.747" v="0"/>
        <pc:sldMkLst>
          <pc:docMk/>
          <pc:sldMk cId="1828516155" sldId="309"/>
        </pc:sldMkLst>
        <pc:spChg chg="del">
          <ac:chgData name="Kim, Hyunuk" userId="389a3906-df34-48cf-a758-29fc423a599b" providerId="ADAL" clId="{CB5818FD-173D-5F4B-97AD-45C47FF90F2E}" dt="2022-08-22T17:41:46.747" v="0"/>
          <ac:spMkLst>
            <pc:docMk/>
            <pc:sldMk cId="1828516155" sldId="309"/>
            <ac:spMk id="6" creationId="{00000000-0000-0000-0000-000000000000}"/>
          </ac:spMkLst>
        </pc:spChg>
      </pc:sldChg>
      <pc:sldChg chg="delSp">
        <pc:chgData name="Kim, Hyunuk" userId="389a3906-df34-48cf-a758-29fc423a599b" providerId="ADAL" clId="{CB5818FD-173D-5F4B-97AD-45C47FF90F2E}" dt="2022-08-22T17:41:46.747" v="0"/>
        <pc:sldMkLst>
          <pc:docMk/>
          <pc:sldMk cId="1143285397" sldId="310"/>
        </pc:sldMkLst>
        <pc:spChg chg="del">
          <ac:chgData name="Kim, Hyunuk" userId="389a3906-df34-48cf-a758-29fc423a599b" providerId="ADAL" clId="{CB5818FD-173D-5F4B-97AD-45C47FF90F2E}" dt="2022-08-22T17:41:46.747" v="0"/>
          <ac:spMkLst>
            <pc:docMk/>
            <pc:sldMk cId="1143285397" sldId="310"/>
            <ac:spMk id="6" creationId="{00000000-0000-0000-0000-000000000000}"/>
          </ac:spMkLst>
        </pc:spChg>
      </pc:sldChg>
      <pc:sldChg chg="delSp">
        <pc:chgData name="Kim, Hyunuk" userId="389a3906-df34-48cf-a758-29fc423a599b" providerId="ADAL" clId="{CB5818FD-173D-5F4B-97AD-45C47FF90F2E}" dt="2022-08-22T17:41:46.747" v="0"/>
        <pc:sldMkLst>
          <pc:docMk/>
          <pc:sldMk cId="2794781997" sldId="311"/>
        </pc:sldMkLst>
        <pc:spChg chg="del">
          <ac:chgData name="Kim, Hyunuk" userId="389a3906-df34-48cf-a758-29fc423a599b" providerId="ADAL" clId="{CB5818FD-173D-5F4B-97AD-45C47FF90F2E}" dt="2022-08-22T17:41:46.747" v="0"/>
          <ac:spMkLst>
            <pc:docMk/>
            <pc:sldMk cId="2794781997" sldId="311"/>
            <ac:spMk id="6" creationId="{00000000-0000-0000-0000-000000000000}"/>
          </ac:spMkLst>
        </pc:spChg>
      </pc:sldChg>
      <pc:sldChg chg="delSp">
        <pc:chgData name="Kim, Hyunuk" userId="389a3906-df34-48cf-a758-29fc423a599b" providerId="ADAL" clId="{CB5818FD-173D-5F4B-97AD-45C47FF90F2E}" dt="2022-08-22T17:41:46.747" v="0"/>
        <pc:sldMkLst>
          <pc:docMk/>
          <pc:sldMk cId="1485070499" sldId="312"/>
        </pc:sldMkLst>
        <pc:spChg chg="del">
          <ac:chgData name="Kim, Hyunuk" userId="389a3906-df34-48cf-a758-29fc423a599b" providerId="ADAL" clId="{CB5818FD-173D-5F4B-97AD-45C47FF90F2E}" dt="2022-08-22T17:41:46.747" v="0"/>
          <ac:spMkLst>
            <pc:docMk/>
            <pc:sldMk cId="1485070499" sldId="312"/>
            <ac:spMk id="6" creationId="{00000000-0000-0000-0000-000000000000}"/>
          </ac:spMkLst>
        </pc:spChg>
      </pc:sldChg>
      <pc:sldChg chg="delSp">
        <pc:chgData name="Kim, Hyunuk" userId="389a3906-df34-48cf-a758-29fc423a599b" providerId="ADAL" clId="{CB5818FD-173D-5F4B-97AD-45C47FF90F2E}" dt="2022-08-22T17:41:46.747" v="0"/>
        <pc:sldMkLst>
          <pc:docMk/>
          <pc:sldMk cId="760591602" sldId="313"/>
        </pc:sldMkLst>
        <pc:spChg chg="del">
          <ac:chgData name="Kim, Hyunuk" userId="389a3906-df34-48cf-a758-29fc423a599b" providerId="ADAL" clId="{CB5818FD-173D-5F4B-97AD-45C47FF90F2E}" dt="2022-08-22T17:41:46.747" v="0"/>
          <ac:spMkLst>
            <pc:docMk/>
            <pc:sldMk cId="760591602" sldId="313"/>
            <ac:spMk id="6" creationId="{00000000-0000-0000-0000-000000000000}"/>
          </ac:spMkLst>
        </pc:spChg>
      </pc:sldChg>
      <pc:sldChg chg="delSp">
        <pc:chgData name="Kim, Hyunuk" userId="389a3906-df34-48cf-a758-29fc423a599b" providerId="ADAL" clId="{CB5818FD-173D-5F4B-97AD-45C47FF90F2E}" dt="2022-08-22T17:41:46.747" v="0"/>
        <pc:sldMkLst>
          <pc:docMk/>
          <pc:sldMk cId="2961756233" sldId="314"/>
        </pc:sldMkLst>
        <pc:spChg chg="del">
          <ac:chgData name="Kim, Hyunuk" userId="389a3906-df34-48cf-a758-29fc423a599b" providerId="ADAL" clId="{CB5818FD-173D-5F4B-97AD-45C47FF90F2E}" dt="2022-08-22T17:41:46.747" v="0"/>
          <ac:spMkLst>
            <pc:docMk/>
            <pc:sldMk cId="2961756233" sldId="314"/>
            <ac:spMk id="6" creationId="{00000000-0000-0000-0000-000000000000}"/>
          </ac:spMkLst>
        </pc:spChg>
      </pc:sldChg>
      <pc:sldChg chg="delSp">
        <pc:chgData name="Kim, Hyunuk" userId="389a3906-df34-48cf-a758-29fc423a599b" providerId="ADAL" clId="{CB5818FD-173D-5F4B-97AD-45C47FF90F2E}" dt="2022-08-22T17:41:46.747" v="0"/>
        <pc:sldMkLst>
          <pc:docMk/>
          <pc:sldMk cId="1030963181" sldId="315"/>
        </pc:sldMkLst>
        <pc:spChg chg="del">
          <ac:chgData name="Kim, Hyunuk" userId="389a3906-df34-48cf-a758-29fc423a599b" providerId="ADAL" clId="{CB5818FD-173D-5F4B-97AD-45C47FF90F2E}" dt="2022-08-22T17:41:46.747" v="0"/>
          <ac:spMkLst>
            <pc:docMk/>
            <pc:sldMk cId="1030963181" sldId="315"/>
            <ac:spMk id="6" creationId="{00000000-0000-0000-0000-000000000000}"/>
          </ac:spMkLst>
        </pc:spChg>
      </pc:sldChg>
      <pc:sldChg chg="delSp">
        <pc:chgData name="Kim, Hyunuk" userId="389a3906-df34-48cf-a758-29fc423a599b" providerId="ADAL" clId="{CB5818FD-173D-5F4B-97AD-45C47FF90F2E}" dt="2022-08-22T17:41:46.747" v="0"/>
        <pc:sldMkLst>
          <pc:docMk/>
          <pc:sldMk cId="2948387123" sldId="316"/>
        </pc:sldMkLst>
        <pc:spChg chg="del">
          <ac:chgData name="Kim, Hyunuk" userId="389a3906-df34-48cf-a758-29fc423a599b" providerId="ADAL" clId="{CB5818FD-173D-5F4B-97AD-45C47FF90F2E}" dt="2022-08-22T17:41:46.747" v="0"/>
          <ac:spMkLst>
            <pc:docMk/>
            <pc:sldMk cId="2948387123" sldId="316"/>
            <ac:spMk id="6" creationId="{00000000-0000-0000-0000-000000000000}"/>
          </ac:spMkLst>
        </pc:spChg>
      </pc:sldChg>
      <pc:sldChg chg="delSp">
        <pc:chgData name="Kim, Hyunuk" userId="389a3906-df34-48cf-a758-29fc423a599b" providerId="ADAL" clId="{CB5818FD-173D-5F4B-97AD-45C47FF90F2E}" dt="2022-08-22T17:41:46.747" v="0"/>
        <pc:sldMkLst>
          <pc:docMk/>
          <pc:sldMk cId="3372921727" sldId="317"/>
        </pc:sldMkLst>
        <pc:spChg chg="del">
          <ac:chgData name="Kim, Hyunuk" userId="389a3906-df34-48cf-a758-29fc423a599b" providerId="ADAL" clId="{CB5818FD-173D-5F4B-97AD-45C47FF90F2E}" dt="2022-08-22T17:41:46.747" v="0"/>
          <ac:spMkLst>
            <pc:docMk/>
            <pc:sldMk cId="3372921727" sldId="317"/>
            <ac:spMk id="6" creationId="{00000000-0000-0000-0000-000000000000}"/>
          </ac:spMkLst>
        </pc:spChg>
      </pc:sldChg>
      <pc:sldChg chg="delSp">
        <pc:chgData name="Kim, Hyunuk" userId="389a3906-df34-48cf-a758-29fc423a599b" providerId="ADAL" clId="{CB5818FD-173D-5F4B-97AD-45C47FF90F2E}" dt="2022-08-22T17:41:46.747" v="0"/>
        <pc:sldMkLst>
          <pc:docMk/>
          <pc:sldMk cId="1158620446" sldId="318"/>
        </pc:sldMkLst>
        <pc:spChg chg="del">
          <ac:chgData name="Kim, Hyunuk" userId="389a3906-df34-48cf-a758-29fc423a599b" providerId="ADAL" clId="{CB5818FD-173D-5F4B-97AD-45C47FF90F2E}" dt="2022-08-22T17:41:46.747" v="0"/>
          <ac:spMkLst>
            <pc:docMk/>
            <pc:sldMk cId="1158620446" sldId="318"/>
            <ac:spMk id="6" creationId="{00000000-0000-0000-0000-000000000000}"/>
          </ac:spMkLst>
        </pc:spChg>
      </pc:sldChg>
      <pc:sldChg chg="delSp">
        <pc:chgData name="Kim, Hyunuk" userId="389a3906-df34-48cf-a758-29fc423a599b" providerId="ADAL" clId="{CB5818FD-173D-5F4B-97AD-45C47FF90F2E}" dt="2022-08-22T17:41:46.747" v="0"/>
        <pc:sldMkLst>
          <pc:docMk/>
          <pc:sldMk cId="1918642266" sldId="319"/>
        </pc:sldMkLst>
        <pc:spChg chg="del">
          <ac:chgData name="Kim, Hyunuk" userId="389a3906-df34-48cf-a758-29fc423a599b" providerId="ADAL" clId="{CB5818FD-173D-5F4B-97AD-45C47FF90F2E}" dt="2022-08-22T17:41:46.747" v="0"/>
          <ac:spMkLst>
            <pc:docMk/>
            <pc:sldMk cId="1918642266" sldId="319"/>
            <ac:spMk id="6" creationId="{00000000-0000-0000-0000-000000000000}"/>
          </ac:spMkLst>
        </pc:spChg>
      </pc:sldChg>
      <pc:sldChg chg="delSp">
        <pc:chgData name="Kim, Hyunuk" userId="389a3906-df34-48cf-a758-29fc423a599b" providerId="ADAL" clId="{CB5818FD-173D-5F4B-97AD-45C47FF90F2E}" dt="2022-08-22T17:41:46.747" v="0"/>
        <pc:sldMkLst>
          <pc:docMk/>
          <pc:sldMk cId="612733145" sldId="320"/>
        </pc:sldMkLst>
        <pc:spChg chg="del">
          <ac:chgData name="Kim, Hyunuk" userId="389a3906-df34-48cf-a758-29fc423a599b" providerId="ADAL" clId="{CB5818FD-173D-5F4B-97AD-45C47FF90F2E}" dt="2022-08-22T17:41:46.747" v="0"/>
          <ac:spMkLst>
            <pc:docMk/>
            <pc:sldMk cId="612733145" sldId="320"/>
            <ac:spMk id="6" creationId="{00000000-0000-0000-0000-000000000000}"/>
          </ac:spMkLst>
        </pc:spChg>
      </pc:sldChg>
      <pc:sldChg chg="delSp">
        <pc:chgData name="Kim, Hyunuk" userId="389a3906-df34-48cf-a758-29fc423a599b" providerId="ADAL" clId="{CB5818FD-173D-5F4B-97AD-45C47FF90F2E}" dt="2022-08-22T17:41:46.747" v="0"/>
        <pc:sldMkLst>
          <pc:docMk/>
          <pc:sldMk cId="4063923956" sldId="321"/>
        </pc:sldMkLst>
        <pc:spChg chg="del">
          <ac:chgData name="Kim, Hyunuk" userId="389a3906-df34-48cf-a758-29fc423a599b" providerId="ADAL" clId="{CB5818FD-173D-5F4B-97AD-45C47FF90F2E}" dt="2022-08-22T17:41:46.747" v="0"/>
          <ac:spMkLst>
            <pc:docMk/>
            <pc:sldMk cId="4063923956" sldId="321"/>
            <ac:spMk id="6" creationId="{00000000-0000-0000-0000-000000000000}"/>
          </ac:spMkLst>
        </pc:spChg>
      </pc:sldChg>
      <pc:sldChg chg="delSp">
        <pc:chgData name="Kim, Hyunuk" userId="389a3906-df34-48cf-a758-29fc423a599b" providerId="ADAL" clId="{CB5818FD-173D-5F4B-97AD-45C47FF90F2E}" dt="2022-08-22T17:41:46.747" v="0"/>
        <pc:sldMkLst>
          <pc:docMk/>
          <pc:sldMk cId="521724067" sldId="322"/>
        </pc:sldMkLst>
        <pc:spChg chg="del">
          <ac:chgData name="Kim, Hyunuk" userId="389a3906-df34-48cf-a758-29fc423a599b" providerId="ADAL" clId="{CB5818FD-173D-5F4B-97AD-45C47FF90F2E}" dt="2022-08-22T17:41:46.747" v="0"/>
          <ac:spMkLst>
            <pc:docMk/>
            <pc:sldMk cId="521724067" sldId="322"/>
            <ac:spMk id="6" creationId="{00000000-0000-0000-0000-000000000000}"/>
          </ac:spMkLst>
        </pc:spChg>
      </pc:sldChg>
      <pc:sldChg chg="delSp">
        <pc:chgData name="Kim, Hyunuk" userId="389a3906-df34-48cf-a758-29fc423a599b" providerId="ADAL" clId="{CB5818FD-173D-5F4B-97AD-45C47FF90F2E}" dt="2022-08-22T17:41:46.747" v="0"/>
        <pc:sldMkLst>
          <pc:docMk/>
          <pc:sldMk cId="4070805432" sldId="323"/>
        </pc:sldMkLst>
        <pc:spChg chg="del">
          <ac:chgData name="Kim, Hyunuk" userId="389a3906-df34-48cf-a758-29fc423a599b" providerId="ADAL" clId="{CB5818FD-173D-5F4B-97AD-45C47FF90F2E}" dt="2022-08-22T17:41:46.747" v="0"/>
          <ac:spMkLst>
            <pc:docMk/>
            <pc:sldMk cId="4070805432" sldId="323"/>
            <ac:spMk id="6" creationId="{00000000-0000-0000-0000-000000000000}"/>
          </ac:spMkLst>
        </pc:spChg>
      </pc:sldChg>
      <pc:sldChg chg="delSp">
        <pc:chgData name="Kim, Hyunuk" userId="389a3906-df34-48cf-a758-29fc423a599b" providerId="ADAL" clId="{CB5818FD-173D-5F4B-97AD-45C47FF90F2E}" dt="2022-08-22T17:41:46.747" v="0"/>
        <pc:sldMkLst>
          <pc:docMk/>
          <pc:sldMk cId="1350642044" sldId="324"/>
        </pc:sldMkLst>
        <pc:spChg chg="del">
          <ac:chgData name="Kim, Hyunuk" userId="389a3906-df34-48cf-a758-29fc423a599b" providerId="ADAL" clId="{CB5818FD-173D-5F4B-97AD-45C47FF90F2E}" dt="2022-08-22T17:41:46.747" v="0"/>
          <ac:spMkLst>
            <pc:docMk/>
            <pc:sldMk cId="1350642044" sldId="324"/>
            <ac:spMk id="6" creationId="{00000000-0000-0000-0000-000000000000}"/>
          </ac:spMkLst>
        </pc:spChg>
      </pc:sldChg>
      <pc:sldChg chg="delSp">
        <pc:chgData name="Kim, Hyunuk" userId="389a3906-df34-48cf-a758-29fc423a599b" providerId="ADAL" clId="{CB5818FD-173D-5F4B-97AD-45C47FF90F2E}" dt="2022-08-22T17:41:46.747" v="0"/>
        <pc:sldMkLst>
          <pc:docMk/>
          <pc:sldMk cId="4269899284" sldId="325"/>
        </pc:sldMkLst>
        <pc:spChg chg="del">
          <ac:chgData name="Kim, Hyunuk" userId="389a3906-df34-48cf-a758-29fc423a599b" providerId="ADAL" clId="{CB5818FD-173D-5F4B-97AD-45C47FF90F2E}" dt="2022-08-22T17:41:46.747" v="0"/>
          <ac:spMkLst>
            <pc:docMk/>
            <pc:sldMk cId="4269899284" sldId="325"/>
            <ac:spMk id="6" creationId="{00000000-0000-0000-0000-000000000000}"/>
          </ac:spMkLst>
        </pc:spChg>
      </pc:sldChg>
      <pc:sldChg chg="delSp">
        <pc:chgData name="Kim, Hyunuk" userId="389a3906-df34-48cf-a758-29fc423a599b" providerId="ADAL" clId="{CB5818FD-173D-5F4B-97AD-45C47FF90F2E}" dt="2022-08-22T17:41:46.747" v="0"/>
        <pc:sldMkLst>
          <pc:docMk/>
          <pc:sldMk cId="3123570604" sldId="326"/>
        </pc:sldMkLst>
        <pc:spChg chg="del">
          <ac:chgData name="Kim, Hyunuk" userId="389a3906-df34-48cf-a758-29fc423a599b" providerId="ADAL" clId="{CB5818FD-173D-5F4B-97AD-45C47FF90F2E}" dt="2022-08-22T17:41:46.747" v="0"/>
          <ac:spMkLst>
            <pc:docMk/>
            <pc:sldMk cId="3123570604" sldId="326"/>
            <ac:spMk id="6" creationId="{00000000-0000-0000-0000-000000000000}"/>
          </ac:spMkLst>
        </pc:spChg>
      </pc:sldChg>
      <pc:sldChg chg="delSp">
        <pc:chgData name="Kim, Hyunuk" userId="389a3906-df34-48cf-a758-29fc423a599b" providerId="ADAL" clId="{CB5818FD-173D-5F4B-97AD-45C47FF90F2E}" dt="2022-08-22T17:41:46.747" v="0"/>
        <pc:sldMkLst>
          <pc:docMk/>
          <pc:sldMk cId="1256236479" sldId="327"/>
        </pc:sldMkLst>
        <pc:spChg chg="del">
          <ac:chgData name="Kim, Hyunuk" userId="389a3906-df34-48cf-a758-29fc423a599b" providerId="ADAL" clId="{CB5818FD-173D-5F4B-97AD-45C47FF90F2E}" dt="2022-08-22T17:41:46.747" v="0"/>
          <ac:spMkLst>
            <pc:docMk/>
            <pc:sldMk cId="1256236479" sldId="327"/>
            <ac:spMk id="6" creationId="{00000000-0000-0000-0000-000000000000}"/>
          </ac:spMkLst>
        </pc:spChg>
      </pc:sldChg>
      <pc:sldChg chg="delSp">
        <pc:chgData name="Kim, Hyunuk" userId="389a3906-df34-48cf-a758-29fc423a599b" providerId="ADAL" clId="{CB5818FD-173D-5F4B-97AD-45C47FF90F2E}" dt="2022-08-22T17:41:46.747" v="0"/>
        <pc:sldMkLst>
          <pc:docMk/>
          <pc:sldMk cId="104440943" sldId="328"/>
        </pc:sldMkLst>
        <pc:spChg chg="del">
          <ac:chgData name="Kim, Hyunuk" userId="389a3906-df34-48cf-a758-29fc423a599b" providerId="ADAL" clId="{CB5818FD-173D-5F4B-97AD-45C47FF90F2E}" dt="2022-08-22T17:41:46.747" v="0"/>
          <ac:spMkLst>
            <pc:docMk/>
            <pc:sldMk cId="104440943" sldId="328"/>
            <ac:spMk id="6" creationId="{00000000-0000-0000-0000-000000000000}"/>
          </ac:spMkLst>
        </pc:spChg>
      </pc:sldChg>
      <pc:sldChg chg="delSp">
        <pc:chgData name="Kim, Hyunuk" userId="389a3906-df34-48cf-a758-29fc423a599b" providerId="ADAL" clId="{CB5818FD-173D-5F4B-97AD-45C47FF90F2E}" dt="2022-08-22T17:41:46.747" v="0"/>
        <pc:sldMkLst>
          <pc:docMk/>
          <pc:sldMk cId="2502891868" sldId="329"/>
        </pc:sldMkLst>
        <pc:spChg chg="del">
          <ac:chgData name="Kim, Hyunuk" userId="389a3906-df34-48cf-a758-29fc423a599b" providerId="ADAL" clId="{CB5818FD-173D-5F4B-97AD-45C47FF90F2E}" dt="2022-08-22T17:41:46.747" v="0"/>
          <ac:spMkLst>
            <pc:docMk/>
            <pc:sldMk cId="2502891868" sldId="329"/>
            <ac:spMk id="6" creationId="{00000000-0000-0000-0000-000000000000}"/>
          </ac:spMkLst>
        </pc:spChg>
      </pc:sldChg>
      <pc:sldChg chg="delSp">
        <pc:chgData name="Kim, Hyunuk" userId="389a3906-df34-48cf-a758-29fc423a599b" providerId="ADAL" clId="{CB5818FD-173D-5F4B-97AD-45C47FF90F2E}" dt="2022-08-22T17:41:46.747" v="0"/>
        <pc:sldMkLst>
          <pc:docMk/>
          <pc:sldMk cId="1339394153" sldId="330"/>
        </pc:sldMkLst>
        <pc:spChg chg="del">
          <ac:chgData name="Kim, Hyunuk" userId="389a3906-df34-48cf-a758-29fc423a599b" providerId="ADAL" clId="{CB5818FD-173D-5F4B-97AD-45C47FF90F2E}" dt="2022-08-22T17:41:46.747" v="0"/>
          <ac:spMkLst>
            <pc:docMk/>
            <pc:sldMk cId="1339394153" sldId="330"/>
            <ac:spMk id="6" creationId="{00000000-0000-0000-0000-000000000000}"/>
          </ac:spMkLst>
        </pc:spChg>
      </pc:sldChg>
      <pc:sldChg chg="delSp">
        <pc:chgData name="Kim, Hyunuk" userId="389a3906-df34-48cf-a758-29fc423a599b" providerId="ADAL" clId="{CB5818FD-173D-5F4B-97AD-45C47FF90F2E}" dt="2022-08-22T17:41:46.747" v="0"/>
        <pc:sldMkLst>
          <pc:docMk/>
          <pc:sldMk cId="3372921727" sldId="331"/>
        </pc:sldMkLst>
        <pc:spChg chg="del">
          <ac:chgData name="Kim, Hyunuk" userId="389a3906-df34-48cf-a758-29fc423a599b" providerId="ADAL" clId="{CB5818FD-173D-5F4B-97AD-45C47FF90F2E}" dt="2022-08-22T17:41:46.747" v="0"/>
          <ac:spMkLst>
            <pc:docMk/>
            <pc:sldMk cId="3372921727" sldId="331"/>
            <ac:spMk id="6" creationId="{00000000-0000-0000-0000-000000000000}"/>
          </ac:spMkLst>
        </pc:spChg>
      </pc:sldChg>
      <pc:sldChg chg="delSp">
        <pc:chgData name="Kim, Hyunuk" userId="389a3906-df34-48cf-a758-29fc423a599b" providerId="ADAL" clId="{CB5818FD-173D-5F4B-97AD-45C47FF90F2E}" dt="2022-08-22T17:41:46.747" v="0"/>
        <pc:sldMkLst>
          <pc:docMk/>
          <pc:sldMk cId="1158620446" sldId="332"/>
        </pc:sldMkLst>
        <pc:spChg chg="del">
          <ac:chgData name="Kim, Hyunuk" userId="389a3906-df34-48cf-a758-29fc423a599b" providerId="ADAL" clId="{CB5818FD-173D-5F4B-97AD-45C47FF90F2E}" dt="2022-08-22T17:41:46.747" v="0"/>
          <ac:spMkLst>
            <pc:docMk/>
            <pc:sldMk cId="1158620446" sldId="332"/>
            <ac:spMk id="6" creationId="{00000000-0000-0000-0000-000000000000}"/>
          </ac:spMkLst>
        </pc:spChg>
      </pc:sldChg>
      <pc:sldChg chg="delSp">
        <pc:chgData name="Kim, Hyunuk" userId="389a3906-df34-48cf-a758-29fc423a599b" providerId="ADAL" clId="{CB5818FD-173D-5F4B-97AD-45C47FF90F2E}" dt="2022-08-22T17:41:46.747" v="0"/>
        <pc:sldMkLst>
          <pc:docMk/>
          <pc:sldMk cId="3412197571" sldId="333"/>
        </pc:sldMkLst>
        <pc:spChg chg="del">
          <ac:chgData name="Kim, Hyunuk" userId="389a3906-df34-48cf-a758-29fc423a599b" providerId="ADAL" clId="{CB5818FD-173D-5F4B-97AD-45C47FF90F2E}" dt="2022-08-22T17:41:46.747" v="0"/>
          <ac:spMkLst>
            <pc:docMk/>
            <pc:sldMk cId="3412197571" sldId="333"/>
            <ac:spMk id="6" creationId="{00000000-0000-0000-0000-000000000000}"/>
          </ac:spMkLst>
        </pc:spChg>
      </pc:sldChg>
      <pc:sldChg chg="delSp">
        <pc:chgData name="Kim, Hyunuk" userId="389a3906-df34-48cf-a758-29fc423a599b" providerId="ADAL" clId="{CB5818FD-173D-5F4B-97AD-45C47FF90F2E}" dt="2022-08-22T17:41:46.747" v="0"/>
        <pc:sldMkLst>
          <pc:docMk/>
          <pc:sldMk cId="3707507907" sldId="334"/>
        </pc:sldMkLst>
        <pc:spChg chg="del">
          <ac:chgData name="Kim, Hyunuk" userId="389a3906-df34-48cf-a758-29fc423a599b" providerId="ADAL" clId="{CB5818FD-173D-5F4B-97AD-45C47FF90F2E}" dt="2022-08-22T17:41:46.747" v="0"/>
          <ac:spMkLst>
            <pc:docMk/>
            <pc:sldMk cId="3707507907" sldId="334"/>
            <ac:spMk id="6" creationId="{00000000-0000-0000-0000-000000000000}"/>
          </ac:spMkLst>
        </pc:spChg>
      </pc:sldChg>
      <pc:sldChg chg="delSp">
        <pc:chgData name="Kim, Hyunuk" userId="389a3906-df34-48cf-a758-29fc423a599b" providerId="ADAL" clId="{CB5818FD-173D-5F4B-97AD-45C47FF90F2E}" dt="2022-08-22T17:41:46.747" v="0"/>
        <pc:sldMkLst>
          <pc:docMk/>
          <pc:sldMk cId="3459186439" sldId="335"/>
        </pc:sldMkLst>
        <pc:spChg chg="del">
          <ac:chgData name="Kim, Hyunuk" userId="389a3906-df34-48cf-a758-29fc423a599b" providerId="ADAL" clId="{CB5818FD-173D-5F4B-97AD-45C47FF90F2E}" dt="2022-08-22T17:41:46.747" v="0"/>
          <ac:spMkLst>
            <pc:docMk/>
            <pc:sldMk cId="3459186439" sldId="335"/>
            <ac:spMk id="6" creationId="{00000000-0000-0000-0000-000000000000}"/>
          </ac:spMkLst>
        </pc:spChg>
      </pc:sldChg>
      <pc:sldChg chg="delSp">
        <pc:chgData name="Kim, Hyunuk" userId="389a3906-df34-48cf-a758-29fc423a599b" providerId="ADAL" clId="{CB5818FD-173D-5F4B-97AD-45C47FF90F2E}" dt="2022-08-22T17:41:46.747" v="0"/>
        <pc:sldMkLst>
          <pc:docMk/>
          <pc:sldMk cId="3525079704" sldId="336"/>
        </pc:sldMkLst>
        <pc:spChg chg="del">
          <ac:chgData name="Kim, Hyunuk" userId="389a3906-df34-48cf-a758-29fc423a599b" providerId="ADAL" clId="{CB5818FD-173D-5F4B-97AD-45C47FF90F2E}" dt="2022-08-22T17:41:46.747" v="0"/>
          <ac:spMkLst>
            <pc:docMk/>
            <pc:sldMk cId="3525079704" sldId="336"/>
            <ac:spMk id="6"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5654ED-DDCF-4DBD-B635-6736DB78B0FA}" type="datetimeFigureOut">
              <a:rPr lang="en-US" smtClean="0"/>
              <a:t>8/22/22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C57F34-690B-4E68-ABDD-5AAA2D054954}" type="slidenum">
              <a:rPr lang="en-US" smtClean="0"/>
              <a:t>‹#›</a:t>
            </a:fld>
            <a:endParaRPr lang="en-US"/>
          </a:p>
        </p:txBody>
      </p:sp>
    </p:spTree>
    <p:extLst>
      <p:ext uri="{BB962C8B-B14F-4D97-AF65-F5344CB8AC3E}">
        <p14:creationId xmlns:p14="http://schemas.microsoft.com/office/powerpoint/2010/main" val="645932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9137619-5948-F143-8F5B-CE785F9EDD5E}" type="datetime1">
              <a:rPr lang="en-US" smtClean="0"/>
              <a:t>8/22/22</a:t>
            </a:fld>
            <a:endParaRPr lang="en-US"/>
          </a:p>
        </p:txBody>
      </p:sp>
      <p:sp>
        <p:nvSpPr>
          <p:cNvPr id="5" name="Footer Placeholder 4"/>
          <p:cNvSpPr>
            <a:spLocks noGrp="1"/>
          </p:cNvSpPr>
          <p:nvPr>
            <p:ph type="ftr" sz="quarter" idx="11"/>
          </p:nvPr>
        </p:nvSpPr>
        <p:spPr/>
        <p:txBody>
          <a:bodyPr/>
          <a:lstStyle/>
          <a:p>
            <a:r>
              <a:rPr lang="en-US"/>
              <a:t>BU MET AD616 Fall 2022</a:t>
            </a:r>
            <a:endParaRPr lang="en-US" dirty="0"/>
          </a:p>
        </p:txBody>
      </p:sp>
      <p:sp>
        <p:nvSpPr>
          <p:cNvPr id="6" name="Slide Number Placeholder 5"/>
          <p:cNvSpPr>
            <a:spLocks noGrp="1"/>
          </p:cNvSpPr>
          <p:nvPr>
            <p:ph type="sldNum" sz="quarter" idx="12"/>
          </p:nvPr>
        </p:nvSpPr>
        <p:spPr/>
        <p:txBody>
          <a:bodyPr/>
          <a:lstStyle/>
          <a:p>
            <a:fld id="{69CA7EB1-6816-45F6-81D4-C77E161FBCC5}" type="slidenum">
              <a:rPr lang="en-US" smtClean="0"/>
              <a:t>‹#›</a:t>
            </a:fld>
            <a:endParaRPr lang="en-US"/>
          </a:p>
        </p:txBody>
      </p:sp>
    </p:spTree>
    <p:extLst>
      <p:ext uri="{BB962C8B-B14F-4D97-AF65-F5344CB8AC3E}">
        <p14:creationId xmlns:p14="http://schemas.microsoft.com/office/powerpoint/2010/main" val="120203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FE6D52-AE3E-D54F-9C86-CF5F23245CA5}" type="datetime1">
              <a:rPr lang="en-US" smtClean="0"/>
              <a:t>8/22/22</a:t>
            </a:fld>
            <a:endParaRPr lang="en-US"/>
          </a:p>
        </p:txBody>
      </p:sp>
      <p:sp>
        <p:nvSpPr>
          <p:cNvPr id="5" name="Footer Placeholder 4"/>
          <p:cNvSpPr>
            <a:spLocks noGrp="1"/>
          </p:cNvSpPr>
          <p:nvPr>
            <p:ph type="ftr" sz="quarter" idx="11"/>
          </p:nvPr>
        </p:nvSpPr>
        <p:spPr/>
        <p:txBody>
          <a:bodyPr/>
          <a:lstStyle/>
          <a:p>
            <a:r>
              <a:rPr lang="en-US"/>
              <a:t>BU MET AD616 Fall 2022</a:t>
            </a:r>
            <a:endParaRPr lang="en-US" dirty="0"/>
          </a:p>
        </p:txBody>
      </p:sp>
      <p:sp>
        <p:nvSpPr>
          <p:cNvPr id="6" name="Slide Number Placeholder 5"/>
          <p:cNvSpPr>
            <a:spLocks noGrp="1"/>
          </p:cNvSpPr>
          <p:nvPr>
            <p:ph type="sldNum" sz="quarter" idx="12"/>
          </p:nvPr>
        </p:nvSpPr>
        <p:spPr/>
        <p:txBody>
          <a:bodyPr/>
          <a:lstStyle/>
          <a:p>
            <a:fld id="{69CA7EB1-6816-45F6-81D4-C77E161FBCC5}" type="slidenum">
              <a:rPr lang="en-US" smtClean="0"/>
              <a:t>‹#›</a:t>
            </a:fld>
            <a:endParaRPr lang="en-US"/>
          </a:p>
        </p:txBody>
      </p:sp>
    </p:spTree>
    <p:extLst>
      <p:ext uri="{BB962C8B-B14F-4D97-AF65-F5344CB8AC3E}">
        <p14:creationId xmlns:p14="http://schemas.microsoft.com/office/powerpoint/2010/main" val="1528188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42DF49-B55F-FD47-B20A-568ABE2475B4}" type="datetime1">
              <a:rPr lang="en-US" smtClean="0"/>
              <a:t>8/22/22</a:t>
            </a:fld>
            <a:endParaRPr lang="en-US"/>
          </a:p>
        </p:txBody>
      </p:sp>
      <p:sp>
        <p:nvSpPr>
          <p:cNvPr id="5" name="Footer Placeholder 4"/>
          <p:cNvSpPr>
            <a:spLocks noGrp="1"/>
          </p:cNvSpPr>
          <p:nvPr>
            <p:ph type="ftr" sz="quarter" idx="11"/>
          </p:nvPr>
        </p:nvSpPr>
        <p:spPr/>
        <p:txBody>
          <a:bodyPr/>
          <a:lstStyle/>
          <a:p>
            <a:r>
              <a:rPr lang="en-US"/>
              <a:t>BU MET AD616 Fall 2022</a:t>
            </a:r>
            <a:endParaRPr lang="en-US" dirty="0"/>
          </a:p>
        </p:txBody>
      </p:sp>
      <p:sp>
        <p:nvSpPr>
          <p:cNvPr id="6" name="Slide Number Placeholder 5"/>
          <p:cNvSpPr>
            <a:spLocks noGrp="1"/>
          </p:cNvSpPr>
          <p:nvPr>
            <p:ph type="sldNum" sz="quarter" idx="12"/>
          </p:nvPr>
        </p:nvSpPr>
        <p:spPr/>
        <p:txBody>
          <a:bodyPr/>
          <a:lstStyle/>
          <a:p>
            <a:fld id="{69CA7EB1-6816-45F6-81D4-C77E161FBCC5}" type="slidenum">
              <a:rPr lang="en-US" smtClean="0"/>
              <a:t>‹#›</a:t>
            </a:fld>
            <a:endParaRPr lang="en-US"/>
          </a:p>
        </p:txBody>
      </p:sp>
    </p:spTree>
    <p:extLst>
      <p:ext uri="{BB962C8B-B14F-4D97-AF65-F5344CB8AC3E}">
        <p14:creationId xmlns:p14="http://schemas.microsoft.com/office/powerpoint/2010/main" val="1944220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2BB7FCB-6EF6-8F41-B7CC-DFF223A4305A}" type="datetime1">
              <a:rPr lang="en-US" smtClean="0"/>
              <a:t>8/22/22</a:t>
            </a:fld>
            <a:endParaRPr lang="en-US"/>
          </a:p>
        </p:txBody>
      </p:sp>
      <p:sp>
        <p:nvSpPr>
          <p:cNvPr id="5" name="Footer Placeholder 4"/>
          <p:cNvSpPr>
            <a:spLocks noGrp="1"/>
          </p:cNvSpPr>
          <p:nvPr>
            <p:ph type="ftr" sz="quarter" idx="11"/>
          </p:nvPr>
        </p:nvSpPr>
        <p:spPr/>
        <p:txBody>
          <a:bodyPr/>
          <a:lstStyle/>
          <a:p>
            <a:r>
              <a:rPr lang="en-US"/>
              <a:t>BU MET AD616 Fall 2022</a:t>
            </a:r>
            <a:endParaRPr lang="en-US" dirty="0"/>
          </a:p>
        </p:txBody>
      </p:sp>
      <p:sp>
        <p:nvSpPr>
          <p:cNvPr id="6" name="Slide Number Placeholder 5"/>
          <p:cNvSpPr>
            <a:spLocks noGrp="1"/>
          </p:cNvSpPr>
          <p:nvPr>
            <p:ph type="sldNum" sz="quarter" idx="12"/>
          </p:nvPr>
        </p:nvSpPr>
        <p:spPr/>
        <p:txBody>
          <a:bodyPr/>
          <a:lstStyle/>
          <a:p>
            <a:fld id="{69CA7EB1-6816-45F6-81D4-C77E161FBCC5}" type="slidenum">
              <a:rPr lang="en-US" smtClean="0"/>
              <a:t>‹#›</a:t>
            </a:fld>
            <a:endParaRPr lang="en-US"/>
          </a:p>
        </p:txBody>
      </p:sp>
    </p:spTree>
    <p:extLst>
      <p:ext uri="{BB962C8B-B14F-4D97-AF65-F5344CB8AC3E}">
        <p14:creationId xmlns:p14="http://schemas.microsoft.com/office/powerpoint/2010/main" val="3615727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68B7FDF-16A6-C94B-8149-C5FD85366317}" type="datetime1">
              <a:rPr lang="en-US" smtClean="0"/>
              <a:t>8/22/22</a:t>
            </a:fld>
            <a:endParaRPr lang="en-US"/>
          </a:p>
        </p:txBody>
      </p:sp>
      <p:sp>
        <p:nvSpPr>
          <p:cNvPr id="5" name="Footer Placeholder 4"/>
          <p:cNvSpPr>
            <a:spLocks noGrp="1"/>
          </p:cNvSpPr>
          <p:nvPr>
            <p:ph type="ftr" sz="quarter" idx="11"/>
          </p:nvPr>
        </p:nvSpPr>
        <p:spPr/>
        <p:txBody>
          <a:bodyPr/>
          <a:lstStyle/>
          <a:p>
            <a:r>
              <a:rPr lang="en-US"/>
              <a:t>BU MET AD616 Fall 2022</a:t>
            </a:r>
            <a:endParaRPr lang="en-US" dirty="0"/>
          </a:p>
        </p:txBody>
      </p:sp>
      <p:sp>
        <p:nvSpPr>
          <p:cNvPr id="6" name="Slide Number Placeholder 5"/>
          <p:cNvSpPr>
            <a:spLocks noGrp="1"/>
          </p:cNvSpPr>
          <p:nvPr>
            <p:ph type="sldNum" sz="quarter" idx="12"/>
          </p:nvPr>
        </p:nvSpPr>
        <p:spPr/>
        <p:txBody>
          <a:bodyPr/>
          <a:lstStyle/>
          <a:p>
            <a:fld id="{69CA7EB1-6816-45F6-81D4-C77E161FBCC5}" type="slidenum">
              <a:rPr lang="en-US" smtClean="0"/>
              <a:t>‹#›</a:t>
            </a:fld>
            <a:endParaRPr lang="en-US"/>
          </a:p>
        </p:txBody>
      </p:sp>
    </p:spTree>
    <p:extLst>
      <p:ext uri="{BB962C8B-B14F-4D97-AF65-F5344CB8AC3E}">
        <p14:creationId xmlns:p14="http://schemas.microsoft.com/office/powerpoint/2010/main" val="1416434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5DDD32-D947-DD4C-98A7-49122E151395}" type="datetime1">
              <a:rPr lang="en-US" smtClean="0"/>
              <a:t>8/22/22</a:t>
            </a:fld>
            <a:endParaRPr lang="en-US"/>
          </a:p>
        </p:txBody>
      </p:sp>
      <p:sp>
        <p:nvSpPr>
          <p:cNvPr id="6" name="Footer Placeholder 5"/>
          <p:cNvSpPr>
            <a:spLocks noGrp="1"/>
          </p:cNvSpPr>
          <p:nvPr>
            <p:ph type="ftr" sz="quarter" idx="11"/>
          </p:nvPr>
        </p:nvSpPr>
        <p:spPr/>
        <p:txBody>
          <a:bodyPr/>
          <a:lstStyle/>
          <a:p>
            <a:r>
              <a:rPr lang="en-US"/>
              <a:t>BU MET AD616 Fall 2022</a:t>
            </a:r>
            <a:endParaRPr lang="en-US" dirty="0"/>
          </a:p>
        </p:txBody>
      </p:sp>
      <p:sp>
        <p:nvSpPr>
          <p:cNvPr id="7" name="Slide Number Placeholder 6"/>
          <p:cNvSpPr>
            <a:spLocks noGrp="1"/>
          </p:cNvSpPr>
          <p:nvPr>
            <p:ph type="sldNum" sz="quarter" idx="12"/>
          </p:nvPr>
        </p:nvSpPr>
        <p:spPr/>
        <p:txBody>
          <a:bodyPr/>
          <a:lstStyle/>
          <a:p>
            <a:fld id="{69CA7EB1-6816-45F6-81D4-C77E161FBCC5}" type="slidenum">
              <a:rPr lang="en-US" smtClean="0"/>
              <a:t>‹#›</a:t>
            </a:fld>
            <a:endParaRPr lang="en-US"/>
          </a:p>
        </p:txBody>
      </p:sp>
    </p:spTree>
    <p:extLst>
      <p:ext uri="{BB962C8B-B14F-4D97-AF65-F5344CB8AC3E}">
        <p14:creationId xmlns:p14="http://schemas.microsoft.com/office/powerpoint/2010/main" val="2288522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411D4AC-C1BE-144F-9EB8-3E39A881BE5C}" type="datetime1">
              <a:rPr lang="en-US" smtClean="0"/>
              <a:t>8/22/22</a:t>
            </a:fld>
            <a:endParaRPr lang="en-US"/>
          </a:p>
        </p:txBody>
      </p:sp>
      <p:sp>
        <p:nvSpPr>
          <p:cNvPr id="8" name="Footer Placeholder 7"/>
          <p:cNvSpPr>
            <a:spLocks noGrp="1"/>
          </p:cNvSpPr>
          <p:nvPr>
            <p:ph type="ftr" sz="quarter" idx="11"/>
          </p:nvPr>
        </p:nvSpPr>
        <p:spPr/>
        <p:txBody>
          <a:bodyPr/>
          <a:lstStyle/>
          <a:p>
            <a:r>
              <a:rPr lang="en-US"/>
              <a:t>BU MET AD616 Fall 2022</a:t>
            </a:r>
            <a:endParaRPr lang="en-US" dirty="0"/>
          </a:p>
        </p:txBody>
      </p:sp>
      <p:sp>
        <p:nvSpPr>
          <p:cNvPr id="9" name="Slide Number Placeholder 8"/>
          <p:cNvSpPr>
            <a:spLocks noGrp="1"/>
          </p:cNvSpPr>
          <p:nvPr>
            <p:ph type="sldNum" sz="quarter" idx="12"/>
          </p:nvPr>
        </p:nvSpPr>
        <p:spPr/>
        <p:txBody>
          <a:bodyPr/>
          <a:lstStyle/>
          <a:p>
            <a:fld id="{69CA7EB1-6816-45F6-81D4-C77E161FBCC5}" type="slidenum">
              <a:rPr lang="en-US" smtClean="0"/>
              <a:t>‹#›</a:t>
            </a:fld>
            <a:endParaRPr lang="en-US"/>
          </a:p>
        </p:txBody>
      </p:sp>
    </p:spTree>
    <p:extLst>
      <p:ext uri="{BB962C8B-B14F-4D97-AF65-F5344CB8AC3E}">
        <p14:creationId xmlns:p14="http://schemas.microsoft.com/office/powerpoint/2010/main" val="3964678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D3A5FB8-5063-724E-9A82-943C900B5572}" type="datetime1">
              <a:rPr lang="en-US" smtClean="0"/>
              <a:t>8/22/22</a:t>
            </a:fld>
            <a:endParaRPr lang="en-US"/>
          </a:p>
        </p:txBody>
      </p:sp>
      <p:sp>
        <p:nvSpPr>
          <p:cNvPr id="4" name="Footer Placeholder 3"/>
          <p:cNvSpPr>
            <a:spLocks noGrp="1"/>
          </p:cNvSpPr>
          <p:nvPr>
            <p:ph type="ftr" sz="quarter" idx="11"/>
          </p:nvPr>
        </p:nvSpPr>
        <p:spPr/>
        <p:txBody>
          <a:bodyPr/>
          <a:lstStyle/>
          <a:p>
            <a:r>
              <a:rPr lang="en-US"/>
              <a:t>BU MET AD616 Fall 2022</a:t>
            </a:r>
            <a:endParaRPr lang="en-US" dirty="0"/>
          </a:p>
        </p:txBody>
      </p:sp>
      <p:sp>
        <p:nvSpPr>
          <p:cNvPr id="5" name="Slide Number Placeholder 4"/>
          <p:cNvSpPr>
            <a:spLocks noGrp="1"/>
          </p:cNvSpPr>
          <p:nvPr>
            <p:ph type="sldNum" sz="quarter" idx="12"/>
          </p:nvPr>
        </p:nvSpPr>
        <p:spPr/>
        <p:txBody>
          <a:bodyPr/>
          <a:lstStyle/>
          <a:p>
            <a:fld id="{69CA7EB1-6816-45F6-81D4-C77E161FBCC5}" type="slidenum">
              <a:rPr lang="en-US" smtClean="0"/>
              <a:t>‹#›</a:t>
            </a:fld>
            <a:endParaRPr lang="en-US"/>
          </a:p>
        </p:txBody>
      </p:sp>
    </p:spTree>
    <p:extLst>
      <p:ext uri="{BB962C8B-B14F-4D97-AF65-F5344CB8AC3E}">
        <p14:creationId xmlns:p14="http://schemas.microsoft.com/office/powerpoint/2010/main" val="1626123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CD1F3F-1EFE-4049-B4F5-60C4A43876D5}" type="datetime1">
              <a:rPr lang="en-US" smtClean="0"/>
              <a:t>8/22/22</a:t>
            </a:fld>
            <a:endParaRPr lang="en-US"/>
          </a:p>
        </p:txBody>
      </p:sp>
      <p:sp>
        <p:nvSpPr>
          <p:cNvPr id="3" name="Footer Placeholder 2"/>
          <p:cNvSpPr>
            <a:spLocks noGrp="1"/>
          </p:cNvSpPr>
          <p:nvPr>
            <p:ph type="ftr" sz="quarter" idx="11"/>
          </p:nvPr>
        </p:nvSpPr>
        <p:spPr/>
        <p:txBody>
          <a:bodyPr/>
          <a:lstStyle/>
          <a:p>
            <a:r>
              <a:rPr lang="en-US"/>
              <a:t>BU MET AD616 Fall 2022</a:t>
            </a:r>
            <a:endParaRPr lang="en-US" dirty="0"/>
          </a:p>
        </p:txBody>
      </p:sp>
      <p:sp>
        <p:nvSpPr>
          <p:cNvPr id="4" name="Slide Number Placeholder 3"/>
          <p:cNvSpPr>
            <a:spLocks noGrp="1"/>
          </p:cNvSpPr>
          <p:nvPr>
            <p:ph type="sldNum" sz="quarter" idx="12"/>
          </p:nvPr>
        </p:nvSpPr>
        <p:spPr/>
        <p:txBody>
          <a:bodyPr/>
          <a:lstStyle/>
          <a:p>
            <a:fld id="{69CA7EB1-6816-45F6-81D4-C77E161FBCC5}" type="slidenum">
              <a:rPr lang="en-US" smtClean="0"/>
              <a:t>‹#›</a:t>
            </a:fld>
            <a:endParaRPr lang="en-US"/>
          </a:p>
        </p:txBody>
      </p:sp>
    </p:spTree>
    <p:extLst>
      <p:ext uri="{BB962C8B-B14F-4D97-AF65-F5344CB8AC3E}">
        <p14:creationId xmlns:p14="http://schemas.microsoft.com/office/powerpoint/2010/main" val="705434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8D66B3-BBDC-7C49-AC36-E83CA620A003}" type="datetime1">
              <a:rPr lang="en-US" smtClean="0"/>
              <a:t>8/22/22</a:t>
            </a:fld>
            <a:endParaRPr lang="en-US"/>
          </a:p>
        </p:txBody>
      </p:sp>
      <p:sp>
        <p:nvSpPr>
          <p:cNvPr id="6" name="Footer Placeholder 5"/>
          <p:cNvSpPr>
            <a:spLocks noGrp="1"/>
          </p:cNvSpPr>
          <p:nvPr>
            <p:ph type="ftr" sz="quarter" idx="11"/>
          </p:nvPr>
        </p:nvSpPr>
        <p:spPr/>
        <p:txBody>
          <a:bodyPr/>
          <a:lstStyle/>
          <a:p>
            <a:r>
              <a:rPr lang="en-US"/>
              <a:t>BU MET AD616 Fall 2022</a:t>
            </a:r>
            <a:endParaRPr lang="en-US" dirty="0"/>
          </a:p>
        </p:txBody>
      </p:sp>
      <p:sp>
        <p:nvSpPr>
          <p:cNvPr id="7" name="Slide Number Placeholder 6"/>
          <p:cNvSpPr>
            <a:spLocks noGrp="1"/>
          </p:cNvSpPr>
          <p:nvPr>
            <p:ph type="sldNum" sz="quarter" idx="12"/>
          </p:nvPr>
        </p:nvSpPr>
        <p:spPr/>
        <p:txBody>
          <a:bodyPr/>
          <a:lstStyle/>
          <a:p>
            <a:fld id="{69CA7EB1-6816-45F6-81D4-C77E161FBCC5}" type="slidenum">
              <a:rPr lang="en-US" smtClean="0"/>
              <a:t>‹#›</a:t>
            </a:fld>
            <a:endParaRPr lang="en-US"/>
          </a:p>
        </p:txBody>
      </p:sp>
    </p:spTree>
    <p:extLst>
      <p:ext uri="{BB962C8B-B14F-4D97-AF65-F5344CB8AC3E}">
        <p14:creationId xmlns:p14="http://schemas.microsoft.com/office/powerpoint/2010/main" val="961074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1407A60-CE9D-B843-816F-3B0A3E96DAE7}" type="datetime1">
              <a:rPr lang="en-US" smtClean="0"/>
              <a:t>8/22/22</a:t>
            </a:fld>
            <a:endParaRPr lang="en-US"/>
          </a:p>
        </p:txBody>
      </p:sp>
      <p:sp>
        <p:nvSpPr>
          <p:cNvPr id="6" name="Footer Placeholder 5"/>
          <p:cNvSpPr>
            <a:spLocks noGrp="1"/>
          </p:cNvSpPr>
          <p:nvPr>
            <p:ph type="ftr" sz="quarter" idx="11"/>
          </p:nvPr>
        </p:nvSpPr>
        <p:spPr/>
        <p:txBody>
          <a:bodyPr/>
          <a:lstStyle/>
          <a:p>
            <a:r>
              <a:rPr lang="en-US"/>
              <a:t>BU MET AD616 Fall 2022</a:t>
            </a:r>
            <a:endParaRPr lang="en-US" dirty="0"/>
          </a:p>
        </p:txBody>
      </p:sp>
      <p:sp>
        <p:nvSpPr>
          <p:cNvPr id="7" name="Slide Number Placeholder 6"/>
          <p:cNvSpPr>
            <a:spLocks noGrp="1"/>
          </p:cNvSpPr>
          <p:nvPr>
            <p:ph type="sldNum" sz="quarter" idx="12"/>
          </p:nvPr>
        </p:nvSpPr>
        <p:spPr/>
        <p:txBody>
          <a:bodyPr/>
          <a:lstStyle/>
          <a:p>
            <a:fld id="{69CA7EB1-6816-45F6-81D4-C77E161FBCC5}" type="slidenum">
              <a:rPr lang="en-US" smtClean="0"/>
              <a:t>‹#›</a:t>
            </a:fld>
            <a:endParaRPr lang="en-US"/>
          </a:p>
        </p:txBody>
      </p:sp>
    </p:spTree>
    <p:extLst>
      <p:ext uri="{BB962C8B-B14F-4D97-AF65-F5344CB8AC3E}">
        <p14:creationId xmlns:p14="http://schemas.microsoft.com/office/powerpoint/2010/main" val="2225178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0B43F9-8AE8-444A-9FF0-B30EC070C6F4}" type="datetime1">
              <a:rPr lang="en-US" smtClean="0"/>
              <a:t>8/22/22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BU MET AD616 Fall 2022</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CA7EB1-6816-45F6-81D4-C77E161FBCC5}" type="slidenum">
              <a:rPr lang="en-US" smtClean="0"/>
              <a:t>‹#›</a:t>
            </a:fld>
            <a:endParaRPr lang="en-US" dirty="0"/>
          </a:p>
        </p:txBody>
      </p:sp>
      <p:pic>
        <p:nvPicPr>
          <p:cNvPr id="8" name="Picture 7"/>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838200" y="6356350"/>
            <a:ext cx="815546" cy="364083"/>
          </a:xfrm>
          <a:prstGeom prst="rect">
            <a:avLst/>
          </a:prstGeom>
        </p:spPr>
      </p:pic>
    </p:spTree>
    <p:extLst>
      <p:ext uri="{BB962C8B-B14F-4D97-AF65-F5344CB8AC3E}">
        <p14:creationId xmlns:p14="http://schemas.microsoft.com/office/powerpoint/2010/main" val="11821195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0.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hemeOverride" Target="../theme/themeOverride1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hemeOverride" Target="../theme/themeOverride1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hemeOverride" Target="../theme/themeOverride13.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hemeOverride" Target="../theme/themeOverride14.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hemeOverride" Target="../theme/themeOverride15.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themeOverride" Target="../theme/themeOverr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7.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hemeOverride" Target="../theme/themeOverride18.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themeOverride" Target="../theme/themeOverride19.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themeOverride" Target="../theme/themeOverride20.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themeOverride" Target="../theme/themeOverride21.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themeOverride" Target="../theme/themeOverride22.xml"/><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themeOverride" Target="../theme/themeOverride23.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themeOverride" Target="../theme/themeOverride24.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Layout" Target="../slideLayouts/slideLayout2.xml"/><Relationship Id="rId1" Type="http://schemas.openxmlformats.org/officeDocument/2006/relationships/themeOverride" Target="../theme/themeOverride25.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7.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8.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Layout" Target="../slideLayouts/slideLayout2.xml"/><Relationship Id="rId1" Type="http://schemas.openxmlformats.org/officeDocument/2006/relationships/themeOverride" Target="../theme/themeOverride29.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Layout" Target="../slideLayouts/slideLayout2.xml"/><Relationship Id="rId1" Type="http://schemas.openxmlformats.org/officeDocument/2006/relationships/themeOverride" Target="../theme/themeOverride30.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Layout" Target="../slideLayouts/slideLayout2.xml"/><Relationship Id="rId1" Type="http://schemas.openxmlformats.org/officeDocument/2006/relationships/themeOverride" Target="../theme/themeOverride31.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Layout" Target="../slideLayouts/slideLayout2.xml"/><Relationship Id="rId1" Type="http://schemas.openxmlformats.org/officeDocument/2006/relationships/themeOverride" Target="../theme/themeOverride32.xml"/><Relationship Id="rId4" Type="http://schemas.openxmlformats.org/officeDocument/2006/relationships/image" Target="../media/image34.png"/></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slideLayout" Target="../slideLayouts/slideLayout2.xml"/><Relationship Id="rId1" Type="http://schemas.openxmlformats.org/officeDocument/2006/relationships/themeOverride" Target="../theme/themeOverride33.xml"/><Relationship Id="rId4" Type="http://schemas.openxmlformats.org/officeDocument/2006/relationships/image" Target="../media/image36.png"/></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slideLayout" Target="../slideLayouts/slideLayout2.xml"/><Relationship Id="rId1" Type="http://schemas.openxmlformats.org/officeDocument/2006/relationships/themeOverride" Target="../theme/themeOverride34.xml"/><Relationship Id="rId4" Type="http://schemas.openxmlformats.org/officeDocument/2006/relationships/image" Target="../media/image38.png"/></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slideLayout" Target="../slideLayouts/slideLayout2.xml"/><Relationship Id="rId1" Type="http://schemas.openxmlformats.org/officeDocument/2006/relationships/themeOverride" Target="../theme/themeOverride35.xml"/><Relationship Id="rId4" Type="http://schemas.openxmlformats.org/officeDocument/2006/relationships/image" Target="../media/image40.png"/></Relationships>
</file>

<file path=ppt/slides/_rels/slide3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slideLayout" Target="../slideLayouts/slideLayout2.xml"/><Relationship Id="rId1" Type="http://schemas.openxmlformats.org/officeDocument/2006/relationships/themeOverride" Target="../theme/themeOverride36.xml"/><Relationship Id="rId4" Type="http://schemas.openxmlformats.org/officeDocument/2006/relationships/image" Target="../media/image4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slideLayout" Target="../slideLayouts/slideLayout2.xml"/><Relationship Id="rId1" Type="http://schemas.openxmlformats.org/officeDocument/2006/relationships/themeOverride" Target="../theme/themeOverride37.xml"/><Relationship Id="rId4" Type="http://schemas.openxmlformats.org/officeDocument/2006/relationships/image" Target="../media/image44.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8.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9.xml"/></Relationships>
</file>

<file path=ppt/slides/_rels/slide4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slideLayout" Target="../slideLayouts/slideLayout2.xml"/><Relationship Id="rId1" Type="http://schemas.openxmlformats.org/officeDocument/2006/relationships/themeOverride" Target="../theme/themeOverride40.xml"/><Relationship Id="rId4" Type="http://schemas.openxmlformats.org/officeDocument/2006/relationships/image" Target="../media/image46.png"/></Relationships>
</file>

<file path=ppt/slides/_rels/slide4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slideLayout" Target="../slideLayouts/slideLayout2.xml"/><Relationship Id="rId1" Type="http://schemas.openxmlformats.org/officeDocument/2006/relationships/themeOverride" Target="../theme/themeOverride41.xml"/><Relationship Id="rId4" Type="http://schemas.openxmlformats.org/officeDocument/2006/relationships/image" Target="../media/image48.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2.xml"/></Relationships>
</file>

<file path=ppt/slides/_rels/slide4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slideLayout" Target="../slideLayouts/slideLayout2.xml"/><Relationship Id="rId1" Type="http://schemas.openxmlformats.org/officeDocument/2006/relationships/themeOverride" Target="../theme/themeOverride43.xml"/><Relationship Id="rId4" Type="http://schemas.openxmlformats.org/officeDocument/2006/relationships/image" Target="../media/image50.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hemeOverride" Target="../theme/themeOverride3.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hemeOverride" Target="../theme/themeOverride6.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4</a:t>
            </a:r>
          </a:p>
        </p:txBody>
      </p:sp>
      <p:sp>
        <p:nvSpPr>
          <p:cNvPr id="3" name="Subtitle 2"/>
          <p:cNvSpPr>
            <a:spLocks noGrp="1"/>
          </p:cNvSpPr>
          <p:nvPr>
            <p:ph type="subTitle" idx="1"/>
          </p:nvPr>
        </p:nvSpPr>
        <p:spPr>
          <a:xfrm>
            <a:off x="3337353" y="3558789"/>
            <a:ext cx="5517293" cy="1655762"/>
          </a:xfrm>
        </p:spPr>
        <p:txBody>
          <a:bodyPr/>
          <a:lstStyle/>
          <a:p>
            <a:r>
              <a:rPr lang="en-US" dirty="0"/>
              <a:t>Analyzing Risk: Incorporating Uncertainty into the Decisions of the Enterprise</a:t>
            </a:r>
          </a:p>
        </p:txBody>
      </p:sp>
    </p:spTree>
    <p:extLst>
      <p:ext uri="{BB962C8B-B14F-4D97-AF65-F5344CB8AC3E}">
        <p14:creationId xmlns:p14="http://schemas.microsoft.com/office/powerpoint/2010/main" val="6051146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New-Product Development Model – Deterministic Model</a:t>
            </a:r>
            <a:r>
              <a:rPr lang="en-US" baseline="30000" dirty="0"/>
              <a:t>1</a:t>
            </a:r>
            <a:endParaRPr lang="en-US" dirty="0"/>
          </a:p>
        </p:txBody>
      </p:sp>
      <p:sp>
        <p:nvSpPr>
          <p:cNvPr id="3" name="Content Placeholder 2"/>
          <p:cNvSpPr>
            <a:spLocks noGrp="1"/>
          </p:cNvSpPr>
          <p:nvPr>
            <p:ph idx="1"/>
          </p:nvPr>
        </p:nvSpPr>
        <p:spPr>
          <a:xfrm>
            <a:off x="838200" y="1825625"/>
            <a:ext cx="10515600" cy="1300634"/>
          </a:xfrm>
        </p:spPr>
        <p:txBody>
          <a:bodyPr vert="horz" lIns="91440" tIns="45720" rIns="91440" bIns="45720" rtlCol="0">
            <a:normAutofit fontScale="85000" lnSpcReduction="10000"/>
          </a:bodyPr>
          <a:lstStyle/>
          <a:p>
            <a:pPr marL="0" indent="0">
              <a:buNone/>
            </a:pPr>
            <a:r>
              <a:rPr lang="en-US" dirty="0"/>
              <a:t>Finally, we use the </a:t>
            </a:r>
            <a:r>
              <a:rPr lang="en-US" b="1" dirty="0"/>
              <a:t>NPV</a:t>
            </a:r>
            <a:r>
              <a:rPr lang="en-US" dirty="0"/>
              <a:t> function, incorporating the fixed costs at the start of the project and the cash flows represented by profit to determine the net present value of the deterministic model. The NPV function takes a cash flow at time 0, a vector of cash flows, and a required rate of return. We find it to be $185.4 million.</a:t>
            </a:r>
          </a:p>
        </p:txBody>
      </p:sp>
      <p:sp>
        <p:nvSpPr>
          <p:cNvPr id="5" name="Footer Placeholder 4"/>
          <p:cNvSpPr>
            <a:spLocks noGrp="1"/>
          </p:cNvSpPr>
          <p:nvPr>
            <p:ph type="ftr" sz="quarter" idx="11"/>
          </p:nvPr>
        </p:nvSpPr>
        <p:spPr/>
        <p:txBody>
          <a:bodyPr/>
          <a:lstStyle/>
          <a:p>
            <a:r>
              <a:rPr lang="en-US"/>
              <a:t>BU MET AD616 Fall 2022</a:t>
            </a:r>
            <a:endParaRPr lang="en-US" dirty="0"/>
          </a:p>
        </p:txBody>
      </p:sp>
      <p:sp>
        <p:nvSpPr>
          <p:cNvPr id="10" name="TextBox 9"/>
          <p:cNvSpPr txBox="1"/>
          <p:nvPr/>
        </p:nvSpPr>
        <p:spPr>
          <a:xfrm>
            <a:off x="5540303" y="4699852"/>
            <a:ext cx="1111394" cy="369332"/>
          </a:xfrm>
          <a:prstGeom prst="rect">
            <a:avLst/>
          </a:prstGeom>
          <a:noFill/>
        </p:spPr>
        <p:txBody>
          <a:bodyPr wrap="none" rtlCol="0">
            <a:spAutoFit/>
          </a:bodyPr>
          <a:lstStyle/>
          <a:p>
            <a:r>
              <a:rPr lang="en-US" dirty="0"/>
              <a:t>Figure 4.6</a:t>
            </a:r>
          </a:p>
        </p:txBody>
      </p:sp>
      <p:pic>
        <p:nvPicPr>
          <p:cNvPr id="7" name="Picture 6"/>
          <p:cNvPicPr>
            <a:picLocks noChangeAspect="1"/>
          </p:cNvPicPr>
          <p:nvPr/>
        </p:nvPicPr>
        <p:blipFill>
          <a:blip r:embed="rId3"/>
          <a:stretch>
            <a:fillRect/>
          </a:stretch>
        </p:blipFill>
        <p:spPr>
          <a:xfrm>
            <a:off x="547687" y="4185502"/>
            <a:ext cx="11096625" cy="514350"/>
          </a:xfrm>
          <a:prstGeom prst="rect">
            <a:avLst/>
          </a:prstGeom>
          <a:ln>
            <a:solidFill>
              <a:schemeClr val="bg2"/>
            </a:solidFill>
          </a:ln>
        </p:spPr>
      </p:pic>
    </p:spTree>
    <p:extLst>
      <p:ext uri="{BB962C8B-B14F-4D97-AF65-F5344CB8AC3E}">
        <p14:creationId xmlns:p14="http://schemas.microsoft.com/office/powerpoint/2010/main" val="2020399268"/>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New-Product Development Model – Deterministic Model</a:t>
            </a:r>
            <a:r>
              <a:rPr lang="en-US" baseline="30000" dirty="0"/>
              <a:t>1</a:t>
            </a:r>
            <a:endParaRPr lang="en-US" dirty="0"/>
          </a:p>
        </p:txBody>
      </p:sp>
      <p:sp>
        <p:nvSpPr>
          <p:cNvPr id="3" name="Content Placeholder 2"/>
          <p:cNvSpPr>
            <a:spLocks noGrp="1"/>
          </p:cNvSpPr>
          <p:nvPr>
            <p:ph idx="1"/>
          </p:nvPr>
        </p:nvSpPr>
        <p:spPr>
          <a:xfrm>
            <a:off x="838200" y="1757663"/>
            <a:ext cx="10515600" cy="1739300"/>
          </a:xfrm>
        </p:spPr>
        <p:txBody>
          <a:bodyPr vert="horz" lIns="91440" tIns="45720" rIns="91440" bIns="45720" rtlCol="0">
            <a:normAutofit fontScale="70000" lnSpcReduction="20000"/>
          </a:bodyPr>
          <a:lstStyle/>
          <a:p>
            <a:pPr marL="0" indent="0">
              <a:buNone/>
            </a:pPr>
            <a:r>
              <a:rPr lang="en-US" dirty="0"/>
              <a:t>We are now done with building our model.</a:t>
            </a:r>
          </a:p>
          <a:p>
            <a:pPr marL="0" indent="0">
              <a:buNone/>
            </a:pPr>
            <a:r>
              <a:rPr lang="en-US" dirty="0"/>
              <a:t>Look at the </a:t>
            </a:r>
            <a:r>
              <a:rPr lang="en-US" dirty="0" err="1"/>
              <a:t>CumProfit</a:t>
            </a:r>
            <a:r>
              <a:rPr lang="en-US" dirty="0"/>
              <a:t> column where we calculate the cumulative net profit. We observe that the cumulative net profit is negative for the first three years and it becomes positive in the forth year. Thus, we conclude that the product becomes profitable by the fourth year. However, note that much of the data used in this model should be </a:t>
            </a:r>
            <a:r>
              <a:rPr lang="en-US" i="1" dirty="0"/>
              <a:t>uncertain. </a:t>
            </a:r>
            <a:r>
              <a:rPr lang="en-US" dirty="0"/>
              <a:t>For instance, the market size, R&amp;D costs, clinical trial costs, etc. may likely not end up at the single value that we chose for them. Thus, it is natural to ask </a:t>
            </a:r>
            <a:r>
              <a:rPr lang="en-US" b="1" dirty="0"/>
              <a:t>"</a:t>
            </a:r>
            <a:r>
              <a:rPr lang="en-US" b="1" i="1" dirty="0"/>
              <a:t>what is the risk associated with this project?</a:t>
            </a:r>
            <a:r>
              <a:rPr lang="en-US" b="1" dirty="0"/>
              <a:t>"</a:t>
            </a:r>
            <a:endParaRPr lang="en-US" dirty="0"/>
          </a:p>
        </p:txBody>
      </p:sp>
      <p:sp>
        <p:nvSpPr>
          <p:cNvPr id="5" name="Footer Placeholder 4"/>
          <p:cNvSpPr>
            <a:spLocks noGrp="1"/>
          </p:cNvSpPr>
          <p:nvPr>
            <p:ph type="ftr" sz="quarter" idx="11"/>
          </p:nvPr>
        </p:nvSpPr>
        <p:spPr/>
        <p:txBody>
          <a:bodyPr/>
          <a:lstStyle/>
          <a:p>
            <a:r>
              <a:rPr lang="en-US"/>
              <a:t>BU MET AD616 Fall 2022</a:t>
            </a:r>
            <a:endParaRPr lang="en-US" dirty="0"/>
          </a:p>
        </p:txBody>
      </p:sp>
      <p:sp>
        <p:nvSpPr>
          <p:cNvPr id="8" name="Rectangle 7"/>
          <p:cNvSpPr/>
          <p:nvPr/>
        </p:nvSpPr>
        <p:spPr>
          <a:xfrm>
            <a:off x="838200" y="3650484"/>
            <a:ext cx="10515600" cy="1846659"/>
          </a:xfrm>
          <a:prstGeom prst="rect">
            <a:avLst/>
          </a:prstGeom>
          <a:solidFill>
            <a:srgbClr val="F5F5F5"/>
          </a:solidFill>
        </p:spPr>
        <p:txBody>
          <a:bodyPr wrap="square">
            <a:spAutoFit/>
          </a:bodyPr>
          <a:lstStyle/>
          <a:p>
            <a:r>
              <a:rPr lang="en-US" sz="2000" dirty="0"/>
              <a:t>“More specifically, we are interested in answering the following questions:</a:t>
            </a:r>
          </a:p>
          <a:p>
            <a:pPr marL="800100" lvl="1" indent="-342900">
              <a:buFont typeface="Arial" panose="020B0604020202020204" pitchFamily="34" charset="0"/>
              <a:buChar char="•"/>
            </a:pPr>
            <a:r>
              <a:rPr lang="en-US" dirty="0"/>
              <a:t>What is the risk that the net present value over the 5 years will not be positive?</a:t>
            </a:r>
          </a:p>
          <a:p>
            <a:pPr marL="800100" lvl="1" indent="-342900">
              <a:buFont typeface="Arial" panose="020B0604020202020204" pitchFamily="34" charset="0"/>
              <a:buChar char="•"/>
            </a:pPr>
            <a:r>
              <a:rPr lang="en-US" dirty="0"/>
              <a:t>What are the chances that the product will show a cumulative net profit in the third year?</a:t>
            </a:r>
          </a:p>
          <a:p>
            <a:pPr marL="800100" lvl="1" indent="-342900">
              <a:buFont typeface="Arial" panose="020B0604020202020204" pitchFamily="34" charset="0"/>
              <a:buChar char="•"/>
            </a:pPr>
            <a:r>
              <a:rPr lang="en-US" dirty="0"/>
              <a:t>What cumulative profit in the fifth year are we likely to observe with a probability of at least 0.9?”</a:t>
            </a:r>
          </a:p>
          <a:p>
            <a:r>
              <a:rPr lang="en-US" sz="2000" b="1" dirty="0"/>
              <a:t>Source:</a:t>
            </a:r>
            <a:r>
              <a:rPr lang="en-US" sz="2000" dirty="0"/>
              <a:t> Evans, J. R., </a:t>
            </a:r>
            <a:r>
              <a:rPr lang="en-US" sz="2000" i="1" dirty="0"/>
              <a:t>Business Analytics: Methods, Models, and Decisions</a:t>
            </a:r>
            <a:r>
              <a:rPr lang="en-US" sz="2000" dirty="0"/>
              <a:t>, 2e, 2016, Pearson Education, Inc., Chapter 11, Example 11.8, pp. 388. </a:t>
            </a:r>
          </a:p>
        </p:txBody>
      </p:sp>
      <p:sp>
        <p:nvSpPr>
          <p:cNvPr id="9" name="Content Placeholder 2"/>
          <p:cNvSpPr txBox="1">
            <a:spLocks/>
          </p:cNvSpPr>
          <p:nvPr/>
        </p:nvSpPr>
        <p:spPr>
          <a:xfrm>
            <a:off x="838200" y="5650664"/>
            <a:ext cx="10515600" cy="6741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To be able to answer these questions, we will need to simulate the new-product development model. We will build the simulation model in the next section</a:t>
            </a:r>
          </a:p>
        </p:txBody>
      </p:sp>
    </p:spTree>
    <p:extLst>
      <p:ext uri="{BB962C8B-B14F-4D97-AF65-F5344CB8AC3E}">
        <p14:creationId xmlns:p14="http://schemas.microsoft.com/office/powerpoint/2010/main" val="1125820439"/>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the Simulation Model</a:t>
            </a:r>
            <a:r>
              <a:rPr lang="en-US" baseline="30000" dirty="0"/>
              <a:t>4</a:t>
            </a:r>
            <a:endParaRPr lang="en-US" dirty="0"/>
          </a:p>
        </p:txBody>
      </p:sp>
      <p:sp>
        <p:nvSpPr>
          <p:cNvPr id="3" name="Content Placeholder 2"/>
          <p:cNvSpPr>
            <a:spLocks noGrp="1"/>
          </p:cNvSpPr>
          <p:nvPr>
            <p:ph idx="1"/>
          </p:nvPr>
        </p:nvSpPr>
        <p:spPr>
          <a:xfrm>
            <a:off x="838200" y="1612276"/>
            <a:ext cx="10515600" cy="4658777"/>
          </a:xfrm>
        </p:spPr>
        <p:txBody>
          <a:bodyPr vert="horz" lIns="91440" tIns="45720" rIns="91440" bIns="45720" rtlCol="0">
            <a:normAutofit/>
          </a:bodyPr>
          <a:lstStyle/>
          <a:p>
            <a:pPr marL="0" indent="0">
              <a:buNone/>
            </a:pPr>
            <a:r>
              <a:rPr lang="en-US" dirty="0"/>
              <a:t>In building our simulation model we will follow the 5 steps that was outlined in Lecture 2. We are already done with Step 1; i.e., we have started with the deterministic model and constructed a model that relates inputs to the output measures. </a:t>
            </a:r>
          </a:p>
          <a:p>
            <a:pPr marL="0" indent="0">
              <a:buNone/>
            </a:pPr>
            <a:r>
              <a:rPr lang="en-US" dirty="0"/>
              <a:t>We will now define the inputs that are uncertain along with their probability distributions; then select one or more outputs to record over the simulation runs; determine number of trials for the simulation; execute the simulation and finally analyze the results and gain insights.</a:t>
            </a:r>
          </a:p>
        </p:txBody>
      </p:sp>
      <p:sp>
        <p:nvSpPr>
          <p:cNvPr id="5" name="Footer Placeholder 4"/>
          <p:cNvSpPr>
            <a:spLocks noGrp="1"/>
          </p:cNvSpPr>
          <p:nvPr>
            <p:ph type="ftr" sz="quarter" idx="11"/>
          </p:nvPr>
        </p:nvSpPr>
        <p:spPr/>
        <p:txBody>
          <a:bodyPr/>
          <a:lstStyle/>
          <a:p>
            <a:r>
              <a:rPr lang="en-US"/>
              <a:t>BU MET AD616 Fall 2022</a:t>
            </a:r>
            <a:endParaRPr lang="en-US" dirty="0"/>
          </a:p>
        </p:txBody>
      </p:sp>
    </p:spTree>
    <p:extLst>
      <p:ext uri="{BB962C8B-B14F-4D97-AF65-F5344CB8AC3E}">
        <p14:creationId xmlns:p14="http://schemas.microsoft.com/office/powerpoint/2010/main" val="4232034068"/>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Uncertain Inputs</a:t>
            </a:r>
          </a:p>
        </p:txBody>
      </p:sp>
      <p:sp>
        <p:nvSpPr>
          <p:cNvPr id="5" name="Footer Placeholder 4"/>
          <p:cNvSpPr>
            <a:spLocks noGrp="1"/>
          </p:cNvSpPr>
          <p:nvPr>
            <p:ph type="ftr" sz="quarter" idx="11"/>
          </p:nvPr>
        </p:nvSpPr>
        <p:spPr/>
        <p:txBody>
          <a:bodyPr/>
          <a:lstStyle/>
          <a:p>
            <a:r>
              <a:rPr lang="en-US"/>
              <a:t>BU MET AD616 Fall 2022</a:t>
            </a:r>
            <a:endParaRPr lang="en-US" dirty="0"/>
          </a:p>
        </p:txBody>
      </p:sp>
      <p:sp>
        <p:nvSpPr>
          <p:cNvPr id="7" name="Content Placeholder 6"/>
          <p:cNvSpPr>
            <a:spLocks noGrp="1"/>
          </p:cNvSpPr>
          <p:nvPr>
            <p:ph idx="1"/>
          </p:nvPr>
        </p:nvSpPr>
        <p:spPr>
          <a:xfrm>
            <a:off x="838200" y="1439906"/>
            <a:ext cx="10515600" cy="4640758"/>
          </a:xfrm>
          <a:prstGeom prst="rect">
            <a:avLst/>
          </a:prstGeom>
          <a:solidFill>
            <a:srgbClr val="F5F5F5"/>
          </a:solidFill>
        </p:spPr>
        <p:txBody>
          <a:bodyPr wrap="square">
            <a:spAutoFit/>
          </a:bodyPr>
          <a:lstStyle/>
          <a:p>
            <a:pPr marL="0" indent="0">
              <a:buNone/>
            </a:pPr>
            <a:r>
              <a:rPr lang="en-US" sz="2400" dirty="0"/>
              <a:t>Suppose that we identify the following uncertain variables in the model along with their probability distributions.</a:t>
            </a:r>
          </a:p>
          <a:p>
            <a:pPr lvl="1"/>
            <a:r>
              <a:rPr lang="en-US" sz="2000" i="1" dirty="0"/>
              <a:t>Market size: </a:t>
            </a:r>
            <a:r>
              <a:rPr lang="en-US" sz="2000" dirty="0"/>
              <a:t>normal with a mean of 2,000,000 units and a standard deviation of 400,000 units.</a:t>
            </a:r>
          </a:p>
          <a:p>
            <a:pPr lvl="1"/>
            <a:r>
              <a:rPr lang="en-US" sz="2000" i="1" dirty="0"/>
              <a:t>R&amp;D costs: </a:t>
            </a:r>
            <a:r>
              <a:rPr lang="en-US" sz="2000" dirty="0"/>
              <a:t>uniform between $600,000,000 and $800,000,000 (so any value between $600,000,000 and $800,000,000 is equally likely for the R&amp;D costs.)</a:t>
            </a:r>
          </a:p>
          <a:p>
            <a:pPr lvl="1"/>
            <a:r>
              <a:rPr lang="en-US" sz="2000" i="1" dirty="0"/>
              <a:t>Clinical trial costs:</a:t>
            </a:r>
            <a:r>
              <a:rPr lang="en-US" sz="2000" dirty="0"/>
              <a:t> lognormal with a mean of $150,000,000 and standard deviation $30,000,000.</a:t>
            </a:r>
          </a:p>
          <a:p>
            <a:pPr lvl="1"/>
            <a:r>
              <a:rPr lang="en-US" sz="2000" i="1" dirty="0"/>
              <a:t>Annual market growth factor: </a:t>
            </a:r>
            <a:r>
              <a:rPr lang="en-US" sz="2000" dirty="0"/>
              <a:t>triangular with minimum 2%, maximum 6%, and most likely 3%.</a:t>
            </a:r>
          </a:p>
          <a:p>
            <a:pPr lvl="1"/>
            <a:r>
              <a:rPr lang="en-US" sz="2000" i="1" dirty="0"/>
              <a:t>Annual market share growth rate: </a:t>
            </a:r>
            <a:r>
              <a:rPr lang="en-US" sz="2000" dirty="0"/>
              <a:t>triangular with minimum 15%, maximum 25%, and most likely 20%.</a:t>
            </a:r>
          </a:p>
          <a:p>
            <a:pPr marL="0" indent="0">
              <a:buNone/>
            </a:pPr>
            <a:r>
              <a:rPr lang="en-US" sz="2400" b="1" dirty="0"/>
              <a:t>Source: </a:t>
            </a:r>
            <a:r>
              <a:rPr lang="en-US" sz="2400" dirty="0"/>
              <a:t>Evans, J. R., Business Analytics: Methods, Models, and Decisions, 2e, 2016, Pearson Education, Inc., Chapter 11, Example 11.8, pp. 388</a:t>
            </a:r>
          </a:p>
        </p:txBody>
      </p:sp>
    </p:spTree>
    <p:extLst>
      <p:ext uri="{BB962C8B-B14F-4D97-AF65-F5344CB8AC3E}">
        <p14:creationId xmlns:p14="http://schemas.microsoft.com/office/powerpoint/2010/main" val="3363451555"/>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User-Defined Functions</a:t>
            </a:r>
          </a:p>
        </p:txBody>
      </p:sp>
      <p:sp>
        <p:nvSpPr>
          <p:cNvPr id="5" name="Footer Placeholder 4"/>
          <p:cNvSpPr>
            <a:spLocks noGrp="1"/>
          </p:cNvSpPr>
          <p:nvPr>
            <p:ph type="ftr" sz="quarter" idx="11"/>
          </p:nvPr>
        </p:nvSpPr>
        <p:spPr/>
        <p:txBody>
          <a:bodyPr/>
          <a:lstStyle/>
          <a:p>
            <a:r>
              <a:rPr lang="en-US"/>
              <a:t>BU MET AD616 Fall 2022</a:t>
            </a:r>
            <a:endParaRPr lang="en-US" dirty="0"/>
          </a:p>
        </p:txBody>
      </p:sp>
      <p:sp>
        <p:nvSpPr>
          <p:cNvPr id="3" name="Content Placeholder 2"/>
          <p:cNvSpPr>
            <a:spLocks noGrp="1"/>
          </p:cNvSpPr>
          <p:nvPr>
            <p:ph idx="1"/>
          </p:nvPr>
        </p:nvSpPr>
        <p:spPr>
          <a:xfrm>
            <a:off x="838200" y="1616968"/>
            <a:ext cx="10515600" cy="991716"/>
          </a:xfrm>
        </p:spPr>
        <p:txBody>
          <a:bodyPr/>
          <a:lstStyle/>
          <a:p>
            <a:pPr marL="0" indent="0">
              <a:buNone/>
            </a:pPr>
            <a:r>
              <a:rPr lang="en-US" dirty="0"/>
              <a:t>We’ll start by loading the </a:t>
            </a:r>
            <a:r>
              <a:rPr lang="en-US" dirty="0" err="1"/>
              <a:t>tidyverse</a:t>
            </a:r>
            <a:r>
              <a:rPr lang="en-US" dirty="0"/>
              <a:t> library, and defining the </a:t>
            </a:r>
            <a:r>
              <a:rPr lang="en-US" dirty="0" err="1"/>
              <a:t>rtri</a:t>
            </a:r>
            <a:r>
              <a:rPr lang="en-US" dirty="0"/>
              <a:t> function and the rlnorm2 function we used in the previous lecture.</a:t>
            </a:r>
          </a:p>
        </p:txBody>
      </p:sp>
      <p:pic>
        <p:nvPicPr>
          <p:cNvPr id="4" name="Picture 3"/>
          <p:cNvPicPr>
            <a:picLocks noChangeAspect="1"/>
          </p:cNvPicPr>
          <p:nvPr/>
        </p:nvPicPr>
        <p:blipFill>
          <a:blip r:embed="rId3"/>
          <a:stretch>
            <a:fillRect/>
          </a:stretch>
        </p:blipFill>
        <p:spPr>
          <a:xfrm>
            <a:off x="1133409" y="2608684"/>
            <a:ext cx="9925179" cy="3336694"/>
          </a:xfrm>
          <a:prstGeom prst="rect">
            <a:avLst/>
          </a:prstGeom>
          <a:ln>
            <a:solidFill>
              <a:schemeClr val="bg2"/>
            </a:solidFill>
          </a:ln>
        </p:spPr>
      </p:pic>
      <p:sp>
        <p:nvSpPr>
          <p:cNvPr id="8" name="TextBox 7"/>
          <p:cNvSpPr txBox="1"/>
          <p:nvPr/>
        </p:nvSpPr>
        <p:spPr>
          <a:xfrm>
            <a:off x="5540301" y="5987018"/>
            <a:ext cx="1111394" cy="369332"/>
          </a:xfrm>
          <a:prstGeom prst="rect">
            <a:avLst/>
          </a:prstGeom>
          <a:noFill/>
        </p:spPr>
        <p:txBody>
          <a:bodyPr wrap="none" rtlCol="0">
            <a:spAutoFit/>
          </a:bodyPr>
          <a:lstStyle/>
          <a:p>
            <a:r>
              <a:rPr lang="en-US" dirty="0"/>
              <a:t>Figure 4.6</a:t>
            </a:r>
          </a:p>
        </p:txBody>
      </p:sp>
    </p:spTree>
    <p:extLst>
      <p:ext uri="{BB962C8B-B14F-4D97-AF65-F5344CB8AC3E}">
        <p14:creationId xmlns:p14="http://schemas.microsoft.com/office/powerpoint/2010/main" val="778124429"/>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Predetermined Inputs</a:t>
            </a:r>
          </a:p>
        </p:txBody>
      </p:sp>
      <p:sp>
        <p:nvSpPr>
          <p:cNvPr id="5" name="Footer Placeholder 4"/>
          <p:cNvSpPr>
            <a:spLocks noGrp="1"/>
          </p:cNvSpPr>
          <p:nvPr>
            <p:ph type="ftr" sz="quarter" idx="11"/>
          </p:nvPr>
        </p:nvSpPr>
        <p:spPr/>
        <p:txBody>
          <a:bodyPr/>
          <a:lstStyle/>
          <a:p>
            <a:r>
              <a:rPr lang="en-US"/>
              <a:t>BU MET AD616 Fall 2022</a:t>
            </a:r>
            <a:endParaRPr lang="en-US" dirty="0"/>
          </a:p>
        </p:txBody>
      </p:sp>
      <p:sp>
        <p:nvSpPr>
          <p:cNvPr id="3" name="Content Placeholder 2"/>
          <p:cNvSpPr>
            <a:spLocks noGrp="1"/>
          </p:cNvSpPr>
          <p:nvPr>
            <p:ph idx="1"/>
          </p:nvPr>
        </p:nvSpPr>
        <p:spPr>
          <a:xfrm>
            <a:off x="838200" y="1616968"/>
            <a:ext cx="10515600" cy="991716"/>
          </a:xfrm>
        </p:spPr>
        <p:txBody>
          <a:bodyPr>
            <a:normAutofit fontScale="92500" lnSpcReduction="20000"/>
          </a:bodyPr>
          <a:lstStyle/>
          <a:p>
            <a:pPr marL="0" indent="0">
              <a:buNone/>
            </a:pPr>
            <a:r>
              <a:rPr lang="en-US" dirty="0"/>
              <a:t>According to the text of the problem, the number of years, required rate of return, year 1 market share, unit revenue, and unit cost all remain fixed, as in the deterministic problem. We also choose here to run 10,000 trials.</a:t>
            </a:r>
          </a:p>
        </p:txBody>
      </p:sp>
      <p:sp>
        <p:nvSpPr>
          <p:cNvPr id="8" name="TextBox 7"/>
          <p:cNvSpPr txBox="1"/>
          <p:nvPr/>
        </p:nvSpPr>
        <p:spPr>
          <a:xfrm>
            <a:off x="5540301" y="5096728"/>
            <a:ext cx="1111394" cy="369332"/>
          </a:xfrm>
          <a:prstGeom prst="rect">
            <a:avLst/>
          </a:prstGeom>
          <a:noFill/>
        </p:spPr>
        <p:txBody>
          <a:bodyPr wrap="none" rtlCol="0">
            <a:spAutoFit/>
          </a:bodyPr>
          <a:lstStyle/>
          <a:p>
            <a:r>
              <a:rPr lang="en-US" dirty="0"/>
              <a:t>Figure 4.7</a:t>
            </a:r>
          </a:p>
        </p:txBody>
      </p:sp>
      <p:pic>
        <p:nvPicPr>
          <p:cNvPr id="9" name="Picture 8"/>
          <p:cNvPicPr>
            <a:picLocks noChangeAspect="1"/>
          </p:cNvPicPr>
          <p:nvPr/>
        </p:nvPicPr>
        <p:blipFill>
          <a:blip r:embed="rId3"/>
          <a:stretch>
            <a:fillRect/>
          </a:stretch>
        </p:blipFill>
        <p:spPr>
          <a:xfrm>
            <a:off x="2800348" y="3230602"/>
            <a:ext cx="6591300" cy="1714500"/>
          </a:xfrm>
          <a:prstGeom prst="rect">
            <a:avLst/>
          </a:prstGeom>
          <a:ln>
            <a:solidFill>
              <a:schemeClr val="bg2"/>
            </a:solidFill>
          </a:ln>
        </p:spPr>
      </p:pic>
    </p:spTree>
    <p:extLst>
      <p:ext uri="{BB962C8B-B14F-4D97-AF65-F5344CB8AC3E}">
        <p14:creationId xmlns:p14="http://schemas.microsoft.com/office/powerpoint/2010/main" val="136442145"/>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Uncertain Inputs</a:t>
            </a:r>
          </a:p>
        </p:txBody>
      </p:sp>
      <p:sp>
        <p:nvSpPr>
          <p:cNvPr id="5" name="Footer Placeholder 4"/>
          <p:cNvSpPr>
            <a:spLocks noGrp="1"/>
          </p:cNvSpPr>
          <p:nvPr>
            <p:ph type="ftr" sz="quarter" idx="11"/>
          </p:nvPr>
        </p:nvSpPr>
        <p:spPr/>
        <p:txBody>
          <a:bodyPr/>
          <a:lstStyle/>
          <a:p>
            <a:r>
              <a:rPr lang="en-US"/>
              <a:t>BU MET AD616 Fall 2022</a:t>
            </a:r>
            <a:endParaRPr lang="en-US" dirty="0"/>
          </a:p>
        </p:txBody>
      </p:sp>
      <p:sp>
        <p:nvSpPr>
          <p:cNvPr id="3" name="Content Placeholder 2"/>
          <p:cNvSpPr>
            <a:spLocks noGrp="1"/>
          </p:cNvSpPr>
          <p:nvPr>
            <p:ph idx="1"/>
          </p:nvPr>
        </p:nvSpPr>
        <p:spPr>
          <a:xfrm>
            <a:off x="838200" y="1616968"/>
            <a:ext cx="6286500" cy="3697624"/>
          </a:xfrm>
        </p:spPr>
        <p:txBody>
          <a:bodyPr>
            <a:normAutofit lnSpcReduction="10000"/>
          </a:bodyPr>
          <a:lstStyle/>
          <a:p>
            <a:pPr marL="0" indent="0">
              <a:buNone/>
            </a:pPr>
            <a:r>
              <a:rPr lang="en-US" dirty="0"/>
              <a:t>Here we start to build our data frame, each row of which represents one trial of the Monte Carlo simulation. We include a trial number, R&amp;D costs, clinical trial costs, and the starting market size, all as defined by the parameters of the problem. </a:t>
            </a:r>
          </a:p>
          <a:p>
            <a:pPr marL="0" indent="0">
              <a:buNone/>
            </a:pPr>
            <a:r>
              <a:rPr lang="en-US" dirty="0"/>
              <a:t>The first ten trials are displayed in Figure 4.8, using the head function in the console.</a:t>
            </a:r>
          </a:p>
        </p:txBody>
      </p:sp>
      <p:sp>
        <p:nvSpPr>
          <p:cNvPr id="8" name="TextBox 7"/>
          <p:cNvSpPr txBox="1"/>
          <p:nvPr/>
        </p:nvSpPr>
        <p:spPr>
          <a:xfrm>
            <a:off x="5540303" y="5987018"/>
            <a:ext cx="1111394" cy="369332"/>
          </a:xfrm>
          <a:prstGeom prst="rect">
            <a:avLst/>
          </a:prstGeom>
          <a:noFill/>
        </p:spPr>
        <p:txBody>
          <a:bodyPr wrap="none" rtlCol="0">
            <a:spAutoFit/>
          </a:bodyPr>
          <a:lstStyle/>
          <a:p>
            <a:r>
              <a:rPr lang="en-US" dirty="0"/>
              <a:t>Figure 4.8</a:t>
            </a:r>
          </a:p>
        </p:txBody>
      </p:sp>
      <p:pic>
        <p:nvPicPr>
          <p:cNvPr id="7" name="Picture 6"/>
          <p:cNvPicPr>
            <a:picLocks noChangeAspect="1"/>
          </p:cNvPicPr>
          <p:nvPr/>
        </p:nvPicPr>
        <p:blipFill>
          <a:blip r:embed="rId3"/>
          <a:stretch>
            <a:fillRect/>
          </a:stretch>
        </p:blipFill>
        <p:spPr>
          <a:xfrm>
            <a:off x="442912" y="5711646"/>
            <a:ext cx="11306175" cy="247650"/>
          </a:xfrm>
          <a:prstGeom prst="rect">
            <a:avLst/>
          </a:prstGeom>
          <a:ln>
            <a:solidFill>
              <a:schemeClr val="bg2"/>
            </a:solidFill>
          </a:ln>
        </p:spPr>
      </p:pic>
      <p:pic>
        <p:nvPicPr>
          <p:cNvPr id="10" name="Picture 9"/>
          <p:cNvPicPr>
            <a:picLocks noChangeAspect="1"/>
          </p:cNvPicPr>
          <p:nvPr/>
        </p:nvPicPr>
        <p:blipFill>
          <a:blip r:embed="rId4"/>
          <a:stretch>
            <a:fillRect/>
          </a:stretch>
        </p:blipFill>
        <p:spPr>
          <a:xfrm>
            <a:off x="7331076" y="2177271"/>
            <a:ext cx="4022724" cy="2603921"/>
          </a:xfrm>
          <a:prstGeom prst="rect">
            <a:avLst/>
          </a:prstGeom>
          <a:ln>
            <a:solidFill>
              <a:schemeClr val="bg2"/>
            </a:solidFill>
          </a:ln>
        </p:spPr>
      </p:pic>
    </p:spTree>
    <p:extLst>
      <p:ext uri="{BB962C8B-B14F-4D97-AF65-F5344CB8AC3E}">
        <p14:creationId xmlns:p14="http://schemas.microsoft.com/office/powerpoint/2010/main" val="322825769"/>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Uncertain Inputs</a:t>
            </a:r>
          </a:p>
        </p:txBody>
      </p:sp>
      <p:sp>
        <p:nvSpPr>
          <p:cNvPr id="5" name="Footer Placeholder 4"/>
          <p:cNvSpPr>
            <a:spLocks noGrp="1"/>
          </p:cNvSpPr>
          <p:nvPr>
            <p:ph type="ftr" sz="quarter" idx="11"/>
          </p:nvPr>
        </p:nvSpPr>
        <p:spPr/>
        <p:txBody>
          <a:bodyPr/>
          <a:lstStyle/>
          <a:p>
            <a:r>
              <a:rPr lang="en-US"/>
              <a:t>BU MET AD616 Fall 2022</a:t>
            </a:r>
            <a:endParaRPr lang="en-US" dirty="0"/>
          </a:p>
        </p:txBody>
      </p:sp>
      <p:sp>
        <p:nvSpPr>
          <p:cNvPr id="3" name="Content Placeholder 2"/>
          <p:cNvSpPr>
            <a:spLocks noGrp="1"/>
          </p:cNvSpPr>
          <p:nvPr>
            <p:ph idx="1"/>
          </p:nvPr>
        </p:nvSpPr>
        <p:spPr>
          <a:xfrm>
            <a:off x="838200" y="1616968"/>
            <a:ext cx="10515600" cy="2698732"/>
          </a:xfrm>
        </p:spPr>
        <p:txBody>
          <a:bodyPr>
            <a:normAutofit fontScale="92500" lnSpcReduction="20000"/>
          </a:bodyPr>
          <a:lstStyle/>
          <a:p>
            <a:pPr marL="0" indent="0">
              <a:buNone/>
            </a:pPr>
            <a:r>
              <a:rPr lang="en-US" dirty="0"/>
              <a:t>We next create a list of data frames, which we’ll eventually nest in our stochastic model. Each of these data frames contains the initial uncertain inputs that we need to define for each year: The growth of the market size and market share for years two through five. T</a:t>
            </a:r>
          </a:p>
          <a:p>
            <a:pPr marL="0" indent="0">
              <a:buNone/>
            </a:pPr>
            <a:r>
              <a:rPr lang="en-US" dirty="0"/>
              <a:t>o produce this list, we use the </a:t>
            </a:r>
            <a:r>
              <a:rPr lang="en-US" b="1" dirty="0"/>
              <a:t>replicate</a:t>
            </a:r>
            <a:r>
              <a:rPr lang="en-US" dirty="0"/>
              <a:t> function, telling it to define a data frame 10,000 times. The result of the first replication is reproduced in figure 4.9. </a:t>
            </a:r>
          </a:p>
          <a:p>
            <a:pPr marL="0" indent="0">
              <a:buNone/>
            </a:pPr>
            <a:r>
              <a:rPr lang="en-US" dirty="0"/>
              <a:t>To simplify our code, we take the step of adding 1 to the growth factors now.</a:t>
            </a:r>
          </a:p>
        </p:txBody>
      </p:sp>
      <p:sp>
        <p:nvSpPr>
          <p:cNvPr id="8" name="TextBox 7"/>
          <p:cNvSpPr txBox="1"/>
          <p:nvPr/>
        </p:nvSpPr>
        <p:spPr>
          <a:xfrm>
            <a:off x="5540303" y="5987018"/>
            <a:ext cx="1111394" cy="369332"/>
          </a:xfrm>
          <a:prstGeom prst="rect">
            <a:avLst/>
          </a:prstGeom>
          <a:noFill/>
        </p:spPr>
        <p:txBody>
          <a:bodyPr wrap="none" rtlCol="0">
            <a:spAutoFit/>
          </a:bodyPr>
          <a:lstStyle/>
          <a:p>
            <a:r>
              <a:rPr lang="en-US" dirty="0"/>
              <a:t>Figure 4.9</a:t>
            </a:r>
          </a:p>
        </p:txBody>
      </p:sp>
      <p:pic>
        <p:nvPicPr>
          <p:cNvPr id="4" name="Picture 3"/>
          <p:cNvPicPr>
            <a:picLocks noChangeAspect="1"/>
          </p:cNvPicPr>
          <p:nvPr/>
        </p:nvPicPr>
        <p:blipFill>
          <a:blip r:embed="rId3"/>
          <a:stretch>
            <a:fillRect/>
          </a:stretch>
        </p:blipFill>
        <p:spPr>
          <a:xfrm>
            <a:off x="193675" y="4766956"/>
            <a:ext cx="8416925" cy="1138138"/>
          </a:xfrm>
          <a:prstGeom prst="rect">
            <a:avLst/>
          </a:prstGeom>
          <a:ln>
            <a:solidFill>
              <a:schemeClr val="bg2"/>
            </a:solidFill>
          </a:ln>
        </p:spPr>
      </p:pic>
      <p:pic>
        <p:nvPicPr>
          <p:cNvPr id="9" name="Picture 8"/>
          <p:cNvPicPr>
            <a:picLocks noChangeAspect="1"/>
          </p:cNvPicPr>
          <p:nvPr/>
        </p:nvPicPr>
        <p:blipFill>
          <a:blip r:embed="rId4"/>
          <a:stretch>
            <a:fillRect/>
          </a:stretch>
        </p:blipFill>
        <p:spPr>
          <a:xfrm>
            <a:off x="8877300" y="4417626"/>
            <a:ext cx="2971800" cy="1836798"/>
          </a:xfrm>
          <a:prstGeom prst="rect">
            <a:avLst/>
          </a:prstGeom>
          <a:ln>
            <a:solidFill>
              <a:schemeClr val="bg2"/>
            </a:solidFill>
          </a:ln>
        </p:spPr>
      </p:pic>
    </p:spTree>
    <p:extLst>
      <p:ext uri="{BB962C8B-B14F-4D97-AF65-F5344CB8AC3E}">
        <p14:creationId xmlns:p14="http://schemas.microsoft.com/office/powerpoint/2010/main" val="3282057275"/>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Calculating Outputs</a:t>
            </a:r>
          </a:p>
        </p:txBody>
      </p:sp>
      <p:sp>
        <p:nvSpPr>
          <p:cNvPr id="5" name="Footer Placeholder 4"/>
          <p:cNvSpPr>
            <a:spLocks noGrp="1"/>
          </p:cNvSpPr>
          <p:nvPr>
            <p:ph type="ftr" sz="quarter" idx="11"/>
          </p:nvPr>
        </p:nvSpPr>
        <p:spPr/>
        <p:txBody>
          <a:bodyPr/>
          <a:lstStyle/>
          <a:p>
            <a:r>
              <a:rPr lang="en-US"/>
              <a:t>BU MET AD616 Fall 2022</a:t>
            </a:r>
            <a:endParaRPr lang="en-US" dirty="0"/>
          </a:p>
        </p:txBody>
      </p:sp>
      <p:sp>
        <p:nvSpPr>
          <p:cNvPr id="3" name="Content Placeholder 2"/>
          <p:cNvSpPr>
            <a:spLocks noGrp="1"/>
          </p:cNvSpPr>
          <p:nvPr>
            <p:ph idx="1"/>
          </p:nvPr>
        </p:nvSpPr>
        <p:spPr>
          <a:xfrm>
            <a:off x="838200" y="1616967"/>
            <a:ext cx="10515600" cy="2534288"/>
          </a:xfrm>
        </p:spPr>
        <p:txBody>
          <a:bodyPr>
            <a:normAutofit fontScale="77500" lnSpcReduction="20000"/>
          </a:bodyPr>
          <a:lstStyle/>
          <a:p>
            <a:pPr marL="0" indent="0">
              <a:buNone/>
            </a:pPr>
            <a:r>
              <a:rPr lang="en-US" dirty="0"/>
              <a:t>We now use a for loop to go through each line of </a:t>
            </a:r>
            <a:r>
              <a:rPr lang="en-US" dirty="0" err="1"/>
              <a:t>smodel</a:t>
            </a:r>
            <a:r>
              <a:rPr lang="en-US" dirty="0"/>
              <a:t> and calculate sales for each year, profit each year, and cumulative profit each year in each of the 10,000 trials in “output”. </a:t>
            </a:r>
          </a:p>
          <a:p>
            <a:pPr marL="0" indent="0">
              <a:buNone/>
            </a:pPr>
            <a:r>
              <a:rPr lang="en-US" dirty="0"/>
              <a:t>To prevent R from repeatedly overwriting the entirety of output, we use a temporary data frame named “a” to store these values while the calculation is being performed. Note the </a:t>
            </a:r>
            <a:r>
              <a:rPr lang="en-US" b="1" dirty="0" err="1"/>
              <a:t>cumproduct</a:t>
            </a:r>
            <a:r>
              <a:rPr lang="en-US" dirty="0"/>
              <a:t> function, which has the same functionality of </a:t>
            </a:r>
            <a:r>
              <a:rPr lang="en-US" dirty="0" err="1"/>
              <a:t>cumsum</a:t>
            </a:r>
            <a:r>
              <a:rPr lang="en-US" dirty="0"/>
              <a:t> for multiplication. </a:t>
            </a:r>
          </a:p>
          <a:p>
            <a:pPr marL="0" indent="0">
              <a:buNone/>
            </a:pPr>
            <a:r>
              <a:rPr lang="en-US" dirty="0"/>
              <a:t>We remove “a” when the process is finished. The first entry in the newly calculated “output” is reproduced in Figure 4.10.</a:t>
            </a:r>
          </a:p>
        </p:txBody>
      </p:sp>
      <p:sp>
        <p:nvSpPr>
          <p:cNvPr id="8" name="TextBox 7"/>
          <p:cNvSpPr txBox="1"/>
          <p:nvPr/>
        </p:nvSpPr>
        <p:spPr>
          <a:xfrm>
            <a:off x="5481793" y="5923021"/>
            <a:ext cx="1228413" cy="369332"/>
          </a:xfrm>
          <a:prstGeom prst="rect">
            <a:avLst/>
          </a:prstGeom>
          <a:noFill/>
        </p:spPr>
        <p:txBody>
          <a:bodyPr wrap="none" rtlCol="0">
            <a:spAutoFit/>
          </a:bodyPr>
          <a:lstStyle/>
          <a:p>
            <a:r>
              <a:rPr lang="en-US" dirty="0"/>
              <a:t>Figure 4.10</a:t>
            </a:r>
          </a:p>
        </p:txBody>
      </p:sp>
      <p:pic>
        <p:nvPicPr>
          <p:cNvPr id="7" name="Picture 6"/>
          <p:cNvPicPr>
            <a:picLocks noChangeAspect="1"/>
          </p:cNvPicPr>
          <p:nvPr/>
        </p:nvPicPr>
        <p:blipFill>
          <a:blip r:embed="rId3"/>
          <a:stretch>
            <a:fillRect/>
          </a:stretch>
        </p:blipFill>
        <p:spPr>
          <a:xfrm>
            <a:off x="236957" y="4355035"/>
            <a:ext cx="5871743" cy="1364206"/>
          </a:xfrm>
          <a:prstGeom prst="rect">
            <a:avLst/>
          </a:prstGeom>
          <a:ln>
            <a:solidFill>
              <a:schemeClr val="bg2"/>
            </a:solidFill>
          </a:ln>
        </p:spPr>
      </p:pic>
      <p:pic>
        <p:nvPicPr>
          <p:cNvPr id="10" name="Picture 9"/>
          <p:cNvPicPr>
            <a:picLocks noChangeAspect="1"/>
          </p:cNvPicPr>
          <p:nvPr/>
        </p:nvPicPr>
        <p:blipFill>
          <a:blip r:embed="rId4"/>
          <a:stretch>
            <a:fillRect/>
          </a:stretch>
        </p:blipFill>
        <p:spPr>
          <a:xfrm>
            <a:off x="6350000" y="4299068"/>
            <a:ext cx="5190272" cy="1559957"/>
          </a:xfrm>
          <a:prstGeom prst="rect">
            <a:avLst/>
          </a:prstGeom>
          <a:ln>
            <a:solidFill>
              <a:schemeClr val="bg2"/>
            </a:solidFill>
          </a:ln>
        </p:spPr>
      </p:pic>
    </p:spTree>
    <p:extLst>
      <p:ext uri="{BB962C8B-B14F-4D97-AF65-F5344CB8AC3E}">
        <p14:creationId xmlns:p14="http://schemas.microsoft.com/office/powerpoint/2010/main" val="1857705456"/>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Calculating Outputs</a:t>
            </a:r>
          </a:p>
        </p:txBody>
      </p:sp>
      <p:sp>
        <p:nvSpPr>
          <p:cNvPr id="5" name="Footer Placeholder 4"/>
          <p:cNvSpPr>
            <a:spLocks noGrp="1"/>
          </p:cNvSpPr>
          <p:nvPr>
            <p:ph type="ftr" sz="quarter" idx="11"/>
          </p:nvPr>
        </p:nvSpPr>
        <p:spPr/>
        <p:txBody>
          <a:bodyPr/>
          <a:lstStyle/>
          <a:p>
            <a:r>
              <a:rPr lang="en-US"/>
              <a:t>BU MET AD616 Fall 2022</a:t>
            </a:r>
            <a:endParaRPr lang="en-US" dirty="0"/>
          </a:p>
        </p:txBody>
      </p:sp>
      <p:sp>
        <p:nvSpPr>
          <p:cNvPr id="3" name="Content Placeholder 2"/>
          <p:cNvSpPr>
            <a:spLocks noGrp="1"/>
          </p:cNvSpPr>
          <p:nvPr>
            <p:ph idx="1"/>
          </p:nvPr>
        </p:nvSpPr>
        <p:spPr>
          <a:xfrm>
            <a:off x="838200" y="1616968"/>
            <a:ext cx="10515600" cy="2192000"/>
          </a:xfrm>
        </p:spPr>
        <p:txBody>
          <a:bodyPr>
            <a:normAutofit fontScale="92500" lnSpcReduction="10000"/>
          </a:bodyPr>
          <a:lstStyle/>
          <a:p>
            <a:pPr marL="0" indent="0">
              <a:buNone/>
            </a:pPr>
            <a:r>
              <a:rPr lang="en-US" dirty="0"/>
              <a:t>We now nest our finished output lists into our original “</a:t>
            </a:r>
            <a:r>
              <a:rPr lang="en-US" dirty="0" err="1"/>
              <a:t>smodel</a:t>
            </a:r>
            <a:r>
              <a:rPr lang="en-US" dirty="0"/>
              <a:t>” data frame, under the name “</a:t>
            </a:r>
            <a:r>
              <a:rPr lang="en-US" dirty="0" err="1"/>
              <a:t>nmodel</a:t>
            </a:r>
            <a:r>
              <a:rPr lang="en-US" dirty="0"/>
              <a:t>”, and remove the now redundant “output” list. </a:t>
            </a:r>
          </a:p>
          <a:p>
            <a:pPr marL="0" indent="0">
              <a:buNone/>
            </a:pPr>
            <a:r>
              <a:rPr lang="en-US" dirty="0"/>
              <a:t>We also create a quick user-defined function for NPV, that will be used to calculate the profit cash flows in </a:t>
            </a:r>
            <a:r>
              <a:rPr lang="en-US" dirty="0" err="1"/>
              <a:t>nmodel</a:t>
            </a:r>
            <a:r>
              <a:rPr lang="en-US" dirty="0"/>
              <a:t>. This is necessary because the NPV function in the </a:t>
            </a:r>
            <a:r>
              <a:rPr lang="en-US" dirty="0" err="1"/>
              <a:t>FinancialMath</a:t>
            </a:r>
            <a:r>
              <a:rPr lang="en-US" dirty="0"/>
              <a:t> library cannot readily be used with </a:t>
            </a:r>
            <a:r>
              <a:rPr lang="en-US" dirty="0" err="1"/>
              <a:t>sapply</a:t>
            </a:r>
            <a:r>
              <a:rPr lang="en-US" dirty="0"/>
              <a:t>. The </a:t>
            </a:r>
            <a:r>
              <a:rPr lang="en-US" dirty="0" err="1"/>
              <a:t>sapply</a:t>
            </a:r>
            <a:r>
              <a:rPr lang="en-US" dirty="0"/>
              <a:t> function will be explained later in this section.</a:t>
            </a:r>
          </a:p>
        </p:txBody>
      </p:sp>
      <p:sp>
        <p:nvSpPr>
          <p:cNvPr id="8" name="TextBox 7"/>
          <p:cNvSpPr txBox="1"/>
          <p:nvPr/>
        </p:nvSpPr>
        <p:spPr>
          <a:xfrm>
            <a:off x="8753787" y="6021123"/>
            <a:ext cx="1228413" cy="369332"/>
          </a:xfrm>
          <a:prstGeom prst="rect">
            <a:avLst/>
          </a:prstGeom>
          <a:noFill/>
        </p:spPr>
        <p:txBody>
          <a:bodyPr wrap="none" rtlCol="0">
            <a:spAutoFit/>
          </a:bodyPr>
          <a:lstStyle/>
          <a:p>
            <a:r>
              <a:rPr lang="en-US" dirty="0"/>
              <a:t>Figure 4.11</a:t>
            </a:r>
          </a:p>
        </p:txBody>
      </p:sp>
      <p:pic>
        <p:nvPicPr>
          <p:cNvPr id="4" name="Picture 3"/>
          <p:cNvPicPr>
            <a:picLocks noChangeAspect="1"/>
          </p:cNvPicPr>
          <p:nvPr/>
        </p:nvPicPr>
        <p:blipFill>
          <a:blip r:embed="rId3"/>
          <a:stretch>
            <a:fillRect/>
          </a:stretch>
        </p:blipFill>
        <p:spPr>
          <a:xfrm>
            <a:off x="7086600" y="3827713"/>
            <a:ext cx="4267200" cy="2202426"/>
          </a:xfrm>
          <a:prstGeom prst="rect">
            <a:avLst/>
          </a:prstGeom>
          <a:ln>
            <a:solidFill>
              <a:schemeClr val="bg2"/>
            </a:solidFill>
          </a:ln>
        </p:spPr>
      </p:pic>
      <p:sp>
        <p:nvSpPr>
          <p:cNvPr id="9" name="Content Placeholder 2"/>
          <p:cNvSpPr txBox="1">
            <a:spLocks/>
          </p:cNvSpPr>
          <p:nvPr/>
        </p:nvSpPr>
        <p:spPr>
          <a:xfrm>
            <a:off x="838201" y="3772456"/>
            <a:ext cx="5930900" cy="2192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600" dirty="0"/>
              <a:t>This function calculates each year’s total discount, then takes the cross product (like </a:t>
            </a:r>
            <a:r>
              <a:rPr lang="en-US" sz="2600" dirty="0" err="1"/>
              <a:t>sumproduct</a:t>
            </a:r>
            <a:r>
              <a:rPr lang="en-US" sz="2600" dirty="0"/>
              <a:t> in Excel) of this and the list of </a:t>
            </a:r>
            <a:r>
              <a:rPr lang="en-US" sz="2600" dirty="0" err="1"/>
              <a:t>cashflows</a:t>
            </a:r>
            <a:r>
              <a:rPr lang="en-US" sz="2600" dirty="0"/>
              <a:t>.</a:t>
            </a:r>
          </a:p>
        </p:txBody>
      </p:sp>
    </p:spTree>
    <p:extLst>
      <p:ext uri="{BB962C8B-B14F-4D97-AF65-F5344CB8AC3E}">
        <p14:creationId xmlns:p14="http://schemas.microsoft.com/office/powerpoint/2010/main" val="4291836100"/>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2 Study Guide and Deliverables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99257603"/>
              </p:ext>
            </p:extLst>
          </p:nvPr>
        </p:nvGraphicFramePr>
        <p:xfrm>
          <a:off x="1091961" y="1825625"/>
          <a:ext cx="10008078" cy="3984168"/>
        </p:xfrm>
        <a:graphic>
          <a:graphicData uri="http://schemas.openxmlformats.org/drawingml/2006/table">
            <a:tbl>
              <a:tblPr/>
              <a:tblGrid>
                <a:gridCol w="5004039">
                  <a:extLst>
                    <a:ext uri="{9D8B030D-6E8A-4147-A177-3AD203B41FA5}">
                      <a16:colId xmlns:a16="http://schemas.microsoft.com/office/drawing/2014/main" val="1731853801"/>
                    </a:ext>
                  </a:extLst>
                </a:gridCol>
                <a:gridCol w="5004039">
                  <a:extLst>
                    <a:ext uri="{9D8B030D-6E8A-4147-A177-3AD203B41FA5}">
                      <a16:colId xmlns:a16="http://schemas.microsoft.com/office/drawing/2014/main" val="3205878140"/>
                    </a:ext>
                  </a:extLst>
                </a:gridCol>
              </a:tblGrid>
              <a:tr h="1306813">
                <a:tc>
                  <a:txBody>
                    <a:bodyPr/>
                    <a:lstStyle/>
                    <a:p>
                      <a:pPr fontAlgn="t"/>
                      <a:r>
                        <a:rPr lang="en-US" sz="1700" b="1" dirty="0">
                          <a:effectLst/>
                        </a:rPr>
                        <a:t>Topics:</a:t>
                      </a:r>
                      <a:endParaRPr lang="en-US" sz="1700" dirty="0">
                        <a:effectLst/>
                      </a:endParaRPr>
                    </a:p>
                  </a:txBody>
                  <a:tcPr marL="87027" marR="87027" marT="43513" marB="43513">
                    <a:lnL>
                      <a:noFill/>
                    </a:lnL>
                    <a:lnR>
                      <a:noFill/>
                    </a:lnR>
                    <a:lnT>
                      <a:noFill/>
                    </a:lnT>
                    <a:lnB>
                      <a:noFill/>
                    </a:lnB>
                  </a:tcPr>
                </a:tc>
                <a:tc>
                  <a:txBody>
                    <a:bodyPr/>
                    <a:lstStyle/>
                    <a:p>
                      <a:pPr fontAlgn="t"/>
                      <a:r>
                        <a:rPr lang="en-US" sz="1800" b="1" i="0" kern="1200" dirty="0">
                          <a:solidFill>
                            <a:schemeClr val="tx1"/>
                          </a:solidFill>
                          <a:effectLst/>
                          <a:latin typeface="+mn-lt"/>
                          <a:ea typeface="+mn-ea"/>
                          <a:cs typeface="+mn-cs"/>
                        </a:rPr>
                        <a:t>Lectures 3:</a:t>
                      </a:r>
                      <a:r>
                        <a:rPr lang="en-US" sz="1800" b="0" i="0" kern="1200" dirty="0">
                          <a:solidFill>
                            <a:schemeClr val="tx1"/>
                          </a:solidFill>
                          <a:effectLst/>
                          <a:latin typeface="+mn-lt"/>
                          <a:ea typeface="+mn-ea"/>
                          <a:cs typeface="+mn-cs"/>
                        </a:rPr>
                        <a:t> Analyzing Risk: An Introduction to Modeling Uncertain Inputs</a:t>
                      </a:r>
                      <a:br>
                        <a:rPr lang="en-US" sz="1600" dirty="0"/>
                      </a:br>
                      <a:r>
                        <a:rPr lang="en-US" sz="1800" b="1" i="0" kern="1200" dirty="0">
                          <a:solidFill>
                            <a:schemeClr val="tx1"/>
                          </a:solidFill>
                          <a:effectLst/>
                          <a:latin typeface="+mn-lt"/>
                          <a:ea typeface="+mn-ea"/>
                          <a:cs typeface="+mn-cs"/>
                        </a:rPr>
                        <a:t>Lectures 4: </a:t>
                      </a:r>
                      <a:r>
                        <a:rPr lang="en-US" sz="1800" b="0" i="0" kern="1200" dirty="0">
                          <a:solidFill>
                            <a:schemeClr val="tx1"/>
                          </a:solidFill>
                          <a:effectLst/>
                          <a:latin typeface="+mn-lt"/>
                          <a:ea typeface="+mn-ea"/>
                          <a:cs typeface="+mn-cs"/>
                        </a:rPr>
                        <a:t>Analyzing Risk: Incorporating Uncertainty into the Decisions of the Enterprise</a:t>
                      </a:r>
                      <a:endParaRPr lang="en-US" sz="1700" dirty="0">
                        <a:effectLst/>
                      </a:endParaRPr>
                    </a:p>
                  </a:txBody>
                  <a:tcPr marL="87027" marR="87027" marT="43513" marB="43513">
                    <a:lnL>
                      <a:noFill/>
                    </a:lnL>
                    <a:lnR>
                      <a:noFill/>
                    </a:lnR>
                    <a:lnT>
                      <a:noFill/>
                    </a:lnT>
                    <a:lnB>
                      <a:noFill/>
                    </a:lnB>
                  </a:tcPr>
                </a:tc>
                <a:extLst>
                  <a:ext uri="{0D108BD9-81ED-4DB2-BD59-A6C34878D82A}">
                    <a16:rowId xmlns:a16="http://schemas.microsoft.com/office/drawing/2014/main" val="2734659098"/>
                  </a:ext>
                </a:extLst>
              </a:tr>
              <a:tr h="722870">
                <a:tc>
                  <a:txBody>
                    <a:bodyPr/>
                    <a:lstStyle/>
                    <a:p>
                      <a:pPr fontAlgn="t"/>
                      <a:r>
                        <a:rPr lang="en-US" sz="1700" b="1" dirty="0">
                          <a:effectLst/>
                        </a:rPr>
                        <a:t>Readings:</a:t>
                      </a:r>
                      <a:endParaRPr lang="en-US" sz="1700" dirty="0">
                        <a:effectLst/>
                      </a:endParaRPr>
                    </a:p>
                  </a:txBody>
                  <a:tcPr marL="87027" marR="87027" marT="43513" marB="43513">
                    <a:lnL>
                      <a:noFill/>
                    </a:lnL>
                    <a:lnR>
                      <a:noFill/>
                    </a:lnR>
                    <a:lnT>
                      <a:noFill/>
                    </a:lnT>
                    <a:lnB>
                      <a:noFill/>
                    </a:lnB>
                  </a:tcPr>
                </a:tc>
                <a:tc>
                  <a:txBody>
                    <a:bodyPr/>
                    <a:lstStyle/>
                    <a:p>
                      <a:pPr fontAlgn="t"/>
                      <a:r>
                        <a:rPr lang="en-US" sz="1800" b="0" i="0" kern="1200" dirty="0">
                          <a:solidFill>
                            <a:schemeClr val="tx1"/>
                          </a:solidFill>
                          <a:effectLst/>
                          <a:latin typeface="+mn-lt"/>
                          <a:ea typeface="+mn-ea"/>
                          <a:cs typeface="+mn-cs"/>
                        </a:rPr>
                        <a:t>Lectures 3 and 4 online content</a:t>
                      </a:r>
                      <a:endParaRPr lang="en-US" sz="1700" dirty="0">
                        <a:effectLst/>
                      </a:endParaRPr>
                    </a:p>
                  </a:txBody>
                  <a:tcPr marL="87027" marR="87027" marT="43513" marB="43513">
                    <a:lnL>
                      <a:noFill/>
                    </a:lnL>
                    <a:lnR>
                      <a:noFill/>
                    </a:lnR>
                    <a:lnT>
                      <a:noFill/>
                    </a:lnT>
                    <a:lnB>
                      <a:noFill/>
                    </a:lnB>
                  </a:tcPr>
                </a:tc>
                <a:extLst>
                  <a:ext uri="{0D108BD9-81ED-4DB2-BD59-A6C34878D82A}">
                    <a16:rowId xmlns:a16="http://schemas.microsoft.com/office/drawing/2014/main" val="2618766246"/>
                  </a:ext>
                </a:extLst>
              </a:tr>
              <a:tr h="609187">
                <a:tc>
                  <a:txBody>
                    <a:bodyPr/>
                    <a:lstStyle/>
                    <a:p>
                      <a:pPr fontAlgn="t"/>
                      <a:r>
                        <a:rPr lang="en-US" sz="1700" b="1">
                          <a:effectLst/>
                        </a:rPr>
                        <a:t>Discussions:</a:t>
                      </a:r>
                      <a:endParaRPr lang="en-US" sz="1700">
                        <a:effectLst/>
                      </a:endParaRPr>
                    </a:p>
                  </a:txBody>
                  <a:tcPr marL="87027" marR="87027" marT="43513" marB="43513">
                    <a:lnL>
                      <a:noFill/>
                    </a:lnL>
                    <a:lnR>
                      <a:noFill/>
                    </a:lnR>
                    <a:lnT>
                      <a:noFill/>
                    </a:lnT>
                    <a:lnB>
                      <a:noFill/>
                    </a:lnB>
                  </a:tcPr>
                </a:tc>
                <a:tc>
                  <a:txBody>
                    <a:bodyPr/>
                    <a:lstStyle/>
                    <a:p>
                      <a:pPr fontAlgn="t"/>
                      <a:r>
                        <a:rPr lang="en-US" b="1" dirty="0">
                          <a:effectLst/>
                        </a:rPr>
                        <a:t>Module 2 Discussion</a:t>
                      </a:r>
                      <a:endParaRPr lang="en-US" dirty="0">
                        <a:effectLst/>
                      </a:endParaRPr>
                    </a:p>
                  </a:txBody>
                  <a:tcPr>
                    <a:lnL>
                      <a:noFill/>
                    </a:lnL>
                    <a:lnR>
                      <a:noFill/>
                    </a:lnR>
                    <a:lnT>
                      <a:noFill/>
                    </a:lnT>
                    <a:lnB>
                      <a:noFill/>
                    </a:lnB>
                  </a:tcPr>
                </a:tc>
                <a:extLst>
                  <a:ext uri="{0D108BD9-81ED-4DB2-BD59-A6C34878D82A}">
                    <a16:rowId xmlns:a16="http://schemas.microsoft.com/office/drawing/2014/main" val="2281925902"/>
                  </a:ext>
                </a:extLst>
              </a:tr>
              <a:tr h="997191">
                <a:tc>
                  <a:txBody>
                    <a:bodyPr/>
                    <a:lstStyle/>
                    <a:p>
                      <a:pPr fontAlgn="t"/>
                      <a:r>
                        <a:rPr lang="en-US" sz="1700" b="1">
                          <a:effectLst/>
                        </a:rPr>
                        <a:t>Assignments:</a:t>
                      </a:r>
                      <a:endParaRPr lang="en-US" sz="1700">
                        <a:effectLst/>
                      </a:endParaRPr>
                    </a:p>
                  </a:txBody>
                  <a:tcPr marL="87027" marR="87027" marT="43513" marB="43513">
                    <a:lnL>
                      <a:noFill/>
                    </a:lnL>
                    <a:lnR>
                      <a:noFill/>
                    </a:lnR>
                    <a:lnT>
                      <a:noFill/>
                    </a:lnT>
                    <a:lnB>
                      <a:noFill/>
                    </a:lnB>
                  </a:tcPr>
                </a:tc>
                <a:tc>
                  <a:txBody>
                    <a:bodyPr/>
                    <a:lstStyle/>
                    <a:p>
                      <a:pPr fontAlgn="t"/>
                      <a:r>
                        <a:rPr lang="en-US" sz="1700" b="1" dirty="0">
                          <a:effectLst/>
                        </a:rPr>
                        <a:t>Assignment 2</a:t>
                      </a:r>
                      <a:r>
                        <a:rPr lang="en-US" sz="1700" dirty="0">
                          <a:effectLst/>
                        </a:rPr>
                        <a:t>: Individual Assignment covering Lecture 3 and Lecture 4.</a:t>
                      </a:r>
                    </a:p>
                  </a:txBody>
                  <a:tcPr marL="87027" marR="87027" marT="43513" marB="43513">
                    <a:lnL>
                      <a:noFill/>
                    </a:lnL>
                    <a:lnR>
                      <a:noFill/>
                    </a:lnR>
                    <a:lnT>
                      <a:noFill/>
                    </a:lnT>
                    <a:lnB>
                      <a:noFill/>
                    </a:lnB>
                  </a:tcPr>
                </a:tc>
                <a:extLst>
                  <a:ext uri="{0D108BD9-81ED-4DB2-BD59-A6C34878D82A}">
                    <a16:rowId xmlns:a16="http://schemas.microsoft.com/office/drawing/2014/main" val="1748281495"/>
                  </a:ext>
                </a:extLst>
              </a:tr>
              <a:tr h="348107">
                <a:tc>
                  <a:txBody>
                    <a:bodyPr/>
                    <a:lstStyle/>
                    <a:p>
                      <a:pPr fontAlgn="t"/>
                      <a:r>
                        <a:rPr lang="en-US" sz="1700" b="1">
                          <a:effectLst/>
                        </a:rPr>
                        <a:t>Assessments:</a:t>
                      </a:r>
                      <a:endParaRPr lang="en-US" sz="1700">
                        <a:effectLst/>
                      </a:endParaRPr>
                    </a:p>
                  </a:txBody>
                  <a:tcPr marL="87027" marR="87027" marT="43513" marB="43513">
                    <a:lnL>
                      <a:noFill/>
                    </a:lnL>
                    <a:lnR>
                      <a:noFill/>
                    </a:lnR>
                    <a:lnT>
                      <a:noFill/>
                    </a:lnT>
                    <a:lnB>
                      <a:noFill/>
                    </a:lnB>
                  </a:tcPr>
                </a:tc>
                <a:tc>
                  <a:txBody>
                    <a:bodyPr/>
                    <a:lstStyle/>
                    <a:p>
                      <a:pPr fontAlgn="t"/>
                      <a:r>
                        <a:rPr lang="en-US" sz="1700" b="1" dirty="0">
                          <a:effectLst/>
                        </a:rPr>
                        <a:t>Quiz 2</a:t>
                      </a:r>
                      <a:endParaRPr lang="en-US" sz="1700" dirty="0">
                        <a:effectLst/>
                      </a:endParaRPr>
                    </a:p>
                  </a:txBody>
                  <a:tcPr marL="87027" marR="87027" marT="43513" marB="43513">
                    <a:lnL>
                      <a:noFill/>
                    </a:lnL>
                    <a:lnR>
                      <a:noFill/>
                    </a:lnR>
                    <a:lnT>
                      <a:noFill/>
                    </a:lnT>
                    <a:lnB>
                      <a:noFill/>
                    </a:lnB>
                  </a:tcPr>
                </a:tc>
                <a:extLst>
                  <a:ext uri="{0D108BD9-81ED-4DB2-BD59-A6C34878D82A}">
                    <a16:rowId xmlns:a16="http://schemas.microsoft.com/office/drawing/2014/main" val="378533147"/>
                  </a:ext>
                </a:extLst>
              </a:tr>
            </a:tbl>
          </a:graphicData>
        </a:graphic>
      </p:graphicFrame>
      <p:sp>
        <p:nvSpPr>
          <p:cNvPr id="5" name="Footer Placeholder 4"/>
          <p:cNvSpPr>
            <a:spLocks noGrp="1"/>
          </p:cNvSpPr>
          <p:nvPr>
            <p:ph type="ftr" sz="quarter" idx="11"/>
          </p:nvPr>
        </p:nvSpPr>
        <p:spPr/>
        <p:txBody>
          <a:bodyPr/>
          <a:lstStyle/>
          <a:p>
            <a:r>
              <a:rPr lang="en-US"/>
              <a:t>BU MET AD616 Fall 2022</a:t>
            </a:r>
            <a:endParaRPr lang="en-US" dirty="0"/>
          </a:p>
        </p:txBody>
      </p:sp>
    </p:spTree>
    <p:extLst>
      <p:ext uri="{BB962C8B-B14F-4D97-AF65-F5344CB8AC3E}">
        <p14:creationId xmlns:p14="http://schemas.microsoft.com/office/powerpoint/2010/main" val="3368239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lapply</a:t>
            </a:r>
            <a:r>
              <a:rPr lang="en-US" dirty="0"/>
              <a:t>, </a:t>
            </a:r>
            <a:r>
              <a:rPr lang="en-US" dirty="0" err="1"/>
              <a:t>sapply</a:t>
            </a:r>
            <a:r>
              <a:rPr lang="en-US" dirty="0"/>
              <a:t>, and </a:t>
            </a:r>
            <a:r>
              <a:rPr lang="en-US" dirty="0" err="1"/>
              <a:t>vapply</a:t>
            </a:r>
            <a:endParaRPr lang="en-US" dirty="0"/>
          </a:p>
        </p:txBody>
      </p:sp>
      <p:sp>
        <p:nvSpPr>
          <p:cNvPr id="5" name="Footer Placeholder 4"/>
          <p:cNvSpPr>
            <a:spLocks noGrp="1"/>
          </p:cNvSpPr>
          <p:nvPr>
            <p:ph type="ftr" sz="quarter" idx="11"/>
          </p:nvPr>
        </p:nvSpPr>
        <p:spPr/>
        <p:txBody>
          <a:bodyPr/>
          <a:lstStyle/>
          <a:p>
            <a:r>
              <a:rPr lang="en-US"/>
              <a:t>BU MET AD616 Fall 2022</a:t>
            </a:r>
            <a:endParaRPr lang="en-US" dirty="0"/>
          </a:p>
        </p:txBody>
      </p:sp>
      <p:sp>
        <p:nvSpPr>
          <p:cNvPr id="3" name="Content Placeholder 2"/>
          <p:cNvSpPr>
            <a:spLocks noGrp="1"/>
          </p:cNvSpPr>
          <p:nvPr>
            <p:ph idx="1"/>
          </p:nvPr>
        </p:nvSpPr>
        <p:spPr>
          <a:xfrm>
            <a:off x="838200" y="1616968"/>
            <a:ext cx="10515600" cy="2844304"/>
          </a:xfrm>
        </p:spPr>
        <p:txBody>
          <a:bodyPr>
            <a:normAutofit fontScale="92500" lnSpcReduction="10000"/>
          </a:bodyPr>
          <a:lstStyle/>
          <a:p>
            <a:pPr marL="0" indent="0">
              <a:buNone/>
            </a:pPr>
            <a:r>
              <a:rPr lang="en-US" dirty="0"/>
              <a:t>One very useful feature of R is that it can call other functions </a:t>
            </a:r>
            <a:r>
              <a:rPr lang="en-US" i="1" dirty="0"/>
              <a:t>as one of their arguments. </a:t>
            </a:r>
            <a:r>
              <a:rPr lang="en-US" b="1" dirty="0" err="1"/>
              <a:t>lapply</a:t>
            </a:r>
            <a:r>
              <a:rPr lang="en-US" dirty="0"/>
              <a:t>, </a:t>
            </a:r>
            <a:r>
              <a:rPr lang="en-US" b="1" dirty="0" err="1"/>
              <a:t>sapply</a:t>
            </a:r>
            <a:r>
              <a:rPr lang="en-US" dirty="0"/>
              <a:t>, and </a:t>
            </a:r>
            <a:r>
              <a:rPr lang="en-US" b="1" dirty="0" err="1"/>
              <a:t>vapply</a:t>
            </a:r>
            <a:r>
              <a:rPr lang="en-US" dirty="0"/>
              <a:t> all take advantage of this property. As arguments, they take a vector and a function. They return, depending on the function, either a list or a vector which is the result of the function input being called on each element of the vector input. You can also pass additional arguments for the function input into the apply function.</a:t>
            </a:r>
          </a:p>
          <a:p>
            <a:pPr marL="0" indent="0">
              <a:buNone/>
            </a:pPr>
            <a:r>
              <a:rPr lang="en-US" dirty="0"/>
              <a:t>These functions can duplicate the functionality of a for loop, but in a way that’s easier to read and code..</a:t>
            </a:r>
          </a:p>
        </p:txBody>
      </p:sp>
      <p:sp>
        <p:nvSpPr>
          <p:cNvPr id="9" name="Rectangle 8"/>
          <p:cNvSpPr/>
          <p:nvPr/>
        </p:nvSpPr>
        <p:spPr>
          <a:xfrm>
            <a:off x="838200" y="4461272"/>
            <a:ext cx="10515600" cy="1692771"/>
          </a:xfrm>
          <a:prstGeom prst="rect">
            <a:avLst/>
          </a:prstGeom>
          <a:solidFill>
            <a:srgbClr val="F5F5F5"/>
          </a:solidFill>
        </p:spPr>
        <p:txBody>
          <a:bodyPr wrap="square">
            <a:spAutoFit/>
          </a:bodyPr>
          <a:lstStyle/>
          <a:p>
            <a:r>
              <a:rPr lang="en-US" sz="2600" b="0" i="0" dirty="0">
                <a:solidFill>
                  <a:srgbClr val="000000"/>
                </a:solidFill>
                <a:effectLst/>
              </a:rPr>
              <a:t>Individual Exercise:</a:t>
            </a:r>
          </a:p>
          <a:p>
            <a:r>
              <a:rPr lang="en-US" sz="2600" dirty="0"/>
              <a:t>Before reading further, enter “?</a:t>
            </a:r>
            <a:r>
              <a:rPr lang="en-US" sz="2600" dirty="0" err="1"/>
              <a:t>sapply</a:t>
            </a:r>
            <a:r>
              <a:rPr lang="en-US" sz="2600" dirty="0"/>
              <a:t>” into the console to bring up the R documentation for these functions and try some of the examples listed until you get the hang of it.</a:t>
            </a:r>
            <a:endParaRPr lang="en-US" sz="2600" b="0" i="0" dirty="0">
              <a:solidFill>
                <a:srgbClr val="000000"/>
              </a:solidFill>
              <a:effectLst/>
            </a:endParaRPr>
          </a:p>
        </p:txBody>
      </p:sp>
    </p:spTree>
    <p:extLst>
      <p:ext uri="{BB962C8B-B14F-4D97-AF65-F5344CB8AC3E}">
        <p14:creationId xmlns:p14="http://schemas.microsoft.com/office/powerpoint/2010/main" val="1828516155"/>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Calculating Outputs</a:t>
            </a:r>
          </a:p>
        </p:txBody>
      </p:sp>
      <p:sp>
        <p:nvSpPr>
          <p:cNvPr id="5" name="Footer Placeholder 4"/>
          <p:cNvSpPr>
            <a:spLocks noGrp="1"/>
          </p:cNvSpPr>
          <p:nvPr>
            <p:ph type="ftr" sz="quarter" idx="11"/>
          </p:nvPr>
        </p:nvSpPr>
        <p:spPr/>
        <p:txBody>
          <a:bodyPr/>
          <a:lstStyle/>
          <a:p>
            <a:r>
              <a:rPr lang="en-US"/>
              <a:t>BU MET AD616 Fall 2022</a:t>
            </a:r>
            <a:endParaRPr lang="en-US" dirty="0"/>
          </a:p>
        </p:txBody>
      </p:sp>
      <p:sp>
        <p:nvSpPr>
          <p:cNvPr id="3" name="Content Placeholder 2"/>
          <p:cNvSpPr>
            <a:spLocks noGrp="1"/>
          </p:cNvSpPr>
          <p:nvPr>
            <p:ph idx="1"/>
          </p:nvPr>
        </p:nvSpPr>
        <p:spPr>
          <a:xfrm>
            <a:off x="838200" y="1616968"/>
            <a:ext cx="10515600" cy="2773264"/>
          </a:xfrm>
        </p:spPr>
        <p:txBody>
          <a:bodyPr>
            <a:normAutofit fontScale="77500" lnSpcReduction="20000"/>
          </a:bodyPr>
          <a:lstStyle/>
          <a:p>
            <a:pPr marL="0" indent="0">
              <a:buNone/>
            </a:pPr>
            <a:r>
              <a:rPr lang="en-US" dirty="0"/>
              <a:t>On this line of code, we define a function just to extract the Profit vector from a data frame, and </a:t>
            </a:r>
            <a:r>
              <a:rPr lang="en-US" dirty="0" err="1"/>
              <a:t>lapply</a:t>
            </a:r>
            <a:r>
              <a:rPr lang="en-US" dirty="0"/>
              <a:t> it over </a:t>
            </a:r>
            <a:r>
              <a:rPr lang="en-US" dirty="0" err="1"/>
              <a:t>smodel$nmodel</a:t>
            </a:r>
            <a:r>
              <a:rPr lang="en-US" dirty="0"/>
              <a:t> (the list of nested data frames) to return a list of 10,000 lists of the profit the company makes each year. </a:t>
            </a:r>
          </a:p>
          <a:p>
            <a:pPr marL="0" indent="0">
              <a:buNone/>
            </a:pPr>
            <a:r>
              <a:rPr lang="en-US" dirty="0"/>
              <a:t>We then take this list, and </a:t>
            </a:r>
            <a:r>
              <a:rPr lang="en-US" dirty="0" err="1"/>
              <a:t>sapply</a:t>
            </a:r>
            <a:r>
              <a:rPr lang="en-US" dirty="0"/>
              <a:t> the NPV function to it, resulting in a list of NPVs of their profits for years one through five. </a:t>
            </a:r>
          </a:p>
          <a:p>
            <a:pPr marL="0" indent="0">
              <a:buNone/>
            </a:pPr>
            <a:r>
              <a:rPr lang="en-US" dirty="0"/>
              <a:t>Subtracting the initial cash outlays of </a:t>
            </a:r>
            <a:r>
              <a:rPr lang="en-US" dirty="0" err="1"/>
              <a:t>RnD</a:t>
            </a:r>
            <a:r>
              <a:rPr lang="en-US" dirty="0"/>
              <a:t> and CT shows us the total net present value for each trial. This value gets assigned as a new entry in </a:t>
            </a:r>
            <a:r>
              <a:rPr lang="en-US" dirty="0" err="1"/>
              <a:t>smodel</a:t>
            </a:r>
            <a:r>
              <a:rPr lang="en-US" dirty="0"/>
              <a:t> called “NPV”. </a:t>
            </a:r>
          </a:p>
          <a:p>
            <a:pPr marL="0" indent="0">
              <a:buNone/>
            </a:pPr>
            <a:r>
              <a:rPr lang="en-US" dirty="0"/>
              <a:t>This does not print to the console nicely, but the first couple entries from View(</a:t>
            </a:r>
            <a:r>
              <a:rPr lang="en-US" dirty="0" err="1"/>
              <a:t>smodel</a:t>
            </a:r>
            <a:r>
              <a:rPr lang="en-US" dirty="0"/>
              <a:t>) is displayed in figure 4.12.</a:t>
            </a:r>
          </a:p>
        </p:txBody>
      </p:sp>
      <p:sp>
        <p:nvSpPr>
          <p:cNvPr id="8" name="TextBox 7"/>
          <p:cNvSpPr txBox="1"/>
          <p:nvPr/>
        </p:nvSpPr>
        <p:spPr>
          <a:xfrm>
            <a:off x="5481793" y="5987018"/>
            <a:ext cx="1228413" cy="369332"/>
          </a:xfrm>
          <a:prstGeom prst="rect">
            <a:avLst/>
          </a:prstGeom>
          <a:noFill/>
        </p:spPr>
        <p:txBody>
          <a:bodyPr wrap="none" rtlCol="0">
            <a:spAutoFit/>
          </a:bodyPr>
          <a:lstStyle/>
          <a:p>
            <a:r>
              <a:rPr lang="en-US" dirty="0"/>
              <a:t>Figure 4.12</a:t>
            </a:r>
          </a:p>
        </p:txBody>
      </p:sp>
      <p:pic>
        <p:nvPicPr>
          <p:cNvPr id="7" name="Picture 6"/>
          <p:cNvPicPr>
            <a:picLocks noChangeAspect="1"/>
          </p:cNvPicPr>
          <p:nvPr/>
        </p:nvPicPr>
        <p:blipFill>
          <a:blip r:embed="rId3"/>
          <a:stretch>
            <a:fillRect/>
          </a:stretch>
        </p:blipFill>
        <p:spPr>
          <a:xfrm>
            <a:off x="368299" y="5084127"/>
            <a:ext cx="6286500" cy="771525"/>
          </a:xfrm>
          <a:prstGeom prst="rect">
            <a:avLst/>
          </a:prstGeom>
          <a:ln>
            <a:solidFill>
              <a:schemeClr val="bg2"/>
            </a:solidFill>
          </a:ln>
        </p:spPr>
      </p:pic>
      <p:pic>
        <p:nvPicPr>
          <p:cNvPr id="10" name="Picture 9"/>
          <p:cNvPicPr>
            <a:picLocks noChangeAspect="1"/>
          </p:cNvPicPr>
          <p:nvPr/>
        </p:nvPicPr>
        <p:blipFill rotWithShape="1">
          <a:blip r:embed="rId4"/>
          <a:srcRect l="12856"/>
          <a:stretch/>
        </p:blipFill>
        <p:spPr>
          <a:xfrm>
            <a:off x="7099300" y="4390232"/>
            <a:ext cx="4786312" cy="1703387"/>
          </a:xfrm>
          <a:prstGeom prst="rect">
            <a:avLst/>
          </a:prstGeom>
          <a:ln>
            <a:solidFill>
              <a:schemeClr val="bg2"/>
            </a:solidFill>
          </a:ln>
        </p:spPr>
      </p:pic>
    </p:spTree>
    <p:extLst>
      <p:ext uri="{BB962C8B-B14F-4D97-AF65-F5344CB8AC3E}">
        <p14:creationId xmlns:p14="http://schemas.microsoft.com/office/powerpoint/2010/main" val="1143285397"/>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Calculating Outputs</a:t>
            </a:r>
          </a:p>
        </p:txBody>
      </p:sp>
      <p:sp>
        <p:nvSpPr>
          <p:cNvPr id="5" name="Footer Placeholder 4"/>
          <p:cNvSpPr>
            <a:spLocks noGrp="1"/>
          </p:cNvSpPr>
          <p:nvPr>
            <p:ph type="ftr" sz="quarter" idx="11"/>
          </p:nvPr>
        </p:nvSpPr>
        <p:spPr/>
        <p:txBody>
          <a:bodyPr/>
          <a:lstStyle/>
          <a:p>
            <a:r>
              <a:rPr lang="en-US"/>
              <a:t>BU MET AD616 Fall 2022</a:t>
            </a:r>
            <a:endParaRPr lang="en-US" dirty="0"/>
          </a:p>
        </p:txBody>
      </p:sp>
      <p:sp>
        <p:nvSpPr>
          <p:cNvPr id="3" name="Content Placeholder 2"/>
          <p:cNvSpPr>
            <a:spLocks noGrp="1"/>
          </p:cNvSpPr>
          <p:nvPr>
            <p:ph idx="1"/>
          </p:nvPr>
        </p:nvSpPr>
        <p:spPr>
          <a:xfrm>
            <a:off x="838200" y="1616968"/>
            <a:ext cx="10515600" cy="1723132"/>
          </a:xfrm>
        </p:spPr>
        <p:txBody>
          <a:bodyPr>
            <a:normAutofit fontScale="92500" lnSpcReduction="10000"/>
          </a:bodyPr>
          <a:lstStyle/>
          <a:p>
            <a:pPr marL="0" indent="0">
              <a:buNone/>
            </a:pPr>
            <a:r>
              <a:rPr lang="en-US" dirty="0"/>
              <a:t>Finally, we create a new data frame, called “</a:t>
            </a:r>
            <a:r>
              <a:rPr lang="en-US" dirty="0" err="1"/>
              <a:t>ymodel</a:t>
            </a:r>
            <a:r>
              <a:rPr lang="en-US" dirty="0"/>
              <a:t>”, where we </a:t>
            </a:r>
            <a:r>
              <a:rPr lang="en-US" dirty="0" err="1"/>
              <a:t>unnest</a:t>
            </a:r>
            <a:r>
              <a:rPr lang="en-US" dirty="0"/>
              <a:t> </a:t>
            </a:r>
            <a:r>
              <a:rPr lang="en-US" dirty="0" err="1"/>
              <a:t>nmodel</a:t>
            </a:r>
            <a:r>
              <a:rPr lang="en-US" dirty="0"/>
              <a:t> within </a:t>
            </a:r>
            <a:r>
              <a:rPr lang="en-US" dirty="0" err="1"/>
              <a:t>smodel</a:t>
            </a:r>
            <a:r>
              <a:rPr lang="en-US" dirty="0"/>
              <a:t>. This results in a data frame with 50,000 observations, putting each year from each trial in its own row. This data frame will be very helpful for calculating statistics and visualizing our results. The ten rows representing the first two trials are reproduced in Figure 4.13.</a:t>
            </a:r>
          </a:p>
        </p:txBody>
      </p:sp>
      <p:pic>
        <p:nvPicPr>
          <p:cNvPr id="4" name="Picture 3"/>
          <p:cNvPicPr>
            <a:picLocks noChangeAspect="1"/>
          </p:cNvPicPr>
          <p:nvPr/>
        </p:nvPicPr>
        <p:blipFill>
          <a:blip r:embed="rId3"/>
          <a:stretch>
            <a:fillRect/>
          </a:stretch>
        </p:blipFill>
        <p:spPr>
          <a:xfrm>
            <a:off x="273050" y="3526925"/>
            <a:ext cx="2324100" cy="485775"/>
          </a:xfrm>
          <a:prstGeom prst="rect">
            <a:avLst/>
          </a:prstGeom>
          <a:ln>
            <a:solidFill>
              <a:schemeClr val="bg2"/>
            </a:solidFill>
          </a:ln>
        </p:spPr>
      </p:pic>
      <p:pic>
        <p:nvPicPr>
          <p:cNvPr id="9" name="Picture 8"/>
          <p:cNvPicPr>
            <a:picLocks noChangeAspect="1"/>
          </p:cNvPicPr>
          <p:nvPr/>
        </p:nvPicPr>
        <p:blipFill>
          <a:blip r:embed="rId4"/>
          <a:stretch>
            <a:fillRect/>
          </a:stretch>
        </p:blipFill>
        <p:spPr>
          <a:xfrm>
            <a:off x="2740025" y="3526925"/>
            <a:ext cx="8880475" cy="2096221"/>
          </a:xfrm>
          <a:prstGeom prst="rect">
            <a:avLst/>
          </a:prstGeom>
          <a:ln>
            <a:solidFill>
              <a:schemeClr val="bg2"/>
            </a:solidFill>
          </a:ln>
        </p:spPr>
      </p:pic>
      <p:sp>
        <p:nvSpPr>
          <p:cNvPr id="11" name="TextBox 10"/>
          <p:cNvSpPr txBox="1"/>
          <p:nvPr/>
        </p:nvSpPr>
        <p:spPr>
          <a:xfrm>
            <a:off x="1368737" y="4012700"/>
            <a:ext cx="1228413" cy="369332"/>
          </a:xfrm>
          <a:prstGeom prst="rect">
            <a:avLst/>
          </a:prstGeom>
          <a:noFill/>
        </p:spPr>
        <p:txBody>
          <a:bodyPr wrap="none" rtlCol="0">
            <a:spAutoFit/>
          </a:bodyPr>
          <a:lstStyle/>
          <a:p>
            <a:r>
              <a:rPr lang="en-US" dirty="0"/>
              <a:t>Figure 4.13</a:t>
            </a:r>
          </a:p>
        </p:txBody>
      </p:sp>
    </p:spTree>
    <p:extLst>
      <p:ext uri="{BB962C8B-B14F-4D97-AF65-F5344CB8AC3E}">
        <p14:creationId xmlns:p14="http://schemas.microsoft.com/office/powerpoint/2010/main" val="2794781997"/>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Analyzing the Outputs</a:t>
            </a:r>
          </a:p>
        </p:txBody>
      </p:sp>
      <p:sp>
        <p:nvSpPr>
          <p:cNvPr id="5" name="Footer Placeholder 4"/>
          <p:cNvSpPr>
            <a:spLocks noGrp="1"/>
          </p:cNvSpPr>
          <p:nvPr>
            <p:ph type="ftr" sz="quarter" idx="11"/>
          </p:nvPr>
        </p:nvSpPr>
        <p:spPr/>
        <p:txBody>
          <a:bodyPr/>
          <a:lstStyle/>
          <a:p>
            <a:r>
              <a:rPr lang="en-US"/>
              <a:t>BU MET AD616 Fall 2022</a:t>
            </a:r>
            <a:endParaRPr lang="en-US" dirty="0"/>
          </a:p>
        </p:txBody>
      </p:sp>
      <p:sp>
        <p:nvSpPr>
          <p:cNvPr id="3" name="Content Placeholder 2"/>
          <p:cNvSpPr>
            <a:spLocks noGrp="1"/>
          </p:cNvSpPr>
          <p:nvPr>
            <p:ph idx="1"/>
          </p:nvPr>
        </p:nvSpPr>
        <p:spPr>
          <a:xfrm>
            <a:off x="838200" y="1616968"/>
            <a:ext cx="10515600" cy="1723132"/>
          </a:xfrm>
        </p:spPr>
        <p:txBody>
          <a:bodyPr>
            <a:normAutofit fontScale="85000" lnSpcReduction="20000"/>
          </a:bodyPr>
          <a:lstStyle/>
          <a:p>
            <a:pPr marL="0" indent="0">
              <a:buNone/>
            </a:pPr>
            <a:r>
              <a:rPr lang="en-US" dirty="0"/>
              <a:t>We are now ready to start analyzing the risk profile of the project, in terms of cumulative net profit and net present value. We’ll start by creating a histogram of the net present value. We add dashed lines at the 97.5% quantile and 2.5% quantile of our data using </a:t>
            </a:r>
            <a:r>
              <a:rPr lang="en-US" dirty="0" err="1"/>
              <a:t>geom_vline</a:t>
            </a:r>
            <a:r>
              <a:rPr lang="en-US" dirty="0"/>
              <a:t>.  95% of trials fell somewhere between these two values. In this case, We had 9500 trials where the profit was between -$224 million and $637 million.</a:t>
            </a:r>
          </a:p>
        </p:txBody>
      </p:sp>
      <p:sp>
        <p:nvSpPr>
          <p:cNvPr id="7" name="TextBox 6"/>
          <p:cNvSpPr txBox="1"/>
          <p:nvPr/>
        </p:nvSpPr>
        <p:spPr>
          <a:xfrm>
            <a:off x="5481793" y="5828184"/>
            <a:ext cx="1228413" cy="369332"/>
          </a:xfrm>
          <a:prstGeom prst="rect">
            <a:avLst/>
          </a:prstGeom>
          <a:noFill/>
        </p:spPr>
        <p:txBody>
          <a:bodyPr wrap="none" rtlCol="0">
            <a:spAutoFit/>
          </a:bodyPr>
          <a:lstStyle/>
          <a:p>
            <a:r>
              <a:rPr lang="en-US" dirty="0"/>
              <a:t>Figure 4.14</a:t>
            </a:r>
          </a:p>
        </p:txBody>
      </p:sp>
      <p:pic>
        <p:nvPicPr>
          <p:cNvPr id="4" name="Picture 3"/>
          <p:cNvPicPr>
            <a:picLocks noChangeAspect="1"/>
          </p:cNvPicPr>
          <p:nvPr/>
        </p:nvPicPr>
        <p:blipFill>
          <a:blip r:embed="rId3"/>
          <a:stretch>
            <a:fillRect/>
          </a:stretch>
        </p:blipFill>
        <p:spPr>
          <a:xfrm>
            <a:off x="735012" y="4681453"/>
            <a:ext cx="6821488" cy="987897"/>
          </a:xfrm>
          <a:prstGeom prst="rect">
            <a:avLst/>
          </a:prstGeom>
          <a:ln>
            <a:solidFill>
              <a:schemeClr val="bg2"/>
            </a:solidFill>
          </a:ln>
        </p:spPr>
      </p:pic>
      <p:pic>
        <p:nvPicPr>
          <p:cNvPr id="8" name="Picture 7"/>
          <p:cNvPicPr>
            <a:picLocks noChangeAspect="1"/>
          </p:cNvPicPr>
          <p:nvPr/>
        </p:nvPicPr>
        <p:blipFill>
          <a:blip r:embed="rId4"/>
          <a:stretch>
            <a:fillRect/>
          </a:stretch>
        </p:blipFill>
        <p:spPr>
          <a:xfrm>
            <a:off x="8028690" y="3469469"/>
            <a:ext cx="3325110" cy="2728047"/>
          </a:xfrm>
          <a:prstGeom prst="rect">
            <a:avLst/>
          </a:prstGeom>
          <a:ln>
            <a:solidFill>
              <a:schemeClr val="bg2"/>
            </a:solidFill>
          </a:ln>
        </p:spPr>
      </p:pic>
    </p:spTree>
    <p:extLst>
      <p:ext uri="{BB962C8B-B14F-4D97-AF65-F5344CB8AC3E}">
        <p14:creationId xmlns:p14="http://schemas.microsoft.com/office/powerpoint/2010/main" val="1485070499"/>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cat Function</a:t>
            </a:r>
          </a:p>
        </p:txBody>
      </p:sp>
      <p:sp>
        <p:nvSpPr>
          <p:cNvPr id="5" name="Footer Placeholder 4"/>
          <p:cNvSpPr>
            <a:spLocks noGrp="1"/>
          </p:cNvSpPr>
          <p:nvPr>
            <p:ph type="ftr" sz="quarter" idx="11"/>
          </p:nvPr>
        </p:nvSpPr>
        <p:spPr/>
        <p:txBody>
          <a:bodyPr/>
          <a:lstStyle/>
          <a:p>
            <a:r>
              <a:rPr lang="en-US"/>
              <a:t>BU MET AD616 Fall 2022</a:t>
            </a:r>
            <a:endParaRPr lang="en-US" dirty="0"/>
          </a:p>
        </p:txBody>
      </p:sp>
      <p:sp>
        <p:nvSpPr>
          <p:cNvPr id="3" name="Content Placeholder 2"/>
          <p:cNvSpPr>
            <a:spLocks noGrp="1"/>
          </p:cNvSpPr>
          <p:nvPr>
            <p:ph idx="1"/>
          </p:nvPr>
        </p:nvSpPr>
        <p:spPr>
          <a:xfrm>
            <a:off x="838200" y="1616968"/>
            <a:ext cx="10515600" cy="1723132"/>
          </a:xfrm>
        </p:spPr>
        <p:txBody>
          <a:bodyPr>
            <a:normAutofit fontScale="85000" lnSpcReduction="20000"/>
          </a:bodyPr>
          <a:lstStyle/>
          <a:p>
            <a:pPr marL="0" indent="0">
              <a:buNone/>
            </a:pPr>
            <a:r>
              <a:rPr lang="en-US" dirty="0"/>
              <a:t>We then use the </a:t>
            </a:r>
            <a:r>
              <a:rPr lang="en-US" b="1" dirty="0"/>
              <a:t>cat</a:t>
            </a:r>
            <a:r>
              <a:rPr lang="en-US" dirty="0"/>
              <a:t> function to print to the console some information about our results. The cat function prints a string to the console, consisting of each unlabeled argument you pass the function. You can control what comes between each argument  with the “</a:t>
            </a:r>
            <a:r>
              <a:rPr lang="en-US" dirty="0" err="1"/>
              <a:t>sep</a:t>
            </a:r>
            <a:r>
              <a:rPr lang="en-US" dirty="0"/>
              <a:t>” argument, which defaults to a single space. The cat function also allows you to put line breaks in the result wherever it reads a “\n”. Some examples are produced in Figure 4.15.</a:t>
            </a:r>
          </a:p>
        </p:txBody>
      </p:sp>
      <p:sp>
        <p:nvSpPr>
          <p:cNvPr id="7" name="TextBox 6"/>
          <p:cNvSpPr txBox="1"/>
          <p:nvPr/>
        </p:nvSpPr>
        <p:spPr>
          <a:xfrm>
            <a:off x="5481793" y="5828184"/>
            <a:ext cx="1228413" cy="369332"/>
          </a:xfrm>
          <a:prstGeom prst="rect">
            <a:avLst/>
          </a:prstGeom>
          <a:noFill/>
        </p:spPr>
        <p:txBody>
          <a:bodyPr wrap="none" rtlCol="0">
            <a:spAutoFit/>
          </a:bodyPr>
          <a:lstStyle/>
          <a:p>
            <a:r>
              <a:rPr lang="en-US" dirty="0"/>
              <a:t>Figure 4.15</a:t>
            </a:r>
          </a:p>
        </p:txBody>
      </p:sp>
      <p:sp>
        <p:nvSpPr>
          <p:cNvPr id="9" name="Rectangle 8"/>
          <p:cNvSpPr/>
          <p:nvPr/>
        </p:nvSpPr>
        <p:spPr>
          <a:xfrm>
            <a:off x="838200" y="3332386"/>
            <a:ext cx="10515600" cy="1200329"/>
          </a:xfrm>
          <a:prstGeom prst="rect">
            <a:avLst/>
          </a:prstGeom>
          <a:solidFill>
            <a:srgbClr val="F5F5F5"/>
          </a:solidFill>
        </p:spPr>
        <p:txBody>
          <a:bodyPr wrap="square">
            <a:spAutoFit/>
          </a:bodyPr>
          <a:lstStyle/>
          <a:p>
            <a:r>
              <a:rPr lang="en-US" sz="2400" dirty="0"/>
              <a:t>Individual Exercise:</a:t>
            </a:r>
          </a:p>
          <a:p>
            <a:r>
              <a:rPr lang="en-US" sz="2400" dirty="0"/>
              <a:t>Practice using the cat function until you feel comfortable using it. Try looking into how to use it in conjunction with the “paste” function.</a:t>
            </a:r>
          </a:p>
        </p:txBody>
      </p:sp>
      <p:pic>
        <p:nvPicPr>
          <p:cNvPr id="10" name="Picture 9"/>
          <p:cNvPicPr>
            <a:picLocks noChangeAspect="1"/>
          </p:cNvPicPr>
          <p:nvPr/>
        </p:nvPicPr>
        <p:blipFill>
          <a:blip r:embed="rId3"/>
          <a:stretch>
            <a:fillRect/>
          </a:stretch>
        </p:blipFill>
        <p:spPr>
          <a:xfrm>
            <a:off x="3752849" y="4691549"/>
            <a:ext cx="4686300" cy="1238250"/>
          </a:xfrm>
          <a:prstGeom prst="rect">
            <a:avLst/>
          </a:prstGeom>
          <a:ln>
            <a:solidFill>
              <a:schemeClr val="bg2"/>
            </a:solidFill>
          </a:ln>
        </p:spPr>
      </p:pic>
    </p:spTree>
    <p:extLst>
      <p:ext uri="{BB962C8B-B14F-4D97-AF65-F5344CB8AC3E}">
        <p14:creationId xmlns:p14="http://schemas.microsoft.com/office/powerpoint/2010/main" val="2961756233"/>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Analyzing the Outputs</a:t>
            </a:r>
          </a:p>
        </p:txBody>
      </p:sp>
      <p:sp>
        <p:nvSpPr>
          <p:cNvPr id="5" name="Footer Placeholder 4"/>
          <p:cNvSpPr>
            <a:spLocks noGrp="1"/>
          </p:cNvSpPr>
          <p:nvPr>
            <p:ph type="ftr" sz="quarter" idx="11"/>
          </p:nvPr>
        </p:nvSpPr>
        <p:spPr/>
        <p:txBody>
          <a:bodyPr/>
          <a:lstStyle/>
          <a:p>
            <a:r>
              <a:rPr lang="en-US"/>
              <a:t>BU MET AD616 Fall 2022</a:t>
            </a:r>
            <a:endParaRPr lang="en-US" dirty="0"/>
          </a:p>
        </p:txBody>
      </p:sp>
      <p:sp>
        <p:nvSpPr>
          <p:cNvPr id="3" name="Content Placeholder 2"/>
          <p:cNvSpPr>
            <a:spLocks noGrp="1"/>
          </p:cNvSpPr>
          <p:nvPr>
            <p:ph idx="1"/>
          </p:nvPr>
        </p:nvSpPr>
        <p:spPr>
          <a:xfrm>
            <a:off x="838200" y="1616968"/>
            <a:ext cx="10515600" cy="484237"/>
          </a:xfrm>
        </p:spPr>
        <p:txBody>
          <a:bodyPr>
            <a:normAutofit fontScale="77500" lnSpcReduction="20000"/>
          </a:bodyPr>
          <a:lstStyle/>
          <a:p>
            <a:pPr marL="0" indent="0">
              <a:buNone/>
            </a:pPr>
            <a:r>
              <a:rPr lang="en-US" dirty="0"/>
              <a:t>We use cat to print out statistics about our model. The results can be seen in figure 4.16</a:t>
            </a:r>
          </a:p>
        </p:txBody>
      </p:sp>
      <p:sp>
        <p:nvSpPr>
          <p:cNvPr id="7" name="TextBox 6"/>
          <p:cNvSpPr txBox="1"/>
          <p:nvPr/>
        </p:nvSpPr>
        <p:spPr>
          <a:xfrm>
            <a:off x="5419880" y="5957285"/>
            <a:ext cx="1228413" cy="369332"/>
          </a:xfrm>
          <a:prstGeom prst="rect">
            <a:avLst/>
          </a:prstGeom>
          <a:noFill/>
        </p:spPr>
        <p:txBody>
          <a:bodyPr wrap="none" rtlCol="0">
            <a:spAutoFit/>
          </a:bodyPr>
          <a:lstStyle/>
          <a:p>
            <a:r>
              <a:rPr lang="en-US" dirty="0"/>
              <a:t>Figure 4.16</a:t>
            </a:r>
          </a:p>
        </p:txBody>
      </p:sp>
      <p:pic>
        <p:nvPicPr>
          <p:cNvPr id="14" name="Picture 13"/>
          <p:cNvPicPr>
            <a:picLocks noChangeAspect="1"/>
          </p:cNvPicPr>
          <p:nvPr/>
        </p:nvPicPr>
        <p:blipFill>
          <a:blip r:embed="rId3"/>
          <a:stretch>
            <a:fillRect/>
          </a:stretch>
        </p:blipFill>
        <p:spPr>
          <a:xfrm>
            <a:off x="1079500" y="2127142"/>
            <a:ext cx="10058400" cy="2294257"/>
          </a:xfrm>
          <a:prstGeom prst="rect">
            <a:avLst/>
          </a:prstGeom>
          <a:ln>
            <a:solidFill>
              <a:schemeClr val="bg2"/>
            </a:solidFill>
          </a:ln>
        </p:spPr>
      </p:pic>
      <p:pic>
        <p:nvPicPr>
          <p:cNvPr id="15" name="Picture 14"/>
          <p:cNvPicPr>
            <a:picLocks noChangeAspect="1"/>
          </p:cNvPicPr>
          <p:nvPr/>
        </p:nvPicPr>
        <p:blipFill>
          <a:blip r:embed="rId4"/>
          <a:stretch>
            <a:fillRect/>
          </a:stretch>
        </p:blipFill>
        <p:spPr>
          <a:xfrm>
            <a:off x="1079500" y="4551360"/>
            <a:ext cx="10058400" cy="1275964"/>
          </a:xfrm>
          <a:prstGeom prst="rect">
            <a:avLst/>
          </a:prstGeom>
          <a:ln>
            <a:solidFill>
              <a:schemeClr val="bg2"/>
            </a:solidFill>
          </a:ln>
        </p:spPr>
      </p:pic>
    </p:spTree>
    <p:extLst>
      <p:ext uri="{BB962C8B-B14F-4D97-AF65-F5344CB8AC3E}">
        <p14:creationId xmlns:p14="http://schemas.microsoft.com/office/powerpoint/2010/main" val="760591602"/>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Analyzing the Outputs</a:t>
            </a:r>
          </a:p>
        </p:txBody>
      </p:sp>
      <p:sp>
        <p:nvSpPr>
          <p:cNvPr id="5" name="Footer Placeholder 4"/>
          <p:cNvSpPr>
            <a:spLocks noGrp="1"/>
          </p:cNvSpPr>
          <p:nvPr>
            <p:ph type="ftr" sz="quarter" idx="11"/>
          </p:nvPr>
        </p:nvSpPr>
        <p:spPr/>
        <p:txBody>
          <a:bodyPr/>
          <a:lstStyle/>
          <a:p>
            <a:r>
              <a:rPr lang="en-US"/>
              <a:t>BU MET AD616 Fall 2022</a:t>
            </a:r>
            <a:endParaRPr lang="en-US" dirty="0"/>
          </a:p>
        </p:txBody>
      </p:sp>
      <p:sp>
        <p:nvSpPr>
          <p:cNvPr id="3" name="Content Placeholder 2"/>
          <p:cNvSpPr>
            <a:spLocks noGrp="1"/>
          </p:cNvSpPr>
          <p:nvPr>
            <p:ph idx="1"/>
          </p:nvPr>
        </p:nvSpPr>
        <p:spPr>
          <a:xfrm>
            <a:off x="838200" y="1616968"/>
            <a:ext cx="10515600" cy="3336032"/>
          </a:xfrm>
        </p:spPr>
        <p:txBody>
          <a:bodyPr>
            <a:normAutofit lnSpcReduction="10000"/>
          </a:bodyPr>
          <a:lstStyle/>
          <a:p>
            <a:pPr marL="0" indent="0">
              <a:buNone/>
            </a:pPr>
            <a:r>
              <a:rPr lang="en-US" dirty="0"/>
              <a:t>Let’s look at the first 3 lines of that output, and how we got them. The mean and standard deviation of the NPV, we simply used the mean and </a:t>
            </a:r>
            <a:r>
              <a:rPr lang="en-US" dirty="0" err="1"/>
              <a:t>sd</a:t>
            </a:r>
            <a:r>
              <a:rPr lang="en-US" dirty="0"/>
              <a:t> functions in R. </a:t>
            </a:r>
          </a:p>
          <a:p>
            <a:pPr marL="0" indent="0">
              <a:buNone/>
            </a:pPr>
            <a:r>
              <a:rPr lang="en-US" dirty="0"/>
              <a:t>To determine the likelihood of a negative NPV, we first looked at </a:t>
            </a:r>
            <a:r>
              <a:rPr lang="en-US" dirty="0" err="1"/>
              <a:t>smodel$NPV</a:t>
            </a:r>
            <a:r>
              <a:rPr lang="en-US" dirty="0"/>
              <a:t>&lt;0. This returns a vector of 10,000 Booleans, which we take the sum of, coercing TRUE to 1 and FALSE to 0 in the process. </a:t>
            </a:r>
          </a:p>
          <a:p>
            <a:pPr marL="0" indent="0">
              <a:buNone/>
            </a:pPr>
            <a:r>
              <a:rPr lang="en-US" dirty="0"/>
              <a:t>Dividing by the number of trials gives us the proportion of trials where the NPV was less than 0. </a:t>
            </a:r>
          </a:p>
        </p:txBody>
      </p:sp>
      <p:sp>
        <p:nvSpPr>
          <p:cNvPr id="7" name="TextBox 6"/>
          <p:cNvSpPr txBox="1"/>
          <p:nvPr/>
        </p:nvSpPr>
        <p:spPr>
          <a:xfrm>
            <a:off x="5419880" y="5957285"/>
            <a:ext cx="1228413" cy="369332"/>
          </a:xfrm>
          <a:prstGeom prst="rect">
            <a:avLst/>
          </a:prstGeom>
          <a:noFill/>
        </p:spPr>
        <p:txBody>
          <a:bodyPr wrap="none" rtlCol="0">
            <a:spAutoFit/>
          </a:bodyPr>
          <a:lstStyle/>
          <a:p>
            <a:r>
              <a:rPr lang="en-US" dirty="0"/>
              <a:t>Figure 4.17</a:t>
            </a:r>
          </a:p>
        </p:txBody>
      </p:sp>
      <p:pic>
        <p:nvPicPr>
          <p:cNvPr id="4" name="Picture 3"/>
          <p:cNvPicPr>
            <a:picLocks noChangeAspect="1"/>
          </p:cNvPicPr>
          <p:nvPr/>
        </p:nvPicPr>
        <p:blipFill>
          <a:blip r:embed="rId3"/>
          <a:stretch>
            <a:fillRect/>
          </a:stretch>
        </p:blipFill>
        <p:spPr>
          <a:xfrm>
            <a:off x="4113572" y="5539107"/>
            <a:ext cx="4039828" cy="388445"/>
          </a:xfrm>
          <a:prstGeom prst="rect">
            <a:avLst/>
          </a:prstGeom>
          <a:ln>
            <a:solidFill>
              <a:schemeClr val="bg2"/>
            </a:solidFill>
          </a:ln>
        </p:spPr>
      </p:pic>
    </p:spTree>
    <p:extLst>
      <p:ext uri="{BB962C8B-B14F-4D97-AF65-F5344CB8AC3E}">
        <p14:creationId xmlns:p14="http://schemas.microsoft.com/office/powerpoint/2010/main" val="1030963181"/>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Analyzing the Outputs</a:t>
            </a:r>
          </a:p>
        </p:txBody>
      </p:sp>
      <p:sp>
        <p:nvSpPr>
          <p:cNvPr id="5" name="Footer Placeholder 4"/>
          <p:cNvSpPr>
            <a:spLocks noGrp="1"/>
          </p:cNvSpPr>
          <p:nvPr>
            <p:ph type="ftr" sz="quarter" idx="11"/>
          </p:nvPr>
        </p:nvSpPr>
        <p:spPr/>
        <p:txBody>
          <a:bodyPr/>
          <a:lstStyle/>
          <a:p>
            <a:r>
              <a:rPr lang="en-US"/>
              <a:t>BU MET AD616 Fall 2022</a:t>
            </a:r>
            <a:endParaRPr lang="en-US" dirty="0"/>
          </a:p>
        </p:txBody>
      </p:sp>
      <p:sp>
        <p:nvSpPr>
          <p:cNvPr id="3" name="Content Placeholder 2"/>
          <p:cNvSpPr>
            <a:spLocks noGrp="1"/>
          </p:cNvSpPr>
          <p:nvPr>
            <p:ph idx="1"/>
          </p:nvPr>
        </p:nvSpPr>
        <p:spPr>
          <a:xfrm>
            <a:off x="838200" y="1616968"/>
            <a:ext cx="10515600" cy="3618342"/>
          </a:xfrm>
        </p:spPr>
        <p:txBody>
          <a:bodyPr>
            <a:normAutofit/>
          </a:bodyPr>
          <a:lstStyle/>
          <a:p>
            <a:pPr marL="0" indent="0">
              <a:buNone/>
            </a:pPr>
            <a:r>
              <a:rPr lang="en-US" dirty="0"/>
              <a:t>The next line of the output tells us how likely the project is to break even by the third year. To determine that, we need the cumulative profit in the third year. </a:t>
            </a:r>
          </a:p>
          <a:p>
            <a:pPr marL="0" indent="0">
              <a:buNone/>
            </a:pPr>
            <a:r>
              <a:rPr lang="en-US" dirty="0"/>
              <a:t>For this we can use our </a:t>
            </a:r>
            <a:r>
              <a:rPr lang="en-US" dirty="0" err="1"/>
              <a:t>unnested</a:t>
            </a:r>
            <a:r>
              <a:rPr lang="en-US" dirty="0"/>
              <a:t> “</a:t>
            </a:r>
            <a:r>
              <a:rPr lang="en-US" dirty="0" err="1"/>
              <a:t>ymodel</a:t>
            </a:r>
            <a:r>
              <a:rPr lang="en-US" dirty="0"/>
              <a:t>”, filtered to year 3.</a:t>
            </a:r>
          </a:p>
          <a:p>
            <a:pPr marL="0" indent="0">
              <a:buNone/>
            </a:pPr>
            <a:r>
              <a:rPr lang="en-US" dirty="0"/>
              <a:t>This is also a probability, so we use the same trick of coercing Booleans to integers then dividing by the number of trials.</a:t>
            </a:r>
          </a:p>
        </p:txBody>
      </p:sp>
      <p:sp>
        <p:nvSpPr>
          <p:cNvPr id="7" name="TextBox 6"/>
          <p:cNvSpPr txBox="1"/>
          <p:nvPr/>
        </p:nvSpPr>
        <p:spPr>
          <a:xfrm>
            <a:off x="5419880" y="5957285"/>
            <a:ext cx="1228413" cy="369332"/>
          </a:xfrm>
          <a:prstGeom prst="rect">
            <a:avLst/>
          </a:prstGeom>
          <a:noFill/>
        </p:spPr>
        <p:txBody>
          <a:bodyPr wrap="none" rtlCol="0">
            <a:spAutoFit/>
          </a:bodyPr>
          <a:lstStyle/>
          <a:p>
            <a:r>
              <a:rPr lang="en-US" dirty="0"/>
              <a:t>Figure 4.18</a:t>
            </a:r>
          </a:p>
        </p:txBody>
      </p:sp>
      <p:pic>
        <p:nvPicPr>
          <p:cNvPr id="8" name="Picture 7"/>
          <p:cNvPicPr>
            <a:picLocks noChangeAspect="1"/>
          </p:cNvPicPr>
          <p:nvPr/>
        </p:nvPicPr>
        <p:blipFill>
          <a:blip r:embed="rId3"/>
          <a:stretch>
            <a:fillRect/>
          </a:stretch>
        </p:blipFill>
        <p:spPr>
          <a:xfrm>
            <a:off x="2022845" y="5265043"/>
            <a:ext cx="8010155" cy="415752"/>
          </a:xfrm>
          <a:prstGeom prst="rect">
            <a:avLst/>
          </a:prstGeom>
          <a:ln>
            <a:solidFill>
              <a:schemeClr val="bg2"/>
            </a:solidFill>
          </a:ln>
        </p:spPr>
      </p:pic>
    </p:spTree>
    <p:extLst>
      <p:ext uri="{BB962C8B-B14F-4D97-AF65-F5344CB8AC3E}">
        <p14:creationId xmlns:p14="http://schemas.microsoft.com/office/powerpoint/2010/main" val="2948387123"/>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Analyzing the Outputs</a:t>
            </a:r>
          </a:p>
        </p:txBody>
      </p:sp>
      <p:sp>
        <p:nvSpPr>
          <p:cNvPr id="5" name="Footer Placeholder 4"/>
          <p:cNvSpPr>
            <a:spLocks noGrp="1"/>
          </p:cNvSpPr>
          <p:nvPr>
            <p:ph type="ftr" sz="quarter" idx="11"/>
          </p:nvPr>
        </p:nvSpPr>
        <p:spPr/>
        <p:txBody>
          <a:bodyPr/>
          <a:lstStyle/>
          <a:p>
            <a:r>
              <a:rPr lang="en-US"/>
              <a:t>BU MET AD616 Fall 2022</a:t>
            </a:r>
            <a:endParaRPr lang="en-US" dirty="0"/>
          </a:p>
        </p:txBody>
      </p:sp>
      <p:sp>
        <p:nvSpPr>
          <p:cNvPr id="3" name="Content Placeholder 2"/>
          <p:cNvSpPr>
            <a:spLocks noGrp="1"/>
          </p:cNvSpPr>
          <p:nvPr>
            <p:ph idx="1"/>
          </p:nvPr>
        </p:nvSpPr>
        <p:spPr>
          <a:xfrm>
            <a:off x="838200" y="1616968"/>
            <a:ext cx="10515600" cy="2231132"/>
          </a:xfrm>
        </p:spPr>
        <p:txBody>
          <a:bodyPr>
            <a:normAutofit/>
          </a:bodyPr>
          <a:lstStyle/>
          <a:p>
            <a:pPr marL="0" indent="0">
              <a:buNone/>
            </a:pPr>
            <a:r>
              <a:rPr lang="en-US" dirty="0"/>
              <a:t>The next line of the output gives us the tenth percentile of cumulative profit in year 5. </a:t>
            </a:r>
          </a:p>
          <a:p>
            <a:pPr marL="0" indent="0">
              <a:buNone/>
            </a:pPr>
            <a:r>
              <a:rPr lang="en-US" dirty="0"/>
              <a:t>We know that 90% of trials had a larger cumulative profit than this number.</a:t>
            </a:r>
          </a:p>
        </p:txBody>
      </p:sp>
      <p:sp>
        <p:nvSpPr>
          <p:cNvPr id="7" name="TextBox 6"/>
          <p:cNvSpPr txBox="1"/>
          <p:nvPr/>
        </p:nvSpPr>
        <p:spPr>
          <a:xfrm>
            <a:off x="5481793" y="5410208"/>
            <a:ext cx="1228413" cy="369332"/>
          </a:xfrm>
          <a:prstGeom prst="rect">
            <a:avLst/>
          </a:prstGeom>
          <a:noFill/>
        </p:spPr>
        <p:txBody>
          <a:bodyPr wrap="none" rtlCol="0">
            <a:spAutoFit/>
          </a:bodyPr>
          <a:lstStyle/>
          <a:p>
            <a:r>
              <a:rPr lang="en-US" dirty="0"/>
              <a:t>Figure 4.19</a:t>
            </a:r>
          </a:p>
        </p:txBody>
      </p:sp>
      <p:pic>
        <p:nvPicPr>
          <p:cNvPr id="4" name="Picture 3"/>
          <p:cNvPicPr>
            <a:picLocks noChangeAspect="1"/>
          </p:cNvPicPr>
          <p:nvPr/>
        </p:nvPicPr>
        <p:blipFill>
          <a:blip r:embed="rId3"/>
          <a:stretch>
            <a:fillRect/>
          </a:stretch>
        </p:blipFill>
        <p:spPr>
          <a:xfrm>
            <a:off x="1576773" y="4846145"/>
            <a:ext cx="8914625" cy="356585"/>
          </a:xfrm>
          <a:prstGeom prst="rect">
            <a:avLst/>
          </a:prstGeom>
          <a:ln>
            <a:solidFill>
              <a:schemeClr val="bg2"/>
            </a:solidFill>
          </a:ln>
        </p:spPr>
      </p:pic>
    </p:spTree>
    <p:extLst>
      <p:ext uri="{BB962C8B-B14F-4D97-AF65-F5344CB8AC3E}">
        <p14:creationId xmlns:p14="http://schemas.microsoft.com/office/powerpoint/2010/main" val="1918642266"/>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Percentiles as Measures of Risk</a:t>
            </a:r>
          </a:p>
        </p:txBody>
      </p:sp>
      <p:sp>
        <p:nvSpPr>
          <p:cNvPr id="5" name="Footer Placeholder 4"/>
          <p:cNvSpPr>
            <a:spLocks noGrp="1"/>
          </p:cNvSpPr>
          <p:nvPr>
            <p:ph type="ftr" sz="quarter" idx="11"/>
          </p:nvPr>
        </p:nvSpPr>
        <p:spPr/>
        <p:txBody>
          <a:bodyPr/>
          <a:lstStyle/>
          <a:p>
            <a:r>
              <a:rPr lang="en-US"/>
              <a:t>BU MET AD616 Fall 2022</a:t>
            </a:r>
            <a:endParaRPr lang="en-US" dirty="0"/>
          </a:p>
        </p:txBody>
      </p:sp>
      <p:sp>
        <p:nvSpPr>
          <p:cNvPr id="3" name="Content Placeholder 2"/>
          <p:cNvSpPr>
            <a:spLocks noGrp="1"/>
          </p:cNvSpPr>
          <p:nvPr>
            <p:ph idx="1"/>
          </p:nvPr>
        </p:nvSpPr>
        <p:spPr>
          <a:xfrm>
            <a:off x="838200" y="1616968"/>
            <a:ext cx="10515600" cy="4402832"/>
          </a:xfrm>
        </p:spPr>
        <p:txBody>
          <a:bodyPr>
            <a:normAutofit fontScale="92500" lnSpcReduction="10000"/>
          </a:bodyPr>
          <a:lstStyle/>
          <a:p>
            <a:pPr marL="0" indent="0">
              <a:buNone/>
            </a:pPr>
            <a:r>
              <a:rPr lang="en-US" dirty="0"/>
              <a:t>“The k</a:t>
            </a:r>
            <a:r>
              <a:rPr lang="en-US" baseline="30000" dirty="0"/>
              <a:t>th</a:t>
            </a:r>
            <a:r>
              <a:rPr lang="en-US" dirty="0"/>
              <a:t> percentile is a value at or below which at least k percent of the observations lie.“</a:t>
            </a:r>
            <a:r>
              <a:rPr lang="en-US" baseline="30000" dirty="0"/>
              <a:t>4</a:t>
            </a:r>
          </a:p>
          <a:p>
            <a:pPr marL="0" indent="0">
              <a:buNone/>
            </a:pPr>
            <a:r>
              <a:rPr lang="en-US" dirty="0"/>
              <a:t>Percentiles are typically used to measure the risk and allow us to answer questions such as</a:t>
            </a:r>
          </a:p>
          <a:p>
            <a:pPr lvl="1"/>
            <a:r>
              <a:rPr lang="en-US" dirty="0"/>
              <a:t>How much money might we lose with, say, 10% probability?</a:t>
            </a:r>
          </a:p>
          <a:p>
            <a:pPr lvl="1"/>
            <a:r>
              <a:rPr lang="en-US" dirty="0"/>
              <a:t>What profit are we likely to realize with a probability of 95%?</a:t>
            </a:r>
          </a:p>
          <a:p>
            <a:pPr lvl="1"/>
            <a:r>
              <a:rPr lang="en-US" dirty="0"/>
              <a:t>What is the probability that we make at least, say,  $100,000?</a:t>
            </a:r>
          </a:p>
          <a:p>
            <a:pPr marL="0" indent="0">
              <a:buNone/>
            </a:pPr>
            <a:r>
              <a:rPr lang="en-US" dirty="0"/>
              <a:t>In our case, Figure 4.16 tells us that there’s a 90% chance that the cumulative profit in year 5 will be greater than or equal to $180 million. This means there’s a 10% chance it will be less than or equal to $180 million, so this is the 10</a:t>
            </a:r>
            <a:r>
              <a:rPr lang="en-US" baseline="30000" dirty="0"/>
              <a:t>th</a:t>
            </a:r>
            <a:r>
              <a:rPr lang="en-US" dirty="0"/>
              <a:t> percentile of the cumulative profit in year 5. We’ll see how to calculate this below.</a:t>
            </a:r>
          </a:p>
          <a:p>
            <a:pPr marL="0" indent="0">
              <a:buNone/>
            </a:pPr>
            <a:endParaRPr lang="en-US" dirty="0"/>
          </a:p>
        </p:txBody>
      </p:sp>
    </p:spTree>
    <p:extLst>
      <p:ext uri="{BB962C8B-B14F-4D97-AF65-F5344CB8AC3E}">
        <p14:creationId xmlns:p14="http://schemas.microsoft.com/office/powerpoint/2010/main" val="3459186439"/>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p:txBody>
          <a:bodyPr>
            <a:normAutofit/>
          </a:bodyPr>
          <a:lstStyle/>
          <a:p>
            <a:pPr marL="0" indent="0">
              <a:buNone/>
            </a:pPr>
            <a:r>
              <a:rPr lang="en-US" dirty="0"/>
              <a:t>After you complete this lecture, you will be familiar with the following concepts:</a:t>
            </a:r>
          </a:p>
          <a:p>
            <a:pPr lvl="1"/>
            <a:r>
              <a:rPr lang="en-US" dirty="0"/>
              <a:t>Percentiles of the simulation output data</a:t>
            </a:r>
          </a:p>
          <a:p>
            <a:pPr lvl="1"/>
            <a:r>
              <a:rPr lang="en-US" dirty="0"/>
              <a:t>Constructing confidence intervals for the mean</a:t>
            </a:r>
          </a:p>
          <a:p>
            <a:pPr lvl="1"/>
            <a:r>
              <a:rPr lang="en-US" dirty="0"/>
              <a:t>Determining number of iterations in a simulation study</a:t>
            </a:r>
          </a:p>
          <a:p>
            <a:pPr lvl="1"/>
            <a:r>
              <a:rPr lang="en-US" dirty="0"/>
              <a:t>Sensitivity analysis using R</a:t>
            </a:r>
          </a:p>
          <a:p>
            <a:pPr lvl="1"/>
            <a:r>
              <a:rPr lang="en-US" dirty="0"/>
              <a:t>Creating and interpreting an overlay chart in R</a:t>
            </a:r>
          </a:p>
          <a:p>
            <a:pPr lvl="1"/>
            <a:r>
              <a:rPr lang="en-US" dirty="0"/>
              <a:t>Creating and interpreting a trend chart in R</a:t>
            </a:r>
          </a:p>
          <a:p>
            <a:pPr lvl="1"/>
            <a:r>
              <a:rPr lang="en-US" dirty="0"/>
              <a:t>Creating and interpreting a box whisker chart in R</a:t>
            </a:r>
          </a:p>
        </p:txBody>
      </p:sp>
      <p:sp>
        <p:nvSpPr>
          <p:cNvPr id="5" name="Footer Placeholder 4"/>
          <p:cNvSpPr>
            <a:spLocks noGrp="1"/>
          </p:cNvSpPr>
          <p:nvPr>
            <p:ph type="ftr" sz="quarter" idx="11"/>
          </p:nvPr>
        </p:nvSpPr>
        <p:spPr/>
        <p:txBody>
          <a:bodyPr/>
          <a:lstStyle/>
          <a:p>
            <a:r>
              <a:rPr lang="en-US"/>
              <a:t>BU MET AD616 Fall 2022</a:t>
            </a:r>
            <a:endParaRPr lang="en-US" dirty="0"/>
          </a:p>
        </p:txBody>
      </p:sp>
    </p:spTree>
    <p:extLst>
      <p:ext uri="{BB962C8B-B14F-4D97-AF65-F5344CB8AC3E}">
        <p14:creationId xmlns:p14="http://schemas.microsoft.com/office/powerpoint/2010/main" val="15132977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Percentiles as Measures of Risk</a:t>
            </a:r>
          </a:p>
        </p:txBody>
      </p:sp>
      <p:sp>
        <p:nvSpPr>
          <p:cNvPr id="5" name="Footer Placeholder 4"/>
          <p:cNvSpPr>
            <a:spLocks noGrp="1"/>
          </p:cNvSpPr>
          <p:nvPr>
            <p:ph type="ftr" sz="quarter" idx="11"/>
          </p:nvPr>
        </p:nvSpPr>
        <p:spPr/>
        <p:txBody>
          <a:bodyPr/>
          <a:lstStyle/>
          <a:p>
            <a:r>
              <a:rPr lang="en-US"/>
              <a:t>BU MET AD616 Fall 2022</a:t>
            </a:r>
            <a:endParaRPr lang="en-US" dirty="0"/>
          </a:p>
        </p:txBody>
      </p:sp>
      <p:sp>
        <p:nvSpPr>
          <p:cNvPr id="3" name="Content Placeholder 2"/>
          <p:cNvSpPr>
            <a:spLocks noGrp="1"/>
          </p:cNvSpPr>
          <p:nvPr>
            <p:ph idx="1"/>
          </p:nvPr>
        </p:nvSpPr>
        <p:spPr>
          <a:xfrm>
            <a:off x="838200" y="1616968"/>
            <a:ext cx="10515600" cy="2844304"/>
          </a:xfrm>
        </p:spPr>
        <p:txBody>
          <a:bodyPr>
            <a:normAutofit fontScale="92500" lnSpcReduction="10000"/>
          </a:bodyPr>
          <a:lstStyle/>
          <a:p>
            <a:r>
              <a:rPr lang="en-US" dirty="0"/>
              <a:t>The 25</a:t>
            </a:r>
            <a:r>
              <a:rPr lang="en-US" baseline="30000" dirty="0"/>
              <a:t>th</a:t>
            </a:r>
            <a:r>
              <a:rPr lang="en-US" dirty="0"/>
              <a:t> , 50</a:t>
            </a:r>
            <a:r>
              <a:rPr lang="en-US" baseline="30000" dirty="0"/>
              <a:t>th</a:t>
            </a:r>
            <a:r>
              <a:rPr lang="en-US" dirty="0"/>
              <a:t> , and 75</a:t>
            </a:r>
            <a:r>
              <a:rPr lang="en-US" baseline="30000" dirty="0"/>
              <a:t>th</a:t>
            </a:r>
            <a:r>
              <a:rPr lang="en-US" dirty="0"/>
              <a:t> percentile are called the first quartile, the median, and the third quartile, respectively.</a:t>
            </a:r>
          </a:p>
          <a:p>
            <a:r>
              <a:rPr lang="en-US" dirty="0"/>
              <a:t>The 5th percentile is often called the </a:t>
            </a:r>
            <a:r>
              <a:rPr lang="en-US" b="1" dirty="0"/>
              <a:t>value at risk at the 5% level</a:t>
            </a:r>
            <a:r>
              <a:rPr lang="en-US" dirty="0"/>
              <a:t> or </a:t>
            </a:r>
            <a:r>
              <a:rPr lang="en-US" b="1" dirty="0" err="1"/>
              <a:t>VaR</a:t>
            </a:r>
            <a:r>
              <a:rPr lang="en-US" b="1" dirty="0"/>
              <a:t> 5%</a:t>
            </a:r>
            <a:r>
              <a:rPr lang="en-US" dirty="0"/>
              <a:t> and the 95th percentile is often called the </a:t>
            </a:r>
            <a:r>
              <a:rPr lang="en-US" b="1" dirty="0"/>
              <a:t>value at risk at the 95% level</a:t>
            </a:r>
            <a:r>
              <a:rPr lang="en-US" dirty="0"/>
              <a:t> or </a:t>
            </a:r>
            <a:r>
              <a:rPr lang="en-US" b="1" dirty="0" err="1"/>
              <a:t>VaR</a:t>
            </a:r>
            <a:r>
              <a:rPr lang="en-US" b="1" dirty="0"/>
              <a:t> 95%</a:t>
            </a:r>
            <a:r>
              <a:rPr lang="en-US" dirty="0"/>
              <a:t>. Which one to use depends if you’re modeling revenue, profit, or costs. These measures are typically used as a benchmark for how bad things might be in a particularly unlucky scenario. If your model is accurate, 19 times out of 20 you should be better off than the </a:t>
            </a:r>
            <a:r>
              <a:rPr lang="en-US" dirty="0" err="1"/>
              <a:t>VaR</a:t>
            </a:r>
            <a:r>
              <a:rPr lang="en-US" dirty="0"/>
              <a:t> 5%.</a:t>
            </a:r>
          </a:p>
        </p:txBody>
      </p:sp>
      <p:sp>
        <p:nvSpPr>
          <p:cNvPr id="7" name="Rectangle 6"/>
          <p:cNvSpPr/>
          <p:nvPr/>
        </p:nvSpPr>
        <p:spPr>
          <a:xfrm>
            <a:off x="838200" y="4461272"/>
            <a:ext cx="10515600" cy="892552"/>
          </a:xfrm>
          <a:prstGeom prst="rect">
            <a:avLst/>
          </a:prstGeom>
          <a:solidFill>
            <a:srgbClr val="F5F5F5"/>
          </a:solidFill>
        </p:spPr>
        <p:txBody>
          <a:bodyPr wrap="square">
            <a:spAutoFit/>
          </a:bodyPr>
          <a:lstStyle/>
          <a:p>
            <a:r>
              <a:rPr lang="en-US" sz="2600" b="0" i="0" dirty="0">
                <a:solidFill>
                  <a:srgbClr val="000000"/>
                </a:solidFill>
                <a:effectLst/>
              </a:rPr>
              <a:t>Individual Exercise:</a:t>
            </a:r>
          </a:p>
          <a:p>
            <a:r>
              <a:rPr lang="en-US" sz="2600" dirty="0"/>
              <a:t>Determine the </a:t>
            </a:r>
            <a:r>
              <a:rPr lang="en-US" sz="2600" dirty="0" err="1"/>
              <a:t>VaR</a:t>
            </a:r>
            <a:r>
              <a:rPr lang="en-US" sz="2600" dirty="0"/>
              <a:t> 5% for cumulative net profit in Year 5.</a:t>
            </a:r>
            <a:endParaRPr lang="en-US" sz="2600" b="0" i="0" dirty="0">
              <a:solidFill>
                <a:srgbClr val="000000"/>
              </a:solidFill>
              <a:effectLst/>
            </a:endParaRPr>
          </a:p>
        </p:txBody>
      </p:sp>
    </p:spTree>
    <p:extLst>
      <p:ext uri="{BB962C8B-B14F-4D97-AF65-F5344CB8AC3E}">
        <p14:creationId xmlns:p14="http://schemas.microsoft.com/office/powerpoint/2010/main" val="3525079704"/>
      </p:ext>
    </p:extLst>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Confidence Intervals for the Mean</a:t>
            </a:r>
          </a:p>
        </p:txBody>
      </p:sp>
      <p:sp>
        <p:nvSpPr>
          <p:cNvPr id="5" name="Footer Placeholder 4"/>
          <p:cNvSpPr>
            <a:spLocks noGrp="1"/>
          </p:cNvSpPr>
          <p:nvPr>
            <p:ph type="ftr" sz="quarter" idx="11"/>
          </p:nvPr>
        </p:nvSpPr>
        <p:spPr/>
        <p:txBody>
          <a:bodyPr/>
          <a:lstStyle/>
          <a:p>
            <a:r>
              <a:rPr lang="en-US"/>
              <a:t>BU MET AD616 Fall 2022</a:t>
            </a:r>
            <a:endParaRPr lang="en-US" dirty="0"/>
          </a:p>
        </p:txBody>
      </p:sp>
      <p:sp>
        <p:nvSpPr>
          <p:cNvPr id="3" name="Content Placeholder 2"/>
          <p:cNvSpPr>
            <a:spLocks noGrp="1"/>
          </p:cNvSpPr>
          <p:nvPr>
            <p:ph idx="1"/>
          </p:nvPr>
        </p:nvSpPr>
        <p:spPr>
          <a:xfrm>
            <a:off x="838200" y="1616968"/>
            <a:ext cx="10515600" cy="4739382"/>
          </a:xfrm>
        </p:spPr>
        <p:txBody>
          <a:bodyPr>
            <a:normAutofit/>
          </a:bodyPr>
          <a:lstStyle/>
          <a:p>
            <a:pPr marL="0" indent="0">
              <a:buNone/>
            </a:pPr>
            <a:r>
              <a:rPr lang="en-US" dirty="0"/>
              <a:t>When we run a Monte Carlo simulation, we’re not seeing the true distribution of the random variable we’re studying (NPV for instance). In fact, we’re not even seeing the true distribution of the </a:t>
            </a:r>
            <a:r>
              <a:rPr lang="en-US" i="1" dirty="0"/>
              <a:t>simulated</a:t>
            </a:r>
            <a:r>
              <a:rPr lang="en-US" dirty="0"/>
              <a:t> random variable. What we can do is make inferences about that simulated random variable. </a:t>
            </a:r>
          </a:p>
          <a:p>
            <a:pPr marL="0" indent="0">
              <a:buNone/>
            </a:pPr>
            <a:r>
              <a:rPr lang="en-US" dirty="0"/>
              <a:t>Thus, we can say the mean of the sample (represented by our trials) is a specific number, but we can’t say that the mean of the simulated random variable is equal to that number. We can, however, make inferences about that mean. </a:t>
            </a:r>
          </a:p>
        </p:txBody>
      </p:sp>
    </p:spTree>
    <p:extLst>
      <p:ext uri="{BB962C8B-B14F-4D97-AF65-F5344CB8AC3E}">
        <p14:creationId xmlns:p14="http://schemas.microsoft.com/office/powerpoint/2010/main" val="3372921727"/>
      </p:ext>
    </p:extLst>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Confidence Intervals for the Mean</a:t>
            </a:r>
          </a:p>
        </p:txBody>
      </p:sp>
      <p:sp>
        <p:nvSpPr>
          <p:cNvPr id="5" name="Footer Placeholder 4"/>
          <p:cNvSpPr>
            <a:spLocks noGrp="1"/>
          </p:cNvSpPr>
          <p:nvPr>
            <p:ph type="ftr" sz="quarter" idx="11"/>
          </p:nvPr>
        </p:nvSpPr>
        <p:spPr/>
        <p:txBody>
          <a:bodyPr/>
          <a:lstStyle/>
          <a:p>
            <a:r>
              <a:rPr lang="en-US"/>
              <a:t>BU MET AD616 Fall 2022</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16968"/>
                <a:ext cx="10515600" cy="4739382"/>
              </a:xfrm>
            </p:spPr>
            <p:txBody>
              <a:bodyPr>
                <a:normAutofit fontScale="85000" lnSpcReduction="20000"/>
              </a:bodyPr>
              <a:lstStyle/>
              <a:p>
                <a:pPr marL="0" indent="0">
                  <a:buNone/>
                </a:pPr>
                <a:r>
                  <a:rPr lang="en-US" dirty="0"/>
                  <a:t>In particular, recall from last lecture that the normal distribution arises from a large sum of identically distributed random variables.</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m:rPr>
                          <m:sty m:val="p"/>
                        </m:rPr>
                        <a:rPr lang="en-US">
                          <a:latin typeface="Cambria Math" panose="02040503050406030204" pitchFamily="18" charset="0"/>
                        </a:rPr>
                        <m:t>Σ</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𝑁</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𝑋</m:t>
                          </m:r>
                        </m:sub>
                      </m:sSub>
                      <m:r>
                        <a:rPr lang="en-US" i="1">
                          <a:latin typeface="Cambria Math" panose="02040503050406030204" pitchFamily="18" charset="0"/>
                        </a:rPr>
                        <m:t>,</m:t>
                      </m:r>
                      <m:r>
                        <a:rPr lang="en-US" i="1">
                          <a:latin typeface="Cambria Math" panose="02040503050406030204" pitchFamily="18" charset="0"/>
                        </a:rPr>
                        <m:t>𝑛</m:t>
                      </m:r>
                      <m:sSubSup>
                        <m:sSubSupPr>
                          <m:ctrlPr>
                            <a:rPr lang="en-US" i="1">
                              <a:latin typeface="Cambria Math" panose="02040503050406030204" pitchFamily="18" charset="0"/>
                            </a:rPr>
                          </m:ctrlPr>
                        </m:sSubSupPr>
                        <m:e>
                          <m:r>
                            <a:rPr lang="en-US" i="1">
                              <a:latin typeface="Cambria Math" panose="02040503050406030204" pitchFamily="18" charset="0"/>
                            </a:rPr>
                            <m:t>𝜎</m:t>
                          </m:r>
                        </m:e>
                        <m:sub>
                          <m:r>
                            <a:rPr lang="en-US" i="1">
                              <a:latin typeface="Cambria Math" panose="02040503050406030204" pitchFamily="18" charset="0"/>
                            </a:rPr>
                            <m:t>𝑋</m:t>
                          </m:r>
                        </m:sub>
                        <m:sup>
                          <m:r>
                            <a:rPr lang="en-US" i="1">
                              <a:latin typeface="Cambria Math" panose="02040503050406030204" pitchFamily="18" charset="0"/>
                            </a:rPr>
                            <m:t>2</m:t>
                          </m:r>
                        </m:sup>
                      </m:sSubSup>
                      <m:r>
                        <a:rPr lang="en-US" i="1">
                          <a:latin typeface="Cambria Math" panose="02040503050406030204" pitchFamily="18" charset="0"/>
                        </a:rPr>
                        <m:t>)</m:t>
                      </m:r>
                    </m:oMath>
                  </m:oMathPara>
                </a14:m>
                <a:endParaRPr lang="en-US" dirty="0"/>
              </a:p>
              <a:p>
                <a:pPr marL="0" indent="0">
                  <a:buNone/>
                </a:pPr>
                <a:r>
                  <a:rPr lang="en-US" dirty="0"/>
                  <a:t>And</a:t>
                </a:r>
              </a:p>
              <a:p>
                <a:pPr mar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𝑋</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𝑋</m:t>
                              </m:r>
                            </m:sub>
                          </m:sSub>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𝑛</m:t>
                              </m:r>
                            </m:e>
                          </m:rad>
                        </m:den>
                      </m:f>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(0,1)</m:t>
                      </m:r>
                    </m:oMath>
                  </m:oMathPara>
                </a14:m>
                <a:endParaRPr lang="en-US" dirty="0"/>
              </a:p>
              <a:p>
                <a:pPr marL="0" indent="0">
                  <a:buNone/>
                </a:pPr>
                <a:endParaRPr lang="en-US" dirty="0"/>
              </a:p>
              <a:p>
                <a:pPr marL="0" indent="0">
                  <a:buNone/>
                </a:pPr>
                <a:r>
                  <a:rPr lang="en-US" dirty="0"/>
                  <a:t>Since again, with a large sample,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𝑋</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𝑋</m:t>
                        </m:r>
                      </m:sub>
                    </m:sSub>
                  </m:oMath>
                </a14:m>
                <a:r>
                  <a:rPr lang="en-US" dirty="0"/>
                  <a:t>. Since the standard normal distribution is symmetrical about 0, we can also say that </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𝑋</m:t>
                              </m:r>
                            </m:sub>
                          </m:sSub>
                          <m:r>
                            <a:rPr lang="en-US" b="0" i="1" smtClean="0">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𝑥</m:t>
                              </m:r>
                            </m:e>
                          </m:acc>
                        </m:num>
                        <m:den>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𝑋</m:t>
                              </m:r>
                            </m:sub>
                          </m:sSub>
                          <m:r>
                            <a:rPr lang="en-US" i="1">
                              <a:latin typeface="Cambria Math" panose="02040503050406030204" pitchFamily="18" charset="0"/>
                            </a:rPr>
                            <m:t>/</m:t>
                          </m:r>
                          <m:rad>
                            <m:radPr>
                              <m:degHide m:val="on"/>
                              <m:ctrlPr>
                                <a:rPr lang="en-US" i="1">
                                  <a:latin typeface="Cambria Math" panose="02040503050406030204" pitchFamily="18" charset="0"/>
                                </a:rPr>
                              </m:ctrlPr>
                            </m:radPr>
                            <m:deg/>
                            <m:e>
                              <m:r>
                                <a:rPr lang="en-US" i="1">
                                  <a:latin typeface="Cambria Math" panose="02040503050406030204" pitchFamily="18" charset="0"/>
                                </a:rPr>
                                <m:t>𝑛</m:t>
                              </m:r>
                            </m:e>
                          </m:rad>
                        </m:den>
                      </m:f>
                      <m:r>
                        <a:rPr lang="en-US" i="1">
                          <a:latin typeface="Cambria Math" panose="02040503050406030204" pitchFamily="18" charset="0"/>
                        </a:rPr>
                        <m:t>→</m:t>
                      </m:r>
                      <m:r>
                        <a:rPr lang="en-US" i="1">
                          <a:latin typeface="Cambria Math" panose="02040503050406030204" pitchFamily="18" charset="0"/>
                        </a:rPr>
                        <m:t>𝑁</m:t>
                      </m:r>
                      <m:r>
                        <a:rPr lang="en-US" i="1">
                          <a:latin typeface="Cambria Math" panose="02040503050406030204" pitchFamily="18" charset="0"/>
                        </a:rPr>
                        <m:t>(0,1)</m:t>
                      </m:r>
                    </m:oMath>
                  </m:oMathPara>
                </a14:m>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16968"/>
                <a:ext cx="10515600" cy="4739382"/>
              </a:xfrm>
              <a:blipFill>
                <a:blip r:embed="rId3"/>
                <a:stretch>
                  <a:fillRect l="-928" t="-2956" r="-870"/>
                </a:stretch>
              </a:blipFill>
            </p:spPr>
            <p:txBody>
              <a:bodyPr/>
              <a:lstStyle/>
              <a:p>
                <a:r>
                  <a:rPr lang="en-US">
                    <a:noFill/>
                  </a:rPr>
                  <a:t> </a:t>
                </a:r>
              </a:p>
            </p:txBody>
          </p:sp>
        </mc:Fallback>
      </mc:AlternateContent>
    </p:spTree>
    <p:extLst>
      <p:ext uri="{BB962C8B-B14F-4D97-AF65-F5344CB8AC3E}">
        <p14:creationId xmlns:p14="http://schemas.microsoft.com/office/powerpoint/2010/main" val="3372921727"/>
      </p:ext>
    </p:extLst>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Confidence Intervals for the Mean</a:t>
            </a:r>
          </a:p>
        </p:txBody>
      </p:sp>
      <p:sp>
        <p:nvSpPr>
          <p:cNvPr id="5" name="Footer Placeholder 4"/>
          <p:cNvSpPr>
            <a:spLocks noGrp="1"/>
          </p:cNvSpPr>
          <p:nvPr>
            <p:ph type="ftr" sz="quarter" idx="11"/>
          </p:nvPr>
        </p:nvSpPr>
        <p:spPr/>
        <p:txBody>
          <a:bodyPr/>
          <a:lstStyle/>
          <a:p>
            <a:r>
              <a:rPr lang="en-US"/>
              <a:t>BU MET AD616 Fall 2022</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16968"/>
                <a:ext cx="10515600" cy="4644132"/>
              </a:xfrm>
            </p:spPr>
            <p:txBody>
              <a:bodyPr>
                <a:normAutofit/>
              </a:bodyPr>
              <a:lstStyle/>
              <a:p>
                <a:pPr marL="0" indent="0">
                  <a:buNone/>
                </a:pPr>
                <a:r>
                  <a:rPr lang="en-US" dirty="0"/>
                  <a:t>Therefore, while we can’t say for certain what the mean of the simulated random variable is, what we do know, given a sufficient number of trials, is the distribution of the sample mean. This lets us construct a confidence interval for the true mean of the simulated random variable.</a:t>
                </a:r>
              </a:p>
              <a:p>
                <a:pPr marL="0" indent="0">
                  <a:buNone/>
                </a:pPr>
                <a:r>
                  <a:rPr lang="en-US" dirty="0"/>
                  <a:t>Define </a:t>
                </a:r>
                <a14:m>
                  <m:oMath xmlns:m="http://schemas.openxmlformats.org/officeDocument/2006/math">
                    <m:r>
                      <a:rPr lang="en-US" b="0" i="1" smtClean="0">
                        <a:latin typeface="Cambria Math" panose="02040503050406030204" pitchFamily="18" charset="0"/>
                      </a:rPr>
                      <m:t>𝛷</m:t>
                    </m:r>
                    <m:d>
                      <m:dPr>
                        <m:ctrlPr>
                          <a:rPr lang="en-US" b="0" i="1" smtClean="0">
                            <a:latin typeface="Cambria Math" panose="02040503050406030204" pitchFamily="18" charset="0"/>
                          </a:rPr>
                        </m:ctrlPr>
                      </m:dPr>
                      <m:e>
                        <m:r>
                          <a:rPr lang="en-US" b="0" i="1" smtClean="0">
                            <a:latin typeface="Cambria Math" panose="02040503050406030204" pitchFamily="18" charset="0"/>
                          </a:rPr>
                          <m:t>𝑧</m:t>
                        </m:r>
                      </m:e>
                    </m:d>
                  </m:oMath>
                </a14:m>
                <a:r>
                  <a:rPr lang="en-US" dirty="0"/>
                  <a:t> as the CDF of the standard normal distribution. By the previous equation, there is a 97.5% chance that</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𝑋</m:t>
                              </m:r>
                            </m:sub>
                          </m:sSub>
                          <m:r>
                            <a:rPr lang="en-US" b="0" i="1" smtClean="0">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𝑥</m:t>
                              </m:r>
                            </m:e>
                          </m:acc>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𝑋</m:t>
                              </m:r>
                            </m:sub>
                          </m:sSub>
                          <m:r>
                            <a:rPr lang="en-US" i="1">
                              <a:latin typeface="Cambria Math" panose="02040503050406030204" pitchFamily="18" charset="0"/>
                            </a:rPr>
                            <m:t>/</m:t>
                          </m:r>
                          <m:rad>
                            <m:radPr>
                              <m:degHide m:val="on"/>
                              <m:ctrlPr>
                                <a:rPr lang="en-US" i="1">
                                  <a:latin typeface="Cambria Math" panose="02040503050406030204" pitchFamily="18" charset="0"/>
                                </a:rPr>
                              </m:ctrlPr>
                            </m:radPr>
                            <m:deg/>
                            <m:e>
                              <m:r>
                                <a:rPr lang="en-US" i="1">
                                  <a:latin typeface="Cambria Math" panose="02040503050406030204" pitchFamily="18" charset="0"/>
                                </a:rPr>
                                <m:t>𝑛</m:t>
                              </m:r>
                            </m:e>
                          </m:rad>
                        </m:den>
                      </m:f>
                      <m:r>
                        <a:rPr lang="en-US" b="0" i="1" smtClean="0">
                          <a:latin typeface="Cambria Math" panose="02040503050406030204" pitchFamily="18" charset="0"/>
                        </a:rPr>
                        <m:t>&lt;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𝛷</m:t>
                          </m:r>
                        </m:e>
                        <m:sup>
                          <m:r>
                            <a:rPr lang="en-US" b="0" i="1" smtClean="0">
                              <a:latin typeface="Cambria Math" panose="02040503050406030204" pitchFamily="18" charset="0"/>
                            </a:rPr>
                            <m:t>−1</m:t>
                          </m:r>
                        </m:sup>
                      </m:sSup>
                      <m:r>
                        <a:rPr lang="en-US" b="0" i="1" smtClean="0">
                          <a:latin typeface="Cambria Math" panose="02040503050406030204" pitchFamily="18" charset="0"/>
                        </a:rPr>
                        <m:t>(.975)</m:t>
                      </m:r>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16968"/>
                <a:ext cx="10515600" cy="4644132"/>
              </a:xfrm>
              <a:blipFill>
                <a:blip r:embed="rId3"/>
                <a:stretch>
                  <a:fillRect l="-1217" t="-2100"/>
                </a:stretch>
              </a:blipFill>
            </p:spPr>
            <p:txBody>
              <a:bodyPr/>
              <a:lstStyle/>
              <a:p>
                <a:r>
                  <a:rPr lang="en-US">
                    <a:noFill/>
                  </a:rPr>
                  <a:t> </a:t>
                </a:r>
              </a:p>
            </p:txBody>
          </p:sp>
        </mc:Fallback>
      </mc:AlternateContent>
    </p:spTree>
    <p:extLst>
      <p:ext uri="{BB962C8B-B14F-4D97-AF65-F5344CB8AC3E}">
        <p14:creationId xmlns:p14="http://schemas.microsoft.com/office/powerpoint/2010/main" val="1158620446"/>
      </p:ext>
    </p:extLst>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Confidence Intervals for the Mean</a:t>
            </a:r>
          </a:p>
        </p:txBody>
      </p:sp>
      <p:sp>
        <p:nvSpPr>
          <p:cNvPr id="5" name="Footer Placeholder 4"/>
          <p:cNvSpPr>
            <a:spLocks noGrp="1"/>
          </p:cNvSpPr>
          <p:nvPr>
            <p:ph type="ftr" sz="quarter" idx="11"/>
          </p:nvPr>
        </p:nvSpPr>
        <p:spPr/>
        <p:txBody>
          <a:bodyPr/>
          <a:lstStyle/>
          <a:p>
            <a:r>
              <a:rPr lang="en-US"/>
              <a:t>BU MET AD616 Fall 2022</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16968"/>
                <a:ext cx="10515600" cy="4644132"/>
              </a:xfrm>
            </p:spPr>
            <p:txBody>
              <a:bodyPr>
                <a:normAutofit/>
              </a:bodyPr>
              <a:lstStyle/>
              <a:p>
                <a:pPr marL="0" indent="0">
                  <a:buNone/>
                </a:pPr>
                <a:r>
                  <a:rPr lang="en-US" dirty="0"/>
                  <a:t>Therefore, there is a 97.5% chance that</a:t>
                </a:r>
              </a:p>
              <a:p>
                <a:pPr marL="0" indent="0">
                  <a:buNone/>
                </a:pPr>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𝑋</m:t>
                          </m:r>
                        </m:sub>
                      </m:sSub>
                      <m:r>
                        <a:rPr lang="en-US" b="0" i="1" smtClean="0">
                          <a:latin typeface="Cambria Math" panose="02040503050406030204" pitchFamily="18" charset="0"/>
                        </a:rPr>
                        <m:t>&lt;</m:t>
                      </m:r>
                      <m:acc>
                        <m:accPr>
                          <m:chr m:val="̅"/>
                          <m:ctrlPr>
                            <a:rPr lang="en-US" i="1">
                              <a:latin typeface="Cambria Math" panose="02040503050406030204" pitchFamily="18" charset="0"/>
                            </a:rPr>
                          </m:ctrlPr>
                        </m:accPr>
                        <m:e>
                          <m:r>
                            <a:rPr lang="en-US" i="1">
                              <a:latin typeface="Cambria Math" panose="02040503050406030204" pitchFamily="18" charset="0"/>
                            </a:rPr>
                            <m:t>𝑥</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i="1">
                                  <a:latin typeface="Cambria Math" panose="02040503050406030204" pitchFamily="18" charset="0"/>
                                </a:rPr>
                              </m:ctrlPr>
                            </m:sSup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𝑋</m:t>
                                  </m:r>
                                </m:sub>
                              </m:sSub>
                              <m:r>
                                <a:rPr lang="en-US" b="0" i="1" smtClean="0">
                                  <a:latin typeface="Cambria Math" panose="02040503050406030204" pitchFamily="18" charset="0"/>
                                </a:rPr>
                                <m:t>∗</m:t>
                              </m:r>
                              <m:r>
                                <a:rPr lang="en-US" i="1">
                                  <a:latin typeface="Cambria Math" panose="02040503050406030204" pitchFamily="18" charset="0"/>
                                </a:rPr>
                                <m:t>𝛷</m:t>
                              </m:r>
                            </m:e>
                            <m:sup>
                              <m:r>
                                <a:rPr lang="en-US" i="1">
                                  <a:latin typeface="Cambria Math" panose="02040503050406030204" pitchFamily="18" charset="0"/>
                                </a:rPr>
                                <m:t>−1</m:t>
                              </m:r>
                            </m:sup>
                          </m:sSup>
                          <m:d>
                            <m:dPr>
                              <m:ctrlPr>
                                <a:rPr lang="en-US" i="1">
                                  <a:latin typeface="Cambria Math" panose="02040503050406030204" pitchFamily="18" charset="0"/>
                                </a:rPr>
                              </m:ctrlPr>
                            </m:dPr>
                            <m:e>
                              <m:r>
                                <a:rPr lang="en-US" i="1">
                                  <a:latin typeface="Cambria Math" panose="02040503050406030204" pitchFamily="18" charset="0"/>
                                </a:rPr>
                                <m:t>.975</m:t>
                              </m:r>
                            </m:e>
                          </m:d>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𝑛</m:t>
                              </m:r>
                            </m:e>
                          </m:rad>
                        </m:den>
                      </m:f>
                    </m:oMath>
                  </m:oMathPara>
                </a14:m>
                <a:endParaRPr lang="en-US" dirty="0"/>
              </a:p>
              <a:p>
                <a:pPr marL="0" indent="0">
                  <a:buNone/>
                </a:pPr>
                <a:r>
                  <a:rPr lang="en-US" dirty="0"/>
                  <a:t>And a 95% chance that</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𝑥</m:t>
                          </m:r>
                        </m:e>
                      </m:acc>
                      <m:r>
                        <a:rPr lang="en-US" b="0" i="1" smtClean="0">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r>
                                    <a:rPr lang="en-US" b="0" i="1" smtClean="0">
                                      <a:latin typeface="Cambria Math" panose="02040503050406030204" pitchFamily="18" charset="0"/>
                                    </a:rPr>
                                    <m:t>𝑠</m:t>
                                  </m:r>
                                </m:e>
                                <m:sub>
                                  <m:r>
                                    <a:rPr lang="en-US" i="1">
                                      <a:latin typeface="Cambria Math" panose="02040503050406030204" pitchFamily="18" charset="0"/>
                                    </a:rPr>
                                    <m:t>𝑋</m:t>
                                  </m:r>
                                </m:sub>
                              </m:sSub>
                              <m:r>
                                <a:rPr lang="en-US" i="1">
                                  <a:latin typeface="Cambria Math" panose="02040503050406030204" pitchFamily="18" charset="0"/>
                                </a:rPr>
                                <m:t>∗</m:t>
                              </m:r>
                              <m:r>
                                <a:rPr lang="en-US" i="1">
                                  <a:latin typeface="Cambria Math" panose="02040503050406030204" pitchFamily="18" charset="0"/>
                                </a:rPr>
                                <m:t>𝛷</m:t>
                              </m:r>
                            </m:e>
                            <m:sup>
                              <m:r>
                                <a:rPr lang="en-US" i="1">
                                  <a:latin typeface="Cambria Math" panose="02040503050406030204" pitchFamily="18" charset="0"/>
                                </a:rPr>
                                <m:t>−1</m:t>
                              </m:r>
                            </m:sup>
                          </m:sSup>
                          <m:d>
                            <m:dPr>
                              <m:ctrlPr>
                                <a:rPr lang="en-US" i="1">
                                  <a:latin typeface="Cambria Math" panose="02040503050406030204" pitchFamily="18" charset="0"/>
                                </a:rPr>
                              </m:ctrlPr>
                            </m:dPr>
                            <m:e>
                              <m:r>
                                <a:rPr lang="en-US" b="0" i="1" smtClean="0">
                                  <a:latin typeface="Cambria Math" panose="02040503050406030204" pitchFamily="18" charset="0"/>
                                </a:rPr>
                                <m:t>.025</m:t>
                              </m:r>
                            </m:e>
                          </m:d>
                        </m:num>
                        <m:den>
                          <m:rad>
                            <m:radPr>
                              <m:degHide m:val="on"/>
                              <m:ctrlPr>
                                <a:rPr lang="en-US" i="1">
                                  <a:latin typeface="Cambria Math" panose="02040503050406030204" pitchFamily="18" charset="0"/>
                                </a:rPr>
                              </m:ctrlPr>
                            </m:radPr>
                            <m:deg/>
                            <m:e>
                              <m:r>
                                <a:rPr lang="en-US" i="1">
                                  <a:latin typeface="Cambria Math" panose="02040503050406030204" pitchFamily="18" charset="0"/>
                                </a:rPr>
                                <m:t>𝑛</m:t>
                              </m:r>
                            </m:e>
                          </m:rad>
                        </m:den>
                      </m:f>
                      <m:r>
                        <a:rPr lang="en-US" b="0" i="1" smtClean="0">
                          <a:latin typeface="Cambria Math" panose="02040503050406030204" pitchFamily="18" charset="0"/>
                        </a:rPr>
                        <m:t>&lt;</m:t>
                      </m:r>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𝑋</m:t>
                          </m:r>
                        </m:sub>
                      </m:sSub>
                      <m:r>
                        <a:rPr lang="en-US" i="1">
                          <a:latin typeface="Cambria Math" panose="02040503050406030204" pitchFamily="18" charset="0"/>
                        </a:rPr>
                        <m:t>&lt;</m:t>
                      </m:r>
                      <m:acc>
                        <m:accPr>
                          <m:chr m:val="̅"/>
                          <m:ctrlPr>
                            <a:rPr lang="en-US" i="1">
                              <a:latin typeface="Cambria Math" panose="02040503050406030204" pitchFamily="18" charset="0"/>
                            </a:rPr>
                          </m:ctrlPr>
                        </m:accPr>
                        <m:e>
                          <m:r>
                            <a:rPr lang="en-US" i="1">
                              <a:latin typeface="Cambria Math" panose="02040503050406030204" pitchFamily="18" charset="0"/>
                            </a:rPr>
                            <m:t>𝑥</m:t>
                          </m:r>
                        </m:e>
                      </m:acc>
                      <m:r>
                        <a:rPr lang="en-US" i="1">
                          <a:latin typeface="Cambria Math" panose="02040503050406030204" pitchFamily="18" charset="0"/>
                        </a:rPr>
                        <m:t>+</m:t>
                      </m:r>
                      <m:f>
                        <m:fPr>
                          <m:ctrlPr>
                            <a:rPr lang="en-US" i="1">
                              <a:latin typeface="Cambria Math" panose="02040503050406030204" pitchFamily="18" charset="0"/>
                            </a:rPr>
                          </m:ctrlPr>
                        </m:fPr>
                        <m:num>
                          <m:sSup>
                            <m:sSupPr>
                              <m:ctrlPr>
                                <a:rPr lang="en-US" i="1" smtClean="0">
                                  <a:latin typeface="Cambria Math" panose="02040503050406030204" pitchFamily="18" charset="0"/>
                                </a:rPr>
                              </m:ctrlPr>
                            </m:sSupPr>
                            <m:e>
                              <m:sSub>
                                <m:sSubPr>
                                  <m:ctrlPr>
                                    <a:rPr lang="en-US" i="1">
                                      <a:latin typeface="Cambria Math" panose="02040503050406030204" pitchFamily="18" charset="0"/>
                                    </a:rPr>
                                  </m:ctrlPr>
                                </m:sSubPr>
                                <m:e>
                                  <m:r>
                                    <a:rPr lang="en-US" b="0" i="1" smtClean="0">
                                      <a:latin typeface="Cambria Math" panose="02040503050406030204" pitchFamily="18" charset="0"/>
                                    </a:rPr>
                                    <m:t>𝑠</m:t>
                                  </m:r>
                                </m:e>
                                <m:sub>
                                  <m:r>
                                    <a:rPr lang="en-US" i="1">
                                      <a:latin typeface="Cambria Math" panose="02040503050406030204" pitchFamily="18" charset="0"/>
                                    </a:rPr>
                                    <m:t>𝑋</m:t>
                                  </m:r>
                                </m:sub>
                              </m:sSub>
                              <m:r>
                                <a:rPr lang="en-US" i="1">
                                  <a:latin typeface="Cambria Math" panose="02040503050406030204" pitchFamily="18" charset="0"/>
                                </a:rPr>
                                <m:t>∗</m:t>
                              </m:r>
                              <m:r>
                                <a:rPr lang="en-US" i="1">
                                  <a:latin typeface="Cambria Math" panose="02040503050406030204" pitchFamily="18" charset="0"/>
                                </a:rPr>
                                <m:t>𝛷</m:t>
                              </m:r>
                            </m:e>
                            <m:sup>
                              <m:r>
                                <a:rPr lang="en-US" i="1">
                                  <a:latin typeface="Cambria Math" panose="02040503050406030204" pitchFamily="18" charset="0"/>
                                </a:rPr>
                                <m:t>−1</m:t>
                              </m:r>
                            </m:sup>
                          </m:sSup>
                          <m:d>
                            <m:dPr>
                              <m:ctrlPr>
                                <a:rPr lang="en-US" i="1">
                                  <a:latin typeface="Cambria Math" panose="02040503050406030204" pitchFamily="18" charset="0"/>
                                </a:rPr>
                              </m:ctrlPr>
                            </m:dPr>
                            <m:e>
                              <m:r>
                                <a:rPr lang="en-US" i="1">
                                  <a:latin typeface="Cambria Math" panose="02040503050406030204" pitchFamily="18" charset="0"/>
                                </a:rPr>
                                <m:t>.975</m:t>
                              </m:r>
                            </m:e>
                          </m:d>
                        </m:num>
                        <m:den>
                          <m:rad>
                            <m:radPr>
                              <m:degHide m:val="on"/>
                              <m:ctrlPr>
                                <a:rPr lang="en-US" i="1">
                                  <a:latin typeface="Cambria Math" panose="02040503050406030204" pitchFamily="18" charset="0"/>
                                </a:rPr>
                              </m:ctrlPr>
                            </m:radPr>
                            <m:deg/>
                            <m:e>
                              <m:r>
                                <a:rPr lang="en-US" i="1">
                                  <a:latin typeface="Cambria Math" panose="02040503050406030204" pitchFamily="18" charset="0"/>
                                </a:rPr>
                                <m:t>𝑛</m:t>
                              </m:r>
                            </m:e>
                          </m:rad>
                        </m:den>
                      </m:f>
                    </m:oMath>
                  </m:oMathPara>
                </a14:m>
                <a:endParaRPr lang="en-US" dirty="0"/>
              </a:p>
              <a:p>
                <a:pPr marL="0" indent="0">
                  <a:buNone/>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16968"/>
                <a:ext cx="10515600" cy="4644132"/>
              </a:xfrm>
              <a:blipFill>
                <a:blip r:embed="rId3"/>
                <a:stretch>
                  <a:fillRect l="-1217" t="-2100"/>
                </a:stretch>
              </a:blipFill>
            </p:spPr>
            <p:txBody>
              <a:bodyPr/>
              <a:lstStyle/>
              <a:p>
                <a:r>
                  <a:rPr lang="en-US">
                    <a:noFill/>
                  </a:rPr>
                  <a:t> </a:t>
                </a:r>
              </a:p>
            </p:txBody>
          </p:sp>
        </mc:Fallback>
      </mc:AlternateContent>
    </p:spTree>
    <p:extLst>
      <p:ext uri="{BB962C8B-B14F-4D97-AF65-F5344CB8AC3E}">
        <p14:creationId xmlns:p14="http://schemas.microsoft.com/office/powerpoint/2010/main" val="1158620446"/>
      </p:ext>
    </p:extLst>
  </p:cSld>
  <p:clrMapOvr>
    <a:overrideClrMapping bg1="lt1" tx1="dk1" bg2="lt2" tx2="dk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Confidence Intervals for the Mean</a:t>
            </a:r>
          </a:p>
        </p:txBody>
      </p:sp>
      <p:sp>
        <p:nvSpPr>
          <p:cNvPr id="5" name="Footer Placeholder 4"/>
          <p:cNvSpPr>
            <a:spLocks noGrp="1"/>
          </p:cNvSpPr>
          <p:nvPr>
            <p:ph type="ftr" sz="quarter" idx="11"/>
          </p:nvPr>
        </p:nvSpPr>
        <p:spPr/>
        <p:txBody>
          <a:bodyPr/>
          <a:lstStyle/>
          <a:p>
            <a:r>
              <a:rPr lang="en-US"/>
              <a:t>BU MET AD616 Fall 2022</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464568"/>
                <a:ext cx="10515600" cy="3904912"/>
              </a:xfrm>
            </p:spPr>
            <p:txBody>
              <a:bodyPr>
                <a:normAutofit fontScale="92500" lnSpcReduction="20000"/>
              </a:bodyPr>
              <a:lstStyle/>
              <a:p>
                <a:pPr marL="0" indent="0">
                  <a:buNone/>
                </a:pPr>
                <a:r>
                  <a:rPr lang="en-US" dirty="0"/>
                  <a:t>But since the standard normal distribution is symmetrical about 0,</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𝛷</m:t>
                      </m:r>
                      <m:d>
                        <m:dPr>
                          <m:ctrlPr>
                            <a:rPr lang="en-US" b="0" i="1" smtClean="0">
                              <a:latin typeface="Cambria Math" panose="02040503050406030204" pitchFamily="18" charset="0"/>
                            </a:rPr>
                          </m:ctrlPr>
                        </m:dPr>
                        <m:e>
                          <m:r>
                            <a:rPr lang="en-US" b="0" i="1" smtClean="0">
                              <a:latin typeface="Cambria Math" panose="02040503050406030204" pitchFamily="18" charset="0"/>
                            </a:rPr>
                            <m:t>.025</m:t>
                          </m:r>
                        </m:e>
                      </m:d>
                      <m:r>
                        <a:rPr lang="en-US" b="0" i="1" smtClean="0">
                          <a:latin typeface="Cambria Math" panose="02040503050406030204" pitchFamily="18" charset="0"/>
                        </a:rPr>
                        <m:t>=−</m:t>
                      </m:r>
                      <m:r>
                        <a:rPr lang="en-US" i="1">
                          <a:latin typeface="Cambria Math" panose="02040503050406030204" pitchFamily="18" charset="0"/>
                        </a:rPr>
                        <m:t>𝛷</m:t>
                      </m:r>
                      <m:d>
                        <m:dPr>
                          <m:ctrlPr>
                            <a:rPr lang="en-US" i="1">
                              <a:latin typeface="Cambria Math" panose="02040503050406030204" pitchFamily="18" charset="0"/>
                            </a:rPr>
                          </m:ctrlPr>
                        </m:dPr>
                        <m:e>
                          <m:r>
                            <a:rPr lang="en-US" b="0" i="1" smtClean="0">
                              <a:latin typeface="Cambria Math" panose="02040503050406030204" pitchFamily="18" charset="0"/>
                            </a:rPr>
                            <m:t>.975</m:t>
                          </m:r>
                        </m:e>
                      </m:d>
                    </m:oMath>
                  </m:oMathPara>
                </a14:m>
                <a:endParaRPr lang="en-US" dirty="0"/>
              </a:p>
              <a:p>
                <a:pPr marL="0" indent="0">
                  <a:buNone/>
                </a:pPr>
                <a:r>
                  <a:rPr lang="en-US" dirty="0"/>
                  <a:t>So</a:t>
                </a:r>
              </a:p>
              <a:p>
                <a:pPr marL="0" indent="0">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𝑥</m:t>
                          </m:r>
                        </m:e>
                      </m:acc>
                      <m:r>
                        <a:rPr lang="en-US" b="0" i="1" smtClean="0">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r>
                                    <a:rPr lang="en-US" b="0" i="1" smtClean="0">
                                      <a:latin typeface="Cambria Math" panose="02040503050406030204" pitchFamily="18" charset="0"/>
                                    </a:rPr>
                                    <m:t>𝑠</m:t>
                                  </m:r>
                                </m:e>
                                <m:sub>
                                  <m:r>
                                    <a:rPr lang="en-US" i="1">
                                      <a:latin typeface="Cambria Math" panose="02040503050406030204" pitchFamily="18" charset="0"/>
                                    </a:rPr>
                                    <m:t>𝑋</m:t>
                                  </m:r>
                                </m:sub>
                              </m:sSub>
                              <m:r>
                                <a:rPr lang="en-US" i="1">
                                  <a:latin typeface="Cambria Math" panose="02040503050406030204" pitchFamily="18" charset="0"/>
                                </a:rPr>
                                <m:t>∗</m:t>
                              </m:r>
                              <m:r>
                                <a:rPr lang="en-US" i="1">
                                  <a:latin typeface="Cambria Math" panose="02040503050406030204" pitchFamily="18" charset="0"/>
                                </a:rPr>
                                <m:t>𝛷</m:t>
                              </m:r>
                            </m:e>
                            <m:sup>
                              <m:r>
                                <a:rPr lang="en-US" i="1">
                                  <a:latin typeface="Cambria Math" panose="02040503050406030204" pitchFamily="18" charset="0"/>
                                </a:rPr>
                                <m:t>−1</m:t>
                              </m:r>
                            </m:sup>
                          </m:sSup>
                          <m:d>
                            <m:dPr>
                              <m:ctrlPr>
                                <a:rPr lang="en-US" i="1">
                                  <a:latin typeface="Cambria Math" panose="02040503050406030204" pitchFamily="18" charset="0"/>
                                </a:rPr>
                              </m:ctrlPr>
                            </m:dPr>
                            <m:e>
                              <m:r>
                                <a:rPr lang="en-US" i="1">
                                  <a:latin typeface="Cambria Math" panose="02040503050406030204" pitchFamily="18" charset="0"/>
                                </a:rPr>
                                <m:t>.025</m:t>
                              </m:r>
                            </m:e>
                          </m:d>
                        </m:num>
                        <m:den>
                          <m:rad>
                            <m:radPr>
                              <m:degHide m:val="on"/>
                              <m:ctrlPr>
                                <a:rPr lang="en-US" i="1">
                                  <a:latin typeface="Cambria Math" panose="02040503050406030204" pitchFamily="18" charset="0"/>
                                </a:rPr>
                              </m:ctrlPr>
                            </m:radPr>
                            <m:deg/>
                            <m:e>
                              <m:r>
                                <a:rPr lang="en-US" i="1">
                                  <a:latin typeface="Cambria Math" panose="02040503050406030204" pitchFamily="18" charset="0"/>
                                </a:rPr>
                                <m:t>𝑛</m:t>
                              </m:r>
                            </m:e>
                          </m:rad>
                        </m:den>
                      </m:f>
                      <m:r>
                        <a:rPr lang="en-US" i="1">
                          <a:latin typeface="Cambria Math" panose="02040503050406030204" pitchFamily="18" charset="0"/>
                        </a:rPr>
                        <m:t>&lt;</m:t>
                      </m:r>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𝑋</m:t>
                          </m:r>
                        </m:sub>
                      </m:sSub>
                      <m:r>
                        <a:rPr lang="en-US" i="1">
                          <a:latin typeface="Cambria Math" panose="02040503050406030204" pitchFamily="18" charset="0"/>
                        </a:rPr>
                        <m:t>&lt;</m:t>
                      </m:r>
                      <m:acc>
                        <m:accPr>
                          <m:chr m:val="̅"/>
                          <m:ctrlPr>
                            <a:rPr lang="en-US" i="1">
                              <a:latin typeface="Cambria Math" panose="02040503050406030204" pitchFamily="18" charset="0"/>
                            </a:rPr>
                          </m:ctrlPr>
                        </m:accPr>
                        <m:e>
                          <m:r>
                            <a:rPr lang="en-US" i="1">
                              <a:latin typeface="Cambria Math" panose="02040503050406030204" pitchFamily="18" charset="0"/>
                            </a:rPr>
                            <m:t>𝑥</m:t>
                          </m:r>
                        </m:e>
                      </m:acc>
                      <m:r>
                        <a:rPr lang="en-US" i="1">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r>
                                    <a:rPr lang="en-US" b="0" i="1" smtClean="0">
                                      <a:latin typeface="Cambria Math" panose="02040503050406030204" pitchFamily="18" charset="0"/>
                                    </a:rPr>
                                    <m:t>𝑠</m:t>
                                  </m:r>
                                </m:e>
                                <m:sub>
                                  <m:r>
                                    <a:rPr lang="en-US" i="1">
                                      <a:latin typeface="Cambria Math" panose="02040503050406030204" pitchFamily="18" charset="0"/>
                                    </a:rPr>
                                    <m:t>𝑋</m:t>
                                  </m:r>
                                </m:sub>
                              </m:sSub>
                              <m:r>
                                <a:rPr lang="en-US" i="1">
                                  <a:latin typeface="Cambria Math" panose="02040503050406030204" pitchFamily="18" charset="0"/>
                                </a:rPr>
                                <m:t>∗</m:t>
                              </m:r>
                              <m:r>
                                <a:rPr lang="en-US" i="1">
                                  <a:latin typeface="Cambria Math" panose="02040503050406030204" pitchFamily="18" charset="0"/>
                                </a:rPr>
                                <m:t>𝛷</m:t>
                              </m:r>
                            </m:e>
                            <m:sup>
                              <m:r>
                                <a:rPr lang="en-US" i="1">
                                  <a:latin typeface="Cambria Math" panose="02040503050406030204" pitchFamily="18" charset="0"/>
                                </a:rPr>
                                <m:t>−1</m:t>
                              </m:r>
                            </m:sup>
                          </m:sSup>
                          <m:d>
                            <m:dPr>
                              <m:ctrlPr>
                                <a:rPr lang="en-US" i="1">
                                  <a:latin typeface="Cambria Math" panose="02040503050406030204" pitchFamily="18" charset="0"/>
                                </a:rPr>
                              </m:ctrlPr>
                            </m:dPr>
                            <m:e>
                              <m:r>
                                <a:rPr lang="en-US" i="1">
                                  <a:latin typeface="Cambria Math" panose="02040503050406030204" pitchFamily="18" charset="0"/>
                                </a:rPr>
                                <m:t>.975</m:t>
                              </m:r>
                            </m:e>
                          </m:d>
                        </m:num>
                        <m:den>
                          <m:rad>
                            <m:radPr>
                              <m:degHide m:val="on"/>
                              <m:ctrlPr>
                                <a:rPr lang="en-US" i="1">
                                  <a:latin typeface="Cambria Math" panose="02040503050406030204" pitchFamily="18" charset="0"/>
                                </a:rPr>
                              </m:ctrlPr>
                            </m:radPr>
                            <m:deg/>
                            <m:e>
                              <m:r>
                                <a:rPr lang="en-US" i="1">
                                  <a:latin typeface="Cambria Math" panose="02040503050406030204" pitchFamily="18" charset="0"/>
                                </a:rPr>
                                <m:t>𝑛</m:t>
                              </m:r>
                            </m:e>
                          </m:rad>
                        </m:den>
                      </m:f>
                    </m:oMath>
                  </m:oMathPara>
                </a14:m>
                <a:endParaRPr lang="en-US" dirty="0"/>
              </a:p>
              <a:p>
                <a:pPr marL="0" indent="0">
                  <a:buNone/>
                </a:pPr>
                <a:endParaRPr lang="en-US" dirty="0"/>
              </a:p>
              <a:p>
                <a:pPr marL="0" indent="0">
                  <a:buNone/>
                </a:pPr>
                <a:r>
                  <a:rPr lang="en-US" dirty="0"/>
                  <a:t>Should be true 95% of the time. This let’s us construct our 95% confidence interval about the mean. Note that the </a:t>
                </a:r>
                <a:r>
                  <a:rPr lang="en-US" dirty="0" err="1"/>
                  <a:t>qnorm</a:t>
                </a:r>
                <a:r>
                  <a:rPr lang="en-US" dirty="0"/>
                  <a:t> function lets us compute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𝛷</m:t>
                        </m:r>
                      </m:e>
                      <m:sup>
                        <m:r>
                          <a:rPr lang="en-US" b="0" i="1" smtClean="0">
                            <a:latin typeface="Cambria Math" panose="02040503050406030204" pitchFamily="18" charset="0"/>
                          </a:rPr>
                          <m:t>−1</m:t>
                        </m:r>
                      </m:sup>
                    </m:sSup>
                  </m:oMath>
                </a14:m>
                <a:r>
                  <a:rPr lang="en-US" dirty="0"/>
                  <a:t>;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𝛷</m:t>
                        </m:r>
                      </m:e>
                      <m:sup>
                        <m:r>
                          <a:rPr lang="en-US" b="0" i="1" smtClean="0">
                            <a:latin typeface="Cambria Math" panose="02040503050406030204" pitchFamily="18" charset="0"/>
                          </a:rPr>
                          <m:t>−1</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.975</m:t>
                        </m:r>
                      </m:e>
                    </m:d>
                    <m:r>
                      <a:rPr lang="en-US" b="0" i="1" smtClean="0">
                        <a:latin typeface="Cambria Math" panose="02040503050406030204" pitchFamily="18" charset="0"/>
                      </a:rPr>
                      <m:t>=1.96</m:t>
                    </m:r>
                  </m:oMath>
                </a14:m>
                <a:r>
                  <a:rPr lang="en-US"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464568"/>
                <a:ext cx="10515600" cy="3904912"/>
              </a:xfrm>
              <a:blipFill>
                <a:blip r:embed="rId3"/>
                <a:stretch>
                  <a:fillRect l="-1043" t="-3900" r="-1449"/>
                </a:stretch>
              </a:blipFill>
            </p:spPr>
            <p:txBody>
              <a:bodyPr/>
              <a:lstStyle/>
              <a:p>
                <a:r>
                  <a:rPr lang="en-US">
                    <a:noFill/>
                  </a:rPr>
                  <a:t> </a:t>
                </a:r>
              </a:p>
            </p:txBody>
          </p:sp>
        </mc:Fallback>
      </mc:AlternateContent>
      <p:pic>
        <p:nvPicPr>
          <p:cNvPr id="4" name="Picture 3"/>
          <p:cNvPicPr>
            <a:picLocks noChangeAspect="1"/>
          </p:cNvPicPr>
          <p:nvPr/>
        </p:nvPicPr>
        <p:blipFill>
          <a:blip r:embed="rId4"/>
          <a:stretch>
            <a:fillRect/>
          </a:stretch>
        </p:blipFill>
        <p:spPr>
          <a:xfrm>
            <a:off x="2990849" y="5369480"/>
            <a:ext cx="6210300" cy="504825"/>
          </a:xfrm>
          <a:prstGeom prst="rect">
            <a:avLst/>
          </a:prstGeom>
        </p:spPr>
      </p:pic>
      <p:sp>
        <p:nvSpPr>
          <p:cNvPr id="8" name="TextBox 7"/>
          <p:cNvSpPr txBox="1"/>
          <p:nvPr/>
        </p:nvSpPr>
        <p:spPr>
          <a:xfrm>
            <a:off x="5481793" y="5987018"/>
            <a:ext cx="1228413" cy="369332"/>
          </a:xfrm>
          <a:prstGeom prst="rect">
            <a:avLst/>
          </a:prstGeom>
          <a:noFill/>
        </p:spPr>
        <p:txBody>
          <a:bodyPr wrap="none" rtlCol="0">
            <a:spAutoFit/>
          </a:bodyPr>
          <a:lstStyle/>
          <a:p>
            <a:r>
              <a:rPr lang="en-US" dirty="0"/>
              <a:t>Figure 4.20</a:t>
            </a:r>
          </a:p>
        </p:txBody>
      </p:sp>
    </p:spTree>
    <p:extLst>
      <p:ext uri="{BB962C8B-B14F-4D97-AF65-F5344CB8AC3E}">
        <p14:creationId xmlns:p14="http://schemas.microsoft.com/office/powerpoint/2010/main" val="612733145"/>
      </p:ext>
    </p:extLst>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Confidence Intervals for the Mean</a:t>
            </a:r>
          </a:p>
        </p:txBody>
      </p:sp>
      <p:sp>
        <p:nvSpPr>
          <p:cNvPr id="5" name="Footer Placeholder 4"/>
          <p:cNvSpPr>
            <a:spLocks noGrp="1"/>
          </p:cNvSpPr>
          <p:nvPr>
            <p:ph type="ftr" sz="quarter" idx="11"/>
          </p:nvPr>
        </p:nvSpPr>
        <p:spPr/>
        <p:txBody>
          <a:bodyPr/>
          <a:lstStyle/>
          <a:p>
            <a:r>
              <a:rPr lang="en-US"/>
              <a:t>BU MET AD616 Fall 2022</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464568"/>
                <a:ext cx="10515600" cy="3972064"/>
              </a:xfrm>
            </p:spPr>
            <p:txBody>
              <a:bodyPr>
                <a:normAutofit fontScale="85000" lnSpcReduction="20000"/>
              </a:bodyPr>
              <a:lstStyle/>
              <a:p>
                <a:pPr marL="0" indent="0">
                  <a:buNone/>
                </a:pPr>
                <a:r>
                  <a:rPr lang="en-US" dirty="0"/>
                  <a:t>We can also use these equations to determine how many trials we’d need to run to get a smaller confidence interval. As we saw before, half the width of our 95% confidence interval was: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i="1">
                                      <a:latin typeface="Cambria Math" panose="02040503050406030204" pitchFamily="18" charset="0"/>
                                    </a:rPr>
                                    <m:t>𝑋</m:t>
                                  </m:r>
                                </m:sub>
                              </m:sSub>
                              <m:r>
                                <a:rPr lang="en-US" i="1">
                                  <a:latin typeface="Cambria Math" panose="02040503050406030204" pitchFamily="18" charset="0"/>
                                </a:rPr>
                                <m:t>∗</m:t>
                              </m:r>
                              <m:r>
                                <a:rPr lang="en-US" i="1">
                                  <a:latin typeface="Cambria Math" panose="02040503050406030204" pitchFamily="18" charset="0"/>
                                </a:rPr>
                                <m:t>𝛷</m:t>
                              </m:r>
                            </m:e>
                            <m:sup>
                              <m:r>
                                <a:rPr lang="en-US" i="1">
                                  <a:latin typeface="Cambria Math" panose="02040503050406030204" pitchFamily="18" charset="0"/>
                                </a:rPr>
                                <m:t>−1</m:t>
                              </m:r>
                            </m:sup>
                          </m:sSup>
                          <m:d>
                            <m:dPr>
                              <m:ctrlPr>
                                <a:rPr lang="en-US" i="1">
                                  <a:latin typeface="Cambria Math" panose="02040503050406030204" pitchFamily="18" charset="0"/>
                                </a:rPr>
                              </m:ctrlPr>
                            </m:dPr>
                            <m:e>
                              <m:r>
                                <a:rPr lang="en-US" i="1">
                                  <a:latin typeface="Cambria Math" panose="02040503050406030204" pitchFamily="18" charset="0"/>
                                </a:rPr>
                                <m:t>.975</m:t>
                              </m:r>
                            </m:e>
                          </m:d>
                        </m:num>
                        <m:den>
                          <m:rad>
                            <m:radPr>
                              <m:degHide m:val="on"/>
                              <m:ctrlPr>
                                <a:rPr lang="en-US" i="1">
                                  <a:latin typeface="Cambria Math" panose="02040503050406030204" pitchFamily="18" charset="0"/>
                                </a:rPr>
                              </m:ctrlPr>
                            </m:radPr>
                            <m:deg/>
                            <m:e>
                              <m:r>
                                <a:rPr lang="en-US" i="1">
                                  <a:latin typeface="Cambria Math" panose="02040503050406030204" pitchFamily="18" charset="0"/>
                                </a:rPr>
                                <m:t>𝑛</m:t>
                              </m:r>
                            </m:e>
                          </m:rad>
                        </m:den>
                      </m:f>
                    </m:oMath>
                  </m:oMathPara>
                </a14:m>
                <a:endParaRPr lang="en-US" dirty="0"/>
              </a:p>
              <a:p>
                <a:pPr marL="0" indent="0">
                  <a:buNone/>
                </a:pPr>
                <a:r>
                  <a:rPr lang="en-US" dirty="0"/>
                  <a:t>Solving for </a:t>
                </a:r>
                <a14:m>
                  <m:oMath xmlns:m="http://schemas.openxmlformats.org/officeDocument/2006/math">
                    <m:r>
                      <a:rPr lang="en-US" b="0" i="1" smtClean="0">
                        <a:latin typeface="Cambria Math" panose="02040503050406030204" pitchFamily="18" charset="0"/>
                      </a:rPr>
                      <m:t>𝑛</m:t>
                    </m:r>
                  </m:oMath>
                </a14:m>
                <a:r>
                  <a:rPr lang="en-US" dirty="0"/>
                  <a:t>, we find</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f>
                                <m:fPr>
                                  <m:ctrlPr>
                                    <a:rPr lang="en-US" i="1">
                                      <a:latin typeface="Cambria Math" panose="02040503050406030204" pitchFamily="18" charset="0"/>
                                    </a:rPr>
                                  </m:ctrlPr>
                                </m:fPr>
                                <m:num>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i="1">
                                              <a:latin typeface="Cambria Math" panose="02040503050406030204" pitchFamily="18" charset="0"/>
                                            </a:rPr>
                                            <m:t>𝑋</m:t>
                                          </m:r>
                                        </m:sub>
                                      </m:sSub>
                                      <m:r>
                                        <a:rPr lang="en-US" i="1">
                                          <a:latin typeface="Cambria Math" panose="02040503050406030204" pitchFamily="18" charset="0"/>
                                        </a:rPr>
                                        <m:t>∗</m:t>
                                      </m:r>
                                      <m:r>
                                        <a:rPr lang="en-US" i="1">
                                          <a:latin typeface="Cambria Math" panose="02040503050406030204" pitchFamily="18" charset="0"/>
                                        </a:rPr>
                                        <m:t>𝛷</m:t>
                                      </m:r>
                                    </m:e>
                                    <m:sup>
                                      <m:r>
                                        <a:rPr lang="en-US" i="1">
                                          <a:latin typeface="Cambria Math" panose="02040503050406030204" pitchFamily="18" charset="0"/>
                                        </a:rPr>
                                        <m:t>−1</m:t>
                                      </m:r>
                                    </m:sup>
                                  </m:sSup>
                                  <m:d>
                                    <m:dPr>
                                      <m:ctrlPr>
                                        <a:rPr lang="en-US" i="1">
                                          <a:latin typeface="Cambria Math" panose="02040503050406030204" pitchFamily="18" charset="0"/>
                                        </a:rPr>
                                      </m:ctrlPr>
                                    </m:dPr>
                                    <m:e>
                                      <m:r>
                                        <a:rPr lang="en-US" i="1">
                                          <a:latin typeface="Cambria Math" panose="02040503050406030204" pitchFamily="18" charset="0"/>
                                        </a:rPr>
                                        <m:t>.975</m:t>
                                      </m:r>
                                    </m:e>
                                  </m:d>
                                </m:num>
                                <m:den>
                                  <m:r>
                                    <a:rPr lang="en-US" b="0" i="1" smtClean="0">
                                      <a:latin typeface="Cambria Math" panose="02040503050406030204" pitchFamily="18" charset="0"/>
                                    </a:rPr>
                                    <m:t>𝑊</m:t>
                                  </m:r>
                                </m:den>
                              </m:f>
                            </m:e>
                          </m:d>
                        </m:e>
                        <m:sup>
                          <m:r>
                            <a:rPr lang="en-US" b="0" i="1" smtClean="0">
                              <a:latin typeface="Cambria Math" panose="02040503050406030204" pitchFamily="18" charset="0"/>
                            </a:rPr>
                            <m:t>2</m:t>
                          </m:r>
                        </m:sup>
                      </m:sSup>
                    </m:oMath>
                  </m:oMathPara>
                </a14:m>
                <a:endParaRPr lang="en-US" dirty="0"/>
              </a:p>
              <a:p>
                <a:pPr marL="0" indent="0">
                  <a:buNone/>
                </a:pPr>
                <a:endParaRPr lang="en-US" dirty="0"/>
              </a:p>
              <a:p>
                <a:pPr marL="0" indent="0">
                  <a:buNone/>
                </a:pPr>
                <a:r>
                  <a:rPr lang="en-US" dirty="0"/>
                  <a:t>We therefore compute the number of trials we’d need for a half width of $3 million using the formula in Figure 4.21.</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464568"/>
                <a:ext cx="10515600" cy="3972064"/>
              </a:xfrm>
              <a:blipFill>
                <a:blip r:embed="rId3"/>
                <a:stretch>
                  <a:fillRect l="-928" t="-3528" r="-870"/>
                </a:stretch>
              </a:blipFill>
            </p:spPr>
            <p:txBody>
              <a:bodyPr/>
              <a:lstStyle/>
              <a:p>
                <a:r>
                  <a:rPr lang="en-US">
                    <a:noFill/>
                  </a:rPr>
                  <a:t> </a:t>
                </a:r>
              </a:p>
            </p:txBody>
          </p:sp>
        </mc:Fallback>
      </mc:AlternateContent>
      <p:sp>
        <p:nvSpPr>
          <p:cNvPr id="9" name="TextBox 8"/>
          <p:cNvSpPr txBox="1"/>
          <p:nvPr/>
        </p:nvSpPr>
        <p:spPr>
          <a:xfrm>
            <a:off x="5481791" y="5821779"/>
            <a:ext cx="1228413" cy="369332"/>
          </a:xfrm>
          <a:prstGeom prst="rect">
            <a:avLst/>
          </a:prstGeom>
          <a:noFill/>
        </p:spPr>
        <p:txBody>
          <a:bodyPr wrap="none" rtlCol="0">
            <a:spAutoFit/>
          </a:bodyPr>
          <a:lstStyle/>
          <a:p>
            <a:r>
              <a:rPr lang="en-US" dirty="0"/>
              <a:t>Figure 4.21</a:t>
            </a:r>
          </a:p>
        </p:txBody>
      </p:sp>
      <p:pic>
        <p:nvPicPr>
          <p:cNvPr id="7" name="Picture 6"/>
          <p:cNvPicPr>
            <a:picLocks noChangeAspect="1"/>
          </p:cNvPicPr>
          <p:nvPr/>
        </p:nvPicPr>
        <p:blipFill>
          <a:blip r:embed="rId4"/>
          <a:stretch>
            <a:fillRect/>
          </a:stretch>
        </p:blipFill>
        <p:spPr>
          <a:xfrm>
            <a:off x="3596117" y="5461000"/>
            <a:ext cx="4999763" cy="336411"/>
          </a:xfrm>
          <a:prstGeom prst="rect">
            <a:avLst/>
          </a:prstGeom>
          <a:ln>
            <a:solidFill>
              <a:schemeClr val="bg2"/>
            </a:solidFill>
          </a:ln>
        </p:spPr>
      </p:pic>
    </p:spTree>
    <p:extLst>
      <p:ext uri="{BB962C8B-B14F-4D97-AF65-F5344CB8AC3E}">
        <p14:creationId xmlns:p14="http://schemas.microsoft.com/office/powerpoint/2010/main" val="4063923956"/>
      </p:ext>
    </p:extLst>
  </p:cSld>
  <p:clrMapOvr>
    <a:overrideClrMapping bg1="lt1" tx1="dk1" bg2="lt2" tx2="dk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1641277" y="5443158"/>
            <a:ext cx="8909438" cy="719069"/>
          </a:xfrm>
          <a:prstGeom prst="rect">
            <a:avLst/>
          </a:prstGeom>
          <a:ln>
            <a:solidFill>
              <a:schemeClr val="bg2"/>
            </a:solidFill>
          </a:ln>
        </p:spPr>
      </p:pic>
      <p:sp>
        <p:nvSpPr>
          <p:cNvPr id="2" name="Title 1"/>
          <p:cNvSpPr>
            <a:spLocks noGrp="1"/>
          </p:cNvSpPr>
          <p:nvPr>
            <p:ph type="title"/>
          </p:nvPr>
        </p:nvSpPr>
        <p:spPr/>
        <p:txBody>
          <a:bodyPr/>
          <a:lstStyle/>
          <a:p>
            <a:r>
              <a:rPr lang="en-US" dirty="0"/>
              <a:t>Overlay Charts</a:t>
            </a:r>
          </a:p>
        </p:txBody>
      </p:sp>
      <p:sp>
        <p:nvSpPr>
          <p:cNvPr id="5" name="Footer Placeholder 4"/>
          <p:cNvSpPr>
            <a:spLocks noGrp="1"/>
          </p:cNvSpPr>
          <p:nvPr>
            <p:ph type="ftr" sz="quarter" idx="11"/>
          </p:nvPr>
        </p:nvSpPr>
        <p:spPr/>
        <p:txBody>
          <a:bodyPr/>
          <a:lstStyle/>
          <a:p>
            <a:r>
              <a:rPr lang="en-US"/>
              <a:t>BU MET AD616 Fall 2022</a:t>
            </a:r>
            <a:endParaRPr lang="en-US" dirty="0"/>
          </a:p>
        </p:txBody>
      </p:sp>
      <p:sp>
        <p:nvSpPr>
          <p:cNvPr id="3" name="Content Placeholder 2"/>
          <p:cNvSpPr>
            <a:spLocks noGrp="1"/>
          </p:cNvSpPr>
          <p:nvPr>
            <p:ph idx="1"/>
          </p:nvPr>
        </p:nvSpPr>
        <p:spPr>
          <a:xfrm>
            <a:off x="685800" y="1464568"/>
            <a:ext cx="10782300" cy="1799332"/>
          </a:xfrm>
        </p:spPr>
        <p:txBody>
          <a:bodyPr>
            <a:normAutofit fontScale="70000" lnSpcReduction="20000"/>
          </a:bodyPr>
          <a:lstStyle/>
          <a:p>
            <a:pPr marL="0" indent="0">
              <a:buNone/>
            </a:pPr>
            <a:r>
              <a:rPr lang="en-US" dirty="0"/>
              <a:t>Our </a:t>
            </a:r>
            <a:r>
              <a:rPr lang="en-US" dirty="0" err="1"/>
              <a:t>ymodel</a:t>
            </a:r>
            <a:r>
              <a:rPr lang="en-US" dirty="0"/>
              <a:t> data frame makes it very easy for us to compare the distribution of cumulative net profit for different years in one chart. These results are reproduced in Figure 4.22. Here we want to only show years 1 and 5, so we filter </a:t>
            </a:r>
            <a:r>
              <a:rPr lang="en-US" dirty="0" err="1"/>
              <a:t>ymodel</a:t>
            </a:r>
            <a:r>
              <a:rPr lang="en-US" dirty="0"/>
              <a:t> accordingly. </a:t>
            </a:r>
          </a:p>
          <a:p>
            <a:pPr marL="0" indent="0">
              <a:buNone/>
            </a:pPr>
            <a:r>
              <a:rPr lang="en-US" dirty="0"/>
              <a:t>We must specify how our data is grouped in the year and fill arguments to distinguish the things we’re comparing. The variance of the cumulative net profit in year 5 is larger than the variance of the cumulative net profit in year 1. This makes sense because there is more uncertainty in making long-term predictions.</a:t>
            </a:r>
          </a:p>
          <a:p>
            <a:pPr marL="0" indent="0">
              <a:buNone/>
            </a:pPr>
            <a:endParaRPr lang="en-US" dirty="0"/>
          </a:p>
        </p:txBody>
      </p:sp>
      <p:sp>
        <p:nvSpPr>
          <p:cNvPr id="9" name="TextBox 8"/>
          <p:cNvSpPr txBox="1"/>
          <p:nvPr/>
        </p:nvSpPr>
        <p:spPr>
          <a:xfrm>
            <a:off x="5481789" y="6074623"/>
            <a:ext cx="1228413" cy="369332"/>
          </a:xfrm>
          <a:prstGeom prst="rect">
            <a:avLst/>
          </a:prstGeom>
          <a:noFill/>
        </p:spPr>
        <p:txBody>
          <a:bodyPr wrap="none" rtlCol="0">
            <a:spAutoFit/>
          </a:bodyPr>
          <a:lstStyle/>
          <a:p>
            <a:r>
              <a:rPr lang="en-US" dirty="0"/>
              <a:t>Figure 4.22</a:t>
            </a:r>
          </a:p>
        </p:txBody>
      </p:sp>
      <p:pic>
        <p:nvPicPr>
          <p:cNvPr id="10" name="Picture 9"/>
          <p:cNvPicPr>
            <a:picLocks noChangeAspect="1"/>
          </p:cNvPicPr>
          <p:nvPr/>
        </p:nvPicPr>
        <p:blipFill>
          <a:blip r:embed="rId4"/>
          <a:stretch>
            <a:fillRect/>
          </a:stretch>
        </p:blipFill>
        <p:spPr>
          <a:xfrm>
            <a:off x="2025258" y="3239389"/>
            <a:ext cx="8141476" cy="2132434"/>
          </a:xfrm>
          <a:prstGeom prst="rect">
            <a:avLst/>
          </a:prstGeom>
          <a:ln>
            <a:solidFill>
              <a:schemeClr val="bg2"/>
            </a:solidFill>
          </a:ln>
        </p:spPr>
      </p:pic>
    </p:spTree>
    <p:extLst>
      <p:ext uri="{BB962C8B-B14F-4D97-AF65-F5344CB8AC3E}">
        <p14:creationId xmlns:p14="http://schemas.microsoft.com/office/powerpoint/2010/main" val="521724067"/>
      </p:ext>
    </p:extLst>
  </p:cSld>
  <p:clrMapOvr>
    <a:overrideClrMapping bg1="lt1" tx1="dk1" bg2="lt2" tx2="dk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Trend Charts</a:t>
            </a:r>
          </a:p>
        </p:txBody>
      </p:sp>
      <p:sp>
        <p:nvSpPr>
          <p:cNvPr id="5" name="Footer Placeholder 4"/>
          <p:cNvSpPr>
            <a:spLocks noGrp="1"/>
          </p:cNvSpPr>
          <p:nvPr>
            <p:ph type="ftr" sz="quarter" idx="11"/>
          </p:nvPr>
        </p:nvSpPr>
        <p:spPr/>
        <p:txBody>
          <a:bodyPr/>
          <a:lstStyle/>
          <a:p>
            <a:r>
              <a:rPr lang="en-US"/>
              <a:t>BU MET AD616 Fall 2022</a:t>
            </a:r>
            <a:endParaRPr lang="en-US" dirty="0"/>
          </a:p>
        </p:txBody>
      </p:sp>
      <p:sp>
        <p:nvSpPr>
          <p:cNvPr id="3" name="Content Placeholder 2"/>
          <p:cNvSpPr>
            <a:spLocks noGrp="1"/>
          </p:cNvSpPr>
          <p:nvPr>
            <p:ph idx="1"/>
          </p:nvPr>
        </p:nvSpPr>
        <p:spPr>
          <a:xfrm>
            <a:off x="685800" y="1464568"/>
            <a:ext cx="10782300" cy="1799332"/>
          </a:xfrm>
        </p:spPr>
        <p:txBody>
          <a:bodyPr>
            <a:normAutofit fontScale="77500" lnSpcReduction="20000"/>
          </a:bodyPr>
          <a:lstStyle/>
          <a:p>
            <a:pPr marL="0" indent="0">
              <a:buNone/>
            </a:pPr>
            <a:r>
              <a:rPr lang="en-US" dirty="0"/>
              <a:t>We can also use </a:t>
            </a:r>
            <a:r>
              <a:rPr lang="en-US" dirty="0" err="1"/>
              <a:t>ymodel</a:t>
            </a:r>
            <a:r>
              <a:rPr lang="en-US" dirty="0"/>
              <a:t> to create a trend chart that compares how our data is changing from year to year. </a:t>
            </a:r>
          </a:p>
          <a:p>
            <a:pPr marL="0" indent="0">
              <a:buNone/>
            </a:pPr>
            <a:r>
              <a:rPr lang="en-US" dirty="0"/>
              <a:t>We first summarize our model, determining the mean 75%, and 90%, confidence intervals for each year in a new data frame (</a:t>
            </a:r>
            <a:r>
              <a:rPr lang="en-US" dirty="0" err="1"/>
              <a:t>summodel</a:t>
            </a:r>
            <a:r>
              <a:rPr lang="en-US" dirty="0"/>
              <a:t>). We name these mean, l75, u75, l90, and u90. </a:t>
            </a:r>
          </a:p>
          <a:p>
            <a:pPr marL="0" indent="0">
              <a:buNone/>
            </a:pPr>
            <a:r>
              <a:rPr lang="en-US" dirty="0"/>
              <a:t>For each year, our cumulative net profit has a 75% chance of falling between l75 and u75, and a 90% chance of falling between l90 and u90.</a:t>
            </a:r>
          </a:p>
          <a:p>
            <a:pPr marL="0" indent="0">
              <a:buNone/>
            </a:pPr>
            <a:endParaRPr lang="en-US" dirty="0"/>
          </a:p>
        </p:txBody>
      </p:sp>
      <p:sp>
        <p:nvSpPr>
          <p:cNvPr id="9" name="TextBox 8"/>
          <p:cNvSpPr txBox="1"/>
          <p:nvPr/>
        </p:nvSpPr>
        <p:spPr>
          <a:xfrm>
            <a:off x="4437215" y="4652446"/>
            <a:ext cx="1228413" cy="369332"/>
          </a:xfrm>
          <a:prstGeom prst="rect">
            <a:avLst/>
          </a:prstGeom>
          <a:noFill/>
        </p:spPr>
        <p:txBody>
          <a:bodyPr wrap="none" rtlCol="0">
            <a:spAutoFit/>
          </a:bodyPr>
          <a:lstStyle/>
          <a:p>
            <a:r>
              <a:rPr lang="en-US" dirty="0"/>
              <a:t>Figure 4.23</a:t>
            </a:r>
          </a:p>
        </p:txBody>
      </p:sp>
      <p:pic>
        <p:nvPicPr>
          <p:cNvPr id="4" name="Picture 3"/>
          <p:cNvPicPr>
            <a:picLocks noChangeAspect="1"/>
          </p:cNvPicPr>
          <p:nvPr/>
        </p:nvPicPr>
        <p:blipFill>
          <a:blip r:embed="rId3"/>
          <a:stretch>
            <a:fillRect/>
          </a:stretch>
        </p:blipFill>
        <p:spPr>
          <a:xfrm>
            <a:off x="1709733" y="3263900"/>
            <a:ext cx="8772525" cy="1028700"/>
          </a:xfrm>
          <a:prstGeom prst="rect">
            <a:avLst/>
          </a:prstGeom>
          <a:ln>
            <a:solidFill>
              <a:schemeClr val="bg2"/>
            </a:solidFill>
          </a:ln>
        </p:spPr>
      </p:pic>
      <p:pic>
        <p:nvPicPr>
          <p:cNvPr id="7" name="Picture 6"/>
          <p:cNvPicPr>
            <a:picLocks noChangeAspect="1"/>
          </p:cNvPicPr>
          <p:nvPr/>
        </p:nvPicPr>
        <p:blipFill>
          <a:blip r:embed="rId4"/>
          <a:stretch>
            <a:fillRect/>
          </a:stretch>
        </p:blipFill>
        <p:spPr>
          <a:xfrm>
            <a:off x="6064243" y="4427102"/>
            <a:ext cx="4594225" cy="1929248"/>
          </a:xfrm>
          <a:prstGeom prst="rect">
            <a:avLst/>
          </a:prstGeom>
          <a:ln>
            <a:solidFill>
              <a:schemeClr val="bg2"/>
            </a:solidFill>
          </a:ln>
        </p:spPr>
      </p:pic>
    </p:spTree>
    <p:extLst>
      <p:ext uri="{BB962C8B-B14F-4D97-AF65-F5344CB8AC3E}">
        <p14:creationId xmlns:p14="http://schemas.microsoft.com/office/powerpoint/2010/main" val="4070805432"/>
      </p:ext>
    </p:extLst>
  </p:cSld>
  <p:clrMapOvr>
    <a:overrideClrMapping bg1="lt1" tx1="dk1" bg2="lt2" tx2="dk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Trend Charts</a:t>
            </a:r>
          </a:p>
        </p:txBody>
      </p:sp>
      <p:sp>
        <p:nvSpPr>
          <p:cNvPr id="5" name="Footer Placeholder 4"/>
          <p:cNvSpPr>
            <a:spLocks noGrp="1"/>
          </p:cNvSpPr>
          <p:nvPr>
            <p:ph type="ftr" sz="quarter" idx="11"/>
          </p:nvPr>
        </p:nvSpPr>
        <p:spPr/>
        <p:txBody>
          <a:bodyPr/>
          <a:lstStyle/>
          <a:p>
            <a:r>
              <a:rPr lang="en-US"/>
              <a:t>BU MET AD616 Fall 2022</a:t>
            </a:r>
            <a:endParaRPr lang="en-US" dirty="0"/>
          </a:p>
        </p:txBody>
      </p:sp>
      <p:sp>
        <p:nvSpPr>
          <p:cNvPr id="3" name="Content Placeholder 2"/>
          <p:cNvSpPr>
            <a:spLocks noGrp="1"/>
          </p:cNvSpPr>
          <p:nvPr>
            <p:ph idx="1"/>
          </p:nvPr>
        </p:nvSpPr>
        <p:spPr>
          <a:xfrm>
            <a:off x="838200" y="1464568"/>
            <a:ext cx="10515600" cy="2231132"/>
          </a:xfrm>
        </p:spPr>
        <p:txBody>
          <a:bodyPr>
            <a:normAutofit fontScale="70000" lnSpcReduction="20000"/>
          </a:bodyPr>
          <a:lstStyle/>
          <a:p>
            <a:pPr marL="0" indent="0">
              <a:buNone/>
            </a:pPr>
            <a:r>
              <a:rPr lang="en-US" dirty="0"/>
              <a:t>We then plot it in </a:t>
            </a:r>
            <a:r>
              <a:rPr lang="en-US" dirty="0" err="1"/>
              <a:t>ggplot</a:t>
            </a:r>
            <a:r>
              <a:rPr lang="en-US" dirty="0"/>
              <a:t>. </a:t>
            </a:r>
          </a:p>
          <a:p>
            <a:pPr marL="0" indent="0">
              <a:buNone/>
            </a:pPr>
            <a:r>
              <a:rPr lang="en-US" dirty="0"/>
              <a:t>We use a </a:t>
            </a:r>
            <a:r>
              <a:rPr lang="en-US" dirty="0" err="1"/>
              <a:t>geom_line</a:t>
            </a:r>
            <a:r>
              <a:rPr lang="en-US" dirty="0"/>
              <a:t> and </a:t>
            </a:r>
            <a:r>
              <a:rPr lang="en-US" dirty="0" err="1"/>
              <a:t>geom_point</a:t>
            </a:r>
            <a:r>
              <a:rPr lang="en-US" dirty="0"/>
              <a:t> to represent the means, and </a:t>
            </a:r>
            <a:r>
              <a:rPr lang="en-US" dirty="0" err="1"/>
              <a:t>geom_ribbon</a:t>
            </a:r>
            <a:r>
              <a:rPr lang="en-US" dirty="0"/>
              <a:t> to represent the two confidence intervals. </a:t>
            </a:r>
          </a:p>
          <a:p>
            <a:pPr marL="0" indent="0">
              <a:buNone/>
            </a:pPr>
            <a:r>
              <a:rPr lang="en-US" dirty="0"/>
              <a:t>The alpha argument to </a:t>
            </a:r>
            <a:r>
              <a:rPr lang="en-US" dirty="0" err="1"/>
              <a:t>geom_ribbon</a:t>
            </a:r>
            <a:r>
              <a:rPr lang="en-US" dirty="0"/>
              <a:t> controls how transparent the ribbons are. Mean net cumulative profit increases over time. </a:t>
            </a:r>
          </a:p>
          <a:p>
            <a:pPr marL="0" indent="0">
              <a:buNone/>
            </a:pPr>
            <a:r>
              <a:rPr lang="en-US" dirty="0"/>
              <a:t>The 75 percent band and the 90 percent band are getting wider as we move to the right on the horizontal axis. This shows that variation around the net cumulative profit increases over time.</a:t>
            </a:r>
          </a:p>
        </p:txBody>
      </p:sp>
      <p:sp>
        <p:nvSpPr>
          <p:cNvPr id="9" name="TextBox 8"/>
          <p:cNvSpPr txBox="1"/>
          <p:nvPr/>
        </p:nvSpPr>
        <p:spPr>
          <a:xfrm>
            <a:off x="5481793" y="5987018"/>
            <a:ext cx="1228413" cy="369332"/>
          </a:xfrm>
          <a:prstGeom prst="rect">
            <a:avLst/>
          </a:prstGeom>
          <a:noFill/>
        </p:spPr>
        <p:txBody>
          <a:bodyPr wrap="none" rtlCol="0">
            <a:spAutoFit/>
          </a:bodyPr>
          <a:lstStyle/>
          <a:p>
            <a:r>
              <a:rPr lang="en-US" dirty="0"/>
              <a:t>Figure 4.24</a:t>
            </a:r>
          </a:p>
        </p:txBody>
      </p:sp>
      <p:pic>
        <p:nvPicPr>
          <p:cNvPr id="8" name="Picture 7"/>
          <p:cNvPicPr>
            <a:picLocks noChangeAspect="1"/>
          </p:cNvPicPr>
          <p:nvPr/>
        </p:nvPicPr>
        <p:blipFill>
          <a:blip r:embed="rId3"/>
          <a:stretch>
            <a:fillRect/>
          </a:stretch>
        </p:blipFill>
        <p:spPr>
          <a:xfrm>
            <a:off x="1028700" y="4529032"/>
            <a:ext cx="6565900" cy="1499529"/>
          </a:xfrm>
          <a:prstGeom prst="rect">
            <a:avLst/>
          </a:prstGeom>
          <a:ln>
            <a:solidFill>
              <a:schemeClr val="bg2"/>
            </a:solidFill>
          </a:ln>
        </p:spPr>
      </p:pic>
      <p:pic>
        <p:nvPicPr>
          <p:cNvPr id="10" name="Picture 9"/>
          <p:cNvPicPr>
            <a:picLocks noChangeAspect="1"/>
          </p:cNvPicPr>
          <p:nvPr/>
        </p:nvPicPr>
        <p:blipFill>
          <a:blip r:embed="rId4"/>
          <a:stretch>
            <a:fillRect/>
          </a:stretch>
        </p:blipFill>
        <p:spPr>
          <a:xfrm>
            <a:off x="7861300" y="3518006"/>
            <a:ext cx="2832100" cy="3020906"/>
          </a:xfrm>
          <a:prstGeom prst="rect">
            <a:avLst/>
          </a:prstGeom>
          <a:ln>
            <a:solidFill>
              <a:schemeClr val="bg2"/>
            </a:solidFill>
          </a:ln>
        </p:spPr>
      </p:pic>
    </p:spTree>
    <p:extLst>
      <p:ext uri="{BB962C8B-B14F-4D97-AF65-F5344CB8AC3E}">
        <p14:creationId xmlns:p14="http://schemas.microsoft.com/office/powerpoint/2010/main" val="1350642044"/>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New-Product Development Model – Deterministic Model</a:t>
            </a:r>
            <a:r>
              <a:rPr lang="en-US" baseline="30000" dirty="0"/>
              <a:t>1</a:t>
            </a:r>
            <a:endParaRPr lang="en-US" dirty="0"/>
          </a:p>
        </p:txBody>
      </p:sp>
      <p:sp>
        <p:nvSpPr>
          <p:cNvPr id="3" name="Content Placeholder 2"/>
          <p:cNvSpPr>
            <a:spLocks noGrp="1"/>
          </p:cNvSpPr>
          <p:nvPr>
            <p:ph idx="1"/>
          </p:nvPr>
        </p:nvSpPr>
        <p:spPr>
          <a:xfrm>
            <a:off x="838200" y="1825624"/>
            <a:ext cx="10515600" cy="707511"/>
          </a:xfrm>
        </p:spPr>
        <p:txBody>
          <a:bodyPr>
            <a:normAutofit/>
          </a:bodyPr>
          <a:lstStyle/>
          <a:p>
            <a:pPr marL="0" indent="0">
              <a:spcBef>
                <a:spcPts val="1200"/>
              </a:spcBef>
              <a:buNone/>
            </a:pPr>
            <a:r>
              <a:rPr lang="en-US" sz="1800" dirty="0"/>
              <a:t>In this module, we will be working with the following new-product development model:</a:t>
            </a:r>
          </a:p>
        </p:txBody>
      </p:sp>
      <p:sp>
        <p:nvSpPr>
          <p:cNvPr id="5" name="Footer Placeholder 4"/>
          <p:cNvSpPr>
            <a:spLocks noGrp="1"/>
          </p:cNvSpPr>
          <p:nvPr>
            <p:ph type="ftr" sz="quarter" idx="11"/>
          </p:nvPr>
        </p:nvSpPr>
        <p:spPr/>
        <p:txBody>
          <a:bodyPr/>
          <a:lstStyle/>
          <a:p>
            <a:r>
              <a:rPr lang="en-US"/>
              <a:t>BU MET AD616 Fall 2022</a:t>
            </a:r>
            <a:endParaRPr lang="en-US" dirty="0"/>
          </a:p>
        </p:txBody>
      </p:sp>
      <p:sp>
        <p:nvSpPr>
          <p:cNvPr id="4" name="Rectangle 3"/>
          <p:cNvSpPr/>
          <p:nvPr/>
        </p:nvSpPr>
        <p:spPr>
          <a:xfrm>
            <a:off x="838200" y="2179379"/>
            <a:ext cx="10515600" cy="3416320"/>
          </a:xfrm>
          <a:prstGeom prst="rect">
            <a:avLst/>
          </a:prstGeom>
          <a:solidFill>
            <a:srgbClr val="F5F5F5"/>
          </a:solidFill>
        </p:spPr>
        <p:txBody>
          <a:bodyPr wrap="square">
            <a:spAutoFit/>
          </a:bodyPr>
          <a:lstStyle/>
          <a:p>
            <a:r>
              <a:rPr lang="en-US" dirty="0">
                <a:solidFill>
                  <a:srgbClr val="000000"/>
                </a:solidFill>
              </a:rPr>
              <a:t>Suppose that ACG Pharmaceuticals has discovered a potential drug breakthrough in the laboratory and needs to decide whether to go forward to conduct clinical trials and seek FDA approval to market the drug. Total R&amp;D costs are expected to reach $700 million, and the cost of clinical trials will be about $150 million.</a:t>
            </a:r>
          </a:p>
          <a:p>
            <a:r>
              <a:rPr lang="en-US" dirty="0">
                <a:solidFill>
                  <a:srgbClr val="000000"/>
                </a:solidFill>
              </a:rPr>
              <a:t>The current market size is estimated to be 2 million people and is expected to grow at a rate of 3% each year. In the first year, ACG estimates gaining an 8% market share, which is anticipated to grow by 20% each year. As new competitors are expected to enter the market, it is difficult to estimate beyond 5 years. A monthly prescription is anticipated to generate revenue of $130 while incurring variable costs of $40.</a:t>
            </a:r>
          </a:p>
          <a:p>
            <a:r>
              <a:rPr lang="en-US" dirty="0">
                <a:solidFill>
                  <a:srgbClr val="000000"/>
                </a:solidFill>
              </a:rPr>
              <a:t>A discount rate of 9% is assumed for computing the net present value of the project.</a:t>
            </a:r>
          </a:p>
          <a:p>
            <a:r>
              <a:rPr lang="en-US" dirty="0">
                <a:solidFill>
                  <a:srgbClr val="000000"/>
                </a:solidFill>
              </a:rPr>
              <a:t>The company needs to know how long it will take to recover its fixed expenses and the net present value over the first 5 years.</a:t>
            </a:r>
          </a:p>
          <a:p>
            <a:r>
              <a:rPr lang="en-US" b="1" dirty="0">
                <a:solidFill>
                  <a:srgbClr val="000000"/>
                </a:solidFill>
              </a:rPr>
              <a:t>Source: </a:t>
            </a:r>
            <a:r>
              <a:rPr lang="en-US" dirty="0">
                <a:solidFill>
                  <a:srgbClr val="000000"/>
                </a:solidFill>
              </a:rPr>
              <a:t> Evans, J. R., </a:t>
            </a:r>
            <a:r>
              <a:rPr lang="en-US" i="1" dirty="0">
                <a:solidFill>
                  <a:srgbClr val="000000"/>
                </a:solidFill>
              </a:rPr>
              <a:t>Business Analytics: Methods, Models, and Decisions</a:t>
            </a:r>
            <a:r>
              <a:rPr lang="en-US" dirty="0">
                <a:solidFill>
                  <a:srgbClr val="000000"/>
                </a:solidFill>
              </a:rPr>
              <a:t>, 2e, 2016, Pearson Education, Inc., Chapter 11, Example 11.8, pp. 351-352.</a:t>
            </a:r>
            <a:endParaRPr lang="en-US" b="0" i="0" dirty="0">
              <a:solidFill>
                <a:srgbClr val="000000"/>
              </a:solidFill>
              <a:effectLst/>
            </a:endParaRPr>
          </a:p>
        </p:txBody>
      </p:sp>
    </p:spTree>
    <p:extLst>
      <p:ext uri="{BB962C8B-B14F-4D97-AF65-F5344CB8AC3E}">
        <p14:creationId xmlns:p14="http://schemas.microsoft.com/office/powerpoint/2010/main" val="226167374"/>
      </p:ext>
    </p:extLst>
  </p:cSld>
  <p:clrMapOvr>
    <a:overrideClrMapping bg1="lt1" tx1="dk1" bg2="lt2" tx2="dk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260475"/>
          </a:xfrm>
        </p:spPr>
        <p:txBody>
          <a:bodyPr/>
          <a:lstStyle/>
          <a:p>
            <a:r>
              <a:rPr lang="en-US" dirty="0"/>
              <a:t>Boxplots</a:t>
            </a:r>
          </a:p>
        </p:txBody>
      </p:sp>
      <p:sp>
        <p:nvSpPr>
          <p:cNvPr id="5" name="Footer Placeholder 4"/>
          <p:cNvSpPr>
            <a:spLocks noGrp="1"/>
          </p:cNvSpPr>
          <p:nvPr>
            <p:ph type="ftr" sz="quarter" idx="11"/>
          </p:nvPr>
        </p:nvSpPr>
        <p:spPr/>
        <p:txBody>
          <a:bodyPr/>
          <a:lstStyle/>
          <a:p>
            <a:r>
              <a:rPr lang="en-US"/>
              <a:t>BU MET AD616 Fall 2022</a:t>
            </a:r>
            <a:endParaRPr lang="en-US" dirty="0"/>
          </a:p>
        </p:txBody>
      </p:sp>
      <p:sp>
        <p:nvSpPr>
          <p:cNvPr id="3" name="Content Placeholder 2"/>
          <p:cNvSpPr>
            <a:spLocks noGrp="1"/>
          </p:cNvSpPr>
          <p:nvPr>
            <p:ph idx="1"/>
          </p:nvPr>
        </p:nvSpPr>
        <p:spPr>
          <a:xfrm>
            <a:off x="838200" y="1464568"/>
            <a:ext cx="10515600" cy="1799332"/>
          </a:xfrm>
        </p:spPr>
        <p:txBody>
          <a:bodyPr>
            <a:normAutofit fontScale="77500" lnSpcReduction="20000"/>
          </a:bodyPr>
          <a:lstStyle/>
          <a:p>
            <a:pPr marL="0" indent="0">
              <a:buNone/>
            </a:pPr>
            <a:r>
              <a:rPr lang="en-US" dirty="0"/>
              <a:t>Boxplot charts help to visualize the statistical properties of the output variable. </a:t>
            </a:r>
          </a:p>
          <a:p>
            <a:pPr marL="0" indent="0">
              <a:buNone/>
            </a:pPr>
            <a:r>
              <a:rPr lang="en-US" dirty="0"/>
              <a:t>In R, </a:t>
            </a:r>
            <a:r>
              <a:rPr lang="en-US" dirty="0" err="1"/>
              <a:t>geom_boxplot</a:t>
            </a:r>
            <a:r>
              <a:rPr lang="en-US" dirty="0"/>
              <a:t> will display the 1</a:t>
            </a:r>
            <a:r>
              <a:rPr lang="en-US" baseline="30000" dirty="0"/>
              <a:t>st</a:t>
            </a:r>
            <a:r>
              <a:rPr lang="en-US" dirty="0"/>
              <a:t> and 3</a:t>
            </a:r>
            <a:r>
              <a:rPr lang="en-US" baseline="30000" dirty="0"/>
              <a:t>rd</a:t>
            </a:r>
            <a:r>
              <a:rPr lang="en-US" dirty="0"/>
              <a:t> quartiles, represented by the box, the median, represented as a horizontal line through the box, and vertical lines which are at most 1.5 times the length of the interquartile range, extending above and below the box. Any data that fall past the vertical lines are considered outliers and given their own points. </a:t>
            </a:r>
          </a:p>
          <a:p>
            <a:pPr marL="0" indent="0">
              <a:buNone/>
            </a:pPr>
            <a:r>
              <a:rPr lang="en-US" dirty="0"/>
              <a:t>Again, we group our data by year.</a:t>
            </a:r>
          </a:p>
        </p:txBody>
      </p:sp>
      <p:sp>
        <p:nvSpPr>
          <p:cNvPr id="9" name="TextBox 8"/>
          <p:cNvSpPr txBox="1"/>
          <p:nvPr/>
        </p:nvSpPr>
        <p:spPr>
          <a:xfrm>
            <a:off x="6472393" y="5248355"/>
            <a:ext cx="1228413" cy="369332"/>
          </a:xfrm>
          <a:prstGeom prst="rect">
            <a:avLst/>
          </a:prstGeom>
          <a:noFill/>
        </p:spPr>
        <p:txBody>
          <a:bodyPr wrap="none" rtlCol="0">
            <a:spAutoFit/>
          </a:bodyPr>
          <a:lstStyle/>
          <a:p>
            <a:r>
              <a:rPr lang="en-US" dirty="0"/>
              <a:t>Figure 4.25</a:t>
            </a:r>
          </a:p>
        </p:txBody>
      </p:sp>
      <p:pic>
        <p:nvPicPr>
          <p:cNvPr id="4" name="Picture 3"/>
          <p:cNvPicPr>
            <a:picLocks noChangeAspect="1"/>
          </p:cNvPicPr>
          <p:nvPr/>
        </p:nvPicPr>
        <p:blipFill>
          <a:blip r:embed="rId3"/>
          <a:stretch>
            <a:fillRect/>
          </a:stretch>
        </p:blipFill>
        <p:spPr>
          <a:xfrm>
            <a:off x="1155183" y="4011941"/>
            <a:ext cx="7027863" cy="857705"/>
          </a:xfrm>
          <a:prstGeom prst="rect">
            <a:avLst/>
          </a:prstGeom>
          <a:ln>
            <a:solidFill>
              <a:schemeClr val="bg2"/>
            </a:solidFill>
          </a:ln>
        </p:spPr>
      </p:pic>
      <p:pic>
        <p:nvPicPr>
          <p:cNvPr id="7" name="Picture 6"/>
          <p:cNvPicPr>
            <a:picLocks noChangeAspect="1"/>
          </p:cNvPicPr>
          <p:nvPr/>
        </p:nvPicPr>
        <p:blipFill>
          <a:blip r:embed="rId4"/>
          <a:stretch>
            <a:fillRect/>
          </a:stretch>
        </p:blipFill>
        <p:spPr>
          <a:xfrm>
            <a:off x="8212692" y="3235455"/>
            <a:ext cx="2767801" cy="3120895"/>
          </a:xfrm>
          <a:prstGeom prst="rect">
            <a:avLst/>
          </a:prstGeom>
          <a:ln>
            <a:solidFill>
              <a:schemeClr val="bg2"/>
            </a:solidFill>
          </a:ln>
        </p:spPr>
      </p:pic>
    </p:spTree>
    <p:extLst>
      <p:ext uri="{BB962C8B-B14F-4D97-AF65-F5344CB8AC3E}">
        <p14:creationId xmlns:p14="http://schemas.microsoft.com/office/powerpoint/2010/main" val="4269899284"/>
      </p:ext>
    </p:extLst>
  </p:cSld>
  <p:clrMapOvr>
    <a:overrideClrMapping bg1="lt1" tx1="dk1" bg2="lt2" tx2="dk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260475"/>
          </a:xfrm>
        </p:spPr>
        <p:txBody>
          <a:bodyPr/>
          <a:lstStyle/>
          <a:p>
            <a:r>
              <a:rPr lang="en-US" dirty="0"/>
              <a:t>Sensitivity Analysis</a:t>
            </a:r>
          </a:p>
        </p:txBody>
      </p:sp>
      <p:sp>
        <p:nvSpPr>
          <p:cNvPr id="5" name="Footer Placeholder 4"/>
          <p:cNvSpPr>
            <a:spLocks noGrp="1"/>
          </p:cNvSpPr>
          <p:nvPr>
            <p:ph type="ftr" sz="quarter" idx="11"/>
          </p:nvPr>
        </p:nvSpPr>
        <p:spPr/>
        <p:txBody>
          <a:bodyPr/>
          <a:lstStyle/>
          <a:p>
            <a:r>
              <a:rPr lang="en-US"/>
              <a:t>BU MET AD616 Fall 2022</a:t>
            </a:r>
            <a:endParaRPr lang="en-US" dirty="0"/>
          </a:p>
        </p:txBody>
      </p:sp>
      <p:sp>
        <p:nvSpPr>
          <p:cNvPr id="3" name="Content Placeholder 2"/>
          <p:cNvSpPr>
            <a:spLocks noGrp="1"/>
          </p:cNvSpPr>
          <p:nvPr>
            <p:ph idx="1"/>
          </p:nvPr>
        </p:nvSpPr>
        <p:spPr>
          <a:xfrm>
            <a:off x="838200" y="1464568"/>
            <a:ext cx="10515600" cy="3285232"/>
          </a:xfrm>
        </p:spPr>
        <p:txBody>
          <a:bodyPr>
            <a:normAutofit/>
          </a:bodyPr>
          <a:lstStyle/>
          <a:p>
            <a:pPr marL="0" indent="0">
              <a:buNone/>
            </a:pPr>
            <a:r>
              <a:rPr lang="en-US" dirty="0"/>
              <a:t>One form of sensitivity analysis is to measure the correlation between the inputs and outputs of the model. We will produce a tornado chart which measure the effect of each uncertain input in our model on the NPV. Once it’s determined which elements have the highest correlation (positive or negative), a wise organization might prioritize those inputs which have the highest effect on its success.</a:t>
            </a:r>
          </a:p>
        </p:txBody>
      </p:sp>
    </p:spTree>
    <p:extLst>
      <p:ext uri="{BB962C8B-B14F-4D97-AF65-F5344CB8AC3E}">
        <p14:creationId xmlns:p14="http://schemas.microsoft.com/office/powerpoint/2010/main" val="3123570604"/>
      </p:ext>
    </p:extLst>
  </p:cSld>
  <p:clrMapOvr>
    <a:overrideClrMapping bg1="lt1" tx1="dk1" bg2="lt2" tx2="dk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260475"/>
          </a:xfrm>
        </p:spPr>
        <p:txBody>
          <a:bodyPr/>
          <a:lstStyle/>
          <a:p>
            <a:r>
              <a:rPr lang="en-US" dirty="0"/>
              <a:t>Sensitivity Analysis</a:t>
            </a:r>
          </a:p>
        </p:txBody>
      </p:sp>
      <p:sp>
        <p:nvSpPr>
          <p:cNvPr id="5" name="Footer Placeholder 4"/>
          <p:cNvSpPr>
            <a:spLocks noGrp="1"/>
          </p:cNvSpPr>
          <p:nvPr>
            <p:ph type="ftr" sz="quarter" idx="11"/>
          </p:nvPr>
        </p:nvSpPr>
        <p:spPr/>
        <p:txBody>
          <a:bodyPr/>
          <a:lstStyle/>
          <a:p>
            <a:r>
              <a:rPr lang="en-US"/>
              <a:t>BU MET AD616 Fall 2022</a:t>
            </a:r>
            <a:endParaRPr lang="en-US" dirty="0"/>
          </a:p>
        </p:txBody>
      </p:sp>
      <p:sp>
        <p:nvSpPr>
          <p:cNvPr id="3" name="Content Placeholder 2"/>
          <p:cNvSpPr>
            <a:spLocks noGrp="1"/>
          </p:cNvSpPr>
          <p:nvPr>
            <p:ph idx="1"/>
          </p:nvPr>
        </p:nvSpPr>
        <p:spPr>
          <a:xfrm>
            <a:off x="838200" y="1464567"/>
            <a:ext cx="10515600" cy="3799102"/>
          </a:xfrm>
        </p:spPr>
        <p:txBody>
          <a:bodyPr>
            <a:normAutofit fontScale="85000" lnSpcReduction="20000"/>
          </a:bodyPr>
          <a:lstStyle/>
          <a:p>
            <a:pPr marL="0" indent="0">
              <a:buNone/>
            </a:pPr>
            <a:r>
              <a:rPr lang="en-US" dirty="0"/>
              <a:t>In order to perform this operation, we need to pull our uncertain inputs from the nested data frames to measure their impact on NPV. We do this for market size growth and market share growth. </a:t>
            </a:r>
          </a:p>
          <a:p>
            <a:pPr marL="0" indent="0">
              <a:buNone/>
            </a:pPr>
            <a:r>
              <a:rPr lang="en-US" dirty="0"/>
              <a:t>We first write function that pulls the column from </a:t>
            </a:r>
            <a:r>
              <a:rPr lang="en-US" dirty="0" err="1"/>
              <a:t>nmodel</a:t>
            </a:r>
            <a:r>
              <a:rPr lang="en-US" dirty="0"/>
              <a:t>, then </a:t>
            </a:r>
            <a:r>
              <a:rPr lang="en-US" dirty="0" err="1"/>
              <a:t>lapplies</a:t>
            </a:r>
            <a:r>
              <a:rPr lang="en-US" dirty="0"/>
              <a:t> it to </a:t>
            </a:r>
            <a:r>
              <a:rPr lang="en-US" dirty="0" err="1"/>
              <a:t>smodel</a:t>
            </a:r>
            <a:r>
              <a:rPr lang="en-US" dirty="0"/>
              <a:t>. The result is a list of 10000 lists. </a:t>
            </a:r>
          </a:p>
          <a:p>
            <a:pPr marL="0" indent="0">
              <a:buNone/>
            </a:pPr>
            <a:r>
              <a:rPr lang="en-US" dirty="0"/>
              <a:t>We use </a:t>
            </a:r>
            <a:r>
              <a:rPr lang="en-US" dirty="0" err="1"/>
              <a:t>unlist</a:t>
            </a:r>
            <a:r>
              <a:rPr lang="en-US" dirty="0"/>
              <a:t> to turn it into a vector of 50,000 elements. </a:t>
            </a:r>
          </a:p>
          <a:p>
            <a:pPr marL="0" indent="0">
              <a:buNone/>
            </a:pPr>
            <a:r>
              <a:rPr lang="en-US" dirty="0"/>
              <a:t>Next, we turn it into a matrix with 5 rows and 10,000 columns. We then transpose this into a matrix of 10,000 rows and 5 columns. </a:t>
            </a:r>
          </a:p>
          <a:p>
            <a:pPr marL="0" indent="0">
              <a:buNone/>
            </a:pPr>
            <a:r>
              <a:rPr lang="en-US" dirty="0"/>
              <a:t>Finally, we turn it into a data frame, remove the first column (of all ones), and name the columns after the year they represent. </a:t>
            </a:r>
          </a:p>
          <a:p>
            <a:pPr marL="0" indent="0">
              <a:buNone/>
            </a:pPr>
            <a:r>
              <a:rPr lang="en-US" dirty="0"/>
              <a:t>These steps are precisely the same for both market size and market growth.</a:t>
            </a:r>
          </a:p>
        </p:txBody>
      </p:sp>
      <p:sp>
        <p:nvSpPr>
          <p:cNvPr id="7" name="Rectangle 6"/>
          <p:cNvSpPr/>
          <p:nvPr/>
        </p:nvSpPr>
        <p:spPr>
          <a:xfrm>
            <a:off x="838200" y="5263669"/>
            <a:ext cx="10515600" cy="830997"/>
          </a:xfrm>
          <a:prstGeom prst="rect">
            <a:avLst/>
          </a:prstGeom>
          <a:solidFill>
            <a:srgbClr val="F5F5F5"/>
          </a:solidFill>
        </p:spPr>
        <p:txBody>
          <a:bodyPr wrap="square">
            <a:spAutoFit/>
          </a:bodyPr>
          <a:lstStyle/>
          <a:p>
            <a:r>
              <a:rPr lang="en-US" sz="2400" dirty="0"/>
              <a:t>Individual Exercise:</a:t>
            </a:r>
          </a:p>
          <a:p>
            <a:r>
              <a:rPr lang="en-US" sz="2400" dirty="0"/>
              <a:t>Run each step one at a time to see each step transforms the eventual data frame.</a:t>
            </a:r>
          </a:p>
        </p:txBody>
      </p:sp>
    </p:spTree>
    <p:extLst>
      <p:ext uri="{BB962C8B-B14F-4D97-AF65-F5344CB8AC3E}">
        <p14:creationId xmlns:p14="http://schemas.microsoft.com/office/powerpoint/2010/main" val="1256236479"/>
      </p:ext>
    </p:extLst>
  </p:cSld>
  <p:clrMapOvr>
    <a:overrideClrMapping bg1="lt1" tx1="dk1" bg2="lt2" tx2="dk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260475"/>
          </a:xfrm>
        </p:spPr>
        <p:txBody>
          <a:bodyPr/>
          <a:lstStyle/>
          <a:p>
            <a:r>
              <a:rPr lang="en-US" dirty="0"/>
              <a:t>Sensitivity Analysis</a:t>
            </a:r>
          </a:p>
        </p:txBody>
      </p:sp>
      <p:sp>
        <p:nvSpPr>
          <p:cNvPr id="5" name="Footer Placeholder 4"/>
          <p:cNvSpPr>
            <a:spLocks noGrp="1"/>
          </p:cNvSpPr>
          <p:nvPr>
            <p:ph type="ftr" sz="quarter" idx="11"/>
          </p:nvPr>
        </p:nvSpPr>
        <p:spPr/>
        <p:txBody>
          <a:bodyPr/>
          <a:lstStyle/>
          <a:p>
            <a:r>
              <a:rPr lang="en-US"/>
              <a:t>BU MET AD616 Fall 2022</a:t>
            </a:r>
            <a:endParaRPr lang="en-US" dirty="0"/>
          </a:p>
        </p:txBody>
      </p:sp>
      <p:sp>
        <p:nvSpPr>
          <p:cNvPr id="9" name="TextBox 8"/>
          <p:cNvSpPr txBox="1"/>
          <p:nvPr/>
        </p:nvSpPr>
        <p:spPr>
          <a:xfrm>
            <a:off x="5481793" y="5870655"/>
            <a:ext cx="1228413" cy="369332"/>
          </a:xfrm>
          <a:prstGeom prst="rect">
            <a:avLst/>
          </a:prstGeom>
          <a:noFill/>
        </p:spPr>
        <p:txBody>
          <a:bodyPr wrap="none" rtlCol="0">
            <a:spAutoFit/>
          </a:bodyPr>
          <a:lstStyle/>
          <a:p>
            <a:r>
              <a:rPr lang="en-US" dirty="0"/>
              <a:t>Figure 4.26</a:t>
            </a:r>
          </a:p>
        </p:txBody>
      </p:sp>
      <p:pic>
        <p:nvPicPr>
          <p:cNvPr id="4" name="Picture 3"/>
          <p:cNvPicPr>
            <a:picLocks noChangeAspect="1"/>
          </p:cNvPicPr>
          <p:nvPr/>
        </p:nvPicPr>
        <p:blipFill>
          <a:blip r:embed="rId3"/>
          <a:stretch>
            <a:fillRect/>
          </a:stretch>
        </p:blipFill>
        <p:spPr>
          <a:xfrm>
            <a:off x="279400" y="3057565"/>
            <a:ext cx="6172200" cy="1990725"/>
          </a:xfrm>
          <a:prstGeom prst="rect">
            <a:avLst/>
          </a:prstGeom>
          <a:ln>
            <a:solidFill>
              <a:schemeClr val="bg2"/>
            </a:solidFill>
          </a:ln>
        </p:spPr>
      </p:pic>
      <p:pic>
        <p:nvPicPr>
          <p:cNvPr id="8" name="Picture 7"/>
          <p:cNvPicPr>
            <a:picLocks noChangeAspect="1"/>
          </p:cNvPicPr>
          <p:nvPr/>
        </p:nvPicPr>
        <p:blipFill>
          <a:blip r:embed="rId4"/>
          <a:stretch>
            <a:fillRect/>
          </a:stretch>
        </p:blipFill>
        <p:spPr>
          <a:xfrm>
            <a:off x="6816725" y="2505075"/>
            <a:ext cx="4933950" cy="2971800"/>
          </a:xfrm>
          <a:prstGeom prst="rect">
            <a:avLst/>
          </a:prstGeom>
          <a:ln>
            <a:solidFill>
              <a:schemeClr val="bg2"/>
            </a:solidFill>
          </a:ln>
        </p:spPr>
      </p:pic>
      <p:sp>
        <p:nvSpPr>
          <p:cNvPr id="10" name="Content Placeholder 2"/>
          <p:cNvSpPr>
            <a:spLocks noGrp="1"/>
          </p:cNvSpPr>
          <p:nvPr>
            <p:ph idx="1"/>
          </p:nvPr>
        </p:nvSpPr>
        <p:spPr>
          <a:xfrm>
            <a:off x="838200" y="1464567"/>
            <a:ext cx="10515600" cy="770633"/>
          </a:xfrm>
        </p:spPr>
        <p:txBody>
          <a:bodyPr>
            <a:normAutofit fontScale="92500" lnSpcReduction="10000"/>
          </a:bodyPr>
          <a:lstStyle/>
          <a:p>
            <a:pPr marL="0" indent="0">
              <a:buNone/>
            </a:pPr>
            <a:r>
              <a:rPr lang="en-US" dirty="0"/>
              <a:t>The code to run these operations and resulting data frame are reproduced in Figure 4.26.</a:t>
            </a:r>
          </a:p>
        </p:txBody>
      </p:sp>
    </p:spTree>
    <p:extLst>
      <p:ext uri="{BB962C8B-B14F-4D97-AF65-F5344CB8AC3E}">
        <p14:creationId xmlns:p14="http://schemas.microsoft.com/office/powerpoint/2010/main" val="104440943"/>
      </p:ext>
    </p:extLst>
  </p:cSld>
  <p:clrMapOvr>
    <a:overrideClrMapping bg1="lt1" tx1="dk1" bg2="lt2" tx2="dk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260475"/>
          </a:xfrm>
        </p:spPr>
        <p:txBody>
          <a:bodyPr/>
          <a:lstStyle/>
          <a:p>
            <a:r>
              <a:rPr lang="en-US" dirty="0"/>
              <a:t>Sensitivity Analysis</a:t>
            </a:r>
          </a:p>
        </p:txBody>
      </p:sp>
      <p:sp>
        <p:nvSpPr>
          <p:cNvPr id="5" name="Footer Placeholder 4"/>
          <p:cNvSpPr>
            <a:spLocks noGrp="1"/>
          </p:cNvSpPr>
          <p:nvPr>
            <p:ph type="ftr" sz="quarter" idx="11"/>
          </p:nvPr>
        </p:nvSpPr>
        <p:spPr/>
        <p:txBody>
          <a:bodyPr/>
          <a:lstStyle/>
          <a:p>
            <a:r>
              <a:rPr lang="en-US"/>
              <a:t>BU MET AD616 Fall 2022</a:t>
            </a:r>
            <a:endParaRPr lang="en-US" dirty="0"/>
          </a:p>
        </p:txBody>
      </p:sp>
      <p:sp>
        <p:nvSpPr>
          <p:cNvPr id="9" name="TextBox 8"/>
          <p:cNvSpPr txBox="1"/>
          <p:nvPr/>
        </p:nvSpPr>
        <p:spPr>
          <a:xfrm>
            <a:off x="5481793" y="5870655"/>
            <a:ext cx="1228413" cy="369332"/>
          </a:xfrm>
          <a:prstGeom prst="rect">
            <a:avLst/>
          </a:prstGeom>
          <a:noFill/>
        </p:spPr>
        <p:txBody>
          <a:bodyPr wrap="none" rtlCol="0">
            <a:spAutoFit/>
          </a:bodyPr>
          <a:lstStyle/>
          <a:p>
            <a:r>
              <a:rPr lang="en-US" dirty="0"/>
              <a:t>Figure 4.27</a:t>
            </a:r>
          </a:p>
        </p:txBody>
      </p:sp>
      <p:sp>
        <p:nvSpPr>
          <p:cNvPr id="10" name="Content Placeholder 2"/>
          <p:cNvSpPr>
            <a:spLocks noGrp="1"/>
          </p:cNvSpPr>
          <p:nvPr>
            <p:ph idx="1"/>
          </p:nvPr>
        </p:nvSpPr>
        <p:spPr>
          <a:xfrm>
            <a:off x="838200" y="1464567"/>
            <a:ext cx="10515600" cy="2924157"/>
          </a:xfrm>
        </p:spPr>
        <p:txBody>
          <a:bodyPr>
            <a:normAutofit fontScale="77500" lnSpcReduction="20000"/>
          </a:bodyPr>
          <a:lstStyle/>
          <a:p>
            <a:pPr marL="0" indent="0">
              <a:buNone/>
            </a:pPr>
            <a:r>
              <a:rPr lang="en-US" dirty="0"/>
              <a:t>We are now ready to create a data frame containing all the uncertain inputs we started with and the output we want to measure (NPV). We select NPV </a:t>
            </a:r>
            <a:r>
              <a:rPr lang="en-US" dirty="0" err="1"/>
              <a:t>RnD</a:t>
            </a:r>
            <a:r>
              <a:rPr lang="en-US" dirty="0"/>
              <a:t>, CT, and </a:t>
            </a:r>
            <a:r>
              <a:rPr lang="en-US" dirty="0" err="1"/>
              <a:t>MSz</a:t>
            </a:r>
            <a:r>
              <a:rPr lang="en-US" dirty="0"/>
              <a:t> from </a:t>
            </a:r>
            <a:r>
              <a:rPr lang="en-US" dirty="0" err="1"/>
              <a:t>smodel</a:t>
            </a:r>
            <a:r>
              <a:rPr lang="en-US" dirty="0"/>
              <a:t>, then </a:t>
            </a:r>
            <a:r>
              <a:rPr lang="en-US" dirty="0" err="1"/>
              <a:t>cbind</a:t>
            </a:r>
            <a:r>
              <a:rPr lang="en-US" dirty="0"/>
              <a:t> it to our data frames for Market Share and Market Size, creating “</a:t>
            </a:r>
            <a:r>
              <a:rPr lang="en-US" dirty="0" err="1"/>
              <a:t>CorrelationModel</a:t>
            </a:r>
            <a:r>
              <a:rPr lang="en-US" dirty="0"/>
              <a:t>”. </a:t>
            </a:r>
          </a:p>
          <a:p>
            <a:pPr marL="0" indent="0">
              <a:buNone/>
            </a:pPr>
            <a:r>
              <a:rPr lang="en-US" dirty="0"/>
              <a:t>We then create a correlation matrix for </a:t>
            </a:r>
            <a:r>
              <a:rPr lang="en-US" dirty="0" err="1"/>
              <a:t>CorrelationModel</a:t>
            </a:r>
            <a:r>
              <a:rPr lang="en-US" dirty="0"/>
              <a:t> using the </a:t>
            </a:r>
            <a:r>
              <a:rPr lang="en-US" dirty="0" err="1"/>
              <a:t>cor</a:t>
            </a:r>
            <a:r>
              <a:rPr lang="en-US" dirty="0"/>
              <a:t> function. </a:t>
            </a:r>
          </a:p>
          <a:p>
            <a:pPr marL="0" indent="0">
              <a:buNone/>
            </a:pPr>
            <a:r>
              <a:rPr lang="en-US" dirty="0"/>
              <a:t>Since we’re only interested in correlations with NPV, we select the first row of the matrix. </a:t>
            </a:r>
          </a:p>
          <a:p>
            <a:pPr marL="0" indent="0">
              <a:buNone/>
            </a:pPr>
            <a:r>
              <a:rPr lang="en-US" dirty="0"/>
              <a:t>The first element is the correlation of NPV and itself, guaranteed to be 1. We remove it from the vector. </a:t>
            </a:r>
          </a:p>
          <a:p>
            <a:pPr marL="0" indent="0">
              <a:buNone/>
            </a:pPr>
            <a:r>
              <a:rPr lang="en-US" dirty="0"/>
              <a:t>The code for this and result can be seen in Figure 4.27.</a:t>
            </a:r>
          </a:p>
        </p:txBody>
      </p:sp>
      <p:pic>
        <p:nvPicPr>
          <p:cNvPr id="3" name="Picture 2"/>
          <p:cNvPicPr>
            <a:picLocks noChangeAspect="1"/>
          </p:cNvPicPr>
          <p:nvPr/>
        </p:nvPicPr>
        <p:blipFill>
          <a:blip r:embed="rId3"/>
          <a:stretch>
            <a:fillRect/>
          </a:stretch>
        </p:blipFill>
        <p:spPr>
          <a:xfrm>
            <a:off x="536574" y="4664352"/>
            <a:ext cx="5419726" cy="1034834"/>
          </a:xfrm>
          <a:prstGeom prst="rect">
            <a:avLst/>
          </a:prstGeom>
          <a:ln>
            <a:solidFill>
              <a:schemeClr val="bg2"/>
            </a:solidFill>
          </a:ln>
        </p:spPr>
      </p:pic>
      <p:pic>
        <p:nvPicPr>
          <p:cNvPr id="7" name="Picture 6"/>
          <p:cNvPicPr>
            <a:picLocks noChangeAspect="1"/>
          </p:cNvPicPr>
          <p:nvPr/>
        </p:nvPicPr>
        <p:blipFill>
          <a:blip r:embed="rId4"/>
          <a:stretch>
            <a:fillRect/>
          </a:stretch>
        </p:blipFill>
        <p:spPr>
          <a:xfrm>
            <a:off x="6095999" y="4560194"/>
            <a:ext cx="5439600" cy="1262041"/>
          </a:xfrm>
          <a:prstGeom prst="rect">
            <a:avLst/>
          </a:prstGeom>
          <a:ln>
            <a:solidFill>
              <a:schemeClr val="bg2"/>
            </a:solidFill>
          </a:ln>
        </p:spPr>
      </p:pic>
    </p:spTree>
    <p:extLst>
      <p:ext uri="{BB962C8B-B14F-4D97-AF65-F5344CB8AC3E}">
        <p14:creationId xmlns:p14="http://schemas.microsoft.com/office/powerpoint/2010/main" val="2502891868"/>
      </p:ext>
    </p:extLst>
  </p:cSld>
  <p:clrMapOvr>
    <a:overrideClrMapping bg1="lt1" tx1="dk1" bg2="lt2" tx2="dk2" accent1="accent1" accent2="accent2" accent3="accent3" accent4="accent4" accent5="accent5" accent6="accent6" hlink="hlink" folHlink="folHlink"/>
  </p:clrMapOvr>
</p:sld>
</file>

<file path=ppt/slides/slide4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260475"/>
          </a:xfrm>
        </p:spPr>
        <p:txBody>
          <a:bodyPr/>
          <a:lstStyle/>
          <a:p>
            <a:r>
              <a:rPr lang="en-US" dirty="0"/>
              <a:t>Sensitivity Analysis</a:t>
            </a:r>
          </a:p>
        </p:txBody>
      </p:sp>
      <p:sp>
        <p:nvSpPr>
          <p:cNvPr id="5" name="Footer Placeholder 4"/>
          <p:cNvSpPr>
            <a:spLocks noGrp="1"/>
          </p:cNvSpPr>
          <p:nvPr>
            <p:ph type="ftr" sz="quarter" idx="11"/>
          </p:nvPr>
        </p:nvSpPr>
        <p:spPr/>
        <p:txBody>
          <a:bodyPr/>
          <a:lstStyle/>
          <a:p>
            <a:r>
              <a:rPr lang="en-US"/>
              <a:t>BU MET AD616 Fall 2022</a:t>
            </a:r>
            <a:endParaRPr lang="en-US" dirty="0"/>
          </a:p>
        </p:txBody>
      </p:sp>
      <p:sp>
        <p:nvSpPr>
          <p:cNvPr id="10" name="Content Placeholder 2"/>
          <p:cNvSpPr>
            <a:spLocks noGrp="1"/>
          </p:cNvSpPr>
          <p:nvPr>
            <p:ph idx="1"/>
          </p:nvPr>
        </p:nvSpPr>
        <p:spPr>
          <a:xfrm>
            <a:off x="838200" y="1464568"/>
            <a:ext cx="10515600" cy="4289724"/>
          </a:xfrm>
        </p:spPr>
        <p:txBody>
          <a:bodyPr>
            <a:normAutofit lnSpcReduction="10000"/>
          </a:bodyPr>
          <a:lstStyle/>
          <a:p>
            <a:pPr marL="0" indent="0">
              <a:buNone/>
            </a:pPr>
            <a:r>
              <a:rPr lang="en-US" dirty="0"/>
              <a:t>All that remains to do is plot this in a bar chart. We have to change what the bar chart is measuring, using the stat argument, or else it will count elements rather than just displaying the value. </a:t>
            </a:r>
          </a:p>
          <a:p>
            <a:pPr marL="0" indent="0">
              <a:buNone/>
            </a:pPr>
            <a:r>
              <a:rPr lang="en-US" dirty="0"/>
              <a:t>We use the reorder function to put the highest magnitude values at the top, and set the fill to check whether the correlation is positive or negative. </a:t>
            </a:r>
          </a:p>
          <a:p>
            <a:pPr marL="0" indent="0">
              <a:buNone/>
            </a:pPr>
            <a:r>
              <a:rPr lang="en-US" dirty="0"/>
              <a:t>The </a:t>
            </a:r>
            <a:r>
              <a:rPr lang="en-US" dirty="0" err="1"/>
              <a:t>scale_fill_manual</a:t>
            </a:r>
            <a:r>
              <a:rPr lang="en-US" dirty="0"/>
              <a:t> function will then set the color and remove the legend. </a:t>
            </a:r>
          </a:p>
          <a:p>
            <a:pPr marL="0" indent="0">
              <a:buNone/>
            </a:pPr>
            <a:r>
              <a:rPr lang="en-US" dirty="0" err="1"/>
              <a:t>coord_flip</a:t>
            </a:r>
            <a:r>
              <a:rPr lang="en-US" dirty="0"/>
              <a:t> rotates the graph by 90 degrees.</a:t>
            </a:r>
          </a:p>
          <a:p>
            <a:pPr marL="0" indent="0">
              <a:buNone/>
            </a:pPr>
            <a:r>
              <a:rPr lang="en-US" dirty="0"/>
              <a:t>The result can be seen in figure 4.28.</a:t>
            </a:r>
          </a:p>
        </p:txBody>
      </p:sp>
    </p:spTree>
    <p:extLst>
      <p:ext uri="{BB962C8B-B14F-4D97-AF65-F5344CB8AC3E}">
        <p14:creationId xmlns:p14="http://schemas.microsoft.com/office/powerpoint/2010/main" val="1339394153"/>
      </p:ext>
    </p:extLst>
  </p:cSld>
  <p:clrMapOvr>
    <a:overrideClrMapping bg1="lt1" tx1="dk1" bg2="lt2" tx2="dk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260475"/>
          </a:xfrm>
        </p:spPr>
        <p:txBody>
          <a:bodyPr/>
          <a:lstStyle/>
          <a:p>
            <a:r>
              <a:rPr lang="en-US" dirty="0"/>
              <a:t>Sensitivity Analysis</a:t>
            </a:r>
          </a:p>
        </p:txBody>
      </p:sp>
      <p:sp>
        <p:nvSpPr>
          <p:cNvPr id="5" name="Footer Placeholder 4"/>
          <p:cNvSpPr>
            <a:spLocks noGrp="1"/>
          </p:cNvSpPr>
          <p:nvPr>
            <p:ph type="ftr" sz="quarter" idx="11"/>
          </p:nvPr>
        </p:nvSpPr>
        <p:spPr/>
        <p:txBody>
          <a:bodyPr/>
          <a:lstStyle/>
          <a:p>
            <a:r>
              <a:rPr lang="en-US"/>
              <a:t>BU MET AD616 Fall 2022</a:t>
            </a:r>
            <a:endParaRPr lang="en-US" dirty="0"/>
          </a:p>
        </p:txBody>
      </p:sp>
      <p:sp>
        <p:nvSpPr>
          <p:cNvPr id="7" name="TextBox 6"/>
          <p:cNvSpPr txBox="1"/>
          <p:nvPr/>
        </p:nvSpPr>
        <p:spPr>
          <a:xfrm>
            <a:off x="5481793" y="5870655"/>
            <a:ext cx="1228413" cy="369332"/>
          </a:xfrm>
          <a:prstGeom prst="rect">
            <a:avLst/>
          </a:prstGeom>
          <a:noFill/>
        </p:spPr>
        <p:txBody>
          <a:bodyPr wrap="none" rtlCol="0">
            <a:spAutoFit/>
          </a:bodyPr>
          <a:lstStyle/>
          <a:p>
            <a:r>
              <a:rPr lang="en-US" dirty="0"/>
              <a:t>Figure 4.28</a:t>
            </a:r>
          </a:p>
        </p:txBody>
      </p:sp>
      <p:pic>
        <p:nvPicPr>
          <p:cNvPr id="8" name="Picture 7"/>
          <p:cNvPicPr>
            <a:picLocks noChangeAspect="1"/>
          </p:cNvPicPr>
          <p:nvPr/>
        </p:nvPicPr>
        <p:blipFill>
          <a:blip r:embed="rId3"/>
          <a:stretch>
            <a:fillRect/>
          </a:stretch>
        </p:blipFill>
        <p:spPr>
          <a:xfrm>
            <a:off x="1206500" y="1799406"/>
            <a:ext cx="7721599" cy="4071249"/>
          </a:xfrm>
          <a:prstGeom prst="rect">
            <a:avLst/>
          </a:prstGeom>
          <a:ln>
            <a:solidFill>
              <a:schemeClr val="bg2"/>
            </a:solidFill>
          </a:ln>
        </p:spPr>
      </p:pic>
      <p:pic>
        <p:nvPicPr>
          <p:cNvPr id="4" name="Picture 3"/>
          <p:cNvPicPr>
            <a:picLocks noChangeAspect="1"/>
          </p:cNvPicPr>
          <p:nvPr/>
        </p:nvPicPr>
        <p:blipFill>
          <a:blip r:embed="rId4"/>
          <a:stretch>
            <a:fillRect/>
          </a:stretch>
        </p:blipFill>
        <p:spPr>
          <a:xfrm>
            <a:off x="5054599" y="2925546"/>
            <a:ext cx="6637771" cy="2078254"/>
          </a:xfrm>
          <a:prstGeom prst="rect">
            <a:avLst/>
          </a:prstGeom>
          <a:ln>
            <a:solidFill>
              <a:schemeClr val="bg2"/>
            </a:solidFill>
          </a:ln>
        </p:spPr>
      </p:pic>
    </p:spTree>
    <p:extLst>
      <p:ext uri="{BB962C8B-B14F-4D97-AF65-F5344CB8AC3E}">
        <p14:creationId xmlns:p14="http://schemas.microsoft.com/office/powerpoint/2010/main" val="3412197571"/>
      </p:ext>
    </p:extLst>
  </p:cSld>
  <p:clrMapOvr>
    <a:overrideClrMapping bg1="lt1" tx1="dk1" bg2="lt2" tx2="dk2" accent1="accent1" accent2="accent2" accent3="accent3" accent4="accent4" accent5="accent5" accent6="accent6" hlink="hlink" folHlink="folHlink"/>
  </p:clrMapOvr>
</p:sld>
</file>

<file path=ppt/slides/slide4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260475"/>
          </a:xfrm>
        </p:spPr>
        <p:txBody>
          <a:bodyPr/>
          <a:lstStyle/>
          <a:p>
            <a:r>
              <a:rPr lang="en-US" dirty="0"/>
              <a:t>Sensitivity Analysis</a:t>
            </a:r>
          </a:p>
        </p:txBody>
      </p:sp>
      <p:sp>
        <p:nvSpPr>
          <p:cNvPr id="5" name="Footer Placeholder 4"/>
          <p:cNvSpPr>
            <a:spLocks noGrp="1"/>
          </p:cNvSpPr>
          <p:nvPr>
            <p:ph type="ftr" sz="quarter" idx="11"/>
          </p:nvPr>
        </p:nvSpPr>
        <p:spPr/>
        <p:txBody>
          <a:bodyPr/>
          <a:lstStyle/>
          <a:p>
            <a:r>
              <a:rPr lang="en-US"/>
              <a:t>BU MET AD616 Fall 2022</a:t>
            </a:r>
            <a:endParaRPr lang="en-US" dirty="0"/>
          </a:p>
        </p:txBody>
      </p:sp>
      <p:sp>
        <p:nvSpPr>
          <p:cNvPr id="3" name="Rectangle 2"/>
          <p:cNvSpPr/>
          <p:nvPr/>
        </p:nvSpPr>
        <p:spPr>
          <a:xfrm>
            <a:off x="838200" y="1625600"/>
            <a:ext cx="10731500" cy="4245055"/>
          </a:xfrm>
          <a:prstGeom prst="rect">
            <a:avLst/>
          </a:prstGeom>
        </p:spPr>
        <p:txBody>
          <a:bodyPr vert="horz" lIns="91440" tIns="45720" rIns="91440" bIns="45720" rtlCol="0">
            <a:normAutofit fontScale="77500" lnSpcReduction="20000"/>
          </a:bodyPr>
          <a:lstStyle/>
          <a:p>
            <a:pPr>
              <a:lnSpc>
                <a:spcPct val="90000"/>
              </a:lnSpc>
              <a:spcBef>
                <a:spcPts val="1000"/>
              </a:spcBef>
              <a:buFont typeface="Arial" panose="020B0604020202020204" pitchFamily="34" charset="0"/>
              <a:buNone/>
            </a:pPr>
            <a:r>
              <a:rPr lang="en-US" sz="2800" dirty="0"/>
              <a:t>The initial market size has a strong positive correlation of 0.95 with NPV. It has by far the largest impact on NPV.</a:t>
            </a:r>
          </a:p>
          <a:p>
            <a:pPr>
              <a:lnSpc>
                <a:spcPct val="90000"/>
              </a:lnSpc>
              <a:spcBef>
                <a:spcPts val="1000"/>
              </a:spcBef>
              <a:buFont typeface="Arial" panose="020B0604020202020204" pitchFamily="34" charset="0"/>
              <a:buNone/>
            </a:pPr>
            <a:r>
              <a:rPr lang="en-US" sz="2800" dirty="0"/>
              <a:t>The R&amp;D cost has a negative correlation of 0.255 with NPV and the clinical trial cost has a negative correlation of 0.130 with the NPV.</a:t>
            </a:r>
          </a:p>
          <a:p>
            <a:pPr>
              <a:lnSpc>
                <a:spcPct val="90000"/>
              </a:lnSpc>
              <a:spcBef>
                <a:spcPts val="1000"/>
              </a:spcBef>
              <a:buFont typeface="Arial" panose="020B0604020202020204" pitchFamily="34" charset="0"/>
              <a:buNone/>
            </a:pPr>
            <a:r>
              <a:rPr lang="en-US" sz="2800" dirty="0"/>
              <a:t>As market size increases, NPV increases whereas as each of R&amp;D cost and clinical trial cost increases, NPV decreases.</a:t>
            </a:r>
          </a:p>
          <a:p>
            <a:pPr>
              <a:lnSpc>
                <a:spcPct val="90000"/>
              </a:lnSpc>
              <a:spcBef>
                <a:spcPts val="1000"/>
              </a:spcBef>
              <a:buFont typeface="Arial" panose="020B0604020202020204" pitchFamily="34" charset="0"/>
              <a:buNone/>
            </a:pPr>
            <a:r>
              <a:rPr lang="en-US" sz="2800" dirty="0"/>
              <a:t>All other uncertain input variables have little effect NPV.</a:t>
            </a:r>
          </a:p>
          <a:p>
            <a:pPr>
              <a:lnSpc>
                <a:spcPct val="90000"/>
              </a:lnSpc>
              <a:spcBef>
                <a:spcPts val="1000"/>
              </a:spcBef>
              <a:buFont typeface="Arial" panose="020B0604020202020204" pitchFamily="34" charset="0"/>
              <a:buNone/>
            </a:pPr>
            <a:r>
              <a:rPr lang="en-US" sz="2800" dirty="0"/>
              <a:t>If you want to estimate NPV better, you should focus your efforts on obtaining better information about the market size. You should pay close attention to what distribution you use to model the market size as this distribution has a huge impact on the resulting NPV.</a:t>
            </a:r>
          </a:p>
          <a:p>
            <a:pPr>
              <a:lnSpc>
                <a:spcPct val="90000"/>
              </a:lnSpc>
              <a:spcBef>
                <a:spcPts val="1000"/>
              </a:spcBef>
              <a:buFont typeface="Arial" panose="020B0604020202020204" pitchFamily="34" charset="0"/>
              <a:buNone/>
            </a:pPr>
            <a:r>
              <a:rPr lang="en-US" sz="2800" dirty="0"/>
              <a:t>The NPV and the market growth factors have negligible correlation. This suggests that we can use constant values instead of probability distributions to model the market growth factors. Using constant values would have little impact on the results</a:t>
            </a:r>
          </a:p>
        </p:txBody>
      </p:sp>
    </p:spTree>
    <p:extLst>
      <p:ext uri="{BB962C8B-B14F-4D97-AF65-F5344CB8AC3E}">
        <p14:creationId xmlns:p14="http://schemas.microsoft.com/office/powerpoint/2010/main" val="3707507907"/>
      </p:ext>
    </p:extLst>
  </p:cSld>
  <p:clrMapOvr>
    <a:overrideClrMapping bg1="lt1" tx1="dk1" bg2="lt2" tx2="dk2" accent1="accent1" accent2="accent2" accent3="accent3" accent4="accent4" accent5="accent5" accent6="accent6" hlink="hlink" folHlink="folHlink"/>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 4 Footnotes</a:t>
            </a:r>
          </a:p>
        </p:txBody>
      </p:sp>
      <p:sp>
        <p:nvSpPr>
          <p:cNvPr id="3" name="Content Placeholder 2"/>
          <p:cNvSpPr>
            <a:spLocks noGrp="1"/>
          </p:cNvSpPr>
          <p:nvPr>
            <p:ph idx="1"/>
          </p:nvPr>
        </p:nvSpPr>
        <p:spPr>
          <a:xfrm>
            <a:off x="838200" y="1690688"/>
            <a:ext cx="10515600" cy="4486275"/>
          </a:xfrm>
        </p:spPr>
        <p:txBody>
          <a:bodyPr>
            <a:normAutofit fontScale="85000" lnSpcReduction="20000"/>
          </a:bodyPr>
          <a:lstStyle/>
          <a:p>
            <a:pPr marL="0" indent="0">
              <a:lnSpc>
                <a:spcPct val="170000"/>
              </a:lnSpc>
              <a:spcBef>
                <a:spcPts val="0"/>
              </a:spcBef>
              <a:buNone/>
            </a:pPr>
            <a:r>
              <a:rPr lang="en-US" baseline="30000" dirty="0"/>
              <a:t>1</a:t>
            </a:r>
            <a:r>
              <a:rPr lang="en-US" dirty="0"/>
              <a:t> Evans, J. R., </a:t>
            </a:r>
            <a:r>
              <a:rPr lang="en-US" i="1" dirty="0"/>
              <a:t>Business Analytics: Methods, Models, and Decisions</a:t>
            </a:r>
            <a:r>
              <a:rPr lang="en-US" dirty="0"/>
              <a:t>, 2e, 2016, Pearson Education, Inc., Chapter 11, Example 11.8, pp. 351-352.</a:t>
            </a:r>
            <a:br>
              <a:rPr lang="en-US" dirty="0"/>
            </a:br>
            <a:r>
              <a:rPr lang="en-US" baseline="30000" dirty="0"/>
              <a:t>2</a:t>
            </a:r>
            <a:r>
              <a:rPr lang="en-US" dirty="0"/>
              <a:t> Evans, J. R., </a:t>
            </a:r>
            <a:r>
              <a:rPr lang="en-US" i="1" dirty="0"/>
              <a:t>Business Analytics: Methods, Models, and Decisions</a:t>
            </a:r>
            <a:r>
              <a:rPr lang="en-US" dirty="0"/>
              <a:t>, 2e, 2016, Pearson Education, Inc., Chapter 11, Example 11.8, p. 351.</a:t>
            </a:r>
            <a:br>
              <a:rPr lang="en-US" dirty="0"/>
            </a:br>
            <a:r>
              <a:rPr lang="en-US" baseline="30000" dirty="0"/>
              <a:t>3</a:t>
            </a:r>
            <a:r>
              <a:rPr lang="en-US" dirty="0"/>
              <a:t> </a:t>
            </a:r>
            <a:r>
              <a:rPr lang="en-US" i="1" dirty="0"/>
              <a:t>Adapted from </a:t>
            </a:r>
            <a:r>
              <a:rPr lang="en-US" dirty="0"/>
              <a:t>Evans, J. R., </a:t>
            </a:r>
            <a:r>
              <a:rPr lang="en-US" i="1" dirty="0"/>
              <a:t>Business Analytics: Methods, Models, and Decisions</a:t>
            </a:r>
            <a:r>
              <a:rPr lang="en-US" dirty="0"/>
              <a:t>, 2e, 2016, Pearson Education, Inc., Chapter 11, Example 11.8, p. 351</a:t>
            </a:r>
          </a:p>
          <a:p>
            <a:pPr marL="0" indent="0">
              <a:lnSpc>
                <a:spcPct val="170000"/>
              </a:lnSpc>
              <a:spcBef>
                <a:spcPts val="0"/>
              </a:spcBef>
              <a:buNone/>
            </a:pPr>
            <a:r>
              <a:rPr lang="en-US" baseline="30000" dirty="0"/>
              <a:t>4 </a:t>
            </a:r>
            <a:r>
              <a:rPr lang="en-US" dirty="0"/>
              <a:t>Evans, J. R., </a:t>
            </a:r>
            <a:r>
              <a:rPr lang="en-US" i="1" dirty="0"/>
              <a:t>Business Analytics: Methods, Models, and Decisions, 2e, 2016</a:t>
            </a:r>
            <a:r>
              <a:rPr lang="en-US" dirty="0"/>
              <a:t>, Pearson Education, Inc., p. 80.</a:t>
            </a:r>
          </a:p>
          <a:p>
            <a:pPr marL="0" indent="0">
              <a:buNone/>
            </a:pPr>
            <a:endParaRPr lang="en-US" dirty="0"/>
          </a:p>
          <a:p>
            <a:pPr marL="0" indent="0">
              <a:buNone/>
            </a:pPr>
            <a:endParaRPr lang="en-US" dirty="0"/>
          </a:p>
        </p:txBody>
      </p:sp>
      <p:sp>
        <p:nvSpPr>
          <p:cNvPr id="5" name="Footer Placeholder 4"/>
          <p:cNvSpPr>
            <a:spLocks noGrp="1"/>
          </p:cNvSpPr>
          <p:nvPr>
            <p:ph type="ftr" sz="quarter" idx="11"/>
          </p:nvPr>
        </p:nvSpPr>
        <p:spPr/>
        <p:txBody>
          <a:bodyPr/>
          <a:lstStyle/>
          <a:p>
            <a:r>
              <a:rPr lang="en-US"/>
              <a:t>BU MET AD616 Fall 2022</a:t>
            </a:r>
            <a:endParaRPr lang="en-US" dirty="0"/>
          </a:p>
        </p:txBody>
      </p:sp>
    </p:spTree>
    <p:extLst>
      <p:ext uri="{BB962C8B-B14F-4D97-AF65-F5344CB8AC3E}">
        <p14:creationId xmlns:p14="http://schemas.microsoft.com/office/powerpoint/2010/main" val="3512500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 4 References</a:t>
            </a:r>
          </a:p>
        </p:txBody>
      </p:sp>
      <p:sp>
        <p:nvSpPr>
          <p:cNvPr id="3" name="Content Placeholder 2"/>
          <p:cNvSpPr>
            <a:spLocks noGrp="1"/>
          </p:cNvSpPr>
          <p:nvPr>
            <p:ph idx="1"/>
          </p:nvPr>
        </p:nvSpPr>
        <p:spPr>
          <a:xfrm>
            <a:off x="726989" y="1572312"/>
            <a:ext cx="10515600" cy="4351338"/>
          </a:xfrm>
        </p:spPr>
        <p:txBody>
          <a:bodyPr>
            <a:normAutofit fontScale="85000" lnSpcReduction="20000"/>
          </a:bodyPr>
          <a:lstStyle/>
          <a:p>
            <a:pPr marL="0" indent="0">
              <a:buNone/>
            </a:pPr>
            <a:r>
              <a:rPr lang="en-US" dirty="0"/>
              <a:t>Evans, J. R</a:t>
            </a:r>
            <a:r>
              <a:rPr lang="en-US" i="1" dirty="0"/>
              <a:t>., Business Analytics: Methods, Models, and Decisions</a:t>
            </a:r>
            <a:r>
              <a:rPr lang="en-US" dirty="0"/>
              <a:t>, 2e, 2016, Pearson Education, Inc., Chapter 11, Example 11.8, pp. 351—352.</a:t>
            </a:r>
          </a:p>
          <a:p>
            <a:pPr marL="0" indent="0">
              <a:buNone/>
            </a:pPr>
            <a:r>
              <a:rPr lang="en-US" dirty="0"/>
              <a:t>Evans, J. R., </a:t>
            </a:r>
            <a:r>
              <a:rPr lang="en-US" i="1" dirty="0"/>
              <a:t>Business Analytics: Methods, Models, and Decisions</a:t>
            </a:r>
            <a:r>
              <a:rPr lang="en-US" dirty="0"/>
              <a:t>, 2e, 2016, Pearson Education, Inc., Chapter 12, p. 388—391.</a:t>
            </a:r>
          </a:p>
          <a:p>
            <a:pPr marL="0" indent="0">
              <a:buNone/>
            </a:pPr>
            <a:r>
              <a:rPr lang="en-US" dirty="0"/>
              <a:t>Evans, J. R., </a:t>
            </a:r>
            <a:r>
              <a:rPr lang="en-US" i="1" dirty="0"/>
              <a:t>Business Analytics: Methods, Models, and Decisions</a:t>
            </a:r>
            <a:r>
              <a:rPr lang="en-US" dirty="0"/>
              <a:t>, 2e, 2016, Pearson Education, Inc., p. 80.</a:t>
            </a:r>
          </a:p>
          <a:p>
            <a:pPr marL="0" indent="0">
              <a:buNone/>
            </a:pPr>
            <a:r>
              <a:rPr lang="en-US" dirty="0"/>
              <a:t>Albright, S. C. and W. L. Winston, </a:t>
            </a:r>
            <a:r>
              <a:rPr lang="en-US" i="1" dirty="0"/>
              <a:t>Business Analytics: Data Analysis and Decision Making</a:t>
            </a:r>
            <a:r>
              <a:rPr lang="en-US" dirty="0"/>
              <a:t>, 2015, Cengage Learning, p. 900.</a:t>
            </a:r>
          </a:p>
          <a:p>
            <a:pPr marL="0" indent="0">
              <a:buNone/>
            </a:pPr>
            <a:r>
              <a:rPr lang="en-US" dirty="0"/>
              <a:t>Frontline Solvers 2015 Reference Guide, p. 270.</a:t>
            </a:r>
          </a:p>
          <a:p>
            <a:pPr marL="0" indent="0">
              <a:buNone/>
            </a:pPr>
            <a:r>
              <a:rPr lang="en-US" dirty="0"/>
              <a:t>Evans, J. R., </a:t>
            </a:r>
            <a:r>
              <a:rPr lang="en-US" i="1" dirty="0"/>
              <a:t>Business Analytics: Methods, Models, and Decisions</a:t>
            </a:r>
            <a:r>
              <a:rPr lang="en-US" dirty="0"/>
              <a:t>, 2e, 2016, Pearson Education, Inc., p. 392.</a:t>
            </a:r>
          </a:p>
          <a:p>
            <a:pPr marL="0" indent="0">
              <a:buNone/>
            </a:pPr>
            <a:r>
              <a:rPr lang="en-US" dirty="0"/>
              <a:t>Evans, J. R., </a:t>
            </a:r>
            <a:r>
              <a:rPr lang="en-US" i="1" dirty="0"/>
              <a:t>Business Analytics: Methods, Models, and Decisions</a:t>
            </a:r>
            <a:r>
              <a:rPr lang="en-US" dirty="0"/>
              <a:t>, 2e, 2016, Pearson Education, Inc., p. 394.</a:t>
            </a:r>
          </a:p>
          <a:p>
            <a:pPr marL="0" indent="0">
              <a:buNone/>
            </a:pPr>
            <a:endParaRPr lang="en-US" dirty="0"/>
          </a:p>
        </p:txBody>
      </p:sp>
      <p:sp>
        <p:nvSpPr>
          <p:cNvPr id="5" name="Footer Placeholder 4"/>
          <p:cNvSpPr>
            <a:spLocks noGrp="1"/>
          </p:cNvSpPr>
          <p:nvPr>
            <p:ph type="ftr" sz="quarter" idx="11"/>
          </p:nvPr>
        </p:nvSpPr>
        <p:spPr/>
        <p:txBody>
          <a:bodyPr/>
          <a:lstStyle/>
          <a:p>
            <a:r>
              <a:rPr lang="en-US"/>
              <a:t>BU MET AD616 Fall 2022</a:t>
            </a:r>
            <a:endParaRPr lang="en-US" dirty="0"/>
          </a:p>
        </p:txBody>
      </p:sp>
    </p:spTree>
    <p:extLst>
      <p:ext uri="{BB962C8B-B14F-4D97-AF65-F5344CB8AC3E}">
        <p14:creationId xmlns:p14="http://schemas.microsoft.com/office/powerpoint/2010/main" val="3741113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New-Product Development Model – Deterministic Model</a:t>
            </a:r>
            <a:r>
              <a:rPr lang="en-US" baseline="30000" dirty="0"/>
              <a:t>1</a:t>
            </a:r>
            <a:endParaRPr lang="en-US" dirty="0"/>
          </a:p>
        </p:txBody>
      </p:sp>
      <p:sp>
        <p:nvSpPr>
          <p:cNvPr id="3" name="Content Placeholder 2"/>
          <p:cNvSpPr>
            <a:spLocks noGrp="1"/>
          </p:cNvSpPr>
          <p:nvPr>
            <p:ph idx="1"/>
          </p:nvPr>
        </p:nvSpPr>
        <p:spPr>
          <a:xfrm>
            <a:off x="838200" y="1825625"/>
            <a:ext cx="10515600" cy="3036760"/>
          </a:xfrm>
        </p:spPr>
        <p:txBody>
          <a:bodyPr vert="horz" lIns="91440" tIns="45720" rIns="91440" bIns="45720" rtlCol="0">
            <a:normAutofit fontScale="85000" lnSpcReduction="20000"/>
          </a:bodyPr>
          <a:lstStyle/>
          <a:p>
            <a:pPr marL="0" indent="0">
              <a:buNone/>
            </a:pPr>
            <a:r>
              <a:rPr lang="en-US" dirty="0"/>
              <a:t>"The model is based on a variety of assumptions, estimates, and known data."</a:t>
            </a:r>
            <a:r>
              <a:rPr lang="en-US" baseline="30000" dirty="0"/>
              <a:t>2</a:t>
            </a:r>
            <a:r>
              <a:rPr lang="en-US" dirty="0"/>
              <a:t> "In reality, most of the data used in the model are uncertain; e.g., the market size and market-share growth rates."</a:t>
            </a:r>
            <a:r>
              <a:rPr lang="en-US" baseline="30000" dirty="0"/>
              <a:t>3</a:t>
            </a:r>
            <a:r>
              <a:rPr lang="en-US" dirty="0"/>
              <a:t> We will first build a spreadsheet model based on the known data. Then, we will incorporate the uncertainties into our model and analyze the risk associated with the project.</a:t>
            </a:r>
          </a:p>
          <a:p>
            <a:pPr marL="0" indent="0">
              <a:buNone/>
            </a:pPr>
            <a:r>
              <a:rPr lang="en-US" b="1" dirty="0"/>
              <a:t>Question:</a:t>
            </a:r>
            <a:r>
              <a:rPr lang="en-US" dirty="0"/>
              <a:t> How do we come up with the data given in the problem description?</a:t>
            </a:r>
            <a:br>
              <a:rPr lang="en-US" dirty="0"/>
            </a:br>
            <a:r>
              <a:rPr lang="en-US" b="1" dirty="0"/>
              <a:t>Answer:</a:t>
            </a:r>
            <a:r>
              <a:rPr lang="en-US" dirty="0"/>
              <a:t> Most inputs are obtained from historical data, estimates based on prior market research, and expert opinion. For now, we will take these numbers as given but later we will learn how to come up with these numbers using historical data (Lecture 5).</a:t>
            </a:r>
          </a:p>
        </p:txBody>
      </p:sp>
      <p:sp>
        <p:nvSpPr>
          <p:cNvPr id="5" name="Footer Placeholder 4"/>
          <p:cNvSpPr>
            <a:spLocks noGrp="1"/>
          </p:cNvSpPr>
          <p:nvPr>
            <p:ph type="ftr" sz="quarter" idx="11"/>
          </p:nvPr>
        </p:nvSpPr>
        <p:spPr/>
        <p:txBody>
          <a:bodyPr/>
          <a:lstStyle/>
          <a:p>
            <a:r>
              <a:rPr lang="en-US"/>
              <a:t>BU MET AD616 Fall 2022</a:t>
            </a:r>
            <a:endParaRPr lang="en-US" dirty="0"/>
          </a:p>
        </p:txBody>
      </p:sp>
      <p:sp>
        <p:nvSpPr>
          <p:cNvPr id="8" name="Rectangle 7"/>
          <p:cNvSpPr/>
          <p:nvPr/>
        </p:nvSpPr>
        <p:spPr>
          <a:xfrm>
            <a:off x="838200" y="4648190"/>
            <a:ext cx="10515600" cy="830997"/>
          </a:xfrm>
          <a:prstGeom prst="rect">
            <a:avLst/>
          </a:prstGeom>
          <a:solidFill>
            <a:srgbClr val="F5F5F5"/>
          </a:solidFill>
        </p:spPr>
        <p:txBody>
          <a:bodyPr wrap="square">
            <a:spAutoFit/>
          </a:bodyPr>
          <a:lstStyle/>
          <a:p>
            <a:r>
              <a:rPr lang="en-US" sz="2400" b="0" i="0" dirty="0">
                <a:solidFill>
                  <a:srgbClr val="000000"/>
                </a:solidFill>
                <a:effectLst/>
              </a:rPr>
              <a:t>Individual Exercise:</a:t>
            </a:r>
          </a:p>
          <a:p>
            <a:r>
              <a:rPr lang="en-US" sz="2400" dirty="0"/>
              <a:t>Before you read further, please try to build the R model on your own</a:t>
            </a:r>
            <a:r>
              <a:rPr lang="en-US" dirty="0"/>
              <a:t>.</a:t>
            </a:r>
            <a:endParaRPr lang="en-US" b="0" i="0" dirty="0">
              <a:solidFill>
                <a:srgbClr val="000000"/>
              </a:solidFill>
              <a:effectLst/>
            </a:endParaRPr>
          </a:p>
        </p:txBody>
      </p:sp>
    </p:spTree>
    <p:extLst>
      <p:ext uri="{BB962C8B-B14F-4D97-AF65-F5344CB8AC3E}">
        <p14:creationId xmlns:p14="http://schemas.microsoft.com/office/powerpoint/2010/main" val="2376685213"/>
      </p:ext>
    </p:extLst>
  </p:cSld>
  <p:clrMapOvr>
    <a:overrideClrMapping bg1="lt1" tx1="dk1" bg2="lt2" tx2="dk2" accent1="accent1" accent2="accent2" accent3="accent3" accent4="accent4" accent5="accent5" accent6="accent6" hlink="hlink" folHlink="folHlink"/>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 4 Summary Questions</a:t>
            </a:r>
          </a:p>
        </p:txBody>
      </p:sp>
      <p:sp>
        <p:nvSpPr>
          <p:cNvPr id="3" name="Content Placeholder 2"/>
          <p:cNvSpPr>
            <a:spLocks noGrp="1"/>
          </p:cNvSpPr>
          <p:nvPr>
            <p:ph idx="1"/>
          </p:nvPr>
        </p:nvSpPr>
        <p:spPr>
          <a:xfrm>
            <a:off x="838200" y="1825625"/>
            <a:ext cx="10515600" cy="3839948"/>
          </a:xfrm>
          <a:solidFill>
            <a:srgbClr val="F5F5F5"/>
          </a:solidFill>
        </p:spPr>
        <p:txBody>
          <a:bodyPr>
            <a:normAutofit fontScale="92500" lnSpcReduction="10000"/>
          </a:bodyPr>
          <a:lstStyle/>
          <a:p>
            <a:pPr marL="514350" indent="-514350">
              <a:buFont typeface="+mj-lt"/>
              <a:buAutoNum type="arabicPeriod"/>
            </a:pPr>
            <a:r>
              <a:rPr lang="en-US" dirty="0"/>
              <a:t>What is a “percentile” and what is its relation with risk management?</a:t>
            </a:r>
          </a:p>
          <a:p>
            <a:pPr marL="514350" indent="-514350">
              <a:buFont typeface="+mj-lt"/>
              <a:buAutoNum type="arabicPeriod"/>
            </a:pPr>
            <a:r>
              <a:rPr lang="en-US" dirty="0"/>
              <a:t>What is a “confidence interval”?  What does a 99% confidence interval tell us?</a:t>
            </a:r>
          </a:p>
          <a:p>
            <a:pPr marL="514350" indent="-514350">
              <a:buFont typeface="+mj-lt"/>
              <a:buAutoNum type="arabicPeriod"/>
            </a:pPr>
            <a:r>
              <a:rPr lang="en-US" dirty="0"/>
              <a:t>What is the importance of determining “the number of iterations” in a simulation study?</a:t>
            </a:r>
          </a:p>
          <a:p>
            <a:pPr marL="514350" indent="-514350">
              <a:buFont typeface="+mj-lt"/>
              <a:buAutoNum type="arabicPeriod"/>
            </a:pPr>
            <a:r>
              <a:rPr lang="en-US" dirty="0"/>
              <a:t>How do we determine the “number of iterations” in a simulation study?</a:t>
            </a:r>
          </a:p>
          <a:p>
            <a:pPr marL="514350" indent="-514350">
              <a:buFont typeface="+mj-lt"/>
              <a:buAutoNum type="arabicPeriod"/>
            </a:pPr>
            <a:r>
              <a:rPr lang="en-US" dirty="0"/>
              <a:t>What is the role of a “sensitivity chart” in Frontline’s Analytic Solver Platform?</a:t>
            </a:r>
          </a:p>
          <a:p>
            <a:pPr marL="514350" indent="-514350">
              <a:buFont typeface="+mj-lt"/>
              <a:buAutoNum type="arabicPeriod"/>
            </a:pPr>
            <a:r>
              <a:rPr lang="en-US" dirty="0"/>
              <a:t>What is the purpose of an “overlay chart” and a “trend chart”?</a:t>
            </a:r>
          </a:p>
        </p:txBody>
      </p:sp>
      <p:sp>
        <p:nvSpPr>
          <p:cNvPr id="5" name="Footer Placeholder 4"/>
          <p:cNvSpPr>
            <a:spLocks noGrp="1"/>
          </p:cNvSpPr>
          <p:nvPr>
            <p:ph type="ftr" sz="quarter" idx="11"/>
          </p:nvPr>
        </p:nvSpPr>
        <p:spPr/>
        <p:txBody>
          <a:bodyPr/>
          <a:lstStyle/>
          <a:p>
            <a:r>
              <a:rPr lang="en-US"/>
              <a:t>BU MET AD616 Fall 2022</a:t>
            </a:r>
            <a:endParaRPr lang="en-US" dirty="0"/>
          </a:p>
        </p:txBody>
      </p:sp>
    </p:spTree>
    <p:extLst>
      <p:ext uri="{BB962C8B-B14F-4D97-AF65-F5344CB8AC3E}">
        <p14:creationId xmlns:p14="http://schemas.microsoft.com/office/powerpoint/2010/main" val="1104287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New-Product Development Model – Deterministic Model</a:t>
            </a:r>
            <a:r>
              <a:rPr lang="en-US" baseline="30000" dirty="0"/>
              <a:t>1</a:t>
            </a:r>
            <a:endParaRPr lang="en-US" dirty="0"/>
          </a:p>
        </p:txBody>
      </p:sp>
      <p:sp>
        <p:nvSpPr>
          <p:cNvPr id="3" name="Content Placeholder 2"/>
          <p:cNvSpPr>
            <a:spLocks noGrp="1"/>
          </p:cNvSpPr>
          <p:nvPr>
            <p:ph idx="1"/>
          </p:nvPr>
        </p:nvSpPr>
        <p:spPr>
          <a:xfrm>
            <a:off x="838200" y="2065080"/>
            <a:ext cx="5205287" cy="2531619"/>
          </a:xfrm>
        </p:spPr>
        <p:txBody>
          <a:bodyPr vert="horz" lIns="91440" tIns="45720" rIns="91440" bIns="45720" rtlCol="0">
            <a:normAutofit/>
          </a:bodyPr>
          <a:lstStyle/>
          <a:p>
            <a:pPr marL="0" indent="0">
              <a:buNone/>
            </a:pPr>
            <a:r>
              <a:rPr lang="en-US" dirty="0"/>
              <a:t>Figure 4.1 presents the resulting R code and resulting model of the new-product development model.</a:t>
            </a:r>
          </a:p>
        </p:txBody>
      </p:sp>
      <p:sp>
        <p:nvSpPr>
          <p:cNvPr id="5" name="Footer Placeholder 4"/>
          <p:cNvSpPr>
            <a:spLocks noGrp="1"/>
          </p:cNvSpPr>
          <p:nvPr>
            <p:ph type="ftr" sz="quarter" idx="11"/>
          </p:nvPr>
        </p:nvSpPr>
        <p:spPr/>
        <p:txBody>
          <a:bodyPr/>
          <a:lstStyle/>
          <a:p>
            <a:r>
              <a:rPr lang="en-US"/>
              <a:t>BU MET AD616 Fall 2022</a:t>
            </a:r>
            <a:endParaRPr lang="en-US" dirty="0"/>
          </a:p>
        </p:txBody>
      </p:sp>
      <p:pic>
        <p:nvPicPr>
          <p:cNvPr id="7" name="Picture 6"/>
          <p:cNvPicPr>
            <a:picLocks noChangeAspect="1"/>
          </p:cNvPicPr>
          <p:nvPr/>
        </p:nvPicPr>
        <p:blipFill>
          <a:blip r:embed="rId3"/>
          <a:stretch>
            <a:fillRect/>
          </a:stretch>
        </p:blipFill>
        <p:spPr>
          <a:xfrm>
            <a:off x="502510" y="4044492"/>
            <a:ext cx="5766486" cy="1104413"/>
          </a:xfrm>
          <a:prstGeom prst="rect">
            <a:avLst/>
          </a:prstGeom>
          <a:ln>
            <a:solidFill>
              <a:schemeClr val="bg2"/>
            </a:solidFill>
          </a:ln>
        </p:spPr>
      </p:pic>
      <p:sp>
        <p:nvSpPr>
          <p:cNvPr id="9" name="TextBox 8"/>
          <p:cNvSpPr txBox="1"/>
          <p:nvPr/>
        </p:nvSpPr>
        <p:spPr>
          <a:xfrm>
            <a:off x="4984606" y="5383295"/>
            <a:ext cx="1111394" cy="369332"/>
          </a:xfrm>
          <a:prstGeom prst="rect">
            <a:avLst/>
          </a:prstGeom>
          <a:noFill/>
        </p:spPr>
        <p:txBody>
          <a:bodyPr wrap="none" rtlCol="0">
            <a:spAutoFit/>
          </a:bodyPr>
          <a:lstStyle/>
          <a:p>
            <a:r>
              <a:rPr lang="en-US" dirty="0"/>
              <a:t>Figure 4.1</a:t>
            </a:r>
          </a:p>
        </p:txBody>
      </p:sp>
      <p:pic>
        <p:nvPicPr>
          <p:cNvPr id="12" name="Picture 11"/>
          <p:cNvPicPr>
            <a:picLocks noChangeAspect="1"/>
          </p:cNvPicPr>
          <p:nvPr/>
        </p:nvPicPr>
        <p:blipFill>
          <a:blip r:embed="rId4"/>
          <a:stretch>
            <a:fillRect/>
          </a:stretch>
        </p:blipFill>
        <p:spPr>
          <a:xfrm>
            <a:off x="6494504" y="2065080"/>
            <a:ext cx="4911809" cy="4106677"/>
          </a:xfrm>
          <a:prstGeom prst="rect">
            <a:avLst/>
          </a:prstGeom>
          <a:ln>
            <a:solidFill>
              <a:schemeClr val="bg2"/>
            </a:solidFill>
          </a:ln>
        </p:spPr>
      </p:pic>
    </p:spTree>
    <p:extLst>
      <p:ext uri="{BB962C8B-B14F-4D97-AF65-F5344CB8AC3E}">
        <p14:creationId xmlns:p14="http://schemas.microsoft.com/office/powerpoint/2010/main" val="508839423"/>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New-Product Development Model – Deterministic Model</a:t>
            </a:r>
            <a:r>
              <a:rPr lang="en-US" baseline="30000" dirty="0"/>
              <a:t>1</a:t>
            </a:r>
            <a:endParaRPr lang="en-US" dirty="0"/>
          </a:p>
        </p:txBody>
      </p:sp>
      <p:sp>
        <p:nvSpPr>
          <p:cNvPr id="3" name="Content Placeholder 2"/>
          <p:cNvSpPr>
            <a:spLocks noGrp="1"/>
          </p:cNvSpPr>
          <p:nvPr>
            <p:ph idx="1"/>
          </p:nvPr>
        </p:nvSpPr>
        <p:spPr>
          <a:xfrm>
            <a:off x="838200" y="3175984"/>
            <a:ext cx="4864100" cy="2047876"/>
          </a:xfrm>
        </p:spPr>
        <p:txBody>
          <a:bodyPr vert="horz" lIns="91440" tIns="45720" rIns="91440" bIns="45720" rtlCol="0">
            <a:normAutofit/>
          </a:bodyPr>
          <a:lstStyle/>
          <a:p>
            <a:pPr marL="0" indent="0">
              <a:buNone/>
            </a:pPr>
            <a:r>
              <a:rPr lang="en-US" dirty="0"/>
              <a:t>We start the process by loading the </a:t>
            </a:r>
            <a:r>
              <a:rPr lang="en-US" dirty="0" err="1"/>
              <a:t>tidyverse</a:t>
            </a:r>
            <a:r>
              <a:rPr lang="en-US" dirty="0"/>
              <a:t> library and the </a:t>
            </a:r>
            <a:r>
              <a:rPr lang="en-US" dirty="0" err="1"/>
              <a:t>FinancialMath</a:t>
            </a:r>
            <a:r>
              <a:rPr lang="en-US" dirty="0"/>
              <a:t> library (for the NPV function), and defining parameters: </a:t>
            </a:r>
          </a:p>
        </p:txBody>
      </p:sp>
      <p:sp>
        <p:nvSpPr>
          <p:cNvPr id="5" name="Footer Placeholder 4"/>
          <p:cNvSpPr>
            <a:spLocks noGrp="1"/>
          </p:cNvSpPr>
          <p:nvPr>
            <p:ph type="ftr" sz="quarter" idx="11"/>
          </p:nvPr>
        </p:nvSpPr>
        <p:spPr/>
        <p:txBody>
          <a:bodyPr/>
          <a:lstStyle/>
          <a:p>
            <a:r>
              <a:rPr lang="en-US"/>
              <a:t>BU MET AD616 Fall 2022</a:t>
            </a:r>
            <a:endParaRPr lang="en-US" dirty="0"/>
          </a:p>
        </p:txBody>
      </p:sp>
      <p:pic>
        <p:nvPicPr>
          <p:cNvPr id="4" name="Picture 3"/>
          <p:cNvPicPr>
            <a:picLocks noChangeAspect="1"/>
          </p:cNvPicPr>
          <p:nvPr/>
        </p:nvPicPr>
        <p:blipFill>
          <a:blip r:embed="rId3"/>
          <a:stretch>
            <a:fillRect/>
          </a:stretch>
        </p:blipFill>
        <p:spPr>
          <a:xfrm>
            <a:off x="6373287" y="2574667"/>
            <a:ext cx="4980513" cy="3250511"/>
          </a:xfrm>
          <a:prstGeom prst="rect">
            <a:avLst/>
          </a:prstGeom>
          <a:ln>
            <a:solidFill>
              <a:schemeClr val="bg2"/>
            </a:solidFill>
          </a:ln>
        </p:spPr>
      </p:pic>
      <p:sp>
        <p:nvSpPr>
          <p:cNvPr id="10" name="TextBox 9"/>
          <p:cNvSpPr txBox="1"/>
          <p:nvPr/>
        </p:nvSpPr>
        <p:spPr>
          <a:xfrm>
            <a:off x="8307846" y="5906098"/>
            <a:ext cx="1111394" cy="369332"/>
          </a:xfrm>
          <a:prstGeom prst="rect">
            <a:avLst/>
          </a:prstGeom>
          <a:noFill/>
        </p:spPr>
        <p:txBody>
          <a:bodyPr wrap="none" rtlCol="0">
            <a:spAutoFit/>
          </a:bodyPr>
          <a:lstStyle/>
          <a:p>
            <a:r>
              <a:rPr lang="en-US" dirty="0"/>
              <a:t>Figure 4.2</a:t>
            </a:r>
          </a:p>
        </p:txBody>
      </p:sp>
    </p:spTree>
    <p:extLst>
      <p:ext uri="{BB962C8B-B14F-4D97-AF65-F5344CB8AC3E}">
        <p14:creationId xmlns:p14="http://schemas.microsoft.com/office/powerpoint/2010/main" val="2008331338"/>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New-Product Development Model – Deterministic Model</a:t>
            </a:r>
            <a:r>
              <a:rPr lang="en-US" baseline="30000" dirty="0"/>
              <a:t>1</a:t>
            </a:r>
            <a:endParaRPr lang="en-US" dirty="0"/>
          </a:p>
        </p:txBody>
      </p:sp>
      <p:sp>
        <p:nvSpPr>
          <p:cNvPr id="3" name="Content Placeholder 2"/>
          <p:cNvSpPr>
            <a:spLocks noGrp="1"/>
          </p:cNvSpPr>
          <p:nvPr>
            <p:ph idx="1"/>
          </p:nvPr>
        </p:nvSpPr>
        <p:spPr>
          <a:xfrm>
            <a:off x="838200" y="1825625"/>
            <a:ext cx="10515600" cy="1476016"/>
          </a:xfrm>
        </p:spPr>
        <p:txBody>
          <a:bodyPr vert="horz" lIns="91440" tIns="45720" rIns="91440" bIns="45720" rtlCol="0">
            <a:normAutofit fontScale="70000" lnSpcReduction="20000"/>
          </a:bodyPr>
          <a:lstStyle/>
          <a:p>
            <a:pPr marL="0" indent="0">
              <a:buNone/>
            </a:pPr>
            <a:r>
              <a:rPr lang="en-US" dirty="0"/>
              <a:t>We then create vectors for market size and market share, using  </a:t>
            </a:r>
            <a:r>
              <a:rPr lang="en-US" i="1" dirty="0"/>
              <a:t>for loops</a:t>
            </a:r>
            <a:r>
              <a:rPr lang="en-US" dirty="0"/>
              <a:t>. A for loop in R will iterate over a vector specified in the parentheses, in this case it runs for each number in the set {2,3,4,5}. </a:t>
            </a:r>
          </a:p>
          <a:p>
            <a:pPr marL="0" indent="0">
              <a:buNone/>
            </a:pPr>
            <a:r>
              <a:rPr lang="en-US" dirty="0"/>
              <a:t>For each of these numbers, it does what’s specified in the braces. Here it assigns to the second element in output 2*1.03, then the third element (2*1.03)*1.03, and so forth. </a:t>
            </a:r>
          </a:p>
          <a:p>
            <a:pPr marL="0" indent="0">
              <a:buNone/>
            </a:pPr>
            <a:r>
              <a:rPr lang="en-US" dirty="0"/>
              <a:t>This process is repeated for market share, expressed as a percent of the total market size.</a:t>
            </a:r>
          </a:p>
        </p:txBody>
      </p:sp>
      <p:sp>
        <p:nvSpPr>
          <p:cNvPr id="5" name="Footer Placeholder 4"/>
          <p:cNvSpPr>
            <a:spLocks noGrp="1"/>
          </p:cNvSpPr>
          <p:nvPr>
            <p:ph type="ftr" sz="quarter" idx="11"/>
          </p:nvPr>
        </p:nvSpPr>
        <p:spPr/>
        <p:txBody>
          <a:bodyPr/>
          <a:lstStyle/>
          <a:p>
            <a:r>
              <a:rPr lang="en-US"/>
              <a:t>BU MET AD616 Fall 2022</a:t>
            </a:r>
            <a:endParaRPr lang="en-US" dirty="0"/>
          </a:p>
        </p:txBody>
      </p:sp>
      <p:sp>
        <p:nvSpPr>
          <p:cNvPr id="10" name="TextBox 9"/>
          <p:cNvSpPr txBox="1"/>
          <p:nvPr/>
        </p:nvSpPr>
        <p:spPr>
          <a:xfrm>
            <a:off x="838200" y="4610455"/>
            <a:ext cx="1111394" cy="369332"/>
          </a:xfrm>
          <a:prstGeom prst="rect">
            <a:avLst/>
          </a:prstGeom>
          <a:noFill/>
        </p:spPr>
        <p:txBody>
          <a:bodyPr wrap="none" rtlCol="0">
            <a:spAutoFit/>
          </a:bodyPr>
          <a:lstStyle/>
          <a:p>
            <a:r>
              <a:rPr lang="en-US" dirty="0"/>
              <a:t>Figure 4.3</a:t>
            </a:r>
          </a:p>
        </p:txBody>
      </p:sp>
      <p:pic>
        <p:nvPicPr>
          <p:cNvPr id="7" name="Picture 6"/>
          <p:cNvPicPr>
            <a:picLocks noChangeAspect="1"/>
          </p:cNvPicPr>
          <p:nvPr/>
        </p:nvPicPr>
        <p:blipFill>
          <a:blip r:embed="rId3"/>
          <a:stretch>
            <a:fillRect/>
          </a:stretch>
        </p:blipFill>
        <p:spPr>
          <a:xfrm>
            <a:off x="2314318" y="3301641"/>
            <a:ext cx="9039482" cy="2986959"/>
          </a:xfrm>
          <a:prstGeom prst="rect">
            <a:avLst/>
          </a:prstGeom>
          <a:ln>
            <a:solidFill>
              <a:schemeClr val="bg2"/>
            </a:solidFill>
          </a:ln>
        </p:spPr>
      </p:pic>
    </p:spTree>
    <p:extLst>
      <p:ext uri="{BB962C8B-B14F-4D97-AF65-F5344CB8AC3E}">
        <p14:creationId xmlns:p14="http://schemas.microsoft.com/office/powerpoint/2010/main" val="4117310096"/>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New-Product Development Model – Deterministic Model</a:t>
            </a:r>
            <a:r>
              <a:rPr lang="en-US" baseline="30000" dirty="0"/>
              <a:t>1</a:t>
            </a:r>
            <a:endParaRPr lang="en-US" dirty="0"/>
          </a:p>
        </p:txBody>
      </p:sp>
      <p:sp>
        <p:nvSpPr>
          <p:cNvPr id="3" name="Content Placeholder 2"/>
          <p:cNvSpPr>
            <a:spLocks noGrp="1"/>
          </p:cNvSpPr>
          <p:nvPr>
            <p:ph idx="1"/>
          </p:nvPr>
        </p:nvSpPr>
        <p:spPr>
          <a:xfrm>
            <a:off x="838200" y="1825624"/>
            <a:ext cx="10515600" cy="2142713"/>
          </a:xfrm>
        </p:spPr>
        <p:txBody>
          <a:bodyPr vert="horz" lIns="91440" tIns="45720" rIns="91440" bIns="45720" rtlCol="0">
            <a:normAutofit fontScale="92500" lnSpcReduction="10000"/>
          </a:bodyPr>
          <a:lstStyle/>
          <a:p>
            <a:pPr marL="0" indent="0">
              <a:buNone/>
            </a:pPr>
            <a:r>
              <a:rPr lang="en-US" dirty="0"/>
              <a:t>We then use the mutate function to determine the calculated values for our model. Note the use of the </a:t>
            </a:r>
            <a:r>
              <a:rPr lang="en-US" b="1" dirty="0" err="1"/>
              <a:t>cumsum</a:t>
            </a:r>
            <a:r>
              <a:rPr lang="en-US" dirty="0"/>
              <a:t> function, which takes a vector and returns a vector of the same size, where each element is the sum of all the elements of the input vector to that point. </a:t>
            </a:r>
          </a:p>
          <a:p>
            <a:pPr marL="0" indent="0">
              <a:buNone/>
            </a:pPr>
            <a:r>
              <a:rPr lang="en-US" dirty="0"/>
              <a:t>We use this to calculate cumulative profit, subtracting the one-time costs of R&amp;D and clinical trials. </a:t>
            </a:r>
          </a:p>
        </p:txBody>
      </p:sp>
      <p:sp>
        <p:nvSpPr>
          <p:cNvPr id="5" name="Footer Placeholder 4"/>
          <p:cNvSpPr>
            <a:spLocks noGrp="1"/>
          </p:cNvSpPr>
          <p:nvPr>
            <p:ph type="ftr" sz="quarter" idx="11"/>
          </p:nvPr>
        </p:nvSpPr>
        <p:spPr/>
        <p:txBody>
          <a:bodyPr/>
          <a:lstStyle/>
          <a:p>
            <a:r>
              <a:rPr lang="en-US"/>
              <a:t>BU MET AD616 Fall 2022</a:t>
            </a:r>
            <a:endParaRPr lang="en-US" dirty="0"/>
          </a:p>
        </p:txBody>
      </p:sp>
      <p:sp>
        <p:nvSpPr>
          <p:cNvPr id="10" name="TextBox 9"/>
          <p:cNvSpPr txBox="1"/>
          <p:nvPr/>
        </p:nvSpPr>
        <p:spPr>
          <a:xfrm>
            <a:off x="4453251" y="5466255"/>
            <a:ext cx="1111394" cy="369332"/>
          </a:xfrm>
          <a:prstGeom prst="rect">
            <a:avLst/>
          </a:prstGeom>
          <a:noFill/>
        </p:spPr>
        <p:txBody>
          <a:bodyPr wrap="none" rtlCol="0">
            <a:spAutoFit/>
          </a:bodyPr>
          <a:lstStyle/>
          <a:p>
            <a:r>
              <a:rPr lang="en-US" dirty="0"/>
              <a:t>Figure 4.5</a:t>
            </a:r>
          </a:p>
        </p:txBody>
      </p:sp>
      <p:pic>
        <p:nvPicPr>
          <p:cNvPr id="8" name="Picture 7"/>
          <p:cNvPicPr>
            <a:picLocks noChangeAspect="1"/>
          </p:cNvPicPr>
          <p:nvPr/>
        </p:nvPicPr>
        <p:blipFill>
          <a:blip r:embed="rId3"/>
          <a:stretch>
            <a:fillRect/>
          </a:stretch>
        </p:blipFill>
        <p:spPr>
          <a:xfrm>
            <a:off x="1450473" y="4109838"/>
            <a:ext cx="9903327" cy="912781"/>
          </a:xfrm>
          <a:prstGeom prst="rect">
            <a:avLst/>
          </a:prstGeom>
          <a:ln>
            <a:solidFill>
              <a:schemeClr val="bg2"/>
            </a:solidFill>
          </a:ln>
        </p:spPr>
      </p:pic>
      <p:pic>
        <p:nvPicPr>
          <p:cNvPr id="9" name="Picture 8"/>
          <p:cNvPicPr>
            <a:picLocks noChangeAspect="1"/>
          </p:cNvPicPr>
          <p:nvPr/>
        </p:nvPicPr>
        <p:blipFill>
          <a:blip r:embed="rId4"/>
          <a:stretch>
            <a:fillRect/>
          </a:stretch>
        </p:blipFill>
        <p:spPr>
          <a:xfrm>
            <a:off x="5714749" y="5086992"/>
            <a:ext cx="5791702" cy="1127858"/>
          </a:xfrm>
          <a:prstGeom prst="rect">
            <a:avLst/>
          </a:prstGeom>
        </p:spPr>
      </p:pic>
    </p:spTree>
    <p:extLst>
      <p:ext uri="{BB962C8B-B14F-4D97-AF65-F5344CB8AC3E}">
        <p14:creationId xmlns:p14="http://schemas.microsoft.com/office/powerpoint/2010/main" val="3500590099"/>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4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4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4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4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4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1370</TotalTime>
  <Words>5280</Words>
  <Application>Microsoft Macintosh PowerPoint</Application>
  <PresentationFormat>Widescreen</PresentationFormat>
  <Paragraphs>313</Paragraphs>
  <Slides>50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Arial</vt:lpstr>
      <vt:lpstr>Calibri</vt:lpstr>
      <vt:lpstr>Calibri Light</vt:lpstr>
      <vt:lpstr>Cambria Math</vt:lpstr>
      <vt:lpstr>Office Theme</vt:lpstr>
      <vt:lpstr>Lecture 4</vt:lpstr>
      <vt:lpstr>Module 2 Study Guide and Deliverables</vt:lpstr>
      <vt:lpstr>Learning Objectives</vt:lpstr>
      <vt:lpstr>New-Product Development Model – Deterministic Model1</vt:lpstr>
      <vt:lpstr>New-Product Development Model – Deterministic Model1</vt:lpstr>
      <vt:lpstr>New-Product Development Model – Deterministic Model1</vt:lpstr>
      <vt:lpstr>New-Product Development Model – Deterministic Model1</vt:lpstr>
      <vt:lpstr>New-Product Development Model – Deterministic Model1</vt:lpstr>
      <vt:lpstr>New-Product Development Model – Deterministic Model1</vt:lpstr>
      <vt:lpstr>New-Product Development Model – Deterministic Model1</vt:lpstr>
      <vt:lpstr>New-Product Development Model – Deterministic Model1</vt:lpstr>
      <vt:lpstr>Building the Simulation Model4</vt:lpstr>
      <vt:lpstr>Defining Uncertain Inputs</vt:lpstr>
      <vt:lpstr>User-Defined Functions</vt:lpstr>
      <vt:lpstr>Predetermined Inputs</vt:lpstr>
      <vt:lpstr>Uncertain Inputs</vt:lpstr>
      <vt:lpstr>Uncertain Inputs</vt:lpstr>
      <vt:lpstr>Calculating Outputs</vt:lpstr>
      <vt:lpstr>Calculating Outputs</vt:lpstr>
      <vt:lpstr>lapply, sapply, and vapply</vt:lpstr>
      <vt:lpstr>Calculating Outputs</vt:lpstr>
      <vt:lpstr>Calculating Outputs</vt:lpstr>
      <vt:lpstr>Analyzing the Outputs</vt:lpstr>
      <vt:lpstr>The cat Function</vt:lpstr>
      <vt:lpstr>Analyzing the Outputs</vt:lpstr>
      <vt:lpstr>Analyzing the Outputs</vt:lpstr>
      <vt:lpstr>Analyzing the Outputs</vt:lpstr>
      <vt:lpstr>Analyzing the Outputs</vt:lpstr>
      <vt:lpstr>Percentiles as Measures of Risk</vt:lpstr>
      <vt:lpstr>Percentiles as Measures of Risk</vt:lpstr>
      <vt:lpstr>Confidence Intervals for the Mean</vt:lpstr>
      <vt:lpstr>Confidence Intervals for the Mean</vt:lpstr>
      <vt:lpstr>Confidence Intervals for the Mean</vt:lpstr>
      <vt:lpstr>Confidence Intervals for the Mean</vt:lpstr>
      <vt:lpstr>Confidence Intervals for the Mean</vt:lpstr>
      <vt:lpstr>Confidence Intervals for the Mean</vt:lpstr>
      <vt:lpstr>Overlay Charts</vt:lpstr>
      <vt:lpstr>Trend Charts</vt:lpstr>
      <vt:lpstr>Trend Charts</vt:lpstr>
      <vt:lpstr>Boxplots</vt:lpstr>
      <vt:lpstr>Sensitivity Analysis</vt:lpstr>
      <vt:lpstr>Sensitivity Analysis</vt:lpstr>
      <vt:lpstr>Sensitivity Analysis</vt:lpstr>
      <vt:lpstr>Sensitivity Analysis</vt:lpstr>
      <vt:lpstr>Sensitivity Analysis</vt:lpstr>
      <vt:lpstr>Sensitivity Analysis</vt:lpstr>
      <vt:lpstr>Sensitivity Analysis</vt:lpstr>
      <vt:lpstr>Lecture 4 Footnotes</vt:lpstr>
      <vt:lpstr>Lecture 4 References</vt:lpstr>
      <vt:lpstr>Lecture 4 Summary Questions</vt:lpstr>
    </vt:vector>
  </TitlesOfParts>
  <Manager/>
  <Company>Boston University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4</dc:title>
  <dc:subject/>
  <dc:creator>David Ritt</dc:creator>
  <cp:keywords/>
  <dc:description/>
  <cp:lastModifiedBy>Kim, Hyunuk</cp:lastModifiedBy>
  <cp:revision>144</cp:revision>
  <dcterms:created xsi:type="dcterms:W3CDTF">2019-08-19T15:40:48Z</dcterms:created>
  <dcterms:modified xsi:type="dcterms:W3CDTF">2022-08-22T17:41:57Z</dcterms:modified>
  <cp:category/>
</cp:coreProperties>
</file>