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aleway" charset="1" panose="00000000000000000000"/>
      <p:regular r:id="rId16"/>
    </p:embeddedFont>
    <p:embeddedFont>
      <p:font typeface="Playfair Display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207519" cy="6119593"/>
            <a:chOff x="0" y="0"/>
            <a:chExt cx="1707848" cy="1683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7848" cy="1683658"/>
            </a:xfrm>
            <a:custGeom>
              <a:avLst/>
              <a:gdLst/>
              <a:ahLst/>
              <a:cxnLst/>
              <a:rect r="r" b="b" t="t" l="l"/>
              <a:pathLst>
                <a:path h="1683658" w="1707848">
                  <a:moveTo>
                    <a:pt x="0" y="0"/>
                  </a:moveTo>
                  <a:lnTo>
                    <a:pt x="1707848" y="0"/>
                  </a:lnTo>
                  <a:lnTo>
                    <a:pt x="1707848" y="1683658"/>
                  </a:lnTo>
                  <a:lnTo>
                    <a:pt x="0" y="1683658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1707848" cy="1826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01258" y="5804843"/>
            <a:ext cx="9400884" cy="3286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2"/>
              </a:lnSpc>
            </a:pPr>
            <a:r>
              <a:rPr lang="en-US" sz="3130" spc="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SISTEMA DE GESTIÓN DE STREAMING EN GO</a:t>
            </a:r>
          </a:p>
          <a:p>
            <a:pPr algn="ctr">
              <a:lnSpc>
                <a:spcPts val="4382"/>
              </a:lnSpc>
            </a:pPr>
            <a:r>
              <a:rPr lang="en-US" sz="3130" spc="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</a:t>
            </a:r>
            <a:r>
              <a:rPr lang="en-US" sz="3130" spc="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UTOR: ANDRÉS MONTESDEOCA</a:t>
            </a:r>
          </a:p>
          <a:p>
            <a:pPr algn="ctr">
              <a:lnSpc>
                <a:spcPts val="4382"/>
              </a:lnSpc>
            </a:pPr>
            <a:r>
              <a:rPr lang="en-US" sz="3130" spc="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FECHA: JUNIO 2025</a:t>
            </a:r>
          </a:p>
          <a:p>
            <a:pPr algn="ctr" marL="0" indent="0" lvl="0">
              <a:lnSpc>
                <a:spcPts val="4382"/>
              </a:lnSpc>
              <a:spcBef>
                <a:spcPct val="0"/>
              </a:spcBef>
            </a:pPr>
            <a:r>
              <a:rPr lang="en-US" sz="3130" spc="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CURSO: PROGRAMACIÓN ORIENTADA A OBJETOS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556168" y="8820376"/>
            <a:ext cx="6731832" cy="542044"/>
            <a:chOff x="0" y="0"/>
            <a:chExt cx="2077614" cy="1672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77614" cy="167288"/>
            </a:xfrm>
            <a:custGeom>
              <a:avLst/>
              <a:gdLst/>
              <a:ahLst/>
              <a:cxnLst/>
              <a:rect r="r" b="b" t="t" l="l"/>
              <a:pathLst>
                <a:path h="167288" w="2077614">
                  <a:moveTo>
                    <a:pt x="0" y="0"/>
                  </a:moveTo>
                  <a:lnTo>
                    <a:pt x="2077614" y="0"/>
                  </a:lnTo>
                  <a:lnTo>
                    <a:pt x="2077614" y="167288"/>
                  </a:lnTo>
                  <a:lnTo>
                    <a:pt x="0" y="167288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42875"/>
              <a:ext cx="2077614" cy="310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345824" y="6398306"/>
            <a:ext cx="4942176" cy="3888694"/>
          </a:xfrm>
          <a:custGeom>
            <a:avLst/>
            <a:gdLst/>
            <a:ahLst/>
            <a:cxnLst/>
            <a:rect r="r" b="b" t="t" l="l"/>
            <a:pathLst>
              <a:path h="3888694" w="4942176">
                <a:moveTo>
                  <a:pt x="0" y="0"/>
                </a:moveTo>
                <a:lnTo>
                  <a:pt x="4942176" y="0"/>
                </a:lnTo>
                <a:lnTo>
                  <a:pt x="4942176" y="3888694"/>
                </a:lnTo>
                <a:lnTo>
                  <a:pt x="0" y="3888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93" t="0" r="-3893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03759" y="1301784"/>
            <a:ext cx="12130210" cy="40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51"/>
              </a:lnSpc>
            </a:pPr>
            <a:r>
              <a:rPr lang="en-US" sz="17531" spc="-315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PROYECTO</a:t>
            </a:r>
          </a:p>
          <a:p>
            <a:pPr algn="ctr">
              <a:lnSpc>
                <a:spcPts val="15251"/>
              </a:lnSpc>
            </a:pPr>
            <a:r>
              <a:rPr lang="en-US" sz="17531" spc="-315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4164406" y="8631354"/>
            <a:ext cx="6731832" cy="542044"/>
            <a:chOff x="0" y="0"/>
            <a:chExt cx="2077614" cy="1672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7614" cy="167288"/>
            </a:xfrm>
            <a:custGeom>
              <a:avLst/>
              <a:gdLst/>
              <a:ahLst/>
              <a:cxnLst/>
              <a:rect r="r" b="b" t="t" l="l"/>
              <a:pathLst>
                <a:path h="167288" w="2077614">
                  <a:moveTo>
                    <a:pt x="0" y="0"/>
                  </a:moveTo>
                  <a:lnTo>
                    <a:pt x="2077614" y="0"/>
                  </a:lnTo>
                  <a:lnTo>
                    <a:pt x="2077614" y="167288"/>
                  </a:lnTo>
                  <a:lnTo>
                    <a:pt x="0" y="167288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42875"/>
              <a:ext cx="2077614" cy="310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57508" y="7100922"/>
            <a:ext cx="13972984" cy="3186078"/>
          </a:xfrm>
          <a:custGeom>
            <a:avLst/>
            <a:gdLst/>
            <a:ahLst/>
            <a:cxnLst/>
            <a:rect r="r" b="b" t="t" l="l"/>
            <a:pathLst>
              <a:path h="3186078" w="13972984">
                <a:moveTo>
                  <a:pt x="0" y="0"/>
                </a:moveTo>
                <a:lnTo>
                  <a:pt x="13972984" y="0"/>
                </a:lnTo>
                <a:lnTo>
                  <a:pt x="13972984" y="3186078"/>
                </a:lnTo>
                <a:lnTo>
                  <a:pt x="0" y="3186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9054" r="0" b="-8119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38260" y="2186449"/>
            <a:ext cx="16963084" cy="149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009"/>
              </a:lnSpc>
            </a:pPr>
            <a:r>
              <a:rPr lang="en-US" sz="11838" spc="-852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Conclusiones y Aprendizajes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07496" y="4115118"/>
            <a:ext cx="6708966" cy="334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Aplicación y consolidación de conceptos de programación orientada a objetos y concurrencia en Go.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Integración de servicios web REST y manejo de JSON.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Resolución de problemas y trabajo en equipo.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Base sólida para futuros proyectos de sistemas de streaming.</a:t>
            </a:r>
          </a:p>
          <a:p>
            <a:pPr algn="l">
              <a:lnSpc>
                <a:spcPts val="2945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6462" y="3176224"/>
            <a:ext cx="9750669" cy="578924"/>
            <a:chOff x="0" y="0"/>
            <a:chExt cx="3009304" cy="1786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09304" cy="178671"/>
            </a:xfrm>
            <a:custGeom>
              <a:avLst/>
              <a:gdLst/>
              <a:ahLst/>
              <a:cxnLst/>
              <a:rect r="r" b="b" t="t" l="l"/>
              <a:pathLst>
                <a:path h="178671" w="3009304">
                  <a:moveTo>
                    <a:pt x="0" y="0"/>
                  </a:moveTo>
                  <a:lnTo>
                    <a:pt x="3009304" y="0"/>
                  </a:lnTo>
                  <a:lnTo>
                    <a:pt x="3009304" y="178671"/>
                  </a:lnTo>
                  <a:lnTo>
                    <a:pt x="0" y="178671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3009304" cy="321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31832" y="2186449"/>
            <a:ext cx="9648672" cy="149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009"/>
              </a:lnSpc>
            </a:pPr>
            <a:r>
              <a:rPr lang="en-US" sz="11838" spc="-852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Introducción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07496" y="5403994"/>
            <a:ext cx="9648672" cy="111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Proyecto que integra conocimientos adquiridos en la materia durante las 8 semanas. Desarrollo de un sistema funcional para gestionar usuarios, contenidos, reproducciones y calificaciones.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07496" y="2186449"/>
            <a:ext cx="9648672" cy="149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009"/>
              </a:lnSpc>
            </a:pPr>
            <a:r>
              <a:rPr lang="en-US" sz="11838" spc="-852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OBJETIVO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31832" y="5403994"/>
            <a:ext cx="9648672" cy="746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Crear un sistema escalable y concurrente que gestione streaming, con servicios web REST y una interfaz básica por consola.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90252" y="1165076"/>
            <a:ext cx="6731832" cy="542044"/>
            <a:chOff x="0" y="0"/>
            <a:chExt cx="2077614" cy="167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7614" cy="167288"/>
            </a:xfrm>
            <a:custGeom>
              <a:avLst/>
              <a:gdLst/>
              <a:ahLst/>
              <a:cxnLst/>
              <a:rect r="r" b="b" t="t" l="l"/>
              <a:pathLst>
                <a:path h="167288" w="2077614">
                  <a:moveTo>
                    <a:pt x="0" y="0"/>
                  </a:moveTo>
                  <a:lnTo>
                    <a:pt x="2077614" y="0"/>
                  </a:lnTo>
                  <a:lnTo>
                    <a:pt x="2077614" y="167288"/>
                  </a:lnTo>
                  <a:lnTo>
                    <a:pt x="0" y="167288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2077614" cy="310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24800" y="0"/>
            <a:ext cx="4363200" cy="10287000"/>
          </a:xfrm>
          <a:custGeom>
            <a:avLst/>
            <a:gdLst/>
            <a:ahLst/>
            <a:cxnLst/>
            <a:rect r="r" b="b" t="t" l="l"/>
            <a:pathLst>
              <a:path h="10287000" w="4363200">
                <a:moveTo>
                  <a:pt x="0" y="0"/>
                </a:moveTo>
                <a:lnTo>
                  <a:pt x="4363200" y="0"/>
                </a:lnTo>
                <a:lnTo>
                  <a:pt x="43632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436" t="0" r="-111436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07496" y="2186449"/>
            <a:ext cx="9648672" cy="288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009"/>
              </a:lnSpc>
            </a:pPr>
            <a:r>
              <a:rPr lang="en-US" sz="11838" spc="-852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Tecnologías Usadas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7496" y="5403994"/>
            <a:ext cx="8697575" cy="260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Lenguaje de programación: Go (Golang)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Framework: Gorilla Mux (enrutamiento HTTP)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Control de versiones: Git y GitHub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Herramientas: Visual Studio Code, Postman (pruebas API)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Conceptos aplicados: Programación orientada a objetos, concurrencia, manejo de errores, servicios REST, JSON.</a:t>
            </a:r>
          </a:p>
          <a:p>
            <a:pPr algn="l">
              <a:lnSpc>
                <a:spcPts val="294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34208" y="8137986"/>
            <a:ext cx="9750669" cy="578924"/>
            <a:chOff x="0" y="0"/>
            <a:chExt cx="3009304" cy="1786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09304" cy="178671"/>
            </a:xfrm>
            <a:custGeom>
              <a:avLst/>
              <a:gdLst/>
              <a:ahLst/>
              <a:cxnLst/>
              <a:rect r="r" b="b" t="t" l="l"/>
              <a:pathLst>
                <a:path h="178671" w="3009304">
                  <a:moveTo>
                    <a:pt x="0" y="0"/>
                  </a:moveTo>
                  <a:lnTo>
                    <a:pt x="3009304" y="0"/>
                  </a:lnTo>
                  <a:lnTo>
                    <a:pt x="3009304" y="178671"/>
                  </a:lnTo>
                  <a:lnTo>
                    <a:pt x="0" y="178671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3009304" cy="321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80504" y="0"/>
            <a:ext cx="1907496" cy="190749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960638" y="840656"/>
            <a:ext cx="5717317" cy="6211993"/>
          </a:xfrm>
          <a:custGeom>
            <a:avLst/>
            <a:gdLst/>
            <a:ahLst/>
            <a:cxnLst/>
            <a:rect r="r" b="b" t="t" l="l"/>
            <a:pathLst>
              <a:path h="6211993" w="5717317">
                <a:moveTo>
                  <a:pt x="0" y="0"/>
                </a:moveTo>
                <a:lnTo>
                  <a:pt x="5717317" y="0"/>
                </a:lnTo>
                <a:lnTo>
                  <a:pt x="5717317" y="6211993"/>
                </a:lnTo>
                <a:lnTo>
                  <a:pt x="0" y="6211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07496" y="7225124"/>
            <a:ext cx="12080804" cy="149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009"/>
              </a:lnSpc>
            </a:pPr>
            <a:r>
              <a:rPr lang="en-US" sz="11838" spc="-852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Diagrama de Clases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34208" y="8137986"/>
            <a:ext cx="9750669" cy="578924"/>
            <a:chOff x="0" y="0"/>
            <a:chExt cx="3009304" cy="1786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09304" cy="178671"/>
            </a:xfrm>
            <a:custGeom>
              <a:avLst/>
              <a:gdLst/>
              <a:ahLst/>
              <a:cxnLst/>
              <a:rect r="r" b="b" t="t" l="l"/>
              <a:pathLst>
                <a:path h="178671" w="3009304">
                  <a:moveTo>
                    <a:pt x="0" y="0"/>
                  </a:moveTo>
                  <a:lnTo>
                    <a:pt x="3009304" y="0"/>
                  </a:lnTo>
                  <a:lnTo>
                    <a:pt x="3009304" y="178671"/>
                  </a:lnTo>
                  <a:lnTo>
                    <a:pt x="0" y="178671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3009304" cy="321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80504" y="0"/>
            <a:ext cx="1907496" cy="190749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241027" y="2310900"/>
            <a:ext cx="4363200" cy="6068605"/>
          </a:xfrm>
          <a:custGeom>
            <a:avLst/>
            <a:gdLst/>
            <a:ahLst/>
            <a:cxnLst/>
            <a:rect r="r" b="b" t="t" l="l"/>
            <a:pathLst>
              <a:path h="6068605" w="4363200">
                <a:moveTo>
                  <a:pt x="0" y="0"/>
                </a:moveTo>
                <a:lnTo>
                  <a:pt x="4363200" y="0"/>
                </a:lnTo>
                <a:lnTo>
                  <a:pt x="4363200" y="6068604"/>
                </a:lnTo>
                <a:lnTo>
                  <a:pt x="0" y="6068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236" t="0" r="-4523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8927" y="7225124"/>
            <a:ext cx="10081051" cy="288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009"/>
              </a:lnSpc>
            </a:pPr>
            <a:r>
              <a:rPr lang="en-US" sz="11838" spc="-852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Módulos y Funcionalidades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07496" y="1850346"/>
            <a:ext cx="7772835" cy="334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Gestión de Usuarios: Registro y listado con validación.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Gestión de Contenidos: Añadir y consultar catálogo de películas y series.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Reproducción: Simulación de streaming en consola.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Calificaciones: Añadir y mostrar calificaciones con validación.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Servicios Web REST: Endpoints para acceso externo y manipulación de datos en JSON.</a:t>
            </a:r>
          </a:p>
          <a:p>
            <a:pPr algn="l">
              <a:lnSpc>
                <a:spcPts val="294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34208" y="8137986"/>
            <a:ext cx="9750669" cy="578924"/>
            <a:chOff x="0" y="0"/>
            <a:chExt cx="3009304" cy="1786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09304" cy="178671"/>
            </a:xfrm>
            <a:custGeom>
              <a:avLst/>
              <a:gdLst/>
              <a:ahLst/>
              <a:cxnLst/>
              <a:rect r="r" b="b" t="t" l="l"/>
              <a:pathLst>
                <a:path h="178671" w="3009304">
                  <a:moveTo>
                    <a:pt x="0" y="0"/>
                  </a:moveTo>
                  <a:lnTo>
                    <a:pt x="3009304" y="0"/>
                  </a:lnTo>
                  <a:lnTo>
                    <a:pt x="3009304" y="178671"/>
                  </a:lnTo>
                  <a:lnTo>
                    <a:pt x="0" y="178671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3009304" cy="321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07496" y="7186740"/>
            <a:ext cx="13822014" cy="288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009"/>
              </a:lnSpc>
            </a:pPr>
            <a:r>
              <a:rPr lang="en-US" sz="11838" spc="-852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Servicios Web REST Implementados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31832" y="1824499"/>
            <a:ext cx="9648672" cy="334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GET /videos - Listar todos los videos.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GET /stream?id= - Transmitir video para reproducción.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POST /usuarios - Registrar nuevo usuario.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GET /usuarios - Listar usuarios.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POST /calificaciones - Agregar calificación a contenido.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GET /calificaciones - Listar calificaciones.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POST /contenidos - Agregar nuevo contenido.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GET /contenidos - Listar contenidos.</a:t>
            </a:r>
          </a:p>
          <a:p>
            <a:pPr algn="l">
              <a:lnSpc>
                <a:spcPts val="2945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6380504" y="0"/>
            <a:ext cx="1907496" cy="190749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0" y="0"/>
            <a:ext cx="4363200" cy="10287000"/>
          </a:xfrm>
          <a:custGeom>
            <a:avLst/>
            <a:gdLst/>
            <a:ahLst/>
            <a:cxnLst/>
            <a:rect r="r" b="b" t="t" l="l"/>
            <a:pathLst>
              <a:path h="10287000" w="4363200">
                <a:moveTo>
                  <a:pt x="0" y="0"/>
                </a:moveTo>
                <a:lnTo>
                  <a:pt x="4363200" y="0"/>
                </a:lnTo>
                <a:lnTo>
                  <a:pt x="43632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436" t="0" r="-111436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34208" y="8137986"/>
            <a:ext cx="9750669" cy="578924"/>
            <a:chOff x="0" y="0"/>
            <a:chExt cx="3009304" cy="1786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09304" cy="178671"/>
            </a:xfrm>
            <a:custGeom>
              <a:avLst/>
              <a:gdLst/>
              <a:ahLst/>
              <a:cxnLst/>
              <a:rect r="r" b="b" t="t" l="l"/>
              <a:pathLst>
                <a:path h="178671" w="3009304">
                  <a:moveTo>
                    <a:pt x="0" y="0"/>
                  </a:moveTo>
                  <a:lnTo>
                    <a:pt x="3009304" y="0"/>
                  </a:lnTo>
                  <a:lnTo>
                    <a:pt x="3009304" y="178671"/>
                  </a:lnTo>
                  <a:lnTo>
                    <a:pt x="0" y="178671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3009304" cy="321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31832" y="1824499"/>
            <a:ext cx="9648672" cy="260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Pruebas Unitarias: Validación de usuarios, contenidos y calificaciones.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Pruebas de Integración: Registro de usuarios y calificación de contenidos.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Pru</a:t>
            </a: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ebas Funcionales: Menú consola y pruebas con Postman para API REST.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Resultados: Sistema estable y funcional, cumple requisitos.</a:t>
            </a:r>
          </a:p>
          <a:p>
            <a:pPr algn="l">
              <a:lnSpc>
                <a:spcPts val="294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6380504" y="0"/>
            <a:ext cx="1907496" cy="190749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0"/>
            <a:ext cx="4363200" cy="10287000"/>
          </a:xfrm>
          <a:custGeom>
            <a:avLst/>
            <a:gdLst/>
            <a:ahLst/>
            <a:cxnLst/>
            <a:rect r="r" b="b" t="t" l="l"/>
            <a:pathLst>
              <a:path h="10287000" w="4363200">
                <a:moveTo>
                  <a:pt x="0" y="0"/>
                </a:moveTo>
                <a:lnTo>
                  <a:pt x="4363200" y="0"/>
                </a:lnTo>
                <a:lnTo>
                  <a:pt x="43632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436" t="0" r="-11143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07496" y="7186740"/>
            <a:ext cx="13822014" cy="149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009"/>
              </a:lnSpc>
            </a:pPr>
            <a:r>
              <a:rPr lang="en-US" sz="11838" spc="-852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Pruebas y Resultados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7496" y="2186449"/>
            <a:ext cx="14473008" cy="149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1009"/>
              </a:lnSpc>
            </a:pPr>
            <a:r>
              <a:rPr lang="en-US" sz="11838" spc="-852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Visualización del Futuro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07496" y="4289569"/>
            <a:ext cx="6687549" cy="297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Mejoras planeadas: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Autenticación y seguridad avanzada.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Interfaz gráfica web o móvil.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Streaming real con buffer y archivos.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Escalabilidad en la nube y microservicios.</a:t>
            </a:r>
          </a:p>
          <a:p>
            <a:pPr algn="l" marL="454242" indent="-227121" lvl="1">
              <a:lnSpc>
                <a:spcPts val="2945"/>
              </a:lnSpc>
              <a:buFont typeface="Arial"/>
              <a:buChar char="•"/>
            </a:pPr>
            <a:r>
              <a:rPr lang="en-US" sz="2103" spc="4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Aplicaciones prácticas: Plataformas de streaming, educación digital, multimedia.</a:t>
            </a:r>
          </a:p>
          <a:p>
            <a:pPr algn="l">
              <a:lnSpc>
                <a:spcPts val="294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5201900" y="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812800" cy="955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882811" y="9258300"/>
            <a:ext cx="6731832" cy="542044"/>
            <a:chOff x="0" y="0"/>
            <a:chExt cx="2077614" cy="1672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77614" cy="167288"/>
            </a:xfrm>
            <a:custGeom>
              <a:avLst/>
              <a:gdLst/>
              <a:ahLst/>
              <a:cxnLst/>
              <a:rect r="r" b="b" t="t" l="l"/>
              <a:pathLst>
                <a:path h="167288" w="2077614">
                  <a:moveTo>
                    <a:pt x="0" y="0"/>
                  </a:moveTo>
                  <a:lnTo>
                    <a:pt x="2077614" y="0"/>
                  </a:lnTo>
                  <a:lnTo>
                    <a:pt x="2077614" y="167288"/>
                  </a:lnTo>
                  <a:lnTo>
                    <a:pt x="0" y="167288"/>
                  </a:lnTo>
                  <a:close/>
                </a:path>
              </a:pathLst>
            </a:custGeom>
            <a:solidFill>
              <a:srgbClr val="F4DDD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42875"/>
              <a:ext cx="2077614" cy="310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3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DAGrzLP1IMw</dc:identifier>
  <dcterms:modified xsi:type="dcterms:W3CDTF">2011-08-01T06:04:30Z</dcterms:modified>
  <cp:revision>1</cp:revision>
  <dc:title>Presentación Proyecto Final Moderno Rosado y Negro</dc:title>
</cp:coreProperties>
</file>