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obo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italic.fntdata"/><Relationship Id="rId50" Type="http://schemas.openxmlformats.org/officeDocument/2006/relationships/font" Target="fonts/Roboto-bold.fntdata"/><Relationship Id="rId52"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f342b17db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f342b17db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f342b17db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f342b17db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f342b17db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f342b17db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a63f3035f_1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a63f3035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f342b17db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f342b17db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a63f3035f_1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a63f3035f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a63f3035f_1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a63f3035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f342b17db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f342b17db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f342b17db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f342b17db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f342b17db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f342b17db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f342b17db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f342b17db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f342b17db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f342b17db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f342b17db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f342b17db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f342b17db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f342b17db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1f342b17db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1f342b17db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f342b17db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f342b17db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f342b17db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f342b17db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f342b17db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f342b17db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a63f3035f_1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a63f3035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f342b17db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f342b17db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f342b17db_1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f342b17db_1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a63f3035f_1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a63f3035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a63f3035f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a63f3035f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a63f3035f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a63f3035f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0ccf4ac9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0ccf4ac9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a63f3035f_1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a63f3035f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a63f3035f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a63f3035f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a63f3035f_1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a63f3035f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a63f3035f_1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a63f3035f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f342b17db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f342b17d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a63f3035f_1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a63f3035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125b1f07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2125b1f07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125b1f07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125b1f07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f342b17db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f342b17db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a63f3035f_1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a63f3035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f342b17db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f342b17db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f342b17db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f342b17db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azure.microsoft.com/en-us/free/" TargetMode="Externa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3.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2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21523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t>Building a Modern Skillset for Free</a:t>
            </a:r>
            <a:endParaRPr sz="4100"/>
          </a:p>
        </p:txBody>
      </p:sp>
      <p:sp>
        <p:nvSpPr>
          <p:cNvPr id="86" name="Google Shape;86;p13"/>
          <p:cNvSpPr txBox="1"/>
          <p:nvPr/>
        </p:nvSpPr>
        <p:spPr>
          <a:xfrm>
            <a:off x="1606425" y="2571750"/>
            <a:ext cx="56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ctrTitle"/>
          </p:nvPr>
        </p:nvSpPr>
        <p:spPr>
          <a:xfrm>
            <a:off x="460950" y="7178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Azure/Azure Sentinel</a:t>
            </a:r>
            <a:endParaRPr/>
          </a:p>
        </p:txBody>
      </p:sp>
      <p:sp>
        <p:nvSpPr>
          <p:cNvPr id="144" name="Google Shape;144;p22"/>
          <p:cNvSpPr txBox="1"/>
          <p:nvPr>
            <p:ph idx="1" type="subTitle"/>
          </p:nvPr>
        </p:nvSpPr>
        <p:spPr>
          <a:xfrm>
            <a:off x="460950" y="1757777"/>
            <a:ext cx="8222100" cy="30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Azure is a public cloud computing platform. Offering services such as </a:t>
            </a:r>
            <a:r>
              <a:rPr lang="en"/>
              <a:t>Infrastructure</a:t>
            </a:r>
            <a:r>
              <a:rPr lang="en"/>
              <a:t>, Platform, and Software as a Service. Azure can be used for </a:t>
            </a:r>
            <a:r>
              <a:rPr lang="en"/>
              <a:t>analytics</a:t>
            </a:r>
            <a:r>
              <a:rPr lang="en"/>
              <a:t>, virtual computing, storage, networking, security, and much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Azure Sentinel is a native log </a:t>
            </a:r>
            <a:r>
              <a:rPr lang="en"/>
              <a:t>analytics</a:t>
            </a:r>
            <a:r>
              <a:rPr lang="en"/>
              <a:t>/SIEM (Security Information and Event </a:t>
            </a:r>
            <a:r>
              <a:rPr lang="en"/>
              <a:t>Management</a:t>
            </a:r>
            <a:r>
              <a:rPr lang="en"/>
              <a:t>) system. This allows to search all of your logs for app errors or security detections, plus much more.</a:t>
            </a:r>
            <a:endParaRPr/>
          </a:p>
        </p:txBody>
      </p:sp>
      <p:pic>
        <p:nvPicPr>
          <p:cNvPr id="145" name="Google Shape;145;p22"/>
          <p:cNvPicPr preferRelativeResize="0"/>
          <p:nvPr/>
        </p:nvPicPr>
        <p:blipFill>
          <a:blip r:embed="rId3">
            <a:alphaModFix/>
          </a:blip>
          <a:stretch>
            <a:fillRect/>
          </a:stretch>
        </p:blipFill>
        <p:spPr>
          <a:xfrm>
            <a:off x="6963053" y="0"/>
            <a:ext cx="2180943" cy="1757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ctrTitle"/>
          </p:nvPr>
        </p:nvSpPr>
        <p:spPr>
          <a:xfrm>
            <a:off x="543025" y="1405376"/>
            <a:ext cx="8222100" cy="83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Terraform</a:t>
            </a:r>
            <a:endParaRPr/>
          </a:p>
        </p:txBody>
      </p:sp>
      <p:sp>
        <p:nvSpPr>
          <p:cNvPr id="151" name="Google Shape;151;p23"/>
          <p:cNvSpPr txBox="1"/>
          <p:nvPr>
            <p:ph idx="1" type="subTitle"/>
          </p:nvPr>
        </p:nvSpPr>
        <p:spPr>
          <a:xfrm>
            <a:off x="543025" y="2407575"/>
            <a:ext cx="8222100" cy="22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Terraform is an open source, CLI-based infrastructure as code tool created by Hashicorp. Terraform is cloud agnostic meaning it will work with Cloud providers like Azure, AWS, GCP, etc. Terraform allows you codify your </a:t>
            </a:r>
            <a:r>
              <a:rPr lang="en"/>
              <a:t>infrastructure</a:t>
            </a:r>
            <a:r>
              <a:rPr lang="en"/>
              <a:t>, meaning if you want to build a virtual machine in Azure, you can write a Terraform script to do so without ever having to login to the Azure Portal.</a:t>
            </a:r>
            <a:endParaRPr/>
          </a:p>
        </p:txBody>
      </p:sp>
      <p:pic>
        <p:nvPicPr>
          <p:cNvPr id="152" name="Google Shape;152;p23"/>
          <p:cNvPicPr preferRelativeResize="0"/>
          <p:nvPr/>
        </p:nvPicPr>
        <p:blipFill>
          <a:blip r:embed="rId3">
            <a:alphaModFix/>
          </a:blip>
          <a:stretch>
            <a:fillRect/>
          </a:stretch>
        </p:blipFill>
        <p:spPr>
          <a:xfrm>
            <a:off x="7130750" y="0"/>
            <a:ext cx="2013250" cy="2104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ctrTitle"/>
          </p:nvPr>
        </p:nvSpPr>
        <p:spPr>
          <a:xfrm>
            <a:off x="598100" y="13676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Damn Vulnerable Web App</a:t>
            </a:r>
            <a:endParaRPr/>
          </a:p>
        </p:txBody>
      </p:sp>
      <p:sp>
        <p:nvSpPr>
          <p:cNvPr id="158" name="Google Shape;158;p24"/>
          <p:cNvSpPr txBox="1"/>
          <p:nvPr>
            <p:ph idx="1" type="subTitle"/>
          </p:nvPr>
        </p:nvSpPr>
        <p:spPr>
          <a:xfrm>
            <a:off x="598100" y="2495686"/>
            <a:ext cx="8222100" cy="23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Damn Vulnerable Web Application (DVWA) is a PHP/MySQL web application that is damn vulnerable. Its main goal is to be an aid for security professionals to test their skills and tools in a legal environment, help web developers better understand the processes of securing web applications and to aid both students &amp; teachers to learn about web application security in a controlled class room environment.</a:t>
            </a:r>
            <a:endParaRPr/>
          </a:p>
        </p:txBody>
      </p:sp>
      <p:pic>
        <p:nvPicPr>
          <p:cNvPr id="159" name="Google Shape;159;p24"/>
          <p:cNvPicPr preferRelativeResize="0"/>
          <p:nvPr/>
        </p:nvPicPr>
        <p:blipFill>
          <a:blip r:embed="rId3">
            <a:alphaModFix/>
          </a:blip>
          <a:stretch>
            <a:fillRect/>
          </a:stretch>
        </p:blipFill>
        <p:spPr>
          <a:xfrm>
            <a:off x="6791313" y="0"/>
            <a:ext cx="2352675" cy="152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get started!</a:t>
            </a:r>
            <a:endParaRPr/>
          </a:p>
        </p:txBody>
      </p:sp>
      <p:sp>
        <p:nvSpPr>
          <p:cNvPr id="170" name="Google Shape;170;p26"/>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u="sng">
                <a:solidFill>
                  <a:schemeClr val="hlink"/>
                </a:solidFill>
                <a:hlinkClick r:id="rId3"/>
              </a:rPr>
              <a:t>https://azure.microsoft.com/en-us/free/</a:t>
            </a:r>
            <a:endParaRPr/>
          </a:p>
          <a:p>
            <a:pPr indent="-317500" lvl="0" marL="457200" rtl="0" algn="l">
              <a:spcBef>
                <a:spcPts val="0"/>
              </a:spcBef>
              <a:spcAft>
                <a:spcPts val="0"/>
              </a:spcAft>
              <a:buSzPts val="1400"/>
              <a:buChar char="●"/>
            </a:pPr>
            <a:r>
              <a:rPr lang="en"/>
              <a:t>Click Start Free link</a:t>
            </a:r>
            <a:endParaRPr/>
          </a:p>
        </p:txBody>
      </p:sp>
      <p:pic>
        <p:nvPicPr>
          <p:cNvPr id="171" name="Google Shape;171;p26"/>
          <p:cNvPicPr preferRelativeResize="0"/>
          <p:nvPr/>
        </p:nvPicPr>
        <p:blipFill>
          <a:blip r:embed="rId4">
            <a:alphaModFix/>
          </a:blip>
          <a:stretch>
            <a:fillRect/>
          </a:stretch>
        </p:blipFill>
        <p:spPr>
          <a:xfrm>
            <a:off x="2620850" y="1511625"/>
            <a:ext cx="6310575" cy="3484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your resources!</a:t>
            </a:r>
            <a:endParaRPr/>
          </a:p>
        </p:txBody>
      </p:sp>
      <p:sp>
        <p:nvSpPr>
          <p:cNvPr id="177" name="Google Shape;177;p27"/>
          <p:cNvSpPr txBox="1"/>
          <p:nvPr>
            <p:ph idx="1" type="body"/>
          </p:nvPr>
        </p:nvSpPr>
        <p:spPr>
          <a:xfrm>
            <a:off x="311700" y="1229975"/>
            <a:ext cx="3999900" cy="82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Create your first resource!</a:t>
            </a:r>
            <a:endParaRPr/>
          </a:p>
          <a:p>
            <a:pPr indent="-317500" lvl="0" marL="457200" rtl="0" algn="l">
              <a:spcBef>
                <a:spcPts val="0"/>
              </a:spcBef>
              <a:spcAft>
                <a:spcPts val="0"/>
              </a:spcAft>
              <a:buSzPts val="1400"/>
              <a:buChar char="●"/>
            </a:pPr>
            <a:r>
              <a:rPr lang="en"/>
              <a:t>Creating a Resource Group!</a:t>
            </a:r>
            <a:endParaRPr/>
          </a:p>
        </p:txBody>
      </p:sp>
      <p:pic>
        <p:nvPicPr>
          <p:cNvPr id="178" name="Google Shape;178;p27"/>
          <p:cNvPicPr preferRelativeResize="0"/>
          <p:nvPr/>
        </p:nvPicPr>
        <p:blipFill>
          <a:blip r:embed="rId3">
            <a:alphaModFix/>
          </a:blip>
          <a:stretch>
            <a:fillRect/>
          </a:stretch>
        </p:blipFill>
        <p:spPr>
          <a:xfrm>
            <a:off x="152400" y="2211275"/>
            <a:ext cx="8839202" cy="1494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Resource Group</a:t>
            </a:r>
            <a:endParaRPr/>
          </a:p>
        </p:txBody>
      </p:sp>
      <p:sp>
        <p:nvSpPr>
          <p:cNvPr id="184" name="Google Shape;184;p2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Find and Create a Resource Group!</a:t>
            </a:r>
            <a:endParaRPr/>
          </a:p>
          <a:p>
            <a:pPr indent="-317500" lvl="0" marL="457200" rtl="0" algn="l">
              <a:spcBef>
                <a:spcPts val="0"/>
              </a:spcBef>
              <a:spcAft>
                <a:spcPts val="0"/>
              </a:spcAft>
              <a:buSzPts val="1400"/>
              <a:buChar char="●"/>
            </a:pPr>
            <a:r>
              <a:rPr lang="en"/>
              <a:t>Choose your subscription and Name your Resource Group!</a:t>
            </a:r>
            <a:endParaRPr/>
          </a:p>
        </p:txBody>
      </p:sp>
      <p:pic>
        <p:nvPicPr>
          <p:cNvPr id="185" name="Google Shape;185;p28"/>
          <p:cNvPicPr preferRelativeResize="0"/>
          <p:nvPr/>
        </p:nvPicPr>
        <p:blipFill>
          <a:blip r:embed="rId3">
            <a:alphaModFix/>
          </a:blip>
          <a:stretch>
            <a:fillRect/>
          </a:stretch>
        </p:blipFill>
        <p:spPr>
          <a:xfrm>
            <a:off x="2782525" y="1940925"/>
            <a:ext cx="6131975" cy="3043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First VNET!</a:t>
            </a:r>
            <a:endParaRPr/>
          </a:p>
        </p:txBody>
      </p:sp>
      <p:sp>
        <p:nvSpPr>
          <p:cNvPr id="191" name="Google Shape;191;p2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Walk through the Guided Steps on setting up your first VNET and Subnet!</a:t>
            </a:r>
            <a:endParaRPr/>
          </a:p>
        </p:txBody>
      </p:sp>
      <p:pic>
        <p:nvPicPr>
          <p:cNvPr id="192" name="Google Shape;192;p29"/>
          <p:cNvPicPr preferRelativeResize="0"/>
          <p:nvPr/>
        </p:nvPicPr>
        <p:blipFill>
          <a:blip r:embed="rId3">
            <a:alphaModFix/>
          </a:blip>
          <a:stretch>
            <a:fillRect/>
          </a:stretch>
        </p:blipFill>
        <p:spPr>
          <a:xfrm>
            <a:off x="4408925" y="1702325"/>
            <a:ext cx="4527601" cy="3254088"/>
          </a:xfrm>
          <a:prstGeom prst="rect">
            <a:avLst/>
          </a:prstGeom>
          <a:noFill/>
          <a:ln>
            <a:noFill/>
          </a:ln>
        </p:spPr>
      </p:pic>
      <p:pic>
        <p:nvPicPr>
          <p:cNvPr id="193" name="Google Shape;193;p29"/>
          <p:cNvPicPr preferRelativeResize="0"/>
          <p:nvPr/>
        </p:nvPicPr>
        <p:blipFill>
          <a:blip r:embed="rId4">
            <a:alphaModFix/>
          </a:blip>
          <a:stretch>
            <a:fillRect/>
          </a:stretch>
        </p:blipFill>
        <p:spPr>
          <a:xfrm>
            <a:off x="124050" y="1892625"/>
            <a:ext cx="4375200" cy="30638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VNET Finished</a:t>
            </a:r>
            <a:endParaRPr/>
          </a:p>
        </p:txBody>
      </p:sp>
      <p:pic>
        <p:nvPicPr>
          <p:cNvPr id="199" name="Google Shape;199;p30"/>
          <p:cNvPicPr preferRelativeResize="0"/>
          <p:nvPr/>
        </p:nvPicPr>
        <p:blipFill>
          <a:blip r:embed="rId3">
            <a:alphaModFix/>
          </a:blip>
          <a:stretch>
            <a:fillRect/>
          </a:stretch>
        </p:blipFill>
        <p:spPr>
          <a:xfrm>
            <a:off x="152400" y="1170200"/>
            <a:ext cx="8839198" cy="32075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create a NSG!</a:t>
            </a:r>
            <a:endParaRPr/>
          </a:p>
        </p:txBody>
      </p:sp>
      <p:sp>
        <p:nvSpPr>
          <p:cNvPr id="205" name="Google Shape;205;p31"/>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Create your first Network Security Group</a:t>
            </a:r>
            <a:endParaRPr/>
          </a:p>
          <a:p>
            <a:pPr indent="-317500" lvl="0" marL="457200" rtl="0" algn="l">
              <a:spcBef>
                <a:spcPts val="0"/>
              </a:spcBef>
              <a:spcAft>
                <a:spcPts val="0"/>
              </a:spcAft>
              <a:buSzPts val="1400"/>
              <a:buChar char="●"/>
            </a:pPr>
            <a:r>
              <a:rPr lang="en"/>
              <a:t>NSG’s over Azure Firewall</a:t>
            </a:r>
            <a:endParaRPr/>
          </a:p>
        </p:txBody>
      </p:sp>
      <p:pic>
        <p:nvPicPr>
          <p:cNvPr id="206" name="Google Shape;206;p31"/>
          <p:cNvPicPr preferRelativeResize="0"/>
          <p:nvPr/>
        </p:nvPicPr>
        <p:blipFill>
          <a:blip r:embed="rId3">
            <a:alphaModFix/>
          </a:blip>
          <a:stretch>
            <a:fillRect/>
          </a:stretch>
        </p:blipFill>
        <p:spPr>
          <a:xfrm>
            <a:off x="4257800" y="1017800"/>
            <a:ext cx="4733801" cy="349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Aaron Martin</a:t>
            </a:r>
            <a:endParaRPr/>
          </a:p>
        </p:txBody>
      </p:sp>
      <p:sp>
        <p:nvSpPr>
          <p:cNvPr id="92" name="Google Shape;92;p14"/>
          <p:cNvSpPr txBox="1"/>
          <p:nvPr/>
        </p:nvSpPr>
        <p:spPr>
          <a:xfrm>
            <a:off x="387700" y="1658700"/>
            <a:ext cx="8293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Aaron is a Security Architect for High Wire Networks. Aaron's career began in development and transitioned to Ops/DevOps followed by Security. Now he helps lead a R&amp;D/Product Development team where his hands are in all three fields.</a:t>
            </a:r>
            <a:endParaRPr>
              <a:latin typeface="Roboto"/>
              <a:ea typeface="Roboto"/>
              <a:cs typeface="Roboto"/>
              <a:sym typeface="Roboto"/>
            </a:endParaRPr>
          </a:p>
        </p:txBody>
      </p:sp>
      <p:pic>
        <p:nvPicPr>
          <p:cNvPr id="93" name="Google Shape;93;p14"/>
          <p:cNvPicPr preferRelativeResize="0"/>
          <p:nvPr/>
        </p:nvPicPr>
        <p:blipFill>
          <a:blip r:embed="rId3">
            <a:alphaModFix/>
          </a:blip>
          <a:stretch>
            <a:fillRect/>
          </a:stretch>
        </p:blipFill>
        <p:spPr>
          <a:xfrm>
            <a:off x="2483338" y="2664400"/>
            <a:ext cx="4177331" cy="2348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NSG Here We Come</a:t>
            </a:r>
            <a:endParaRPr/>
          </a:p>
        </p:txBody>
      </p:sp>
      <p:pic>
        <p:nvPicPr>
          <p:cNvPr id="212" name="Google Shape;212;p32"/>
          <p:cNvPicPr preferRelativeResize="0"/>
          <p:nvPr/>
        </p:nvPicPr>
        <p:blipFill>
          <a:blip r:embed="rId3">
            <a:alphaModFix/>
          </a:blip>
          <a:stretch>
            <a:fillRect/>
          </a:stretch>
        </p:blipFill>
        <p:spPr>
          <a:xfrm>
            <a:off x="2592375" y="1218150"/>
            <a:ext cx="6551623" cy="3925350"/>
          </a:xfrm>
          <a:prstGeom prst="rect">
            <a:avLst/>
          </a:prstGeom>
          <a:noFill/>
          <a:ln>
            <a:noFill/>
          </a:ln>
        </p:spPr>
      </p:pic>
      <p:sp>
        <p:nvSpPr>
          <p:cNvPr id="213" name="Google Shape;213;p32"/>
          <p:cNvSpPr txBox="1"/>
          <p:nvPr/>
        </p:nvSpPr>
        <p:spPr>
          <a:xfrm>
            <a:off x="90325" y="1350300"/>
            <a:ext cx="25020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Let’s Create an Inbound Security Rule to allow your home Public IP to touch resources!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Move this rule to the top.</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Move the Deny All Inbound rule directly below this one!</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Create our VMs!	</a:t>
            </a:r>
            <a:endParaRPr/>
          </a:p>
        </p:txBody>
      </p:sp>
      <p:sp>
        <p:nvSpPr>
          <p:cNvPr id="219" name="Google Shape;219;p33"/>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Choose your Resource Group</a:t>
            </a:r>
            <a:endParaRPr/>
          </a:p>
          <a:p>
            <a:pPr indent="-317500" lvl="0" marL="457200" rtl="0" algn="l">
              <a:spcBef>
                <a:spcPts val="0"/>
              </a:spcBef>
              <a:spcAft>
                <a:spcPts val="0"/>
              </a:spcAft>
              <a:buSzPts val="1400"/>
              <a:buChar char="●"/>
            </a:pPr>
            <a:r>
              <a:rPr lang="en"/>
              <a:t>Name it</a:t>
            </a:r>
            <a:endParaRPr/>
          </a:p>
          <a:p>
            <a:pPr indent="-317500" lvl="0" marL="457200" rtl="0" algn="l">
              <a:spcBef>
                <a:spcPts val="0"/>
              </a:spcBef>
              <a:spcAft>
                <a:spcPts val="0"/>
              </a:spcAft>
              <a:buSzPts val="1400"/>
              <a:buChar char="●"/>
            </a:pPr>
            <a:r>
              <a:rPr lang="en"/>
              <a:t>Select your region</a:t>
            </a:r>
            <a:endParaRPr/>
          </a:p>
          <a:p>
            <a:pPr indent="-317500" lvl="0" marL="457200" rtl="0" algn="l">
              <a:spcBef>
                <a:spcPts val="0"/>
              </a:spcBef>
              <a:spcAft>
                <a:spcPts val="0"/>
              </a:spcAft>
              <a:buSzPts val="1400"/>
              <a:buChar char="●"/>
            </a:pPr>
            <a:r>
              <a:rPr lang="en"/>
              <a:t>Find what OS you want</a:t>
            </a:r>
            <a:endParaRPr/>
          </a:p>
          <a:p>
            <a:pPr indent="-317500" lvl="0" marL="457200" rtl="0" algn="l">
              <a:spcBef>
                <a:spcPts val="0"/>
              </a:spcBef>
              <a:spcAft>
                <a:spcPts val="0"/>
              </a:spcAft>
              <a:buSzPts val="1400"/>
              <a:buChar char="●"/>
            </a:pPr>
            <a:r>
              <a:rPr lang="en"/>
              <a:t>And choose the size of the VM!</a:t>
            </a:r>
            <a:endParaRPr/>
          </a:p>
          <a:p>
            <a:pPr indent="-317500" lvl="0" marL="457200" rtl="0" algn="l">
              <a:spcBef>
                <a:spcPts val="0"/>
              </a:spcBef>
              <a:spcAft>
                <a:spcPts val="0"/>
              </a:spcAft>
              <a:buSzPts val="1400"/>
              <a:buChar char="●"/>
            </a:pPr>
            <a:r>
              <a:rPr lang="en"/>
              <a:t>Choose Whatever Storage Size you want</a:t>
            </a:r>
            <a:endParaRPr/>
          </a:p>
          <a:p>
            <a:pPr indent="-317500" lvl="0" marL="457200" rtl="0" algn="l">
              <a:spcBef>
                <a:spcPts val="0"/>
              </a:spcBef>
              <a:spcAft>
                <a:spcPts val="0"/>
              </a:spcAft>
              <a:buSzPts val="1400"/>
              <a:buChar char="●"/>
            </a:pPr>
            <a:r>
              <a:rPr lang="en"/>
              <a:t>And make sure to set your VNET and add a Public IP!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Windows VM</a:t>
            </a:r>
            <a:endParaRPr/>
          </a:p>
        </p:txBody>
      </p:sp>
      <p:pic>
        <p:nvPicPr>
          <p:cNvPr id="225" name="Google Shape;225;p34"/>
          <p:cNvPicPr preferRelativeResize="0"/>
          <p:nvPr/>
        </p:nvPicPr>
        <p:blipFill>
          <a:blip r:embed="rId3">
            <a:alphaModFix/>
          </a:blip>
          <a:stretch>
            <a:fillRect/>
          </a:stretch>
        </p:blipFill>
        <p:spPr>
          <a:xfrm>
            <a:off x="152400" y="1170200"/>
            <a:ext cx="4785126" cy="3396175"/>
          </a:xfrm>
          <a:prstGeom prst="rect">
            <a:avLst/>
          </a:prstGeom>
          <a:noFill/>
          <a:ln>
            <a:noFill/>
          </a:ln>
        </p:spPr>
      </p:pic>
      <p:pic>
        <p:nvPicPr>
          <p:cNvPr id="226" name="Google Shape;226;p34"/>
          <p:cNvPicPr preferRelativeResize="0"/>
          <p:nvPr/>
        </p:nvPicPr>
        <p:blipFill>
          <a:blip r:embed="rId4">
            <a:alphaModFix/>
          </a:blip>
          <a:stretch>
            <a:fillRect/>
          </a:stretch>
        </p:blipFill>
        <p:spPr>
          <a:xfrm>
            <a:off x="4572000" y="1482554"/>
            <a:ext cx="4572000" cy="308382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Ubuntu VM</a:t>
            </a:r>
            <a:endParaRPr/>
          </a:p>
        </p:txBody>
      </p:sp>
      <p:pic>
        <p:nvPicPr>
          <p:cNvPr id="232" name="Google Shape;232;p35"/>
          <p:cNvPicPr preferRelativeResize="0"/>
          <p:nvPr/>
        </p:nvPicPr>
        <p:blipFill>
          <a:blip r:embed="rId3">
            <a:alphaModFix/>
          </a:blip>
          <a:stretch>
            <a:fillRect/>
          </a:stretch>
        </p:blipFill>
        <p:spPr>
          <a:xfrm>
            <a:off x="0" y="1295225"/>
            <a:ext cx="4320899" cy="2753475"/>
          </a:xfrm>
          <a:prstGeom prst="rect">
            <a:avLst/>
          </a:prstGeom>
          <a:noFill/>
          <a:ln>
            <a:noFill/>
          </a:ln>
        </p:spPr>
      </p:pic>
      <p:pic>
        <p:nvPicPr>
          <p:cNvPr id="233" name="Google Shape;233;p35"/>
          <p:cNvPicPr preferRelativeResize="0"/>
          <p:nvPr/>
        </p:nvPicPr>
        <p:blipFill>
          <a:blip r:embed="rId4">
            <a:alphaModFix/>
          </a:blip>
          <a:stretch>
            <a:fillRect/>
          </a:stretch>
        </p:blipFill>
        <p:spPr>
          <a:xfrm>
            <a:off x="4161600" y="1439324"/>
            <a:ext cx="4670702" cy="246528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 </a:t>
            </a:r>
            <a:r>
              <a:rPr lang="en"/>
              <a:t>Analytics</a:t>
            </a:r>
            <a:r>
              <a:rPr lang="en"/>
              <a:t> &amp; Azure Sentinel	</a:t>
            </a:r>
            <a:endParaRPr/>
          </a:p>
        </p:txBody>
      </p:sp>
      <p:sp>
        <p:nvSpPr>
          <p:cNvPr id="239" name="Google Shape;239;p36"/>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Let’s create our Log </a:t>
            </a:r>
            <a:r>
              <a:rPr lang="en"/>
              <a:t>Analytics</a:t>
            </a:r>
            <a:r>
              <a:rPr lang="en"/>
              <a:t> and Azure instance before we create our Container Instance! </a:t>
            </a:r>
            <a:endParaRPr/>
          </a:p>
          <a:p>
            <a:pPr indent="-317500" lvl="0" marL="457200" rtl="0" algn="l">
              <a:spcBef>
                <a:spcPts val="0"/>
              </a:spcBef>
              <a:spcAft>
                <a:spcPts val="0"/>
              </a:spcAft>
              <a:buSzPts val="1400"/>
              <a:buChar char="●"/>
            </a:pPr>
            <a:r>
              <a:rPr lang="en"/>
              <a:t>You’ll need the Workspace ID &amp; Key before you build the Container Instance!</a:t>
            </a:r>
            <a:endParaRPr/>
          </a:p>
        </p:txBody>
      </p:sp>
      <p:pic>
        <p:nvPicPr>
          <p:cNvPr id="240" name="Google Shape;240;p36"/>
          <p:cNvPicPr preferRelativeResize="0"/>
          <p:nvPr/>
        </p:nvPicPr>
        <p:blipFill>
          <a:blip r:embed="rId3">
            <a:alphaModFix/>
          </a:blip>
          <a:stretch>
            <a:fillRect/>
          </a:stretch>
        </p:blipFill>
        <p:spPr>
          <a:xfrm>
            <a:off x="4464000" y="1170200"/>
            <a:ext cx="4527599" cy="349652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up Azure Sentinel!</a:t>
            </a:r>
            <a:endParaRPr/>
          </a:p>
        </p:txBody>
      </p:sp>
      <p:pic>
        <p:nvPicPr>
          <p:cNvPr id="246" name="Google Shape;246;p37"/>
          <p:cNvPicPr preferRelativeResize="0"/>
          <p:nvPr/>
        </p:nvPicPr>
        <p:blipFill>
          <a:blip r:embed="rId3">
            <a:alphaModFix/>
          </a:blip>
          <a:stretch>
            <a:fillRect/>
          </a:stretch>
        </p:blipFill>
        <p:spPr>
          <a:xfrm>
            <a:off x="0" y="971950"/>
            <a:ext cx="4717949" cy="2966624"/>
          </a:xfrm>
          <a:prstGeom prst="rect">
            <a:avLst/>
          </a:prstGeom>
          <a:noFill/>
          <a:ln>
            <a:noFill/>
          </a:ln>
        </p:spPr>
      </p:pic>
      <p:pic>
        <p:nvPicPr>
          <p:cNvPr id="247" name="Google Shape;247;p37"/>
          <p:cNvPicPr preferRelativeResize="0"/>
          <p:nvPr/>
        </p:nvPicPr>
        <p:blipFill>
          <a:blip r:embed="rId4">
            <a:alphaModFix/>
          </a:blip>
          <a:stretch>
            <a:fillRect/>
          </a:stretch>
        </p:blipFill>
        <p:spPr>
          <a:xfrm>
            <a:off x="3091800" y="2683022"/>
            <a:ext cx="5887002" cy="2460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Nom Nom Logs</a:t>
            </a:r>
            <a:endParaRPr/>
          </a:p>
        </p:txBody>
      </p:sp>
      <p:sp>
        <p:nvSpPr>
          <p:cNvPr id="253" name="Google Shape;253;p3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Let’s work on setting up some logging and then we’ll circle back to the container instance!</a:t>
            </a:r>
            <a:endParaRPr/>
          </a:p>
          <a:p>
            <a:pPr indent="-317500" lvl="0" marL="457200" rtl="0" algn="l">
              <a:spcBef>
                <a:spcPts val="0"/>
              </a:spcBef>
              <a:spcAft>
                <a:spcPts val="0"/>
              </a:spcAft>
              <a:buSzPts val="1400"/>
              <a:buChar char="●"/>
            </a:pPr>
            <a:r>
              <a:rPr lang="en"/>
              <a:t>Let’s search for our Windows Security Events via AMA connector!</a:t>
            </a:r>
            <a:endParaRPr/>
          </a:p>
        </p:txBody>
      </p:sp>
      <p:pic>
        <p:nvPicPr>
          <p:cNvPr id="254" name="Google Shape;254;p38"/>
          <p:cNvPicPr preferRelativeResize="0"/>
          <p:nvPr/>
        </p:nvPicPr>
        <p:blipFill>
          <a:blip r:embed="rId3">
            <a:alphaModFix/>
          </a:blip>
          <a:stretch>
            <a:fillRect/>
          </a:stretch>
        </p:blipFill>
        <p:spPr>
          <a:xfrm>
            <a:off x="4311600" y="1170200"/>
            <a:ext cx="4679998" cy="24049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LOOOOOGS</a:t>
            </a:r>
            <a:endParaRPr/>
          </a:p>
        </p:txBody>
      </p:sp>
      <p:sp>
        <p:nvSpPr>
          <p:cNvPr id="260" name="Google Shape;260;p3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Walk through the guided setup on how to setup your Windows AMA Agents!</a:t>
            </a:r>
            <a:endParaRPr/>
          </a:p>
        </p:txBody>
      </p:sp>
      <p:pic>
        <p:nvPicPr>
          <p:cNvPr id="261" name="Google Shape;261;p39"/>
          <p:cNvPicPr preferRelativeResize="0"/>
          <p:nvPr/>
        </p:nvPicPr>
        <p:blipFill>
          <a:blip r:embed="rId3">
            <a:alphaModFix/>
          </a:blip>
          <a:stretch>
            <a:fillRect/>
          </a:stretch>
        </p:blipFill>
        <p:spPr>
          <a:xfrm>
            <a:off x="2618401" y="1809000"/>
            <a:ext cx="6213899" cy="2715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 Time!	</a:t>
            </a:r>
            <a:endParaRPr/>
          </a:p>
          <a:p>
            <a:pPr indent="0" lvl="0" marL="0" rtl="0" algn="l">
              <a:spcBef>
                <a:spcPts val="0"/>
              </a:spcBef>
              <a:spcAft>
                <a:spcPts val="0"/>
              </a:spcAft>
              <a:buNone/>
            </a:pPr>
            <a:r>
              <a:t/>
            </a:r>
            <a:endParaRPr/>
          </a:p>
        </p:txBody>
      </p:sp>
      <p:sp>
        <p:nvSpPr>
          <p:cNvPr id="267" name="Google Shape;267;p40"/>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Before we setup the Container Instance of DVWA, we need to first document our Workspace ID and Key!</a:t>
            </a:r>
            <a:endParaRPr/>
          </a:p>
          <a:p>
            <a:pPr indent="-317500" lvl="0" marL="457200" rtl="0" algn="l">
              <a:spcBef>
                <a:spcPts val="0"/>
              </a:spcBef>
              <a:spcAft>
                <a:spcPts val="0"/>
              </a:spcAft>
              <a:buSzPts val="1400"/>
              <a:buChar char="●"/>
            </a:pPr>
            <a:r>
              <a:rPr lang="en"/>
              <a:t>Travel</a:t>
            </a:r>
            <a:r>
              <a:rPr lang="en"/>
              <a:t> back over to your log </a:t>
            </a:r>
            <a:r>
              <a:rPr lang="en"/>
              <a:t>analytics</a:t>
            </a:r>
            <a:r>
              <a:rPr lang="en"/>
              <a:t> workspace, and find the Agents Management tab!</a:t>
            </a:r>
            <a:endParaRPr/>
          </a:p>
        </p:txBody>
      </p:sp>
      <p:pic>
        <p:nvPicPr>
          <p:cNvPr id="268" name="Google Shape;268;p40"/>
          <p:cNvPicPr preferRelativeResize="0"/>
          <p:nvPr/>
        </p:nvPicPr>
        <p:blipFill>
          <a:blip r:embed="rId3">
            <a:alphaModFix/>
          </a:blip>
          <a:stretch>
            <a:fillRect/>
          </a:stretch>
        </p:blipFill>
        <p:spPr>
          <a:xfrm>
            <a:off x="311700" y="2903275"/>
            <a:ext cx="7645952" cy="2192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Containers and Azure CLI</a:t>
            </a:r>
            <a:endParaRPr/>
          </a:p>
        </p:txBody>
      </p:sp>
      <p:pic>
        <p:nvPicPr>
          <p:cNvPr id="274" name="Google Shape;274;p41"/>
          <p:cNvPicPr preferRelativeResize="0"/>
          <p:nvPr/>
        </p:nvPicPr>
        <p:blipFill>
          <a:blip r:embed="rId3">
            <a:alphaModFix/>
          </a:blip>
          <a:stretch>
            <a:fillRect/>
          </a:stretch>
        </p:blipFill>
        <p:spPr>
          <a:xfrm>
            <a:off x="2755675" y="2258050"/>
            <a:ext cx="6362650" cy="2883825"/>
          </a:xfrm>
          <a:prstGeom prst="rect">
            <a:avLst/>
          </a:prstGeom>
          <a:noFill/>
          <a:ln>
            <a:noFill/>
          </a:ln>
        </p:spPr>
      </p:pic>
      <p:sp>
        <p:nvSpPr>
          <p:cNvPr id="275" name="Google Shape;275;p41"/>
          <p:cNvSpPr/>
          <p:nvPr/>
        </p:nvSpPr>
        <p:spPr>
          <a:xfrm>
            <a:off x="6621550" y="2258050"/>
            <a:ext cx="1476000" cy="15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1"/>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Now let’s </a:t>
            </a:r>
            <a:r>
              <a:rPr lang="en"/>
              <a:t>set up</a:t>
            </a:r>
            <a:r>
              <a:rPr lang="en"/>
              <a:t> our Container Instance, but we’ll need the Azure CLI with a Bash Shell to do this!</a:t>
            </a:r>
            <a:endParaRPr/>
          </a:p>
          <a:p>
            <a:pPr indent="-317500" lvl="0" marL="457200" rtl="0" algn="l">
              <a:spcBef>
                <a:spcPts val="0"/>
              </a:spcBef>
              <a:spcAft>
                <a:spcPts val="0"/>
              </a:spcAft>
              <a:buSzPts val="1400"/>
              <a:buChar char="●"/>
            </a:pPr>
            <a:r>
              <a:rPr lang="en"/>
              <a:t>The quickest way to do this is from the Azure Gui!</a:t>
            </a:r>
            <a:endParaRPr/>
          </a:p>
          <a:p>
            <a:pPr indent="-317500" lvl="0" marL="457200" rtl="0" algn="l">
              <a:spcBef>
                <a:spcPts val="0"/>
              </a:spcBef>
              <a:spcAft>
                <a:spcPts val="0"/>
              </a:spcAft>
              <a:buSzPts val="1400"/>
              <a:buChar char="●"/>
            </a:pPr>
            <a:r>
              <a:rPr lang="en"/>
              <a:t>Click the first icon next to the search bar!</a:t>
            </a:r>
            <a:endParaRPr/>
          </a:p>
          <a:p>
            <a:pPr indent="-317500" lvl="0" marL="457200" rtl="0" algn="l">
              <a:spcBef>
                <a:spcPts val="0"/>
              </a:spcBef>
              <a:spcAft>
                <a:spcPts val="0"/>
              </a:spcAft>
              <a:buSzPts val="1400"/>
              <a:buChar char="●"/>
            </a:pPr>
            <a:r>
              <a:rPr lang="en"/>
              <a:t>Create storage and choose Bash!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383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Nickolas Strong</a:t>
            </a:r>
            <a:endParaRPr/>
          </a:p>
        </p:txBody>
      </p:sp>
      <p:sp>
        <p:nvSpPr>
          <p:cNvPr id="99" name="Google Shape;99;p15"/>
          <p:cNvSpPr txBox="1"/>
          <p:nvPr/>
        </p:nvSpPr>
        <p:spPr>
          <a:xfrm>
            <a:off x="546750" y="1221750"/>
            <a:ext cx="8127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rgbClr val="FFFFFF"/>
                </a:highlight>
                <a:latin typeface="Roboto"/>
                <a:ea typeface="Roboto"/>
                <a:cs typeface="Roboto"/>
                <a:sym typeface="Roboto"/>
              </a:rPr>
              <a:t>I am a former over the road truck driver who made a career change into cybersecurity. Currently I work as a Cloud Security Automation Administrator for Ncontracts. I also works to help students in career transitions as a Teaching Assistant for the Vanderbilt University Cybersecurity boot camp and for the NSS GOTech program.</a:t>
            </a:r>
            <a:endParaRPr>
              <a:latin typeface="Roboto"/>
              <a:ea typeface="Roboto"/>
              <a:cs typeface="Roboto"/>
              <a:sym typeface="Roboto"/>
            </a:endParaRPr>
          </a:p>
        </p:txBody>
      </p:sp>
      <p:pic>
        <p:nvPicPr>
          <p:cNvPr id="100" name="Google Shape;100;p15"/>
          <p:cNvPicPr preferRelativeResize="0"/>
          <p:nvPr/>
        </p:nvPicPr>
        <p:blipFill>
          <a:blip r:embed="rId3">
            <a:alphaModFix/>
          </a:blip>
          <a:stretch>
            <a:fillRect/>
          </a:stretch>
        </p:blipFill>
        <p:spPr>
          <a:xfrm>
            <a:off x="3136438" y="1960650"/>
            <a:ext cx="2871123" cy="28780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 Commands!</a:t>
            </a:r>
            <a:endParaRPr/>
          </a:p>
        </p:txBody>
      </p:sp>
      <p:sp>
        <p:nvSpPr>
          <p:cNvPr id="282" name="Google Shape;282;p42"/>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Now that we have our CLI up and running we’re going to run the command to our right!</a:t>
            </a:r>
            <a:endParaRPr/>
          </a:p>
          <a:p>
            <a:pPr indent="-317500" lvl="0" marL="457200" rtl="0" algn="l">
              <a:spcBef>
                <a:spcPts val="0"/>
              </a:spcBef>
              <a:spcAft>
                <a:spcPts val="0"/>
              </a:spcAft>
              <a:buSzPts val="1400"/>
              <a:buChar char="●"/>
            </a:pPr>
            <a:r>
              <a:rPr lang="en"/>
              <a:t>This command establishes that we’re creating a container, choosing our resource group, our name, where the image lives, what IP type, Port number, and our Log </a:t>
            </a:r>
            <a:r>
              <a:rPr lang="en"/>
              <a:t>Analytics</a:t>
            </a:r>
            <a:r>
              <a:rPr lang="en"/>
              <a:t> Key&amp;ID</a:t>
            </a:r>
            <a:endParaRPr/>
          </a:p>
        </p:txBody>
      </p:sp>
      <p:sp>
        <p:nvSpPr>
          <p:cNvPr id="283" name="Google Shape;283;p42"/>
          <p:cNvSpPr txBox="1"/>
          <p:nvPr>
            <p:ph idx="2" type="body"/>
          </p:nvPr>
        </p:nvSpPr>
        <p:spPr>
          <a:xfrm>
            <a:off x="4832400" y="1229975"/>
            <a:ext cx="3999900" cy="37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az container create \</a:t>
            </a:r>
            <a:endParaRPr/>
          </a:p>
          <a:p>
            <a:pPr indent="0" lvl="0" marL="0" rtl="0" algn="l">
              <a:spcBef>
                <a:spcPts val="1600"/>
              </a:spcBef>
              <a:spcAft>
                <a:spcPts val="0"/>
              </a:spcAft>
              <a:buNone/>
            </a:pPr>
            <a:r>
              <a:rPr lang="en"/>
              <a:t>	--resource-group Bsides \</a:t>
            </a:r>
            <a:endParaRPr/>
          </a:p>
          <a:p>
            <a:pPr indent="0" lvl="0" marL="0" rtl="0" algn="l">
              <a:spcBef>
                <a:spcPts val="1600"/>
              </a:spcBef>
              <a:spcAft>
                <a:spcPts val="0"/>
              </a:spcAft>
              <a:buNone/>
            </a:pPr>
            <a:r>
              <a:rPr lang="en"/>
              <a:t>	--name bsidesdvwalog \</a:t>
            </a:r>
            <a:endParaRPr/>
          </a:p>
          <a:p>
            <a:pPr indent="0" lvl="0" marL="0" rtl="0" algn="l">
              <a:spcBef>
                <a:spcPts val="1600"/>
              </a:spcBef>
              <a:spcAft>
                <a:spcPts val="0"/>
              </a:spcAft>
              <a:buNone/>
            </a:pPr>
            <a:r>
              <a:rPr lang="en"/>
              <a:t>	--image vulnerables/web-dvwa \</a:t>
            </a:r>
            <a:endParaRPr/>
          </a:p>
          <a:p>
            <a:pPr indent="0" lvl="0" marL="0" rtl="0" algn="l">
              <a:spcBef>
                <a:spcPts val="1600"/>
              </a:spcBef>
              <a:spcAft>
                <a:spcPts val="0"/>
              </a:spcAft>
              <a:buNone/>
            </a:pPr>
            <a:r>
              <a:rPr lang="en"/>
              <a:t>    --ip-address Public \</a:t>
            </a:r>
            <a:endParaRPr/>
          </a:p>
          <a:p>
            <a:pPr indent="0" lvl="0" marL="0" rtl="0" algn="l">
              <a:spcBef>
                <a:spcPts val="1600"/>
              </a:spcBef>
              <a:spcAft>
                <a:spcPts val="0"/>
              </a:spcAft>
              <a:buNone/>
            </a:pPr>
            <a:r>
              <a:rPr lang="en"/>
              <a:t>    --ports 80 \</a:t>
            </a:r>
            <a:endParaRPr/>
          </a:p>
          <a:p>
            <a:pPr indent="0" lvl="0" marL="0" rtl="0" algn="l">
              <a:spcBef>
                <a:spcPts val="1600"/>
              </a:spcBef>
              <a:spcAft>
                <a:spcPts val="0"/>
              </a:spcAft>
              <a:buNone/>
            </a:pPr>
            <a:r>
              <a:rPr lang="en"/>
              <a:t>	--log-analytics-workspace </a:t>
            </a:r>
            <a:endParaRPr/>
          </a:p>
          <a:p>
            <a:pPr indent="0" lvl="0" marL="0" rtl="0" algn="l">
              <a:spcBef>
                <a:spcPts val="1600"/>
              </a:spcBef>
              <a:spcAft>
                <a:spcPts val="1600"/>
              </a:spcAft>
              <a:buNone/>
            </a:pPr>
            <a:r>
              <a:rPr lang="en"/>
              <a:t>	--log-analytics-workspace-key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Ta-Da! Our New Container!</a:t>
            </a:r>
            <a:endParaRPr/>
          </a:p>
        </p:txBody>
      </p:sp>
      <p:sp>
        <p:nvSpPr>
          <p:cNvPr id="289" name="Google Shape;289;p43"/>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Search for Container Instances and view your newly running Damn Vulnerable Web App docker container!</a:t>
            </a:r>
            <a:endParaRPr/>
          </a:p>
        </p:txBody>
      </p:sp>
      <p:pic>
        <p:nvPicPr>
          <p:cNvPr id="290" name="Google Shape;290;p43"/>
          <p:cNvPicPr preferRelativeResize="0"/>
          <p:nvPr/>
        </p:nvPicPr>
        <p:blipFill>
          <a:blip r:embed="rId3">
            <a:alphaModFix/>
          </a:blip>
          <a:stretch>
            <a:fillRect/>
          </a:stretch>
        </p:blipFill>
        <p:spPr>
          <a:xfrm>
            <a:off x="3240300" y="1941100"/>
            <a:ext cx="5903699" cy="3202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use your new lab for Security.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311700" y="555600"/>
            <a:ext cx="5913300" cy="72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Attack the machines!</a:t>
            </a:r>
            <a:endParaRPr/>
          </a:p>
        </p:txBody>
      </p:sp>
      <p:pic>
        <p:nvPicPr>
          <p:cNvPr id="301" name="Google Shape;301;p45"/>
          <p:cNvPicPr preferRelativeResize="0"/>
          <p:nvPr/>
        </p:nvPicPr>
        <p:blipFill>
          <a:blip r:embed="rId3">
            <a:alphaModFix/>
          </a:blip>
          <a:stretch>
            <a:fillRect/>
          </a:stretch>
        </p:blipFill>
        <p:spPr>
          <a:xfrm>
            <a:off x="152400" y="1436700"/>
            <a:ext cx="4080977" cy="3554399"/>
          </a:xfrm>
          <a:prstGeom prst="rect">
            <a:avLst/>
          </a:prstGeom>
          <a:noFill/>
          <a:ln>
            <a:noFill/>
          </a:ln>
        </p:spPr>
      </p:pic>
      <p:pic>
        <p:nvPicPr>
          <p:cNvPr id="302" name="Google Shape;302;p45"/>
          <p:cNvPicPr preferRelativeResize="0"/>
          <p:nvPr/>
        </p:nvPicPr>
        <p:blipFill>
          <a:blip r:embed="rId4">
            <a:alphaModFix/>
          </a:blip>
          <a:stretch>
            <a:fillRect/>
          </a:stretch>
        </p:blipFill>
        <p:spPr>
          <a:xfrm>
            <a:off x="4385777" y="1436700"/>
            <a:ext cx="3685288" cy="35544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311700" y="555600"/>
            <a:ext cx="5748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Hunting the bad guys! (Aka us….)</a:t>
            </a:r>
            <a:endParaRPr/>
          </a:p>
        </p:txBody>
      </p:sp>
      <p:pic>
        <p:nvPicPr>
          <p:cNvPr id="308" name="Google Shape;308;p46"/>
          <p:cNvPicPr preferRelativeResize="0"/>
          <p:nvPr/>
        </p:nvPicPr>
        <p:blipFill>
          <a:blip r:embed="rId3">
            <a:alphaModFix/>
          </a:blip>
          <a:stretch>
            <a:fillRect/>
          </a:stretch>
        </p:blipFill>
        <p:spPr>
          <a:xfrm>
            <a:off x="152400" y="1463700"/>
            <a:ext cx="8077200" cy="3546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Still hunting!</a:t>
            </a:r>
            <a:endParaRPr/>
          </a:p>
        </p:txBody>
      </p:sp>
      <p:pic>
        <p:nvPicPr>
          <p:cNvPr id="314" name="Google Shape;314;p47"/>
          <p:cNvPicPr preferRelativeResize="0"/>
          <p:nvPr/>
        </p:nvPicPr>
        <p:blipFill>
          <a:blip r:embed="rId3">
            <a:alphaModFix/>
          </a:blip>
          <a:stretch>
            <a:fillRect/>
          </a:stretch>
        </p:blipFill>
        <p:spPr>
          <a:xfrm>
            <a:off x="152400" y="1463700"/>
            <a:ext cx="7752233" cy="3527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utilize and build with Terraform</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9"/>
          <p:cNvSpPr txBox="1"/>
          <p:nvPr>
            <p:ph type="title"/>
          </p:nvPr>
        </p:nvSpPr>
        <p:spPr>
          <a:xfrm>
            <a:off x="311700" y="555600"/>
            <a:ext cx="61647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Installing Terraform for Azure CLI</a:t>
            </a:r>
            <a:endParaRPr/>
          </a:p>
        </p:txBody>
      </p:sp>
      <p:sp>
        <p:nvSpPr>
          <p:cNvPr id="325" name="Google Shape;325;p49"/>
          <p:cNvSpPr txBox="1"/>
          <p:nvPr>
            <p:ph idx="1" type="body"/>
          </p:nvPr>
        </p:nvSpPr>
        <p:spPr>
          <a:xfrm>
            <a:off x="311700" y="2617025"/>
            <a:ext cx="5067300" cy="104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Guess what….? It already is installed! Wasn’t that easy?</a:t>
            </a:r>
            <a:r>
              <a:rPr lang="en"/>
              <a:t> </a:t>
            </a:r>
            <a:r>
              <a:rPr lang="en" sz="1400"/>
              <a:t>By default Azure CLI comes with Terraform installed.</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the Terraform Configuration file</a:t>
            </a:r>
            <a:endParaRPr/>
          </a:p>
        </p:txBody>
      </p:sp>
      <p:sp>
        <p:nvSpPr>
          <p:cNvPr id="331" name="Google Shape;331;p50"/>
          <p:cNvSpPr txBox="1"/>
          <p:nvPr/>
        </p:nvSpPr>
        <p:spPr>
          <a:xfrm>
            <a:off x="498200" y="1541700"/>
            <a:ext cx="81462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First you will need to </a:t>
            </a:r>
            <a:r>
              <a:rPr lang="en">
                <a:latin typeface="Roboto"/>
                <a:ea typeface="Roboto"/>
                <a:cs typeface="Roboto"/>
                <a:sym typeface="Roboto"/>
              </a:rPr>
              <a:t>create a directory dedicated to your Terraform scripts. This folder is typically named after a module, in this case Terraform is fine for testing.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Next you will create a file within this directory that is the config file. This file will use the .tf file extension. You can name this whatever you like for our file we went with lab.tf for ours.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Online you will find many examples of the syntax known as Terraform HashiCorp configuration language. This language and optionally JSON is used to instruct Terraform what resources to create within Azure. </a:t>
            </a:r>
            <a:endParaRPr>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1"/>
          <p:cNvSpPr txBox="1"/>
          <p:nvPr/>
        </p:nvSpPr>
        <p:spPr>
          <a:xfrm>
            <a:off x="221075" y="81050"/>
            <a:ext cx="85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37" name="Google Shape;337;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Initialize - Test - Apply!</a:t>
            </a:r>
            <a:endParaRPr/>
          </a:p>
        </p:txBody>
      </p:sp>
      <p:sp>
        <p:nvSpPr>
          <p:cNvPr id="338" name="Google Shape;338;p51"/>
          <p:cNvSpPr txBox="1"/>
          <p:nvPr/>
        </p:nvSpPr>
        <p:spPr>
          <a:xfrm>
            <a:off x="469175" y="1305900"/>
            <a:ext cx="80664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Terraform out the box will not know what kind of providers you are using. </a:t>
            </a:r>
            <a:r>
              <a:rPr lang="en">
                <a:latin typeface="Roboto"/>
                <a:ea typeface="Roboto"/>
                <a:cs typeface="Roboto"/>
                <a:sym typeface="Roboto"/>
              </a:rPr>
              <a:t>It's</a:t>
            </a:r>
            <a:r>
              <a:rPr lang="en">
                <a:latin typeface="Roboto"/>
                <a:ea typeface="Roboto"/>
                <a:cs typeface="Roboto"/>
                <a:sym typeface="Roboto"/>
              </a:rPr>
              <a:t> really simple and easy to do this from </a:t>
            </a:r>
            <a:r>
              <a:rPr lang="en">
                <a:latin typeface="Roboto"/>
                <a:ea typeface="Roboto"/>
                <a:cs typeface="Roboto"/>
                <a:sym typeface="Roboto"/>
              </a:rPr>
              <a:t>within</a:t>
            </a:r>
            <a:r>
              <a:rPr lang="en">
                <a:latin typeface="Roboto"/>
                <a:ea typeface="Roboto"/>
                <a:cs typeface="Roboto"/>
                <a:sym typeface="Roboto"/>
              </a:rPr>
              <a:t> the folder you created earlier for Terraform run the command: </a:t>
            </a:r>
            <a:br>
              <a:rPr lang="en">
                <a:latin typeface="Roboto"/>
                <a:ea typeface="Roboto"/>
                <a:cs typeface="Roboto"/>
                <a:sym typeface="Roboto"/>
              </a:rPr>
            </a:br>
            <a:br>
              <a:rPr lang="en">
                <a:latin typeface="Roboto"/>
                <a:ea typeface="Roboto"/>
                <a:cs typeface="Roboto"/>
                <a:sym typeface="Roboto"/>
              </a:rPr>
            </a:br>
            <a:r>
              <a:rPr b="1" lang="en">
                <a:latin typeface="Roboto"/>
                <a:ea typeface="Roboto"/>
                <a:cs typeface="Roboto"/>
                <a:sym typeface="Roboto"/>
              </a:rPr>
              <a:t>ps&gt; terraform init</a:t>
            </a:r>
            <a:br>
              <a:rPr b="1" lang="en">
                <a:latin typeface="Roboto"/>
                <a:ea typeface="Roboto"/>
                <a:cs typeface="Roboto"/>
                <a:sym typeface="Roboto"/>
              </a:rPr>
            </a:br>
            <a:br>
              <a:rPr b="1" lang="en">
                <a:latin typeface="Roboto"/>
                <a:ea typeface="Roboto"/>
                <a:cs typeface="Roboto"/>
                <a:sym typeface="Roboto"/>
              </a:rPr>
            </a:br>
            <a:r>
              <a:rPr lang="en">
                <a:latin typeface="Roboto"/>
                <a:ea typeface="Roboto"/>
                <a:cs typeface="Roboto"/>
                <a:sym typeface="Roboto"/>
              </a:rPr>
              <a:t>After you have </a:t>
            </a:r>
            <a:r>
              <a:rPr lang="en">
                <a:latin typeface="Roboto"/>
                <a:ea typeface="Roboto"/>
                <a:cs typeface="Roboto"/>
                <a:sym typeface="Roboto"/>
              </a:rPr>
              <a:t>initialized</a:t>
            </a:r>
            <a:r>
              <a:rPr lang="en">
                <a:latin typeface="Roboto"/>
                <a:ea typeface="Roboto"/>
                <a:cs typeface="Roboto"/>
                <a:sym typeface="Roboto"/>
              </a:rPr>
              <a:t> the directory and created the config file its time to test first! Run the following command: </a:t>
            </a:r>
            <a:br>
              <a:rPr lang="en">
                <a:latin typeface="Roboto"/>
                <a:ea typeface="Roboto"/>
                <a:cs typeface="Roboto"/>
                <a:sym typeface="Roboto"/>
              </a:rPr>
            </a:br>
            <a:br>
              <a:rPr lang="en">
                <a:latin typeface="Roboto"/>
                <a:ea typeface="Roboto"/>
                <a:cs typeface="Roboto"/>
                <a:sym typeface="Roboto"/>
              </a:rPr>
            </a:br>
            <a:r>
              <a:rPr b="1" lang="en">
                <a:latin typeface="Roboto"/>
                <a:ea typeface="Roboto"/>
                <a:cs typeface="Roboto"/>
                <a:sym typeface="Roboto"/>
              </a:rPr>
              <a:t>ps&gt; terraform plan</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Now after you </a:t>
            </a:r>
            <a:r>
              <a:rPr lang="en">
                <a:latin typeface="Roboto"/>
                <a:ea typeface="Roboto"/>
                <a:cs typeface="Roboto"/>
                <a:sym typeface="Roboto"/>
              </a:rPr>
              <a:t>don't</a:t>
            </a:r>
            <a:r>
              <a:rPr lang="en">
                <a:latin typeface="Roboto"/>
                <a:ea typeface="Roboto"/>
                <a:cs typeface="Roboto"/>
                <a:sym typeface="Roboto"/>
              </a:rPr>
              <a:t> see any errors for the apply command. Its time to execute the Terraform automation. Run the following command to produce your resources in Azure:</a:t>
            </a:r>
            <a:br>
              <a:rPr lang="en">
                <a:latin typeface="Roboto"/>
                <a:ea typeface="Roboto"/>
                <a:cs typeface="Roboto"/>
                <a:sym typeface="Roboto"/>
              </a:rPr>
            </a:br>
            <a:br>
              <a:rPr lang="en">
                <a:latin typeface="Roboto"/>
                <a:ea typeface="Roboto"/>
                <a:cs typeface="Roboto"/>
                <a:sym typeface="Roboto"/>
              </a:rPr>
            </a:br>
            <a:r>
              <a:rPr b="1" lang="en">
                <a:latin typeface="Roboto"/>
                <a:ea typeface="Roboto"/>
                <a:cs typeface="Roboto"/>
                <a:sym typeface="Roboto"/>
              </a:rPr>
              <a:t>ps&gt; terraform apply</a:t>
            </a:r>
            <a:endParaRPr b="1">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p:nvPr/>
        </p:nvSpPr>
        <p:spPr>
          <a:xfrm>
            <a:off x="883325" y="425125"/>
            <a:ext cx="7467300" cy="792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rPr>
              <a:t>Who is this for?</a:t>
            </a:r>
            <a:endParaRPr sz="2200">
              <a:solidFill>
                <a:schemeClr val="dk1"/>
              </a:solidFill>
            </a:endParaRPr>
          </a:p>
        </p:txBody>
      </p:sp>
      <p:sp>
        <p:nvSpPr>
          <p:cNvPr id="106" name="Google Shape;106;p16"/>
          <p:cNvSpPr/>
          <p:nvPr/>
        </p:nvSpPr>
        <p:spPr>
          <a:xfrm>
            <a:off x="877775" y="1779850"/>
            <a:ext cx="7478400" cy="2660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800"/>
              <a:t>Beginners just starting out!</a:t>
            </a:r>
            <a:endParaRPr sz="1800"/>
          </a:p>
          <a:p>
            <a:pPr indent="-342900" lvl="0" marL="457200" rtl="0" algn="l">
              <a:spcBef>
                <a:spcPts val="0"/>
              </a:spcBef>
              <a:spcAft>
                <a:spcPts val="0"/>
              </a:spcAft>
              <a:buSzPts val="1800"/>
              <a:buChar char="●"/>
            </a:pPr>
            <a:r>
              <a:rPr lang="en" sz="1800"/>
              <a:t>Students looking to learn more!</a:t>
            </a:r>
            <a:endParaRPr sz="1800"/>
          </a:p>
          <a:p>
            <a:pPr indent="-342900" lvl="0" marL="457200" rtl="0" algn="l">
              <a:spcBef>
                <a:spcPts val="0"/>
              </a:spcBef>
              <a:spcAft>
                <a:spcPts val="0"/>
              </a:spcAft>
              <a:buSzPts val="1800"/>
              <a:buChar char="●"/>
            </a:pPr>
            <a:r>
              <a:rPr lang="en" sz="1800"/>
              <a:t>Career </a:t>
            </a:r>
            <a:r>
              <a:rPr lang="en" sz="1800"/>
              <a:t>veterans</a:t>
            </a:r>
            <a:r>
              <a:rPr lang="en" sz="1800"/>
              <a:t> looking to brush up on new skills!</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52"/>
          <p:cNvPicPr preferRelativeResize="0"/>
          <p:nvPr/>
        </p:nvPicPr>
        <p:blipFill>
          <a:blip r:embed="rId3">
            <a:alphaModFix/>
          </a:blip>
          <a:stretch>
            <a:fillRect/>
          </a:stretch>
        </p:blipFill>
        <p:spPr>
          <a:xfrm>
            <a:off x="2548213" y="152400"/>
            <a:ext cx="4047582" cy="4838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 TIME</a:t>
            </a:r>
            <a:endParaRPr/>
          </a:p>
        </p:txBody>
      </p:sp>
      <p:pic>
        <p:nvPicPr>
          <p:cNvPr id="349" name="Google Shape;349;p53"/>
          <p:cNvPicPr preferRelativeResize="0"/>
          <p:nvPr/>
        </p:nvPicPr>
        <p:blipFill>
          <a:blip r:embed="rId3">
            <a:alphaModFix/>
          </a:blip>
          <a:stretch>
            <a:fillRect/>
          </a:stretch>
        </p:blipFill>
        <p:spPr>
          <a:xfrm>
            <a:off x="0" y="1641950"/>
            <a:ext cx="9144000" cy="33491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4"/>
          <p:cNvSpPr txBox="1"/>
          <p:nvPr/>
        </p:nvSpPr>
        <p:spPr>
          <a:xfrm>
            <a:off x="332625" y="568325"/>
            <a:ext cx="390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Aaron’s Contact Info:</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Linkedin - www.linkedin.com/in/aaron-martin13</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Twitter - @0ne_4_All</a:t>
            </a:r>
            <a:endParaRPr>
              <a:latin typeface="Roboto"/>
              <a:ea typeface="Roboto"/>
              <a:cs typeface="Roboto"/>
              <a:sym typeface="Roboto"/>
            </a:endParaRPr>
          </a:p>
        </p:txBody>
      </p:sp>
      <p:sp>
        <p:nvSpPr>
          <p:cNvPr id="355" name="Google Shape;355;p54"/>
          <p:cNvSpPr txBox="1"/>
          <p:nvPr/>
        </p:nvSpPr>
        <p:spPr>
          <a:xfrm>
            <a:off x="4804275" y="590350"/>
            <a:ext cx="4053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Nick’s Contact Info:</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Linkedin - https://www.linkedin.com/in/nickolasstrong/</a:t>
            </a:r>
            <a:endParaRPr>
              <a:solidFill>
                <a:schemeClr val="lt1"/>
              </a:solidFill>
              <a:latin typeface="Roboto"/>
              <a:ea typeface="Roboto"/>
              <a:cs typeface="Roboto"/>
              <a:sym typeface="Roboto"/>
            </a:endParaRPr>
          </a:p>
        </p:txBody>
      </p:sp>
      <p:sp>
        <p:nvSpPr>
          <p:cNvPr id="356" name="Google Shape;356;p54"/>
          <p:cNvSpPr txBox="1"/>
          <p:nvPr/>
        </p:nvSpPr>
        <p:spPr>
          <a:xfrm>
            <a:off x="442750" y="3641200"/>
            <a:ext cx="812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GitHub Repo -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https://github.com/HelloWorldTech123/Bsides</a:t>
            </a:r>
            <a:endParaRPr>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p:nvPr/>
        </p:nvSpPr>
        <p:spPr>
          <a:xfrm>
            <a:off x="883325" y="425125"/>
            <a:ext cx="7467300" cy="792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rPr>
              <a:t>Why are we doing this?</a:t>
            </a:r>
            <a:endParaRPr sz="2200">
              <a:solidFill>
                <a:schemeClr val="dk1"/>
              </a:solidFill>
            </a:endParaRPr>
          </a:p>
        </p:txBody>
      </p:sp>
      <p:sp>
        <p:nvSpPr>
          <p:cNvPr id="112" name="Google Shape;112;p17"/>
          <p:cNvSpPr/>
          <p:nvPr/>
        </p:nvSpPr>
        <p:spPr>
          <a:xfrm>
            <a:off x="877775" y="1779850"/>
            <a:ext cx="7478400" cy="2660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800"/>
              <a:t>Showcase to others that anyone can learn these new skills.</a:t>
            </a:r>
            <a:br>
              <a:rPr lang="en" sz="1800"/>
            </a:br>
            <a:endParaRPr sz="1800"/>
          </a:p>
          <a:p>
            <a:pPr indent="-342900" lvl="0" marL="457200" rtl="0" algn="l">
              <a:spcBef>
                <a:spcPts val="0"/>
              </a:spcBef>
              <a:spcAft>
                <a:spcPts val="0"/>
              </a:spcAft>
              <a:buSzPts val="1800"/>
              <a:buChar char="●"/>
            </a:pPr>
            <a:r>
              <a:rPr lang="en" sz="1800"/>
              <a:t>Show how it is relatively free to pick up these modern skills.</a:t>
            </a:r>
            <a:br>
              <a:rPr lang="en" sz="1800"/>
            </a:br>
            <a:endParaRPr sz="1800"/>
          </a:p>
          <a:p>
            <a:pPr indent="-342900" lvl="0" marL="457200" rtl="0" algn="l">
              <a:spcBef>
                <a:spcPts val="0"/>
              </a:spcBef>
              <a:spcAft>
                <a:spcPts val="0"/>
              </a:spcAft>
              <a:buSzPts val="1800"/>
              <a:buChar char="●"/>
            </a:pPr>
            <a:r>
              <a:rPr lang="en" sz="1800"/>
              <a:t>Show off how it’s easily accessible and that there’s plenty of free source material to get started.</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this benefit you?</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Gain an understanding of several methodologies; Cloud, DevOps, Security</a:t>
            </a:r>
            <a:endParaRPr/>
          </a:p>
          <a:p>
            <a:pPr indent="-342900" lvl="0" marL="457200" rtl="0" algn="l">
              <a:spcBef>
                <a:spcPts val="0"/>
              </a:spcBef>
              <a:spcAft>
                <a:spcPts val="0"/>
              </a:spcAft>
              <a:buSzPts val="1800"/>
              <a:buChar char="●"/>
            </a:pPr>
            <a:r>
              <a:rPr lang="en"/>
              <a:t>Acquire</a:t>
            </a:r>
            <a:r>
              <a:rPr lang="en"/>
              <a:t> new skills to add to your resume.</a:t>
            </a:r>
            <a:endParaRPr/>
          </a:p>
          <a:p>
            <a:pPr indent="-342900" lvl="0" marL="457200" rtl="0" algn="l">
              <a:spcBef>
                <a:spcPts val="0"/>
              </a:spcBef>
              <a:spcAft>
                <a:spcPts val="0"/>
              </a:spcAft>
              <a:buSzPts val="1800"/>
              <a:buChar char="●"/>
            </a:pPr>
            <a:r>
              <a:rPr lang="en"/>
              <a:t>Hands on </a:t>
            </a:r>
            <a:r>
              <a:rPr lang="en"/>
              <a:t>familiarity</a:t>
            </a:r>
            <a:r>
              <a:rPr lang="en"/>
              <a:t> with Azure, Docker, Terraform and Azure Sentinel.</a:t>
            </a:r>
            <a:endParaRPr/>
          </a:p>
          <a:p>
            <a:pPr indent="-342900" lvl="0" marL="457200" rtl="0" algn="l">
              <a:spcBef>
                <a:spcPts val="0"/>
              </a:spcBef>
              <a:spcAft>
                <a:spcPts val="0"/>
              </a:spcAft>
              <a:buSzPts val="1800"/>
              <a:buChar char="●"/>
            </a:pPr>
            <a:r>
              <a:rPr lang="en"/>
              <a:t>Using DVWA (Damn Vulnerable Web App) get </a:t>
            </a:r>
            <a:r>
              <a:rPr lang="en"/>
              <a:t>familiarity</a:t>
            </a:r>
            <a:r>
              <a:rPr lang="en"/>
              <a:t> with penetration testing.</a:t>
            </a:r>
            <a:endParaRPr/>
          </a:p>
          <a:p>
            <a:pPr indent="-342900" lvl="0" marL="457200" rtl="0" algn="l">
              <a:spcBef>
                <a:spcPts val="0"/>
              </a:spcBef>
              <a:spcAft>
                <a:spcPts val="0"/>
              </a:spcAft>
              <a:buSzPts val="1800"/>
              <a:buChar char="●"/>
            </a:pPr>
            <a:r>
              <a:rPr lang="en"/>
              <a:t>Follow that up with Azure Sentinel to get an understanding of detection and response through log analysis! </a:t>
            </a:r>
            <a:endParaRPr/>
          </a:p>
          <a:p>
            <a:pPr indent="-342900" lvl="0" marL="457200" rtl="0" algn="l">
              <a:spcBef>
                <a:spcPts val="0"/>
              </a:spcBef>
              <a:spcAft>
                <a:spcPts val="0"/>
              </a:spcAft>
              <a:buSzPts val="1800"/>
              <a:buChar char="●"/>
            </a:pPr>
            <a:r>
              <a:rPr lang="en"/>
              <a:t>Gain some </a:t>
            </a:r>
            <a:r>
              <a:rPr lang="en"/>
              <a:t>experience</a:t>
            </a:r>
            <a:r>
              <a:rPr lang="en"/>
              <a:t> and have fun!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Cloud Labs? Pros VS Cons</a:t>
            </a:r>
            <a:endParaRPr/>
          </a:p>
        </p:txBody>
      </p:sp>
      <p:sp>
        <p:nvSpPr>
          <p:cNvPr id="124" name="Google Shape;124;p19"/>
          <p:cNvSpPr txBox="1"/>
          <p:nvPr>
            <p:ph idx="1" type="body"/>
          </p:nvPr>
        </p:nvSpPr>
        <p:spPr>
          <a:xfrm>
            <a:off x="311700" y="1194750"/>
            <a:ext cx="4231200" cy="33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Pros</a:t>
            </a:r>
            <a:r>
              <a:rPr b="1" lang="en"/>
              <a:t>:</a:t>
            </a:r>
            <a:endParaRPr b="1"/>
          </a:p>
          <a:p>
            <a:pPr indent="-342900" lvl="0" marL="457200" rtl="0" algn="l">
              <a:spcBef>
                <a:spcPts val="1600"/>
              </a:spcBef>
              <a:spcAft>
                <a:spcPts val="0"/>
              </a:spcAft>
              <a:buSzPts val="1800"/>
              <a:buChar char="●"/>
            </a:pPr>
            <a:r>
              <a:rPr lang="en"/>
              <a:t>Easily accessible</a:t>
            </a:r>
            <a:endParaRPr/>
          </a:p>
          <a:p>
            <a:pPr indent="-342900" lvl="0" marL="457200" rtl="0" algn="l">
              <a:spcBef>
                <a:spcPts val="0"/>
              </a:spcBef>
              <a:spcAft>
                <a:spcPts val="0"/>
              </a:spcAft>
              <a:buSzPts val="1800"/>
              <a:buChar char="●"/>
            </a:pPr>
            <a:r>
              <a:rPr lang="en"/>
              <a:t>Free with $200 free trial(Azure)</a:t>
            </a:r>
            <a:endParaRPr/>
          </a:p>
          <a:p>
            <a:pPr indent="-342900" lvl="0" marL="457200" rtl="0" algn="l">
              <a:spcBef>
                <a:spcPts val="0"/>
              </a:spcBef>
              <a:spcAft>
                <a:spcPts val="0"/>
              </a:spcAft>
              <a:buSzPts val="1800"/>
              <a:buChar char="●"/>
            </a:pPr>
            <a:r>
              <a:rPr lang="en"/>
              <a:t>No physical hardware required </a:t>
            </a:r>
            <a:br>
              <a:rPr lang="en"/>
            </a:br>
            <a:r>
              <a:rPr lang="en"/>
              <a:t>for </a:t>
            </a:r>
            <a:r>
              <a:rPr lang="en"/>
              <a:t>infrastructure</a:t>
            </a:r>
            <a:endParaRPr/>
          </a:p>
          <a:p>
            <a:pPr indent="-342900" lvl="0" marL="457200" rtl="0" algn="l">
              <a:spcBef>
                <a:spcPts val="0"/>
              </a:spcBef>
              <a:spcAft>
                <a:spcPts val="0"/>
              </a:spcAft>
              <a:buSzPts val="1800"/>
              <a:buChar char="●"/>
            </a:pPr>
            <a:r>
              <a:rPr lang="en"/>
              <a:t>Low cost after trial</a:t>
            </a:r>
            <a:endParaRPr/>
          </a:p>
          <a:p>
            <a:pPr indent="-342900" lvl="0" marL="457200" rtl="0" algn="l">
              <a:spcBef>
                <a:spcPts val="0"/>
              </a:spcBef>
              <a:spcAft>
                <a:spcPts val="0"/>
              </a:spcAft>
              <a:buSzPts val="1800"/>
              <a:buChar char="●"/>
            </a:pPr>
            <a:r>
              <a:rPr lang="en"/>
              <a:t>Easy to build </a:t>
            </a:r>
            <a:r>
              <a:rPr lang="en"/>
              <a:t>infrastructure</a:t>
            </a:r>
            <a:endParaRPr/>
          </a:p>
          <a:p>
            <a:pPr indent="-342900" lvl="0" marL="457200" rtl="0" algn="l">
              <a:spcBef>
                <a:spcPts val="0"/>
              </a:spcBef>
              <a:spcAft>
                <a:spcPts val="0"/>
              </a:spcAft>
              <a:buSzPts val="1800"/>
              <a:buChar char="●"/>
            </a:pPr>
            <a:r>
              <a:rPr lang="en"/>
              <a:t>Easy to learn</a:t>
            </a:r>
            <a:endParaRPr/>
          </a:p>
        </p:txBody>
      </p:sp>
      <p:sp>
        <p:nvSpPr>
          <p:cNvPr id="125" name="Google Shape;125;p19"/>
          <p:cNvSpPr txBox="1"/>
          <p:nvPr>
            <p:ph idx="4294967295"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Cons:</a:t>
            </a:r>
            <a:endParaRPr b="1" sz="1600"/>
          </a:p>
          <a:p>
            <a:pPr indent="-342900" lvl="0" marL="457200" rtl="0" algn="l">
              <a:spcBef>
                <a:spcPts val="1600"/>
              </a:spcBef>
              <a:spcAft>
                <a:spcPts val="0"/>
              </a:spcAft>
              <a:buSzPts val="1800"/>
              <a:buChar char="●"/>
            </a:pPr>
            <a:r>
              <a:rPr lang="en"/>
              <a:t>Surprise costs can happen. </a:t>
            </a:r>
            <a:endParaRPr/>
          </a:p>
          <a:p>
            <a:pPr indent="-342900" lvl="0" marL="457200" rtl="0" algn="l">
              <a:spcBef>
                <a:spcPts val="0"/>
              </a:spcBef>
              <a:spcAft>
                <a:spcPts val="0"/>
              </a:spcAft>
              <a:buSzPts val="1800"/>
              <a:buChar char="●"/>
            </a:pPr>
            <a:r>
              <a:rPr lang="en"/>
              <a:t>Monthly cost after free trial.</a:t>
            </a:r>
            <a:endParaRPr/>
          </a:p>
          <a:p>
            <a:pPr indent="-342900" lvl="0" marL="457200" rtl="0" algn="l">
              <a:spcBef>
                <a:spcPts val="0"/>
              </a:spcBef>
              <a:spcAft>
                <a:spcPts val="0"/>
              </a:spcAft>
              <a:buSzPts val="1800"/>
              <a:buChar char="●"/>
            </a:pPr>
            <a:r>
              <a:rPr lang="en"/>
              <a:t>Not all services are created equal in terms of $$$. </a:t>
            </a:r>
            <a:br>
              <a:rPr lang="en"/>
            </a:br>
            <a:r>
              <a:rPr lang="en"/>
              <a:t>(Firewall, Network Gateways, DDOS Protection are some services that can </a:t>
            </a:r>
            <a:r>
              <a:rPr lang="en"/>
              <a:t>accumulate</a:t>
            </a:r>
            <a:r>
              <a:rPr lang="en"/>
              <a:t> cost quickly.)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ctrTitle"/>
          </p:nvPr>
        </p:nvSpPr>
        <p:spPr>
          <a:xfrm>
            <a:off x="310600" y="5416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Tools of the Trade</a:t>
            </a:r>
            <a:endParaRPr/>
          </a:p>
        </p:txBody>
      </p:sp>
      <p:sp>
        <p:nvSpPr>
          <p:cNvPr id="131" name="Google Shape;131;p20"/>
          <p:cNvSpPr/>
          <p:nvPr/>
        </p:nvSpPr>
        <p:spPr>
          <a:xfrm>
            <a:off x="310600" y="1625650"/>
            <a:ext cx="8073300" cy="198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800"/>
              <a:t>Azure/Azure Sentinel</a:t>
            </a:r>
            <a:endParaRPr sz="1800"/>
          </a:p>
          <a:p>
            <a:pPr indent="-342900" lvl="0" marL="457200" rtl="0" algn="l">
              <a:spcBef>
                <a:spcPts val="0"/>
              </a:spcBef>
              <a:spcAft>
                <a:spcPts val="0"/>
              </a:spcAft>
              <a:buSzPts val="1800"/>
              <a:buChar char="●"/>
            </a:pPr>
            <a:r>
              <a:rPr lang="en" sz="1800"/>
              <a:t>Docker</a:t>
            </a:r>
            <a:endParaRPr sz="1800"/>
          </a:p>
          <a:p>
            <a:pPr indent="-342900" lvl="0" marL="457200" rtl="0" algn="l">
              <a:spcBef>
                <a:spcPts val="0"/>
              </a:spcBef>
              <a:spcAft>
                <a:spcPts val="0"/>
              </a:spcAft>
              <a:buSzPts val="1800"/>
              <a:buChar char="●"/>
            </a:pPr>
            <a:r>
              <a:rPr lang="en" sz="1800"/>
              <a:t>Terraform</a:t>
            </a:r>
            <a:endParaRPr sz="1800"/>
          </a:p>
          <a:p>
            <a:pPr indent="-342900" lvl="0" marL="457200" rtl="0" algn="l">
              <a:spcBef>
                <a:spcPts val="0"/>
              </a:spcBef>
              <a:spcAft>
                <a:spcPts val="0"/>
              </a:spcAft>
              <a:buSzPts val="1800"/>
              <a:buChar char="●"/>
            </a:pPr>
            <a:r>
              <a:rPr lang="en" sz="1800"/>
              <a:t>Damn Vulnerable Web App</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ctrTitle"/>
          </p:nvPr>
        </p:nvSpPr>
        <p:spPr>
          <a:xfrm>
            <a:off x="521000" y="5856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a:t>
            </a:r>
            <a:endParaRPr/>
          </a:p>
        </p:txBody>
      </p:sp>
      <p:sp>
        <p:nvSpPr>
          <p:cNvPr id="137" name="Google Shape;137;p21"/>
          <p:cNvSpPr txBox="1"/>
          <p:nvPr>
            <p:ph idx="1" type="subTitle"/>
          </p:nvPr>
        </p:nvSpPr>
        <p:spPr>
          <a:xfrm>
            <a:off x="460950" y="1887331"/>
            <a:ext cx="8222100" cy="15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Docker is </a:t>
            </a:r>
            <a:r>
              <a:rPr b="1" lang="en" sz="1600">
                <a:latin typeface="Arial"/>
                <a:ea typeface="Arial"/>
                <a:cs typeface="Arial"/>
                <a:sym typeface="Arial"/>
              </a:rPr>
              <a:t>a tool designed to make it easier to create, deploy, and run applications by using containers</a:t>
            </a:r>
            <a:r>
              <a:rPr lang="en" sz="1600">
                <a:latin typeface="Arial"/>
                <a:ea typeface="Arial"/>
                <a:cs typeface="Arial"/>
                <a:sym typeface="Arial"/>
              </a:rPr>
              <a:t>. Containers allow a developer to package up an application with all of the parts it needs, such as libraries and other dependencies, and ship it all out as one package.</a:t>
            </a:r>
            <a:endParaRPr sz="2600"/>
          </a:p>
        </p:txBody>
      </p:sp>
      <p:pic>
        <p:nvPicPr>
          <p:cNvPr id="138" name="Google Shape;138;p21"/>
          <p:cNvPicPr preferRelativeResize="0"/>
          <p:nvPr/>
        </p:nvPicPr>
        <p:blipFill>
          <a:blip r:embed="rId3">
            <a:alphaModFix/>
          </a:blip>
          <a:stretch>
            <a:fillRect/>
          </a:stretch>
        </p:blipFill>
        <p:spPr>
          <a:xfrm>
            <a:off x="6496650" y="0"/>
            <a:ext cx="2647350" cy="1689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