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7"/>
  </p:notesMasterIdLst>
  <p:sldIdLst>
    <p:sldId id="789" r:id="rId2"/>
    <p:sldId id="1234" r:id="rId3"/>
    <p:sldId id="1332" r:id="rId4"/>
    <p:sldId id="1254" r:id="rId5"/>
    <p:sldId id="1255" r:id="rId6"/>
    <p:sldId id="1331" r:id="rId7"/>
    <p:sldId id="1051" r:id="rId8"/>
    <p:sldId id="1256" r:id="rId9"/>
    <p:sldId id="1257" r:id="rId10"/>
    <p:sldId id="1258" r:id="rId11"/>
    <p:sldId id="1259" r:id="rId12"/>
    <p:sldId id="1260" r:id="rId13"/>
    <p:sldId id="1261" r:id="rId14"/>
    <p:sldId id="1262" r:id="rId15"/>
    <p:sldId id="1263" r:id="rId16"/>
    <p:sldId id="1264" r:id="rId17"/>
    <p:sldId id="1265" r:id="rId18"/>
    <p:sldId id="1267" r:id="rId19"/>
    <p:sldId id="1268" r:id="rId20"/>
    <p:sldId id="1272" r:id="rId21"/>
    <p:sldId id="1274" r:id="rId22"/>
    <p:sldId id="1273" r:id="rId23"/>
    <p:sldId id="1299" r:id="rId24"/>
    <p:sldId id="1300" r:id="rId25"/>
    <p:sldId id="1276" r:id="rId26"/>
    <p:sldId id="1277" r:id="rId27"/>
    <p:sldId id="1330" r:id="rId28"/>
    <p:sldId id="1319" r:id="rId29"/>
    <p:sldId id="1329" r:id="rId30"/>
    <p:sldId id="1282" r:id="rId31"/>
    <p:sldId id="1286" r:id="rId32"/>
    <p:sldId id="1283" r:id="rId33"/>
    <p:sldId id="1321" r:id="rId34"/>
    <p:sldId id="1322" r:id="rId35"/>
    <p:sldId id="1288" r:id="rId36"/>
    <p:sldId id="1289" r:id="rId37"/>
    <p:sldId id="1290" r:id="rId38"/>
    <p:sldId id="1291" r:id="rId39"/>
    <p:sldId id="1333" r:id="rId40"/>
    <p:sldId id="1292" r:id="rId41"/>
    <p:sldId id="1293" r:id="rId42"/>
    <p:sldId id="1294" r:id="rId43"/>
    <p:sldId id="1295" r:id="rId44"/>
    <p:sldId id="1334" r:id="rId45"/>
    <p:sldId id="1335" r:id="rId46"/>
    <p:sldId id="1336" r:id="rId47"/>
    <p:sldId id="1337" r:id="rId48"/>
    <p:sldId id="1308" r:id="rId49"/>
    <p:sldId id="1326" r:id="rId50"/>
    <p:sldId id="1315" r:id="rId51"/>
    <p:sldId id="1327" r:id="rId52"/>
    <p:sldId id="1312" r:id="rId53"/>
    <p:sldId id="1313" r:id="rId54"/>
    <p:sldId id="1314" r:id="rId55"/>
    <p:sldId id="1306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097" autoAdjust="0"/>
  </p:normalViewPr>
  <p:slideViewPr>
    <p:cSldViewPr>
      <p:cViewPr varScale="1">
        <p:scale>
          <a:sx n="77" d="100"/>
          <a:sy n="77" d="100"/>
        </p:scale>
        <p:origin x="84" y="5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YfCORwU9Uc" TargetMode="Externa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KjYb1Rl0fZY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(or Hash 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(or Hash 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600" marR="40322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400" dirty="0" smtClean="0">
                <a:latin typeface="Tahoma"/>
                <a:cs typeface="Tahoma"/>
              </a:rPr>
              <a:t>It maps </a:t>
            </a:r>
            <a:r>
              <a:rPr lang="en-US" altLang="ko-KR" sz="2400" spc="-5" dirty="0">
                <a:latin typeface="Tahoma"/>
                <a:cs typeface="Tahoma"/>
              </a:rPr>
              <a:t>an </a:t>
            </a:r>
            <a:r>
              <a:rPr lang="en-US" altLang="ko-KR" sz="2400" spc="-5" dirty="0" smtClean="0">
                <a:latin typeface="Tahoma"/>
                <a:cs typeface="Tahoma"/>
              </a:rPr>
              <a:t>element’s </a:t>
            </a:r>
            <a:r>
              <a:rPr lang="en-US" altLang="ko-KR" sz="2400" spc="-5" dirty="0">
                <a:latin typeface="Tahoma"/>
                <a:cs typeface="Tahoma"/>
              </a:rPr>
              <a:t>key </a:t>
            </a:r>
            <a:r>
              <a:rPr lang="en-US" altLang="ko-KR" sz="2400" dirty="0">
                <a:latin typeface="Tahoma"/>
                <a:cs typeface="Tahoma"/>
              </a:rPr>
              <a:t>into a </a:t>
            </a:r>
            <a:r>
              <a:rPr lang="en-US" altLang="ko-KR" sz="2400" spc="-5" dirty="0">
                <a:latin typeface="Tahoma"/>
                <a:cs typeface="Tahoma"/>
              </a:rPr>
              <a:t>valid </a:t>
            </a:r>
            <a:r>
              <a:rPr lang="en-US" altLang="ko-KR" sz="2400" dirty="0">
                <a:latin typeface="Tahoma"/>
                <a:cs typeface="Tahoma"/>
              </a:rPr>
              <a:t>hash </a:t>
            </a:r>
            <a:r>
              <a:rPr lang="en-US" altLang="ko-KR" sz="2400" spc="-5" dirty="0">
                <a:latin typeface="Tahoma"/>
                <a:cs typeface="Tahoma"/>
              </a:rPr>
              <a:t>table</a:t>
            </a:r>
            <a:r>
              <a:rPr lang="en-US" altLang="ko-KR" sz="2400" spc="-30" dirty="0">
                <a:latin typeface="Tahoma"/>
                <a:cs typeface="Tahoma"/>
              </a:rPr>
              <a:t> </a:t>
            </a:r>
            <a:r>
              <a:rPr lang="en-US" altLang="ko-KR" sz="2400" dirty="0" smtClean="0">
                <a:latin typeface="Tahoma"/>
                <a:cs typeface="Tahoma"/>
              </a:rPr>
              <a:t>index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h(key) </a:t>
            </a:r>
            <a: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Tahoma"/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  <a:t>hash table index</a:t>
            </a:r>
            <a:endParaRPr lang="en-US" altLang="ko-KR" dirty="0">
              <a:latin typeface="Tahoma"/>
              <a:cs typeface="Tahoma"/>
            </a:endParaRPr>
          </a:p>
          <a:p>
            <a:r>
              <a:rPr lang="en-US" altLang="ko-KR" dirty="0">
                <a:latin typeface="Tahoma"/>
                <a:cs typeface="Tahoma"/>
              </a:rPr>
              <a:t>Note that this is (slightly) different from saying: </a:t>
            </a:r>
            <a:endParaRPr lang="en-US" altLang="ko-KR" dirty="0" smtClean="0">
              <a:latin typeface="Tahoma"/>
              <a:cs typeface="Tahoma"/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ahoma"/>
                <a:cs typeface="Tahoma"/>
              </a:rPr>
              <a:t>h(string</a:t>
            </a:r>
            <a:r>
              <a:rPr lang="en-US" altLang="ko-KR" dirty="0">
                <a:solidFill>
                  <a:srgbClr val="0070C0"/>
                </a:solidFill>
                <a:latin typeface="Tahoma"/>
                <a:cs typeface="Tahoma"/>
              </a:rPr>
              <a:t>) </a:t>
            </a:r>
            <a:r>
              <a:rPr lang="en-US" altLang="ko-KR" dirty="0" smtClean="0">
                <a:solidFill>
                  <a:srgbClr val="0070C0"/>
                </a:solidFill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pc="5" dirty="0" smtClean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Tahoma"/>
                <a:cs typeface="Tahoma"/>
              </a:rPr>
              <a:t>int</a:t>
            </a:r>
            <a:endParaRPr lang="en-US" altLang="ko-KR" dirty="0" smtClean="0">
              <a:latin typeface="Tahoma"/>
              <a:cs typeface="Tahoma"/>
            </a:endParaRPr>
          </a:p>
          <a:p>
            <a:pPr lvl="1"/>
            <a:r>
              <a:rPr lang="en-US" altLang="ko-KR" dirty="0" smtClean="0">
                <a:latin typeface="Tahoma"/>
                <a:cs typeface="Tahoma"/>
              </a:rPr>
              <a:t>Because the key can be of any type</a:t>
            </a:r>
          </a:p>
          <a:p>
            <a:pPr lvl="2"/>
            <a:r>
              <a:rPr lang="en-US" altLang="ko-KR" dirty="0" smtClean="0">
                <a:latin typeface="Tahoma"/>
                <a:cs typeface="Tahoma"/>
              </a:rPr>
              <a:t>e.g., "h(int) </a:t>
            </a:r>
            <a: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Tahoma"/>
                <a:cs typeface="Tahoma"/>
              </a:rPr>
              <a:t> int" is also a hash function</a:t>
            </a: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Hash </a:t>
            </a:r>
            <a:r>
              <a:rPr lang="en-US" altLang="ko-KR" spc="-10" dirty="0" smtClean="0"/>
              <a:t>Function</a:t>
            </a:r>
            <a:endParaRPr lang="en-US" altLang="ko-KR" spc="-1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>
              <a:latin typeface="Tahoma"/>
              <a:cs typeface="Tahoma"/>
            </a:endParaRPr>
          </a:p>
          <a:p>
            <a:endParaRPr lang="en-US" altLang="ko-KR" dirty="0" smtClean="0">
              <a:latin typeface="Tahoma"/>
              <a:cs typeface="Tahom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  <p:pic>
        <p:nvPicPr>
          <p:cNvPr id="14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6" y="2939232"/>
            <a:ext cx="4762500" cy="34766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1078362" y="5522923"/>
            <a:ext cx="0" cy="77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114750" y="2667463"/>
            <a:ext cx="3377600" cy="2852750"/>
            <a:chOff x="8114750" y="2667463"/>
            <a:chExt cx="3377600" cy="2852750"/>
          </a:xfrm>
        </p:grpSpPr>
        <p:sp>
          <p:nvSpPr>
            <p:cNvPr id="18" name="object 35"/>
            <p:cNvSpPr txBox="1"/>
            <p:nvPr/>
          </p:nvSpPr>
          <p:spPr>
            <a:xfrm>
              <a:off x="10932755" y="4502308"/>
              <a:ext cx="269304" cy="10179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90"/>
                </a:lnSpc>
              </a:pPr>
              <a:r>
                <a:rPr sz="1800" spc="-200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ableSize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11073408" y="3794731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9079702" y="2667463"/>
              <a:ext cx="24126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How to determine …</a:t>
              </a:r>
              <a:r>
                <a:rPr lang="en-US" altLang="ko-KR" sz="1600" spc="-114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 </a:t>
              </a: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?</a:t>
              </a:r>
            </a:p>
          </p:txBody>
        </p:sp>
        <p:cxnSp>
          <p:nvCxnSpPr>
            <p:cNvPr id="23" name="구부러진 연결선 22"/>
            <p:cNvCxnSpPr>
              <a:stCxn id="22" idx="1"/>
            </p:cNvCxnSpPr>
            <p:nvPr/>
          </p:nvCxnSpPr>
          <p:spPr>
            <a:xfrm rot="10800000" flipV="1">
              <a:off x="8114750" y="2836739"/>
              <a:ext cx="964952" cy="1063961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22" idx="3"/>
              <a:endCxn id="18" idx="3"/>
            </p:cNvCxnSpPr>
            <p:nvPr/>
          </p:nvCxnSpPr>
          <p:spPr>
            <a:xfrm flipH="1">
              <a:off x="11202059" y="2836740"/>
              <a:ext cx="290291" cy="2174521"/>
            </a:xfrm>
            <a:prstGeom prst="curvedConnector3">
              <a:avLst>
                <a:gd name="adj1" fmla="val -78749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bject 33"/>
          <p:cNvSpPr txBox="1"/>
          <p:nvPr/>
        </p:nvSpPr>
        <p:spPr>
          <a:xfrm>
            <a:off x="6110657" y="4058335"/>
            <a:ext cx="20882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Arial"/>
                <a:cs typeface="Arial"/>
              </a:rPr>
              <a:t>h(</a:t>
            </a:r>
            <a:r>
              <a:rPr sz="1400" dirty="0" smtClean="0">
                <a:latin typeface="Arial"/>
                <a:cs typeface="Arial"/>
              </a:rPr>
              <a:t>“</a:t>
            </a:r>
            <a:r>
              <a:rPr lang="en-US" altLang="ko-KR" sz="1400" dirty="0" smtClean="0">
                <a:latin typeface="Arial"/>
                <a:cs typeface="Arial"/>
              </a:rPr>
              <a:t>J</a:t>
            </a:r>
            <a:r>
              <a:rPr sz="1400" dirty="0" smtClean="0">
                <a:latin typeface="Arial"/>
                <a:cs typeface="Arial"/>
              </a:rPr>
              <a:t>ohn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Smith</a:t>
            </a:r>
            <a:r>
              <a:rPr sz="1400" dirty="0" smtClean="0">
                <a:latin typeface="Arial"/>
                <a:cs typeface="Arial"/>
              </a:rPr>
              <a:t>”)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altLang="ko-KR" sz="1400" dirty="0" smtClean="0">
                <a:latin typeface="Arial"/>
                <a:cs typeface="Arial"/>
              </a:rPr>
              <a:t> 02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76753" y="3277786"/>
            <a:ext cx="705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bucket</a:t>
            </a:r>
          </a:p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index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62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600" marR="40322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400" dirty="0" smtClean="0">
                <a:latin typeface="Tahoma"/>
                <a:cs typeface="Tahoma"/>
              </a:rPr>
              <a:t>It maps </a:t>
            </a:r>
            <a:r>
              <a:rPr lang="en-US" altLang="ko-KR" sz="2400" spc="-5" dirty="0">
                <a:latin typeface="Tahoma"/>
                <a:cs typeface="Tahoma"/>
              </a:rPr>
              <a:t>an </a:t>
            </a:r>
            <a:r>
              <a:rPr lang="en-US" altLang="ko-KR" sz="2400" spc="-5" dirty="0" smtClean="0">
                <a:latin typeface="Tahoma"/>
                <a:cs typeface="Tahoma"/>
              </a:rPr>
              <a:t>element’s </a:t>
            </a:r>
            <a:r>
              <a:rPr lang="en-US" altLang="ko-KR" sz="2400" spc="-5" dirty="0">
                <a:latin typeface="Tahoma"/>
                <a:cs typeface="Tahoma"/>
              </a:rPr>
              <a:t>key </a:t>
            </a:r>
            <a:r>
              <a:rPr lang="en-US" altLang="ko-KR" sz="2400" dirty="0">
                <a:latin typeface="Tahoma"/>
                <a:cs typeface="Tahoma"/>
              </a:rPr>
              <a:t>into a </a:t>
            </a:r>
            <a:r>
              <a:rPr lang="en-US" altLang="ko-KR" sz="2400" spc="-5" dirty="0">
                <a:latin typeface="Tahoma"/>
                <a:cs typeface="Tahoma"/>
              </a:rPr>
              <a:t>valid </a:t>
            </a:r>
            <a:r>
              <a:rPr lang="en-US" altLang="ko-KR" sz="2400" dirty="0">
                <a:latin typeface="Tahoma"/>
                <a:cs typeface="Tahoma"/>
              </a:rPr>
              <a:t>hash </a:t>
            </a:r>
            <a:r>
              <a:rPr lang="en-US" altLang="ko-KR" sz="2400" spc="-5" dirty="0">
                <a:latin typeface="Tahoma"/>
                <a:cs typeface="Tahoma"/>
              </a:rPr>
              <a:t>table</a:t>
            </a:r>
            <a:r>
              <a:rPr lang="en-US" altLang="ko-KR" sz="2400" spc="-30" dirty="0">
                <a:latin typeface="Tahoma"/>
                <a:cs typeface="Tahoma"/>
              </a:rPr>
              <a:t> </a:t>
            </a:r>
            <a:r>
              <a:rPr lang="en-US" altLang="ko-KR" sz="2400" dirty="0" smtClean="0">
                <a:latin typeface="Tahoma"/>
                <a:cs typeface="Tahoma"/>
              </a:rPr>
              <a:t>index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h(key) </a:t>
            </a:r>
            <a: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Tahoma"/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  <a:t>hash table index</a:t>
            </a:r>
            <a:b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</a:br>
            <a:endParaRPr lang="en-US" altLang="ko-KR" dirty="0">
              <a:latin typeface="Tahoma"/>
              <a:cs typeface="Tahoma"/>
            </a:endParaRPr>
          </a:p>
          <a:p>
            <a:r>
              <a:rPr lang="en-US" altLang="ko-KR" dirty="0" smtClean="0">
                <a:latin typeface="Tahoma"/>
                <a:cs typeface="Tahoma"/>
              </a:rPr>
              <a:t>It maps key to integer </a:t>
            </a: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Constraint: Integer </a:t>
            </a:r>
            <a:r>
              <a:rPr lang="en-US" altLang="ko-KR" spc="-5" dirty="0">
                <a:latin typeface="Tahoma"/>
                <a:cs typeface="Tahoma"/>
              </a:rPr>
              <a:t>should </a:t>
            </a:r>
            <a:r>
              <a:rPr lang="en-US" altLang="ko-KR" dirty="0">
                <a:latin typeface="Tahoma"/>
                <a:cs typeface="Tahoma"/>
              </a:rPr>
              <a:t>be</a:t>
            </a:r>
            <a:r>
              <a:rPr lang="en-US" altLang="ko-KR" spc="-60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between </a:t>
            </a:r>
            <a:r>
              <a:rPr lang="en-US" altLang="ko-KR" dirty="0" smtClean="0">
                <a:solidFill>
                  <a:srgbClr val="FF0000"/>
                </a:solidFill>
                <a:latin typeface="Tahoma"/>
                <a:cs typeface="Tahoma"/>
              </a:rPr>
              <a:t>[</a:t>
            </a:r>
            <a:r>
              <a:rPr lang="en-US" altLang="ko-KR" dirty="0">
                <a:solidFill>
                  <a:srgbClr val="FF0000"/>
                </a:solidFill>
                <a:latin typeface="Tahoma"/>
                <a:cs typeface="Tahoma"/>
              </a:rPr>
              <a:t>0, </a:t>
            </a:r>
            <a:r>
              <a:rPr lang="en-US" altLang="ko-KR" spc="-5" dirty="0">
                <a:solidFill>
                  <a:srgbClr val="FF0000"/>
                </a:solidFill>
                <a:latin typeface="Tahoma"/>
                <a:cs typeface="Tahoma"/>
              </a:rPr>
              <a:t>TableSize-1</a:t>
            </a:r>
            <a:r>
              <a:rPr lang="en-US" altLang="ko-KR" spc="-5" dirty="0" smtClean="0">
                <a:solidFill>
                  <a:srgbClr val="FF0000"/>
                </a:solidFill>
                <a:latin typeface="Tahoma"/>
                <a:cs typeface="Tahoma"/>
              </a:rPr>
              <a:t>]</a:t>
            </a:r>
            <a:br>
              <a:rPr lang="en-US" altLang="ko-KR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355600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>
                <a:solidFill>
                  <a:srgbClr val="3333CC"/>
                </a:solidFill>
                <a:latin typeface="Tahoma"/>
                <a:cs typeface="Tahoma"/>
              </a:rPr>
              <a:t>A hash 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function can result </a:t>
            </a:r>
            <a:r>
              <a:rPr lang="en-US" altLang="ko-KR" dirty="0">
                <a:solidFill>
                  <a:srgbClr val="3333CC"/>
                </a:solidFill>
                <a:latin typeface="Tahoma"/>
                <a:cs typeface="Tahoma"/>
              </a:rPr>
              <a:t>in a many-to-one mapping  (causing</a:t>
            </a:r>
            <a:r>
              <a:rPr lang="en-US" altLang="ko-KR" spc="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collision</a:t>
            </a:r>
            <a:r>
              <a:rPr lang="en-US" altLang="ko-KR" spc="-5" dirty="0" smtClean="0">
                <a:solidFill>
                  <a:srgbClr val="3333CC"/>
                </a:solidFill>
                <a:latin typeface="Tahoma"/>
                <a:cs typeface="Tahoma"/>
              </a:rPr>
              <a:t>)</a:t>
            </a: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>
                <a:latin typeface="Tahoma"/>
                <a:cs typeface="Tahoma"/>
              </a:rPr>
              <a:t>Collision occurs when hash function maps two or more keys </a:t>
            </a:r>
            <a:r>
              <a:rPr lang="en-US" altLang="ko-KR" spc="-5" dirty="0" smtClean="0">
                <a:latin typeface="Tahoma"/>
                <a:cs typeface="Tahoma"/>
              </a:rPr>
              <a:t>to </a:t>
            </a:r>
            <a:r>
              <a:rPr lang="en-US" altLang="ko-KR" spc="-5" dirty="0">
                <a:latin typeface="Tahoma"/>
                <a:cs typeface="Tahoma"/>
              </a:rPr>
              <a:t>same array </a:t>
            </a:r>
            <a:r>
              <a:rPr lang="en-US" altLang="ko-KR" spc="-5" dirty="0" smtClean="0">
                <a:latin typeface="Tahoma"/>
                <a:cs typeface="Tahoma"/>
              </a:rPr>
              <a:t>index</a:t>
            </a:r>
            <a:br>
              <a:rPr lang="en-US" altLang="ko-KR" spc="-5" dirty="0" smtClean="0">
                <a:latin typeface="Tahoma"/>
                <a:cs typeface="Tahoma"/>
              </a:rPr>
            </a:b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Collisions cannot be avoided but its chances can be </a:t>
            </a:r>
            <a:r>
              <a:rPr lang="en-US" altLang="ko-KR" spc="-5" dirty="0" smtClean="0">
                <a:solidFill>
                  <a:srgbClr val="3333CC"/>
                </a:solidFill>
                <a:latin typeface="Tahoma"/>
                <a:cs typeface="Tahoma"/>
              </a:rPr>
              <a:t>reduced </a:t>
            </a:r>
            <a:r>
              <a:rPr lang="en-US" altLang="ko-KR" dirty="0">
                <a:solidFill>
                  <a:srgbClr val="3333CC"/>
                </a:solidFill>
                <a:latin typeface="Tahoma"/>
                <a:cs typeface="Tahoma"/>
              </a:rPr>
              <a:t>using a 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"</a:t>
            </a:r>
            <a:r>
              <a:rPr lang="en-US" altLang="ko-KR" spc="-5" dirty="0" smtClean="0">
                <a:solidFill>
                  <a:srgbClr val="3333CC"/>
                </a:solidFill>
                <a:latin typeface="Tahoma"/>
                <a:cs typeface="Tahoma"/>
              </a:rPr>
              <a:t>good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"</a:t>
            </a:r>
            <a:r>
              <a:rPr lang="en-US" altLang="ko-KR" spc="-5" dirty="0" smtClean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lang="en-US" altLang="ko-KR" dirty="0">
                <a:solidFill>
                  <a:srgbClr val="3333CC"/>
                </a:solidFill>
                <a:latin typeface="Tahoma"/>
                <a:cs typeface="Tahoma"/>
              </a:rPr>
              <a:t>hash</a:t>
            </a:r>
            <a:r>
              <a:rPr lang="en-US" altLang="ko-KR" spc="-3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function</a:t>
            </a:r>
            <a:endParaRPr lang="en-US" altLang="ko-KR" dirty="0">
              <a:latin typeface="Tahoma"/>
              <a:cs typeface="Tahoma"/>
            </a:endParaRP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10" dirty="0"/>
              <a:t>Function</a:t>
            </a:r>
            <a:r>
              <a:rPr lang="en-US" altLang="ko-KR" spc="-35" dirty="0"/>
              <a:t> </a:t>
            </a:r>
            <a:r>
              <a:rPr lang="en-US" altLang="ko-KR" spc="-10" dirty="0"/>
              <a:t>Properties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>
              <a:latin typeface="Tahoma"/>
              <a:cs typeface="Tahoma"/>
            </a:endParaRPr>
          </a:p>
          <a:p>
            <a:endParaRPr lang="en-US" altLang="ko-KR" dirty="0" smtClean="0">
              <a:latin typeface="Tahoma"/>
              <a:cs typeface="Tahom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276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600">
              <a:spcBef>
                <a:spcPts val="2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Simple </a:t>
            </a:r>
            <a:r>
              <a:rPr lang="en-US" altLang="ko-KR" dirty="0">
                <a:latin typeface="Tahoma"/>
                <a:cs typeface="Tahoma"/>
              </a:rPr>
              <a:t>hash </a:t>
            </a:r>
            <a:r>
              <a:rPr lang="en-US" altLang="ko-KR" spc="-5" dirty="0">
                <a:latin typeface="Tahoma"/>
                <a:cs typeface="Tahoma"/>
              </a:rPr>
              <a:t>function </a:t>
            </a:r>
            <a:r>
              <a:rPr lang="en-US" altLang="ko-KR" dirty="0">
                <a:latin typeface="Tahoma"/>
                <a:cs typeface="Tahoma"/>
              </a:rPr>
              <a:t>(assume integer</a:t>
            </a:r>
            <a:r>
              <a:rPr lang="en-US" altLang="ko-KR" spc="-3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keys)</a:t>
            </a:r>
            <a:endParaRPr lang="en-US" altLang="ko-KR" dirty="0">
              <a:latin typeface="Tahoma"/>
              <a:cs typeface="Tahoma"/>
            </a:endParaRPr>
          </a:p>
          <a:p>
            <a:pPr marL="755650" lvl="1">
              <a:spcBef>
                <a:spcPts val="1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h(Key</a:t>
            </a:r>
            <a:r>
              <a:rPr lang="en-US" altLang="ko-KR" dirty="0">
                <a:latin typeface="Tahoma"/>
                <a:cs typeface="Tahoma"/>
              </a:rPr>
              <a:t>) = </a:t>
            </a:r>
            <a:r>
              <a:rPr lang="en-US" altLang="ko-KR" dirty="0" smtClean="0">
                <a:latin typeface="Tahoma"/>
                <a:cs typeface="Tahoma"/>
              </a:rPr>
              <a:t>Key % </a:t>
            </a:r>
            <a:r>
              <a:rPr lang="en-US" altLang="ko-KR" dirty="0" err="1" smtClean="0">
                <a:latin typeface="Tahoma"/>
                <a:cs typeface="Tahoma"/>
              </a:rPr>
              <a:t>TableSize</a:t>
            </a:r>
            <a:r>
              <a:rPr lang="en-US" altLang="ko-KR" sz="2000" spc="-5" dirty="0" smtClean="0">
                <a:latin typeface="Tahoma"/>
                <a:cs typeface="Tahoma"/>
              </a:rPr>
              <a:t/>
            </a:r>
            <a:br>
              <a:rPr lang="en-US" altLang="ko-KR" sz="2000" spc="-5" dirty="0" smtClean="0">
                <a:latin typeface="Tahoma"/>
                <a:cs typeface="Tahoma"/>
              </a:rPr>
            </a:br>
            <a:endParaRPr lang="en-US" altLang="ko-KR" sz="2000" dirty="0">
              <a:latin typeface="Tahoma"/>
              <a:cs typeface="Tahoma"/>
            </a:endParaRPr>
          </a:p>
          <a:p>
            <a:pPr marL="355600" marR="40322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For random keys, h() distributes keys evenly over table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What </a:t>
            </a:r>
            <a:r>
              <a:rPr lang="en-US" altLang="ko-KR" dirty="0">
                <a:latin typeface="Tahoma"/>
                <a:cs typeface="Tahoma"/>
              </a:rPr>
              <a:t>if </a:t>
            </a:r>
            <a:r>
              <a:rPr lang="en-US" altLang="ko-KR" dirty="0" err="1">
                <a:latin typeface="Tahoma"/>
                <a:cs typeface="Tahoma"/>
              </a:rPr>
              <a:t>TableSize</a:t>
            </a:r>
            <a:r>
              <a:rPr lang="en-US" altLang="ko-KR" dirty="0">
                <a:latin typeface="Tahoma"/>
                <a:cs typeface="Tahoma"/>
              </a:rPr>
              <a:t> = 100 and </a:t>
            </a:r>
            <a:r>
              <a:rPr lang="en-US" altLang="ko-KR" spc="-5" dirty="0">
                <a:latin typeface="Tahoma"/>
                <a:cs typeface="Tahoma"/>
              </a:rPr>
              <a:t>keys </a:t>
            </a:r>
            <a:r>
              <a:rPr lang="en-US" altLang="ko-KR" dirty="0">
                <a:latin typeface="Tahoma"/>
                <a:cs typeface="Tahoma"/>
              </a:rPr>
              <a:t>are</a:t>
            </a:r>
            <a:r>
              <a:rPr lang="en-US" altLang="ko-KR" spc="-75" dirty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ALL </a:t>
            </a:r>
            <a:r>
              <a:rPr lang="en-US" altLang="ko-KR" dirty="0" smtClean="0">
                <a:latin typeface="Tahoma"/>
                <a:cs typeface="Tahoma"/>
              </a:rPr>
              <a:t>multiples </a:t>
            </a:r>
            <a:r>
              <a:rPr lang="en-US" altLang="ko-KR" spc="-5" dirty="0">
                <a:latin typeface="Tahoma"/>
                <a:cs typeface="Tahoma"/>
              </a:rPr>
              <a:t>of</a:t>
            </a:r>
            <a:r>
              <a:rPr lang="en-US" altLang="ko-KR" spc="-1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10</a:t>
            </a:r>
            <a:r>
              <a:rPr lang="en-US" altLang="ko-KR" spc="-5" dirty="0" smtClean="0">
                <a:latin typeface="Tahoma"/>
                <a:cs typeface="Tahoma"/>
              </a:rPr>
              <a:t>?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Better </a:t>
            </a:r>
            <a:r>
              <a:rPr lang="en-US" altLang="ko-KR" dirty="0">
                <a:latin typeface="Tahoma"/>
                <a:cs typeface="Tahoma"/>
              </a:rPr>
              <a:t>if </a:t>
            </a:r>
            <a:r>
              <a:rPr lang="en-US" altLang="ko-KR" dirty="0" err="1">
                <a:latin typeface="Tahoma"/>
                <a:cs typeface="Tahoma"/>
              </a:rPr>
              <a:t>TableSize</a:t>
            </a:r>
            <a:r>
              <a:rPr lang="en-US" altLang="ko-KR" dirty="0">
                <a:latin typeface="Tahoma"/>
                <a:cs typeface="Tahoma"/>
              </a:rPr>
              <a:t> is a prime</a:t>
            </a:r>
            <a:r>
              <a:rPr lang="en-US" altLang="ko-KR" spc="-45" dirty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number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- </a:t>
            </a:r>
            <a:r>
              <a:rPr lang="en-US" altLang="ko-KR" spc="-10" dirty="0"/>
              <a:t>Effective </a:t>
            </a:r>
            <a:r>
              <a:rPr lang="en-US" altLang="ko-KR" spc="-5" dirty="0"/>
              <a:t>use  of table</a:t>
            </a:r>
            <a:r>
              <a:rPr lang="en-US" altLang="ko-KR" spc="-10" dirty="0"/>
              <a:t> size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083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600">
              <a:spcBef>
                <a:spcPts val="2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A very simple function to map strings to integers:</a:t>
            </a:r>
          </a:p>
          <a:p>
            <a:pPr marL="755650" lvl="1">
              <a:spcBef>
                <a:spcPts val="1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>
                <a:latin typeface="Tahoma"/>
                <a:cs typeface="Tahoma"/>
              </a:rPr>
              <a:t>Add up </a:t>
            </a:r>
            <a:r>
              <a:rPr lang="en-US" altLang="ko-KR" spc="-5" dirty="0">
                <a:latin typeface="Tahoma"/>
                <a:cs typeface="Tahoma"/>
              </a:rPr>
              <a:t>character </a:t>
            </a:r>
            <a:r>
              <a:rPr lang="en-US" altLang="ko-KR" dirty="0">
                <a:latin typeface="Tahoma"/>
                <a:cs typeface="Tahoma"/>
              </a:rPr>
              <a:t>ASCII </a:t>
            </a:r>
            <a:r>
              <a:rPr lang="en-US" altLang="ko-KR" spc="-5" dirty="0">
                <a:latin typeface="Tahoma"/>
                <a:cs typeface="Tahoma"/>
              </a:rPr>
              <a:t>values </a:t>
            </a:r>
            <a:r>
              <a:rPr lang="en-US" altLang="ko-KR" dirty="0">
                <a:latin typeface="Tahoma"/>
                <a:cs typeface="Tahoma"/>
              </a:rPr>
              <a:t>(0-255) </a:t>
            </a:r>
            <a:r>
              <a:rPr lang="en-US" altLang="ko-KR" spc="-5" dirty="0">
                <a:latin typeface="Tahoma"/>
                <a:cs typeface="Tahoma"/>
              </a:rPr>
              <a:t>to </a:t>
            </a:r>
            <a:r>
              <a:rPr lang="en-US" altLang="ko-KR" dirty="0">
                <a:latin typeface="Tahoma"/>
                <a:cs typeface="Tahoma"/>
              </a:rPr>
              <a:t>produce  integer</a:t>
            </a:r>
            <a:r>
              <a:rPr lang="en-US" altLang="ko-KR" spc="-3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keys</a:t>
            </a:r>
            <a:endParaRPr lang="en-US" altLang="ko-KR" dirty="0">
              <a:latin typeface="Tahoma"/>
              <a:cs typeface="Tahoma"/>
            </a:endParaRPr>
          </a:p>
          <a:p>
            <a:pPr marL="1155700" lvl="2">
              <a:spcBef>
                <a:spcPts val="1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e.g., "</a:t>
            </a:r>
            <a:r>
              <a:rPr lang="en-US" altLang="ko-KR" spc="-5" dirty="0" err="1" smtClean="0">
                <a:latin typeface="Tahoma"/>
                <a:cs typeface="Tahoma"/>
              </a:rPr>
              <a:t>abcd</a:t>
            </a:r>
            <a:r>
              <a:rPr lang="en-US" altLang="ko-KR" spc="-5" dirty="0" smtClean="0">
                <a:latin typeface="Tahoma"/>
                <a:cs typeface="Tahoma"/>
              </a:rPr>
              <a:t>" = 97 + 98 + 99 + 100 = 394 </a:t>
            </a:r>
          </a:p>
          <a:p>
            <a:pPr marL="1155700" lvl="2">
              <a:spcBef>
                <a:spcPts val="1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pc="-5" dirty="0">
                <a:latin typeface="Tahoma"/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h("</a:t>
            </a:r>
            <a:r>
              <a:rPr lang="en-US" altLang="ko-KR" spc="-5" dirty="0" err="1" smtClean="0">
                <a:latin typeface="Tahoma"/>
                <a:cs typeface="Tahoma"/>
                <a:sym typeface="Wingdings" panose="05000000000000000000" pitchFamily="2" charset="2"/>
              </a:rPr>
              <a:t>abcd</a:t>
            </a: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") = 394 % </a:t>
            </a:r>
            <a:r>
              <a:rPr lang="en-US" altLang="ko-KR" spc="-5" dirty="0" err="1" smtClean="0">
                <a:latin typeface="Tahoma"/>
                <a:cs typeface="Tahoma"/>
                <a:sym typeface="Wingdings" panose="05000000000000000000" pitchFamily="2" charset="2"/>
              </a:rPr>
              <a:t>TableSize</a:t>
            </a:r>
            <a:r>
              <a:rPr lang="en-US" altLang="ko-KR" spc="-5" dirty="0" smtClean="0">
                <a:latin typeface="Tahoma"/>
                <a:cs typeface="Tahoma"/>
              </a:rPr>
              <a:t/>
            </a:r>
            <a:br>
              <a:rPr lang="en-US" altLang="ko-KR" spc="-5" dirty="0" smtClean="0">
                <a:latin typeface="Tahoma"/>
                <a:cs typeface="Tahoma"/>
              </a:rPr>
            </a:br>
            <a:endParaRPr lang="en-US" altLang="ko-KR" dirty="0">
              <a:latin typeface="Tahoma"/>
              <a:cs typeface="Tahoma"/>
            </a:endParaRPr>
          </a:p>
          <a:p>
            <a:pPr marL="355600" marR="40322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Potential problems: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Anagrams will map to the same index </a:t>
            </a:r>
          </a:p>
          <a:p>
            <a:pPr marL="1155700" marR="403225" lvl="2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h("</a:t>
            </a:r>
            <a:r>
              <a:rPr lang="en-US" altLang="ko-KR" dirty="0" err="1" smtClean="0">
                <a:latin typeface="Tahoma"/>
                <a:cs typeface="Tahoma"/>
              </a:rPr>
              <a:t>abcd</a:t>
            </a:r>
            <a:r>
              <a:rPr lang="en-US" altLang="ko-KR" dirty="0" smtClean="0">
                <a:latin typeface="Tahoma"/>
                <a:cs typeface="Tahoma"/>
              </a:rPr>
              <a:t>") = h("</a:t>
            </a:r>
            <a:r>
              <a:rPr lang="en-US" altLang="ko-KR" dirty="0" err="1" smtClean="0">
                <a:latin typeface="Tahoma"/>
                <a:cs typeface="Tahoma"/>
              </a:rPr>
              <a:t>dbac</a:t>
            </a:r>
            <a:r>
              <a:rPr lang="en-US" altLang="ko-KR" dirty="0" smtClean="0">
                <a:latin typeface="Tahoma"/>
                <a:cs typeface="Tahoma"/>
              </a:rPr>
              <a:t>")</a:t>
            </a:r>
          </a:p>
          <a:p>
            <a:pPr marL="1155700" marR="403225" lvl="2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Small strings may not use all of table</a:t>
            </a:r>
          </a:p>
          <a:p>
            <a:pPr marL="1155700" marR="403225" lvl="2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err="1" smtClean="0">
                <a:latin typeface="Tahoma"/>
                <a:cs typeface="Tahoma"/>
              </a:rPr>
              <a:t>strlen</a:t>
            </a:r>
            <a:r>
              <a:rPr lang="en-US" altLang="ko-KR" dirty="0" smtClean="0">
                <a:latin typeface="Tahoma"/>
                <a:cs typeface="Tahoma"/>
              </a:rPr>
              <a:t>(s) </a:t>
            </a:r>
            <a:r>
              <a:rPr lang="ko-KR" altLang="en-US" dirty="0" smtClean="0">
                <a:latin typeface="Tahoma"/>
                <a:cs typeface="Tahoma"/>
              </a:rPr>
              <a:t>* </a:t>
            </a:r>
            <a:r>
              <a:rPr lang="en-US" altLang="ko-KR" dirty="0" smtClean="0">
                <a:latin typeface="Tahoma"/>
                <a:cs typeface="Tahoma"/>
              </a:rPr>
              <a:t>255 &lt; </a:t>
            </a:r>
            <a:r>
              <a:rPr lang="en-US" altLang="ko-KR" dirty="0" err="1" smtClean="0">
                <a:latin typeface="Tahoma"/>
                <a:cs typeface="Tahoma"/>
              </a:rPr>
              <a:t>TableSize</a:t>
            </a:r>
            <a:endParaRPr lang="en-US" altLang="ko-KR" dirty="0" smtClean="0">
              <a:latin typeface="Tahoma"/>
              <a:cs typeface="Tahoma"/>
            </a:endParaRPr>
          </a:p>
          <a:p>
            <a:pPr marL="1155700" marR="403225" lvl="2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Time proportional to length of the string</a:t>
            </a: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- </a:t>
            </a:r>
            <a:r>
              <a:rPr lang="en-US" altLang="ko-KR" spc="-10" dirty="0" smtClean="0"/>
              <a:t>Different </a:t>
            </a:r>
            <a:r>
              <a:rPr lang="en-US" altLang="ko-KR" spc="-5" dirty="0"/>
              <a:t>Ways to </a:t>
            </a:r>
            <a:r>
              <a:rPr lang="en-US" altLang="ko-KR" spc="-10" dirty="0"/>
              <a:t>Design </a:t>
            </a:r>
            <a:r>
              <a:rPr lang="en-US" altLang="ko-KR" spc="-5" dirty="0"/>
              <a:t>a </a:t>
            </a:r>
            <a:r>
              <a:rPr lang="en-US" altLang="ko-KR" spc="-5" dirty="0" smtClean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for </a:t>
            </a:r>
            <a:r>
              <a:rPr lang="en-US" altLang="ko-KR" spc="-5" dirty="0">
                <a:solidFill>
                  <a:srgbClr val="FF0000"/>
                </a:solidFill>
              </a:rPr>
              <a:t>String</a:t>
            </a:r>
            <a:r>
              <a:rPr lang="en-US" altLang="ko-KR" spc="20" dirty="0">
                <a:solidFill>
                  <a:srgbClr val="FF0000"/>
                </a:solidFill>
              </a:rPr>
              <a:t> </a:t>
            </a:r>
            <a:r>
              <a:rPr lang="en-US" altLang="ko-KR" spc="-5" dirty="0"/>
              <a:t>Keys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381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600">
              <a:spcBef>
                <a:spcPts val="2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Another approach:</a:t>
            </a:r>
          </a:p>
          <a:p>
            <a:pPr marL="755650" lvl="1">
              <a:spcBef>
                <a:spcPts val="2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>
                <a:latin typeface="Tahoma"/>
                <a:cs typeface="Tahoma"/>
              </a:rPr>
              <a:t>Treat first 3 characters of string as base-27 integer (26  letters plus space)</a:t>
            </a:r>
          </a:p>
          <a:p>
            <a:pPr marL="1155700" lvl="2">
              <a:spcBef>
                <a:spcPts val="1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e.g., Key = s[0] + (27</a:t>
            </a:r>
            <a:r>
              <a:rPr lang="en-US" altLang="ko-KR" spc="-5" baseline="30000" dirty="0" smtClean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r>
              <a:rPr lang="en-US" altLang="ko-KR" spc="-5" dirty="0" smtClean="0">
                <a:latin typeface="Tahoma"/>
                <a:cs typeface="Tahoma"/>
              </a:rPr>
              <a:t> </a:t>
            </a:r>
            <a:r>
              <a:rPr lang="ko-KR" altLang="en-US" spc="-5" dirty="0" smtClean="0">
                <a:latin typeface="Tahoma"/>
                <a:cs typeface="Tahoma"/>
              </a:rPr>
              <a:t>* </a:t>
            </a:r>
            <a:r>
              <a:rPr lang="en-US" altLang="ko-KR" spc="-5" dirty="0" smtClean="0">
                <a:latin typeface="Tahoma"/>
                <a:cs typeface="Tahoma"/>
              </a:rPr>
              <a:t>s[1]) + (27</a:t>
            </a:r>
            <a:r>
              <a:rPr lang="en-US" altLang="ko-KR" spc="-5" baseline="300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pc="-5" baseline="30000" dirty="0" smtClean="0">
                <a:latin typeface="Tahoma"/>
                <a:cs typeface="Tahoma"/>
              </a:rPr>
              <a:t> </a:t>
            </a:r>
            <a:r>
              <a:rPr lang="ko-KR" altLang="en-US" spc="-5" dirty="0" smtClean="0">
                <a:latin typeface="Tahoma"/>
                <a:cs typeface="Tahoma"/>
              </a:rPr>
              <a:t>* </a:t>
            </a:r>
            <a:r>
              <a:rPr lang="en-US" altLang="ko-KR" spc="-5" dirty="0" smtClean="0">
                <a:latin typeface="Tahoma"/>
                <a:cs typeface="Tahoma"/>
              </a:rPr>
              <a:t>s[2] </a:t>
            </a:r>
          </a:p>
          <a:p>
            <a:pPr marL="1155700" lvl="2">
              <a:spcBef>
                <a:spcPts val="1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Better than previous approach because ... </a:t>
            </a:r>
            <a:r>
              <a:rPr lang="en-US" altLang="ko-KR" spc="-5" dirty="0" smtClean="0">
                <a:latin typeface="Tahoma"/>
                <a:cs typeface="Tahoma"/>
              </a:rPr>
              <a:t/>
            </a:r>
            <a:br>
              <a:rPr lang="en-US" altLang="ko-KR" spc="-5" dirty="0" smtClean="0">
                <a:latin typeface="Tahoma"/>
                <a:cs typeface="Tahoma"/>
              </a:rPr>
            </a:br>
            <a:endParaRPr lang="en-US" altLang="ko-KR" dirty="0">
              <a:latin typeface="Tahoma"/>
              <a:cs typeface="Tahoma"/>
            </a:endParaRPr>
          </a:p>
          <a:p>
            <a:pPr marL="355600" marR="40322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Potential problems:</a:t>
            </a:r>
          </a:p>
          <a:p>
            <a:pPr marL="781050" lvl="1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US" altLang="ko-KR" spc="-5" dirty="0">
                <a:latin typeface="Tahoma"/>
                <a:cs typeface="Tahoma"/>
              </a:rPr>
              <a:t>Assumes first 3 </a:t>
            </a:r>
            <a:r>
              <a:rPr lang="en-US" altLang="ko-KR" spc="-10" dirty="0">
                <a:latin typeface="Tahoma"/>
                <a:cs typeface="Tahoma"/>
              </a:rPr>
              <a:t>characters randomly</a:t>
            </a:r>
            <a:r>
              <a:rPr lang="en-US" altLang="ko-KR" spc="40" dirty="0">
                <a:latin typeface="Tahoma"/>
                <a:cs typeface="Tahoma"/>
              </a:rPr>
              <a:t> </a:t>
            </a:r>
            <a:r>
              <a:rPr lang="en-US" altLang="ko-KR" spc="-5" dirty="0" smtClean="0">
                <a:latin typeface="Tahoma"/>
                <a:cs typeface="Tahoma"/>
              </a:rPr>
              <a:t>distributed</a:t>
            </a:r>
            <a:endParaRPr lang="en-US" altLang="ko-KR" dirty="0" smtClean="0">
              <a:latin typeface="Tahoma"/>
              <a:cs typeface="Tahoma"/>
            </a:endParaRPr>
          </a:p>
          <a:p>
            <a:pPr marL="1181100" lvl="2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This is not true in English</a:t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dirty="0" smtClean="0">
                <a:latin typeface="Tahoma"/>
                <a:cs typeface="Tahoma"/>
              </a:rPr>
              <a:t/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App</a:t>
            </a:r>
            <a:r>
              <a:rPr lang="en-US" altLang="ko-KR" dirty="0" smtClean="0">
                <a:latin typeface="Tahoma"/>
                <a:cs typeface="Tahoma"/>
              </a:rPr>
              <a:t>le</a:t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App</a:t>
            </a:r>
            <a:r>
              <a:rPr lang="en-US" altLang="ko-KR" dirty="0" smtClean="0">
                <a:latin typeface="Tahoma"/>
                <a:cs typeface="Tahoma"/>
              </a:rPr>
              <a:t>ly</a:t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App</a:t>
            </a:r>
            <a:r>
              <a:rPr lang="en-US" altLang="ko-KR" dirty="0" smtClean="0">
                <a:latin typeface="Tahoma"/>
                <a:cs typeface="Tahoma"/>
              </a:rPr>
              <a:t>ointment </a:t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dirty="0" smtClean="0">
                <a:latin typeface="Tahoma"/>
                <a:cs typeface="Tahoma"/>
              </a:rPr>
              <a:t>Apricot</a:t>
            </a:r>
            <a:endParaRPr lang="en-US" altLang="ko-KR" dirty="0">
              <a:latin typeface="Tahoma"/>
              <a:cs typeface="Tahoma"/>
            </a:endParaRPr>
          </a:p>
          <a:p>
            <a:pPr marL="469900" marR="403225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755650" marR="403225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- </a:t>
            </a:r>
            <a:r>
              <a:rPr lang="en-US" altLang="ko-KR" spc="-10" dirty="0" smtClean="0"/>
              <a:t>Different </a:t>
            </a:r>
            <a:r>
              <a:rPr lang="en-US" altLang="ko-KR" spc="-5" dirty="0"/>
              <a:t>Ways to </a:t>
            </a:r>
            <a:r>
              <a:rPr lang="en-US" altLang="ko-KR" spc="-10" dirty="0"/>
              <a:t>Design </a:t>
            </a:r>
            <a:r>
              <a:rPr lang="en-US" altLang="ko-KR" spc="-5" dirty="0"/>
              <a:t>a </a:t>
            </a:r>
            <a:r>
              <a:rPr lang="en-US" altLang="ko-KR" spc="-5" dirty="0" smtClean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for </a:t>
            </a:r>
            <a:r>
              <a:rPr lang="en-US" altLang="ko-KR" spc="-5" dirty="0">
                <a:solidFill>
                  <a:srgbClr val="FF0000"/>
                </a:solidFill>
              </a:rPr>
              <a:t>String</a:t>
            </a:r>
            <a:r>
              <a:rPr lang="en-US" altLang="ko-KR" spc="20" dirty="0">
                <a:solidFill>
                  <a:srgbClr val="FF0000"/>
                </a:solidFill>
              </a:rPr>
              <a:t> </a:t>
            </a:r>
            <a:r>
              <a:rPr lang="en-US" altLang="ko-KR" spc="-5" dirty="0"/>
              <a:t>Keys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 smtClean="0">
              <a:latin typeface="Tahoma"/>
              <a:cs typeface="Tahom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647728" y="422108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13"/>
          <p:cNvSpPr txBox="1"/>
          <p:nvPr/>
        </p:nvSpPr>
        <p:spPr>
          <a:xfrm>
            <a:off x="4439816" y="4209566"/>
            <a:ext cx="10801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3312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marL="355600">
                  <a:spcBef>
                    <a:spcPts val="270"/>
                  </a:spcBef>
                  <a:buClr>
                    <a:srgbClr val="3333CC"/>
                  </a:buClr>
                  <a:buSzPct val="58928"/>
                  <a:buFont typeface="Wingdings"/>
                  <a:buChar char=""/>
                  <a:tabLst>
                    <a:tab pos="354965" algn="l"/>
                    <a:tab pos="355600" algn="l"/>
                  </a:tabLst>
                </a:pPr>
                <a:r>
                  <a:rPr lang="en-US" altLang="ko-KR" spc="-5" dirty="0" smtClean="0">
                    <a:latin typeface="Tahoma"/>
                    <a:cs typeface="Tahoma"/>
                  </a:rPr>
                  <a:t>Last approach:</a:t>
                </a:r>
              </a:p>
              <a:p>
                <a:pPr marL="755650" marR="5080" indent="-285750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sz="1900" i="1" spc="-55" dirty="0">
                    <a:solidFill>
                      <a:srgbClr val="FF0000"/>
                    </a:solidFill>
                    <a:latin typeface="Tahoma"/>
                    <a:cs typeface="Tahoma"/>
                  </a:rPr>
                  <a:t>Use </a:t>
                </a:r>
                <a:r>
                  <a:rPr lang="en-US" altLang="ko-KR" sz="1900" i="1" spc="-35" dirty="0">
                    <a:solidFill>
                      <a:srgbClr val="FF0000"/>
                    </a:solidFill>
                    <a:latin typeface="Tahoma"/>
                    <a:cs typeface="Tahoma"/>
                  </a:rPr>
                  <a:t>all </a:t>
                </a:r>
                <a:r>
                  <a:rPr lang="en-US" altLang="ko-KR" sz="1900" i="1" spc="-70" dirty="0">
                    <a:solidFill>
                      <a:srgbClr val="FF0000"/>
                    </a:solidFill>
                    <a:latin typeface="Tahoma"/>
                    <a:cs typeface="Tahoma"/>
                  </a:rPr>
                  <a:t>N </a:t>
                </a:r>
                <a:r>
                  <a:rPr lang="en-US" altLang="ko-KR" sz="1900" i="1" spc="-55" dirty="0">
                    <a:solidFill>
                      <a:srgbClr val="FF0000"/>
                    </a:solidFill>
                    <a:latin typeface="Tahoma"/>
                    <a:cs typeface="Tahoma"/>
                  </a:rPr>
                  <a:t>characters </a:t>
                </a:r>
                <a:r>
                  <a:rPr lang="en-US" altLang="ko-KR" sz="1900" i="1" spc="-50" dirty="0">
                    <a:solidFill>
                      <a:srgbClr val="FF0000"/>
                    </a:solidFill>
                    <a:latin typeface="Tahoma"/>
                    <a:cs typeface="Tahoma"/>
                  </a:rPr>
                  <a:t>of string as </a:t>
                </a:r>
                <a:r>
                  <a:rPr lang="en-US" altLang="ko-KR" sz="1900" i="1" spc="-55" dirty="0">
                    <a:solidFill>
                      <a:srgbClr val="FF0000"/>
                    </a:solidFill>
                    <a:latin typeface="Tahoma"/>
                    <a:cs typeface="Tahoma"/>
                  </a:rPr>
                  <a:t>an  </a:t>
                </a:r>
                <a:r>
                  <a:rPr lang="en-US" altLang="ko-KR" sz="1900" i="1" spc="-45" dirty="0">
                    <a:solidFill>
                      <a:srgbClr val="FF0000"/>
                    </a:solidFill>
                    <a:latin typeface="Tahoma"/>
                    <a:cs typeface="Tahoma"/>
                  </a:rPr>
                  <a:t>N-digit </a:t>
                </a:r>
                <a:r>
                  <a:rPr lang="en-US" altLang="ko-KR" sz="1900" i="1" spc="-55" dirty="0">
                    <a:solidFill>
                      <a:srgbClr val="FF0000"/>
                    </a:solidFill>
                    <a:latin typeface="Tahoma"/>
                    <a:cs typeface="Tahoma"/>
                  </a:rPr>
                  <a:t>base-K</a:t>
                </a:r>
                <a:r>
                  <a:rPr lang="en-US" altLang="ko-KR" sz="1900" i="1" spc="-20" dirty="0">
                    <a:solidFill>
                      <a:srgbClr val="FF0000"/>
                    </a:solidFill>
                    <a:latin typeface="Tahoma"/>
                    <a:cs typeface="Tahoma"/>
                  </a:rPr>
                  <a:t> </a:t>
                </a:r>
                <a:r>
                  <a:rPr lang="en-US" altLang="ko-KR" sz="1900" i="1" spc="-60" dirty="0" smtClean="0">
                    <a:solidFill>
                      <a:srgbClr val="FF0000"/>
                    </a:solidFill>
                    <a:latin typeface="Tahoma"/>
                    <a:cs typeface="Tahoma"/>
                  </a:rPr>
                  <a:t>number</a:t>
                </a:r>
              </a:p>
              <a:p>
                <a:pPr marL="755650" marR="5080" indent="-285750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sz="2000" dirty="0">
                    <a:latin typeface="Tahoma"/>
                    <a:cs typeface="Tahoma"/>
                  </a:rPr>
                  <a:t>Choose K </a:t>
                </a:r>
                <a:r>
                  <a:rPr lang="en-US" altLang="ko-KR" sz="2000" spc="-5" dirty="0">
                    <a:latin typeface="Tahoma"/>
                    <a:cs typeface="Tahoma"/>
                  </a:rPr>
                  <a:t>to </a:t>
                </a:r>
                <a:r>
                  <a:rPr lang="en-US" altLang="ko-KR" sz="2000" dirty="0">
                    <a:latin typeface="Tahoma"/>
                    <a:cs typeface="Tahoma"/>
                  </a:rPr>
                  <a:t>be prime number  larger </a:t>
                </a:r>
                <a:r>
                  <a:rPr lang="en-US" altLang="ko-KR" sz="2000" spc="-5" dirty="0">
                    <a:latin typeface="Tahoma"/>
                    <a:cs typeface="Tahoma"/>
                  </a:rPr>
                  <a:t>than </a:t>
                </a:r>
                <a:r>
                  <a:rPr lang="en-US" altLang="ko-KR" sz="2000" dirty="0">
                    <a:latin typeface="Tahoma"/>
                    <a:cs typeface="Tahoma"/>
                  </a:rPr>
                  <a:t>number of</a:t>
                </a:r>
                <a:r>
                  <a:rPr lang="en-US" altLang="ko-KR" sz="2000" spc="-75" dirty="0">
                    <a:latin typeface="Tahoma"/>
                    <a:cs typeface="Tahoma"/>
                  </a:rPr>
                  <a:t> </a:t>
                </a:r>
                <a:r>
                  <a:rPr lang="en-US" altLang="ko-KR" sz="2000" dirty="0">
                    <a:latin typeface="Tahoma"/>
                    <a:cs typeface="Tahoma"/>
                  </a:rPr>
                  <a:t>different  digits</a:t>
                </a:r>
                <a:r>
                  <a:rPr lang="en-US" altLang="ko-KR" sz="2000" spc="-10" dirty="0">
                    <a:latin typeface="Tahoma"/>
                    <a:cs typeface="Tahoma"/>
                  </a:rPr>
                  <a:t> </a:t>
                </a:r>
                <a:r>
                  <a:rPr lang="en-US" altLang="ko-KR" sz="2000" spc="-5" dirty="0">
                    <a:latin typeface="Tahoma"/>
                    <a:cs typeface="Tahoma"/>
                  </a:rPr>
                  <a:t>(characters)</a:t>
                </a:r>
                <a:endParaRPr lang="en-US" altLang="ko-KR" sz="2000" dirty="0">
                  <a:latin typeface="Tahoma"/>
                  <a:cs typeface="Tahoma"/>
                </a:endParaRPr>
              </a:p>
              <a:p>
                <a:pPr marL="1155700" lvl="2">
                  <a:spcBef>
                    <a:spcPts val="195"/>
                  </a:spcBef>
                  <a:buClr>
                    <a:srgbClr val="FF0000"/>
                  </a:buClr>
                  <a:buSzPct val="54166"/>
                  <a:buFont typeface="Wingdings"/>
                  <a:buChar char=""/>
                  <a:tabLst>
                    <a:tab pos="755015" algn="l"/>
                    <a:tab pos="755650" algn="l"/>
                  </a:tabLst>
                </a:pPr>
                <a:r>
                  <a:rPr lang="en-US" altLang="ko-KR" spc="-5" dirty="0" smtClean="0">
                    <a:latin typeface="Tahoma"/>
                    <a:cs typeface="Tahoma"/>
                  </a:rPr>
                  <a:t>i.e.,  K = 29, 31, 37  </a:t>
                </a:r>
              </a:p>
              <a:p>
                <a:pPr marL="1155700" lvl="2">
                  <a:spcBef>
                    <a:spcPts val="195"/>
                  </a:spcBef>
                  <a:buClr>
                    <a:srgbClr val="FF0000"/>
                  </a:buClr>
                  <a:buSzPct val="54166"/>
                  <a:buFont typeface="Wingdings"/>
                  <a:buChar char=""/>
                  <a:tabLst>
                    <a:tab pos="755015" algn="l"/>
                    <a:tab pos="755650" algn="l"/>
                  </a:tabLst>
                </a:pPr>
                <a:r>
                  <a:rPr lang="en-US" altLang="ko-KR" spc="-5" dirty="0" smtClean="0">
                    <a:latin typeface="Tahoma"/>
                    <a:cs typeface="Tahoma"/>
                    <a:sym typeface="Wingdings" panose="05000000000000000000" pitchFamily="2" charset="2"/>
                  </a:rPr>
                  <a:t>If L = Length of string S, then </a:t>
                </a:r>
              </a:p>
              <a:p>
                <a:pPr marL="1155700" lvl="2">
                  <a:spcBef>
                    <a:spcPts val="195"/>
                  </a:spcBef>
                  <a:buClr>
                    <a:srgbClr val="FF0000"/>
                  </a:buClr>
                  <a:buSzPct val="54166"/>
                  <a:buFont typeface="Wingdings"/>
                  <a:buChar char=""/>
                  <a:tabLst>
                    <a:tab pos="755015" algn="l"/>
                    <a:tab pos="755650" algn="l"/>
                  </a:tabLst>
                </a:pPr>
                <a:endParaRPr lang="en-US" altLang="ko-KR" spc="-5" dirty="0">
                  <a:latin typeface="Tahoma"/>
                  <a:cs typeface="Tahoma"/>
                  <a:sym typeface="Wingdings" panose="05000000000000000000" pitchFamily="2" charset="2"/>
                </a:endParaRPr>
              </a:p>
              <a:p>
                <a:pPr marL="927100" lvl="2" indent="0">
                  <a:spcBef>
                    <a:spcPts val="195"/>
                  </a:spcBef>
                  <a:buClr>
                    <a:srgbClr val="FF0000"/>
                  </a:buClr>
                  <a:buSzPct val="54166"/>
                  <a:buNone/>
                  <a:tabLst>
                    <a:tab pos="755015" algn="l"/>
                    <a:tab pos="7556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pc="-5" dirty="0" smtClean="0">
                          <a:latin typeface="Cambria Math" panose="02040503050406030204" pitchFamily="18" charset="0"/>
                          <a:cs typeface="Tahoma"/>
                          <a:sym typeface="Wingdings" panose="05000000000000000000" pitchFamily="2" charset="2"/>
                        </a:rPr>
                        <m:t>h</m:t>
                      </m:r>
                      <m:d>
                        <m:dPr>
                          <m:ctrlPr>
                            <a:rPr lang="en-US" altLang="ko-KR" i="1" spc="-5" dirty="0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spc="-5" dirty="0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S</m:t>
                          </m:r>
                        </m:e>
                      </m:d>
                      <m:r>
                        <a:rPr lang="en-US" altLang="ko-KR" i="1" spc="-5" dirty="0">
                          <a:latin typeface="Cambria Math" panose="02040503050406030204" pitchFamily="18" charset="0"/>
                          <a:cs typeface="Tahoma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b="0" i="1" spc="-5" dirty="0" smtClean="0">
                          <a:latin typeface="Cambria Math" panose="02040503050406030204" pitchFamily="18" charset="0"/>
                          <a:cs typeface="Tahoma"/>
                          <a:sym typeface="Wingdings" panose="05000000000000000000" pitchFamily="2" charset="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i</m:t>
                          </m:r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L</m:t>
                          </m:r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L</m:t>
                              </m:r>
                              <m:r>
                                <a:rPr lang="en-US" altLang="ko-KR" b="0" i="1" spc="-5" smtClean="0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pc="-5" smtClean="0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i</m:t>
                              </m:r>
                              <m:r>
                                <a:rPr lang="en-US" altLang="ko-KR" b="0" i="1" spc="-5" smtClean="0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pc="-5" smtClean="0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∗</m:t>
                          </m:r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i="1" spc="-5" smtClean="0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37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spc="-5">
                                  <a:latin typeface="Cambria Math" panose="02040503050406030204" pitchFamily="18" charset="0"/>
                                  <a:cs typeface="Tahoma"/>
                                  <a:sym typeface="Wingdings" panose="05000000000000000000" pitchFamily="2" charset="2"/>
                                </a:rPr>
                                <m:t>i</m:t>
                              </m:r>
                            </m:sup>
                          </m:sSup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 </m:t>
                          </m:r>
                          <m: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%</m:t>
                          </m:r>
                          <m:r>
                            <a:rPr lang="en-US" altLang="ko-KR" b="0" i="1" spc="-5" smtClean="0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i="1" spc="-5">
                              <a:latin typeface="Cambria Math" panose="02040503050406030204" pitchFamily="18" charset="0"/>
                              <a:cs typeface="Tahoma"/>
                              <a:sym typeface="Wingdings" panose="05000000000000000000" pitchFamily="2" charset="2"/>
                            </a:rPr>
                            <m:t>TableSize</m:t>
                          </m:r>
                        </m:e>
                      </m:nary>
                    </m:oMath>
                  </m:oMathPara>
                </a14:m>
                <a:endParaRPr lang="en-US" altLang="ko-KR" spc="-5" dirty="0" smtClean="0">
                  <a:latin typeface="Tahoma"/>
                  <a:cs typeface="Tahoma"/>
                  <a:sym typeface="Wingdings" panose="05000000000000000000" pitchFamily="2" charset="2"/>
                </a:endParaRPr>
              </a:p>
              <a:p>
                <a:pPr marL="1155700" marR="5080" lvl="1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spc="-5" dirty="0" smtClean="0">
                    <a:latin typeface="Tahoma"/>
                    <a:cs typeface="Tahoma"/>
                    <a:sym typeface="Wingdings" panose="05000000000000000000" pitchFamily="2" charset="2"/>
                  </a:rPr>
                  <a:t>Use Horner's rule to compute h(S).</a:t>
                </a:r>
              </a:p>
              <a:p>
                <a:pPr marL="1155700" marR="5080" lvl="1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spc="-5" dirty="0" smtClean="0">
                    <a:latin typeface="Tahoma"/>
                    <a:cs typeface="Tahoma"/>
                    <a:sym typeface="Wingdings" panose="05000000000000000000" pitchFamily="2" charset="2"/>
                  </a:rPr>
                  <a:t>Limit L for long strings</a:t>
                </a:r>
                <a:endParaRPr lang="en-US" altLang="ko-KR" spc="-5" dirty="0">
                  <a:latin typeface="Tahoma"/>
                  <a:cs typeface="Tahoma"/>
                  <a:sym typeface="Wingdings" panose="05000000000000000000" pitchFamily="2" charset="2"/>
                </a:endParaRPr>
              </a:p>
              <a:p>
                <a:pPr marL="927100" lvl="2" indent="0">
                  <a:spcBef>
                    <a:spcPts val="195"/>
                  </a:spcBef>
                  <a:buClr>
                    <a:srgbClr val="FF0000"/>
                  </a:buClr>
                  <a:buSzPct val="54166"/>
                  <a:buNone/>
                  <a:tabLst>
                    <a:tab pos="755015" algn="l"/>
                    <a:tab pos="755650" algn="l"/>
                  </a:tabLst>
                </a:pPr>
                <a:endParaRPr lang="en-US" altLang="ko-KR" spc="-5" dirty="0">
                  <a:latin typeface="Tahoma"/>
                  <a:cs typeface="Tahoma"/>
                  <a:sym typeface="Wingdings" panose="05000000000000000000" pitchFamily="2" charset="2"/>
                </a:endParaRPr>
              </a:p>
              <a:p>
                <a:pPr marL="755650" marR="5080" indent="-285750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sz="2000" dirty="0" smtClean="0">
                    <a:latin typeface="Tahoma"/>
                    <a:cs typeface="Tahoma"/>
                  </a:rPr>
                  <a:t>Potential</a:t>
                </a:r>
                <a:r>
                  <a:rPr lang="ko-KR" altLang="en-US" sz="2000" dirty="0" smtClean="0">
                    <a:latin typeface="Tahoma"/>
                    <a:cs typeface="Tahoma"/>
                  </a:rPr>
                  <a:t> </a:t>
                </a:r>
                <a:r>
                  <a:rPr lang="en-US" altLang="ko-KR" sz="2000" dirty="0" smtClean="0">
                    <a:latin typeface="Tahoma"/>
                    <a:cs typeface="Tahoma"/>
                  </a:rPr>
                  <a:t>problems </a:t>
                </a:r>
              </a:p>
              <a:p>
                <a:pPr marL="1155700" marR="5080" lvl="1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dirty="0" smtClean="0">
                    <a:latin typeface="Tahoma"/>
                    <a:cs typeface="Tahoma"/>
                  </a:rPr>
                  <a:t>Overflow</a:t>
                </a:r>
                <a:endParaRPr lang="en-US" altLang="ko-KR" dirty="0">
                  <a:latin typeface="Tahoma"/>
                  <a:cs typeface="Tahoma"/>
                </a:endParaRPr>
              </a:p>
              <a:p>
                <a:pPr marL="1155700" marR="5080" lvl="1">
                  <a:lnSpc>
                    <a:spcPts val="2160"/>
                  </a:lnSpc>
                  <a:spcBef>
                    <a:spcPts val="500"/>
                  </a:spcBef>
                </a:pPr>
                <a:r>
                  <a:rPr lang="en-US" altLang="ko-KR" spc="-5" dirty="0" smtClean="0">
                    <a:latin typeface="Tahoma"/>
                    <a:cs typeface="Tahoma"/>
                  </a:rPr>
                  <a:t>Larger runtime</a:t>
                </a:r>
                <a:endParaRPr lang="en-US" altLang="ko-KR" spc="-5" dirty="0">
                  <a:latin typeface="Tahoma"/>
                  <a:cs typeface="Tahoma"/>
                </a:endParaRPr>
              </a:p>
              <a:p>
                <a:pPr marL="755650" lvl="1">
                  <a:spcBef>
                    <a:spcPts val="575"/>
                  </a:spcBef>
                  <a:buSzPct val="54166"/>
                  <a:buFont typeface="Wingdings"/>
                  <a:buChar char=""/>
                  <a:tabLst>
                    <a:tab pos="755015" algn="l"/>
                    <a:tab pos="755650" algn="l"/>
                  </a:tabLst>
                </a:pPr>
                <a:endParaRPr lang="en-US" altLang="ko-KR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- </a:t>
            </a:r>
            <a:r>
              <a:rPr lang="en-US" altLang="ko-KR" spc="-10" dirty="0" smtClean="0"/>
              <a:t>Different </a:t>
            </a:r>
            <a:r>
              <a:rPr lang="en-US" altLang="ko-KR" spc="-5" dirty="0"/>
              <a:t>Ways to </a:t>
            </a:r>
            <a:r>
              <a:rPr lang="en-US" altLang="ko-KR" spc="-10" dirty="0"/>
              <a:t>Design </a:t>
            </a:r>
            <a:r>
              <a:rPr lang="en-US" altLang="ko-KR" spc="-5" dirty="0"/>
              <a:t>a </a:t>
            </a:r>
            <a:r>
              <a:rPr lang="en-US" altLang="ko-KR" spc="-5" dirty="0" smtClean="0"/>
              <a:t>Hash </a:t>
            </a:r>
            <a:r>
              <a:rPr lang="en-US" altLang="ko-KR" spc="-10" dirty="0"/>
              <a:t>Function </a:t>
            </a:r>
            <a:r>
              <a:rPr lang="en-US" altLang="ko-KR" spc="-5" dirty="0"/>
              <a:t>for </a:t>
            </a:r>
            <a:r>
              <a:rPr lang="en-US" altLang="ko-KR" spc="-5" dirty="0">
                <a:solidFill>
                  <a:srgbClr val="FF0000"/>
                </a:solidFill>
              </a:rPr>
              <a:t>String</a:t>
            </a:r>
            <a:r>
              <a:rPr lang="en-US" altLang="ko-KR" spc="20" dirty="0">
                <a:solidFill>
                  <a:srgbClr val="FF0000"/>
                </a:solidFill>
              </a:rPr>
              <a:t> </a:t>
            </a:r>
            <a:r>
              <a:rPr lang="en-US" altLang="ko-KR" spc="-5" dirty="0"/>
              <a:t>Keys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 smtClean="0">
              <a:latin typeface="Tahoma"/>
              <a:cs typeface="Tahom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4139457"/>
            <a:ext cx="528091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a hash function for strings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hash(</a:t>
            </a:r>
            <a:r>
              <a:rPr lang="en-US" altLang="ko-KR" sz="1600" dirty="0" err="1"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latin typeface="Consolas" panose="020B0609020204030204" pitchFamily="49" charset="0"/>
              </a:rPr>
              <a:t> string&amp; key, int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int </a:t>
            </a:r>
            <a:r>
              <a:rPr lang="en-US" altLang="ko-KR" sz="1600" dirty="0" smtClean="0">
                <a:latin typeface="Consolas" panose="020B0609020204030204" pitchFamily="49" charset="0"/>
              </a:rPr>
              <a:t>value </a:t>
            </a:r>
            <a:r>
              <a:rPr lang="en-US" altLang="ko-KR" sz="1600" dirty="0">
                <a:latin typeface="Consolas" panose="020B0609020204030204" pitchFamily="49" charset="0"/>
              </a:rPr>
              <a:t>=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for (auto x : key)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value = value * 37 </a:t>
            </a:r>
            <a:r>
              <a:rPr lang="en-US" altLang="ko-KR" sz="1600" dirty="0">
                <a:latin typeface="Consolas" panose="020B0609020204030204" pitchFamily="49" charset="0"/>
              </a:rPr>
              <a:t>+ x;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value </a:t>
            </a:r>
            <a:r>
              <a:rPr lang="en-US" altLang="ko-KR" sz="1600" dirty="0">
                <a:latin typeface="Consolas" panose="020B0609020204030204" pitchFamily="49" charset="0"/>
              </a:rPr>
              <a:t>%=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</a:t>
            </a:r>
            <a:r>
              <a:rPr lang="en-US" altLang="ko-KR" sz="1600" dirty="0" smtClean="0">
                <a:latin typeface="Consolas" panose="020B0609020204030204" pitchFamily="49" charset="0"/>
              </a:rPr>
              <a:t>(value </a:t>
            </a:r>
            <a:r>
              <a:rPr lang="en-US" altLang="ko-KR" sz="1600" dirty="0">
                <a:latin typeface="Consolas" panose="020B0609020204030204" pitchFamily="49" charset="0"/>
              </a:rPr>
              <a:t>&lt; 0) </a:t>
            </a:r>
            <a:r>
              <a:rPr lang="en-US" altLang="ko-KR" sz="1600" dirty="0" smtClean="0">
                <a:latin typeface="Consolas" panose="020B0609020204030204" pitchFamily="49" charset="0"/>
              </a:rPr>
              <a:t>value </a:t>
            </a:r>
            <a:r>
              <a:rPr lang="en-US" altLang="ko-KR" sz="1600" dirty="0">
                <a:latin typeface="Consolas" panose="020B0609020204030204" pitchFamily="49" charset="0"/>
              </a:rPr>
              <a:t>+=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return </a:t>
            </a:r>
            <a:r>
              <a:rPr lang="en-US" altLang="ko-KR" sz="1600" dirty="0" smtClean="0"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93700">
              <a:lnSpc>
                <a:spcPct val="100000"/>
              </a:lnSpc>
            </a:pPr>
            <a:r>
              <a:rPr lang="en-US" altLang="ko-KR" spc="-5" dirty="0">
                <a:latin typeface="Tahoma"/>
                <a:cs typeface="Tahoma"/>
              </a:rPr>
              <a:t>Chaining</a:t>
            </a:r>
            <a:endParaRPr lang="en-US" altLang="ko-KR" dirty="0">
              <a:latin typeface="Tahoma"/>
              <a:cs typeface="Tahoma"/>
            </a:endParaRPr>
          </a:p>
          <a:p>
            <a:pPr marL="393700" marR="5080">
              <a:lnSpc>
                <a:spcPct val="120000"/>
              </a:lnSpc>
            </a:pPr>
            <a:r>
              <a:rPr lang="en-US" altLang="ko-KR" spc="-5" dirty="0">
                <a:latin typeface="Tahoma"/>
                <a:cs typeface="Tahoma"/>
              </a:rPr>
              <a:t>Open</a:t>
            </a:r>
            <a:r>
              <a:rPr lang="en-US" altLang="ko-KR" spc="-4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addressing  </a:t>
            </a:r>
            <a:endParaRPr lang="en-US" altLang="ko-KR" spc="-5" dirty="0" smtClean="0">
              <a:latin typeface="Tahoma"/>
              <a:cs typeface="Tahoma"/>
            </a:endParaRPr>
          </a:p>
          <a:p>
            <a:pPr marL="793750" marR="5080" lvl="1">
              <a:lnSpc>
                <a:spcPct val="120000"/>
              </a:lnSpc>
            </a:pPr>
            <a:r>
              <a:rPr lang="en-US" altLang="ko-KR" spc="-10" dirty="0" smtClean="0">
                <a:latin typeface="Tahoma"/>
                <a:cs typeface="Tahoma"/>
              </a:rPr>
              <a:t>Linear Probing</a:t>
            </a:r>
          </a:p>
          <a:p>
            <a:pPr marL="793750" marR="5080" lvl="1">
              <a:lnSpc>
                <a:spcPct val="120000"/>
              </a:lnSpc>
            </a:pPr>
            <a:r>
              <a:rPr lang="en-US" altLang="ko-KR" spc="-10" dirty="0" smtClean="0">
                <a:latin typeface="Tahoma"/>
                <a:cs typeface="Tahoma"/>
              </a:rPr>
              <a:t>quadratic Probing</a:t>
            </a:r>
          </a:p>
          <a:p>
            <a:pPr marL="793750" marR="5080" lvl="1">
              <a:lnSpc>
                <a:spcPct val="120000"/>
              </a:lnSpc>
            </a:pPr>
            <a:r>
              <a:rPr lang="en-US" altLang="ko-KR" spc="-10" dirty="0" smtClean="0">
                <a:latin typeface="Tahoma"/>
                <a:cs typeface="Tahoma"/>
              </a:rPr>
              <a:t>Double </a:t>
            </a:r>
            <a:r>
              <a:rPr lang="en-US" altLang="ko-KR" spc="-5" dirty="0" smtClean="0">
                <a:latin typeface="Tahoma"/>
                <a:cs typeface="Tahoma"/>
              </a:rPr>
              <a:t>hashing.</a:t>
            </a:r>
            <a:endParaRPr lang="en-US" altLang="ko-KR" dirty="0">
              <a:latin typeface="Tahoma"/>
              <a:cs typeface="Tahoma"/>
            </a:endParaRPr>
          </a:p>
          <a:p>
            <a:pPr marL="755650" lvl="1">
              <a:spcBef>
                <a:spcPts val="575"/>
              </a:spcBef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Collision – Techniques </a:t>
            </a:r>
            <a:r>
              <a:rPr lang="en-US" altLang="ko-KR" spc="-5" dirty="0"/>
              <a:t>to Deal</a:t>
            </a:r>
            <a:r>
              <a:rPr lang="en-US" altLang="ko-KR" spc="-70" dirty="0"/>
              <a:t> </a:t>
            </a:r>
            <a:r>
              <a:rPr lang="en-US" altLang="ko-KR" spc="-5" dirty="0" smtClean="0"/>
              <a:t>with </a:t>
            </a:r>
            <a:r>
              <a:rPr lang="en-US" altLang="ko-KR" spc="-5" dirty="0" smtClean="0">
                <a:solidFill>
                  <a:srgbClr val="33339A"/>
                </a:solidFill>
                <a:latin typeface="Tahoma"/>
                <a:cs typeface="Tahoma"/>
              </a:rPr>
              <a:t>Collisions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5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06400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altLang="ko-KR" spc="-5" dirty="0">
                <a:latin typeface="Tahoma"/>
                <a:cs typeface="Tahoma"/>
              </a:rPr>
              <a:t>What happens when </a:t>
            </a:r>
            <a:r>
              <a:rPr lang="en-US" altLang="ko-KR" spc="-10" dirty="0">
                <a:latin typeface="Tahoma"/>
                <a:cs typeface="Tahoma"/>
              </a:rPr>
              <a:t>h(k</a:t>
            </a:r>
            <a:r>
              <a:rPr lang="en-US" altLang="ko-KR" spc="-15" baseline="-21164" dirty="0">
                <a:latin typeface="Tahoma"/>
                <a:cs typeface="Tahoma"/>
              </a:rPr>
              <a:t>1</a:t>
            </a:r>
            <a:r>
              <a:rPr lang="en-US" altLang="ko-KR" spc="-10" dirty="0">
                <a:latin typeface="Tahoma"/>
                <a:cs typeface="Tahoma"/>
              </a:rPr>
              <a:t>) </a:t>
            </a:r>
            <a:r>
              <a:rPr lang="en-US" altLang="ko-KR" spc="-5" dirty="0">
                <a:latin typeface="Tahoma"/>
                <a:cs typeface="Tahoma"/>
              </a:rPr>
              <a:t>=</a:t>
            </a:r>
            <a:r>
              <a:rPr lang="en-US" altLang="ko-KR" spc="7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h(k</a:t>
            </a:r>
            <a:r>
              <a:rPr lang="en-US" altLang="ko-KR" spc="-7" baseline="-21164" dirty="0">
                <a:latin typeface="Tahoma"/>
                <a:cs typeface="Tahoma"/>
              </a:rPr>
              <a:t>2</a:t>
            </a:r>
            <a:r>
              <a:rPr lang="en-US" altLang="ko-KR" spc="-5" dirty="0" smtClean="0">
                <a:latin typeface="Tahoma"/>
                <a:cs typeface="Tahoma"/>
              </a:rPr>
              <a:t>)?   </a:t>
            </a: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pc="-5" dirty="0">
                <a:latin typeface="Tahoma"/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Collision!</a:t>
            </a:r>
            <a:b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</a:br>
            <a:endParaRPr lang="en-US" altLang="ko-KR" spc="-5" dirty="0">
              <a:latin typeface="Tahoma"/>
              <a:cs typeface="Tahoma"/>
              <a:sym typeface="Wingdings" panose="05000000000000000000" pitchFamily="2" charset="2"/>
            </a:endParaRPr>
          </a:p>
          <a:p>
            <a:pPr marL="406400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altLang="ko-KR" spc="-10" dirty="0" smtClean="0">
                <a:latin typeface="Tahoma"/>
                <a:cs typeface="Tahoma"/>
              </a:rPr>
              <a:t>Collision </a:t>
            </a:r>
            <a:r>
              <a:rPr lang="en-US" altLang="ko-KR" spc="-10" dirty="0">
                <a:latin typeface="Tahoma"/>
                <a:cs typeface="Tahoma"/>
              </a:rPr>
              <a:t>resolution </a:t>
            </a:r>
            <a:r>
              <a:rPr lang="en-US" altLang="ko-KR" spc="-10" dirty="0" smtClean="0">
                <a:latin typeface="Tahoma"/>
                <a:cs typeface="Tahoma"/>
              </a:rPr>
              <a:t>strategies</a:t>
            </a:r>
          </a:p>
          <a:p>
            <a:pPr marL="806450" lvl="1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altLang="ko-KR" b="1" dirty="0" smtClean="0">
                <a:solidFill>
                  <a:srgbClr val="C00000"/>
                </a:solidFill>
                <a:latin typeface="Tahoma"/>
                <a:cs typeface="Tahoma"/>
              </a:rPr>
              <a:t>Chaining</a:t>
            </a:r>
          </a:p>
          <a:p>
            <a:pPr marL="1206500" lvl="2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altLang="ko-KR" spc="-5" dirty="0">
                <a:latin typeface="Tahoma"/>
                <a:cs typeface="Tahoma"/>
              </a:rPr>
              <a:t>Store colliding </a:t>
            </a:r>
            <a:r>
              <a:rPr lang="en-US" altLang="ko-KR" dirty="0">
                <a:latin typeface="Tahoma"/>
                <a:cs typeface="Tahoma"/>
              </a:rPr>
              <a:t>keys in a linked list at </a:t>
            </a:r>
            <a:r>
              <a:rPr lang="en-US" altLang="ko-KR" spc="-5" dirty="0">
                <a:latin typeface="Tahoma"/>
                <a:cs typeface="Tahoma"/>
              </a:rPr>
              <a:t>the same </a:t>
            </a:r>
            <a:r>
              <a:rPr lang="en-US" altLang="ko-KR" dirty="0" smtClean="0">
                <a:latin typeface="Tahoma"/>
                <a:cs typeface="Tahoma"/>
              </a:rPr>
              <a:t>hash </a:t>
            </a:r>
            <a:r>
              <a:rPr lang="en-US" altLang="ko-KR" spc="-5" dirty="0">
                <a:latin typeface="Tahoma"/>
                <a:cs typeface="Tahoma"/>
              </a:rPr>
              <a:t>table</a:t>
            </a:r>
            <a:r>
              <a:rPr lang="en-US" altLang="ko-KR" spc="-1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index</a:t>
            </a:r>
            <a:endParaRPr lang="en-US" altLang="ko-KR" dirty="0">
              <a:latin typeface="Tahoma"/>
              <a:cs typeface="Tahoma"/>
            </a:endParaRPr>
          </a:p>
          <a:p>
            <a:pPr marL="806450" lvl="1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altLang="ko-KR" b="1" dirty="0" smtClean="0">
                <a:solidFill>
                  <a:srgbClr val="C00000"/>
                </a:solidFill>
                <a:latin typeface="Tahoma"/>
                <a:cs typeface="Tahoma"/>
              </a:rPr>
              <a:t>Open addressing</a:t>
            </a:r>
          </a:p>
          <a:p>
            <a:pPr marL="1206500" lvl="2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altLang="ko-KR" spc="-5" dirty="0">
                <a:latin typeface="Tahoma"/>
                <a:cs typeface="Tahoma"/>
              </a:rPr>
              <a:t>Store colliding keys elsewhere </a:t>
            </a:r>
            <a:r>
              <a:rPr lang="en-US" altLang="ko-KR" dirty="0">
                <a:latin typeface="Tahoma"/>
                <a:cs typeface="Tahoma"/>
              </a:rPr>
              <a:t>in </a:t>
            </a:r>
            <a:r>
              <a:rPr lang="en-US" altLang="ko-KR" spc="-5" dirty="0">
                <a:latin typeface="Tahoma"/>
                <a:cs typeface="Tahoma"/>
              </a:rPr>
              <a:t>the</a:t>
            </a:r>
            <a:r>
              <a:rPr lang="en-US" altLang="ko-KR" spc="-30" dirty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table</a:t>
            </a:r>
          </a:p>
          <a:p>
            <a:pPr marL="1206500" lvl="2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05765" algn="l"/>
                <a:tab pos="406400" algn="l"/>
              </a:tabLst>
            </a:pPr>
            <a:endParaRPr lang="en-US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Resolving</a:t>
            </a:r>
            <a:r>
              <a:rPr lang="en-US" altLang="ko-KR" spc="-55" dirty="0" smtClean="0"/>
              <a:t> </a:t>
            </a:r>
            <a:r>
              <a:rPr lang="en-US" altLang="ko-KR" spc="-5" dirty="0"/>
              <a:t>Collisions</a:t>
            </a:r>
            <a:endParaRPr lang="en-US" altLang="ko-KR" spc="-5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525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Resolving</a:t>
            </a:r>
            <a:r>
              <a:rPr lang="en-US" altLang="ko-KR" spc="-55" dirty="0" smtClean="0"/>
              <a:t> </a:t>
            </a:r>
            <a:r>
              <a:rPr lang="en-US" altLang="ko-KR" spc="-5" dirty="0"/>
              <a:t>Collisions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00210" y="1628800"/>
            <a:ext cx="10609507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 smtClean="0">
                <a:solidFill>
                  <a:srgbClr val="33339A"/>
                </a:solidFill>
                <a:latin typeface="Tahoma"/>
                <a:cs typeface="Tahoma"/>
              </a:rPr>
              <a:t>C</a:t>
            </a:r>
            <a:r>
              <a:rPr sz="4400" spc="-10" dirty="0" smtClean="0">
                <a:solidFill>
                  <a:srgbClr val="33339A"/>
                </a:solidFill>
                <a:latin typeface="Tahoma"/>
                <a:cs typeface="Tahoma"/>
              </a:rPr>
              <a:t>h</a:t>
            </a:r>
            <a:r>
              <a:rPr sz="4400" spc="-5" dirty="0" smtClean="0">
                <a:solidFill>
                  <a:srgbClr val="33339A"/>
                </a:solidFill>
                <a:latin typeface="Tahoma"/>
                <a:cs typeface="Tahoma"/>
              </a:rPr>
              <a:t>ain</a:t>
            </a:r>
            <a:r>
              <a:rPr sz="4400" spc="-10" dirty="0" smtClean="0">
                <a:solidFill>
                  <a:srgbClr val="33339A"/>
                </a:solidFill>
                <a:latin typeface="Tahoma"/>
                <a:cs typeface="Tahoma"/>
              </a:rPr>
              <a:t>in</a:t>
            </a:r>
            <a:r>
              <a:rPr sz="4400" spc="-5" dirty="0" smtClean="0">
                <a:solidFill>
                  <a:srgbClr val="33339A"/>
                </a:solidFill>
                <a:latin typeface="Tahoma"/>
                <a:cs typeface="Tahoma"/>
              </a:rPr>
              <a:t>g</a:t>
            </a:r>
            <a:r>
              <a:rPr lang="en-US" altLang="ko-KR" sz="4400" spc="-5" dirty="0" smtClean="0">
                <a:solidFill>
                  <a:srgbClr val="33339A"/>
                </a:solidFill>
                <a:latin typeface="Tahoma"/>
                <a:cs typeface="Tahoma"/>
              </a:rPr>
              <a:t>: </a:t>
            </a:r>
            <a:br>
              <a:rPr lang="en-US" altLang="ko-KR" sz="4400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altLang="ko-KR" sz="4400" spc="-5" dirty="0" smtClean="0">
                <a:solidFill>
                  <a:srgbClr val="33339A"/>
                </a:solidFill>
                <a:latin typeface="Tahoma"/>
                <a:cs typeface="Tahoma"/>
              </a:rPr>
              <a:t>	Collison resolution technique 1 </a:t>
            </a:r>
            <a:endParaRPr sz="4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11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Chaining </a:t>
            </a:r>
            <a:r>
              <a:rPr lang="en-US" altLang="ko-KR" spc="-5" dirty="0"/>
              <a:t>strategy: maintains </a:t>
            </a:r>
            <a:r>
              <a:rPr lang="en-US" altLang="ko-KR" dirty="0"/>
              <a:t>a linked list</a:t>
            </a:r>
            <a:r>
              <a:rPr lang="en-US" altLang="ko-KR" spc="-30" dirty="0"/>
              <a:t> </a:t>
            </a:r>
            <a:r>
              <a:rPr lang="en-US" altLang="ko-KR" spc="-5" dirty="0" smtClean="0"/>
              <a:t>at </a:t>
            </a:r>
            <a:r>
              <a:rPr lang="en-US" altLang="ko-KR" spc="-5" dirty="0">
                <a:solidFill>
                  <a:srgbClr val="33339A"/>
                </a:solidFill>
                <a:latin typeface="Tahoma"/>
                <a:cs typeface="Tahoma"/>
              </a:rPr>
              <a:t>every </a:t>
            </a:r>
            <a:r>
              <a:rPr lang="en-US" altLang="ko-KR" dirty="0">
                <a:solidFill>
                  <a:srgbClr val="33339A"/>
                </a:solidFill>
                <a:latin typeface="Tahoma"/>
                <a:cs typeface="Tahoma"/>
              </a:rPr>
              <a:t>hash index </a:t>
            </a:r>
            <a:r>
              <a:rPr lang="en-US" altLang="ko-KR" spc="-5" dirty="0">
                <a:solidFill>
                  <a:srgbClr val="33339A"/>
                </a:solidFill>
                <a:latin typeface="Tahoma"/>
                <a:cs typeface="Tahoma"/>
              </a:rPr>
              <a:t>for collided</a:t>
            </a:r>
            <a:r>
              <a:rPr lang="en-US" altLang="ko-KR" spc="-7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altLang="ko-KR" spc="-5" dirty="0" smtClean="0">
                <a:solidFill>
                  <a:srgbClr val="33339A"/>
                </a:solidFill>
                <a:latin typeface="Tahoma"/>
                <a:cs typeface="Tahoma"/>
              </a:rPr>
              <a:t>elements</a:t>
            </a:r>
          </a:p>
          <a:p>
            <a:pPr lvl="1"/>
            <a:r>
              <a:rPr lang="en-US" altLang="ko-KR" spc="-5" dirty="0" smtClean="0">
                <a:latin typeface="Tahoma"/>
                <a:cs typeface="Tahoma"/>
              </a:rPr>
              <a:t>Hash </a:t>
            </a:r>
            <a:r>
              <a:rPr lang="en-US" altLang="ko-KR" spc="-5" dirty="0">
                <a:latin typeface="Tahoma"/>
                <a:cs typeface="Tahoma"/>
              </a:rPr>
              <a:t>table </a:t>
            </a:r>
            <a:r>
              <a:rPr lang="en-US" altLang="ko-KR" dirty="0">
                <a:latin typeface="Tahoma"/>
                <a:cs typeface="Tahoma"/>
              </a:rPr>
              <a:t>T is a vector</a:t>
            </a:r>
            <a:r>
              <a:rPr lang="en-US" altLang="ko-KR" spc="-85" dirty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of  linked </a:t>
            </a:r>
            <a:r>
              <a:rPr lang="en-US" altLang="ko-KR" dirty="0" smtClean="0">
                <a:latin typeface="Tahoma"/>
                <a:cs typeface="Tahoma"/>
              </a:rPr>
              <a:t>lists</a:t>
            </a:r>
          </a:p>
          <a:p>
            <a:pPr lvl="2"/>
            <a:r>
              <a:rPr lang="en-US" altLang="ko-KR" spc="-5" dirty="0">
                <a:latin typeface="Tahoma"/>
                <a:cs typeface="Tahoma"/>
              </a:rPr>
              <a:t>Insert </a:t>
            </a:r>
            <a:r>
              <a:rPr lang="en-US" altLang="ko-KR" spc="-10" dirty="0">
                <a:latin typeface="Tahoma"/>
                <a:cs typeface="Tahoma"/>
              </a:rPr>
              <a:t>element </a:t>
            </a:r>
            <a:r>
              <a:rPr lang="en-US" altLang="ko-KR" spc="-5" dirty="0">
                <a:latin typeface="Tahoma"/>
                <a:cs typeface="Tahoma"/>
              </a:rPr>
              <a:t>at the </a:t>
            </a:r>
            <a:r>
              <a:rPr lang="en-US" altLang="ko-KR" spc="-5" dirty="0" smtClean="0">
                <a:latin typeface="Tahoma"/>
                <a:cs typeface="Tahoma"/>
              </a:rPr>
              <a:t>head (as shown here) or at the tail</a:t>
            </a:r>
          </a:p>
          <a:p>
            <a:pPr lvl="1"/>
            <a:r>
              <a:rPr lang="en-US" altLang="ko-KR" dirty="0" smtClean="0">
                <a:latin typeface="Tahoma"/>
                <a:cs typeface="Tahoma"/>
              </a:rPr>
              <a:t>Key k is stored in list a </a:t>
            </a:r>
            <a:r>
              <a:rPr lang="en-US" altLang="ko-KR" dirty="0" err="1" smtClean="0">
                <a:latin typeface="Tahoma"/>
                <a:cs typeface="Tahoma"/>
              </a:rPr>
              <a:t>HashTable</a:t>
            </a:r>
            <a:r>
              <a:rPr lang="en-US" altLang="ko-KR" dirty="0" smtClean="0">
                <a:latin typeface="Tahoma"/>
                <a:cs typeface="Tahoma"/>
              </a:rPr>
              <a:t>[h(k)] </a:t>
            </a:r>
          </a:p>
          <a:p>
            <a:pPr lvl="1"/>
            <a:r>
              <a:rPr lang="en-US" altLang="ko-KR" dirty="0" smtClean="0">
                <a:latin typeface="Tahoma"/>
                <a:cs typeface="Tahoma"/>
              </a:rPr>
              <a:t>e.g., </a:t>
            </a:r>
            <a:r>
              <a:rPr lang="en-US" altLang="ko-KR" dirty="0" err="1" smtClean="0">
                <a:latin typeface="Tahoma"/>
                <a:cs typeface="Tahoma"/>
              </a:rPr>
              <a:t>TableSize</a:t>
            </a:r>
            <a:r>
              <a:rPr lang="en-US" altLang="ko-KR" dirty="0" smtClean="0">
                <a:latin typeface="Tahoma"/>
                <a:cs typeface="Tahoma"/>
              </a:rPr>
              <a:t> = 10 </a:t>
            </a:r>
          </a:p>
          <a:p>
            <a:pPr lvl="2"/>
            <a:r>
              <a:rPr lang="en-US" altLang="ko-KR" dirty="0" smtClean="0">
                <a:latin typeface="Tahoma"/>
                <a:cs typeface="Tahoma"/>
              </a:rPr>
              <a:t>h(k) = k % 10</a:t>
            </a:r>
          </a:p>
          <a:p>
            <a:pPr lvl="2"/>
            <a:r>
              <a:rPr lang="en-US" altLang="ko-KR" dirty="0" smtClean="0">
                <a:latin typeface="Tahoma"/>
                <a:cs typeface="Tahoma"/>
              </a:rPr>
              <a:t>insert first 10 perfect squares</a:t>
            </a:r>
            <a:endParaRPr lang="en-US" altLang="ko-KR" dirty="0">
              <a:latin typeface="Tahoma"/>
              <a:cs typeface="Tahoma"/>
            </a:endParaRPr>
          </a:p>
          <a:p>
            <a:pPr lvl="1"/>
            <a:endParaRPr lang="en-US" altLang="ko-KR" dirty="0">
              <a:latin typeface="Tahoma"/>
              <a:cs typeface="Tahom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Collision Resolution by  Chaining:</a:t>
            </a:r>
            <a:r>
              <a:rPr lang="en-US" altLang="ko-KR" spc="-25" dirty="0"/>
              <a:t> </a:t>
            </a:r>
            <a:r>
              <a:rPr lang="en-US" altLang="ko-KR" spc="-5" dirty="0"/>
              <a:t>Analysis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8328248" y="2930329"/>
            <a:ext cx="2440137" cy="3517452"/>
            <a:chOff x="4072398" y="1813492"/>
            <a:chExt cx="2440137" cy="3517452"/>
          </a:xfrm>
        </p:grpSpPr>
        <p:sp>
          <p:nvSpPr>
            <p:cNvPr id="73" name="직사각형 72"/>
            <p:cNvSpPr/>
            <p:nvPr/>
          </p:nvSpPr>
          <p:spPr>
            <a:xfrm>
              <a:off x="5297081" y="326254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64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657121" y="326254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5297499" y="3984340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36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5657539" y="3984340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077861" y="3276596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[4]</a:t>
              </a:r>
              <a:endParaRPr lang="en-US" altLang="ko-KR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85755" y="3627511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smtClean="0"/>
                <a:t>[5]</a:t>
              </a:r>
              <a:endParaRPr lang="en-US" altLang="ko-KR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92458" y="3978426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[6]</a:t>
              </a:r>
              <a:endParaRPr lang="en-US" altLang="ko-KR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93193" y="1828115"/>
              <a:ext cx="5259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dirty="0"/>
                <a:t>[0]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72398" y="2194707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dirty="0"/>
                <a:t>[1]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85755" y="2553380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[2]</a:t>
              </a:r>
              <a:endParaRPr lang="en-US" altLang="ko-KR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87539" y="2920772"/>
              <a:ext cx="52618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[3]</a:t>
              </a:r>
              <a:endParaRPr lang="en-US" altLang="ko-KR" sz="14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97081" y="18134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657121" y="181349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5657121" y="1813492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289243" y="2176415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81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649283" y="2176415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5649283" y="2176415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017162" y="217948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6377202" y="217948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6377202" y="2179487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60121" y="2905521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920161" y="2905521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4920161" y="2905521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017162" y="325631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6377202" y="325631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377202" y="3256317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89243" y="3618749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25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5649283" y="3618749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5649283" y="3618749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7912" y="4363616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[7]</a:t>
              </a:r>
              <a:endParaRPr lang="en-US" altLang="ko-KR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97912" y="4725818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[8]</a:t>
              </a:r>
              <a:endParaRPr lang="en-US" altLang="ko-KR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99374" y="5088020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[9]</a:t>
              </a:r>
              <a:endParaRPr lang="en-US" altLang="ko-KR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289243" y="5074428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49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649283" y="5074428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6017580" y="398288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6377620" y="398288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6377620" y="3982882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017162" y="5078916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377202" y="5078916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377202" y="5078916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64393" y="18134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924433" y="1813492"/>
              <a:ext cx="0" cy="252028"/>
            </a:xfrm>
            <a:prstGeom prst="lin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4568377" y="3618749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4928417" y="3618749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4568377" y="325631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4928417" y="325631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4568377" y="3982353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928417" y="3982353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4560121" y="2174428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4920161" y="2174428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4920161" y="2174428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560121" y="2535364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4920161" y="2535364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4920161" y="2535364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560121" y="5072441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4920161" y="5072441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568377" y="43483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4928417" y="434839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4928417" y="4348392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565490" y="4703466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4925530" y="4703466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4925530" y="4703466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/>
            <p:cNvCxnSpPr>
              <a:stCxn id="113" idx="3"/>
              <a:endCxn id="84" idx="1"/>
            </p:cNvCxnSpPr>
            <p:nvPr/>
          </p:nvCxnSpPr>
          <p:spPr>
            <a:xfrm>
              <a:off x="5059348" y="1939506"/>
              <a:ext cx="237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3" idx="3"/>
              <a:endCxn id="87" idx="1"/>
            </p:cNvCxnSpPr>
            <p:nvPr/>
          </p:nvCxnSpPr>
          <p:spPr>
            <a:xfrm>
              <a:off x="5055076" y="2300442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89" idx="3"/>
              <a:endCxn id="90" idx="1"/>
            </p:cNvCxnSpPr>
            <p:nvPr/>
          </p:nvCxnSpPr>
          <p:spPr>
            <a:xfrm>
              <a:off x="5784198" y="2302429"/>
              <a:ext cx="232964" cy="3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7" idx="3"/>
              <a:endCxn id="73" idx="1"/>
            </p:cNvCxnSpPr>
            <p:nvPr/>
          </p:nvCxnSpPr>
          <p:spPr>
            <a:xfrm>
              <a:off x="5063332" y="3382331"/>
              <a:ext cx="233749" cy="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73" idx="3"/>
              <a:endCxn id="96" idx="1"/>
            </p:cNvCxnSpPr>
            <p:nvPr/>
          </p:nvCxnSpPr>
          <p:spPr>
            <a:xfrm flipV="1">
              <a:off x="5792036" y="3382331"/>
              <a:ext cx="225126" cy="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15" idx="3"/>
              <a:endCxn id="99" idx="1"/>
            </p:cNvCxnSpPr>
            <p:nvPr/>
          </p:nvCxnSpPr>
          <p:spPr>
            <a:xfrm>
              <a:off x="5063332" y="3744763"/>
              <a:ext cx="225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19" idx="3"/>
              <a:endCxn id="75" idx="1"/>
            </p:cNvCxnSpPr>
            <p:nvPr/>
          </p:nvCxnSpPr>
          <p:spPr>
            <a:xfrm>
              <a:off x="5063332" y="4108367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75" idx="3"/>
              <a:endCxn id="107" idx="1"/>
            </p:cNvCxnSpPr>
            <p:nvPr/>
          </p:nvCxnSpPr>
          <p:spPr>
            <a:xfrm flipV="1">
              <a:off x="5792454" y="4108896"/>
              <a:ext cx="225126" cy="1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27" idx="3"/>
              <a:endCxn id="105" idx="1"/>
            </p:cNvCxnSpPr>
            <p:nvPr/>
          </p:nvCxnSpPr>
          <p:spPr>
            <a:xfrm>
              <a:off x="5055076" y="5198455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05" idx="3"/>
              <a:endCxn id="110" idx="1"/>
            </p:cNvCxnSpPr>
            <p:nvPr/>
          </p:nvCxnSpPr>
          <p:spPr>
            <a:xfrm>
              <a:off x="5784198" y="5200442"/>
              <a:ext cx="232964" cy="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오른쪽 화살표 144"/>
          <p:cNvSpPr/>
          <p:nvPr/>
        </p:nvSpPr>
        <p:spPr>
          <a:xfrm>
            <a:off x="6461950" y="3212976"/>
            <a:ext cx="426138" cy="43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299435" y="4274386"/>
            <a:ext cx="38571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fr-FR" altLang="ko-KR" dirty="0">
                <a:latin typeface="Consolas" panose="020B0609020204030204" pitchFamily="49" charset="0"/>
              </a:rPr>
              <a:t>Insertion sequence: </a:t>
            </a:r>
            <a:endParaRPr lang="fr-FR" altLang="ko-KR" dirty="0" smtClean="0">
              <a:latin typeface="Consolas" panose="020B0609020204030204" pitchFamily="49" charset="0"/>
            </a:endParaRPr>
          </a:p>
          <a:p>
            <a:pPr algn="ctr"/>
            <a:r>
              <a:rPr lang="fr-FR" altLang="ko-KR" dirty="0" smtClean="0">
                <a:latin typeface="Consolas" panose="020B0609020204030204" pitchFamily="49" charset="0"/>
              </a:rPr>
              <a:t>{ 0 1 4 9 </a:t>
            </a:r>
            <a:r>
              <a:rPr lang="fr-FR" altLang="ko-KR" dirty="0">
                <a:latin typeface="Consolas" panose="020B0609020204030204" pitchFamily="49" charset="0"/>
              </a:rPr>
              <a:t>16 25 36 49 64 </a:t>
            </a:r>
            <a:r>
              <a:rPr lang="fr-FR" altLang="ko-KR" dirty="0" smtClean="0">
                <a:latin typeface="Consolas" panose="020B0609020204030204" pitchFamily="49" charset="0"/>
              </a:rPr>
              <a:t>81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3392" y="4653136"/>
            <a:ext cx="11117070" cy="83366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2000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자기 아들을 아끼지 아니하시고 우리 모든 사람을 위하여 내주신 이가 어찌 그 아들과 함께 모든 것을 우리에게 주시지 </a:t>
            </a:r>
            <a:r>
              <a:rPr lang="ko-KR" altLang="en-US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아니하겠느냐 </a:t>
            </a:r>
            <a:r>
              <a:rPr lang="en-US" altLang="ko-KR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로마서 </a:t>
            </a:r>
            <a:r>
              <a:rPr lang="en-US" altLang="ko-KR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8:32)</a:t>
            </a:r>
            <a:endParaRPr lang="en-US" altLang="ko-KR" sz="2000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3392" y="5619232"/>
            <a:ext cx="11117070" cy="83366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2000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우리가 알거니와 하나님을 사랑하는 자 곧 그의 뜻대로 부르심을 입은 자들에게는 모든 것이 합력하여 선을 </a:t>
            </a:r>
            <a:r>
              <a:rPr lang="ko-KR" altLang="en-US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이루느니라 </a:t>
            </a:r>
            <a:r>
              <a:rPr lang="en-US" altLang="ko-KR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로마서 </a:t>
            </a:r>
            <a:r>
              <a:rPr lang="en-US" altLang="ko-KR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8:28)</a:t>
            </a:r>
            <a:endParaRPr lang="en-US" altLang="ko-KR" sz="2000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7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Load factor λ of a hash table T is defined as follows:</a:t>
            </a:r>
          </a:p>
          <a:p>
            <a:pPr lvl="1"/>
            <a:r>
              <a:rPr lang="en-US" altLang="ko-KR" spc="-5" dirty="0" smtClean="0">
                <a:latin typeface="Tahoma"/>
                <a:cs typeface="Tahoma"/>
              </a:rPr>
              <a:t>Element size:  N </a:t>
            </a:r>
            <a:r>
              <a:rPr lang="en-US" altLang="ko-KR" spc="-5" dirty="0">
                <a:latin typeface="Tahoma"/>
                <a:cs typeface="Tahoma"/>
              </a:rPr>
              <a:t>= number of elements in </a:t>
            </a:r>
            <a:r>
              <a:rPr lang="en-US" altLang="ko-KR" spc="-5" dirty="0" smtClean="0">
                <a:latin typeface="Tahoma"/>
                <a:cs typeface="Tahoma"/>
              </a:rPr>
              <a:t>T     </a:t>
            </a:r>
          </a:p>
          <a:p>
            <a:pPr lvl="1"/>
            <a:r>
              <a:rPr lang="en-US" altLang="ko-KR" spc="-5" dirty="0" smtClean="0">
                <a:latin typeface="Tahoma"/>
                <a:cs typeface="Tahoma"/>
              </a:rPr>
              <a:t>Table size:      M </a:t>
            </a:r>
            <a:r>
              <a:rPr lang="en-US" altLang="ko-KR" spc="-5" dirty="0">
                <a:latin typeface="Tahoma"/>
                <a:cs typeface="Tahoma"/>
              </a:rPr>
              <a:t>= size of T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Load factor:    </a:t>
            </a:r>
            <a:r>
              <a:rPr lang="el-GR" altLang="ko-KR" dirty="0" smtClean="0">
                <a:latin typeface="Tahoma"/>
                <a:cs typeface="Tahoma"/>
              </a:rPr>
              <a:t>λ </a:t>
            </a:r>
            <a:r>
              <a:rPr lang="el-GR" altLang="ko-KR" dirty="0">
                <a:latin typeface="Tahoma"/>
                <a:cs typeface="Tahoma"/>
              </a:rPr>
              <a:t>= </a:t>
            </a:r>
            <a:r>
              <a:rPr lang="en-US" altLang="ko-KR" dirty="0" smtClean="0">
                <a:latin typeface="Tahoma"/>
                <a:cs typeface="Tahoma"/>
              </a:rPr>
              <a:t>N/M       (</a:t>
            </a:r>
            <a:r>
              <a:rPr lang="ko-KR" altLang="en-US" dirty="0" smtClean="0">
                <a:latin typeface="Tahoma"/>
                <a:cs typeface="Tahoma"/>
              </a:rPr>
              <a:t>적재율</a:t>
            </a:r>
            <a:r>
              <a:rPr lang="en-US" altLang="ko-KR" dirty="0" smtClean="0">
                <a:latin typeface="Tahoma"/>
                <a:cs typeface="Tahoma"/>
              </a:rPr>
              <a:t>)</a:t>
            </a:r>
          </a:p>
          <a:p>
            <a:pPr lvl="2"/>
            <a:r>
              <a:rPr lang="en-US" altLang="ko-KR" dirty="0" smtClean="0">
                <a:latin typeface="Tahoma"/>
                <a:cs typeface="Tahoma"/>
              </a:rPr>
              <a:t>i.e., </a:t>
            </a:r>
            <a:r>
              <a:rPr lang="el-GR" altLang="ko-KR" dirty="0" smtClean="0">
                <a:latin typeface="Tahoma"/>
                <a:cs typeface="Tahoma"/>
              </a:rPr>
              <a:t>λ</a:t>
            </a:r>
            <a:r>
              <a:rPr lang="en-US" altLang="ko-KR" dirty="0" smtClean="0">
                <a:latin typeface="Tahoma"/>
                <a:cs typeface="Tahoma"/>
              </a:rPr>
              <a:t> is the average length of a chain</a:t>
            </a:r>
            <a:endParaRPr lang="en-US" altLang="ko-KR" dirty="0">
              <a:latin typeface="Tahoma"/>
              <a:cs typeface="Tahoma"/>
            </a:endParaRPr>
          </a:p>
          <a:p>
            <a:endParaRPr lang="en-US" altLang="ko-KR" dirty="0" smtClean="0">
              <a:latin typeface="Tahoma"/>
              <a:cs typeface="Tahoma"/>
            </a:endParaRPr>
          </a:p>
          <a:p>
            <a:r>
              <a:rPr lang="en-US" altLang="ko-KR" dirty="0">
                <a:latin typeface="Tahoma"/>
                <a:cs typeface="Tahoma"/>
              </a:rPr>
              <a:t>Unsuccessful </a:t>
            </a:r>
            <a:r>
              <a:rPr lang="en-US" altLang="ko-KR" spc="-5" dirty="0">
                <a:latin typeface="Tahoma"/>
                <a:cs typeface="Tahoma"/>
              </a:rPr>
              <a:t>search time:</a:t>
            </a:r>
            <a:r>
              <a:rPr lang="en-US" altLang="ko-KR" spc="-1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O(</a:t>
            </a:r>
            <a:r>
              <a:rPr lang="el-GR" altLang="ko-KR" spc="-5" dirty="0">
                <a:latin typeface="Arial"/>
                <a:cs typeface="Arial"/>
              </a:rPr>
              <a:t>λ</a:t>
            </a:r>
            <a:r>
              <a:rPr lang="el-GR" altLang="ko-KR" spc="-5" dirty="0" smtClean="0">
                <a:latin typeface="Arial"/>
                <a:cs typeface="Arial"/>
              </a:rPr>
              <a:t>)</a:t>
            </a:r>
            <a:endParaRPr lang="en-US" altLang="ko-KR" spc="-5" dirty="0" smtClean="0">
              <a:latin typeface="Arial"/>
              <a:cs typeface="Arial"/>
            </a:endParaRPr>
          </a:p>
          <a:p>
            <a:pPr lvl="1"/>
            <a:r>
              <a:rPr lang="en-US" altLang="ko-KR" spc="-5" dirty="0">
                <a:latin typeface="Tahoma"/>
                <a:cs typeface="Tahoma"/>
              </a:rPr>
              <a:t>Same for </a:t>
            </a:r>
            <a:r>
              <a:rPr lang="en-US" altLang="ko-KR" dirty="0">
                <a:latin typeface="Tahoma"/>
                <a:cs typeface="Tahoma"/>
              </a:rPr>
              <a:t>insert</a:t>
            </a:r>
            <a:r>
              <a:rPr lang="en-US" altLang="ko-KR" spc="-3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time</a:t>
            </a:r>
            <a:endParaRPr lang="en-US" altLang="ko-KR" dirty="0">
              <a:latin typeface="Tahoma"/>
              <a:cs typeface="Tahoma"/>
            </a:endParaRPr>
          </a:p>
          <a:p>
            <a:r>
              <a:rPr lang="en-US" altLang="ko-KR" spc="-5" dirty="0" smtClean="0">
                <a:latin typeface="Tahoma"/>
                <a:cs typeface="Tahoma"/>
              </a:rPr>
              <a:t>Successful</a:t>
            </a:r>
            <a:r>
              <a:rPr lang="en-US" altLang="ko-KR" dirty="0" smtClean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search</a:t>
            </a:r>
            <a:r>
              <a:rPr lang="en-US" altLang="ko-KR" spc="5" dirty="0">
                <a:latin typeface="Tahoma"/>
                <a:cs typeface="Tahoma"/>
              </a:rPr>
              <a:t> </a:t>
            </a:r>
            <a:r>
              <a:rPr lang="en-US" altLang="ko-KR" spc="-5" dirty="0" smtClean="0">
                <a:latin typeface="Tahoma"/>
                <a:cs typeface="Tahoma"/>
              </a:rPr>
              <a:t>time average:</a:t>
            </a:r>
            <a:r>
              <a:rPr lang="en-US" altLang="ko-KR" spc="-5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O(</a:t>
            </a:r>
            <a:r>
              <a:rPr lang="el-GR" altLang="ko-KR" dirty="0">
                <a:latin typeface="Arial"/>
                <a:cs typeface="Arial"/>
              </a:rPr>
              <a:t>λ</a:t>
            </a:r>
            <a:r>
              <a:rPr lang="el-GR" altLang="ko-KR" dirty="0">
                <a:latin typeface="Tahoma"/>
                <a:cs typeface="Tahoma"/>
              </a:rPr>
              <a:t>/2)</a:t>
            </a:r>
          </a:p>
          <a:p>
            <a:endParaRPr lang="en-US" altLang="ko-KR" spc="-5" dirty="0" smtClean="0">
              <a:latin typeface="Tahoma"/>
              <a:cs typeface="Tahoma"/>
            </a:endParaRPr>
          </a:p>
          <a:p>
            <a:r>
              <a:rPr lang="en-US" altLang="ko-KR" spc="-5" dirty="0" smtClean="0">
                <a:latin typeface="Tahoma"/>
                <a:cs typeface="Tahoma"/>
              </a:rPr>
              <a:t>Ideally</a:t>
            </a:r>
            <a:r>
              <a:rPr lang="en-US" altLang="ko-KR" spc="-5" dirty="0">
                <a:latin typeface="Tahoma"/>
                <a:cs typeface="Tahoma"/>
              </a:rPr>
              <a:t>, want </a:t>
            </a:r>
            <a:r>
              <a:rPr lang="en-US" altLang="ko-KR" dirty="0">
                <a:latin typeface="Arial"/>
                <a:cs typeface="Arial"/>
              </a:rPr>
              <a:t>λ </a:t>
            </a:r>
            <a:r>
              <a:rPr lang="en-US" altLang="ko-KR" dirty="0">
                <a:latin typeface="Tahoma"/>
                <a:cs typeface="Tahoma"/>
              </a:rPr>
              <a:t>≤ 1 </a:t>
            </a:r>
            <a:r>
              <a:rPr lang="en-US" altLang="ko-KR" dirty="0" smtClean="0">
                <a:latin typeface="Tahoma"/>
                <a:cs typeface="Tahoma"/>
              </a:rPr>
              <a:t>(then, not </a:t>
            </a:r>
            <a:r>
              <a:rPr lang="en-US" altLang="ko-KR" dirty="0">
                <a:latin typeface="Tahoma"/>
                <a:cs typeface="Tahoma"/>
              </a:rPr>
              <a:t>a </a:t>
            </a:r>
            <a:r>
              <a:rPr lang="en-US" altLang="ko-KR" spc="-5" dirty="0">
                <a:latin typeface="Tahoma"/>
                <a:cs typeface="Tahoma"/>
              </a:rPr>
              <a:t>function of</a:t>
            </a:r>
            <a:r>
              <a:rPr lang="en-US" altLang="ko-KR" spc="2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N)</a:t>
            </a:r>
            <a:endParaRPr lang="en-US" altLang="ko-KR" dirty="0">
              <a:latin typeface="Tahoma"/>
              <a:cs typeface="Tahoma"/>
            </a:endParaRPr>
          </a:p>
          <a:p>
            <a:endParaRPr lang="en-US" altLang="ko-KR" dirty="0">
              <a:latin typeface="Tahoma"/>
              <a:cs typeface="Tahom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Collision Resolution by  Chaining:</a:t>
            </a:r>
            <a:r>
              <a:rPr lang="en-US" altLang="ko-KR" spc="-25" dirty="0"/>
              <a:t> </a:t>
            </a:r>
            <a:r>
              <a:rPr lang="en-US" altLang="ko-KR" spc="-5" dirty="0"/>
              <a:t>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8328248" y="2930329"/>
            <a:ext cx="2440137" cy="3517452"/>
            <a:chOff x="4072398" y="1813492"/>
            <a:chExt cx="2440137" cy="3517452"/>
          </a:xfrm>
        </p:grpSpPr>
        <p:sp>
          <p:nvSpPr>
            <p:cNvPr id="73" name="직사각형 72"/>
            <p:cNvSpPr/>
            <p:nvPr/>
          </p:nvSpPr>
          <p:spPr>
            <a:xfrm>
              <a:off x="5297081" y="326254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64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657121" y="326254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5297499" y="3984340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36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5657539" y="3984340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077861" y="3276596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[4]</a:t>
              </a:r>
              <a:endParaRPr lang="en-US" altLang="ko-KR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85755" y="3627511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smtClean="0"/>
                <a:t>[5]</a:t>
              </a:r>
              <a:endParaRPr lang="en-US" altLang="ko-KR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92458" y="3978426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[6]</a:t>
              </a:r>
              <a:endParaRPr lang="en-US" altLang="ko-KR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93193" y="1828115"/>
              <a:ext cx="5259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dirty="0"/>
                <a:t>[0]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72398" y="2194707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dirty="0"/>
                <a:t>[1]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85755" y="2553380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[2]</a:t>
              </a:r>
              <a:endParaRPr lang="en-US" altLang="ko-KR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87539" y="2920772"/>
              <a:ext cx="52618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[3]</a:t>
              </a:r>
              <a:endParaRPr lang="en-US" altLang="ko-KR" sz="14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97081" y="18134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657121" y="181349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5657121" y="1813492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289243" y="2176415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81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649283" y="2176415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5649283" y="2176415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017162" y="217948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6377202" y="217948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6377202" y="2179487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60121" y="2905521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920161" y="2905521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4920161" y="2905521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017162" y="325631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6377202" y="325631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6377202" y="3256317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89243" y="3618749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25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5649283" y="3618749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5649283" y="3618749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7912" y="4363616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[7]</a:t>
              </a:r>
              <a:endParaRPr lang="en-US" altLang="ko-KR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97912" y="4725818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[8]</a:t>
              </a:r>
              <a:endParaRPr lang="en-US" altLang="ko-KR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99374" y="5088020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[9]</a:t>
              </a:r>
              <a:endParaRPr lang="en-US" altLang="ko-KR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289243" y="5074428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49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649283" y="5074428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6017580" y="398288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6377620" y="398288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6377620" y="3982882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017162" y="5078916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377202" y="5078916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377202" y="5078916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64393" y="18134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924433" y="1813492"/>
              <a:ext cx="0" cy="252028"/>
            </a:xfrm>
            <a:prstGeom prst="lin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4568377" y="3618749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4928417" y="3618749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4568377" y="325631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4928417" y="325631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4568377" y="3982353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928417" y="3982353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4560121" y="2174428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4920161" y="2174428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4920161" y="2174428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560121" y="2535364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4920161" y="2535364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4920161" y="2535364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560121" y="5072441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4920161" y="5072441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568377" y="43483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4928417" y="434839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4928417" y="4348392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565490" y="4703466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4925530" y="4703466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4925530" y="4703466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/>
            <p:cNvCxnSpPr>
              <a:stCxn id="113" idx="3"/>
              <a:endCxn id="84" idx="1"/>
            </p:cNvCxnSpPr>
            <p:nvPr/>
          </p:nvCxnSpPr>
          <p:spPr>
            <a:xfrm>
              <a:off x="5059348" y="1939506"/>
              <a:ext cx="237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3" idx="3"/>
              <a:endCxn id="87" idx="1"/>
            </p:cNvCxnSpPr>
            <p:nvPr/>
          </p:nvCxnSpPr>
          <p:spPr>
            <a:xfrm>
              <a:off x="5055076" y="2300442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89" idx="3"/>
              <a:endCxn id="90" idx="1"/>
            </p:cNvCxnSpPr>
            <p:nvPr/>
          </p:nvCxnSpPr>
          <p:spPr>
            <a:xfrm>
              <a:off x="5784198" y="2302429"/>
              <a:ext cx="232964" cy="3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7" idx="3"/>
              <a:endCxn id="73" idx="1"/>
            </p:cNvCxnSpPr>
            <p:nvPr/>
          </p:nvCxnSpPr>
          <p:spPr>
            <a:xfrm>
              <a:off x="5063332" y="3382331"/>
              <a:ext cx="233749" cy="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73" idx="3"/>
              <a:endCxn id="96" idx="1"/>
            </p:cNvCxnSpPr>
            <p:nvPr/>
          </p:nvCxnSpPr>
          <p:spPr>
            <a:xfrm flipV="1">
              <a:off x="5792036" y="3382331"/>
              <a:ext cx="225126" cy="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15" idx="3"/>
              <a:endCxn id="99" idx="1"/>
            </p:cNvCxnSpPr>
            <p:nvPr/>
          </p:nvCxnSpPr>
          <p:spPr>
            <a:xfrm>
              <a:off x="5063332" y="3744763"/>
              <a:ext cx="225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19" idx="3"/>
              <a:endCxn id="75" idx="1"/>
            </p:cNvCxnSpPr>
            <p:nvPr/>
          </p:nvCxnSpPr>
          <p:spPr>
            <a:xfrm>
              <a:off x="5063332" y="4108367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75" idx="3"/>
              <a:endCxn id="107" idx="1"/>
            </p:cNvCxnSpPr>
            <p:nvPr/>
          </p:nvCxnSpPr>
          <p:spPr>
            <a:xfrm flipV="1">
              <a:off x="5792454" y="4108896"/>
              <a:ext cx="225126" cy="1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27" idx="3"/>
              <a:endCxn id="105" idx="1"/>
            </p:cNvCxnSpPr>
            <p:nvPr/>
          </p:nvCxnSpPr>
          <p:spPr>
            <a:xfrm>
              <a:off x="5055076" y="5198455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05" idx="3"/>
              <a:endCxn id="110" idx="1"/>
            </p:cNvCxnSpPr>
            <p:nvPr/>
          </p:nvCxnSpPr>
          <p:spPr>
            <a:xfrm>
              <a:off x="5784198" y="5200442"/>
              <a:ext cx="232964" cy="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8437369" y="235971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9964627" y="2359713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" name="오른쪽 중괄호 6"/>
          <p:cNvSpPr/>
          <p:nvPr/>
        </p:nvSpPr>
        <p:spPr>
          <a:xfrm rot="16200000">
            <a:off x="10069829" y="2159531"/>
            <a:ext cx="145784" cy="1215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pc="-5" dirty="0">
                <a:latin typeface="Tahoma"/>
                <a:cs typeface="Tahoma"/>
              </a:rPr>
              <a:t>Linked lists could get long</a:t>
            </a:r>
          </a:p>
          <a:p>
            <a:pPr lvl="1"/>
            <a:r>
              <a:rPr lang="en-US" altLang="ko-KR" spc="-5" dirty="0">
                <a:latin typeface="Tahoma"/>
                <a:cs typeface="Tahoma"/>
              </a:rPr>
              <a:t>Especially when </a:t>
            </a:r>
            <a:r>
              <a:rPr lang="en-US" altLang="ko-KR" spc="-5">
                <a:latin typeface="Tahoma"/>
                <a:cs typeface="Tahoma"/>
              </a:rPr>
              <a:t>N </a:t>
            </a:r>
            <a:r>
              <a:rPr lang="en-US" altLang="ko-KR" spc="-5" smtClean="0">
                <a:latin typeface="Tahoma"/>
                <a:cs typeface="Tahoma"/>
              </a:rPr>
              <a:t>&gt;&gt; M</a:t>
            </a:r>
            <a:endParaRPr lang="en-US" altLang="ko-KR" spc="-5" dirty="0">
              <a:latin typeface="Tahoma"/>
              <a:cs typeface="Tahoma"/>
            </a:endParaRPr>
          </a:p>
          <a:p>
            <a:pPr lvl="1"/>
            <a:r>
              <a:rPr lang="en-US" altLang="ko-KR" spc="-5" dirty="0">
                <a:latin typeface="Tahoma"/>
                <a:cs typeface="Tahoma"/>
              </a:rPr>
              <a:t>Longer linked lists could negatively impact </a:t>
            </a:r>
            <a:r>
              <a:rPr lang="en-US" altLang="ko-KR" spc="-5" dirty="0" smtClean="0">
                <a:latin typeface="Tahoma"/>
                <a:cs typeface="Tahoma"/>
              </a:rPr>
              <a:t>performance</a:t>
            </a:r>
            <a:endParaRPr lang="en-US" altLang="ko-KR" spc="-5" dirty="0">
              <a:latin typeface="Tahoma"/>
              <a:cs typeface="Tahoma"/>
            </a:endParaRPr>
          </a:p>
          <a:p>
            <a:pPr lvl="1"/>
            <a:endParaRPr lang="en-US" altLang="ko-KR" spc="-5" dirty="0" smtClean="0">
              <a:latin typeface="Tahoma"/>
              <a:cs typeface="Tahoma"/>
            </a:endParaRPr>
          </a:p>
          <a:p>
            <a:r>
              <a:rPr lang="en-US" altLang="ko-KR" dirty="0">
                <a:latin typeface="Tahoma"/>
                <a:cs typeface="Tahoma"/>
              </a:rPr>
              <a:t>More memory because of pointers</a:t>
            </a:r>
            <a:endParaRPr lang="en-US" altLang="ko-KR" spc="-5" dirty="0" smtClean="0">
              <a:latin typeface="Tahoma"/>
              <a:cs typeface="Tahoma"/>
            </a:endParaRPr>
          </a:p>
          <a:p>
            <a:pPr marL="12700" marR="1219835">
              <a:lnSpc>
                <a:spcPct val="240000"/>
              </a:lnSpc>
            </a:pPr>
            <a:r>
              <a:rPr lang="en-US" altLang="ko-KR" dirty="0">
                <a:latin typeface="Tahoma"/>
                <a:cs typeface="Tahoma"/>
              </a:rPr>
              <a:t>Absolute </a:t>
            </a:r>
            <a:r>
              <a:rPr lang="en-US" altLang="ko-KR" spc="-5" dirty="0">
                <a:latin typeface="Tahoma"/>
                <a:cs typeface="Tahoma"/>
              </a:rPr>
              <a:t>worst-case </a:t>
            </a:r>
            <a:r>
              <a:rPr lang="en-US" altLang="ko-KR" dirty="0">
                <a:latin typeface="Tahoma"/>
                <a:cs typeface="Tahoma"/>
              </a:rPr>
              <a:t>(even if N &lt;&lt;</a:t>
            </a:r>
            <a:r>
              <a:rPr lang="en-US" altLang="ko-KR" spc="-85" dirty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M):</a:t>
            </a: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>
                <a:latin typeface="Tahoma"/>
                <a:cs typeface="Tahoma"/>
              </a:rPr>
              <a:t>All N </a:t>
            </a:r>
            <a:r>
              <a:rPr lang="en-US" altLang="ko-KR" spc="-5" dirty="0">
                <a:latin typeface="Tahoma"/>
                <a:cs typeface="Tahoma"/>
              </a:rPr>
              <a:t>elements </a:t>
            </a:r>
            <a:r>
              <a:rPr lang="en-US" altLang="ko-KR" dirty="0">
                <a:latin typeface="Tahoma"/>
                <a:cs typeface="Tahoma"/>
              </a:rPr>
              <a:t>in one linked</a:t>
            </a:r>
            <a:r>
              <a:rPr lang="en-US" altLang="ko-KR" spc="-35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list!</a:t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spc="-5" dirty="0" smtClean="0">
                <a:latin typeface="Tahoma"/>
                <a:cs typeface="Tahoma"/>
              </a:rPr>
              <a:t>Typically </a:t>
            </a:r>
            <a:r>
              <a:rPr lang="en-US" altLang="ko-KR" spc="-5" dirty="0">
                <a:latin typeface="Tahoma"/>
                <a:cs typeface="Tahoma"/>
              </a:rPr>
              <a:t>the result </a:t>
            </a:r>
            <a:r>
              <a:rPr lang="en-US" altLang="ko-KR" dirty="0">
                <a:latin typeface="Tahoma"/>
                <a:cs typeface="Tahoma"/>
              </a:rPr>
              <a:t>of a bad hash</a:t>
            </a:r>
            <a:r>
              <a:rPr lang="en-US" altLang="ko-KR" spc="-5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function</a:t>
            </a:r>
            <a:endParaRPr lang="en-US" altLang="ko-KR" dirty="0">
              <a:latin typeface="Tahoma"/>
              <a:cs typeface="Tahoma"/>
            </a:endParaRPr>
          </a:p>
          <a:p>
            <a:pPr lvl="1"/>
            <a:endParaRPr lang="en-US" altLang="ko-KR" dirty="0">
              <a:latin typeface="Tahoma"/>
              <a:cs typeface="Tahom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</a:t>
            </a:r>
            <a:r>
              <a:rPr lang="en-US" altLang="ko-KR" spc="-10" dirty="0" smtClean="0"/>
              <a:t>Potential </a:t>
            </a:r>
            <a:r>
              <a:rPr lang="en-US" altLang="ko-KR" spc="-5" dirty="0"/>
              <a:t>disadvantages of </a:t>
            </a:r>
            <a:r>
              <a:rPr lang="en-US" altLang="ko-KR" spc="-5" dirty="0" smtClean="0"/>
              <a:t>Chaining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177498" y="3483804"/>
            <a:ext cx="4615638" cy="2991505"/>
            <a:chOff x="7177498" y="3483804"/>
            <a:chExt cx="4615638" cy="2991505"/>
          </a:xfrm>
        </p:grpSpPr>
        <p:sp>
          <p:nvSpPr>
            <p:cNvPr id="6" name="직사각형 5"/>
            <p:cNvSpPr/>
            <p:nvPr/>
          </p:nvSpPr>
          <p:spPr>
            <a:xfrm>
              <a:off x="10578100" y="4418673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36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0938140" y="4418673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82961" y="5517524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[4]</a:t>
              </a:r>
              <a:endParaRPr lang="en-US" altLang="ko-KR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90855" y="5868439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smtClean="0"/>
                <a:t>[5]</a:t>
              </a:r>
              <a:endParaRPr lang="en-US" altLang="ko-K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97558" y="6219354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[6]</a:t>
              </a:r>
              <a:endParaRPr lang="en-US" altLang="ko-KR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8293" y="4069043"/>
              <a:ext cx="5259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dirty="0"/>
                <a:t>[0]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7498" y="4435635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dirty="0"/>
                <a:t>[1]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0855" y="4794308"/>
              <a:ext cx="5564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[2]</a:t>
              </a:r>
              <a:endParaRPr lang="en-US" altLang="ko-KR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639" y="5161700"/>
              <a:ext cx="52618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kern="0"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sz="1400" dirty="0" smtClean="0"/>
                <a:t>[3]</a:t>
              </a:r>
              <a:endParaRPr lang="en-US" altLang="ko-KR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50181" y="4415356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0210221" y="4415356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0210221" y="4415356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94343" y="4417343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81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8754383" y="4417343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754383" y="4417343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22262" y="4420415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9482302" y="4420415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9482302" y="4420415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665221" y="5146449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8025261" y="5146449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8025261" y="5146449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298181" y="4417215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658221" y="4417215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1658221" y="4417215"/>
              <a:ext cx="134915" cy="2520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69493" y="4054420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029533" y="4054420"/>
              <a:ext cx="0" cy="252028"/>
            </a:xfrm>
            <a:prstGeom prst="lin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673477" y="5859677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8033517" y="5859677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673477" y="5497245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033517" y="5497245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7673477" y="6223281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033517" y="6223281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7665221" y="4415356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8025261" y="4415356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8025261" y="4415356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65221" y="4776292"/>
              <a:ext cx="49495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025261" y="4776292"/>
              <a:ext cx="0" cy="252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8025261" y="4776292"/>
              <a:ext cx="134915" cy="25202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endCxn id="15" idx="1"/>
            </p:cNvCxnSpPr>
            <p:nvPr/>
          </p:nvCxnSpPr>
          <p:spPr>
            <a:xfrm>
              <a:off x="9612448" y="4541370"/>
              <a:ext cx="237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3"/>
              <a:endCxn id="18" idx="1"/>
            </p:cNvCxnSpPr>
            <p:nvPr/>
          </p:nvCxnSpPr>
          <p:spPr>
            <a:xfrm>
              <a:off x="8160176" y="4541370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0" idx="3"/>
              <a:endCxn id="21" idx="1"/>
            </p:cNvCxnSpPr>
            <p:nvPr/>
          </p:nvCxnSpPr>
          <p:spPr>
            <a:xfrm>
              <a:off x="8889298" y="4543357"/>
              <a:ext cx="232964" cy="3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6" idx="1"/>
            </p:cNvCxnSpPr>
            <p:nvPr/>
          </p:nvCxnSpPr>
          <p:spPr>
            <a:xfrm>
              <a:off x="10343933" y="4542700"/>
              <a:ext cx="234167" cy="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6" idx="3"/>
              <a:endCxn id="27" idx="1"/>
            </p:cNvCxnSpPr>
            <p:nvPr/>
          </p:nvCxnSpPr>
          <p:spPr>
            <a:xfrm flipV="1">
              <a:off x="11073055" y="4543229"/>
              <a:ext cx="225126" cy="1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286619" y="3483804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910701" y="3483804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51" name="오른쪽 중괄호 50"/>
            <p:cNvSpPr/>
            <p:nvPr/>
          </p:nvSpPr>
          <p:spPr>
            <a:xfrm rot="16200000">
              <a:off x="9963397" y="2239304"/>
              <a:ext cx="250796" cy="340868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9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Resolving</a:t>
            </a:r>
            <a:r>
              <a:rPr lang="en-US" altLang="ko-KR" spc="-55" dirty="0" smtClean="0"/>
              <a:t> </a:t>
            </a:r>
            <a:r>
              <a:rPr lang="en-US" altLang="ko-KR" spc="-5" dirty="0"/>
              <a:t>Collisions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00210" y="1628800"/>
            <a:ext cx="10609507" cy="33874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400" spc="-5" dirty="0" smtClean="0">
                <a:solidFill>
                  <a:srgbClr val="33339A"/>
                </a:solidFill>
                <a:latin typeface="Tahoma"/>
                <a:cs typeface="Tahoma"/>
              </a:rPr>
              <a:t>Open Addressing: </a:t>
            </a:r>
            <a:br>
              <a:rPr lang="en-US" altLang="ko-KR" sz="4400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altLang="ko-KR" sz="4400" spc="-5" dirty="0" smtClean="0">
                <a:solidFill>
                  <a:srgbClr val="33339A"/>
                </a:solidFill>
                <a:latin typeface="Tahoma"/>
                <a:cs typeface="Tahoma"/>
              </a:rPr>
              <a:t>	Collison resolution technique 2</a:t>
            </a:r>
          </a:p>
          <a:p>
            <a:pPr marL="1384300" lvl="2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3200" spc="-5" dirty="0" smtClean="0"/>
          </a:p>
          <a:p>
            <a:pPr marL="1384300" lvl="2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3200" spc="-5" dirty="0" smtClean="0"/>
              <a:t>Linear </a:t>
            </a:r>
            <a:r>
              <a:rPr lang="en-US" altLang="ko-KR" sz="3200" spc="-5" dirty="0"/>
              <a:t>Probing</a:t>
            </a:r>
            <a:r>
              <a:rPr lang="ko-KR" altLang="en-US" sz="3200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선형조사법</a:t>
            </a:r>
            <a:r>
              <a:rPr lang="en-US" altLang="ko-KR" sz="3200" spc="-5" dirty="0" smtClean="0">
                <a:solidFill>
                  <a:srgbClr val="33339A"/>
                </a:solidFill>
                <a:latin typeface="Tahoma"/>
                <a:cs typeface="Tahoma"/>
              </a:rPr>
              <a:t> </a:t>
            </a:r>
          </a:p>
          <a:p>
            <a:pPr marL="1384300" lvl="2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3200" spc="-5" dirty="0" smtClean="0"/>
              <a:t>Quadratic </a:t>
            </a:r>
            <a:r>
              <a:rPr lang="en-US" altLang="ko-KR" sz="3200" spc="-5" dirty="0"/>
              <a:t>Probing</a:t>
            </a:r>
            <a:r>
              <a:rPr lang="ko-KR" altLang="en-US" sz="3200" spc="-5" baseline="300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이차조사법</a:t>
            </a:r>
            <a:endParaRPr lang="en-US" altLang="ko-KR" sz="3200" spc="-5" baseline="300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384300" lvl="2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3200" spc="-5" dirty="0" smtClean="0"/>
              <a:t>Double </a:t>
            </a:r>
            <a:r>
              <a:rPr lang="en-US" altLang="ko-KR" sz="3200" spc="-5" dirty="0"/>
              <a:t>Hashing</a:t>
            </a:r>
            <a:r>
              <a:rPr lang="ko-KR" altLang="en-US" sz="3200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이중해싱법</a:t>
            </a:r>
            <a:endParaRPr sz="3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13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pc="-5" dirty="0">
                <a:latin typeface="Tahoma"/>
                <a:cs typeface="Tahoma"/>
              </a:rPr>
              <a:t>When a collision occurs, 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look elsewhere in the </a:t>
            </a:r>
            <a:r>
              <a:rPr lang="en-US" altLang="ko-KR" spc="-5" dirty="0" smtClean="0">
                <a:solidFill>
                  <a:srgbClr val="C00000"/>
                </a:solidFill>
                <a:latin typeface="Tahoma"/>
                <a:cs typeface="Tahoma"/>
              </a:rPr>
              <a:t>table </a:t>
            </a:r>
            <a:r>
              <a:rPr lang="en-US" altLang="ko-KR" spc="-5" dirty="0">
                <a:latin typeface="Tahoma"/>
                <a:cs typeface="Tahoma"/>
              </a:rPr>
              <a:t>for an empty slot</a:t>
            </a:r>
          </a:p>
          <a:p>
            <a:pPr lvl="1"/>
            <a:endParaRPr lang="en-US" altLang="ko-KR" spc="-5" dirty="0" smtClean="0">
              <a:latin typeface="Tahoma"/>
              <a:cs typeface="Tahoma"/>
            </a:endParaRPr>
          </a:p>
          <a:p>
            <a:r>
              <a:rPr lang="en-US" altLang="ko-KR" spc="-5" dirty="0" smtClean="0">
                <a:latin typeface="Tahoma"/>
                <a:cs typeface="Tahoma"/>
              </a:rPr>
              <a:t>Advantages </a:t>
            </a:r>
            <a:r>
              <a:rPr lang="en-US" altLang="ko-KR" spc="-5" dirty="0">
                <a:latin typeface="Tahoma"/>
                <a:cs typeface="Tahoma"/>
              </a:rPr>
              <a:t>over chaining</a:t>
            </a:r>
          </a:p>
          <a:p>
            <a:pPr lvl="1"/>
            <a:r>
              <a:rPr lang="en-US" altLang="ko-KR" spc="-5" dirty="0">
                <a:latin typeface="Tahoma"/>
                <a:cs typeface="Tahoma"/>
              </a:rPr>
              <a:t>No need for list</a:t>
            </a:r>
            <a:r>
              <a:rPr lang="en-US" altLang="ko-KR" spc="20" dirty="0">
                <a:latin typeface="Tahoma"/>
                <a:cs typeface="Tahoma"/>
              </a:rPr>
              <a:t> </a:t>
            </a:r>
            <a:r>
              <a:rPr lang="en-US" altLang="ko-KR" spc="-10" dirty="0">
                <a:latin typeface="Tahoma"/>
                <a:cs typeface="Tahoma"/>
              </a:rPr>
              <a:t>structures</a:t>
            </a:r>
            <a:endParaRPr lang="en-US" altLang="ko-KR" dirty="0">
              <a:latin typeface="Tahoma"/>
              <a:cs typeface="Tahoma"/>
            </a:endParaRPr>
          </a:p>
          <a:p>
            <a:pPr lvl="1"/>
            <a:r>
              <a:rPr lang="en-US" altLang="ko-KR" spc="-5" dirty="0">
                <a:latin typeface="Tahoma"/>
                <a:cs typeface="Tahoma"/>
              </a:rPr>
              <a:t>No need to allocate/deallocate memory </a:t>
            </a:r>
            <a:r>
              <a:rPr lang="en-US" altLang="ko-KR" spc="-5" dirty="0" smtClean="0">
                <a:latin typeface="Tahoma"/>
                <a:cs typeface="Tahoma"/>
              </a:rPr>
              <a:t>during </a:t>
            </a:r>
            <a:r>
              <a:rPr lang="en-US" altLang="ko-KR" spc="-5" dirty="0">
                <a:latin typeface="Tahoma"/>
                <a:cs typeface="Tahoma"/>
              </a:rPr>
              <a:t>insertion/deletion</a:t>
            </a:r>
            <a:r>
              <a:rPr lang="en-US" altLang="ko-KR" spc="1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(slow)</a:t>
            </a:r>
            <a:endParaRPr lang="en-US" altLang="ko-KR" dirty="0">
              <a:latin typeface="Tahoma"/>
              <a:cs typeface="Tahoma"/>
            </a:endParaRPr>
          </a:p>
          <a:p>
            <a:endParaRPr lang="en-US" altLang="ko-KR" spc="-5" dirty="0" smtClean="0">
              <a:latin typeface="Tahoma"/>
              <a:cs typeface="Tahoma"/>
            </a:endParaRPr>
          </a:p>
          <a:p>
            <a:r>
              <a:rPr lang="en-US" altLang="ko-KR" spc="-5" dirty="0" smtClean="0">
                <a:latin typeface="Tahoma"/>
                <a:cs typeface="Tahoma"/>
              </a:rPr>
              <a:t>Disadvantages</a:t>
            </a:r>
            <a:endParaRPr lang="en-US" altLang="ko-KR" dirty="0">
              <a:latin typeface="Tahoma"/>
              <a:cs typeface="Tahoma"/>
            </a:endParaRPr>
          </a:p>
          <a:p>
            <a:pPr lvl="1"/>
            <a:r>
              <a:rPr lang="en-US" altLang="ko-KR" spc="-10" dirty="0">
                <a:latin typeface="Tahoma"/>
                <a:cs typeface="Tahoma"/>
              </a:rPr>
              <a:t>Slower </a:t>
            </a:r>
            <a:r>
              <a:rPr lang="en-US" altLang="ko-KR" spc="-5" dirty="0">
                <a:latin typeface="Tahoma"/>
                <a:cs typeface="Tahoma"/>
              </a:rPr>
              <a:t>insertion – May need </a:t>
            </a:r>
            <a:r>
              <a:rPr lang="en-US" altLang="ko-KR" spc="-10" dirty="0">
                <a:latin typeface="Tahoma"/>
                <a:cs typeface="Tahoma"/>
              </a:rPr>
              <a:t>several attempts </a:t>
            </a:r>
            <a:r>
              <a:rPr lang="en-US" altLang="ko-KR" spc="-5" dirty="0">
                <a:latin typeface="Tahoma"/>
                <a:cs typeface="Tahoma"/>
              </a:rPr>
              <a:t>to find an </a:t>
            </a:r>
            <a:r>
              <a:rPr lang="en-US" altLang="ko-KR" spc="-10" dirty="0" smtClean="0">
                <a:latin typeface="Tahoma"/>
                <a:cs typeface="Tahoma"/>
              </a:rPr>
              <a:t>empty slot</a:t>
            </a:r>
            <a:endParaRPr lang="en-US" altLang="ko-KR" dirty="0" smtClean="0">
              <a:latin typeface="Tahoma"/>
              <a:cs typeface="Tahoma"/>
            </a:endParaRPr>
          </a:p>
          <a:p>
            <a:pPr lvl="1"/>
            <a:r>
              <a:rPr lang="en-US" altLang="ko-KR" spc="-5" dirty="0">
                <a:latin typeface="Tahoma"/>
                <a:cs typeface="Tahoma"/>
              </a:rPr>
              <a:t>Table needs to be bigger (than chaining-based table) to </a:t>
            </a:r>
            <a:r>
              <a:rPr lang="en-US" altLang="ko-KR" spc="-5" dirty="0" smtClean="0">
                <a:latin typeface="Tahoma"/>
                <a:cs typeface="Tahoma"/>
              </a:rPr>
              <a:t>achieve </a:t>
            </a:r>
            <a:r>
              <a:rPr lang="en-US" altLang="ko-KR" spc="-5" dirty="0">
                <a:latin typeface="Tahoma"/>
                <a:cs typeface="Tahoma"/>
              </a:rPr>
              <a:t>average-case constant-time performance</a:t>
            </a:r>
          </a:p>
          <a:p>
            <a:pPr lvl="2"/>
            <a:r>
              <a:rPr lang="en-US" altLang="ko-KR" spc="-5" dirty="0">
                <a:latin typeface="Tahoma"/>
                <a:cs typeface="Tahoma"/>
              </a:rPr>
              <a:t>Load factor λ ≈ 0.5</a:t>
            </a:r>
          </a:p>
          <a:p>
            <a:pPr lvl="1"/>
            <a:endParaRPr lang="en-US" altLang="ko-KR" dirty="0">
              <a:latin typeface="Tahoma"/>
              <a:cs typeface="Tahom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Collision Resolution </a:t>
            </a:r>
            <a:r>
              <a:rPr lang="en-US" altLang="ko-KR" spc="-5" dirty="0" smtClean="0"/>
              <a:t>by Open Addressing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0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31800" marR="114300"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lang="en-US" altLang="ko-KR" spc="-5" dirty="0">
                <a:latin typeface="Tahoma"/>
                <a:cs typeface="Tahoma"/>
              </a:rPr>
              <a:t>A </a:t>
            </a:r>
            <a:r>
              <a:rPr lang="en-US" altLang="ko-KR" spc="-10" dirty="0" smtClean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"Probe sequence"</a:t>
            </a:r>
            <a:r>
              <a:rPr lang="en-US" altLang="ko-KR" spc="-10" dirty="0" smtClean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is a </a:t>
            </a:r>
            <a:r>
              <a:rPr lang="en-US" altLang="ko-KR" spc="-10" dirty="0">
                <a:latin typeface="Tahoma"/>
                <a:cs typeface="Tahoma"/>
              </a:rPr>
              <a:t>sequence </a:t>
            </a:r>
            <a:r>
              <a:rPr lang="en-US" altLang="ko-KR" spc="-5" dirty="0">
                <a:latin typeface="Tahoma"/>
                <a:cs typeface="Tahoma"/>
              </a:rPr>
              <a:t>of slots in hash table </a:t>
            </a:r>
            <a:r>
              <a:rPr lang="en-US" altLang="ko-KR" spc="-10" dirty="0">
                <a:latin typeface="Tahoma"/>
                <a:cs typeface="Tahoma"/>
              </a:rPr>
              <a:t>while  searching </a:t>
            </a:r>
            <a:r>
              <a:rPr lang="en-US" altLang="ko-KR" spc="-5" dirty="0">
                <a:latin typeface="Tahoma"/>
                <a:cs typeface="Tahoma"/>
              </a:rPr>
              <a:t>for an </a:t>
            </a:r>
            <a:r>
              <a:rPr lang="en-US" altLang="ko-KR" spc="-10" dirty="0">
                <a:latin typeface="Tahoma"/>
                <a:cs typeface="Tahoma"/>
              </a:rPr>
              <a:t>element</a:t>
            </a:r>
            <a:r>
              <a:rPr lang="en-US" altLang="ko-KR" spc="1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x</a:t>
            </a:r>
            <a:endParaRPr lang="en-US" altLang="ko-KR" dirty="0">
              <a:latin typeface="Tahoma"/>
              <a:cs typeface="Tahoma"/>
            </a:endParaRPr>
          </a:p>
          <a:p>
            <a:pPr marL="831850" lvl="1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1215" algn="l"/>
                <a:tab pos="83185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h</a:t>
            </a:r>
            <a:r>
              <a:rPr lang="en-US" altLang="ko-KR" sz="1950" spc="-7" baseline="-21367" dirty="0" smtClean="0">
                <a:latin typeface="Tahoma"/>
                <a:cs typeface="Tahoma"/>
              </a:rPr>
              <a:t>0</a:t>
            </a:r>
            <a:r>
              <a:rPr lang="en-US" altLang="ko-KR" spc="-5" dirty="0" smtClean="0">
                <a:latin typeface="Tahoma"/>
                <a:cs typeface="Tahoma"/>
              </a:rPr>
              <a:t>(x</a:t>
            </a:r>
            <a:r>
              <a:rPr lang="en-US" altLang="ko-KR" spc="-5" dirty="0">
                <a:latin typeface="Tahoma"/>
                <a:cs typeface="Tahoma"/>
              </a:rPr>
              <a:t>), h</a:t>
            </a:r>
            <a:r>
              <a:rPr lang="en-US" altLang="ko-KR" sz="1950" spc="-7" baseline="-21367" dirty="0">
                <a:latin typeface="Tahoma"/>
                <a:cs typeface="Tahoma"/>
              </a:rPr>
              <a:t>1</a:t>
            </a:r>
            <a:r>
              <a:rPr lang="en-US" altLang="ko-KR" spc="-5" dirty="0">
                <a:latin typeface="Tahoma"/>
                <a:cs typeface="Tahoma"/>
              </a:rPr>
              <a:t>(x), h</a:t>
            </a:r>
            <a:r>
              <a:rPr lang="en-US" altLang="ko-KR" sz="1950" spc="-7" baseline="-21367" dirty="0">
                <a:latin typeface="Tahoma"/>
                <a:cs typeface="Tahoma"/>
              </a:rPr>
              <a:t>2</a:t>
            </a:r>
            <a:r>
              <a:rPr lang="en-US" altLang="ko-KR" spc="-5" dirty="0">
                <a:latin typeface="Tahoma"/>
                <a:cs typeface="Tahoma"/>
              </a:rPr>
              <a:t>(x),</a:t>
            </a:r>
            <a:r>
              <a:rPr lang="en-US" altLang="ko-KR" spc="-3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…</a:t>
            </a:r>
            <a:endParaRPr lang="en-US" altLang="ko-KR" dirty="0">
              <a:latin typeface="Tahoma"/>
              <a:cs typeface="Tahoma"/>
            </a:endParaRPr>
          </a:p>
          <a:p>
            <a:pPr marL="831850" lvl="1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1215" algn="l"/>
                <a:tab pos="831850" algn="l"/>
              </a:tabLst>
            </a:pPr>
            <a:r>
              <a:rPr lang="en-US" altLang="ko-KR" spc="-10" dirty="0">
                <a:latin typeface="Tahoma"/>
                <a:cs typeface="Tahoma"/>
              </a:rPr>
              <a:t>Needs </a:t>
            </a:r>
            <a:r>
              <a:rPr lang="en-US" altLang="ko-KR" spc="-5" dirty="0">
                <a:latin typeface="Tahoma"/>
                <a:cs typeface="Tahoma"/>
              </a:rPr>
              <a:t>to visit each slot </a:t>
            </a:r>
            <a:r>
              <a:rPr lang="en-US" altLang="ko-KR" spc="-10" dirty="0">
                <a:latin typeface="Tahoma"/>
                <a:cs typeface="Tahoma"/>
              </a:rPr>
              <a:t>exactly</a:t>
            </a:r>
            <a:r>
              <a:rPr lang="en-US" altLang="ko-KR" spc="6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once</a:t>
            </a:r>
            <a:endParaRPr lang="en-US" altLang="ko-KR" dirty="0">
              <a:latin typeface="Tahoma"/>
              <a:cs typeface="Tahoma"/>
            </a:endParaRPr>
          </a:p>
          <a:p>
            <a:pPr marL="831850" marR="55880" lvl="1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1215" algn="l"/>
                <a:tab pos="831850" algn="l"/>
              </a:tabLst>
            </a:pPr>
            <a:r>
              <a:rPr lang="en-US" altLang="ko-KR" spc="-10" dirty="0">
                <a:latin typeface="Tahoma"/>
                <a:cs typeface="Tahoma"/>
              </a:rPr>
              <a:t>Needs </a:t>
            </a:r>
            <a:r>
              <a:rPr lang="en-US" altLang="ko-KR" spc="-5" dirty="0">
                <a:latin typeface="Tahoma"/>
                <a:cs typeface="Tahoma"/>
              </a:rPr>
              <a:t>to be </a:t>
            </a:r>
            <a:r>
              <a:rPr lang="en-US" altLang="ko-KR" spc="-10" dirty="0">
                <a:latin typeface="Tahoma"/>
                <a:cs typeface="Tahoma"/>
              </a:rPr>
              <a:t>repeatable </a:t>
            </a:r>
            <a:r>
              <a:rPr lang="en-US" altLang="ko-KR" spc="-5" dirty="0">
                <a:latin typeface="Tahoma"/>
                <a:cs typeface="Tahoma"/>
              </a:rPr>
              <a:t>(so we can </a:t>
            </a:r>
            <a:r>
              <a:rPr lang="en-US" altLang="ko-KR" spc="-10" dirty="0">
                <a:latin typeface="Tahoma"/>
                <a:cs typeface="Tahoma"/>
              </a:rPr>
              <a:t>find/delete </a:t>
            </a:r>
            <a:r>
              <a:rPr lang="en-US" altLang="ko-KR" spc="-5" dirty="0">
                <a:latin typeface="Tahoma"/>
                <a:cs typeface="Tahoma"/>
              </a:rPr>
              <a:t>what </a:t>
            </a:r>
            <a:r>
              <a:rPr lang="en-US" altLang="ko-KR" spc="-10" dirty="0">
                <a:latin typeface="Tahoma"/>
                <a:cs typeface="Tahoma"/>
              </a:rPr>
              <a:t>we’ve  </a:t>
            </a:r>
            <a:r>
              <a:rPr lang="en-US" altLang="ko-KR" spc="-5" dirty="0">
                <a:latin typeface="Tahoma"/>
                <a:cs typeface="Tahoma"/>
              </a:rPr>
              <a:t>inserted)</a:t>
            </a:r>
            <a:endParaRPr lang="en-US" altLang="ko-KR" dirty="0">
              <a:latin typeface="Tahoma"/>
              <a:cs typeface="Tahoma"/>
            </a:endParaRPr>
          </a:p>
          <a:p>
            <a:endParaRPr lang="en-US" altLang="ko-KR" spc="-5" dirty="0" smtClean="0">
              <a:latin typeface="Tahoma"/>
              <a:cs typeface="Tahoma"/>
            </a:endParaRPr>
          </a:p>
          <a:p>
            <a:pPr marL="431800"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lang="en-US" altLang="ko-KR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Hash</a:t>
            </a:r>
            <a:r>
              <a:rPr lang="en-US" altLang="ko-KR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altLang="ko-KR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function</a:t>
            </a:r>
            <a:endParaRPr lang="en-US" altLang="ko-KR" dirty="0">
              <a:latin typeface="Tahoma"/>
              <a:cs typeface="Tahoma"/>
            </a:endParaRPr>
          </a:p>
          <a:p>
            <a:pPr marL="831850" lvl="1">
              <a:spcBef>
                <a:spcPts val="380"/>
              </a:spcBef>
              <a:buSzPct val="52380"/>
              <a:buFont typeface="Wingdings"/>
              <a:buChar char=""/>
              <a:tabLst>
                <a:tab pos="831215" algn="l"/>
                <a:tab pos="831850" algn="l"/>
              </a:tabLst>
            </a:pPr>
            <a:r>
              <a:rPr lang="en-US" altLang="ko-KR" sz="2100" spc="-55" dirty="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lang="en-US" altLang="ko-KR" sz="2100" spc="-82" baseline="-19841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lang="en-US" altLang="ko-KR" sz="2100" spc="-55" dirty="0">
                <a:solidFill>
                  <a:srgbClr val="C00000"/>
                </a:solidFill>
                <a:latin typeface="Tahoma"/>
                <a:cs typeface="Tahoma"/>
              </a:rPr>
              <a:t>(x) </a:t>
            </a:r>
            <a:r>
              <a:rPr lang="en-US" altLang="ko-KR" sz="2100" spc="-85" dirty="0">
                <a:solidFill>
                  <a:srgbClr val="C00000"/>
                </a:solidFill>
                <a:latin typeface="Tahoma"/>
                <a:cs typeface="Tahoma"/>
              </a:rPr>
              <a:t>= </a:t>
            </a:r>
            <a:r>
              <a:rPr lang="en-US" altLang="ko-KR" sz="2100" spc="-55" dirty="0">
                <a:solidFill>
                  <a:srgbClr val="C00000"/>
                </a:solidFill>
                <a:latin typeface="Tahoma"/>
                <a:cs typeface="Tahoma"/>
              </a:rPr>
              <a:t>(h(x) </a:t>
            </a:r>
            <a:r>
              <a:rPr lang="en-US" altLang="ko-KR" sz="2100" spc="-85" dirty="0">
                <a:solidFill>
                  <a:srgbClr val="C00000"/>
                </a:solidFill>
                <a:latin typeface="Tahoma"/>
                <a:cs typeface="Tahoma"/>
              </a:rPr>
              <a:t>+ </a:t>
            </a:r>
            <a:r>
              <a:rPr lang="en-US" altLang="ko-KR" sz="2100" spc="-45" dirty="0">
                <a:solidFill>
                  <a:srgbClr val="C00000"/>
                </a:solidFill>
                <a:latin typeface="Tahoma"/>
                <a:cs typeface="Tahoma"/>
              </a:rPr>
              <a:t>f(i)) </a:t>
            </a:r>
            <a:r>
              <a:rPr lang="en-US" altLang="ko-KR" sz="2100" spc="-80" dirty="0">
                <a:solidFill>
                  <a:srgbClr val="C00000"/>
                </a:solidFill>
                <a:latin typeface="Tahoma"/>
                <a:cs typeface="Tahoma"/>
              </a:rPr>
              <a:t>%</a:t>
            </a:r>
            <a:r>
              <a:rPr lang="en-US" altLang="ko-KR" sz="2100" spc="210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altLang="ko-KR" sz="2100" spc="-60" dirty="0" err="1">
                <a:solidFill>
                  <a:srgbClr val="C00000"/>
                </a:solidFill>
                <a:latin typeface="Tahoma"/>
                <a:cs typeface="Tahoma"/>
              </a:rPr>
              <a:t>TableSize</a:t>
            </a:r>
            <a:endParaRPr lang="en-US" altLang="ko-KR" sz="21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1231900" lvl="2">
              <a:spcBef>
                <a:spcPts val="45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1215" algn="l"/>
                <a:tab pos="831850" algn="l"/>
                <a:tab pos="3745865" algn="l"/>
              </a:tabLst>
            </a:pPr>
            <a:r>
              <a:rPr lang="en-US" altLang="ko-KR" spc="-5" dirty="0">
                <a:latin typeface="Tahoma"/>
                <a:cs typeface="Tahoma"/>
              </a:rPr>
              <a:t>f(0)</a:t>
            </a:r>
            <a:r>
              <a:rPr lang="en-US" altLang="ko-KR" spc="-1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=</a:t>
            </a:r>
            <a:r>
              <a:rPr lang="en-US" altLang="ko-KR" dirty="0">
                <a:latin typeface="Tahoma"/>
                <a:cs typeface="Tahoma"/>
              </a:rPr>
              <a:t> </a:t>
            </a:r>
            <a:r>
              <a:rPr lang="en-US" altLang="ko-KR" spc="-5" dirty="0" smtClean="0">
                <a:latin typeface="Tahoma"/>
                <a:cs typeface="Tahoma"/>
              </a:rPr>
              <a:t>0            </a:t>
            </a:r>
            <a:r>
              <a:rPr lang="en-US" altLang="ko-KR" spc="-5" dirty="0" smtClean="0">
                <a:latin typeface="Tahoma"/>
                <a:cs typeface="Tahoma"/>
                <a:sym typeface="Wingdings" panose="05000000000000000000" pitchFamily="2" charset="2"/>
              </a:rPr>
              <a:t> </a:t>
            </a:r>
            <a:r>
              <a:rPr lang="en-US" altLang="ko-KR" spc="-5" dirty="0" smtClean="0">
                <a:latin typeface="Tahoma"/>
                <a:cs typeface="Tahoma"/>
              </a:rPr>
              <a:t>position </a:t>
            </a:r>
            <a:r>
              <a:rPr lang="en-US" altLang="ko-KR" spc="-5" dirty="0">
                <a:latin typeface="Tahoma"/>
                <a:cs typeface="Tahoma"/>
              </a:rPr>
              <a:t>for the </a:t>
            </a:r>
            <a:r>
              <a:rPr lang="en-US" altLang="ko-KR" spc="5" dirty="0">
                <a:latin typeface="Tahoma"/>
                <a:cs typeface="Tahoma"/>
              </a:rPr>
              <a:t>0</a:t>
            </a:r>
            <a:r>
              <a:rPr lang="en-US" altLang="ko-KR" sz="1950" spc="7" baseline="25641" dirty="0">
                <a:latin typeface="Tahoma"/>
                <a:cs typeface="Tahoma"/>
              </a:rPr>
              <a:t>th</a:t>
            </a:r>
            <a:r>
              <a:rPr lang="en-US" altLang="ko-KR" sz="1950" spc="337" baseline="25641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probe</a:t>
            </a:r>
            <a:endParaRPr lang="en-US" altLang="ko-KR" dirty="0">
              <a:latin typeface="Tahoma"/>
              <a:cs typeface="Tahoma"/>
            </a:endParaRPr>
          </a:p>
          <a:p>
            <a:pPr marL="1231900" marR="81280" lvl="2">
              <a:lnSpc>
                <a:spcPts val="2400"/>
              </a:lnSpc>
              <a:spcBef>
                <a:spcPts val="56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1215" algn="l"/>
                <a:tab pos="83185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f(i) is </a:t>
            </a:r>
            <a:r>
              <a:rPr lang="en-US" altLang="ko-KR" spc="-45" dirty="0" smtClean="0">
                <a:latin typeface="Tahoma"/>
                <a:cs typeface="Tahoma"/>
              </a:rPr>
              <a:t>"</a:t>
            </a:r>
            <a:r>
              <a:rPr lang="en-US" altLang="ko-KR" sz="2100" spc="-45" dirty="0" smtClean="0">
                <a:latin typeface="Tahoma"/>
                <a:cs typeface="Tahoma"/>
              </a:rPr>
              <a:t>the </a:t>
            </a:r>
            <a:r>
              <a:rPr lang="en-US" altLang="ko-KR" sz="2100" spc="-50" dirty="0" smtClean="0">
                <a:latin typeface="Tahoma"/>
                <a:cs typeface="Tahoma"/>
              </a:rPr>
              <a:t>distance to </a:t>
            </a:r>
            <a:r>
              <a:rPr lang="en-US" altLang="ko-KR" sz="2100" spc="-55" dirty="0" smtClean="0">
                <a:latin typeface="Tahoma"/>
                <a:cs typeface="Tahoma"/>
              </a:rPr>
              <a:t>be </a:t>
            </a:r>
            <a:r>
              <a:rPr lang="en-US" altLang="ko-KR" sz="2100" spc="-50" dirty="0" smtClean="0">
                <a:latin typeface="Tahoma"/>
                <a:cs typeface="Tahoma"/>
              </a:rPr>
              <a:t>traveled relative to </a:t>
            </a:r>
            <a:r>
              <a:rPr lang="en-US" altLang="ko-KR" sz="2100" spc="-55" dirty="0" smtClean="0">
                <a:latin typeface="Tahoma"/>
                <a:cs typeface="Tahoma"/>
              </a:rPr>
              <a:t>the </a:t>
            </a:r>
            <a:r>
              <a:rPr lang="en-US" altLang="ko-KR" sz="2100" spc="-45" dirty="0" smtClean="0">
                <a:latin typeface="Tahoma"/>
                <a:cs typeface="Tahoma"/>
              </a:rPr>
              <a:t>0</a:t>
            </a:r>
            <a:r>
              <a:rPr lang="en-US" altLang="ko-KR" sz="2100" spc="-67" baseline="23809" dirty="0" smtClean="0">
                <a:latin typeface="Tahoma"/>
                <a:cs typeface="Tahoma"/>
              </a:rPr>
              <a:t>th </a:t>
            </a:r>
            <a:r>
              <a:rPr lang="en-US" altLang="ko-KR" sz="2100" spc="-60" dirty="0" smtClean="0">
                <a:latin typeface="Tahoma"/>
                <a:cs typeface="Tahoma"/>
              </a:rPr>
              <a:t>probe </a:t>
            </a:r>
            <a:r>
              <a:rPr lang="en-US" altLang="ko-KR" sz="2100" spc="-45" dirty="0" smtClean="0">
                <a:latin typeface="Tahoma"/>
                <a:cs typeface="Tahoma"/>
              </a:rPr>
              <a:t>position, </a:t>
            </a:r>
            <a:r>
              <a:rPr lang="en-US" altLang="ko-KR" sz="2100" spc="-50" dirty="0" smtClean="0">
                <a:latin typeface="Tahoma"/>
                <a:cs typeface="Tahoma"/>
              </a:rPr>
              <a:t>during </a:t>
            </a:r>
            <a:r>
              <a:rPr lang="en-US" altLang="ko-KR" sz="2100" spc="-55" dirty="0" smtClean="0">
                <a:latin typeface="Tahoma"/>
                <a:cs typeface="Tahoma"/>
              </a:rPr>
              <a:t>the </a:t>
            </a:r>
            <a:r>
              <a:rPr lang="en-US" altLang="ko-KR" sz="2100" spc="-35" dirty="0" err="1" smtClean="0">
                <a:latin typeface="Tahoma"/>
                <a:cs typeface="Tahoma"/>
              </a:rPr>
              <a:t>i</a:t>
            </a:r>
            <a:r>
              <a:rPr lang="en-US" altLang="ko-KR" sz="2100" spc="-52" baseline="23809" dirty="0" err="1" smtClean="0">
                <a:latin typeface="Tahoma"/>
                <a:cs typeface="Tahoma"/>
              </a:rPr>
              <a:t>th</a:t>
            </a:r>
            <a:r>
              <a:rPr lang="en-US" altLang="ko-KR" sz="2100" spc="359" baseline="23809" dirty="0" smtClean="0">
                <a:latin typeface="Tahoma"/>
                <a:cs typeface="Tahoma"/>
              </a:rPr>
              <a:t> </a:t>
            </a:r>
            <a:r>
              <a:rPr lang="en-US" altLang="ko-KR" sz="2100" spc="-40" dirty="0" smtClean="0">
                <a:latin typeface="Tahoma"/>
                <a:cs typeface="Tahoma"/>
              </a:rPr>
              <a:t>probe</a:t>
            </a:r>
            <a:r>
              <a:rPr lang="en-US" altLang="ko-KR" spc="-40" dirty="0" smtClean="0">
                <a:latin typeface="Tahoma"/>
                <a:cs typeface="Tahoma"/>
              </a:rPr>
              <a:t>".   It can be linear, quadratic etc.</a:t>
            </a:r>
            <a:endParaRPr lang="en-US" altLang="ko-KR" dirty="0" smtClean="0">
              <a:latin typeface="Tahoma"/>
              <a:cs typeface="Tahoma"/>
            </a:endParaRPr>
          </a:p>
          <a:p>
            <a:pPr lvl="1"/>
            <a:endParaRPr lang="en-US" altLang="ko-KR" dirty="0">
              <a:latin typeface="Tahoma"/>
              <a:cs typeface="Tahom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Collision Resolution by Open Addressing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283344" y="827187"/>
            <a:ext cx="7381602" cy="5620594"/>
          </a:xfrm>
        </p:spPr>
        <p:txBody>
          <a:bodyPr/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f(i) </a:t>
            </a:r>
            <a:r>
              <a:rPr lang="en-US" altLang="ko-KR" dirty="0">
                <a:latin typeface="Tahoma"/>
                <a:cs typeface="Tahoma"/>
              </a:rPr>
              <a:t>= is a linear </a:t>
            </a:r>
            <a:r>
              <a:rPr lang="en-US" altLang="ko-KR" spc="-5" dirty="0">
                <a:latin typeface="Tahoma"/>
                <a:cs typeface="Tahoma"/>
              </a:rPr>
              <a:t>function of</a:t>
            </a:r>
            <a:r>
              <a:rPr lang="en-US" altLang="ko-KR" spc="-75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i, </a:t>
            </a:r>
            <a:r>
              <a:rPr lang="en-US" altLang="ko-KR" dirty="0" smtClean="0"/>
              <a:t>e.g., </a:t>
            </a:r>
            <a:r>
              <a:rPr lang="en-US" altLang="ko-KR" b="1" dirty="0" smtClean="0">
                <a:solidFill>
                  <a:srgbClr val="C00000"/>
                </a:solidFill>
              </a:rPr>
              <a:t>f(i) = 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Linear </a:t>
            </a:r>
            <a:r>
              <a:rPr lang="en-US" altLang="ko-KR" spc="-5" dirty="0" smtClean="0"/>
              <a:t>Probing</a:t>
            </a:r>
            <a:r>
              <a:rPr lang="ko-KR" altLang="en-US" spc="-5" baseline="300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선형조사법</a:t>
            </a:r>
            <a:endParaRPr lang="ko-KR" altLang="en-US" spc="-5" baseline="30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2673"/>
              </p:ext>
            </p:extLst>
          </p:nvPr>
        </p:nvGraphicFramePr>
        <p:xfrm>
          <a:off x="983432" y="2636912"/>
          <a:ext cx="1560830" cy="3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occupied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occupied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occupied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unoccupied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65203" y="206084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Linear probing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4049" y="292494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>
            <a:off x="2351584" y="2534244"/>
            <a:ext cx="386608" cy="53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38192" y="238035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16" name="순서도: 연결자 15"/>
          <p:cNvSpPr/>
          <p:nvPr/>
        </p:nvSpPr>
        <p:spPr>
          <a:xfrm>
            <a:off x="2521889" y="312605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21889" y="345528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521889" y="378904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521889" y="41033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16" idx="1"/>
            <a:endCxn id="20" idx="6"/>
          </p:cNvCxnSpPr>
          <p:nvPr/>
        </p:nvCxnSpPr>
        <p:spPr>
          <a:xfrm rot="16200000" flipH="1">
            <a:off x="2051359" y="3609972"/>
            <a:ext cx="993474" cy="39024"/>
          </a:xfrm>
          <a:prstGeom prst="curvedConnector4">
            <a:avLst>
              <a:gd name="adj1" fmla="val -2208"/>
              <a:gd name="adj2" fmla="val 18313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2391561" y="3302101"/>
            <a:ext cx="313073" cy="39024"/>
          </a:xfrm>
          <a:prstGeom prst="curvedConnector4">
            <a:avLst>
              <a:gd name="adj1" fmla="val -9889"/>
              <a:gd name="adj2" fmla="val 6857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6" idx="3"/>
            <a:endCxn id="19" idx="6"/>
          </p:cNvCxnSpPr>
          <p:nvPr/>
        </p:nvCxnSpPr>
        <p:spPr>
          <a:xfrm rot="16200000" flipH="1">
            <a:off x="2224684" y="3468976"/>
            <a:ext cx="646824" cy="39024"/>
          </a:xfrm>
          <a:prstGeom prst="curvedConnector4">
            <a:avLst>
              <a:gd name="adj1" fmla="val 2163"/>
              <a:gd name="adj2" fmla="val 99821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685759" y="3890070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baseline="30000" dirty="0" smtClean="0"/>
              <a:t>rd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2673063" y="3574452"/>
            <a:ext cx="113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2662490" y="3321706"/>
            <a:ext cx="113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799856" y="1398582"/>
            <a:ext cx="4431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ko-KR" sz="2400" b="1" dirty="0" smtClean="0">
                <a:solidFill>
                  <a:srgbClr val="C00000"/>
                </a:solidFill>
              </a:rPr>
              <a:t>h</a:t>
            </a:r>
            <a:r>
              <a:rPr lang="da-DK" altLang="ko-KR" sz="2400" b="1" baseline="-25000" dirty="0" smtClean="0">
                <a:solidFill>
                  <a:srgbClr val="C00000"/>
                </a:solidFill>
              </a:rPr>
              <a:t>i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(x</a:t>
            </a:r>
            <a:r>
              <a:rPr lang="da-DK" altLang="ko-KR" sz="2400" b="1" dirty="0">
                <a:solidFill>
                  <a:srgbClr val="C00000"/>
                </a:solidFill>
              </a:rPr>
              <a:t>) =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 h(x</a:t>
            </a:r>
            <a:r>
              <a:rPr lang="da-DK" altLang="ko-KR" sz="2400" b="1" dirty="0">
                <a:solidFill>
                  <a:srgbClr val="C00000"/>
                </a:solidFill>
              </a:rPr>
              <a:t>) +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i ) % </a:t>
            </a:r>
            <a:r>
              <a:rPr lang="da-DK" altLang="ko-KR" sz="2400" b="1" dirty="0">
                <a:solidFill>
                  <a:srgbClr val="C00000"/>
                </a:solidFill>
              </a:rPr>
              <a:t>TableSize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19037" y="226425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2567608" y="5085184"/>
            <a:ext cx="504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056172" y="4937357"/>
            <a:ext cx="1752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Populate x here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4748079" y="2256409"/>
            <a:ext cx="196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5213553" y="1901917"/>
            <a:ext cx="4972" cy="35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6300507" y="1901918"/>
            <a:ext cx="413126" cy="36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071663" y="5369090"/>
            <a:ext cx="709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altLang="ko-KR" dirty="0"/>
              <a:t>Continue until an empty slot is found</a:t>
            </a:r>
          </a:p>
          <a:p>
            <a:pPr marL="25400">
              <a:lnSpc>
                <a:spcPct val="100000"/>
              </a:lnSpc>
            </a:pPr>
            <a:r>
              <a:rPr lang="en-US" altLang="ko-KR" dirty="0" smtClean="0"/>
              <a:t>Number of failed </a:t>
            </a:r>
            <a:r>
              <a:rPr lang="en-US" altLang="ko-KR" dirty="0"/>
              <a:t>probes is a measure of performance</a:t>
            </a:r>
          </a:p>
        </p:txBody>
      </p:sp>
      <p:sp>
        <p:nvSpPr>
          <p:cNvPr id="60" name="순서도: 연결자 59"/>
          <p:cNvSpPr/>
          <p:nvPr/>
        </p:nvSpPr>
        <p:spPr>
          <a:xfrm>
            <a:off x="2674289" y="439139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연결자 60"/>
          <p:cNvSpPr/>
          <p:nvPr/>
        </p:nvSpPr>
        <p:spPr>
          <a:xfrm>
            <a:off x="2674289" y="450912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2674289" y="465313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48079" y="2710106"/>
            <a:ext cx="6112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ahoma"/>
                <a:cs typeface="Tahoma"/>
              </a:rPr>
              <a:t>Probe sequence:	+0, +1, +2, +3, +4, …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091145" y="1855800"/>
            <a:ext cx="2275265" cy="773179"/>
            <a:chOff x="7091145" y="1855800"/>
            <a:chExt cx="2275265" cy="773179"/>
          </a:xfrm>
        </p:grpSpPr>
        <p:cxnSp>
          <p:nvCxnSpPr>
            <p:cNvPr id="34" name="직선 화살표 연결선 33"/>
            <p:cNvCxnSpPr>
              <a:stCxn id="35" idx="1"/>
            </p:cNvCxnSpPr>
            <p:nvPr/>
          </p:nvCxnSpPr>
          <p:spPr>
            <a:xfrm flipH="1" flipV="1">
              <a:off x="7091145" y="1855800"/>
              <a:ext cx="1794043" cy="5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8885188" y="2259647"/>
              <a:ext cx="481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f(i)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3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283344" y="827187"/>
            <a:ext cx="7381602" cy="5620594"/>
          </a:xfrm>
        </p:spPr>
        <p:txBody>
          <a:bodyPr/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f(i) </a:t>
            </a:r>
            <a:r>
              <a:rPr lang="en-US" altLang="ko-KR" dirty="0">
                <a:latin typeface="Tahoma"/>
                <a:cs typeface="Tahoma"/>
              </a:rPr>
              <a:t>= is a linear </a:t>
            </a:r>
            <a:r>
              <a:rPr lang="en-US" altLang="ko-KR" spc="-5" dirty="0">
                <a:latin typeface="Tahoma"/>
                <a:cs typeface="Tahoma"/>
              </a:rPr>
              <a:t>function of</a:t>
            </a:r>
            <a:r>
              <a:rPr lang="en-US" altLang="ko-KR" spc="-75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i, </a:t>
            </a:r>
            <a:r>
              <a:rPr lang="en-US" altLang="ko-KR" dirty="0" smtClean="0"/>
              <a:t>e.g., </a:t>
            </a:r>
            <a:r>
              <a:rPr lang="en-US" altLang="ko-KR" b="1" dirty="0" smtClean="0">
                <a:solidFill>
                  <a:srgbClr val="C00000"/>
                </a:solidFill>
              </a:rPr>
              <a:t>f(i) = i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/>
          </a:p>
          <a:p>
            <a:pPr marL="3810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pt-BR" altLang="ko-KR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lang="pt-BR" altLang="ko-KR" spc="-5" dirty="0">
                <a:latin typeface="Tahoma"/>
                <a:cs typeface="Tahoma"/>
              </a:rPr>
              <a:t> </a:t>
            </a:r>
            <a:r>
              <a:rPr lang="pt-BR" altLang="ko-KR" dirty="0">
                <a:latin typeface="Tahoma"/>
                <a:cs typeface="Tahoma"/>
              </a:rPr>
              <a:t>h(x) = x </a:t>
            </a:r>
            <a:r>
              <a:rPr lang="pt-BR" altLang="ko-KR" dirty="0" smtClean="0">
                <a:latin typeface="Tahoma"/>
                <a:cs typeface="Tahoma"/>
              </a:rPr>
              <a:t>%</a:t>
            </a:r>
            <a:r>
              <a:rPr lang="pt-BR" altLang="ko-KR" spc="-40" dirty="0" smtClean="0">
                <a:latin typeface="Tahoma"/>
                <a:cs typeface="Tahoma"/>
              </a:rPr>
              <a:t> </a:t>
            </a:r>
            <a:r>
              <a:rPr lang="pt-BR" altLang="ko-KR" dirty="0">
                <a:latin typeface="Tahoma"/>
                <a:cs typeface="Tahoma"/>
              </a:rPr>
              <a:t>TableSize</a:t>
            </a:r>
          </a:p>
          <a:p>
            <a:pPr marL="781050" lvl="1"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pt-BR" altLang="ko-KR" spc="-5" dirty="0">
                <a:latin typeface="Tahoma"/>
                <a:cs typeface="Tahoma"/>
              </a:rPr>
              <a:t>h</a:t>
            </a:r>
            <a:r>
              <a:rPr lang="pt-BR" altLang="ko-KR" spc="-7" baseline="-20833" dirty="0">
                <a:latin typeface="Tahoma"/>
                <a:cs typeface="Tahoma"/>
              </a:rPr>
              <a:t>0</a:t>
            </a:r>
            <a:r>
              <a:rPr lang="pt-BR" altLang="ko-KR" spc="-5" dirty="0">
                <a:latin typeface="Tahoma"/>
                <a:cs typeface="Tahoma"/>
              </a:rPr>
              <a:t>(89) </a:t>
            </a:r>
            <a:r>
              <a:rPr lang="pt-BR" altLang="ko-KR" dirty="0">
                <a:latin typeface="Tahoma"/>
                <a:cs typeface="Tahoma"/>
              </a:rPr>
              <a:t>= (h(89</a:t>
            </a:r>
            <a:r>
              <a:rPr lang="pt-BR" altLang="ko-KR" dirty="0" smtClean="0">
                <a:latin typeface="Tahoma"/>
                <a:cs typeface="Tahoma"/>
              </a:rPr>
              <a:t>) + 0) % </a:t>
            </a:r>
            <a:r>
              <a:rPr lang="pt-BR" altLang="ko-KR" dirty="0">
                <a:latin typeface="Tahoma"/>
                <a:cs typeface="Tahoma"/>
              </a:rPr>
              <a:t>10 =</a:t>
            </a:r>
            <a:r>
              <a:rPr lang="pt-BR" altLang="ko-KR" spc="-15" dirty="0">
                <a:latin typeface="Tahoma"/>
                <a:cs typeface="Tahoma"/>
              </a:rPr>
              <a:t> </a:t>
            </a:r>
            <a:r>
              <a:rPr lang="pt-BR" altLang="ko-KR" dirty="0">
                <a:latin typeface="Tahoma"/>
                <a:cs typeface="Tahoma"/>
              </a:rPr>
              <a:t>9</a:t>
            </a:r>
          </a:p>
          <a:p>
            <a:pPr marL="781050" lvl="1"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pt-BR" altLang="ko-KR" spc="-5" dirty="0">
                <a:latin typeface="Tahoma"/>
                <a:cs typeface="Tahoma"/>
              </a:rPr>
              <a:t>h</a:t>
            </a:r>
            <a:r>
              <a:rPr lang="pt-BR" altLang="ko-KR" spc="-7" baseline="-20833" dirty="0">
                <a:latin typeface="Tahoma"/>
                <a:cs typeface="Tahoma"/>
              </a:rPr>
              <a:t>0</a:t>
            </a:r>
            <a:r>
              <a:rPr lang="pt-BR" altLang="ko-KR" spc="-5" dirty="0">
                <a:latin typeface="Tahoma"/>
                <a:cs typeface="Tahoma"/>
              </a:rPr>
              <a:t>(18) </a:t>
            </a:r>
            <a:r>
              <a:rPr lang="pt-BR" altLang="ko-KR" dirty="0">
                <a:latin typeface="Tahoma"/>
                <a:cs typeface="Tahoma"/>
              </a:rPr>
              <a:t>= (h(18</a:t>
            </a:r>
            <a:r>
              <a:rPr lang="pt-BR" altLang="ko-KR" dirty="0" smtClean="0">
                <a:latin typeface="Tahoma"/>
                <a:cs typeface="Tahoma"/>
              </a:rPr>
              <a:t>) + 0) % </a:t>
            </a:r>
            <a:r>
              <a:rPr lang="pt-BR" altLang="ko-KR" dirty="0">
                <a:latin typeface="Tahoma"/>
                <a:cs typeface="Tahoma"/>
              </a:rPr>
              <a:t>10 =</a:t>
            </a:r>
            <a:r>
              <a:rPr lang="pt-BR" altLang="ko-KR" spc="-15" dirty="0">
                <a:latin typeface="Tahoma"/>
                <a:cs typeface="Tahoma"/>
              </a:rPr>
              <a:t> </a:t>
            </a:r>
            <a:r>
              <a:rPr lang="pt-BR" altLang="ko-KR" dirty="0">
                <a:latin typeface="Tahoma"/>
                <a:cs typeface="Tahoma"/>
              </a:rPr>
              <a:t>8</a:t>
            </a:r>
          </a:p>
          <a:p>
            <a:pPr marL="781050" lvl="1"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pt-BR" altLang="ko-KR" spc="-5" dirty="0">
                <a:latin typeface="Tahoma"/>
                <a:cs typeface="Tahoma"/>
              </a:rPr>
              <a:t>h</a:t>
            </a:r>
            <a:r>
              <a:rPr lang="pt-BR" altLang="ko-KR" spc="-7" baseline="-20833" dirty="0">
                <a:latin typeface="Tahoma"/>
                <a:cs typeface="Tahoma"/>
              </a:rPr>
              <a:t>0</a:t>
            </a:r>
            <a:r>
              <a:rPr lang="pt-BR" altLang="ko-KR" spc="-5" dirty="0">
                <a:latin typeface="Tahoma"/>
                <a:cs typeface="Tahoma"/>
              </a:rPr>
              <a:t>(49) </a:t>
            </a:r>
            <a:r>
              <a:rPr lang="pt-BR" altLang="ko-KR" dirty="0">
                <a:latin typeface="Tahoma"/>
                <a:cs typeface="Tahoma"/>
              </a:rPr>
              <a:t>= (h(49</a:t>
            </a:r>
            <a:r>
              <a:rPr lang="pt-BR" altLang="ko-KR" dirty="0" smtClean="0">
                <a:latin typeface="Tahoma"/>
                <a:cs typeface="Tahoma"/>
              </a:rPr>
              <a:t>) + 0) </a:t>
            </a:r>
            <a:r>
              <a:rPr lang="pt-BR" altLang="ko-KR" dirty="0">
                <a:latin typeface="Tahoma"/>
                <a:cs typeface="Tahoma"/>
              </a:rPr>
              <a:t>%</a:t>
            </a:r>
            <a:r>
              <a:rPr lang="pt-BR" altLang="ko-KR" dirty="0" smtClean="0">
                <a:latin typeface="Tahoma"/>
                <a:cs typeface="Tahoma"/>
              </a:rPr>
              <a:t> </a:t>
            </a:r>
            <a:r>
              <a:rPr lang="pt-BR" altLang="ko-KR" dirty="0">
                <a:latin typeface="Tahoma"/>
                <a:cs typeface="Tahoma"/>
              </a:rPr>
              <a:t>10 = 9</a:t>
            </a:r>
            <a:r>
              <a:rPr lang="pt-BR" altLang="ko-KR" spc="-5" dirty="0">
                <a:latin typeface="Tahoma"/>
                <a:cs typeface="Tahoma"/>
              </a:rPr>
              <a:t> </a:t>
            </a:r>
            <a:r>
              <a:rPr lang="pt-BR" altLang="ko-KR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pc="-5" dirty="0" smtClean="0">
                <a:solidFill>
                  <a:srgbClr val="FF0000"/>
                </a:solidFill>
                <a:latin typeface="Tahoma"/>
                <a:cs typeface="Tahoma"/>
              </a:rPr>
              <a:t>collision</a:t>
            </a:r>
            <a:r>
              <a:rPr lang="pt-BR" altLang="ko-KR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pt-BR" altLang="ko-KR" dirty="0">
              <a:latin typeface="Tahoma"/>
              <a:cs typeface="Tahoma"/>
            </a:endParaRPr>
          </a:p>
          <a:p>
            <a:pPr marL="495300" lvl="1" indent="0">
              <a:spcBef>
                <a:spcPts val="290"/>
              </a:spcBef>
              <a:buClr>
                <a:srgbClr val="FF0000"/>
              </a:buClr>
              <a:buSzPct val="54166"/>
              <a:buNone/>
              <a:tabLst>
                <a:tab pos="780415" algn="l"/>
                <a:tab pos="781050" algn="l"/>
              </a:tabLst>
            </a:pPr>
            <a:r>
              <a:rPr lang="pt-BR" altLang="ko-KR" spc="-5" dirty="0" smtClean="0">
                <a:latin typeface="Tahoma"/>
                <a:cs typeface="Tahoma"/>
              </a:rPr>
              <a:t>    h</a:t>
            </a:r>
            <a:r>
              <a:rPr lang="pt-BR" altLang="ko-KR" spc="-7" baseline="-20833" dirty="0" smtClean="0">
                <a:latin typeface="Tahoma"/>
                <a:cs typeface="Tahoma"/>
              </a:rPr>
              <a:t>1</a:t>
            </a:r>
            <a:r>
              <a:rPr lang="pt-BR" altLang="ko-KR" spc="-5" dirty="0" smtClean="0">
                <a:latin typeface="Tahoma"/>
                <a:cs typeface="Tahoma"/>
              </a:rPr>
              <a:t>(49</a:t>
            </a:r>
            <a:r>
              <a:rPr lang="pt-BR" altLang="ko-KR" spc="-5" dirty="0">
                <a:latin typeface="Tahoma"/>
                <a:cs typeface="Tahoma"/>
              </a:rPr>
              <a:t>) </a:t>
            </a:r>
            <a:r>
              <a:rPr lang="pt-BR" altLang="ko-KR" dirty="0">
                <a:latin typeface="Tahoma"/>
                <a:cs typeface="Tahoma"/>
              </a:rPr>
              <a:t>= (h(49</a:t>
            </a:r>
            <a:r>
              <a:rPr lang="pt-BR" altLang="ko-KR" dirty="0" smtClean="0">
                <a:latin typeface="Tahoma"/>
                <a:cs typeface="Tahoma"/>
              </a:rPr>
              <a:t>) + 1) %</a:t>
            </a:r>
            <a:r>
              <a:rPr lang="pt-BR" altLang="ko-KR" spc="25" dirty="0" smtClean="0">
                <a:latin typeface="Tahoma"/>
                <a:cs typeface="Tahoma"/>
              </a:rPr>
              <a:t> </a:t>
            </a:r>
            <a:r>
              <a:rPr lang="pt-BR" altLang="ko-KR" dirty="0" smtClean="0">
                <a:latin typeface="Tahoma"/>
                <a:cs typeface="Tahoma"/>
              </a:rPr>
              <a:t>10</a:t>
            </a:r>
            <a:r>
              <a:rPr lang="pt-BR" altLang="ko-KR" spc="5" dirty="0" smtClean="0">
                <a:latin typeface="Tahoma"/>
                <a:cs typeface="Tahoma"/>
              </a:rPr>
              <a:t> = </a:t>
            </a:r>
            <a:r>
              <a:rPr lang="pt-BR" altLang="ko-KR" dirty="0" smtClean="0">
                <a:latin typeface="Tahoma"/>
                <a:cs typeface="Tahoma"/>
              </a:rPr>
              <a:t>(</a:t>
            </a:r>
            <a:r>
              <a:rPr lang="pt-BR" altLang="ko-KR" dirty="0">
                <a:latin typeface="Tahoma"/>
                <a:cs typeface="Tahoma"/>
              </a:rPr>
              <a:t>h(49</a:t>
            </a:r>
            <a:r>
              <a:rPr lang="pt-BR" altLang="ko-KR" dirty="0" smtClean="0">
                <a:latin typeface="Tahoma"/>
                <a:cs typeface="Tahoma"/>
              </a:rPr>
              <a:t>) + 1) % </a:t>
            </a:r>
            <a:r>
              <a:rPr lang="pt-BR" altLang="ko-KR" spc="-5" dirty="0" smtClean="0">
                <a:latin typeface="Tahoma"/>
                <a:cs typeface="Tahoma"/>
              </a:rPr>
              <a:t>10 </a:t>
            </a:r>
            <a:r>
              <a:rPr lang="pt-BR" altLang="ko-KR" dirty="0">
                <a:latin typeface="Tahoma"/>
                <a:cs typeface="Tahoma"/>
              </a:rPr>
              <a:t>=</a:t>
            </a:r>
            <a:r>
              <a:rPr lang="pt-BR" altLang="ko-KR" spc="-25" dirty="0">
                <a:latin typeface="Tahoma"/>
                <a:cs typeface="Tahoma"/>
              </a:rPr>
              <a:t> </a:t>
            </a:r>
            <a:r>
              <a:rPr lang="pt-BR" altLang="ko-KR" dirty="0" smtClean="0">
                <a:latin typeface="Tahoma"/>
                <a:cs typeface="Tahoma"/>
              </a:rPr>
              <a:t>0</a:t>
            </a:r>
            <a:endParaRPr lang="pt-BR" altLang="ko-KR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Linear </a:t>
            </a:r>
            <a:r>
              <a:rPr lang="en-US" altLang="ko-KR" spc="-5" dirty="0" smtClean="0"/>
              <a:t>Probing Example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96461"/>
              </p:ext>
            </p:extLst>
          </p:nvPr>
        </p:nvGraphicFramePr>
        <p:xfrm>
          <a:off x="983432" y="2636912"/>
          <a:ext cx="1560830" cy="3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occupied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occupied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occupied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unoccupied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65203" y="206084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Linear probing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4049" y="292494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>
            <a:off x="2351584" y="2534244"/>
            <a:ext cx="386608" cy="53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38192" y="238035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16" name="순서도: 연결자 15"/>
          <p:cNvSpPr/>
          <p:nvPr/>
        </p:nvSpPr>
        <p:spPr>
          <a:xfrm>
            <a:off x="2521889" y="312605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21889" y="345528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521889" y="378904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521889" y="41033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16" idx="1"/>
            <a:endCxn id="20" idx="6"/>
          </p:cNvCxnSpPr>
          <p:nvPr/>
        </p:nvCxnSpPr>
        <p:spPr>
          <a:xfrm rot="16200000" flipH="1">
            <a:off x="2051359" y="3609972"/>
            <a:ext cx="993474" cy="39024"/>
          </a:xfrm>
          <a:prstGeom prst="curvedConnector4">
            <a:avLst>
              <a:gd name="adj1" fmla="val -2208"/>
              <a:gd name="adj2" fmla="val 18313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6" idx="3"/>
            <a:endCxn id="18" idx="6"/>
          </p:cNvCxnSpPr>
          <p:nvPr/>
        </p:nvCxnSpPr>
        <p:spPr>
          <a:xfrm rot="16200000" flipH="1">
            <a:off x="2391560" y="3302100"/>
            <a:ext cx="313073" cy="39024"/>
          </a:xfrm>
          <a:prstGeom prst="curvedConnector4">
            <a:avLst>
              <a:gd name="adj1" fmla="val -9889"/>
              <a:gd name="adj2" fmla="val 6857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6" idx="3"/>
            <a:endCxn id="19" idx="6"/>
          </p:cNvCxnSpPr>
          <p:nvPr/>
        </p:nvCxnSpPr>
        <p:spPr>
          <a:xfrm rot="16200000" flipH="1">
            <a:off x="2224684" y="3468976"/>
            <a:ext cx="646824" cy="39024"/>
          </a:xfrm>
          <a:prstGeom prst="curvedConnector4">
            <a:avLst>
              <a:gd name="adj1" fmla="val 2163"/>
              <a:gd name="adj2" fmla="val 99821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685759" y="3890070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baseline="30000" dirty="0" smtClean="0"/>
              <a:t>rd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2673063" y="3574452"/>
            <a:ext cx="113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2662490" y="3321706"/>
            <a:ext cx="113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799856" y="1398582"/>
            <a:ext cx="4431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ko-KR" sz="2400" b="1" dirty="0" smtClean="0">
                <a:solidFill>
                  <a:srgbClr val="C00000"/>
                </a:solidFill>
              </a:rPr>
              <a:t>h</a:t>
            </a:r>
            <a:r>
              <a:rPr lang="da-DK" altLang="ko-KR" sz="2400" b="1" baseline="-25000" dirty="0" smtClean="0">
                <a:solidFill>
                  <a:srgbClr val="C00000"/>
                </a:solidFill>
              </a:rPr>
              <a:t>i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(x</a:t>
            </a:r>
            <a:r>
              <a:rPr lang="da-DK" altLang="ko-KR" sz="2400" b="1" dirty="0">
                <a:solidFill>
                  <a:srgbClr val="C00000"/>
                </a:solidFill>
              </a:rPr>
              <a:t>) =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 h(x</a:t>
            </a:r>
            <a:r>
              <a:rPr lang="da-DK" altLang="ko-KR" sz="2400" b="1" dirty="0">
                <a:solidFill>
                  <a:srgbClr val="C00000"/>
                </a:solidFill>
              </a:rPr>
              <a:t>) +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i ) % </a:t>
            </a:r>
            <a:r>
              <a:rPr lang="da-DK" altLang="ko-KR" sz="2400" b="1" dirty="0">
                <a:solidFill>
                  <a:srgbClr val="C00000"/>
                </a:solidFill>
              </a:rPr>
              <a:t>TableSize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19037" y="226425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748079" y="2256409"/>
            <a:ext cx="196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5213553" y="1901917"/>
            <a:ext cx="4972" cy="35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6300507" y="1901918"/>
            <a:ext cx="413126" cy="36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674289" y="439139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연결자 60"/>
          <p:cNvSpPr/>
          <p:nvPr/>
        </p:nvSpPr>
        <p:spPr>
          <a:xfrm>
            <a:off x="2674289" y="450912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48079" y="2710106"/>
            <a:ext cx="6112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ahoma"/>
                <a:cs typeface="Tahoma"/>
              </a:rPr>
              <a:t>Probe sequence:	+0, +1, +2, +3, +4, …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091145" y="1855800"/>
            <a:ext cx="2275265" cy="773179"/>
            <a:chOff x="7091145" y="1855800"/>
            <a:chExt cx="2275265" cy="773179"/>
          </a:xfrm>
        </p:grpSpPr>
        <p:cxnSp>
          <p:nvCxnSpPr>
            <p:cNvPr id="29" name="직선 화살표 연결선 28"/>
            <p:cNvCxnSpPr>
              <a:stCxn id="30" idx="1"/>
            </p:cNvCxnSpPr>
            <p:nvPr/>
          </p:nvCxnSpPr>
          <p:spPr>
            <a:xfrm flipH="1" flipV="1">
              <a:off x="7091145" y="1855800"/>
              <a:ext cx="1794043" cy="5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8885188" y="2259647"/>
              <a:ext cx="481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f(i)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31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Linear </a:t>
            </a:r>
            <a:r>
              <a:rPr lang="en-US" altLang="ko-KR" spc="-5" dirty="0" smtClean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/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1</a:t>
            </a:r>
            <a:r>
              <a:rPr lang="en-US" altLang="ko-KR" sz="1600" dirty="0" smtClean="0">
                <a:latin typeface="+mn-ea"/>
              </a:rPr>
              <a:t>(1) = (h(1</a:t>
            </a:r>
            <a:r>
              <a:rPr lang="en-US" altLang="ko-KR" sz="1600" dirty="0">
                <a:latin typeface="+mn-ea"/>
              </a:rPr>
              <a:t>)+1)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1</a:t>
            </a:r>
            <a:r>
              <a:rPr lang="en-US" altLang="ko-KR" sz="1600" dirty="0" smtClean="0">
                <a:latin typeface="+mn-ea"/>
              </a:rPr>
              <a:t>(9) = (h(9</a:t>
            </a:r>
            <a:r>
              <a:rPr lang="en-US" altLang="ko-KR" sz="1600" dirty="0">
                <a:latin typeface="+mn-ea"/>
              </a:rPr>
              <a:t>)+1)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3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(h(15) + 0) 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1  </a:t>
            </a:r>
            <a:r>
              <a:rPr lang="en-US" altLang="ko-KR" sz="1600" dirty="0">
                <a:latin typeface="Tahoma"/>
                <a:cs typeface="Tahoma"/>
              </a:rPr>
              <a:t>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1</a:t>
            </a:r>
            <a:r>
              <a:rPr lang="en-US" altLang="ko-KR" sz="1600" dirty="0" smtClean="0">
                <a:latin typeface="+mn-ea"/>
              </a:rPr>
              <a:t>(15) = (h(15) + 1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2  </a:t>
            </a:r>
            <a:r>
              <a:rPr lang="en-US" altLang="ko-KR" sz="1600" dirty="0">
                <a:latin typeface="Tahoma"/>
                <a:cs typeface="Tahoma"/>
              </a:rPr>
              <a:t>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2</a:t>
            </a:r>
            <a:r>
              <a:rPr lang="en-US" altLang="ko-KR" sz="1600" dirty="0" smtClean="0">
                <a:latin typeface="+mn-ea"/>
              </a:rPr>
              <a:t>(15</a:t>
            </a:r>
            <a:r>
              <a:rPr lang="en-US" altLang="ko-KR" sz="1600" dirty="0">
                <a:latin typeface="+mn-ea"/>
              </a:rPr>
              <a:t>) = (h(15</a:t>
            </a:r>
            <a:r>
              <a:rPr lang="en-US" altLang="ko-KR" sz="1600" dirty="0" smtClean="0">
                <a:latin typeface="+mn-ea"/>
              </a:rPr>
              <a:t>) + 2) 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3  </a:t>
            </a:r>
            <a:r>
              <a:rPr lang="en-US" altLang="ko-KR" sz="1600" dirty="0">
                <a:latin typeface="Tahoma"/>
                <a:cs typeface="Tahoma"/>
              </a:rPr>
              <a:t>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3</a:t>
            </a:r>
            <a:r>
              <a:rPr lang="en-US" altLang="ko-KR" sz="1600" dirty="0" smtClean="0">
                <a:latin typeface="+mn-ea"/>
              </a:rPr>
              <a:t>(15</a:t>
            </a:r>
            <a:r>
              <a:rPr lang="en-US" altLang="ko-KR" sz="1600" dirty="0">
                <a:latin typeface="+mn-ea"/>
              </a:rPr>
              <a:t>) = (h(15</a:t>
            </a:r>
            <a:r>
              <a:rPr lang="en-US" altLang="ko-KR" sz="1600" dirty="0" smtClean="0">
                <a:latin typeface="+mn-ea"/>
              </a:rPr>
              <a:t>) + 3) % </a:t>
            </a:r>
            <a:r>
              <a:rPr lang="en-US" altLang="ko-KR" sz="1600" dirty="0">
                <a:latin typeface="+mn-ea"/>
              </a:rPr>
              <a:t>7 = </a:t>
            </a:r>
            <a:r>
              <a:rPr lang="en-US" altLang="ko-KR" sz="1600" dirty="0" smtClean="0">
                <a:latin typeface="+mn-ea"/>
              </a:rPr>
              <a:t>4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915240" y="4542430"/>
            <a:ext cx="1789272" cy="1779712"/>
            <a:chOff x="9542237" y="2564904"/>
            <a:chExt cx="1789272" cy="182066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0313250" y="2564904"/>
              <a:ext cx="247247" cy="1104584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30" idx="0"/>
              <a:endCxn id="21" idx="2"/>
            </p:cNvCxnSpPr>
            <p:nvPr/>
          </p:nvCxnSpPr>
          <p:spPr>
            <a:xfrm flipV="1">
              <a:off x="10436873" y="3669488"/>
              <a:ext cx="1" cy="4083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542237" y="4077790"/>
              <a:ext cx="178927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Linear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01408"/>
              </p:ext>
            </p:extLst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48796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9</a:t>
            </a:r>
            <a:r>
              <a:rPr lang="en-US" altLang="ko-KR" sz="1600" dirty="0" smtClean="0">
                <a:latin typeface="Tahoma"/>
                <a:cs typeface="Tahoma"/>
              </a:rPr>
              <a:t>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0 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(58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1 </a:t>
            </a: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177291" y="1514317"/>
            <a:ext cx="1789272" cy="2306919"/>
            <a:chOff x="10180127" y="1528943"/>
            <a:chExt cx="1789272" cy="230691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42" idx="2"/>
            </p:cNvCxnSpPr>
            <p:nvPr/>
          </p:nvCxnSpPr>
          <p:spPr>
            <a:xfrm flipH="1">
              <a:off x="10560497" y="1836720"/>
              <a:ext cx="514266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80127" y="1528943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</p:spTree>
    <p:extLst>
      <p:ext uri="{BB962C8B-B14F-4D97-AF65-F5344CB8AC3E}">
        <p14:creationId xmlns:p14="http://schemas.microsoft.com/office/powerpoint/2010/main" val="22944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Linear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9</a:t>
            </a:r>
            <a:r>
              <a:rPr lang="en-US" altLang="ko-KR" sz="1600" dirty="0" smtClean="0">
                <a:latin typeface="Tahoma"/>
                <a:cs typeface="Tahoma"/>
              </a:rPr>
              <a:t>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0 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(58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1 </a:t>
            </a: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177291" y="1514317"/>
            <a:ext cx="1789272" cy="2306919"/>
            <a:chOff x="10180127" y="1528943"/>
            <a:chExt cx="1789272" cy="230691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42" idx="2"/>
            </p:cNvCxnSpPr>
            <p:nvPr/>
          </p:nvCxnSpPr>
          <p:spPr>
            <a:xfrm flipH="1">
              <a:off x="10560497" y="1836720"/>
              <a:ext cx="514266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80127" y="1528943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45" name="직사각형 44"/>
          <p:cNvSpPr/>
          <p:nvPr/>
        </p:nvSpPr>
        <p:spPr>
          <a:xfrm>
            <a:off x="7604991" y="3927827"/>
            <a:ext cx="3909883" cy="219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the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= </a:t>
            </a:r>
            <a:endParaRPr lang="en-US" altLang="ko-K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7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>
              <a:latin typeface="Tahoma"/>
              <a:cs typeface="Tahom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5" dirty="0" smtClean="0"/>
              <a:t>Table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6" y="2939232"/>
            <a:ext cx="4762500" cy="3476625"/>
          </a:xfr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06" y="2980990"/>
            <a:ext cx="1800200" cy="34508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40456" y="2549021"/>
            <a:ext cx="528413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pc="-5" dirty="0" smtClean="0">
                <a:latin typeface="Tahoma"/>
                <a:cs typeface="Tahoma"/>
              </a:rPr>
              <a:t>Let us suppose that there are one billion of names and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5" dirty="0" smtClean="0">
                <a:latin typeface="Tahoma"/>
                <a:cs typeface="Tahoma"/>
              </a:rPr>
              <a:t>Find, insert, and remove a number by a given name in </a:t>
            </a:r>
            <a:r>
              <a:rPr lang="en-US" altLang="ko-KR" sz="1400" b="1" spc="-5" dirty="0" smtClean="0">
                <a:solidFill>
                  <a:srgbClr val="C00000"/>
                </a:solidFill>
                <a:latin typeface="Tahoma"/>
                <a:cs typeface="Tahoma"/>
              </a:rPr>
              <a:t>O(1)</a:t>
            </a:r>
            <a:r>
              <a:rPr lang="en-US" altLang="ko-KR" sz="1400" spc="-5" dirty="0" smtClean="0">
                <a:latin typeface="Tahoma"/>
                <a:cs typeface="Tahoma"/>
              </a:rPr>
              <a:t>.</a:t>
            </a:r>
            <a:endParaRPr lang="en-US" altLang="ko-KR" sz="1400" spc="-5" dirty="0">
              <a:latin typeface="Tahoma"/>
              <a:cs typeface="Tahom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66403" y="3083521"/>
            <a:ext cx="12731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 smtClean="0">
                <a:solidFill>
                  <a:srgbClr val="C00000"/>
                </a:solidFill>
                <a:latin typeface="Century Gothic" panose="020B0502020202020204" pitchFamily="34" charset="0"/>
                <a:cs typeface="Arial"/>
              </a:rPr>
              <a:t>Time Complexity</a:t>
            </a:r>
            <a:endParaRPr lang="en-US" altLang="ko-KR" sz="1050" dirty="0">
              <a:solidFill>
                <a:srgbClr val="C00000"/>
              </a:solidFill>
              <a:latin typeface="Century Gothic" panose="020B0502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Probe sequences can get longer with time</a:t>
            </a:r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clustering </a:t>
            </a:r>
          </a:p>
          <a:p>
            <a:pPr lvl="1"/>
            <a:r>
              <a:rPr lang="en-US" altLang="ko-KR" dirty="0"/>
              <a:t>Keys tend to cluster in one part of table</a:t>
            </a:r>
          </a:p>
          <a:p>
            <a:pPr lvl="1"/>
            <a:r>
              <a:rPr lang="en-US" altLang="ko-KR" dirty="0"/>
              <a:t>Keys that hash into cluster will be added to </a:t>
            </a:r>
            <a:r>
              <a:rPr lang="en-US" altLang="ko-KR" dirty="0" smtClean="0"/>
              <a:t>the </a:t>
            </a:r>
            <a:r>
              <a:rPr lang="en-US" altLang="ko-KR" dirty="0"/>
              <a:t>end of the cluster (making it even  bigger)</a:t>
            </a:r>
          </a:p>
          <a:p>
            <a:pPr lvl="1"/>
            <a:r>
              <a:rPr lang="en-US" altLang="ko-KR" dirty="0"/>
              <a:t>Side effect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Other </a:t>
            </a:r>
            <a:r>
              <a:rPr lang="en-US" altLang="ko-KR" dirty="0"/>
              <a:t>keys could also get  affected if mapping to a crowded  neighborhood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Linear </a:t>
            </a:r>
            <a:r>
              <a:rPr lang="en-US" altLang="ko-KR" spc="-10" dirty="0" smtClean="0"/>
              <a:t>Probing</a:t>
            </a:r>
            <a:r>
              <a:rPr lang="en-US" altLang="ko-KR" spc="-15" dirty="0" smtClean="0"/>
              <a:t> </a:t>
            </a:r>
            <a:r>
              <a:rPr lang="en-US" altLang="ko-KR" spc="-10" dirty="0"/>
              <a:t>Issues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283344" y="827187"/>
            <a:ext cx="7381602" cy="5620594"/>
          </a:xfrm>
        </p:spPr>
        <p:txBody>
          <a:bodyPr/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/>
              <a:t>Avoids primary clustering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/>
              <a:t>f(i) is quadratic in i,  e.g., f(i) = i</a:t>
            </a:r>
            <a:r>
              <a:rPr lang="en-US" altLang="ko-KR" baseline="30000" dirty="0" smtClean="0"/>
              <a:t>2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Quadratic </a:t>
            </a:r>
            <a:r>
              <a:rPr lang="en-US" altLang="ko-KR" spc="-5" dirty="0" smtClean="0"/>
              <a:t>Probing</a:t>
            </a:r>
            <a:r>
              <a:rPr lang="ko-KR" altLang="en-US" spc="-5" baseline="300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이차조사법</a:t>
            </a:r>
            <a:endParaRPr lang="ko-KR" altLang="en-US" spc="-5" baseline="30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aphicFrame>
        <p:nvGraphicFramePr>
          <p:cNvPr id="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9052"/>
              </p:ext>
            </p:extLst>
          </p:nvPr>
        </p:nvGraphicFramePr>
        <p:xfrm>
          <a:off x="983432" y="2636912"/>
          <a:ext cx="1560830" cy="345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occupied</a:t>
                      </a:r>
                      <a:endParaRPr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70">
                <a:tc>
                  <a:txBody>
                    <a:bodyPr/>
                    <a:lstStyle/>
                    <a:p>
                      <a:pPr marL="0" algn="ctr" rtl="0" eaLnBrk="1" latinLnBrk="1" hangingPunct="1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kumimoji="0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occupied</a:t>
                      </a: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60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occupied</a:t>
                      </a:r>
                      <a:endParaRPr kumimoji="0" lang="en-US" altLang="ko-KR" sz="1400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0" dirty="0" smtClean="0">
                          <a:latin typeface="Arial"/>
                          <a:cs typeface="Arial"/>
                        </a:rPr>
                        <a:t>occupied</a:t>
                      </a:r>
                      <a:endParaRPr lang="en-US" altLang="ko-KR" sz="1400" dirty="0" smtClean="0">
                        <a:latin typeface="Arial"/>
                        <a:cs typeface="Arial"/>
                      </a:endParaRPr>
                    </a:p>
                  </a:txBody>
                  <a:tcPr marL="0" marR="0" marT="36000" marB="360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65203" y="2060848"/>
            <a:ext cx="1797287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 smtClean="0"/>
              <a:t>Linear probing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4049" y="2636912"/>
            <a:ext cx="2311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>
            <a:off x="2361716" y="2534244"/>
            <a:ext cx="376476" cy="2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38192" y="238035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16" name="순서도: 연결자 15"/>
          <p:cNvSpPr/>
          <p:nvPr/>
        </p:nvSpPr>
        <p:spPr>
          <a:xfrm>
            <a:off x="2521889" y="312605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21889" y="278092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3215680" y="552561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521889" y="414908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구부러진 연결선 31"/>
          <p:cNvCxnSpPr>
            <a:stCxn id="18" idx="6"/>
            <a:endCxn id="20" idx="7"/>
          </p:cNvCxnSpPr>
          <p:nvPr/>
        </p:nvCxnSpPr>
        <p:spPr>
          <a:xfrm flipH="1">
            <a:off x="2560913" y="2803788"/>
            <a:ext cx="6695" cy="1351987"/>
          </a:xfrm>
          <a:prstGeom prst="curvedConnector4">
            <a:avLst>
              <a:gd name="adj1" fmla="val -7269544"/>
              <a:gd name="adj2" fmla="val 9914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981437" y="4775288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baseline="30000" dirty="0" smtClean="0"/>
              <a:t>rd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2974205" y="3233291"/>
            <a:ext cx="113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2773837" y="2764206"/>
            <a:ext cx="113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probe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799856" y="1844824"/>
            <a:ext cx="445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ko-KR" sz="2400" b="1" dirty="0" smtClean="0">
                <a:solidFill>
                  <a:srgbClr val="C00000"/>
                </a:solidFill>
              </a:rPr>
              <a:t>h</a:t>
            </a:r>
            <a:r>
              <a:rPr lang="da-DK" altLang="ko-KR" sz="2400" b="1" baseline="-25000" dirty="0" smtClean="0">
                <a:solidFill>
                  <a:srgbClr val="C00000"/>
                </a:solidFill>
              </a:rPr>
              <a:t>i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(x</a:t>
            </a:r>
            <a:r>
              <a:rPr lang="da-DK" altLang="ko-KR" sz="2400" b="1" dirty="0">
                <a:solidFill>
                  <a:srgbClr val="C00000"/>
                </a:solidFill>
              </a:rPr>
              <a:t>) = (h(x) +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i</a:t>
            </a:r>
            <a:r>
              <a:rPr lang="da-DK" altLang="ko-KR" sz="2400" b="1" baseline="30000" dirty="0" smtClean="0">
                <a:solidFill>
                  <a:srgbClr val="C00000"/>
                </a:solidFill>
              </a:rPr>
              <a:t>2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 ) % </a:t>
            </a:r>
            <a:r>
              <a:rPr lang="da-DK" altLang="ko-KR" sz="2400" b="1" dirty="0">
                <a:solidFill>
                  <a:srgbClr val="C00000"/>
                </a:solidFill>
              </a:rPr>
              <a:t>TableSize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19037" y="271049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748079" y="2702651"/>
            <a:ext cx="196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5213553" y="2348159"/>
            <a:ext cx="4972" cy="35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6300507" y="2348160"/>
            <a:ext cx="413126" cy="36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/>
          <p:cNvSpPr/>
          <p:nvPr/>
        </p:nvSpPr>
        <p:spPr>
          <a:xfrm>
            <a:off x="2521889" y="59035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48079" y="3156348"/>
            <a:ext cx="6281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ahoma"/>
                <a:cs typeface="Tahoma"/>
              </a:rPr>
              <a:t>Probe sequence:	+0, +1, </a:t>
            </a:r>
            <a:r>
              <a:rPr lang="en-US" altLang="ko-KR" sz="2400" dirty="0" smtClean="0">
                <a:latin typeface="Tahoma"/>
                <a:cs typeface="Tahoma"/>
              </a:rPr>
              <a:t>+4, +9, +16, </a:t>
            </a:r>
            <a:r>
              <a:rPr lang="en-US" altLang="ko-KR" sz="2400" dirty="0">
                <a:latin typeface="Tahoma"/>
                <a:cs typeface="Tahoma"/>
              </a:rPr>
              <a:t>…</a:t>
            </a:r>
          </a:p>
        </p:txBody>
      </p:sp>
      <p:sp>
        <p:nvSpPr>
          <p:cNvPr id="31" name="순서도: 연결자 30"/>
          <p:cNvSpPr/>
          <p:nvPr/>
        </p:nvSpPr>
        <p:spPr>
          <a:xfrm>
            <a:off x="3215680" y="522920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3215680" y="538160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8" idx="2"/>
          </p:cNvCxnSpPr>
          <p:nvPr/>
        </p:nvCxnSpPr>
        <p:spPr>
          <a:xfrm rot="10800000" flipH="1" flipV="1">
            <a:off x="2521888" y="2803788"/>
            <a:ext cx="45719" cy="3145492"/>
          </a:xfrm>
          <a:prstGeom prst="curvedConnector4">
            <a:avLst>
              <a:gd name="adj1" fmla="val 1209703"/>
              <a:gd name="adj2" fmla="val 98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8" idx="7"/>
            <a:endCxn id="16" idx="4"/>
          </p:cNvCxnSpPr>
          <p:nvPr/>
        </p:nvCxnSpPr>
        <p:spPr>
          <a:xfrm rot="16200000" flipH="1" flipV="1">
            <a:off x="2360757" y="2971615"/>
            <a:ext cx="384148" cy="16164"/>
          </a:xfrm>
          <a:prstGeom prst="curvedConnector5">
            <a:avLst>
              <a:gd name="adj1" fmla="val 9598"/>
              <a:gd name="adj2" fmla="val -1811526"/>
              <a:gd name="adj3" fmla="val 9616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31704" y="560325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Continue until an empty slot is found</a:t>
            </a:r>
          </a:p>
          <a:p>
            <a:r>
              <a:rPr lang="en-US" altLang="ko-KR" dirty="0" smtClean="0"/>
              <a:t>Number of failed </a:t>
            </a:r>
            <a:r>
              <a:rPr lang="en-US" altLang="ko-KR" dirty="0"/>
              <a:t>probes is a measure of performance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066545" y="2292217"/>
            <a:ext cx="2275265" cy="773179"/>
            <a:chOff x="7091145" y="1855800"/>
            <a:chExt cx="2275265" cy="773179"/>
          </a:xfrm>
        </p:grpSpPr>
        <p:cxnSp>
          <p:nvCxnSpPr>
            <p:cNvPr id="34" name="직선 화살표 연결선 33"/>
            <p:cNvCxnSpPr>
              <a:stCxn id="35" idx="1"/>
            </p:cNvCxnSpPr>
            <p:nvPr/>
          </p:nvCxnSpPr>
          <p:spPr>
            <a:xfrm flipH="1" flipV="1">
              <a:off x="7091145" y="1855800"/>
              <a:ext cx="1794043" cy="5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8885188" y="2259647"/>
              <a:ext cx="481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f(i)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6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Avoids primary clustering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f(i)</a:t>
            </a:r>
            <a:r>
              <a:rPr lang="en-US" altLang="ko-KR" dirty="0" smtClean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is </a:t>
            </a:r>
            <a:r>
              <a:rPr lang="en-US" altLang="ko-KR" dirty="0" smtClean="0">
                <a:latin typeface="Tahoma"/>
                <a:cs typeface="Tahoma"/>
              </a:rPr>
              <a:t>quadratic</a:t>
            </a:r>
            <a:r>
              <a:rPr lang="en-US" altLang="ko-KR" spc="-5" dirty="0" smtClean="0">
                <a:latin typeface="Tahoma"/>
                <a:cs typeface="Tahoma"/>
              </a:rPr>
              <a:t> in </a:t>
            </a:r>
            <a:r>
              <a:rPr lang="en-US" altLang="ko-KR" dirty="0" smtClean="0">
                <a:latin typeface="Tahoma"/>
                <a:cs typeface="Tahoma"/>
              </a:rPr>
              <a:t>i, </a:t>
            </a:r>
            <a:r>
              <a:rPr lang="en-US" altLang="ko-KR" dirty="0" smtClean="0"/>
              <a:t>e.g., f(i) = i</a:t>
            </a:r>
            <a:r>
              <a:rPr lang="en-US" altLang="ko-KR" baseline="30000" dirty="0" smtClean="0"/>
              <a:t>2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baseline="30000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Example:</a:t>
            </a:r>
          </a:p>
          <a:p>
            <a:pPr marL="508000" lvl="1" indent="0">
              <a:spcBef>
                <a:spcPts val="670"/>
              </a:spcBef>
              <a:buClr>
                <a:srgbClr val="FF0000"/>
              </a:buClr>
              <a:buSzPct val="55357"/>
              <a:buNone/>
              <a:tabLst>
                <a:tab pos="793115" algn="l"/>
                <a:tab pos="793750" algn="l"/>
              </a:tabLst>
            </a:pPr>
            <a:r>
              <a:rPr lang="pt-BR" altLang="ko-KR" dirty="0">
                <a:latin typeface="Tahoma"/>
                <a:cs typeface="Tahoma"/>
              </a:rPr>
              <a:t>h</a:t>
            </a:r>
            <a:r>
              <a:rPr lang="pt-BR" altLang="ko-KR" baseline="-21021" dirty="0">
                <a:latin typeface="Tahoma"/>
                <a:cs typeface="Tahoma"/>
              </a:rPr>
              <a:t>0</a:t>
            </a:r>
            <a:r>
              <a:rPr lang="pt-BR" altLang="ko-KR" dirty="0">
                <a:latin typeface="Tahoma"/>
                <a:cs typeface="Tahoma"/>
              </a:rPr>
              <a:t>(58) = (h(58</a:t>
            </a:r>
            <a:r>
              <a:rPr lang="pt-BR" altLang="ko-KR" dirty="0" smtClean="0">
                <a:latin typeface="Tahoma"/>
                <a:cs typeface="Tahoma"/>
              </a:rPr>
              <a:t>) + </a:t>
            </a:r>
            <a:r>
              <a:rPr lang="pt-BR" altLang="ko-KR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baseline="300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pt-BR" altLang="ko-KR" dirty="0" smtClean="0">
                <a:latin typeface="Tahoma"/>
                <a:cs typeface="Tahoma"/>
              </a:rPr>
              <a:t>) </a:t>
            </a:r>
            <a:r>
              <a:rPr lang="pt-BR" altLang="ko-KR" spc="-5" dirty="0" smtClean="0">
                <a:latin typeface="Tahoma"/>
                <a:cs typeface="Tahoma"/>
              </a:rPr>
              <a:t>% </a:t>
            </a:r>
            <a:r>
              <a:rPr lang="pt-BR" altLang="ko-KR" dirty="0">
                <a:latin typeface="Tahoma"/>
                <a:cs typeface="Tahoma"/>
              </a:rPr>
              <a:t>10 = 8</a:t>
            </a:r>
            <a:r>
              <a:rPr lang="pt-BR" altLang="ko-KR" spc="-100" dirty="0">
                <a:latin typeface="Tahoma"/>
                <a:cs typeface="Tahoma"/>
              </a:rPr>
              <a:t> </a:t>
            </a:r>
            <a:r>
              <a:rPr lang="pt-BR" altLang="ko-KR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Tahoma"/>
                <a:cs typeface="Tahoma"/>
              </a:rPr>
              <a:t>collision</a:t>
            </a:r>
            <a:r>
              <a:rPr lang="pt-BR" altLang="ko-KR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pt-BR" altLang="ko-KR" dirty="0">
              <a:latin typeface="Tahoma"/>
              <a:cs typeface="Tahoma"/>
            </a:endParaRPr>
          </a:p>
          <a:p>
            <a:pPr marL="508000" lvl="1" indent="0">
              <a:spcBef>
                <a:spcPts val="675"/>
              </a:spcBef>
              <a:buClr>
                <a:srgbClr val="FF0000"/>
              </a:buClr>
              <a:buSzPct val="55357"/>
              <a:buNone/>
              <a:tabLst>
                <a:tab pos="793115" algn="l"/>
                <a:tab pos="793750" algn="l"/>
              </a:tabLst>
            </a:pPr>
            <a:r>
              <a:rPr lang="pt-BR" altLang="ko-KR" dirty="0" smtClean="0">
                <a:latin typeface="Tahoma"/>
                <a:cs typeface="Tahoma"/>
              </a:rPr>
              <a:t>h</a:t>
            </a:r>
            <a:r>
              <a:rPr lang="pt-BR" altLang="ko-KR" baseline="-21021" dirty="0" smtClean="0">
                <a:latin typeface="Tahoma"/>
                <a:cs typeface="Tahoma"/>
              </a:rPr>
              <a:t>1</a:t>
            </a:r>
            <a:r>
              <a:rPr lang="pt-BR" altLang="ko-KR" dirty="0" smtClean="0">
                <a:latin typeface="Tahoma"/>
                <a:cs typeface="Tahoma"/>
              </a:rPr>
              <a:t>(58</a:t>
            </a:r>
            <a:r>
              <a:rPr lang="pt-BR" altLang="ko-KR" dirty="0">
                <a:latin typeface="Tahoma"/>
                <a:cs typeface="Tahoma"/>
              </a:rPr>
              <a:t>) = (h(58</a:t>
            </a:r>
            <a:r>
              <a:rPr lang="pt-BR" altLang="ko-KR" dirty="0" smtClean="0">
                <a:latin typeface="Tahoma"/>
                <a:cs typeface="Tahoma"/>
              </a:rPr>
              <a:t>) + </a:t>
            </a:r>
            <a:r>
              <a:rPr lang="pt-BR" altLang="ko-KR" dirty="0" smtClean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r>
              <a:rPr lang="en-US" altLang="ko-KR" baseline="300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pt-BR" altLang="ko-KR" dirty="0" smtClean="0">
                <a:latin typeface="Tahoma"/>
                <a:cs typeface="Tahoma"/>
              </a:rPr>
              <a:t>) % </a:t>
            </a:r>
            <a:r>
              <a:rPr lang="pt-BR" altLang="ko-KR" dirty="0">
                <a:latin typeface="Tahoma"/>
                <a:cs typeface="Tahoma"/>
              </a:rPr>
              <a:t>10 = 9</a:t>
            </a:r>
            <a:r>
              <a:rPr lang="pt-BR" altLang="ko-KR" spc="-135" dirty="0">
                <a:latin typeface="Tahoma"/>
                <a:cs typeface="Tahoma"/>
              </a:rPr>
              <a:t> </a:t>
            </a:r>
            <a:r>
              <a:rPr lang="pt-BR" altLang="ko-KR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Tahoma"/>
                <a:cs typeface="Tahoma"/>
              </a:rPr>
              <a:t>collision</a:t>
            </a:r>
            <a:r>
              <a:rPr lang="pt-BR" altLang="ko-KR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pt-BR" altLang="ko-KR" dirty="0">
              <a:latin typeface="Tahoma"/>
              <a:cs typeface="Tahoma"/>
            </a:endParaRPr>
          </a:p>
          <a:p>
            <a:pPr marL="508000" lvl="1" indent="0">
              <a:spcBef>
                <a:spcPts val="670"/>
              </a:spcBef>
              <a:buClr>
                <a:srgbClr val="FF0000"/>
              </a:buClr>
              <a:buSzPct val="55357"/>
              <a:buNone/>
              <a:tabLst>
                <a:tab pos="793115" algn="l"/>
                <a:tab pos="793750" algn="l"/>
              </a:tabLst>
            </a:pPr>
            <a:r>
              <a:rPr lang="pt-BR" altLang="ko-KR" dirty="0" smtClean="0">
                <a:latin typeface="Tahoma"/>
                <a:cs typeface="Tahoma"/>
              </a:rPr>
              <a:t>h</a:t>
            </a:r>
            <a:r>
              <a:rPr lang="pt-BR" altLang="ko-KR" baseline="-21021" dirty="0" smtClean="0">
                <a:latin typeface="Tahoma"/>
                <a:cs typeface="Tahoma"/>
              </a:rPr>
              <a:t>2</a:t>
            </a:r>
            <a:r>
              <a:rPr lang="pt-BR" altLang="ko-KR" dirty="0" smtClean="0">
                <a:latin typeface="Tahoma"/>
                <a:cs typeface="Tahoma"/>
              </a:rPr>
              <a:t>(58</a:t>
            </a:r>
            <a:r>
              <a:rPr lang="pt-BR" altLang="ko-KR" dirty="0">
                <a:latin typeface="Tahoma"/>
                <a:cs typeface="Tahoma"/>
              </a:rPr>
              <a:t>) = (h(58</a:t>
            </a:r>
            <a:r>
              <a:rPr lang="pt-BR" altLang="ko-KR" dirty="0" smtClean="0">
                <a:latin typeface="Tahoma"/>
                <a:cs typeface="Tahoma"/>
              </a:rPr>
              <a:t>) + </a:t>
            </a:r>
            <a:r>
              <a:rPr lang="pt-BR" altLang="ko-KR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baseline="300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pt-BR" altLang="ko-KR" dirty="0" smtClean="0">
                <a:latin typeface="Tahoma"/>
                <a:cs typeface="Tahoma"/>
              </a:rPr>
              <a:t>) </a:t>
            </a:r>
            <a:r>
              <a:rPr lang="pt-BR" altLang="ko-KR" spc="-5" dirty="0" smtClean="0">
                <a:latin typeface="Tahoma"/>
                <a:cs typeface="Tahoma"/>
              </a:rPr>
              <a:t>% </a:t>
            </a:r>
            <a:r>
              <a:rPr lang="pt-BR" altLang="ko-KR" spc="-5" dirty="0">
                <a:latin typeface="Tahoma"/>
                <a:cs typeface="Tahoma"/>
              </a:rPr>
              <a:t>10 </a:t>
            </a:r>
            <a:r>
              <a:rPr lang="pt-BR" altLang="ko-KR" dirty="0">
                <a:latin typeface="Tahoma"/>
                <a:cs typeface="Tahoma"/>
              </a:rPr>
              <a:t>=</a:t>
            </a:r>
            <a:r>
              <a:rPr lang="pt-BR" altLang="ko-KR" spc="-45" dirty="0">
                <a:latin typeface="Tahoma"/>
                <a:cs typeface="Tahoma"/>
              </a:rPr>
              <a:t> </a:t>
            </a:r>
            <a:r>
              <a:rPr lang="pt-BR" altLang="ko-KR" dirty="0">
                <a:latin typeface="Tahoma"/>
                <a:cs typeface="Tahoma"/>
              </a:rPr>
              <a:t>2</a:t>
            </a:r>
          </a:p>
          <a:p>
            <a:pPr marL="755650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Quadratic </a:t>
            </a:r>
            <a:r>
              <a:rPr lang="en-US" altLang="ko-KR" spc="-5" dirty="0" smtClean="0"/>
              <a:t>Probing</a:t>
            </a:r>
            <a:r>
              <a:rPr lang="ko-KR" altLang="en-US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이차조사법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07217" y="1772816"/>
            <a:ext cx="4546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ko-KR" sz="2400" b="1" dirty="0" smtClean="0">
                <a:solidFill>
                  <a:srgbClr val="C00000"/>
                </a:solidFill>
              </a:rPr>
              <a:t>h</a:t>
            </a:r>
            <a:r>
              <a:rPr lang="da-DK" altLang="ko-KR" sz="2400" b="1" baseline="-25000" dirty="0" smtClean="0">
                <a:solidFill>
                  <a:srgbClr val="C00000"/>
                </a:solidFill>
              </a:rPr>
              <a:t>i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(x</a:t>
            </a:r>
            <a:r>
              <a:rPr lang="da-DK" altLang="ko-KR" sz="2400" b="1" dirty="0">
                <a:solidFill>
                  <a:srgbClr val="C00000"/>
                </a:solidFill>
              </a:rPr>
              <a:t>) =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( h(x</a:t>
            </a:r>
            <a:r>
              <a:rPr lang="da-DK" altLang="ko-KR" sz="2400" b="1" dirty="0">
                <a:solidFill>
                  <a:srgbClr val="C00000"/>
                </a:solidFill>
              </a:rPr>
              <a:t>) + 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i</a:t>
            </a:r>
            <a:r>
              <a:rPr lang="da-DK" altLang="ko-KR" sz="2400" b="1" baseline="30000" dirty="0" smtClean="0">
                <a:solidFill>
                  <a:srgbClr val="C00000"/>
                </a:solidFill>
              </a:rPr>
              <a:t>2</a:t>
            </a:r>
            <a:r>
              <a:rPr lang="da-DK" altLang="ko-KR" sz="2400" b="1" dirty="0" smtClean="0">
                <a:solidFill>
                  <a:srgbClr val="C00000"/>
                </a:solidFill>
              </a:rPr>
              <a:t> ) % </a:t>
            </a:r>
            <a:r>
              <a:rPr lang="da-DK" altLang="ko-KR" sz="2400" b="1" dirty="0">
                <a:solidFill>
                  <a:srgbClr val="C00000"/>
                </a:solidFill>
              </a:rPr>
              <a:t>TableSize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926398" y="2638484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55440" y="2630643"/>
            <a:ext cx="196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probe index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1520914" y="2276151"/>
            <a:ext cx="4972" cy="35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2607868" y="2276152"/>
            <a:ext cx="413126" cy="36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055440" y="3084340"/>
            <a:ext cx="6281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ahoma"/>
                <a:cs typeface="Tahoma"/>
              </a:rPr>
              <a:t>Probe sequence:	+0, +1, </a:t>
            </a:r>
            <a:r>
              <a:rPr lang="en-US" altLang="ko-KR" sz="2400" dirty="0" smtClean="0">
                <a:latin typeface="Tahoma"/>
                <a:cs typeface="Tahoma"/>
              </a:rPr>
              <a:t>+4, +9, +16, </a:t>
            </a:r>
            <a:r>
              <a:rPr lang="en-US" altLang="ko-KR" sz="2400" dirty="0">
                <a:latin typeface="Tahoma"/>
                <a:cs typeface="Tahoma"/>
              </a:rPr>
              <a:t>…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380435" y="2209712"/>
            <a:ext cx="2275265" cy="773179"/>
            <a:chOff x="7091145" y="1855800"/>
            <a:chExt cx="2275265" cy="773179"/>
          </a:xfrm>
        </p:grpSpPr>
        <p:cxnSp>
          <p:nvCxnSpPr>
            <p:cNvPr id="12" name="직선 화살표 연결선 11"/>
            <p:cNvCxnSpPr>
              <a:stCxn id="13" idx="1"/>
            </p:cNvCxnSpPr>
            <p:nvPr/>
          </p:nvCxnSpPr>
          <p:spPr>
            <a:xfrm flipH="1" flipV="1">
              <a:off x="7091145" y="1855800"/>
              <a:ext cx="1794043" cy="5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8885188" y="2259647"/>
              <a:ext cx="481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f(i)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9429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Quadratic Probing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38777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Difficult to analyze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Theorem:</a:t>
            </a:r>
          </a:p>
          <a:p>
            <a:pPr marL="755650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New element can </a:t>
            </a:r>
            <a:r>
              <a:rPr lang="en-US" altLang="ko-KR" dirty="0">
                <a:latin typeface="Tahoma"/>
                <a:cs typeface="Tahoma"/>
              </a:rPr>
              <a:t>always be inserted into a </a:t>
            </a:r>
            <a:r>
              <a:rPr lang="en-US" altLang="ko-KR" spc="-5" dirty="0">
                <a:latin typeface="Tahoma"/>
                <a:cs typeface="Tahoma"/>
              </a:rPr>
              <a:t>table  that </a:t>
            </a:r>
            <a:r>
              <a:rPr lang="en-US" altLang="ko-KR" dirty="0">
                <a:latin typeface="Tahoma"/>
                <a:cs typeface="Tahoma"/>
              </a:rPr>
              <a:t>is at least half </a:t>
            </a:r>
            <a:r>
              <a:rPr lang="en-US" altLang="ko-KR" spc="-5" dirty="0">
                <a:latin typeface="Tahoma"/>
                <a:cs typeface="Tahoma"/>
              </a:rPr>
              <a:t>empty </a:t>
            </a:r>
            <a:r>
              <a:rPr lang="en-US" altLang="ko-KR" dirty="0">
                <a:latin typeface="Tahoma"/>
                <a:cs typeface="Tahoma"/>
              </a:rPr>
              <a:t>and </a:t>
            </a:r>
            <a:r>
              <a:rPr lang="en-US" altLang="ko-KR" dirty="0" err="1">
                <a:latin typeface="Tahoma"/>
                <a:cs typeface="Tahoma"/>
              </a:rPr>
              <a:t>TableSize</a:t>
            </a:r>
            <a:r>
              <a:rPr lang="en-US" altLang="ko-KR" dirty="0">
                <a:latin typeface="Tahoma"/>
                <a:cs typeface="Tahoma"/>
              </a:rPr>
              <a:t> is</a:t>
            </a:r>
            <a:r>
              <a:rPr lang="en-US" altLang="ko-KR" spc="-90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prime</a:t>
            </a:r>
          </a:p>
          <a:p>
            <a:pPr marL="755650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Otherwise</a:t>
            </a:r>
            <a:r>
              <a:rPr lang="en-US" altLang="ko-KR" dirty="0">
                <a:latin typeface="Tahoma"/>
                <a:cs typeface="Tahoma"/>
              </a:rPr>
              <a:t>, may never </a:t>
            </a:r>
            <a:r>
              <a:rPr lang="en-US" altLang="ko-KR" spc="-5" dirty="0">
                <a:latin typeface="Tahoma"/>
                <a:cs typeface="Tahoma"/>
              </a:rPr>
              <a:t>find </a:t>
            </a:r>
            <a:r>
              <a:rPr lang="en-US" altLang="ko-KR" dirty="0">
                <a:latin typeface="Tahoma"/>
                <a:cs typeface="Tahoma"/>
              </a:rPr>
              <a:t>an </a:t>
            </a:r>
            <a:r>
              <a:rPr lang="en-US" altLang="ko-KR" spc="-5" dirty="0">
                <a:latin typeface="Tahoma"/>
                <a:cs typeface="Tahoma"/>
              </a:rPr>
              <a:t>empty slot,  even </a:t>
            </a:r>
            <a:r>
              <a:rPr lang="en-US" altLang="ko-KR" dirty="0">
                <a:latin typeface="Tahoma"/>
                <a:cs typeface="Tahoma"/>
              </a:rPr>
              <a:t>is </a:t>
            </a:r>
            <a:r>
              <a:rPr lang="en-US" altLang="ko-KR" spc="-5" dirty="0">
                <a:latin typeface="Tahoma"/>
                <a:cs typeface="Tahoma"/>
              </a:rPr>
              <a:t>one</a:t>
            </a:r>
            <a:r>
              <a:rPr lang="en-US" altLang="ko-KR" spc="-10" dirty="0">
                <a:latin typeface="Tahoma"/>
                <a:cs typeface="Tahoma"/>
              </a:rPr>
              <a:t> </a:t>
            </a:r>
            <a:r>
              <a:rPr lang="en-US" altLang="ko-KR" spc="-5" dirty="0" smtClean="0">
                <a:latin typeface="Tahoma"/>
                <a:cs typeface="Tahoma"/>
              </a:rPr>
              <a:t>exists</a:t>
            </a: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Ensure </a:t>
            </a:r>
            <a:r>
              <a:rPr lang="en-US" altLang="ko-KR" spc="-5" dirty="0">
                <a:latin typeface="Tahoma"/>
                <a:cs typeface="Tahoma"/>
              </a:rPr>
              <a:t>table </a:t>
            </a:r>
            <a:r>
              <a:rPr lang="en-US" altLang="ko-KR" dirty="0">
                <a:latin typeface="Tahoma"/>
                <a:cs typeface="Tahoma"/>
              </a:rPr>
              <a:t>never </a:t>
            </a:r>
            <a:r>
              <a:rPr lang="en-US" altLang="ko-KR" spc="-5" dirty="0">
                <a:latin typeface="Tahoma"/>
                <a:cs typeface="Tahoma"/>
              </a:rPr>
              <a:t>gets </a:t>
            </a:r>
            <a:r>
              <a:rPr lang="en-US" altLang="ko-KR" dirty="0">
                <a:latin typeface="Tahoma"/>
                <a:cs typeface="Tahoma"/>
              </a:rPr>
              <a:t>half </a:t>
            </a:r>
            <a:r>
              <a:rPr lang="en-US" altLang="ko-KR" spc="-5" dirty="0">
                <a:latin typeface="Tahoma"/>
                <a:cs typeface="Tahoma"/>
              </a:rPr>
              <a:t>full</a:t>
            </a:r>
            <a:endParaRPr lang="en-US" altLang="ko-KR" dirty="0">
              <a:latin typeface="Tahoma"/>
              <a:cs typeface="Tahoma"/>
            </a:endParaRPr>
          </a:p>
          <a:p>
            <a:pPr marL="755650" lvl="1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>
                <a:latin typeface="Tahoma"/>
                <a:cs typeface="Tahoma"/>
              </a:rPr>
              <a:t>If close, then expand</a:t>
            </a:r>
            <a:r>
              <a:rPr lang="en-US" altLang="ko-KR" spc="-15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it</a:t>
            </a: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May cause </a:t>
            </a:r>
            <a:r>
              <a:rPr lang="en-US" altLang="ko-KR" spc="-5" dirty="0" smtClean="0">
                <a:latin typeface="Tahoma"/>
                <a:cs typeface="Tahoma"/>
              </a:rPr>
              <a:t>"secondary clustering</a:t>
            </a:r>
            <a:r>
              <a:rPr lang="en-US" altLang="ko-KR" spc="-5" dirty="0">
                <a:latin typeface="Tahoma"/>
                <a:cs typeface="Tahoma"/>
              </a:rPr>
              <a:t>"</a:t>
            </a: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469900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Quadratic </a:t>
            </a:r>
            <a:r>
              <a:rPr lang="en-US" altLang="ko-KR" spc="-5" dirty="0" smtClean="0"/>
              <a:t>Probing Analysis</a:t>
            </a:r>
            <a:endParaRPr lang="ko-KR" altLang="en-US" spc="-5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>
            <a:normAutofit lnSpcReduction="10000"/>
          </a:bodyPr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two hash functions h</a:t>
            </a:r>
            <a:r>
              <a:rPr lang="en-US" altLang="ko-KR" spc="-5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ko-KR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h</a:t>
            </a:r>
            <a:r>
              <a:rPr lang="en-US" altLang="ko-KR" spc="-5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altLang="ko-KR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Use </a:t>
            </a:r>
            <a:r>
              <a:rPr lang="en-US" altLang="ko-KR" b="1" spc="-5" dirty="0">
                <a:latin typeface="Tahoma"/>
                <a:cs typeface="Tahoma"/>
              </a:rPr>
              <a:t>a second hash function </a:t>
            </a:r>
            <a:r>
              <a:rPr lang="en-US" altLang="ko-KR" spc="-5" dirty="0">
                <a:latin typeface="Tahoma"/>
                <a:cs typeface="Tahoma"/>
              </a:rPr>
              <a:t>for all tries i</a:t>
            </a:r>
            <a:r>
              <a:rPr lang="en-US" altLang="ko-KR" spc="-5" dirty="0" smtClean="0">
                <a:latin typeface="Tahoma"/>
                <a:cs typeface="Tahoma"/>
              </a:rPr>
              <a:t> other than 0 </a:t>
            </a:r>
            <a:br>
              <a:rPr lang="en-US" altLang="ko-KR" spc="-5" dirty="0" smtClean="0">
                <a:latin typeface="Tahoma"/>
                <a:cs typeface="Tahoma"/>
              </a:rPr>
            </a:br>
            <a:r>
              <a:rPr lang="en-US" altLang="ko-KR" spc="-5" dirty="0" smtClean="0">
                <a:solidFill>
                  <a:srgbClr val="C00000"/>
                </a:solidFill>
                <a:latin typeface="Tahoma"/>
                <a:cs typeface="Tahoma"/>
              </a:rPr>
              <a:t>f(i) = i * </a:t>
            </a:r>
            <a:r>
              <a:rPr lang="en-US" altLang="ko-KR" b="1" spc="-5" dirty="0" smtClean="0">
                <a:solidFill>
                  <a:srgbClr val="C00000"/>
                </a:solidFill>
                <a:latin typeface="Tahoma"/>
                <a:cs typeface="Tahoma"/>
              </a:rPr>
              <a:t>h'(x)</a:t>
            </a:r>
            <a:endParaRPr lang="en-US" altLang="ko-KR" b="1" spc="-5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 smtClean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Good choices for h(x)?</a:t>
            </a:r>
          </a:p>
          <a:p>
            <a:pPr marL="755650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Should never evaluate to 0</a:t>
            </a:r>
            <a:endParaRPr lang="en-US" altLang="ko-KR" dirty="0" smtClean="0">
              <a:latin typeface="Tahoma"/>
              <a:cs typeface="Tahoma"/>
            </a:endParaRPr>
          </a:p>
          <a:p>
            <a:pPr marL="755650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h'(x) = R – (x % R) </a:t>
            </a:r>
          </a:p>
          <a:p>
            <a:pPr marL="1155700" lvl="2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R is prime number less than </a:t>
            </a:r>
            <a:r>
              <a:rPr lang="en-US" altLang="ko-KR" spc="-5" dirty="0" err="1" smtClean="0">
                <a:latin typeface="Tahoma"/>
                <a:cs typeface="Tahoma"/>
              </a:rPr>
              <a:t>TableSize</a:t>
            </a:r>
            <a:endParaRPr lang="en-US" altLang="ko-KR" spc="-5" dirty="0" smtClean="0">
              <a:latin typeface="Tahoma"/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Previous example with R = 7</a:t>
            </a:r>
            <a:endParaRPr lang="en-US" altLang="ko-KR" dirty="0">
              <a:latin typeface="Tahoma"/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pc="-5" dirty="0">
                <a:latin typeface="Tahoma"/>
                <a:cs typeface="Tahoma"/>
              </a:rPr>
              <a:t>h</a:t>
            </a:r>
            <a:r>
              <a:rPr lang="en-US" altLang="ko-KR" spc="-7" baseline="-20833" dirty="0">
                <a:latin typeface="Tahoma"/>
                <a:cs typeface="Tahoma"/>
              </a:rPr>
              <a:t>0</a:t>
            </a:r>
            <a:r>
              <a:rPr lang="en-US" altLang="ko-KR" spc="-5" dirty="0">
                <a:latin typeface="Tahoma"/>
                <a:cs typeface="Tahoma"/>
              </a:rPr>
              <a:t>(49) </a:t>
            </a:r>
            <a:r>
              <a:rPr lang="en-US" altLang="ko-KR" dirty="0">
                <a:latin typeface="Tahoma"/>
                <a:cs typeface="Tahoma"/>
              </a:rPr>
              <a:t>= (h(49</a:t>
            </a:r>
            <a:r>
              <a:rPr lang="en-US" altLang="ko-KR" dirty="0" smtClean="0">
                <a:latin typeface="Tahoma"/>
                <a:cs typeface="Tahoma"/>
              </a:rPr>
              <a:t>) + f(0</a:t>
            </a:r>
            <a:r>
              <a:rPr lang="en-US" altLang="ko-KR" dirty="0">
                <a:latin typeface="Tahoma"/>
                <a:cs typeface="Tahoma"/>
              </a:rPr>
              <a:t>)) </a:t>
            </a:r>
            <a:r>
              <a:rPr lang="en-US" altLang="ko-KR" dirty="0" smtClean="0">
                <a:latin typeface="Tahoma"/>
                <a:cs typeface="Tahoma"/>
              </a:rPr>
              <a:t>% </a:t>
            </a:r>
            <a:r>
              <a:rPr lang="en-US" altLang="ko-KR" dirty="0">
                <a:latin typeface="Tahoma"/>
                <a:cs typeface="Tahoma"/>
              </a:rPr>
              <a:t>10 = 9</a:t>
            </a:r>
            <a:r>
              <a:rPr lang="en-US" altLang="ko-KR" spc="15" dirty="0">
                <a:latin typeface="Tahoma"/>
                <a:cs typeface="Tahoma"/>
              </a:rPr>
              <a:t> </a:t>
            </a:r>
            <a:r>
              <a:rPr lang="en-US" altLang="ko-KR" spc="-5" dirty="0" smtClean="0">
                <a:solidFill>
                  <a:srgbClr val="FF0000"/>
                </a:solidFill>
                <a:latin typeface="Tahoma"/>
                <a:cs typeface="Tahoma"/>
              </a:rPr>
              <a:t>(collision)</a:t>
            </a:r>
            <a:endParaRPr lang="en-US" altLang="ko-KR" dirty="0">
              <a:latin typeface="Tahoma"/>
              <a:cs typeface="Tahoma"/>
            </a:endParaRPr>
          </a:p>
          <a:p>
            <a:pPr marL="508000" lvl="1" indent="0">
              <a:spcBef>
                <a:spcPts val="575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h</a:t>
            </a:r>
            <a:r>
              <a:rPr lang="en-US" altLang="ko-KR" spc="-7" baseline="-20833" dirty="0" smtClean="0">
                <a:latin typeface="Tahoma"/>
                <a:cs typeface="Tahoma"/>
              </a:rPr>
              <a:t>1</a:t>
            </a:r>
            <a:r>
              <a:rPr lang="en-US" altLang="ko-KR" spc="-5" dirty="0" smtClean="0">
                <a:latin typeface="Tahoma"/>
                <a:cs typeface="Tahoma"/>
              </a:rPr>
              <a:t>(49</a:t>
            </a:r>
            <a:r>
              <a:rPr lang="en-US" altLang="ko-KR" spc="-5" dirty="0">
                <a:latin typeface="Tahoma"/>
                <a:cs typeface="Tahoma"/>
              </a:rPr>
              <a:t>) </a:t>
            </a:r>
            <a:r>
              <a:rPr lang="en-US" altLang="ko-KR" dirty="0">
                <a:latin typeface="Tahoma"/>
                <a:cs typeface="Tahoma"/>
              </a:rPr>
              <a:t>= (h(49</a:t>
            </a:r>
            <a:r>
              <a:rPr lang="en-US" altLang="ko-KR" dirty="0" smtClean="0">
                <a:latin typeface="Tahoma"/>
                <a:cs typeface="Tahoma"/>
              </a:rPr>
              <a:t>) + </a:t>
            </a: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r>
              <a:rPr lang="en-US" altLang="ko-KR" dirty="0" smtClean="0">
                <a:solidFill>
                  <a:srgbClr val="3333CC"/>
                </a:solidFill>
                <a:latin typeface="Tahoma"/>
                <a:cs typeface="Tahoma"/>
              </a:rPr>
              <a:t> * (</a:t>
            </a:r>
            <a:r>
              <a:rPr lang="en-US" altLang="ko-KR" dirty="0">
                <a:solidFill>
                  <a:srgbClr val="3333CC"/>
                </a:solidFill>
                <a:latin typeface="Tahoma"/>
                <a:cs typeface="Tahoma"/>
              </a:rPr>
              <a:t>7 – 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pc="-5" dirty="0">
                <a:latin typeface="Tahoma"/>
                <a:cs typeface="Tahoma"/>
              </a:rPr>
              <a:t>) </a:t>
            </a:r>
            <a:r>
              <a:rPr lang="en-US" altLang="ko-KR" spc="-5" dirty="0" smtClean="0">
                <a:latin typeface="Tahoma"/>
                <a:cs typeface="Tahoma"/>
              </a:rPr>
              <a:t>% </a:t>
            </a:r>
            <a:r>
              <a:rPr lang="en-US" altLang="ko-KR" spc="-5" dirty="0">
                <a:latin typeface="Tahoma"/>
                <a:cs typeface="Tahoma"/>
              </a:rPr>
              <a:t>10 </a:t>
            </a:r>
            <a:r>
              <a:rPr lang="en-US" altLang="ko-KR" dirty="0">
                <a:latin typeface="Tahoma"/>
                <a:cs typeface="Tahoma"/>
              </a:rPr>
              <a:t>= 6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469900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i="1" baseline="30000" dirty="0" smtClean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i="1" baseline="30000" dirty="0"/>
          </a:p>
          <a:p>
            <a:pPr marL="1270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     </a:t>
            </a:r>
            <a:r>
              <a:rPr lang="en-US" altLang="ko-KR" sz="2000" spc="-5" dirty="0" smtClean="0">
                <a:latin typeface="Tahoma"/>
                <a:cs typeface="Tahoma"/>
              </a:rPr>
              <a:t>h</a:t>
            </a:r>
            <a:r>
              <a:rPr lang="en-US" altLang="ko-KR" sz="20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2000" spc="-5" dirty="0" smtClean="0">
                <a:latin typeface="Tahoma"/>
                <a:cs typeface="Tahoma"/>
              </a:rPr>
              <a:t>(49</a:t>
            </a:r>
            <a:r>
              <a:rPr lang="en-US" altLang="ko-KR" sz="2000" spc="-5" dirty="0">
                <a:latin typeface="Tahoma"/>
                <a:cs typeface="Tahoma"/>
              </a:rPr>
              <a:t>) </a:t>
            </a:r>
            <a:r>
              <a:rPr lang="en-US" altLang="ko-KR" sz="2000" dirty="0">
                <a:latin typeface="Tahoma"/>
                <a:cs typeface="Tahoma"/>
              </a:rPr>
              <a:t>= (h(49) + </a:t>
            </a:r>
            <a:r>
              <a:rPr lang="en-US" altLang="ko-KR" sz="20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2000" dirty="0" smtClean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lang="en-US" altLang="ko-KR" sz="2000" dirty="0">
                <a:solidFill>
                  <a:srgbClr val="3333CC"/>
                </a:solidFill>
                <a:latin typeface="Tahoma"/>
                <a:cs typeface="Tahoma"/>
              </a:rPr>
              <a:t>* (7 – </a:t>
            </a:r>
            <a:r>
              <a:rPr lang="en-US" altLang="ko-KR" sz="2000" spc="-5" dirty="0">
                <a:solidFill>
                  <a:srgbClr val="3333CC"/>
                </a:solidFill>
                <a:latin typeface="Tahoma"/>
                <a:cs typeface="Tahoma"/>
              </a:rPr>
              <a:t>49 % 7)</a:t>
            </a:r>
            <a:r>
              <a:rPr lang="en-US" altLang="ko-KR" sz="2000" spc="-5" dirty="0">
                <a:latin typeface="Tahoma"/>
                <a:cs typeface="Tahoma"/>
              </a:rPr>
              <a:t>) % 10 </a:t>
            </a:r>
            <a:r>
              <a:rPr lang="en-US" altLang="ko-KR" sz="2000" dirty="0">
                <a:latin typeface="Tahoma"/>
                <a:cs typeface="Tahoma"/>
              </a:rPr>
              <a:t>= </a:t>
            </a:r>
            <a:r>
              <a:rPr lang="en-US" altLang="ko-KR" sz="2000" dirty="0" smtClean="0">
                <a:latin typeface="Tahoma"/>
                <a:cs typeface="Tahoma"/>
              </a:rPr>
              <a:t>3</a:t>
            </a: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Double </a:t>
            </a:r>
            <a:r>
              <a:rPr lang="en-US" altLang="ko-KR" spc="-5" dirty="0" smtClean="0"/>
              <a:t>Hashing</a:t>
            </a:r>
            <a:r>
              <a:rPr lang="ko-KR" altLang="en-US" spc="-5" baseline="300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이중해싱법</a:t>
            </a:r>
            <a:endParaRPr lang="ko-KR" altLang="en-US" spc="-5" baseline="30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12020" y="5135126"/>
            <a:ext cx="920593" cy="448017"/>
          </a:xfrm>
          <a:prstGeom prst="wedgeRoundRectCallout">
            <a:avLst>
              <a:gd name="adj1" fmla="val -23856"/>
              <a:gd name="adj2" fmla="val -701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5" dirty="0">
                <a:solidFill>
                  <a:srgbClr val="3333CC"/>
                </a:solidFill>
                <a:latin typeface="Tahoma"/>
                <a:cs typeface="Tahoma"/>
              </a:rPr>
              <a:t>f(1</a:t>
            </a:r>
            <a:r>
              <a:rPr lang="en-US" altLang="ko-KR" spc="-5" dirty="0" smtClean="0">
                <a:solidFill>
                  <a:srgbClr val="3333CC"/>
                </a:solidFill>
                <a:latin typeface="Tahoma"/>
                <a:cs typeface="Tahoma"/>
              </a:rPr>
              <a:t>) </a:t>
            </a:r>
            <a:endParaRPr lang="ko-KR" altLang="en-US" spc="-5" dirty="0">
              <a:solidFill>
                <a:srgbClr val="3333CC"/>
              </a:solidFill>
              <a:latin typeface="Tahoma"/>
              <a:cs typeface="Tahom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943872" y="4941168"/>
            <a:ext cx="720080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3952" y="511654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h'(x)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11" idx="3"/>
          </p:cNvCxnSpPr>
          <p:nvPr/>
        </p:nvCxnSpPr>
        <p:spPr>
          <a:xfrm flipV="1">
            <a:off x="2715532" y="4941168"/>
            <a:ext cx="500148" cy="65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5600" y="5445224"/>
            <a:ext cx="21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i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647728" y="4941168"/>
            <a:ext cx="1440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1343472" y="4941168"/>
            <a:ext cx="1152128" cy="641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27051" y="5787063"/>
            <a:ext cx="736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If we assume </a:t>
            </a:r>
            <a:r>
              <a:rPr lang="en-US" altLang="ko-KR" dirty="0">
                <a:latin typeface="Tahoma"/>
                <a:cs typeface="Tahoma"/>
              </a:rPr>
              <a:t>that </a:t>
            </a:r>
            <a:r>
              <a:rPr lang="en-US" altLang="ko-KR" spc="-5" dirty="0">
                <a:latin typeface="Tahoma"/>
                <a:cs typeface="Tahoma"/>
              </a:rPr>
              <a:t>h</a:t>
            </a:r>
            <a:r>
              <a:rPr lang="en-US" altLang="ko-KR" spc="-7" baseline="-20833" dirty="0">
                <a:latin typeface="Tahoma"/>
                <a:cs typeface="Tahoma"/>
              </a:rPr>
              <a:t>1</a:t>
            </a:r>
            <a:r>
              <a:rPr lang="en-US" altLang="ko-KR" spc="-5" dirty="0">
                <a:latin typeface="Tahoma"/>
                <a:cs typeface="Tahoma"/>
              </a:rPr>
              <a:t>(49) = 6 </a:t>
            </a:r>
            <a:r>
              <a:rPr lang="en-US" altLang="ko-KR" spc="-5" dirty="0" smtClean="0">
                <a:latin typeface="Tahoma"/>
                <a:cs typeface="Tahoma"/>
              </a:rPr>
              <a:t>is a collision, the next probing can be ...</a:t>
            </a:r>
            <a:endParaRPr lang="en-US" altLang="ko-KR" dirty="0">
              <a:latin typeface="Tahoma"/>
              <a:cs typeface="Tahom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48000" y="5781229"/>
            <a:ext cx="531676" cy="483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830855" y="5346894"/>
            <a:ext cx="833097" cy="8551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715532" y="5445224"/>
            <a:ext cx="1004204" cy="1538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Double </a:t>
            </a:r>
            <a:r>
              <a:rPr lang="en-US" altLang="ko-KR" spc="-5" dirty="0" smtClean="0"/>
              <a:t>Hashing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85125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8998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</a:t>
            </a:r>
            <a:r>
              <a:rPr lang="fr-FR" altLang="ko-KR" sz="2000" b="1" dirty="0" smtClean="0"/>
              <a:t>69</a:t>
            </a:r>
            <a:r>
              <a:rPr lang="en-US" altLang="ko-KR" sz="2000" b="1" dirty="0" smtClean="0"/>
              <a:t>, 23</a:t>
            </a:r>
            <a:endParaRPr lang="fr-FR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(collision)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1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13010" y="1323488"/>
            <a:ext cx="388187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sz="1600" dirty="0"/>
              <a:t>R is prime number less than </a:t>
            </a:r>
            <a:r>
              <a:rPr lang="en-US" altLang="ko-KR" sz="1600" dirty="0" err="1"/>
              <a:t>TableSize</a:t>
            </a:r>
            <a:endParaRPr lang="en-US" altLang="ko-KR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Imperative that </a:t>
            </a:r>
            <a:r>
              <a:rPr lang="en-US" altLang="ko-KR" spc="-5" dirty="0" err="1">
                <a:solidFill>
                  <a:srgbClr val="C00000"/>
                </a:solidFill>
                <a:latin typeface="Tahoma"/>
                <a:cs typeface="Tahoma"/>
              </a:rPr>
              <a:t>TableSize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 is</a:t>
            </a:r>
            <a:r>
              <a:rPr lang="en-US" altLang="ko-KR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prime</a:t>
            </a:r>
            <a:endParaRPr lang="en-US" altLang="ko-KR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755650" lvl="1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e.g., insert 23 into previous table</a:t>
            </a:r>
          </a:p>
          <a:p>
            <a:pPr marL="469900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dirty="0" smtClean="0">
              <a:latin typeface="Tahoma"/>
              <a:cs typeface="Tahoma"/>
            </a:endParaRPr>
          </a:p>
          <a:p>
            <a:pPr marL="355600" marR="473709"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Empirical tests show </a:t>
            </a:r>
            <a:r>
              <a:rPr lang="en-US" altLang="ko-KR" b="1" spc="-5" dirty="0">
                <a:latin typeface="Tahoma"/>
                <a:cs typeface="Tahoma"/>
              </a:rPr>
              <a:t>double hashing</a:t>
            </a:r>
            <a:r>
              <a:rPr lang="en-US" altLang="ko-KR" spc="-5" dirty="0">
                <a:latin typeface="Tahoma"/>
                <a:cs typeface="Tahoma"/>
              </a:rPr>
              <a:t> </a:t>
            </a:r>
            <a:r>
              <a:rPr lang="en-US" altLang="ko-KR" spc="-5" dirty="0" smtClean="0">
                <a:latin typeface="Tahoma"/>
                <a:cs typeface="Tahoma"/>
              </a:rPr>
              <a:t>close </a:t>
            </a:r>
            <a:r>
              <a:rPr lang="en-US" altLang="ko-KR" spc="-5" dirty="0">
                <a:latin typeface="Tahoma"/>
                <a:cs typeface="Tahoma"/>
              </a:rPr>
              <a:t>to random</a:t>
            </a:r>
            <a:r>
              <a:rPr lang="en-US" altLang="ko-KR" spc="1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hashing</a:t>
            </a:r>
            <a:endParaRPr lang="en-US" altLang="ko-KR" dirty="0">
              <a:latin typeface="Tahoma"/>
              <a:cs typeface="Tahoma"/>
            </a:endParaRPr>
          </a:p>
          <a:p>
            <a:pPr marL="355600" marR="5080"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Extra hash </a:t>
            </a:r>
            <a:r>
              <a:rPr lang="en-US" altLang="ko-KR" spc="-10" dirty="0">
                <a:latin typeface="Tahoma"/>
                <a:cs typeface="Tahoma"/>
              </a:rPr>
              <a:t>function </a:t>
            </a:r>
            <a:r>
              <a:rPr lang="en-US" altLang="ko-KR" spc="-5" dirty="0">
                <a:latin typeface="Tahoma"/>
                <a:cs typeface="Tahoma"/>
              </a:rPr>
              <a:t>takes extra time </a:t>
            </a:r>
            <a:r>
              <a:rPr lang="en-US" altLang="ko-KR" spc="-10" dirty="0">
                <a:latin typeface="Tahoma"/>
                <a:cs typeface="Tahoma"/>
              </a:rPr>
              <a:t>to </a:t>
            </a:r>
            <a:r>
              <a:rPr lang="en-US" altLang="ko-KR" spc="-5" dirty="0" smtClean="0">
                <a:latin typeface="Tahoma"/>
                <a:cs typeface="Tahoma"/>
              </a:rPr>
              <a:t>compute</a:t>
            </a: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469900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– Double </a:t>
            </a:r>
            <a:r>
              <a:rPr lang="en-US" altLang="ko-KR" spc="-5" dirty="0" smtClean="0"/>
              <a:t>Hashing Analysis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4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3600" spc="-5" dirty="0">
                <a:solidFill>
                  <a:srgbClr val="33339A"/>
                </a:solidFill>
                <a:latin typeface="Tahoma"/>
                <a:cs typeface="Tahoma"/>
              </a:rPr>
              <a:t>Rehashing: </a:t>
            </a:r>
            <a:br>
              <a:rPr lang="en-US" altLang="ko-KR" sz="3600" spc="-5" dirty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altLang="ko-KR" dirty="0">
                <a:latin typeface="Tahoma"/>
                <a:cs typeface="Tahoma"/>
              </a:rPr>
              <a:t>Rehashing is the reconstruction of the hash table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Rehashing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456040" y="2780928"/>
            <a:ext cx="792088" cy="2016224"/>
            <a:chOff x="2207568" y="1014190"/>
            <a:chExt cx="792088" cy="2016224"/>
          </a:xfrm>
        </p:grpSpPr>
        <p:sp>
          <p:nvSpPr>
            <p:cNvPr id="8" name="TextBox 7"/>
            <p:cNvSpPr txBox="1"/>
            <p:nvPr/>
          </p:nvSpPr>
          <p:spPr>
            <a:xfrm>
              <a:off x="2207568" y="216631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7568" y="245435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7568" y="274238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7568" y="130222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7568" y="159025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7568" y="187828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24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7568" y="101419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6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51984" y="2780928"/>
            <a:ext cx="506740" cy="2016224"/>
            <a:chOff x="1703512" y="1014190"/>
            <a:chExt cx="506740" cy="2016224"/>
          </a:xfrm>
        </p:grpSpPr>
        <p:sp>
          <p:nvSpPr>
            <p:cNvPr id="16" name="TextBox 15"/>
            <p:cNvSpPr txBox="1"/>
            <p:nvPr/>
          </p:nvSpPr>
          <p:spPr>
            <a:xfrm>
              <a:off x="1703512" y="216631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03512" y="245435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3512" y="274238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3512" y="130222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03512" y="159025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en-US" altLang="ko-KR" sz="14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3512" y="187828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196" y="101419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en-US" altLang="ko-KR" sz="1400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552384" y="1340768"/>
            <a:ext cx="1297486" cy="4896544"/>
            <a:chOff x="7174778" y="1230214"/>
            <a:chExt cx="1297486" cy="4896544"/>
          </a:xfrm>
        </p:grpSpPr>
        <p:sp>
          <p:nvSpPr>
            <p:cNvPr id="24" name="TextBox 23"/>
            <p:cNvSpPr txBox="1"/>
            <p:nvPr/>
          </p:nvSpPr>
          <p:spPr>
            <a:xfrm>
              <a:off x="7680176" y="238234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0176" y="267037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80176" y="295840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/>
                <a:t>6</a:t>
              </a:r>
              <a:endParaRPr lang="en-US" altLang="ko-KR" sz="16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80176" y="151824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80176" y="180627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80176" y="209431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80176" y="123021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76120" y="238234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6120" y="267037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76120" y="295840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76120" y="151824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76120" y="180627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en-US" altLang="ko-KR" sz="14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76120" y="209431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8804" y="123021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en-US" altLang="ko-KR" sz="14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80176" y="439856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80176" y="468659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80176" y="497463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80176" y="353447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24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80176" y="382250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80176" y="411053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80176" y="324643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C00000"/>
                  </a:solidFill>
                </a:rPr>
                <a:t>23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80176" y="526266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80176" y="555069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74778" y="439856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4778" y="468659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4778" y="497463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74778" y="353447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8</a:t>
              </a:r>
              <a:endParaRPr lang="en-US" altLang="ko-KR" sz="1400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4778" y="382250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74778" y="411053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77462" y="324643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7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5449" y="526266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75449" y="555069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80176" y="5838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75449" y="583872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16</a:t>
              </a:r>
            </a:p>
          </p:txBody>
        </p:sp>
      </p:grpSp>
      <p:sp>
        <p:nvSpPr>
          <p:cNvPr id="58" name="왼쪽/오른쪽 화살표 57"/>
          <p:cNvSpPr/>
          <p:nvPr/>
        </p:nvSpPr>
        <p:spPr>
          <a:xfrm>
            <a:off x="8112224" y="3501008"/>
            <a:ext cx="864096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Overview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pc="-5" dirty="0">
                <a:latin typeface="Tahoma"/>
                <a:cs typeface="Tahoma"/>
              </a:rPr>
              <a:t>Hashing or Hash Table Data Structure</a:t>
            </a:r>
            <a:r>
              <a:rPr lang="en-US" altLang="ko-KR" dirty="0">
                <a:latin typeface="Tahoma"/>
                <a:cs typeface="Tahoma"/>
              </a:rPr>
              <a:t>:</a:t>
            </a:r>
            <a:r>
              <a:rPr lang="en-US" altLang="ko-KR" spc="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Purpose</a:t>
            </a:r>
            <a:r>
              <a:rPr lang="en-US" altLang="ko-KR" dirty="0">
                <a:latin typeface="Tahoma"/>
                <a:cs typeface="Tahoma"/>
              </a:rPr>
              <a:t/>
            </a:r>
            <a:br>
              <a:rPr lang="en-US" altLang="ko-KR" dirty="0">
                <a:latin typeface="Tahoma"/>
                <a:cs typeface="Tahoma"/>
              </a:rPr>
            </a:br>
            <a:r>
              <a:rPr lang="en-US" altLang="ko-KR" i="1" spc="-55" dirty="0">
                <a:solidFill>
                  <a:srgbClr val="FF0000"/>
                </a:solidFill>
                <a:latin typeface="Tahoma"/>
                <a:cs typeface="Tahoma"/>
              </a:rPr>
              <a:t>support </a:t>
            </a:r>
            <a:r>
              <a:rPr lang="en-US" altLang="ko-KR" i="1" spc="-45" dirty="0">
                <a:solidFill>
                  <a:srgbClr val="FF0000"/>
                </a:solidFill>
                <a:latin typeface="Tahoma"/>
                <a:cs typeface="Tahoma"/>
              </a:rPr>
              <a:t>insertion, deletion </a:t>
            </a:r>
            <a:r>
              <a:rPr lang="en-US" altLang="ko-KR" i="1" spc="-55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lang="en-US" altLang="ko-KR" i="1" spc="-55" dirty="0" smtClean="0">
                <a:solidFill>
                  <a:srgbClr val="FF0000"/>
                </a:solidFill>
                <a:latin typeface="Tahoma"/>
                <a:cs typeface="Tahoma"/>
              </a:rPr>
              <a:t>search </a:t>
            </a:r>
            <a:r>
              <a:rPr lang="en-US" altLang="ko-KR" i="1" spc="-40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lang="en-US" altLang="ko-KR" i="1" spc="-50" dirty="0" smtClean="0">
                <a:solidFill>
                  <a:srgbClr val="FF0000"/>
                </a:solidFill>
                <a:latin typeface="Tahoma"/>
                <a:cs typeface="Tahoma"/>
              </a:rPr>
              <a:t>average </a:t>
            </a:r>
            <a:r>
              <a:rPr lang="en-US" altLang="ko-KR" i="1" spc="-55" dirty="0">
                <a:solidFill>
                  <a:srgbClr val="FF0000"/>
                </a:solidFill>
                <a:latin typeface="Tahoma"/>
                <a:cs typeface="Tahoma"/>
              </a:rPr>
              <a:t>case </a:t>
            </a:r>
            <a:r>
              <a:rPr lang="en-US" altLang="ko-KR" i="1" spc="-50" dirty="0">
                <a:solidFill>
                  <a:srgbClr val="FF0000"/>
                </a:solidFill>
                <a:latin typeface="Tahoma"/>
                <a:cs typeface="Tahoma"/>
              </a:rPr>
              <a:t>constant</a:t>
            </a:r>
            <a:r>
              <a:rPr lang="en-US" altLang="ko-KR" i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altLang="ko-KR" i="1" spc="-50" dirty="0">
                <a:solidFill>
                  <a:srgbClr val="FF0000"/>
                </a:solidFill>
                <a:latin typeface="Tahoma"/>
                <a:cs typeface="Tahoma"/>
              </a:rPr>
              <a:t>time O(1) </a:t>
            </a:r>
          </a:p>
          <a:p>
            <a:endParaRPr lang="en-US" altLang="ko-KR" i="1" spc="-50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r>
              <a:rPr lang="en-US" altLang="ko-KR" sz="2400" spc="-5" dirty="0">
                <a:latin typeface="Tahoma"/>
                <a:cs typeface="Tahoma"/>
              </a:rPr>
              <a:t>Implementations So Far</a:t>
            </a:r>
          </a:p>
          <a:p>
            <a:pPr marL="457200" lvl="1" indent="0"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  <p:graphicFrame>
        <p:nvGraphicFramePr>
          <p:cNvPr id="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5079"/>
              </p:ext>
            </p:extLst>
          </p:nvPr>
        </p:nvGraphicFramePr>
        <p:xfrm>
          <a:off x="983432" y="2996952"/>
          <a:ext cx="10009112" cy="2861118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14236225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98532651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7445679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521826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2043111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52819728"/>
                    </a:ext>
                  </a:extLst>
                </a:gridCol>
              </a:tblGrid>
              <a:tr h="8151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Array of size n </a:t>
                      </a:r>
                      <a:endParaRPr kumimoji="0" lang="ko-KR" altLang="ko-KR" sz="2000" kern="120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unsorted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Trees</a:t>
                      </a:r>
                      <a:b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BST – average</a:t>
                      </a:r>
                      <a:b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AVL – worst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Heap,</a:t>
                      </a:r>
                      <a:b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Priority 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굴림" panose="020B0600000101010101" pitchFamily="50" charset="-127"/>
                          <a:cs typeface="+mn-cs"/>
                        </a:rPr>
                        <a:t>Hash Table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78253"/>
                  </a:ext>
                </a:extLst>
              </a:tr>
              <a:tr h="564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insert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find+O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spc="-5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O(1)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548467"/>
                  </a:ext>
                </a:extLst>
              </a:tr>
              <a:tr h="672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spc="-5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O(1)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18808"/>
                  </a:ext>
                </a:extLst>
              </a:tr>
              <a:tr h="6175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remove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find+O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  <a:sym typeface="Symbol" panose="05050102010706020507" pitchFamily="18" charset="2"/>
                        </a:rPr>
                        <a:t>O(</a:t>
                      </a:r>
                      <a:r>
                        <a:rPr kumimoji="0" lang="en-US" altLang="ko-KR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굴림" panose="020B0600000101010101" pitchFamily="50" charset="-127"/>
                          <a:cs typeface="+mn-cs"/>
                        </a:rPr>
                        <a:t>log 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spc="-5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O(1)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0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9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 marR="5080"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Rehashing</a:t>
            </a:r>
            <a:r>
              <a:rPr lang="en-US" altLang="ko-KR" dirty="0">
                <a:latin typeface="Tahoma"/>
                <a:cs typeface="Tahoma"/>
              </a:rPr>
              <a:t> is the reconstruction of the hash table: </a:t>
            </a:r>
            <a:endParaRPr lang="en-US" altLang="ko-KR" dirty="0" smtClean="0">
              <a:latin typeface="Tahoma"/>
              <a:cs typeface="Tahoma"/>
            </a:endParaRPr>
          </a:p>
          <a:p>
            <a:pPr marL="755650" marR="5080" lvl="1"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All </a:t>
            </a:r>
            <a:r>
              <a:rPr lang="en-US" altLang="ko-KR" dirty="0">
                <a:latin typeface="Tahoma"/>
                <a:cs typeface="Tahoma"/>
              </a:rPr>
              <a:t>the elements in the container </a:t>
            </a:r>
            <a:r>
              <a:rPr lang="en-US" altLang="ko-KR" dirty="0">
                <a:solidFill>
                  <a:srgbClr val="C00000"/>
                </a:solidFill>
                <a:latin typeface="Tahoma"/>
                <a:cs typeface="Tahoma"/>
              </a:rPr>
              <a:t>are rearranged </a:t>
            </a:r>
            <a:r>
              <a:rPr lang="en-US" altLang="ko-KR" dirty="0">
                <a:latin typeface="Tahoma"/>
                <a:cs typeface="Tahoma"/>
              </a:rPr>
              <a:t>according to their hash value into the new set of buckets. This may alter the order of iteration of elements within the </a:t>
            </a:r>
            <a:r>
              <a:rPr lang="en-US" altLang="ko-KR" dirty="0" smtClean="0">
                <a:latin typeface="Tahoma"/>
                <a:cs typeface="Tahoma"/>
              </a:rPr>
              <a:t>container.</a:t>
            </a:r>
          </a:p>
          <a:p>
            <a:pPr marL="355600" marR="5080"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355600" marR="5080"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Increases </a:t>
            </a:r>
            <a:r>
              <a:rPr lang="en-US" altLang="ko-KR" spc="-5" dirty="0">
                <a:latin typeface="Tahoma"/>
                <a:cs typeface="Tahoma"/>
              </a:rPr>
              <a:t>the size </a:t>
            </a:r>
            <a:r>
              <a:rPr lang="en-US" altLang="ko-KR" dirty="0">
                <a:latin typeface="Tahoma"/>
                <a:cs typeface="Tahoma"/>
              </a:rPr>
              <a:t>of </a:t>
            </a:r>
            <a:r>
              <a:rPr lang="en-US" altLang="ko-KR" spc="-5" dirty="0">
                <a:latin typeface="Tahoma"/>
                <a:cs typeface="Tahoma"/>
              </a:rPr>
              <a:t>the </a:t>
            </a:r>
            <a:r>
              <a:rPr lang="en-US" altLang="ko-KR" dirty="0">
                <a:latin typeface="Tahoma"/>
                <a:cs typeface="Tahoma"/>
              </a:rPr>
              <a:t>hash </a:t>
            </a:r>
            <a:r>
              <a:rPr lang="en-US" altLang="ko-KR" spc="-5" dirty="0">
                <a:latin typeface="Tahoma"/>
                <a:cs typeface="Tahoma"/>
              </a:rPr>
              <a:t>table when </a:t>
            </a:r>
            <a:r>
              <a:rPr lang="en-US" altLang="ko-KR" dirty="0">
                <a:latin typeface="Tahoma"/>
                <a:cs typeface="Tahoma"/>
              </a:rPr>
              <a:t>load </a:t>
            </a:r>
            <a:r>
              <a:rPr lang="en-US" altLang="ko-KR" spc="-5" dirty="0">
                <a:latin typeface="Tahoma"/>
                <a:cs typeface="Tahoma"/>
              </a:rPr>
              <a:t>factor </a:t>
            </a:r>
            <a:r>
              <a:rPr lang="en-US" altLang="ko-KR" dirty="0" smtClean="0">
                <a:latin typeface="Tahoma"/>
                <a:cs typeface="Tahoma"/>
              </a:rPr>
              <a:t>becomes </a:t>
            </a:r>
            <a:r>
              <a:rPr lang="en-US" altLang="ko-KR" spc="-5" dirty="0" smtClean="0">
                <a:latin typeface="Tahoma"/>
                <a:cs typeface="Tahoma"/>
              </a:rPr>
              <a:t>"too </a:t>
            </a:r>
            <a:r>
              <a:rPr lang="en-US" altLang="ko-KR" dirty="0" smtClean="0">
                <a:latin typeface="Tahoma"/>
                <a:cs typeface="Tahoma"/>
              </a:rPr>
              <a:t>high" </a:t>
            </a:r>
            <a:r>
              <a:rPr lang="en-US" altLang="ko-KR" dirty="0">
                <a:latin typeface="Tahoma"/>
                <a:cs typeface="Tahoma"/>
              </a:rPr>
              <a:t>(defined by a</a:t>
            </a:r>
            <a:r>
              <a:rPr lang="en-US" altLang="ko-KR" spc="-4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cutoff)</a:t>
            </a:r>
            <a:endParaRPr lang="en-US" altLang="ko-KR" dirty="0">
              <a:latin typeface="Tahoma"/>
              <a:cs typeface="Tahoma"/>
            </a:endParaRPr>
          </a:p>
          <a:p>
            <a:pPr marL="755650" marR="354965" lvl="1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z="2400" dirty="0">
                <a:latin typeface="Tahoma"/>
                <a:cs typeface="Tahoma"/>
              </a:rPr>
              <a:t>Anticipating </a:t>
            </a:r>
            <a:r>
              <a:rPr lang="en-US" altLang="ko-KR" sz="2400" spc="-5" dirty="0">
                <a:latin typeface="Tahoma"/>
                <a:cs typeface="Tahoma"/>
              </a:rPr>
              <a:t>that </a:t>
            </a:r>
            <a:r>
              <a:rPr lang="en-US" altLang="ko-KR" sz="2400" dirty="0" smtClean="0">
                <a:latin typeface="Tahoma"/>
                <a:cs typeface="Tahoma"/>
              </a:rPr>
              <a:t>collisions </a:t>
            </a:r>
            <a:r>
              <a:rPr lang="en-US" altLang="ko-KR" sz="2400" spc="-5" dirty="0">
                <a:latin typeface="Tahoma"/>
                <a:cs typeface="Tahoma"/>
              </a:rPr>
              <a:t>would </a:t>
            </a:r>
            <a:r>
              <a:rPr lang="en-US" altLang="ko-KR" sz="2400" dirty="0">
                <a:latin typeface="Tahoma"/>
                <a:cs typeface="Tahoma"/>
              </a:rPr>
              <a:t>become </a:t>
            </a:r>
            <a:r>
              <a:rPr lang="en-US" altLang="ko-KR" sz="2400" dirty="0" smtClean="0">
                <a:latin typeface="Tahoma"/>
                <a:cs typeface="Tahoma"/>
              </a:rPr>
              <a:t>higher</a:t>
            </a:r>
            <a:endParaRPr lang="en-US" altLang="ko-KR" sz="2400" dirty="0">
              <a:latin typeface="Tahoma"/>
              <a:cs typeface="Tahoma"/>
            </a:endParaRPr>
          </a:p>
          <a:p>
            <a:pPr marL="354965" marR="273050"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>
                <a:latin typeface="Tahoma"/>
                <a:cs typeface="Tahoma"/>
              </a:rPr>
              <a:t>Typically </a:t>
            </a:r>
            <a:r>
              <a:rPr lang="en-US" altLang="ko-KR" spc="-5" dirty="0">
                <a:latin typeface="Tahoma"/>
                <a:cs typeface="Tahoma"/>
              </a:rPr>
              <a:t>expand the </a:t>
            </a:r>
            <a:r>
              <a:rPr lang="en-US" altLang="ko-KR" dirty="0">
                <a:latin typeface="Tahoma"/>
                <a:cs typeface="Tahoma"/>
              </a:rPr>
              <a:t>table </a:t>
            </a:r>
            <a:r>
              <a:rPr lang="en-US" altLang="ko-KR" spc="-5" dirty="0">
                <a:latin typeface="Tahoma"/>
                <a:cs typeface="Tahoma"/>
              </a:rPr>
              <a:t>to 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twice</a:t>
            </a:r>
            <a:r>
              <a:rPr lang="en-US" altLang="ko-KR" spc="-5" dirty="0">
                <a:latin typeface="Tahoma"/>
                <a:cs typeface="Tahoma"/>
              </a:rPr>
              <a:t> its size </a:t>
            </a:r>
            <a:r>
              <a:rPr lang="en-US" altLang="ko-KR" dirty="0">
                <a:latin typeface="Tahoma"/>
                <a:cs typeface="Tahoma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Tahoma"/>
                <a:cs typeface="Tahoma"/>
              </a:rPr>
              <a:t>but 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still </a:t>
            </a: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prime</a:t>
            </a:r>
            <a:r>
              <a:rPr lang="en-US" altLang="ko-KR" dirty="0" smtClean="0">
                <a:latin typeface="Tahoma"/>
                <a:cs typeface="Tahoma"/>
              </a:rPr>
              <a:t>)</a:t>
            </a:r>
          </a:p>
          <a:p>
            <a:pPr marL="755015" marR="273050" lvl="1"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err="1" smtClean="0">
                <a:latin typeface="Tahoma"/>
                <a:cs typeface="Tahoma"/>
              </a:rPr>
              <a:t>TableSize</a:t>
            </a:r>
            <a:r>
              <a:rPr lang="en-US" altLang="ko-KR" baseline="-25000" dirty="0" err="1" smtClean="0">
                <a:latin typeface="Tahoma"/>
                <a:cs typeface="Tahoma"/>
              </a:rPr>
              <a:t>new</a:t>
            </a:r>
            <a:r>
              <a:rPr lang="en-US" altLang="ko-KR" dirty="0" smtClean="0">
                <a:latin typeface="Tahoma"/>
                <a:cs typeface="Tahoma"/>
              </a:rPr>
              <a:t> = </a:t>
            </a:r>
            <a:r>
              <a:rPr lang="en-US" altLang="ko-KR" dirty="0" err="1" smtClean="0">
                <a:latin typeface="Tahoma"/>
                <a:cs typeface="Tahoma"/>
              </a:rPr>
              <a:t>nextprime</a:t>
            </a:r>
            <a:r>
              <a:rPr lang="en-US" altLang="ko-KR" dirty="0" smtClean="0">
                <a:latin typeface="Tahoma"/>
                <a:cs typeface="Tahoma"/>
              </a:rPr>
              <a:t>(2 </a:t>
            </a:r>
            <a:r>
              <a:rPr lang="ko-KR" altLang="en-US" dirty="0" smtClean="0">
                <a:latin typeface="Tahoma"/>
                <a:cs typeface="Tahoma"/>
              </a:rPr>
              <a:t>* </a:t>
            </a:r>
            <a:r>
              <a:rPr lang="en-US" altLang="ko-KR" dirty="0" err="1" smtClean="0">
                <a:latin typeface="Tahoma"/>
                <a:cs typeface="Tahoma"/>
              </a:rPr>
              <a:t>TableSize</a:t>
            </a:r>
            <a:r>
              <a:rPr lang="en-US" altLang="ko-KR" baseline="-25000" dirty="0" err="1" smtClean="0">
                <a:latin typeface="Tahoma"/>
                <a:cs typeface="Tahoma"/>
              </a:rPr>
              <a:t>old</a:t>
            </a:r>
            <a:r>
              <a:rPr lang="en-US" altLang="ko-KR" dirty="0" smtClean="0">
                <a:latin typeface="Tahoma"/>
                <a:cs typeface="Tahoma"/>
              </a:rPr>
              <a:t>)</a:t>
            </a:r>
            <a:endParaRPr lang="en-US" altLang="ko-KR" baseline="-25000" dirty="0" smtClean="0">
              <a:latin typeface="Tahoma"/>
              <a:cs typeface="Tahoma"/>
            </a:endParaRPr>
          </a:p>
          <a:p>
            <a:pPr marL="755015" marR="273050" lvl="1"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dirty="0" smtClean="0">
                <a:latin typeface="Tahoma"/>
                <a:cs typeface="Tahoma"/>
              </a:rPr>
              <a:t>e.g., 2 </a:t>
            </a:r>
            <a:r>
              <a:rPr lang="en-US" altLang="ko-KR" dirty="0" smtClean="0">
                <a:latin typeface="Tahoma"/>
                <a:cs typeface="Tahoma"/>
                <a:sym typeface="Wingdings" panose="05000000000000000000" pitchFamily="2" charset="2"/>
              </a:rPr>
              <a:t> 5, 5  11,  11  23 </a:t>
            </a:r>
            <a:endParaRPr lang="en-US" altLang="ko-KR" dirty="0">
              <a:latin typeface="Tahoma"/>
              <a:cs typeface="Tahoma"/>
            </a:endParaRPr>
          </a:p>
          <a:p>
            <a:pPr marL="355600" marR="165100"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Need to 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reinsert </a:t>
            </a:r>
            <a:r>
              <a:rPr lang="en-US" altLang="ko-KR" dirty="0">
                <a:solidFill>
                  <a:srgbClr val="C00000"/>
                </a:solidFill>
                <a:latin typeface="Tahoma"/>
                <a:cs typeface="Tahoma"/>
              </a:rPr>
              <a:t>all </a:t>
            </a:r>
            <a:r>
              <a:rPr lang="en-US" altLang="ko-KR" spc="-5" dirty="0">
                <a:solidFill>
                  <a:srgbClr val="C00000"/>
                </a:solidFill>
                <a:latin typeface="Tahoma"/>
                <a:cs typeface="Tahoma"/>
              </a:rPr>
              <a:t>existing elements </a:t>
            </a:r>
            <a:r>
              <a:rPr lang="en-US" altLang="ko-KR" dirty="0">
                <a:latin typeface="Tahoma"/>
                <a:cs typeface="Tahoma"/>
              </a:rPr>
              <a:t>into new hash </a:t>
            </a:r>
            <a:r>
              <a:rPr lang="en-US" altLang="ko-KR" spc="-5" dirty="0" smtClean="0">
                <a:latin typeface="Tahoma"/>
                <a:cs typeface="Tahoma"/>
              </a:rPr>
              <a:t>table  </a:t>
            </a:r>
          </a:p>
          <a:p>
            <a:pPr marL="1270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469900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Rehashing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2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Rehashing Example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927648" y="980728"/>
            <a:ext cx="792088" cy="2016224"/>
            <a:chOff x="2207568" y="1014190"/>
            <a:chExt cx="792088" cy="2016224"/>
          </a:xfrm>
        </p:grpSpPr>
        <p:sp>
          <p:nvSpPr>
            <p:cNvPr id="7" name="TextBox 6"/>
            <p:cNvSpPr txBox="1"/>
            <p:nvPr/>
          </p:nvSpPr>
          <p:spPr>
            <a:xfrm>
              <a:off x="2207568" y="216631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7568" y="245435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7568" y="274238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7568" y="130222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7568" y="159025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7568" y="187828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24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7568" y="101419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6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23592" y="980728"/>
            <a:ext cx="506740" cy="2016224"/>
            <a:chOff x="1703512" y="1014190"/>
            <a:chExt cx="506740" cy="2016224"/>
          </a:xfrm>
        </p:grpSpPr>
        <p:sp>
          <p:nvSpPr>
            <p:cNvPr id="6" name="TextBox 5"/>
            <p:cNvSpPr txBox="1"/>
            <p:nvPr/>
          </p:nvSpPr>
          <p:spPr>
            <a:xfrm>
              <a:off x="1703512" y="216631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3512" y="245435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03512" y="274238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03512" y="130222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3512" y="159025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en-US" altLang="ko-KR" sz="14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3512" y="187828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06196" y="101419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en-US" altLang="ko-KR" sz="1400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27648" y="3827586"/>
            <a:ext cx="792088" cy="2016224"/>
            <a:chOff x="2207568" y="1014190"/>
            <a:chExt cx="792088" cy="2016224"/>
          </a:xfrm>
        </p:grpSpPr>
        <p:sp>
          <p:nvSpPr>
            <p:cNvPr id="23" name="TextBox 22"/>
            <p:cNvSpPr txBox="1"/>
            <p:nvPr/>
          </p:nvSpPr>
          <p:spPr>
            <a:xfrm>
              <a:off x="2207568" y="216631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7568" y="245435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7568" y="274238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7568" y="130222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7568" y="159025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7568" y="187828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24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7568" y="101419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6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423592" y="3827586"/>
            <a:ext cx="506740" cy="2016224"/>
            <a:chOff x="1703512" y="1014190"/>
            <a:chExt cx="506740" cy="2016224"/>
          </a:xfrm>
        </p:grpSpPr>
        <p:sp>
          <p:nvSpPr>
            <p:cNvPr id="31" name="TextBox 30"/>
            <p:cNvSpPr txBox="1"/>
            <p:nvPr/>
          </p:nvSpPr>
          <p:spPr>
            <a:xfrm>
              <a:off x="1703512" y="216631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3512" y="245435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03512" y="274238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03512" y="130222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03512" y="159025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en-US" altLang="ko-KR" sz="14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3512" y="187828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06196" y="101419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en-US" altLang="ko-KR" sz="1400" dirty="0" smtClean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827327" y="3258855"/>
            <a:ext cx="10871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Insert 23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1080421" y="1699827"/>
                <a:ext cx="14205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/>
                  <a:t>h(x) = x % 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1" y="1699827"/>
                <a:ext cx="1420582" cy="646331"/>
              </a:xfrm>
              <a:prstGeom prst="rect">
                <a:avLst/>
              </a:prstGeom>
              <a:blipFill>
                <a:blip r:embed="rId2"/>
                <a:stretch>
                  <a:fillRect l="-3004" t="-5660" r="-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233247" y="4540885"/>
                <a:ext cx="110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=0.71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47" y="4540885"/>
                <a:ext cx="11071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그룹 80"/>
          <p:cNvGrpSpPr/>
          <p:nvPr/>
        </p:nvGrpSpPr>
        <p:grpSpPr>
          <a:xfrm>
            <a:off x="7174778" y="980728"/>
            <a:ext cx="1297486" cy="4896544"/>
            <a:chOff x="7174778" y="1230214"/>
            <a:chExt cx="1297486" cy="4896544"/>
          </a:xfrm>
        </p:grpSpPr>
        <p:sp>
          <p:nvSpPr>
            <p:cNvPr id="44" name="TextBox 43"/>
            <p:cNvSpPr txBox="1"/>
            <p:nvPr/>
          </p:nvSpPr>
          <p:spPr>
            <a:xfrm>
              <a:off x="7680176" y="238234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80176" y="267037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80176" y="295840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/>
                <a:t>6</a:t>
              </a:r>
              <a:endParaRPr lang="en-US" altLang="ko-KR" sz="16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80176" y="151824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80176" y="180627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80176" y="209431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80176" y="123021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76120" y="238234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76120" y="267037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6120" y="295840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76120" y="151824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76120" y="180627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en-US" altLang="ko-KR" sz="1400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76120" y="209431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78804" y="123021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en-US" altLang="ko-KR" sz="1400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80176" y="439856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80176" y="468659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80176" y="497463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80176" y="3534470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24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0176" y="382250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0176" y="411053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80176" y="3246438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23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80176" y="526266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80176" y="555069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600" dirty="0" smtClean="0"/>
                <a:t>15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74778" y="439856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174778" y="468659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74778" y="497463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74778" y="3534470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/>
                <a:t>8</a:t>
              </a:r>
              <a:endParaRPr lang="en-US" altLang="ko-KR" sz="1400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4778" y="382250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4778" y="411053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77462" y="3246438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7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75449" y="5262662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75449" y="5550694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80176" y="5838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5449" y="5838726"/>
              <a:ext cx="504056" cy="28803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16</a:t>
              </a:r>
            </a:p>
          </p:txBody>
        </p:sp>
      </p:grpSp>
      <p:sp>
        <p:nvSpPr>
          <p:cNvPr id="82" name="오른쪽 화살표 81"/>
          <p:cNvSpPr/>
          <p:nvPr/>
        </p:nvSpPr>
        <p:spPr>
          <a:xfrm>
            <a:off x="5033765" y="4429924"/>
            <a:ext cx="951127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4609692" y="3532366"/>
                <a:ext cx="17992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/>
                  <a:t>Rehashing</a:t>
                </a:r>
              </a:p>
              <a:p>
                <a:pPr algn="ctr"/>
                <a:r>
                  <a:rPr lang="en-US" altLang="ko-KR" dirty="0" smtClean="0"/>
                  <a:t>since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92" y="3532366"/>
                <a:ext cx="1799275" cy="646331"/>
              </a:xfrm>
              <a:prstGeom prst="rect">
                <a:avLst/>
              </a:prstGeom>
              <a:blipFill>
                <a:blip r:embed="rId4"/>
                <a:stretch>
                  <a:fillRect l="-2373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9264352" y="3110373"/>
                <a:ext cx="15488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/>
                  <a:t>h(x) = x % 17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3110373"/>
                <a:ext cx="1548822" cy="646331"/>
              </a:xfrm>
              <a:prstGeom prst="rect">
                <a:avLst/>
              </a:prstGeom>
              <a:blipFill>
                <a:blip r:embed="rId5"/>
                <a:stretch>
                  <a:fillRect l="-3150" t="-4717" r="-2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651791" y="5878091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TableSize</a:t>
            </a:r>
            <a:r>
              <a:rPr lang="en-US" altLang="ko-KR" dirty="0" smtClean="0"/>
              <a:t> = 17</a:t>
            </a:r>
          </a:p>
          <a:p>
            <a:pPr algn="ctr"/>
            <a:r>
              <a:rPr lang="en-US" altLang="ko-KR" dirty="0" err="1" smtClean="0"/>
              <a:t>nextprime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TableSize</a:t>
            </a:r>
            <a:r>
              <a:rPr lang="en-US" altLang="ko-KR" dirty="0" smtClean="0"/>
              <a:t> * 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23758" y="587727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TableSize</a:t>
            </a:r>
            <a:r>
              <a:rPr lang="en-US" altLang="ko-KR" dirty="0" smtClean="0"/>
              <a:t> = 7</a:t>
            </a:r>
            <a:endParaRPr lang="ko-KR" altLang="en-US" dirty="0"/>
          </a:p>
        </p:txBody>
      </p:sp>
      <p:sp>
        <p:nvSpPr>
          <p:cNvPr id="86" name="오른쪽 화살표 85"/>
          <p:cNvSpPr/>
          <p:nvPr/>
        </p:nvSpPr>
        <p:spPr>
          <a:xfrm rot="5400000">
            <a:off x="3152089" y="3254303"/>
            <a:ext cx="343202" cy="4045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04840" y="3002481"/>
                <a:ext cx="1153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altLang="ko-KR" dirty="0" smtClean="0">
                    <a:solidFill>
                      <a:srgbClr val="C00000"/>
                    </a:solidFill>
                  </a:rPr>
                  <a:t>6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40" y="3002481"/>
                <a:ext cx="1153777" cy="276999"/>
              </a:xfrm>
              <a:prstGeom prst="rect">
                <a:avLst/>
              </a:prstGeom>
              <a:blipFill>
                <a:blip r:embed="rId6"/>
                <a:stretch>
                  <a:fillRect l="-7407" t="-28889" r="-1164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>
              <a:spcBef>
                <a:spcPts val="8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Rehashing takes time to do N</a:t>
            </a:r>
            <a:r>
              <a:rPr lang="en-US" altLang="ko-KR" spc="60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insertions</a:t>
            </a: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Therefore should do it</a:t>
            </a:r>
            <a:r>
              <a:rPr lang="en-US" altLang="ko-KR" spc="7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infrequently</a:t>
            </a: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Specifically</a:t>
            </a:r>
            <a:endParaRPr lang="en-US" altLang="ko-KR" dirty="0">
              <a:latin typeface="Tahoma"/>
              <a:cs typeface="Tahoma"/>
            </a:endParaRPr>
          </a:p>
          <a:p>
            <a:pPr marL="755015" marR="494665" lvl="1"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>
                <a:latin typeface="Tahoma"/>
                <a:cs typeface="Tahoma"/>
              </a:rPr>
              <a:t>Must have been </a:t>
            </a:r>
            <a:r>
              <a:rPr lang="en-US" altLang="ko-KR" dirty="0">
                <a:latin typeface="Tahoma"/>
                <a:cs typeface="Tahoma"/>
              </a:rPr>
              <a:t>N/2 </a:t>
            </a:r>
            <a:r>
              <a:rPr lang="en-US" altLang="ko-KR" spc="-5" dirty="0">
                <a:latin typeface="Tahoma"/>
                <a:cs typeface="Tahoma"/>
              </a:rPr>
              <a:t>insertions since last </a:t>
            </a:r>
            <a:r>
              <a:rPr lang="en-US" altLang="ko-KR" spc="-5" dirty="0" smtClean="0">
                <a:latin typeface="Tahoma"/>
                <a:cs typeface="Tahoma"/>
              </a:rPr>
              <a:t>rehash</a:t>
            </a:r>
            <a:endParaRPr lang="en-US" altLang="ko-KR" dirty="0">
              <a:latin typeface="Tahoma"/>
              <a:cs typeface="Tahoma"/>
            </a:endParaRPr>
          </a:p>
          <a:p>
            <a:pPr marL="755650" marR="5080" lvl="1"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pc="-5" dirty="0" smtClean="0">
                <a:latin typeface="Tahoma"/>
                <a:cs typeface="Tahoma"/>
              </a:rPr>
              <a:t>Amortizing the </a:t>
            </a:r>
            <a:r>
              <a:rPr lang="en-US" altLang="ko-KR" dirty="0" smtClean="0">
                <a:latin typeface="Tahoma"/>
                <a:cs typeface="Tahoma"/>
              </a:rPr>
              <a:t>O(N) </a:t>
            </a:r>
            <a:r>
              <a:rPr lang="en-US" altLang="ko-KR" spc="-5" dirty="0" smtClean="0">
                <a:latin typeface="Tahoma"/>
                <a:cs typeface="Tahoma"/>
              </a:rPr>
              <a:t>cost </a:t>
            </a:r>
            <a:r>
              <a:rPr lang="en-US" altLang="ko-KR" dirty="0" smtClean="0">
                <a:latin typeface="Tahoma"/>
                <a:cs typeface="Tahoma"/>
              </a:rPr>
              <a:t>over </a:t>
            </a:r>
            <a:r>
              <a:rPr lang="en-US" altLang="ko-KR" spc="-5" dirty="0" smtClean="0">
                <a:latin typeface="Tahoma"/>
                <a:cs typeface="Tahoma"/>
              </a:rPr>
              <a:t>the </a:t>
            </a:r>
            <a:r>
              <a:rPr lang="en-US" altLang="ko-KR" dirty="0" smtClean="0">
                <a:latin typeface="Tahoma"/>
                <a:cs typeface="Tahoma"/>
              </a:rPr>
              <a:t>N/2 </a:t>
            </a:r>
            <a:r>
              <a:rPr lang="en-US" altLang="ko-KR" spc="-5" dirty="0" smtClean="0">
                <a:latin typeface="Tahoma"/>
                <a:cs typeface="Tahoma"/>
              </a:rPr>
              <a:t>prior </a:t>
            </a:r>
            <a:r>
              <a:rPr lang="en-US" altLang="ko-KR" dirty="0" smtClean="0">
                <a:latin typeface="Tahoma"/>
                <a:cs typeface="Tahoma"/>
              </a:rPr>
              <a:t>insertions </a:t>
            </a:r>
            <a:r>
              <a:rPr lang="en-US" altLang="ko-KR" spc="-5" dirty="0" smtClean="0">
                <a:latin typeface="Tahoma"/>
                <a:cs typeface="Tahoma"/>
              </a:rPr>
              <a:t>yields only constant </a:t>
            </a:r>
            <a:r>
              <a:rPr lang="en-US" altLang="ko-KR" dirty="0" smtClean="0">
                <a:latin typeface="Tahoma"/>
                <a:cs typeface="Tahoma"/>
              </a:rPr>
              <a:t>additional </a:t>
            </a:r>
            <a:r>
              <a:rPr lang="en-US" altLang="ko-KR" spc="-5" dirty="0" smtClean="0">
                <a:latin typeface="Tahoma"/>
                <a:cs typeface="Tahoma"/>
              </a:rPr>
              <a:t>time </a:t>
            </a:r>
            <a:r>
              <a:rPr lang="en-US" altLang="ko-KR" dirty="0" smtClean="0">
                <a:latin typeface="Tahoma"/>
                <a:cs typeface="Tahoma"/>
              </a:rPr>
              <a:t>per</a:t>
            </a:r>
            <a:r>
              <a:rPr lang="en-US" altLang="ko-KR" spc="-10" dirty="0" smtClean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insertion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469900" lvl="1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Rehashing Analysis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4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When to</a:t>
            </a:r>
            <a:r>
              <a:rPr lang="en-US" altLang="ko-KR" spc="1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rehash</a:t>
            </a:r>
            <a:endParaRPr lang="en-US" altLang="ko-KR" dirty="0">
              <a:latin typeface="Tahoma"/>
              <a:cs typeface="Tahoma"/>
            </a:endParaRPr>
          </a:p>
          <a:p>
            <a:pPr marL="755650" marR="5080" lvl="1" indent="-286385">
              <a:lnSpc>
                <a:spcPts val="3310"/>
              </a:lnSpc>
              <a:spcBef>
                <a:spcPts val="819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>
                <a:latin typeface="Tahoma"/>
                <a:cs typeface="Tahoma"/>
              </a:rPr>
              <a:t>When load </a:t>
            </a:r>
            <a:r>
              <a:rPr lang="en-US" altLang="ko-KR" spc="-5" dirty="0">
                <a:latin typeface="Tahoma"/>
                <a:cs typeface="Tahoma"/>
              </a:rPr>
              <a:t>factor reaches some </a:t>
            </a:r>
            <a:r>
              <a:rPr lang="en-US" altLang="ko-KR" dirty="0">
                <a:solidFill>
                  <a:srgbClr val="C00000"/>
                </a:solidFill>
                <a:latin typeface="Tahoma"/>
                <a:cs typeface="Tahoma"/>
              </a:rPr>
              <a:t>threshold</a:t>
            </a:r>
            <a:r>
              <a:rPr lang="en-US" altLang="ko-KR" dirty="0">
                <a:latin typeface="Tahoma"/>
                <a:cs typeface="Tahoma"/>
              </a:rPr>
              <a:t>  </a:t>
            </a:r>
            <a:r>
              <a:rPr lang="en-US" altLang="ko-KR" spc="-5" dirty="0">
                <a:latin typeface="Tahoma"/>
                <a:cs typeface="Tahoma"/>
              </a:rPr>
              <a:t>(</a:t>
            </a:r>
            <a:r>
              <a:rPr lang="en-US" altLang="ko-KR" spc="-5" dirty="0" smtClean="0">
                <a:latin typeface="Tahoma"/>
                <a:cs typeface="Tahoma"/>
              </a:rPr>
              <a:t>e.g.,. </a:t>
            </a:r>
            <a:r>
              <a:rPr lang="en-US" altLang="ko-KR" dirty="0">
                <a:latin typeface="Arial"/>
                <a:cs typeface="Arial"/>
              </a:rPr>
              <a:t>λ </a:t>
            </a:r>
            <a:r>
              <a:rPr lang="en-US" altLang="ko-KR" spc="-5" dirty="0" smtClean="0">
                <a:latin typeface="Tahoma"/>
                <a:cs typeface="Tahoma"/>
              </a:rPr>
              <a:t>≥ 1.0),</a:t>
            </a:r>
            <a:r>
              <a:rPr lang="en-US" altLang="ko-KR" spc="90" dirty="0" smtClean="0">
                <a:latin typeface="Tahoma"/>
                <a:cs typeface="Tahoma"/>
              </a:rPr>
              <a:t> </a:t>
            </a:r>
            <a:r>
              <a:rPr lang="en-US" altLang="ko-KR" dirty="0">
                <a:latin typeface="Tahoma"/>
                <a:cs typeface="Tahoma"/>
              </a:rPr>
              <a:t>OR</a:t>
            </a:r>
          </a:p>
          <a:p>
            <a:pPr marL="755650" lvl="1">
              <a:spcBef>
                <a:spcPts val="62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dirty="0">
                <a:latin typeface="Tahoma"/>
                <a:cs typeface="Tahoma"/>
              </a:rPr>
              <a:t>When an insertion</a:t>
            </a:r>
            <a:r>
              <a:rPr lang="en-US" altLang="ko-KR" spc="-15" dirty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>fails (open addressing cases)</a:t>
            </a: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dirty="0">
              <a:latin typeface="Tahoma"/>
              <a:cs typeface="Tahoma"/>
            </a:endParaRPr>
          </a:p>
          <a:p>
            <a:pPr marL="355600"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Tahoma"/>
                <a:cs typeface="Tahoma"/>
              </a:rPr>
              <a:t>Applies across collision handling  </a:t>
            </a:r>
            <a:r>
              <a:rPr lang="en-US" altLang="ko-KR" spc="-5" dirty="0" smtClean="0">
                <a:latin typeface="Tahoma"/>
                <a:cs typeface="Tahoma"/>
              </a:rPr>
              <a:t>schemes</a:t>
            </a:r>
            <a:endParaRPr lang="en-US" altLang="ko-KR" spc="-5" dirty="0">
              <a:latin typeface="Tahoma"/>
              <a:cs typeface="Tahoma"/>
            </a:endParaRPr>
          </a:p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i="1" baseline="30000" dirty="0"/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i="1" baseline="30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Rehashing Implementation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12700" indent="0">
              <a:spcBef>
                <a:spcPts val="580"/>
              </a:spcBef>
              <a:buClr>
                <a:srgbClr val="3333CC"/>
              </a:buClr>
              <a:buSzPct val="60000"/>
              <a:buNone/>
              <a:tabLst>
                <a:tab pos="354965" algn="l"/>
                <a:tab pos="355600" algn="l"/>
              </a:tabLst>
            </a:pPr>
            <a:r>
              <a:rPr lang="en-US" altLang="ko-KR" spc="-10" dirty="0"/>
              <a:t>Hashing Applications</a:t>
            </a:r>
            <a:endParaRPr lang="en-US" altLang="ko-KR" spc="-10" dirty="0" smtClean="0">
              <a:uFill>
                <a:solidFill>
                  <a:srgbClr val="000000"/>
                </a:solidFill>
              </a:uFill>
              <a:cs typeface="Tahoma"/>
            </a:endParaRP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 smtClean="0">
                <a:uFill>
                  <a:solidFill>
                    <a:srgbClr val="000000"/>
                  </a:solidFill>
                </a:uFill>
                <a:cs typeface="Tahoma"/>
              </a:rPr>
              <a:t>Symbol </a:t>
            </a:r>
            <a:r>
              <a:rPr lang="en-US" altLang="ko-KR" spc="-5" dirty="0">
                <a:uFill>
                  <a:solidFill>
                    <a:srgbClr val="000000"/>
                  </a:solidFill>
                </a:uFill>
                <a:cs typeface="Tahoma"/>
              </a:rPr>
              <a:t>table</a:t>
            </a:r>
            <a:r>
              <a:rPr lang="en-US" altLang="ko-KR" spc="-5" dirty="0">
                <a:cs typeface="Tahoma"/>
              </a:rPr>
              <a:t> in</a:t>
            </a:r>
            <a:r>
              <a:rPr lang="en-US" altLang="ko-KR" spc="25" dirty="0">
                <a:cs typeface="Tahoma"/>
              </a:rPr>
              <a:t> </a:t>
            </a:r>
            <a:r>
              <a:rPr lang="en-US" altLang="ko-KR" spc="-10" dirty="0">
                <a:cs typeface="Tahoma"/>
              </a:rPr>
              <a:t>compilers</a:t>
            </a:r>
            <a:endParaRPr lang="en-US" altLang="ko-KR" dirty="0">
              <a:cs typeface="Tahoma"/>
            </a:endParaRPr>
          </a:p>
          <a:p>
            <a:pPr marL="3556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Accessing tree or graph nodes by</a:t>
            </a:r>
            <a:r>
              <a:rPr lang="en-US" altLang="ko-KR" spc="10" dirty="0">
                <a:cs typeface="Tahoma"/>
              </a:rPr>
              <a:t> </a:t>
            </a:r>
            <a:r>
              <a:rPr lang="en-US" altLang="ko-KR" spc="-5" dirty="0">
                <a:cs typeface="Tahoma"/>
              </a:rPr>
              <a:t>name</a:t>
            </a:r>
            <a:endParaRPr lang="en-US" altLang="ko-KR" dirty="0">
              <a:cs typeface="Tahoma"/>
            </a:endParaRPr>
          </a:p>
          <a:p>
            <a:pPr marL="755650" lvl="1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e.g., city names in Google</a:t>
            </a:r>
            <a:r>
              <a:rPr lang="en-US" altLang="ko-KR" spc="10" dirty="0">
                <a:cs typeface="Tahoma"/>
              </a:rPr>
              <a:t> </a:t>
            </a:r>
            <a:r>
              <a:rPr lang="en-US" altLang="ko-KR" spc="-5" dirty="0">
                <a:cs typeface="Tahoma"/>
              </a:rPr>
              <a:t>maps</a:t>
            </a:r>
            <a:endParaRPr lang="en-US" altLang="ko-KR" dirty="0">
              <a:cs typeface="Tahoma"/>
            </a:endParaRPr>
          </a:p>
          <a:p>
            <a:pPr marL="3556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Maintaining a 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transposition </a:t>
            </a:r>
            <a:r>
              <a:rPr lang="en-US" altLang="ko-KR" spc="-5" dirty="0">
                <a:uFill>
                  <a:solidFill>
                    <a:srgbClr val="000000"/>
                  </a:solidFill>
                </a:uFill>
                <a:cs typeface="Tahoma"/>
              </a:rPr>
              <a:t>table</a:t>
            </a:r>
            <a:r>
              <a:rPr lang="en-US" altLang="ko-KR" spc="-5" dirty="0">
                <a:cs typeface="Tahoma"/>
              </a:rPr>
              <a:t> in</a:t>
            </a:r>
            <a:r>
              <a:rPr lang="en-US" altLang="ko-KR" spc="60" dirty="0">
                <a:cs typeface="Tahoma"/>
              </a:rPr>
              <a:t> </a:t>
            </a:r>
            <a:r>
              <a:rPr lang="en-US" altLang="ko-KR" spc="-5" dirty="0">
                <a:cs typeface="Tahoma"/>
              </a:rPr>
              <a:t>games</a:t>
            </a:r>
            <a:endParaRPr lang="en-US" altLang="ko-KR" dirty="0">
              <a:cs typeface="Tahoma"/>
            </a:endParaRPr>
          </a:p>
          <a:p>
            <a:pPr marL="755650" lvl="1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Remember previous game </a:t>
            </a:r>
            <a:r>
              <a:rPr lang="en-US" altLang="ko-KR" spc="-10" dirty="0">
                <a:cs typeface="Tahoma"/>
              </a:rPr>
              <a:t>situations </a:t>
            </a:r>
            <a:r>
              <a:rPr lang="en-US" altLang="ko-KR" spc="-5" dirty="0">
                <a:cs typeface="Tahoma"/>
              </a:rPr>
              <a:t>and the move </a:t>
            </a:r>
            <a:r>
              <a:rPr lang="en-US" altLang="ko-KR" spc="-10" dirty="0">
                <a:cs typeface="Tahoma"/>
              </a:rPr>
              <a:t>taken  </a:t>
            </a:r>
            <a:r>
              <a:rPr lang="en-US" altLang="ko-KR" spc="-5" dirty="0">
                <a:cs typeface="Tahoma"/>
              </a:rPr>
              <a:t>(avoid </a:t>
            </a:r>
            <a:r>
              <a:rPr lang="en-US" altLang="ko-KR" spc="-10" dirty="0">
                <a:cs typeface="Tahoma"/>
              </a:rPr>
              <a:t>re-computation)</a:t>
            </a:r>
            <a:endParaRPr lang="en-US" altLang="ko-KR" dirty="0">
              <a:cs typeface="Tahoma"/>
            </a:endParaRPr>
          </a:p>
          <a:p>
            <a:pPr marL="3556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Dictionary</a:t>
            </a:r>
            <a:r>
              <a:rPr lang="en-US" altLang="ko-KR" spc="15" dirty="0">
                <a:cs typeface="Tahoma"/>
              </a:rPr>
              <a:t> </a:t>
            </a:r>
            <a:r>
              <a:rPr lang="en-US" altLang="ko-KR" spc="-5" dirty="0">
                <a:cs typeface="Tahoma"/>
              </a:rPr>
              <a:t>lookups</a:t>
            </a:r>
            <a:endParaRPr lang="en-US" altLang="ko-KR" dirty="0">
              <a:cs typeface="Tahoma"/>
            </a:endParaRPr>
          </a:p>
          <a:p>
            <a:pPr marL="755650" lvl="1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Spelling checkers</a:t>
            </a:r>
          </a:p>
          <a:p>
            <a:pPr marL="755650" lvl="1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Natural language understanding (word sense)</a:t>
            </a:r>
          </a:p>
          <a:p>
            <a:pPr marL="3556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cs typeface="Tahoma"/>
              </a:rPr>
              <a:t>Heavily </a:t>
            </a:r>
            <a:r>
              <a:rPr lang="en-US" altLang="ko-KR" spc="-5" dirty="0">
                <a:cs typeface="Tahoma"/>
              </a:rPr>
              <a:t>used in text processing</a:t>
            </a:r>
            <a:r>
              <a:rPr lang="en-US" altLang="ko-KR" spc="30" dirty="0">
                <a:cs typeface="Tahoma"/>
              </a:rPr>
              <a:t> </a:t>
            </a:r>
            <a:r>
              <a:rPr lang="en-US" altLang="ko-KR" spc="-5" dirty="0">
                <a:cs typeface="Tahoma"/>
              </a:rPr>
              <a:t>languages</a:t>
            </a:r>
            <a:endParaRPr lang="en-US" altLang="ko-KR" dirty="0">
              <a:cs typeface="Tahoma"/>
            </a:endParaRPr>
          </a:p>
          <a:p>
            <a:pPr marL="755650" lvl="1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5" dirty="0">
                <a:cs typeface="Tahoma"/>
              </a:rPr>
              <a:t>e.g., Perl, Python, etc.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10" dirty="0">
              <a:uFill>
                <a:solidFill>
                  <a:srgbClr val="000000"/>
                </a:solidFill>
              </a:uFill>
              <a:cs typeface="Tahoma"/>
            </a:endParaRPr>
          </a:p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/>
              <a:t>Summary (1/3)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7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12700" indent="0">
              <a:spcBef>
                <a:spcPts val="580"/>
              </a:spcBef>
              <a:buClr>
                <a:srgbClr val="3333CC"/>
              </a:buClr>
              <a:buSzPct val="60000"/>
              <a:buNone/>
              <a:tabLst>
                <a:tab pos="354965" algn="l"/>
                <a:tab pos="355600" algn="l"/>
              </a:tabLst>
            </a:pPr>
            <a:r>
              <a:rPr lang="en-US" altLang="ko-KR" spc="-10" dirty="0"/>
              <a:t>Points to remember</a:t>
            </a:r>
            <a:endParaRPr lang="en-US" altLang="ko-KR" spc="-10" dirty="0" smtClean="0">
              <a:uFill>
                <a:solidFill>
                  <a:srgbClr val="000000"/>
                </a:solidFill>
              </a:uFill>
              <a:cs typeface="Tahoma"/>
            </a:endParaRP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 smtClean="0">
                <a:uFill>
                  <a:solidFill>
                    <a:srgbClr val="000000"/>
                  </a:solidFill>
                </a:uFill>
                <a:cs typeface="Tahoma"/>
              </a:rPr>
              <a:t>Table 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size prime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Table size larger than number of inputs (to maintain λ &lt;&lt; 1.0)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Tradeoffs between chaining vs. probing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Collision chances decrease in this order:  </a:t>
            </a:r>
            <a:b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</a:b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linear probing</a:t>
            </a:r>
            <a:r>
              <a:rPr lang="ko-KR" altLang="en-US" spc="-10" baseline="30000" dirty="0" err="1">
                <a:uFill>
                  <a:solidFill>
                    <a:srgbClr val="000000"/>
                  </a:solidFill>
                </a:u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ahoma"/>
              </a:rPr>
              <a:t>선형조사법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 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 quadratic probing</a:t>
            </a:r>
            <a:r>
              <a:rPr lang="ko-KR" altLang="en-US" spc="-10" baseline="30000" dirty="0" err="1">
                <a:uFill>
                  <a:solidFill>
                    <a:srgbClr val="000000"/>
                  </a:solidFill>
                </a:u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ahoma"/>
              </a:rPr>
              <a:t>이차조사법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 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 double hashing</a:t>
            </a:r>
            <a:r>
              <a:rPr lang="ko-KR" altLang="en-US" spc="-10" baseline="30000" dirty="0" err="1">
                <a:uFill>
                  <a:solidFill>
                    <a:srgbClr val="000000"/>
                  </a:solidFill>
                </a:u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ahoma"/>
              </a:rPr>
              <a:t>이중해싱법</a:t>
            </a:r>
            <a:endParaRPr lang="en-US" altLang="ko-KR" spc="-10" dirty="0">
              <a:uFill>
                <a:solidFill>
                  <a:srgbClr val="000000"/>
                </a:solidFill>
              </a:uFill>
              <a:cs typeface="Tahoma"/>
            </a:endParaRP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Rehashing recommended to resize hash table at a time when λ exceeds 0.5</a:t>
            </a:r>
          </a:p>
          <a:p>
            <a:pPr marL="755650" lvl="1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STL </a:t>
            </a:r>
            <a:r>
              <a:rPr lang="en-US" altLang="ko-KR" spc="-10" dirty="0" err="1">
                <a:uFill>
                  <a:solidFill>
                    <a:srgbClr val="000000"/>
                  </a:solidFill>
                </a:uFill>
                <a:cs typeface="Tahoma"/>
              </a:rPr>
              <a:t>unordered_map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 class' default </a:t>
            </a:r>
            <a:r>
              <a:rPr lang="en-US" altLang="ko-KR" spc="-10" dirty="0" err="1">
                <a:uFill>
                  <a:solidFill>
                    <a:srgbClr val="000000"/>
                  </a:solidFill>
                </a:uFill>
                <a:cs typeface="Tahoma"/>
              </a:rPr>
              <a:t>max_loadfactor</a:t>
            </a: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 = 1.0  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Good for searching. </a:t>
            </a:r>
            <a:b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</a:b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Not good if there is some order implied by data</a:t>
            </a:r>
          </a:p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Summary </a:t>
            </a:r>
            <a:r>
              <a:rPr lang="en-US" altLang="ko-KR" spc="-10" dirty="0" smtClean="0"/>
              <a:t>(2/3)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2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Hash tables support fast insert and search</a:t>
            </a:r>
          </a:p>
          <a:p>
            <a:pPr marL="755650" lvl="1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O(1) average case performance</a:t>
            </a:r>
          </a:p>
          <a:p>
            <a:pPr marL="755650" lvl="1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Deletion possible, but degrades  performance (but, not in chaining)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Not suited if ordering of elements is important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10" dirty="0">
                <a:uFill>
                  <a:solidFill>
                    <a:srgbClr val="000000"/>
                  </a:solidFill>
                </a:uFill>
                <a:cs typeface="Tahoma"/>
              </a:rPr>
              <a:t>Expected number of probe vs. Load factor</a:t>
            </a:r>
          </a:p>
          <a:p>
            <a:pPr marL="355600"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10" dirty="0">
              <a:uFill>
                <a:solidFill>
                  <a:srgbClr val="000000"/>
                </a:solidFill>
              </a:uFill>
              <a:cs typeface="Tahoma"/>
            </a:endParaRPr>
          </a:p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/>
              <a:t>Summary (3/3)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0136" y="2950865"/>
            <a:ext cx="4464496" cy="35525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7051" y="5709117"/>
            <a:ext cx="61926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Free Online Lectures on Hashing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>
                <a:hlinkClick r:id="rId3"/>
              </a:rPr>
              <a:t>컴퓨터 </a:t>
            </a:r>
            <a:r>
              <a:rPr lang="ko-KR" altLang="en-US" sz="1400" dirty="0">
                <a:hlinkClick r:id="rId3"/>
              </a:rPr>
              <a:t>알고리즘 기초 </a:t>
            </a:r>
            <a:r>
              <a:rPr lang="en-US" altLang="ko-KR" sz="1400" dirty="0">
                <a:hlinkClick r:id="rId3"/>
              </a:rPr>
              <a:t>10</a:t>
            </a:r>
            <a:r>
              <a:rPr lang="ko-KR" altLang="en-US" sz="1400" dirty="0">
                <a:hlinkClick r:id="rId3"/>
              </a:rPr>
              <a:t>강 </a:t>
            </a:r>
            <a:r>
              <a:rPr lang="ko-KR" altLang="en-US" sz="1400" dirty="0" err="1">
                <a:hlinkClick r:id="rId3"/>
              </a:rPr>
              <a:t>해쉬</a:t>
            </a:r>
            <a:r>
              <a:rPr lang="ko-KR" altLang="en-US" sz="1400" dirty="0">
                <a:hlinkClick r:id="rId3"/>
              </a:rPr>
              <a:t> 알고리즘</a:t>
            </a:r>
            <a:r>
              <a:rPr lang="en-US" altLang="ko-KR" sz="1400" dirty="0">
                <a:hlinkClick r:id="rId3"/>
              </a:rPr>
              <a:t>(1) | T</a:t>
            </a:r>
            <a:r>
              <a:rPr lang="ko-KR" altLang="en-US" sz="1400" dirty="0">
                <a:hlinkClick r:id="rId3"/>
              </a:rPr>
              <a:t>아카데미 </a:t>
            </a:r>
            <a:endParaRPr lang="ko-KR" altLang="en-US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>
                <a:hlinkClick r:id="rId4"/>
              </a:rPr>
              <a:t>컴퓨터 </a:t>
            </a:r>
            <a:r>
              <a:rPr lang="ko-KR" altLang="en-US" sz="1400" dirty="0">
                <a:hlinkClick r:id="rId4"/>
              </a:rPr>
              <a:t>알고리즘 기초 </a:t>
            </a:r>
            <a:r>
              <a:rPr lang="en-US" altLang="ko-KR" sz="1400" dirty="0">
                <a:hlinkClick r:id="rId4"/>
              </a:rPr>
              <a:t>11</a:t>
            </a:r>
            <a:r>
              <a:rPr lang="ko-KR" altLang="en-US" sz="1400" dirty="0">
                <a:hlinkClick r:id="rId4"/>
              </a:rPr>
              <a:t>강 </a:t>
            </a:r>
            <a:r>
              <a:rPr lang="ko-KR" altLang="en-US" sz="1400" dirty="0" err="1">
                <a:hlinkClick r:id="rId4"/>
              </a:rPr>
              <a:t>해쉬</a:t>
            </a:r>
            <a:r>
              <a:rPr lang="ko-KR" altLang="en-US" sz="1400" dirty="0">
                <a:hlinkClick r:id="rId4"/>
              </a:rPr>
              <a:t> 알고리즘</a:t>
            </a:r>
            <a:r>
              <a:rPr lang="en-US" altLang="ko-KR" sz="1400" dirty="0">
                <a:hlinkClick r:id="rId4"/>
              </a:rPr>
              <a:t>(2) | T</a:t>
            </a:r>
            <a:r>
              <a:rPr lang="ko-KR" altLang="en-US" sz="1400" dirty="0" smtClean="0">
                <a:hlinkClick r:id="rId4"/>
              </a:rPr>
              <a:t>아카데미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479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(or Hash 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(or Hash 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052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/>
              <a:t>Hash Table(1) Using </a:t>
            </a:r>
            <a:r>
              <a:rPr lang="en-US" altLang="ko-KR" b="1" spc="-10" dirty="0" smtClean="0">
                <a:solidFill>
                  <a:srgbClr val="C00000"/>
                </a:solidFill>
              </a:rPr>
              <a:t>list</a:t>
            </a:r>
            <a:r>
              <a:rPr lang="en-US" altLang="ko-KR" spc="-10" dirty="0" smtClean="0"/>
              <a:t> in STL 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892" y="908720"/>
            <a:ext cx="1113789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struct </a:t>
            </a:r>
            <a:r>
              <a:rPr lang="en-US" altLang="ko-KR" sz="1600" dirty="0">
                <a:latin typeface="Consolas" panose="020B0609020204030204" pitchFamily="49" charset="0"/>
              </a:rPr>
              <a:t>Hash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;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hash table size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list&lt;string&gt;* </a:t>
            </a:r>
            <a:r>
              <a:rPr lang="en-US" altLang="ko-KR" sz="1600" dirty="0" err="1">
                <a:latin typeface="Consolas" panose="020B0609020204030204" pitchFamily="49" charset="0"/>
              </a:rPr>
              <a:t>hashtable</a:t>
            </a:r>
            <a:r>
              <a:rPr lang="en-US" altLang="ko-KR" sz="1600" dirty="0">
                <a:latin typeface="Consolas" panose="020B0609020204030204" pitchFamily="49" charset="0"/>
              </a:rPr>
              <a:t>;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pointer to an array of buckets </a:t>
            </a:r>
            <a:r>
              <a:rPr lang="en-US" altLang="ko-KR" sz="1600" dirty="0" smtClean="0">
                <a:latin typeface="Consolas" panose="020B0609020204030204" pitchFamily="49" charset="0"/>
              </a:rPr>
              <a:t>M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nelements</a:t>
            </a:r>
            <a:r>
              <a:rPr lang="en-US" altLang="ko-KR" sz="1600" dirty="0">
                <a:latin typeface="Consolas" panose="020B0609020204030204" pitchFamily="49" charset="0"/>
              </a:rPr>
              <a:t>;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number of elements in </a:t>
            </a:r>
            <a:r>
              <a:rPr lang="en-US" altLang="ko-KR" sz="1600" dirty="0" smtClean="0">
                <a:latin typeface="Consolas" panose="020B0609020204030204" pitchFamily="49" charset="0"/>
              </a:rPr>
              <a:t>table 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double        threshold</a:t>
            </a:r>
            <a:r>
              <a:rPr lang="en-US" altLang="ko-KR" sz="1600" dirty="0">
                <a:latin typeface="Consolas" panose="020B0609020204030204" pitchFamily="49" charset="0"/>
              </a:rPr>
              <a:t>;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latin typeface="Consolas" panose="020B0609020204030204" pitchFamily="49" charset="0"/>
              </a:rPr>
              <a:t>max_loadfactor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N/M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Hash(int </a:t>
            </a:r>
            <a:r>
              <a:rPr lang="en-US" altLang="ko-KR" sz="1600" dirty="0">
                <a:latin typeface="Consolas" panose="020B0609020204030204" pitchFamily="49" charset="0"/>
              </a:rPr>
              <a:t>size = 2, double lf = 1.0) { </a:t>
            </a:r>
            <a:r>
              <a:rPr lang="en-US" altLang="ko-KR" sz="1600" dirty="0" smtClean="0">
                <a:latin typeface="Consolas" panose="020B0609020204030204" pitchFamily="49" charset="0"/>
              </a:rPr>
              <a:t>  // </a:t>
            </a:r>
            <a:r>
              <a:rPr lang="en-US" altLang="ko-KR" sz="1600" dirty="0">
                <a:latin typeface="Consolas" panose="020B0609020204030204" pitchFamily="49" charset="0"/>
              </a:rPr>
              <a:t>a magic number, use a small prime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tablesize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size;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using list&lt;string&gt;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*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for a pedagogical purpose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hashtable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list&lt;string&gt;[</a:t>
            </a:r>
            <a:r>
              <a:rPr lang="en-US" altLang="ko-KR" sz="1600" dirty="0">
                <a:latin typeface="Consolas" panose="020B0609020204030204" pitchFamily="49" charset="0"/>
              </a:rPr>
              <a:t>size]; </a:t>
            </a:r>
            <a:r>
              <a:rPr lang="en-US" altLang="ko-KR" sz="1600" dirty="0" smtClean="0">
                <a:latin typeface="Consolas" panose="020B0609020204030204" pitchFamily="49" charset="0"/>
              </a:rPr>
              <a:t>  // </a:t>
            </a:r>
            <a:r>
              <a:rPr lang="en-US" altLang="ko-KR" sz="1600" dirty="0">
                <a:latin typeface="Consolas" panose="020B0609020204030204" pitchFamily="49" charset="0"/>
              </a:rPr>
              <a:t>but </a:t>
            </a:r>
            <a:r>
              <a:rPr lang="en-US" altLang="ko-KR" sz="1600" dirty="0" smtClean="0">
                <a:latin typeface="Consolas" panose="020B0609020204030204" pitchFamily="49" charset="0"/>
              </a:rPr>
              <a:t>vector&lt;list&lt;string&gt;&gt; </a:t>
            </a:r>
            <a:r>
              <a:rPr lang="en-US" altLang="ko-KR" sz="1600" dirty="0">
                <a:latin typeface="Consolas" panose="020B0609020204030204" pitchFamily="49" charset="0"/>
              </a:rPr>
              <a:t>may be used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nelements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0;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threshold </a:t>
            </a:r>
            <a:r>
              <a:rPr lang="en-US" altLang="ko-KR" sz="1600" dirty="0">
                <a:latin typeface="Consolas" panose="020B0609020204030204" pitchFamily="49" charset="0"/>
              </a:rPr>
              <a:t>= lf; 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rehashes </a:t>
            </a:r>
            <a:r>
              <a:rPr lang="en-US" altLang="ko-KR" sz="1600" dirty="0">
                <a:latin typeface="Consolas" panose="020B0609020204030204" pitchFamily="49" charset="0"/>
              </a:rPr>
              <a:t>if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loadfactor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&gt;= threshold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~</a:t>
            </a:r>
            <a:r>
              <a:rPr lang="en-US" altLang="ko-KR" sz="1600" dirty="0">
                <a:latin typeface="Consolas" panose="020B0609020204030204" pitchFamily="49" charset="0"/>
              </a:rPr>
              <a:t>Hash()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delete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hashtable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/>
              <a:t>Hash Table(1) Using </a:t>
            </a:r>
            <a:r>
              <a:rPr lang="en-US" altLang="ko-KR" b="1" spc="-10" dirty="0" smtClean="0">
                <a:solidFill>
                  <a:srgbClr val="C00000"/>
                </a:solidFill>
              </a:rPr>
              <a:t>list</a:t>
            </a:r>
            <a:r>
              <a:rPr lang="en-US" altLang="ko-KR" spc="-10" dirty="0" smtClean="0"/>
              <a:t> in STL 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892" y="908720"/>
            <a:ext cx="1113789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Notice that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 is passed by reference when its pointer may be changed inside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except erase() and show(). Passing by reference may help to run the code faster. 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hashfunction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int key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// </a:t>
            </a:r>
            <a:r>
              <a:rPr lang="en-US" altLang="ko-KR" sz="1600" dirty="0">
                <a:latin typeface="Consolas" panose="020B0609020204030204" pitchFamily="49" charset="0"/>
              </a:rPr>
              <a:t>hash function for int key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hashfunction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string key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// </a:t>
            </a:r>
            <a:r>
              <a:rPr lang="en-US" altLang="ko-KR" sz="1600" dirty="0">
                <a:latin typeface="Consolas" panose="020B0609020204030204" pitchFamily="49" charset="0"/>
              </a:rPr>
              <a:t>hash for string key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rehash(Hash*&amp;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rehashes - doubles its 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bool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insert(Hash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*&amp;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key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// </a:t>
            </a:r>
            <a:r>
              <a:rPr lang="en-US" altLang="ko-KR" sz="1600" dirty="0">
                <a:latin typeface="Consolas" panose="020B0609020204030204" pitchFamily="49" charset="0"/>
              </a:rPr>
              <a:t>inserts key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                // rehashes </a:t>
            </a:r>
            <a:r>
              <a:rPr lang="en-US" altLang="ko-KR" sz="1600" dirty="0">
                <a:latin typeface="Consolas" panose="020B0609020204030204" pitchFamily="49" charset="0"/>
              </a:rPr>
              <a:t>if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loadfactor</a:t>
            </a:r>
            <a:r>
              <a:rPr lang="en-US" altLang="ko-KR" sz="1600" dirty="0" smtClean="0">
                <a:latin typeface="Consolas" panose="020B0609020204030204" pitchFamily="49" charset="0"/>
              </a:rPr>
              <a:t> &gt;= threshold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bool erase(Hash</a:t>
            </a:r>
            <a:r>
              <a:rPr lang="en-US" altLang="ko-KR" sz="1600" dirty="0" smtClean="0">
                <a:latin typeface="Consolas" panose="020B0609020204030204" pitchFamily="49" charset="0"/>
              </a:rPr>
              <a:t>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string key);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erases key, returns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 </a:t>
            </a:r>
            <a:r>
              <a:rPr lang="en-US" altLang="ko-KR" sz="1600" dirty="0">
                <a:latin typeface="Consolas" panose="020B0609020204030204" pitchFamily="49" charset="0"/>
              </a:rPr>
              <a:t>if successful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list&lt;string&gt; </a:t>
            </a:r>
            <a:r>
              <a:rPr lang="en-US" altLang="ko-KR" sz="1600" dirty="0">
                <a:latin typeface="Consolas" panose="020B0609020204030204" pitchFamily="49" charset="0"/>
              </a:rPr>
              <a:t>find(Hash</a:t>
            </a:r>
            <a:r>
              <a:rPr lang="en-US" altLang="ko-KR" sz="1600" dirty="0" smtClean="0">
                <a:latin typeface="Consolas" panose="020B0609020204030204" pitchFamily="49" charset="0"/>
              </a:rPr>
              <a:t>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key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// </a:t>
            </a:r>
            <a:r>
              <a:rPr lang="en-US" altLang="ko-KR" sz="1600" dirty="0">
                <a:latin typeface="Consolas" panose="020B0609020204030204" pitchFamily="49" charset="0"/>
              </a:rPr>
              <a:t>returns its list if found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clear(Hash*&amp;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	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clear </a:t>
            </a:r>
            <a:r>
              <a:rPr lang="en-US" altLang="ko-KR" sz="1600" dirty="0" smtClean="0">
                <a:latin typeface="Consolas" panose="020B0609020204030204" pitchFamily="49" charset="0"/>
              </a:rPr>
              <a:t>the table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void show(Hash</a:t>
            </a:r>
            <a:r>
              <a:rPr lang="en-US" altLang="ko-KR" sz="1600" dirty="0" smtClean="0">
                <a:latin typeface="Consolas" panose="020B0609020204030204" pitchFamily="49" charset="0"/>
              </a:rPr>
              <a:t>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bool </a:t>
            </a:r>
            <a:r>
              <a:rPr lang="en-US" altLang="ko-KR" sz="1600" dirty="0" err="1">
                <a:latin typeface="Consolas" panose="020B0609020204030204" pitchFamily="49" charset="0"/>
              </a:rPr>
              <a:t>show_empty</a:t>
            </a:r>
            <a:r>
              <a:rPr lang="en-US" altLang="ko-KR" sz="1600" dirty="0">
                <a:latin typeface="Consolas" panose="020B0609020204030204" pitchFamily="49" charset="0"/>
              </a:rPr>
              <a:t>);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show </a:t>
            </a:r>
            <a:r>
              <a:rPr lang="en-US" altLang="ko-KR" sz="1600" dirty="0" smtClean="0">
                <a:latin typeface="Consolas" panose="020B0609020204030204" pitchFamily="49" charset="0"/>
              </a:rPr>
              <a:t>the table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nextprime</a:t>
            </a:r>
            <a:r>
              <a:rPr lang="en-US" altLang="ko-KR" sz="1600" dirty="0">
                <a:latin typeface="Consolas" panose="020B0609020204030204" pitchFamily="49" charset="0"/>
              </a:rPr>
              <a:t>(int x);	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returns the next prime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	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returns hash table 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nelements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	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returns number of elements in table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double </a:t>
            </a:r>
            <a:r>
              <a:rPr lang="en-US" altLang="ko-KR" sz="1600" dirty="0" err="1">
                <a:latin typeface="Consolas" panose="020B0609020204030204" pitchFamily="49" charset="0"/>
              </a:rPr>
              <a:t>loadfactor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returns </a:t>
            </a:r>
            <a:r>
              <a:rPr lang="en-US" altLang="ko-KR" sz="1600" dirty="0" err="1">
                <a:latin typeface="Consolas" panose="020B0609020204030204" pitchFamily="49" charset="0"/>
              </a:rPr>
              <a:t>nelements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double threshold(Hash*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returns threshold(or </a:t>
            </a:r>
            <a:r>
              <a:rPr lang="en-US" altLang="ko-KR" sz="1600" dirty="0" err="1">
                <a:latin typeface="Consolas" panose="020B0609020204030204" pitchFamily="49" charset="0"/>
              </a:rPr>
              <a:t>max_loadfactor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threshold(Hash* &amp;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double 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);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>
                <a:latin typeface="Consolas" panose="020B0609020204030204" pitchFamily="49" charset="0"/>
              </a:rPr>
              <a:t>sets threshold and </a:t>
            </a:r>
            <a:r>
              <a:rPr lang="en-US" altLang="ko-KR" sz="1600" dirty="0" smtClean="0">
                <a:latin typeface="Consolas" panose="020B0609020204030204" pitchFamily="49" charset="0"/>
              </a:rPr>
              <a:t>rehashes </a:t>
            </a:r>
            <a:r>
              <a:rPr lang="en-US" altLang="ko-KR" sz="1600" dirty="0">
                <a:latin typeface="Consolas" panose="020B0609020204030204" pitchFamily="49" charset="0"/>
              </a:rPr>
              <a:t>if needed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Overview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pc="-5" dirty="0">
                <a:latin typeface="Tahoma"/>
                <a:cs typeface="Tahoma"/>
              </a:rPr>
              <a:t>Hashing or Hash Table Data Structure</a:t>
            </a:r>
            <a:r>
              <a:rPr lang="en-US" altLang="ko-KR" dirty="0">
                <a:latin typeface="Tahoma"/>
                <a:cs typeface="Tahoma"/>
              </a:rPr>
              <a:t>:</a:t>
            </a:r>
            <a:r>
              <a:rPr lang="en-US" altLang="ko-KR" spc="5" dirty="0">
                <a:latin typeface="Tahoma"/>
                <a:cs typeface="Tahoma"/>
              </a:rPr>
              <a:t> </a:t>
            </a:r>
            <a:r>
              <a:rPr lang="en-US" altLang="ko-KR" spc="-5" dirty="0">
                <a:latin typeface="Tahoma"/>
                <a:cs typeface="Tahoma"/>
              </a:rPr>
              <a:t>Purpose </a:t>
            </a:r>
            <a:r>
              <a:rPr lang="en-US" altLang="ko-KR" spc="-5" dirty="0" smtClean="0">
                <a:latin typeface="Tahoma"/>
                <a:cs typeface="Tahoma"/>
              </a:rPr>
              <a:t/>
            </a:r>
            <a:br>
              <a:rPr lang="en-US" altLang="ko-KR" spc="-5" dirty="0" smtClean="0">
                <a:latin typeface="Tahoma"/>
                <a:cs typeface="Tahoma"/>
              </a:rPr>
            </a:br>
            <a:r>
              <a:rPr lang="en-US" altLang="ko-KR" i="1" spc="-55" dirty="0" smtClean="0">
                <a:solidFill>
                  <a:srgbClr val="FF0000"/>
                </a:solidFill>
                <a:latin typeface="Tahoma"/>
                <a:cs typeface="Tahoma"/>
              </a:rPr>
              <a:t>support </a:t>
            </a:r>
            <a:r>
              <a:rPr lang="en-US" altLang="ko-KR" i="1" spc="-45" dirty="0">
                <a:solidFill>
                  <a:srgbClr val="FF0000"/>
                </a:solidFill>
                <a:latin typeface="Tahoma"/>
                <a:cs typeface="Tahoma"/>
              </a:rPr>
              <a:t>insertion, deletion </a:t>
            </a:r>
            <a:r>
              <a:rPr lang="en-US" altLang="ko-KR" i="1" spc="-55" dirty="0">
                <a:solidFill>
                  <a:srgbClr val="FF0000"/>
                </a:solidFill>
                <a:latin typeface="Tahoma"/>
                <a:cs typeface="Tahoma"/>
              </a:rPr>
              <a:t>and search </a:t>
            </a:r>
            <a:r>
              <a:rPr lang="en-US" altLang="ko-KR" i="1" spc="-40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lang="en-US" altLang="ko-KR" i="1" spc="-50" dirty="0" smtClean="0">
                <a:solidFill>
                  <a:srgbClr val="FF0000"/>
                </a:solidFill>
                <a:latin typeface="Tahoma"/>
                <a:cs typeface="Tahoma"/>
              </a:rPr>
              <a:t>average </a:t>
            </a:r>
            <a:r>
              <a:rPr lang="en-US" altLang="ko-KR" i="1" spc="-55" dirty="0">
                <a:solidFill>
                  <a:srgbClr val="FF0000"/>
                </a:solidFill>
                <a:latin typeface="Tahoma"/>
                <a:cs typeface="Tahoma"/>
              </a:rPr>
              <a:t>case </a:t>
            </a:r>
            <a:r>
              <a:rPr lang="en-US" altLang="ko-KR" i="1" spc="-50" dirty="0">
                <a:solidFill>
                  <a:srgbClr val="FF0000"/>
                </a:solidFill>
                <a:latin typeface="Tahoma"/>
                <a:cs typeface="Tahoma"/>
              </a:rPr>
              <a:t>constant</a:t>
            </a:r>
            <a:r>
              <a:rPr lang="en-US" altLang="ko-KR" i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altLang="ko-KR" i="1" spc="-50" dirty="0">
                <a:solidFill>
                  <a:srgbClr val="FF0000"/>
                </a:solidFill>
                <a:latin typeface="Tahoma"/>
                <a:cs typeface="Tahoma"/>
              </a:rPr>
              <a:t>time O(1</a:t>
            </a:r>
            <a:r>
              <a:rPr lang="en-US" altLang="ko-KR" i="1" spc="-5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</a:p>
          <a:p>
            <a:endParaRPr lang="en-US" altLang="ko-KR" i="1" spc="-5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355600"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400" spc="-5" dirty="0">
                <a:latin typeface="Tahoma"/>
                <a:cs typeface="Tahoma"/>
              </a:rPr>
              <a:t>Hash</a:t>
            </a:r>
            <a:r>
              <a:rPr lang="en-US" altLang="ko-KR" sz="2400" spc="-10" dirty="0">
                <a:latin typeface="Tahoma"/>
                <a:cs typeface="Tahoma"/>
              </a:rPr>
              <a:t> </a:t>
            </a:r>
            <a:r>
              <a:rPr lang="en-US" altLang="ko-KR" sz="2400" spc="-5" dirty="0">
                <a:latin typeface="Tahoma"/>
                <a:cs typeface="Tahoma"/>
              </a:rPr>
              <a:t>function</a:t>
            </a:r>
            <a:endParaRPr lang="en-US" altLang="ko-KR" sz="2400" dirty="0">
              <a:latin typeface="Tahoma"/>
              <a:cs typeface="Tahoma"/>
            </a:endParaRPr>
          </a:p>
          <a:p>
            <a:pPr marL="755650" lvl="1"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pc="-60" dirty="0">
                <a:latin typeface="Tahoma"/>
                <a:cs typeface="Tahoma"/>
              </a:rPr>
              <a:t>Hash[ </a:t>
            </a:r>
            <a:r>
              <a:rPr lang="en-US" altLang="ko-KR" spc="-50" dirty="0" smtClean="0">
                <a:latin typeface="Tahoma"/>
                <a:cs typeface="Tahoma"/>
              </a:rPr>
              <a:t>int key ]</a:t>
            </a:r>
            <a:r>
              <a:rPr lang="en-US" altLang="ko-KR" spc="-75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pc="-75" dirty="0" smtClean="0">
                <a:latin typeface="Tahoma"/>
                <a:cs typeface="Tahoma"/>
              </a:rPr>
              <a:t> </a:t>
            </a:r>
            <a:r>
              <a:rPr lang="en-US" altLang="ko-KR" spc="-45" dirty="0">
                <a:latin typeface="Tahoma"/>
                <a:cs typeface="Tahoma"/>
              </a:rPr>
              <a:t>integer</a:t>
            </a:r>
            <a:r>
              <a:rPr lang="en-US" altLang="ko-KR" spc="100" dirty="0">
                <a:latin typeface="Tahoma"/>
                <a:cs typeface="Tahoma"/>
              </a:rPr>
              <a:t> </a:t>
            </a:r>
            <a:r>
              <a:rPr lang="en-US" altLang="ko-KR" spc="-55" dirty="0">
                <a:latin typeface="Tahoma"/>
                <a:cs typeface="Tahoma"/>
              </a:rPr>
              <a:t>value</a:t>
            </a:r>
            <a:endParaRPr lang="en-US" altLang="ko-KR" dirty="0">
              <a:latin typeface="Tahoma"/>
              <a:cs typeface="Tahoma"/>
            </a:endParaRPr>
          </a:p>
          <a:p>
            <a:pPr marL="755650" lvl="1"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spc="-60" dirty="0" smtClean="0">
                <a:latin typeface="Tahoma"/>
                <a:cs typeface="Tahoma"/>
              </a:rPr>
              <a:t>Hash</a:t>
            </a:r>
            <a:r>
              <a:rPr lang="en-US" altLang="ko-KR" sz="2000" spc="-60" dirty="0">
                <a:latin typeface="Tahoma"/>
                <a:cs typeface="Tahoma"/>
              </a:rPr>
              <a:t>[ </a:t>
            </a:r>
            <a:r>
              <a:rPr lang="en-US" altLang="ko-KR" spc="-50" dirty="0">
                <a:latin typeface="Tahoma"/>
                <a:cs typeface="Tahoma"/>
              </a:rPr>
              <a:t>"</a:t>
            </a:r>
            <a:r>
              <a:rPr lang="en-US" altLang="ko-KR" sz="2000" spc="-50" dirty="0" smtClean="0">
                <a:latin typeface="Tahoma"/>
                <a:cs typeface="Tahoma"/>
              </a:rPr>
              <a:t>string </a:t>
            </a:r>
            <a:r>
              <a:rPr lang="en-US" altLang="ko-KR" sz="2000" spc="-55" dirty="0" smtClean="0">
                <a:latin typeface="Tahoma"/>
                <a:cs typeface="Tahoma"/>
              </a:rPr>
              <a:t>key"] </a:t>
            </a:r>
            <a:r>
              <a:rPr lang="en-US" altLang="ko-KR" sz="2000" spc="-75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z="2000" spc="-75" dirty="0" smtClean="0">
                <a:latin typeface="Tahoma"/>
                <a:cs typeface="Tahoma"/>
              </a:rPr>
              <a:t> </a:t>
            </a:r>
            <a:r>
              <a:rPr lang="en-US" altLang="ko-KR" sz="2000" spc="-45" dirty="0">
                <a:latin typeface="Tahoma"/>
                <a:cs typeface="Tahoma"/>
              </a:rPr>
              <a:t>integer</a:t>
            </a:r>
            <a:r>
              <a:rPr lang="en-US" altLang="ko-KR" sz="2000" spc="100" dirty="0">
                <a:latin typeface="Tahoma"/>
                <a:cs typeface="Tahoma"/>
              </a:rPr>
              <a:t> </a:t>
            </a:r>
            <a:r>
              <a:rPr lang="en-US" altLang="ko-KR" sz="2000" spc="-55" dirty="0" smtClean="0">
                <a:latin typeface="Tahoma"/>
                <a:cs typeface="Tahoma"/>
              </a:rPr>
              <a:t>value</a:t>
            </a:r>
            <a:endParaRPr lang="en-US" altLang="ko-KR" sz="2000" dirty="0" smtClean="0">
              <a:latin typeface="Tahoma"/>
              <a:cs typeface="Tahoma"/>
            </a:endParaRPr>
          </a:p>
          <a:p>
            <a:pPr marL="755650" lvl="1"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latin typeface="Tahoma"/>
              <a:cs typeface="Tahoma"/>
            </a:endParaRPr>
          </a:p>
          <a:p>
            <a:pPr marL="355600"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400" spc="-5" dirty="0" smtClean="0">
                <a:latin typeface="Tahoma"/>
                <a:cs typeface="Tahoma"/>
              </a:rPr>
              <a:t>Hash </a:t>
            </a:r>
            <a:r>
              <a:rPr lang="en-US" altLang="ko-KR" sz="2400" spc="-5" dirty="0">
                <a:latin typeface="Tahoma"/>
                <a:cs typeface="Tahoma"/>
              </a:rPr>
              <a:t>table </a:t>
            </a:r>
            <a:r>
              <a:rPr lang="en-US" altLang="ko-KR" sz="2400" dirty="0">
                <a:latin typeface="Tahoma"/>
                <a:cs typeface="Tahoma"/>
              </a:rPr>
              <a:t>ADT</a:t>
            </a:r>
          </a:p>
          <a:p>
            <a:pPr marL="755650" lvl="1"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altLang="ko-KR" sz="2000" spc="-5" dirty="0">
                <a:latin typeface="Tahoma"/>
                <a:cs typeface="Tahoma"/>
              </a:rPr>
              <a:t>Implementations, Analysis,</a:t>
            </a:r>
            <a:r>
              <a:rPr lang="en-US" altLang="ko-KR" sz="2000" spc="5" dirty="0">
                <a:latin typeface="Tahoma"/>
                <a:cs typeface="Tahoma"/>
              </a:rPr>
              <a:t> </a:t>
            </a:r>
            <a:r>
              <a:rPr lang="en-US" altLang="ko-KR" sz="2000" spc="-5" dirty="0">
                <a:latin typeface="Tahoma"/>
                <a:cs typeface="Tahoma"/>
              </a:rPr>
              <a:t>Applications</a:t>
            </a:r>
            <a:endParaRPr lang="en-US" altLang="ko-KR" sz="20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altLang="ko-KR" i="1" spc="-5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</a:p>
          <a:p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>
              <a:latin typeface="Tahoma"/>
              <a:cs typeface="Tahoma"/>
            </a:endParaRPr>
          </a:p>
          <a:p>
            <a:pPr marL="457200" lvl="1" indent="0"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462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/>
              <a:t>Hash Table(2) Using </a:t>
            </a:r>
            <a:r>
              <a:rPr lang="en-US" altLang="ko-KR" b="1" spc="-10" dirty="0" smtClean="0">
                <a:solidFill>
                  <a:srgbClr val="C00000"/>
                </a:solidFill>
              </a:rPr>
              <a:t>list</a:t>
            </a:r>
            <a:r>
              <a:rPr lang="en-US" altLang="ko-KR" spc="-10" dirty="0" smtClean="0"/>
              <a:t> in STL 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892" y="908720"/>
            <a:ext cx="1113789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latin typeface="Consolas" panose="020B0609020204030204" pitchFamily="49" charset="0"/>
              </a:rPr>
              <a:t>::pair is a STL container or class which a pair of public members called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'first' and 'second'. The types of two members may be the same or different.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typedef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latin typeface="Consolas" panose="020B0609020204030204" pitchFamily="49" charset="0"/>
              </a:rPr>
              <a:t>::pair&lt;string, int&gt; </a:t>
            </a:r>
            <a:r>
              <a:rPr lang="en-US" altLang="ko-KR" sz="1600" dirty="0" err="1">
                <a:latin typeface="Consolas" panose="020B0609020204030204" pitchFamily="49" charset="0"/>
              </a:rPr>
              <a:t>wordcount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struct Hash {                     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;               // hash table size or </a:t>
            </a:r>
            <a:r>
              <a:rPr lang="en-US" altLang="ko-KR" sz="1600" dirty="0" err="1">
                <a:latin typeface="Consolas" panose="020B0609020204030204" pitchFamily="49" charset="0"/>
              </a:rPr>
              <a:t>bucket_count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list&lt;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wordcount</a:t>
            </a:r>
            <a:r>
              <a:rPr lang="en-US" altLang="ko-KR" sz="1600" dirty="0">
                <a:latin typeface="Consolas" panose="020B0609020204030204" pitchFamily="49" charset="0"/>
              </a:rPr>
              <a:t>&gt;* </a:t>
            </a:r>
            <a:r>
              <a:rPr lang="en-US" altLang="ko-KR" sz="1600" dirty="0" err="1">
                <a:latin typeface="Consolas" panose="020B0609020204030204" pitchFamily="49" charset="0"/>
              </a:rPr>
              <a:t>hashtable</a:t>
            </a:r>
            <a:r>
              <a:rPr lang="en-US" altLang="ko-KR" sz="1600" dirty="0">
                <a:latin typeface="Consolas" panose="020B0609020204030204" pitchFamily="49" charset="0"/>
              </a:rPr>
              <a:t>;               // pointer to an array of buckets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nelements</a:t>
            </a:r>
            <a:r>
              <a:rPr lang="en-US" altLang="ko-KR" sz="1600" dirty="0">
                <a:latin typeface="Consolas" panose="020B0609020204030204" pitchFamily="49" charset="0"/>
              </a:rPr>
              <a:t>;               // number of elements in table or size()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double           </a:t>
            </a:r>
            <a:r>
              <a:rPr lang="en-US" altLang="ko-KR" sz="1600" dirty="0">
                <a:latin typeface="Consolas" panose="020B0609020204030204" pitchFamily="49" charset="0"/>
              </a:rPr>
              <a:t>threshold;               // </a:t>
            </a:r>
            <a:r>
              <a:rPr lang="en-US" altLang="ko-KR" sz="1600" dirty="0" err="1">
                <a:latin typeface="Consolas" panose="020B0609020204030204" pitchFamily="49" charset="0"/>
              </a:rPr>
              <a:t>max_loadfactor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Hash(int </a:t>
            </a:r>
            <a:r>
              <a:rPr lang="en-US" altLang="ko-KR" sz="1600" dirty="0">
                <a:latin typeface="Consolas" panose="020B0609020204030204" pitchFamily="49" charset="0"/>
              </a:rPr>
              <a:t>size = 2, double lf = 1.0) {     // a magic number, use a small prime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tablesize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size;  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// </a:t>
            </a:r>
            <a:r>
              <a:rPr lang="en-US" altLang="ko-KR" sz="1600" dirty="0">
                <a:latin typeface="Consolas" panose="020B0609020204030204" pitchFamily="49" charset="0"/>
              </a:rPr>
              <a:t>using list&lt;</a:t>
            </a:r>
            <a:r>
              <a:rPr lang="en-US" altLang="ko-KR" sz="1600" dirty="0" err="1">
                <a:latin typeface="Consolas" panose="020B0609020204030204" pitchFamily="49" charset="0"/>
              </a:rPr>
              <a:t>wordcount</a:t>
            </a:r>
            <a:r>
              <a:rPr lang="en-US" altLang="ko-KR" sz="1600" dirty="0">
                <a:latin typeface="Consolas" panose="020B0609020204030204" pitchFamily="49" charset="0"/>
              </a:rPr>
              <a:t>&gt; for pedagogical purpose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hashtable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list&lt;</a:t>
            </a:r>
            <a:r>
              <a:rPr lang="en-US" altLang="ko-KR" sz="1600" dirty="0" err="1">
                <a:latin typeface="Consolas" panose="020B0609020204030204" pitchFamily="49" charset="0"/>
              </a:rPr>
              <a:t>wordcount</a:t>
            </a:r>
            <a:r>
              <a:rPr lang="en-US" altLang="ko-KR" sz="1600" dirty="0">
                <a:latin typeface="Consolas" panose="020B0609020204030204" pitchFamily="49" charset="0"/>
              </a:rPr>
              <a:t>&gt;[size</a:t>
            </a:r>
            <a:r>
              <a:rPr lang="en-US" altLang="ko-KR" sz="1600" dirty="0" smtClean="0">
                <a:latin typeface="Consolas" panose="020B0609020204030204" pitchFamily="49" charset="0"/>
              </a:rPr>
              <a:t>];  // </a:t>
            </a:r>
            <a:r>
              <a:rPr lang="en-US" altLang="ko-KR" sz="1600" dirty="0">
                <a:latin typeface="Consolas" panose="020B0609020204030204" pitchFamily="49" charset="0"/>
              </a:rPr>
              <a:t>but vector&lt;list&lt;</a:t>
            </a:r>
            <a:r>
              <a:rPr lang="en-US" altLang="ko-KR" sz="1600" dirty="0" err="1">
                <a:latin typeface="Consolas" panose="020B0609020204030204" pitchFamily="49" charset="0"/>
              </a:rPr>
              <a:t>wordcount</a:t>
            </a:r>
            <a:r>
              <a:rPr lang="en-US" altLang="ko-KR" sz="1600" dirty="0">
                <a:latin typeface="Consolas" panose="020B0609020204030204" pitchFamily="49" charset="0"/>
              </a:rPr>
              <a:t>&gt;&gt; may be used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nelements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0;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threshold </a:t>
            </a:r>
            <a:r>
              <a:rPr lang="en-US" altLang="ko-KR" sz="1600" dirty="0">
                <a:latin typeface="Consolas" panose="020B0609020204030204" pitchFamily="49" charset="0"/>
              </a:rPr>
              <a:t>= lf;    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// </a:t>
            </a:r>
            <a:r>
              <a:rPr lang="en-US" altLang="ko-KR" sz="1600" dirty="0">
                <a:latin typeface="Consolas" panose="020B0609020204030204" pitchFamily="49" charset="0"/>
              </a:rPr>
              <a:t>rehashes if </a:t>
            </a:r>
            <a:r>
              <a:rPr lang="en-US" altLang="ko-KR" sz="1600" dirty="0" err="1">
                <a:latin typeface="Consolas" panose="020B0609020204030204" pitchFamily="49" charset="0"/>
              </a:rPr>
              <a:t>loadfactor</a:t>
            </a:r>
            <a:r>
              <a:rPr lang="en-US" altLang="ko-KR" sz="1600" dirty="0">
                <a:latin typeface="Consolas" panose="020B0609020204030204" pitchFamily="49" charset="0"/>
              </a:rPr>
              <a:t> &gt;= threshold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~</a:t>
            </a:r>
            <a:r>
              <a:rPr lang="en-US" altLang="ko-KR" sz="1600" dirty="0">
                <a:latin typeface="Consolas" panose="020B0609020204030204" pitchFamily="49" charset="0"/>
              </a:rPr>
              <a:t>Hash()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delete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hashtable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/>
              <a:t>Hash Table(2) Using </a:t>
            </a:r>
            <a:r>
              <a:rPr lang="en-US" altLang="ko-KR" b="1" spc="-10" dirty="0" smtClean="0">
                <a:solidFill>
                  <a:srgbClr val="C00000"/>
                </a:solidFill>
              </a:rPr>
              <a:t>list</a:t>
            </a:r>
            <a:r>
              <a:rPr lang="en-US" altLang="ko-KR" spc="-10" dirty="0" smtClean="0"/>
              <a:t> in STL </a:t>
            </a:r>
            <a:endParaRPr lang="ko-KR" altLang="en-US" spc="-5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892" y="908720"/>
            <a:ext cx="1113789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Notice that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 is passed by reference when its pointer may be changed inside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except erase() and show(). Passing by reference may help to run the code faster.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hashfunction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int key);           // hash function for int key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hashfunction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string key);        // hash function for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key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void rehash(Hash*&amp;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                        // rehashes - doubles its 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rehash(Hash*&amp;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usersize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);          </a:t>
            </a:r>
            <a:r>
              <a:rPr lang="en-US" altLang="ko-KR" sz="1600" dirty="0">
                <a:latin typeface="Consolas" panose="020B0609020204030204" pitchFamily="49" charset="0"/>
              </a:rPr>
              <a:t>// rehashes </a:t>
            </a:r>
            <a:r>
              <a:rPr lang="en-US" altLang="ko-KR" sz="1600" dirty="0" smtClean="0">
                <a:latin typeface="Consolas" panose="020B0609020204030204" pitchFamily="49" charset="0"/>
              </a:rPr>
              <a:t>using user-specified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tablesize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bool insert(Hash</a:t>
            </a:r>
            <a:r>
              <a:rPr lang="en-US" altLang="ko-KR" sz="1600" dirty="0">
                <a:latin typeface="Consolas" panose="020B0609020204030204" pitchFamily="49" charset="0"/>
              </a:rPr>
              <a:t>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string key);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// </a:t>
            </a:r>
            <a:r>
              <a:rPr lang="en-US" altLang="ko-KR" sz="1600" dirty="0">
                <a:latin typeface="Consolas" panose="020B0609020204030204" pitchFamily="49" charset="0"/>
              </a:rPr>
              <a:t>inserts key &amp; rehashes if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loadfactor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&gt;=threshold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bool </a:t>
            </a:r>
            <a:r>
              <a:rPr lang="en-US" altLang="ko-KR" sz="1600" dirty="0">
                <a:latin typeface="Consolas" panose="020B0609020204030204" pitchFamily="49" charset="0"/>
              </a:rPr>
              <a:t>erase(Hash*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string key);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erases key and returns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 </a:t>
            </a:r>
            <a:r>
              <a:rPr lang="en-US" altLang="ko-KR" sz="1600" dirty="0">
                <a:latin typeface="Consolas" panose="020B0609020204030204" pitchFamily="49" charset="0"/>
              </a:rPr>
              <a:t>if </a:t>
            </a:r>
            <a:r>
              <a:rPr lang="en-US" altLang="ko-KR" sz="1600" dirty="0" smtClean="0">
                <a:latin typeface="Consolas" panose="020B0609020204030204" pitchFamily="49" charset="0"/>
              </a:rPr>
              <a:t>successful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list&lt;</a:t>
            </a:r>
            <a:r>
              <a:rPr lang="en-US" altLang="ko-KR" sz="1600" dirty="0" err="1">
                <a:latin typeface="Consolas" panose="020B0609020204030204" pitchFamily="49" charset="0"/>
              </a:rPr>
              <a:t>wordcount</a:t>
            </a:r>
            <a:r>
              <a:rPr lang="en-US" altLang="ko-KR" sz="1600" dirty="0">
                <a:latin typeface="Consolas" panose="020B0609020204030204" pitchFamily="49" charset="0"/>
              </a:rPr>
              <a:t>&gt; find(Hash*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string key);    // returns its bucket list if found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latin typeface="Consolas" panose="020B0609020204030204" pitchFamily="49" charset="0"/>
              </a:rPr>
              <a:t>clear(Hash</a:t>
            </a:r>
            <a:r>
              <a:rPr lang="en-US" altLang="ko-KR" sz="1600" dirty="0" smtClean="0">
                <a:latin typeface="Consolas" panose="020B0609020204030204" pitchFamily="49" charset="0"/>
              </a:rPr>
              <a:t>*&amp;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                         // clear the table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void show(Hash</a:t>
            </a:r>
            <a:r>
              <a:rPr lang="en-US" altLang="ko-KR" sz="1600" dirty="0" smtClean="0">
                <a:latin typeface="Consolas" panose="020B0609020204030204" pitchFamily="49" charset="0"/>
              </a:rPr>
              <a:t>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bool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show_empty</a:t>
            </a:r>
            <a:r>
              <a:rPr lang="en-US" altLang="ko-KR" sz="1600" dirty="0" smtClean="0">
                <a:latin typeface="Consolas" panose="020B0609020204030204" pitchFamily="49" charset="0"/>
              </a:rPr>
              <a:t>=false, </a:t>
            </a:r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show_n</a:t>
            </a:r>
            <a:r>
              <a:rPr lang="en-US" altLang="ko-KR" sz="1600" dirty="0">
                <a:latin typeface="Consolas" panose="020B0609020204030204" pitchFamily="49" charset="0"/>
              </a:rPr>
              <a:t>=0); // show the </a:t>
            </a:r>
            <a:r>
              <a:rPr lang="en-US" altLang="ko-KR" sz="1600" dirty="0" smtClean="0">
                <a:latin typeface="Consolas" panose="020B0609020204030204" pitchFamily="49" charset="0"/>
              </a:rPr>
              <a:t>table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nextprime</a:t>
            </a:r>
            <a:r>
              <a:rPr lang="en-US" altLang="ko-KR" sz="1600" dirty="0">
                <a:latin typeface="Consolas" panose="020B0609020204030204" pitchFamily="49" charset="0"/>
              </a:rPr>
              <a:t>(int x);                          // returns the next prime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                       // returns the table 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nelements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                       // returns number of elements in the table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double </a:t>
            </a:r>
            <a:r>
              <a:rPr lang="en-US" altLang="ko-KR" sz="1600" dirty="0" err="1">
                <a:latin typeface="Consolas" panose="020B0609020204030204" pitchFamily="49" charset="0"/>
              </a:rPr>
              <a:t>loadfactor</a:t>
            </a:r>
            <a:r>
              <a:rPr lang="en-US" altLang="ko-KR" sz="1600" dirty="0">
                <a:latin typeface="Consolas" panose="020B0609020204030204" pitchFamily="49" charset="0"/>
              </a:rPr>
              <a:t>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                   // returns </a:t>
            </a:r>
            <a:r>
              <a:rPr lang="en-US" altLang="ko-KR" sz="1600" dirty="0" err="1">
                <a:latin typeface="Consolas" panose="020B0609020204030204" pitchFamily="49" charset="0"/>
              </a:rPr>
              <a:t>nelements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tablesize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double threshold(Hash*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);                    // returns threshold(or </a:t>
            </a:r>
            <a:r>
              <a:rPr lang="en-US" altLang="ko-KR" sz="1600" dirty="0" err="1">
                <a:latin typeface="Consolas" panose="020B0609020204030204" pitchFamily="49" charset="0"/>
              </a:rPr>
              <a:t>max_loadfactor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void threshold(Hash*&amp; </a:t>
            </a:r>
            <a:r>
              <a:rPr lang="en-US" altLang="ko-KR" sz="1600" dirty="0" err="1">
                <a:latin typeface="Consolas" panose="020B0609020204030204" pitchFamily="49" charset="0"/>
              </a:rPr>
              <a:t>ht</a:t>
            </a:r>
            <a:r>
              <a:rPr lang="en-US" altLang="ko-KR" sz="1600" dirty="0">
                <a:latin typeface="Consolas" panose="020B0609020204030204" pitchFamily="49" charset="0"/>
              </a:rPr>
              <a:t>, double 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);          // sets threshold and rehashes if needed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Unordered maps are associative containers that store elements formed by the combination of </a:t>
            </a:r>
            <a:r>
              <a:rPr lang="en-US" altLang="ko-KR" sz="2000" dirty="0">
                <a:solidFill>
                  <a:srgbClr val="C00000"/>
                </a:solidFill>
              </a:rPr>
              <a:t>a key value </a:t>
            </a:r>
            <a:r>
              <a:rPr lang="en-US" altLang="ko-KR" sz="2000" dirty="0"/>
              <a:t>and </a:t>
            </a:r>
            <a:r>
              <a:rPr lang="en-US" altLang="ko-KR" sz="2000" dirty="0">
                <a:solidFill>
                  <a:srgbClr val="C00000"/>
                </a:solidFill>
              </a:rPr>
              <a:t>a mapped value</a:t>
            </a:r>
            <a:r>
              <a:rPr lang="en-US" altLang="ko-KR" sz="2000" dirty="0"/>
              <a:t>, and which allows for fast retrieval of individual elements based on their keys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/>
          </a:p>
          <a:p>
            <a:r>
              <a:rPr lang="en-US" altLang="ko-KR" sz="2000" dirty="0" smtClean="0"/>
              <a:t>The </a:t>
            </a:r>
            <a:r>
              <a:rPr lang="en-US" altLang="ko-KR" sz="2000" dirty="0"/>
              <a:t>key value is generally used to </a:t>
            </a:r>
            <a:r>
              <a:rPr lang="en-US" altLang="ko-KR" sz="2000" dirty="0">
                <a:solidFill>
                  <a:srgbClr val="C00000"/>
                </a:solidFill>
              </a:rPr>
              <a:t>uniquely</a:t>
            </a:r>
            <a:r>
              <a:rPr lang="en-US" altLang="ko-KR" sz="2000" b="1" dirty="0"/>
              <a:t> identify the element</a:t>
            </a:r>
            <a:r>
              <a:rPr lang="en-US" altLang="ko-KR" sz="2000" dirty="0"/>
              <a:t>, while the mapped value is an object with the content associated to this key.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  <a:p>
            <a:r>
              <a:rPr lang="en-US" altLang="ko-KR" sz="2000" dirty="0" smtClean="0"/>
              <a:t>Internally</a:t>
            </a:r>
            <a:r>
              <a:rPr lang="en-US" altLang="ko-KR" sz="2000" dirty="0"/>
              <a:t>, the elements </a:t>
            </a:r>
            <a:r>
              <a:rPr lang="en-US" altLang="ko-KR" sz="2000" dirty="0" smtClean="0"/>
              <a:t>are </a:t>
            </a:r>
            <a:r>
              <a:rPr lang="en-US" altLang="ko-KR" sz="2000" dirty="0">
                <a:solidFill>
                  <a:srgbClr val="C00000"/>
                </a:solidFill>
              </a:rPr>
              <a:t>not</a:t>
            </a:r>
            <a:r>
              <a:rPr lang="en-US" altLang="ko-KR" sz="2000" dirty="0"/>
              <a:t> sorted in any particular order with respect to either their key or mapped values, </a:t>
            </a:r>
            <a:r>
              <a:rPr lang="en-US" altLang="ko-KR" sz="2000" dirty="0">
                <a:solidFill>
                  <a:srgbClr val="C00000"/>
                </a:solidFill>
              </a:rPr>
              <a:t>but organized into buckets </a:t>
            </a:r>
            <a:r>
              <a:rPr lang="en-US" altLang="ko-KR" sz="2000" b="1" dirty="0"/>
              <a:t>depending on their </a:t>
            </a:r>
            <a:r>
              <a:rPr lang="en-US" altLang="ko-KR" sz="2000" dirty="0">
                <a:solidFill>
                  <a:srgbClr val="C00000"/>
                </a:solidFill>
              </a:rPr>
              <a:t>hash values</a:t>
            </a:r>
            <a:r>
              <a:rPr lang="en-US" altLang="ko-KR" sz="2000" b="1" dirty="0"/>
              <a:t> to allow for fast access to individual elements directly by their key values</a:t>
            </a:r>
            <a:r>
              <a:rPr lang="en-US" altLang="ko-KR" sz="2000" dirty="0"/>
              <a:t> (with a </a:t>
            </a:r>
            <a:r>
              <a:rPr lang="en-US" altLang="ko-KR" sz="2000" b="1" dirty="0"/>
              <a:t>constant average time complexity </a:t>
            </a:r>
            <a:r>
              <a:rPr lang="en-US" altLang="ko-KR" sz="2000" dirty="0"/>
              <a:t>on average</a:t>
            </a:r>
            <a:r>
              <a:rPr lang="en-US" altLang="ko-KR" sz="2000" dirty="0" smtClean="0"/>
              <a:t>).</a:t>
            </a:r>
            <a:br>
              <a:rPr lang="en-US" altLang="ko-KR" sz="2000" dirty="0" smtClean="0"/>
            </a:br>
            <a:endParaRPr lang="en-US" altLang="ko-KR" sz="2000" dirty="0"/>
          </a:p>
          <a:p>
            <a:r>
              <a:rPr lang="en-US" altLang="ko-KR" sz="2000" dirty="0" smtClean="0"/>
              <a:t>It is faster </a:t>
            </a:r>
            <a:r>
              <a:rPr lang="en-US" altLang="ko-KR" sz="2000" dirty="0"/>
              <a:t>than </a:t>
            </a:r>
            <a:r>
              <a:rPr lang="en-US" altLang="ko-KR" sz="2000" b="1" dirty="0"/>
              <a:t>map </a:t>
            </a:r>
            <a:r>
              <a:rPr lang="en-US" altLang="ko-KR" sz="2000" dirty="0"/>
              <a:t>containers to access individual elements by their key, although they are generally less efficient for range iteration through a subset of their elements.</a:t>
            </a:r>
          </a:p>
          <a:p>
            <a:r>
              <a:rPr lang="en-US" altLang="ko-KR" sz="2000" dirty="0" smtClean="0"/>
              <a:t>It implements </a:t>
            </a:r>
            <a:r>
              <a:rPr lang="en-US" altLang="ko-KR" sz="2000" b="1" dirty="0"/>
              <a:t>the direct access operator 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C00000"/>
                </a:solidFill>
              </a:rPr>
              <a:t>operator[]</a:t>
            </a:r>
            <a:r>
              <a:rPr lang="en-US" altLang="ko-KR" sz="2000" dirty="0"/>
              <a:t>) which allows for direct access of the mapped value using its key value as argument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 smtClean="0"/>
              <a:t>Iterators </a:t>
            </a:r>
            <a:r>
              <a:rPr lang="en-US" altLang="ko-KR" sz="2000" dirty="0"/>
              <a:t>in the container are at least forward iterators.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/>
              <a:t>Hash </a:t>
            </a:r>
            <a:r>
              <a:rPr lang="en-US" altLang="ko-KR" spc="-10" dirty="0" smtClean="0"/>
              <a:t>Table(3) </a:t>
            </a:r>
            <a:r>
              <a:rPr lang="en-US" altLang="ko-KR" spc="-10" dirty="0"/>
              <a:t>Using </a:t>
            </a:r>
            <a:r>
              <a:rPr lang="en-US" altLang="ko-KR" b="1" spc="-10" dirty="0" err="1">
                <a:solidFill>
                  <a:srgbClr val="C00000"/>
                </a:solidFill>
              </a:rPr>
              <a:t>unordered_map</a:t>
            </a:r>
            <a:r>
              <a:rPr lang="en-US" altLang="ko-KR" b="1" spc="-10" dirty="0">
                <a:solidFill>
                  <a:srgbClr val="C00000"/>
                </a:solidFill>
              </a:rPr>
              <a:t> </a:t>
            </a:r>
            <a:r>
              <a:rPr lang="en-US" altLang="ko-KR" spc="-10" dirty="0"/>
              <a:t>in STL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1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err="1"/>
              <a:t>unordered_map</a:t>
            </a:r>
            <a:r>
              <a:rPr lang="en-US" altLang="ko-KR" spc="-10" dirty="0"/>
              <a:t>::begin/end example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892" y="908720"/>
            <a:ext cx="1113789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</a:t>
            </a:r>
            <a:r>
              <a:rPr lang="en-US" altLang="ko-KR" sz="1600" dirty="0">
                <a:latin typeface="Consolas" panose="020B0609020204030204" pitchFamily="49" charset="0"/>
              </a:rPr>
              <a:t>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iostream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unordered_map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               // default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max_load_factor</a:t>
            </a:r>
            <a:r>
              <a:rPr lang="en-US" altLang="ko-KR" sz="1600" dirty="0" smtClean="0">
                <a:latin typeface="Consolas" panose="020B0609020204030204" pitchFamily="49" charset="0"/>
              </a:rPr>
              <a:t> = 1.0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using namespace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std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main 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unordered_map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&lt;string, int&gt; 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{{"all", 3}, {"the", 2}, {"time", 5}};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 contains:";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for </a:t>
            </a:r>
            <a:r>
              <a:rPr lang="en-US" altLang="ko-KR" sz="1600" dirty="0" smtClean="0">
                <a:latin typeface="Consolas" panose="020B0609020204030204" pitchFamily="49" charset="0"/>
              </a:rPr>
              <a:t>(auto </a:t>
            </a:r>
            <a:r>
              <a:rPr lang="en-US" altLang="ko-KR" sz="1600" dirty="0">
                <a:latin typeface="Consolas" panose="020B0609020204030204" pitchFamily="49" charset="0"/>
              </a:rPr>
              <a:t>it = </a:t>
            </a:r>
            <a:r>
              <a:rPr lang="en-US" altLang="ko-KR" sz="1600" dirty="0" err="1">
                <a:latin typeface="Consolas" panose="020B0609020204030204" pitchFamily="49" charset="0"/>
              </a:rPr>
              <a:t>mymap.begin</a:t>
            </a:r>
            <a:r>
              <a:rPr lang="en-US" altLang="ko-KR" sz="1600" dirty="0">
                <a:latin typeface="Consolas" panose="020B0609020204030204" pitchFamily="49" charset="0"/>
              </a:rPr>
              <a:t>(); it != </a:t>
            </a:r>
            <a:r>
              <a:rPr lang="en-US" altLang="ko-KR" sz="1600" dirty="0" err="1">
                <a:latin typeface="Consolas" panose="020B0609020204030204" pitchFamily="49" charset="0"/>
              </a:rPr>
              <a:t>mymap.end</a:t>
            </a:r>
            <a:r>
              <a:rPr lang="en-US" altLang="ko-KR" sz="1600" dirty="0">
                <a:latin typeface="Consolas" panose="020B0609020204030204" pitchFamily="49" charset="0"/>
              </a:rPr>
              <a:t>(); ++</a:t>
            </a:r>
            <a:r>
              <a:rPr lang="en-US" altLang="ko-KR" sz="1600" dirty="0" smtClean="0">
                <a:latin typeface="Consolas" panose="020B0609020204030204" pitchFamily="49" charset="0"/>
              </a:rPr>
              <a:t>it)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 " &lt;&lt; it-&gt;first &lt;&lt; ":" &lt;&lt; it-&gt;second;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</a:t>
            </a:r>
            <a:r>
              <a:rPr lang="en-US" altLang="ko-KR" sz="1600" dirty="0" err="1">
                <a:latin typeface="Consolas" panose="020B0609020204030204" pitchFamily="49" charset="0"/>
              </a:rPr>
              <a:t>mymap's</a:t>
            </a:r>
            <a:r>
              <a:rPr lang="en-US" altLang="ko-KR" sz="1600" dirty="0">
                <a:latin typeface="Consolas" panose="020B0609020204030204" pitchFamily="49" charset="0"/>
              </a:rPr>
              <a:t> buckets contain:\n";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for </a:t>
            </a:r>
            <a:r>
              <a:rPr lang="en-US" altLang="ko-KR" sz="1600" dirty="0" smtClean="0">
                <a:latin typeface="Consolas" panose="020B0609020204030204" pitchFamily="49" charset="0"/>
              </a:rPr>
              <a:t>(unsigned </a:t>
            </a:r>
            <a:r>
              <a:rPr lang="en-US" altLang="ko-KR" sz="1600" dirty="0">
                <a:latin typeface="Consolas" panose="020B0609020204030204" pitchFamily="49" charset="0"/>
              </a:rPr>
              <a:t>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mymap.bucket_count</a:t>
            </a:r>
            <a:r>
              <a:rPr lang="en-US" altLang="ko-KR" sz="1600" dirty="0">
                <a:latin typeface="Consolas" panose="020B0609020204030204" pitchFamily="49" charset="0"/>
              </a:rPr>
              <a:t>(); ++i)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"bucket #" &lt;&lt; i &lt;&lt; " contains:";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for </a:t>
            </a:r>
            <a:r>
              <a:rPr lang="en-US" altLang="ko-KR" sz="1600" dirty="0" smtClean="0">
                <a:latin typeface="Consolas" panose="020B0609020204030204" pitchFamily="49" charset="0"/>
              </a:rPr>
              <a:t>(auto it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mymap.begin</a:t>
            </a:r>
            <a:r>
              <a:rPr lang="en-US" altLang="ko-KR" sz="1600" dirty="0">
                <a:latin typeface="Consolas" panose="020B0609020204030204" pitchFamily="49" charset="0"/>
              </a:rPr>
              <a:t>(i); </a:t>
            </a:r>
            <a:r>
              <a:rPr lang="en-US" altLang="ko-KR" sz="1600" dirty="0" smtClean="0">
                <a:latin typeface="Consolas" panose="020B0609020204030204" pitchFamily="49" charset="0"/>
              </a:rPr>
              <a:t>it!= </a:t>
            </a:r>
            <a:r>
              <a:rPr lang="en-US" altLang="ko-KR" sz="1600" dirty="0" err="1">
                <a:latin typeface="Consolas" panose="020B0609020204030204" pitchFamily="49" charset="0"/>
              </a:rPr>
              <a:t>mymap.end</a:t>
            </a:r>
            <a:r>
              <a:rPr lang="en-US" altLang="ko-KR" sz="1600" dirty="0">
                <a:latin typeface="Consolas" panose="020B0609020204030204" pitchFamily="49" charset="0"/>
              </a:rPr>
              <a:t>(i); </a:t>
            </a:r>
            <a:r>
              <a:rPr lang="en-US" altLang="ko-KR" sz="1600" dirty="0" smtClean="0">
                <a:latin typeface="Consolas" panose="020B0609020204030204" pitchFamily="49" charset="0"/>
              </a:rPr>
              <a:t>++it)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 " 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it-</a:t>
            </a:r>
            <a:r>
              <a:rPr lang="en-US" altLang="ko-KR" sz="1600" dirty="0">
                <a:latin typeface="Consolas" panose="020B0609020204030204" pitchFamily="49" charset="0"/>
              </a:rPr>
              <a:t>&gt;first &lt;&lt; ":" 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it-</a:t>
            </a:r>
            <a:r>
              <a:rPr lang="en-US" altLang="ko-KR" sz="1600" dirty="0">
                <a:latin typeface="Consolas" panose="020B0609020204030204" pitchFamily="49" charset="0"/>
              </a:rPr>
              <a:t>&gt;second;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2184" y="2746722"/>
            <a:ext cx="40120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 contains: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time:5 </a:t>
            </a:r>
            <a:r>
              <a:rPr lang="en-US" altLang="ko-KR" sz="1600" dirty="0">
                <a:latin typeface="Consolas" panose="020B0609020204030204" pitchFamily="49" charset="0"/>
              </a:rPr>
              <a:t>the:2 </a:t>
            </a:r>
            <a:r>
              <a:rPr lang="en-US" altLang="ko-KR" sz="1600" dirty="0" smtClean="0">
                <a:latin typeface="Consolas" panose="020B0609020204030204" pitchFamily="49" charset="0"/>
              </a:rPr>
              <a:t>all:3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mymap's</a:t>
            </a:r>
            <a:r>
              <a:rPr lang="en-US" altLang="ko-KR" sz="1600" dirty="0">
                <a:latin typeface="Consolas" panose="020B0609020204030204" pitchFamily="49" charset="0"/>
              </a:rPr>
              <a:t> buckets contain: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#0 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#1 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#2 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#3 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#4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contains: the:2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bucket </a:t>
            </a:r>
            <a:r>
              <a:rPr lang="en-US" altLang="ko-KR" sz="1600" dirty="0">
                <a:latin typeface="Consolas" panose="020B0609020204030204" pitchFamily="49" charset="0"/>
              </a:rPr>
              <a:t>#5 contains: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bucket </a:t>
            </a:r>
            <a:r>
              <a:rPr lang="en-US" altLang="ko-KR" sz="1600" dirty="0">
                <a:latin typeface="Consolas" panose="020B0609020204030204" pitchFamily="49" charset="0"/>
              </a:rPr>
              <a:t>#6 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#7 contains: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time:5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#8 contains: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bucket </a:t>
            </a:r>
            <a:r>
              <a:rPr lang="en-US" altLang="ko-KR" sz="1600" dirty="0">
                <a:latin typeface="Consolas" panose="020B0609020204030204" pitchFamily="49" charset="0"/>
              </a:rPr>
              <a:t>#9 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#10 contains</a:t>
            </a:r>
            <a:r>
              <a:rPr lang="en-US" altLang="ko-KR" sz="1600" dirty="0" smtClean="0">
                <a:latin typeface="Consolas" panose="020B0609020204030204" pitchFamily="49" charset="0"/>
              </a:rPr>
              <a:t>: all:3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</a:t>
            </a:r>
            <a:r>
              <a:rPr lang="en-US" altLang="ko-KR" sz="1600" dirty="0" smtClean="0">
                <a:latin typeface="Consolas" panose="020B0609020204030204" pitchFamily="49" charset="0"/>
              </a:rPr>
              <a:t>#11 </a:t>
            </a:r>
            <a:r>
              <a:rPr lang="en-US" altLang="ko-KR" sz="1600" dirty="0">
                <a:latin typeface="Consolas" panose="020B0609020204030204" pitchFamily="49" charset="0"/>
              </a:rPr>
              <a:t>contains: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bucket #</a:t>
            </a:r>
            <a:r>
              <a:rPr lang="en-US" altLang="ko-KR" sz="1600" dirty="0" smtClean="0">
                <a:latin typeface="Consolas" panose="020B0609020204030204" pitchFamily="49" charset="0"/>
              </a:rPr>
              <a:t>12 </a:t>
            </a:r>
            <a:r>
              <a:rPr lang="en-US" altLang="ko-KR" sz="1600" dirty="0">
                <a:latin typeface="Consolas" panose="020B0609020204030204" pitchFamily="49" charset="0"/>
              </a:rPr>
              <a:t>contains</a:t>
            </a:r>
            <a:r>
              <a:rPr lang="en-US" altLang="ko-KR" sz="1600" dirty="0" smtClean="0">
                <a:latin typeface="Consolas" panose="020B0609020204030204" pitchFamily="49" charset="0"/>
              </a:rPr>
              <a:t>: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5" cy="5620594"/>
          </a:xfrm>
        </p:spPr>
        <p:txBody>
          <a:bodyPr/>
          <a:lstStyle/>
          <a:p>
            <a:pPr marL="69850" indent="0">
              <a:spcBef>
                <a:spcPts val="100"/>
              </a:spcBef>
              <a:buClr>
                <a:srgbClr val="3333CC"/>
              </a:buClr>
              <a:buSzPct val="58928"/>
              <a:buNone/>
              <a:tabLst>
                <a:tab pos="354965" algn="l"/>
                <a:tab pos="355600" algn="l"/>
              </a:tabLst>
            </a:pPr>
            <a:endParaRPr lang="en-US" altLang="ko-KR" spc="-5" dirty="0">
              <a:latin typeface="Tahoma"/>
              <a:cs typeface="Tahoma"/>
            </a:endParaRP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ko-KR" altLang="en-US" i="1" baseline="30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err="1"/>
              <a:t>unordered_map</a:t>
            </a:r>
            <a:r>
              <a:rPr lang="en-US" altLang="ko-KR" spc="-10" dirty="0"/>
              <a:t>::begin/end example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892" y="908720"/>
            <a:ext cx="1113789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</a:t>
            </a:r>
            <a:r>
              <a:rPr lang="en-US" altLang="ko-KR" sz="1600" dirty="0">
                <a:latin typeface="Consolas" panose="020B0609020204030204" pitchFamily="49" charset="0"/>
              </a:rPr>
              <a:t>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iostream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unordered_map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using namespace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std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main 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unordered_map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&lt;string, int&gt; 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{{"all", 3}, {"the", 2}, {"time", 5}};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 contains:";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for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(auto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it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mymap.begin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mymap.end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it)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cout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&lt;&lt; " " &lt;&lt; it-&gt;first &lt;&lt; ":" &lt;&lt; it-&gt;second;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</a:t>
            </a:r>
            <a:r>
              <a:rPr lang="en-US" altLang="ko-KR" sz="1600" dirty="0" err="1">
                <a:latin typeface="Consolas" panose="020B0609020204030204" pitchFamily="49" charset="0"/>
              </a:rPr>
              <a:t>mymap's</a:t>
            </a:r>
            <a:r>
              <a:rPr lang="en-US" altLang="ko-KR" sz="1600" dirty="0">
                <a:latin typeface="Consolas" panose="020B0609020204030204" pitchFamily="49" charset="0"/>
              </a:rPr>
              <a:t> buckets contain:\n";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for </a:t>
            </a:r>
            <a:r>
              <a:rPr lang="en-US" altLang="ko-KR" sz="1600" dirty="0" smtClean="0">
                <a:latin typeface="Consolas" panose="020B0609020204030204" pitchFamily="49" charset="0"/>
              </a:rPr>
              <a:t>(unsigned </a:t>
            </a:r>
            <a:r>
              <a:rPr lang="en-US" altLang="ko-KR" sz="1600" dirty="0">
                <a:latin typeface="Consolas" panose="020B0609020204030204" pitchFamily="49" charset="0"/>
              </a:rPr>
              <a:t>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mymap.bucket_count</a:t>
            </a:r>
            <a:r>
              <a:rPr lang="en-US" altLang="ko-KR" sz="1600" dirty="0">
                <a:latin typeface="Consolas" panose="020B0609020204030204" pitchFamily="49" charset="0"/>
              </a:rPr>
              <a:t>(); ++i)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cout </a:t>
            </a:r>
            <a:r>
              <a:rPr lang="en-US" altLang="ko-KR" sz="1600" dirty="0">
                <a:latin typeface="Consolas" panose="020B0609020204030204" pitchFamily="49" charset="0"/>
              </a:rPr>
              <a:t>&lt;&lt; "bucket #" &lt;&lt; i &lt;&lt; " contains:";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for </a:t>
            </a:r>
            <a:r>
              <a:rPr lang="en-US" altLang="ko-KR" sz="1600" dirty="0">
                <a:latin typeface="Consolas" panose="020B0609020204030204" pitchFamily="49" charset="0"/>
              </a:rPr>
              <a:t>(auto </a:t>
            </a:r>
            <a:r>
              <a:rPr lang="en-US" altLang="ko-KR" sz="1600" dirty="0" smtClean="0">
                <a:latin typeface="Consolas" panose="020B0609020204030204" pitchFamily="49" charset="0"/>
              </a:rPr>
              <a:t>it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mymap.begin</a:t>
            </a:r>
            <a:r>
              <a:rPr lang="en-US" altLang="ko-KR" sz="1600" dirty="0">
                <a:latin typeface="Consolas" panose="020B0609020204030204" pitchFamily="49" charset="0"/>
              </a:rPr>
              <a:t>(i); </a:t>
            </a:r>
            <a:r>
              <a:rPr lang="en-US" altLang="ko-KR" sz="1600" dirty="0" smtClean="0">
                <a:latin typeface="Consolas" panose="020B0609020204030204" pitchFamily="49" charset="0"/>
              </a:rPr>
              <a:t>it!= </a:t>
            </a:r>
            <a:r>
              <a:rPr lang="en-US" altLang="ko-KR" sz="1600" dirty="0" err="1">
                <a:latin typeface="Consolas" panose="020B0609020204030204" pitchFamily="49" charset="0"/>
              </a:rPr>
              <a:t>mymap.end</a:t>
            </a:r>
            <a:r>
              <a:rPr lang="en-US" altLang="ko-KR" sz="1600" dirty="0">
                <a:latin typeface="Consolas" panose="020B0609020204030204" pitchFamily="49" charset="0"/>
              </a:rPr>
              <a:t>(i); </a:t>
            </a:r>
            <a:r>
              <a:rPr lang="en-US" altLang="ko-KR" sz="1600" dirty="0" smtClean="0">
                <a:latin typeface="Consolas" panose="020B0609020204030204" pitchFamily="49" charset="0"/>
              </a:rPr>
              <a:t>++it)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cout &lt;&lt; " " 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it-</a:t>
            </a:r>
            <a:r>
              <a:rPr lang="en-US" altLang="ko-KR" sz="1600" dirty="0">
                <a:latin typeface="Consolas" panose="020B0609020204030204" pitchFamily="49" charset="0"/>
              </a:rPr>
              <a:t>&gt;first &lt;&lt; ":" 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it-</a:t>
            </a:r>
            <a:r>
              <a:rPr lang="en-US" altLang="ko-KR" sz="1600" dirty="0">
                <a:latin typeface="Consolas" panose="020B0609020204030204" pitchFamily="49" charset="0"/>
              </a:rPr>
              <a:t>&gt;second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cout </a:t>
            </a:r>
            <a:r>
              <a:rPr lang="en-US" altLang="ko-KR" sz="1600" dirty="0">
                <a:latin typeface="Consolas" panose="020B0609020204030204" pitchFamily="49" charset="0"/>
              </a:rPr>
              <a:t>&lt;&lt; </a:t>
            </a:r>
            <a:r>
              <a:rPr lang="en-US" altLang="ko-KR" sz="1600" dirty="0" smtClean="0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6040" y="3429000"/>
            <a:ext cx="538018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for </a:t>
            </a:r>
            <a:r>
              <a:rPr lang="en-US" altLang="ko-KR" sz="1600" dirty="0">
                <a:latin typeface="Consolas" panose="020B0609020204030204" pitchFamily="49" charset="0"/>
              </a:rPr>
              <a:t>(auto x : </a:t>
            </a:r>
            <a:r>
              <a:rPr lang="en-US" altLang="ko-KR" sz="1600" dirty="0" err="1"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cout &lt;&lt; " "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x.first</a:t>
            </a:r>
            <a:r>
              <a:rPr lang="en-US" altLang="ko-KR" sz="1600" dirty="0">
                <a:latin typeface="Consolas" panose="020B0609020204030204" pitchFamily="49" charset="0"/>
              </a:rPr>
              <a:t> &lt;&lt; ":"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x.second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 smtClean="0"/>
              <a:t>Using list in STL</a:t>
            </a:r>
          </a:p>
          <a:p>
            <a:pPr lvl="1" indent="-342900"/>
            <a:r>
              <a:rPr lang="en-US" altLang="ko-KR" dirty="0" smtClean="0"/>
              <a:t>Using </a:t>
            </a:r>
            <a:r>
              <a:rPr lang="en-US" altLang="ko-KR" dirty="0" err="1" smtClean="0"/>
              <a:t>unordered_map</a:t>
            </a:r>
            <a:r>
              <a:rPr lang="en-US" altLang="ko-KR" dirty="0" smtClean="0"/>
              <a:t> in STL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0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5" dirty="0" smtClean="0">
                <a:latin typeface="Tahoma"/>
                <a:cs typeface="Tahoma"/>
              </a:rPr>
              <a:t>Hash table is an array of fixed size elements </a:t>
            </a: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5" dirty="0" smtClean="0"/>
              <a:t>Table </a:t>
            </a:r>
            <a:r>
              <a:rPr lang="en-US" altLang="ko-KR" spc="-5" dirty="0"/>
              <a:t>Main</a:t>
            </a:r>
            <a:r>
              <a:rPr lang="en-US" altLang="ko-KR" spc="-50" dirty="0"/>
              <a:t> </a:t>
            </a:r>
            <a:r>
              <a:rPr lang="en-US" altLang="ko-KR" spc="-10" dirty="0"/>
              <a:t>components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6" y="2939232"/>
            <a:ext cx="4762500" cy="3476625"/>
          </a:xfr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06" y="2980990"/>
            <a:ext cx="1800200" cy="34508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40456" y="2549021"/>
            <a:ext cx="528413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pc="-5" dirty="0" smtClean="0">
                <a:latin typeface="Tahoma"/>
                <a:cs typeface="Tahoma"/>
              </a:rPr>
              <a:t>Let us suppose that there are one billion of names and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5" dirty="0" smtClean="0">
                <a:latin typeface="Tahoma"/>
                <a:cs typeface="Tahoma"/>
              </a:rPr>
              <a:t>Find, insert, and remove a number by a given name in </a:t>
            </a:r>
            <a:r>
              <a:rPr lang="en-US" altLang="ko-KR" sz="1400" b="1" spc="-5" dirty="0" smtClean="0">
                <a:solidFill>
                  <a:srgbClr val="C00000"/>
                </a:solidFill>
                <a:latin typeface="Tahoma"/>
                <a:cs typeface="Tahoma"/>
              </a:rPr>
              <a:t>O(1)</a:t>
            </a:r>
            <a:r>
              <a:rPr lang="en-US" altLang="ko-KR" sz="1400" spc="-5" dirty="0" smtClean="0">
                <a:latin typeface="Tahoma"/>
                <a:cs typeface="Tahoma"/>
              </a:rPr>
              <a:t>.</a:t>
            </a:r>
            <a:endParaRPr lang="en-US" altLang="ko-KR" sz="1400" spc="-5" dirty="0">
              <a:latin typeface="Tahoma"/>
              <a:cs typeface="Tahom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66403" y="3083521"/>
            <a:ext cx="12731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 smtClean="0">
                <a:solidFill>
                  <a:srgbClr val="C00000"/>
                </a:solidFill>
                <a:latin typeface="Century Gothic" panose="020B0502020202020204" pitchFamily="34" charset="0"/>
                <a:cs typeface="Arial"/>
              </a:rPr>
              <a:t>Time Complexity</a:t>
            </a:r>
            <a:endParaRPr lang="en-US" altLang="ko-KR" sz="1050" dirty="0">
              <a:solidFill>
                <a:srgbClr val="C00000"/>
              </a:solidFill>
              <a:latin typeface="Century Gothic" panose="020B0502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4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5" dirty="0" smtClean="0">
                <a:latin typeface="Tahoma"/>
                <a:cs typeface="Tahoma"/>
              </a:rPr>
              <a:t>Hash table is an array of fixed size elements </a:t>
            </a:r>
          </a:p>
          <a:p>
            <a:r>
              <a:rPr lang="en-US" altLang="ko-KR" sz="2400" spc="-5" dirty="0" smtClean="0">
                <a:latin typeface="Tahoma"/>
                <a:cs typeface="Tahoma"/>
              </a:rPr>
              <a:t>Array elements indexed by a key mapped to an </a:t>
            </a:r>
            <a:r>
              <a:rPr lang="en-US" altLang="ko-KR" sz="2400" spc="-5" dirty="0" smtClean="0">
                <a:solidFill>
                  <a:srgbClr val="C00000"/>
                </a:solidFill>
                <a:latin typeface="Tahoma"/>
                <a:cs typeface="Tahoma"/>
              </a:rPr>
              <a:t>bucket index </a:t>
            </a:r>
            <a:r>
              <a:rPr lang="en-US" altLang="ko-KR" sz="2400" spc="-5" dirty="0" smtClean="0">
                <a:latin typeface="Tahoma"/>
                <a:cs typeface="Tahoma"/>
              </a:rPr>
              <a:t>(0 ... TableSize-1)</a:t>
            </a:r>
          </a:p>
          <a:p>
            <a:r>
              <a:rPr lang="en-US" altLang="ko-KR" sz="2400" spc="-5" dirty="0" smtClean="0">
                <a:latin typeface="Tahoma"/>
                <a:cs typeface="Tahoma"/>
              </a:rPr>
              <a:t>Mapping (hash function) h from key to index</a:t>
            </a:r>
          </a:p>
          <a:p>
            <a:pPr lvl="1"/>
            <a:r>
              <a:rPr lang="en-US" altLang="ko-KR" sz="2000" spc="-5" dirty="0" smtClean="0">
                <a:latin typeface="Tahoma"/>
                <a:cs typeface="Tahoma"/>
              </a:rPr>
              <a:t>e.g., h("John Smith") </a:t>
            </a:r>
            <a:r>
              <a:rPr lang="en-US" altLang="ko-KR" sz="2000" spc="-5" dirty="0" smtClean="0">
                <a:latin typeface="Tahoma"/>
                <a:cs typeface="Tahoma"/>
                <a:sym typeface="Wingdings" panose="05000000000000000000" pitchFamily="2" charset="2"/>
              </a:rPr>
              <a:t></a:t>
            </a:r>
            <a:r>
              <a:rPr lang="en-US" altLang="ko-KR" sz="2000" spc="-5" dirty="0">
                <a:latin typeface="Tahoma"/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sz="2000" spc="-5" dirty="0" smtClean="0">
                <a:latin typeface="Tahoma"/>
                <a:cs typeface="Tahoma"/>
                <a:sym typeface="Wingdings" panose="05000000000000000000" pitchFamily="2" charset="2"/>
              </a:rPr>
              <a:t>02</a:t>
            </a:r>
            <a:endParaRPr lang="en-US" altLang="ko-KR" sz="2000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</a:t>
            </a:r>
            <a:r>
              <a:rPr lang="en-US" altLang="ko-KR" spc="-5" dirty="0" smtClean="0"/>
              <a:t>Table </a:t>
            </a:r>
            <a:r>
              <a:rPr lang="en-US" altLang="ko-KR" spc="-5" dirty="0"/>
              <a:t>Main</a:t>
            </a:r>
            <a:r>
              <a:rPr lang="en-US" altLang="ko-KR" spc="-50" dirty="0"/>
              <a:t> </a:t>
            </a:r>
            <a:r>
              <a:rPr lang="en-US" altLang="ko-KR" spc="-10" dirty="0"/>
              <a:t>components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6" y="2939232"/>
            <a:ext cx="4762500" cy="3476625"/>
          </a:xfrm>
        </p:spPr>
      </p:pic>
      <p:cxnSp>
        <p:nvCxnSpPr>
          <p:cNvPr id="128" name="직선 화살표 연결선 127"/>
          <p:cNvCxnSpPr/>
          <p:nvPr/>
        </p:nvCxnSpPr>
        <p:spPr>
          <a:xfrm>
            <a:off x="11078362" y="5522923"/>
            <a:ext cx="0" cy="77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110657" y="2667463"/>
            <a:ext cx="5381693" cy="2852750"/>
            <a:chOff x="6110657" y="2667463"/>
            <a:chExt cx="5381693" cy="2852750"/>
          </a:xfrm>
        </p:grpSpPr>
        <p:sp>
          <p:nvSpPr>
            <p:cNvPr id="127" name="object 35"/>
            <p:cNvSpPr txBox="1"/>
            <p:nvPr/>
          </p:nvSpPr>
          <p:spPr>
            <a:xfrm>
              <a:off x="10932755" y="4502308"/>
              <a:ext cx="269304" cy="10179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90"/>
                </a:lnSpc>
              </a:pPr>
              <a:r>
                <a:rPr sz="1800" spc="-200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ableSize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11073408" y="3794731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bject 33"/>
            <p:cNvSpPr txBox="1"/>
            <p:nvPr/>
          </p:nvSpPr>
          <p:spPr>
            <a:xfrm>
              <a:off x="6110657" y="4058335"/>
              <a:ext cx="208823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dirty="0" smtClean="0">
                  <a:latin typeface="Arial"/>
                  <a:cs typeface="Arial"/>
                </a:rPr>
                <a:t>h(</a:t>
              </a:r>
              <a:r>
                <a:rPr sz="1400" dirty="0" smtClean="0">
                  <a:latin typeface="Arial"/>
                  <a:cs typeface="Arial"/>
                </a:rPr>
                <a:t>“</a:t>
              </a:r>
              <a:r>
                <a:rPr lang="en-US" altLang="ko-KR" sz="1400" dirty="0" smtClean="0">
                  <a:latin typeface="Arial"/>
                  <a:cs typeface="Arial"/>
                </a:rPr>
                <a:t>J</a:t>
              </a:r>
              <a:r>
                <a:rPr sz="1400" dirty="0" smtClean="0">
                  <a:latin typeface="Arial"/>
                  <a:cs typeface="Arial"/>
                </a:rPr>
                <a:t>ohn</a:t>
              </a:r>
              <a:r>
                <a:rPr lang="en-US" sz="1400" dirty="0" smtClean="0">
                  <a:latin typeface="Arial"/>
                  <a:cs typeface="Arial"/>
                </a:rPr>
                <a:t> </a:t>
              </a:r>
              <a:r>
                <a:rPr lang="en-US" altLang="ko-KR" sz="1400" dirty="0" smtClean="0">
                  <a:latin typeface="Arial"/>
                  <a:cs typeface="Arial"/>
                </a:rPr>
                <a:t>Smith</a:t>
              </a:r>
              <a:r>
                <a:rPr sz="1400" dirty="0" smtClean="0">
                  <a:latin typeface="Arial"/>
                  <a:cs typeface="Arial"/>
                </a:rPr>
                <a:t>”)</a:t>
              </a:r>
              <a:r>
                <a:rPr lang="en-US" sz="1400" dirty="0" smtClean="0">
                  <a:latin typeface="Arial"/>
                  <a:cs typeface="Arial"/>
                </a:rPr>
                <a:t> </a:t>
              </a:r>
              <a:r>
                <a:rPr lang="en-US" altLang="ko-KR" sz="1400" dirty="0" smtClean="0">
                  <a:latin typeface="Arial"/>
                  <a:cs typeface="Arial"/>
                  <a:sym typeface="Wingdings" panose="05000000000000000000" pitchFamily="2" charset="2"/>
                </a:rPr>
                <a:t></a:t>
              </a:r>
              <a:r>
                <a:rPr lang="en-US" altLang="ko-KR" sz="1400" dirty="0" smtClean="0">
                  <a:latin typeface="Arial"/>
                  <a:cs typeface="Arial"/>
                </a:rPr>
                <a:t> 02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9702" y="2667463"/>
              <a:ext cx="24126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How to determine …</a:t>
              </a:r>
              <a:r>
                <a:rPr lang="en-US" altLang="ko-KR" sz="1600" spc="-114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 </a:t>
              </a: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?</a:t>
              </a:r>
            </a:p>
          </p:txBody>
        </p:sp>
        <p:cxnSp>
          <p:nvCxnSpPr>
            <p:cNvPr id="16" name="구부러진 연결선 15"/>
            <p:cNvCxnSpPr>
              <a:stCxn id="13" idx="1"/>
            </p:cNvCxnSpPr>
            <p:nvPr/>
          </p:nvCxnSpPr>
          <p:spPr>
            <a:xfrm rot="10800000" flipV="1">
              <a:off x="8114750" y="2836739"/>
              <a:ext cx="964952" cy="1063961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3" idx="3"/>
              <a:endCxn id="127" idx="3"/>
            </p:cNvCxnSpPr>
            <p:nvPr/>
          </p:nvCxnSpPr>
          <p:spPr>
            <a:xfrm flipH="1">
              <a:off x="11202059" y="2836740"/>
              <a:ext cx="290291" cy="2174521"/>
            </a:xfrm>
            <a:prstGeom prst="curvedConnector3">
              <a:avLst>
                <a:gd name="adj1" fmla="val -78749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8876753" y="3277786"/>
            <a:ext cx="705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bucket</a:t>
            </a:r>
          </a:p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index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31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400" spc="-5" dirty="0">
                <a:latin typeface="Tahoma"/>
                <a:cs typeface="Tahoma"/>
              </a:rPr>
              <a:t>insert </a:t>
            </a:r>
          </a:p>
          <a:p>
            <a:pPr lvl="1"/>
            <a:r>
              <a:rPr lang="en-US" altLang="ko-KR" dirty="0" err="1" smtClean="0">
                <a:latin typeface="Tahoma"/>
                <a:cs typeface="Tahoma"/>
              </a:rPr>
              <a:t>HashTable</a:t>
            </a:r>
            <a:r>
              <a:rPr lang="en-US" altLang="ko-KR" dirty="0" smtClean="0">
                <a:latin typeface="Tahoma"/>
                <a:cs typeface="Tahoma"/>
              </a:rPr>
              <a:t>[h("John </a:t>
            </a:r>
            <a:r>
              <a:rPr lang="en-US" altLang="ko-KR" dirty="0">
                <a:latin typeface="Tahoma"/>
                <a:cs typeface="Tahoma"/>
              </a:rPr>
              <a:t>Smith")] = &lt;"John </a:t>
            </a:r>
            <a:r>
              <a:rPr lang="en-US" altLang="ko-KR" dirty="0" smtClean="0">
                <a:latin typeface="Tahoma"/>
                <a:cs typeface="Tahoma"/>
              </a:rPr>
              <a:t>Smith</a:t>
            </a:r>
            <a:r>
              <a:rPr lang="en-US" altLang="ko-KR" dirty="0">
                <a:latin typeface="Tahoma"/>
                <a:cs typeface="Tahoma"/>
              </a:rPr>
              <a:t>", 521-1234</a:t>
            </a:r>
            <a:r>
              <a:rPr lang="en-US" altLang="ko-KR" dirty="0" smtClean="0">
                <a:latin typeface="Tahoma"/>
                <a:cs typeface="Tahoma"/>
              </a:rPr>
              <a:t>&gt;</a:t>
            </a:r>
            <a:endParaRPr lang="en-US" altLang="ko-KR" dirty="0">
              <a:latin typeface="Tahoma"/>
              <a:cs typeface="Tahoma"/>
            </a:endParaRPr>
          </a:p>
          <a:p>
            <a:r>
              <a:rPr lang="en-US" altLang="ko-KR" sz="2400" spc="-5" dirty="0" smtClean="0">
                <a:latin typeface="Tahoma"/>
                <a:cs typeface="Tahoma"/>
              </a:rPr>
              <a:t>remove </a:t>
            </a:r>
            <a:endParaRPr lang="en-US" altLang="ko-KR" sz="2400" spc="-5" dirty="0">
              <a:latin typeface="Tahoma"/>
              <a:cs typeface="Tahoma"/>
            </a:endParaRPr>
          </a:p>
          <a:p>
            <a:pPr lvl="1"/>
            <a:r>
              <a:rPr lang="en-US" altLang="ko-KR" dirty="0" err="1" smtClean="0">
                <a:latin typeface="Tahoma"/>
                <a:cs typeface="Tahoma"/>
              </a:rPr>
              <a:t>HashTable</a:t>
            </a:r>
            <a:r>
              <a:rPr lang="en-US" altLang="ko-KR" dirty="0" smtClean="0">
                <a:latin typeface="Tahoma"/>
                <a:cs typeface="Tahoma"/>
              </a:rPr>
              <a:t>[h("John </a:t>
            </a:r>
            <a:r>
              <a:rPr lang="en-US" altLang="ko-KR" dirty="0">
                <a:latin typeface="Tahoma"/>
                <a:cs typeface="Tahoma"/>
              </a:rPr>
              <a:t>Smith")] = </a:t>
            </a:r>
            <a:r>
              <a:rPr lang="en-US" altLang="ko-KR" dirty="0" smtClean="0">
                <a:latin typeface="Tahoma"/>
                <a:cs typeface="Tahoma"/>
              </a:rPr>
              <a:t>NULL</a:t>
            </a:r>
          </a:p>
          <a:p>
            <a:r>
              <a:rPr lang="en-US" altLang="ko-KR" sz="2400" spc="-5" dirty="0" smtClean="0">
                <a:latin typeface="Tahoma"/>
                <a:cs typeface="Tahoma"/>
              </a:rPr>
              <a:t>find</a:t>
            </a:r>
            <a:endParaRPr lang="en-US" altLang="ko-KR" sz="2400" spc="-5" dirty="0">
              <a:latin typeface="Tahoma"/>
              <a:cs typeface="Tahoma"/>
            </a:endParaRPr>
          </a:p>
          <a:p>
            <a:pPr lvl="1"/>
            <a:r>
              <a:rPr lang="en-US" altLang="ko-KR" dirty="0" err="1" smtClean="0">
                <a:latin typeface="Tahoma"/>
                <a:cs typeface="Tahoma"/>
              </a:rPr>
              <a:t>HashTable</a:t>
            </a:r>
            <a:r>
              <a:rPr lang="en-US" altLang="ko-KR" dirty="0" smtClean="0">
                <a:latin typeface="Tahoma"/>
                <a:cs typeface="Tahoma"/>
              </a:rPr>
              <a:t>[h("John </a:t>
            </a:r>
            <a:r>
              <a:rPr lang="en-US" altLang="ko-KR" dirty="0">
                <a:latin typeface="Tahoma"/>
                <a:cs typeface="Tahoma"/>
              </a:rPr>
              <a:t>Smith")] </a:t>
            </a:r>
            <a:r>
              <a:rPr lang="en-US" altLang="ko-KR" dirty="0" smtClean="0">
                <a:latin typeface="Tahoma"/>
                <a:cs typeface="Tahoma"/>
              </a:rPr>
              <a:t>returns the element</a:t>
            </a:r>
            <a:r>
              <a:rPr lang="ko-KR" altLang="en-US" dirty="0" smtClean="0">
                <a:latin typeface="Tahoma"/>
                <a:cs typeface="Tahoma"/>
              </a:rPr>
              <a:t> </a:t>
            </a:r>
            <a:r>
              <a:rPr lang="en-US" altLang="ko-KR" dirty="0" smtClean="0">
                <a:latin typeface="Tahoma"/>
                <a:cs typeface="Tahoma"/>
              </a:rPr>
              <a:t/>
            </a:r>
            <a:br>
              <a:rPr lang="en-US" altLang="ko-KR" dirty="0" smtClean="0">
                <a:latin typeface="Tahoma"/>
                <a:cs typeface="Tahoma"/>
              </a:rPr>
            </a:br>
            <a:r>
              <a:rPr lang="en-US" altLang="ko-KR" dirty="0" smtClean="0">
                <a:latin typeface="Tahoma"/>
                <a:cs typeface="Tahoma"/>
              </a:rPr>
              <a:t>hashed for "</a:t>
            </a:r>
            <a:r>
              <a:rPr lang="en-US" altLang="ko-KR" dirty="0">
                <a:latin typeface="Tahoma"/>
                <a:cs typeface="Tahoma"/>
              </a:rPr>
              <a:t>John </a:t>
            </a:r>
            <a:r>
              <a:rPr lang="en-US" altLang="ko-KR" dirty="0" smtClean="0">
                <a:latin typeface="Tahoma"/>
                <a:cs typeface="Tahoma"/>
              </a:rPr>
              <a:t>Smith"</a:t>
            </a:r>
            <a:endParaRPr lang="en-US" altLang="ko-KR" dirty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What happens </a:t>
            </a:r>
            <a:b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if h("John Smith") == h("Joe Blow")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Tahoma"/>
                <a:cs typeface="Tahoma"/>
              </a:rPr>
              <a:t>"Collision"</a:t>
            </a:r>
            <a:endParaRPr lang="en-US" altLang="ko-KR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Hash Table</a:t>
            </a:r>
            <a:r>
              <a:rPr lang="en-US" altLang="ko-KR" spc="-30" dirty="0"/>
              <a:t> </a:t>
            </a:r>
            <a:r>
              <a:rPr lang="en-US" altLang="ko-KR" spc="-5" dirty="0"/>
              <a:t>Operations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1" name="내용 개체 틀 4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Tahoma"/>
              <a:cs typeface="Tahoma"/>
            </a:endParaRPr>
          </a:p>
          <a:p>
            <a:endParaRPr lang="en-US" altLang="ko-KR" dirty="0" smtClean="0">
              <a:latin typeface="Tahoma"/>
              <a:cs typeface="Tahom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pc="-5" dirty="0" smtClean="0">
              <a:latin typeface="Tahoma"/>
              <a:cs typeface="Tahoma"/>
            </a:endParaRPr>
          </a:p>
          <a:p>
            <a:pPr lvl="1"/>
            <a:endParaRPr lang="en-US" altLang="ko-KR" dirty="0" smtClean="0">
              <a:latin typeface="Tahoma"/>
              <a:cs typeface="Tahoma"/>
            </a:endParaRPr>
          </a:p>
        </p:txBody>
      </p:sp>
      <p:pic>
        <p:nvPicPr>
          <p:cNvPr id="14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6" y="2939232"/>
            <a:ext cx="4762500" cy="34766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1078362" y="5522923"/>
            <a:ext cx="0" cy="77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114750" y="2667463"/>
            <a:ext cx="3377600" cy="2852750"/>
            <a:chOff x="8114750" y="2667463"/>
            <a:chExt cx="3377600" cy="2852750"/>
          </a:xfrm>
        </p:grpSpPr>
        <p:sp>
          <p:nvSpPr>
            <p:cNvPr id="18" name="object 35"/>
            <p:cNvSpPr txBox="1"/>
            <p:nvPr/>
          </p:nvSpPr>
          <p:spPr>
            <a:xfrm>
              <a:off x="10932755" y="4502308"/>
              <a:ext cx="269304" cy="10179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90"/>
                </a:lnSpc>
              </a:pPr>
              <a:r>
                <a:rPr sz="1800" spc="-200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ableSize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11073408" y="3794731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9079702" y="2667463"/>
              <a:ext cx="24126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How to determine …</a:t>
              </a:r>
              <a:r>
                <a:rPr lang="en-US" altLang="ko-KR" sz="1600" spc="-114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 </a:t>
              </a: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?</a:t>
              </a:r>
            </a:p>
          </p:txBody>
        </p:sp>
        <p:cxnSp>
          <p:nvCxnSpPr>
            <p:cNvPr id="23" name="구부러진 연결선 22"/>
            <p:cNvCxnSpPr>
              <a:stCxn id="22" idx="1"/>
            </p:cNvCxnSpPr>
            <p:nvPr/>
          </p:nvCxnSpPr>
          <p:spPr>
            <a:xfrm rot="10800000" flipV="1">
              <a:off x="8114750" y="2836739"/>
              <a:ext cx="964952" cy="1063961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22" idx="3"/>
              <a:endCxn id="18" idx="3"/>
            </p:cNvCxnSpPr>
            <p:nvPr/>
          </p:nvCxnSpPr>
          <p:spPr>
            <a:xfrm flipH="1">
              <a:off x="11202059" y="2836740"/>
              <a:ext cx="290291" cy="2174521"/>
            </a:xfrm>
            <a:prstGeom prst="curvedConnector3">
              <a:avLst>
                <a:gd name="adj1" fmla="val -78749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bject 33"/>
          <p:cNvSpPr txBox="1"/>
          <p:nvPr/>
        </p:nvSpPr>
        <p:spPr>
          <a:xfrm>
            <a:off x="6110657" y="4058335"/>
            <a:ext cx="20882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Arial"/>
                <a:cs typeface="Arial"/>
              </a:rPr>
              <a:t>h(</a:t>
            </a:r>
            <a:r>
              <a:rPr sz="1400" dirty="0" smtClean="0">
                <a:latin typeface="Arial"/>
                <a:cs typeface="Arial"/>
              </a:rPr>
              <a:t>“</a:t>
            </a:r>
            <a:r>
              <a:rPr lang="en-US" altLang="ko-KR" sz="1400" dirty="0" smtClean="0">
                <a:latin typeface="Arial"/>
                <a:cs typeface="Arial"/>
              </a:rPr>
              <a:t>J</a:t>
            </a:r>
            <a:r>
              <a:rPr sz="1400" dirty="0" smtClean="0">
                <a:latin typeface="Arial"/>
                <a:cs typeface="Arial"/>
              </a:rPr>
              <a:t>ohn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Smith</a:t>
            </a:r>
            <a:r>
              <a:rPr sz="1400" dirty="0" smtClean="0">
                <a:latin typeface="Arial"/>
                <a:cs typeface="Arial"/>
              </a:rPr>
              <a:t>”)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altLang="ko-KR" sz="1400" dirty="0" smtClean="0">
                <a:latin typeface="Arial"/>
                <a:cs typeface="Arial"/>
              </a:rPr>
              <a:t> 02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76753" y="3277786"/>
            <a:ext cx="705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bucket</a:t>
            </a:r>
          </a:p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index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9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pc="-5" dirty="0">
                <a:latin typeface="Tahoma"/>
                <a:cs typeface="Tahoma"/>
              </a:rPr>
              <a:t>Factors affecting Hash Table </a:t>
            </a:r>
            <a:r>
              <a:rPr lang="en-US" altLang="ko-KR" spc="-5" dirty="0" smtClean="0">
                <a:latin typeface="Tahoma"/>
                <a:cs typeface="Tahoma"/>
              </a:rPr>
              <a:t>Design</a:t>
            </a:r>
            <a:br>
              <a:rPr lang="en-US" altLang="ko-KR" spc="-5" dirty="0" smtClean="0">
                <a:latin typeface="Tahoma"/>
                <a:cs typeface="Tahoma"/>
              </a:rPr>
            </a:br>
            <a:endParaRPr lang="en-US" altLang="ko-KR" spc="-5" dirty="0">
              <a:latin typeface="Tahoma"/>
              <a:cs typeface="Tahoma"/>
            </a:endParaRPr>
          </a:p>
          <a:p>
            <a:r>
              <a:rPr lang="en-US" altLang="ko-KR" sz="2400" spc="-5" dirty="0" smtClean="0">
                <a:latin typeface="Tahoma"/>
                <a:cs typeface="Tahoma"/>
              </a:rPr>
              <a:t>Hash function</a:t>
            </a:r>
          </a:p>
          <a:p>
            <a:r>
              <a:rPr lang="en-US" altLang="ko-KR" sz="2400" dirty="0" smtClean="0">
                <a:latin typeface="Tahoma"/>
                <a:cs typeface="Tahoma"/>
              </a:rPr>
              <a:t>Table size or  </a:t>
            </a:r>
          </a:p>
          <a:p>
            <a:pPr lvl="1"/>
            <a:r>
              <a:rPr lang="en-US" altLang="ko-KR" sz="2000" dirty="0" smtClean="0">
                <a:latin typeface="Tahoma"/>
                <a:cs typeface="Tahoma"/>
              </a:rPr>
              <a:t>Usually fixed at the start</a:t>
            </a:r>
            <a:endParaRPr lang="en-US" altLang="ko-KR" dirty="0">
              <a:latin typeface="Tahoma"/>
              <a:cs typeface="Tahoma"/>
            </a:endParaRPr>
          </a:p>
          <a:p>
            <a:r>
              <a:rPr lang="en-US" altLang="ko-KR" sz="2400" dirty="0" smtClean="0">
                <a:latin typeface="Tahoma"/>
                <a:cs typeface="Tahoma"/>
              </a:rPr>
              <a:t>Collision handling schemes</a:t>
            </a:r>
            <a:endParaRPr lang="en-US" altLang="ko-KR" sz="2400" dirty="0">
              <a:latin typeface="Tahoma"/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Hash </a:t>
            </a:r>
            <a:r>
              <a:rPr lang="en-US" altLang="ko-KR" spc="-5" dirty="0"/>
              <a:t>Table </a:t>
            </a:r>
            <a:r>
              <a:rPr lang="en-US" altLang="ko-KR" spc="-5" dirty="0" smtClean="0"/>
              <a:t>Design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4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6" y="2939232"/>
            <a:ext cx="4762500" cy="34766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1078362" y="5522923"/>
            <a:ext cx="0" cy="77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114750" y="2667463"/>
            <a:ext cx="3377600" cy="2852750"/>
            <a:chOff x="8114750" y="2667463"/>
            <a:chExt cx="3377600" cy="2852750"/>
          </a:xfrm>
        </p:grpSpPr>
        <p:sp>
          <p:nvSpPr>
            <p:cNvPr id="18" name="object 35"/>
            <p:cNvSpPr txBox="1"/>
            <p:nvPr/>
          </p:nvSpPr>
          <p:spPr>
            <a:xfrm>
              <a:off x="10932755" y="4502308"/>
              <a:ext cx="269304" cy="10179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90"/>
                </a:lnSpc>
              </a:pPr>
              <a:r>
                <a:rPr sz="1800" spc="-200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ableSize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11073408" y="3794731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9079702" y="2667463"/>
              <a:ext cx="24126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How to determine …</a:t>
              </a:r>
              <a:r>
                <a:rPr lang="en-US" altLang="ko-KR" sz="1600" spc="-114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 </a:t>
              </a:r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  <a:cs typeface="Arial"/>
                </a:rPr>
                <a:t>?</a:t>
              </a:r>
            </a:p>
          </p:txBody>
        </p:sp>
        <p:cxnSp>
          <p:nvCxnSpPr>
            <p:cNvPr id="23" name="구부러진 연결선 22"/>
            <p:cNvCxnSpPr>
              <a:stCxn id="22" idx="1"/>
            </p:cNvCxnSpPr>
            <p:nvPr/>
          </p:nvCxnSpPr>
          <p:spPr>
            <a:xfrm rot="10800000" flipV="1">
              <a:off x="8114750" y="2836739"/>
              <a:ext cx="964952" cy="1063961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22" idx="3"/>
              <a:endCxn id="18" idx="3"/>
            </p:cNvCxnSpPr>
            <p:nvPr/>
          </p:nvCxnSpPr>
          <p:spPr>
            <a:xfrm flipH="1">
              <a:off x="11202059" y="2836740"/>
              <a:ext cx="290291" cy="2174521"/>
            </a:xfrm>
            <a:prstGeom prst="curvedConnector3">
              <a:avLst>
                <a:gd name="adj1" fmla="val -78749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bject 33"/>
          <p:cNvSpPr txBox="1"/>
          <p:nvPr/>
        </p:nvSpPr>
        <p:spPr>
          <a:xfrm>
            <a:off x="6110657" y="4058335"/>
            <a:ext cx="20882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Arial"/>
                <a:cs typeface="Arial"/>
              </a:rPr>
              <a:t>h(</a:t>
            </a:r>
            <a:r>
              <a:rPr sz="1400" dirty="0" smtClean="0">
                <a:latin typeface="Arial"/>
                <a:cs typeface="Arial"/>
              </a:rPr>
              <a:t>“</a:t>
            </a:r>
            <a:r>
              <a:rPr lang="en-US" altLang="ko-KR" sz="1400" dirty="0" smtClean="0">
                <a:latin typeface="Arial"/>
                <a:cs typeface="Arial"/>
              </a:rPr>
              <a:t>J</a:t>
            </a:r>
            <a:r>
              <a:rPr sz="1400" dirty="0" smtClean="0">
                <a:latin typeface="Arial"/>
                <a:cs typeface="Arial"/>
              </a:rPr>
              <a:t>ohn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Smith</a:t>
            </a:r>
            <a:r>
              <a:rPr sz="1400" dirty="0" smtClean="0">
                <a:latin typeface="Arial"/>
                <a:cs typeface="Arial"/>
              </a:rPr>
              <a:t>”)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altLang="ko-KR" sz="1400" dirty="0" smtClean="0">
                <a:latin typeface="Arial"/>
                <a:cs typeface="Arial"/>
              </a:rPr>
              <a:t> 02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76753" y="3277786"/>
            <a:ext cx="705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bucket</a:t>
            </a:r>
          </a:p>
          <a:p>
            <a:pPr algn="ctr"/>
            <a:r>
              <a:rPr lang="en-US" altLang="ko-KR" sz="1400" spc="-5" dirty="0" smtClean="0">
                <a:solidFill>
                  <a:srgbClr val="C00000"/>
                </a:solidFill>
                <a:latin typeface="Tahoma"/>
                <a:cs typeface="Tahoma"/>
              </a:rPr>
              <a:t>index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20853</TotalTime>
  <Words>5376</Words>
  <Application>Microsoft Office PowerPoint</Application>
  <PresentationFormat>와이드스크린</PresentationFormat>
  <Paragraphs>1118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1" baseType="lpstr">
      <vt:lpstr>HY견명조</vt:lpstr>
      <vt:lpstr>KoPub돋움체 Medium</vt:lpstr>
      <vt:lpstr>KoPub바탕체 Bold</vt:lpstr>
      <vt:lpstr>굴림</vt:lpstr>
      <vt:lpstr>맑은 고딕</vt:lpstr>
      <vt:lpstr>바탕체</vt:lpstr>
      <vt:lpstr>Arial</vt:lpstr>
      <vt:lpstr>Arial Rounded MT Bold</vt:lpstr>
      <vt:lpstr>Cambria Math</vt:lpstr>
      <vt:lpstr>Century Gothic</vt:lpstr>
      <vt:lpstr>Consolas</vt:lpstr>
      <vt:lpstr>Symbol</vt:lpstr>
      <vt:lpstr>Tahoma</vt:lpstr>
      <vt:lpstr>Times New Roman</vt:lpstr>
      <vt:lpstr>Wingdings</vt:lpstr>
      <vt:lpstr>고려청자</vt:lpstr>
      <vt:lpstr>Data Structures: Hashing (or Hash Table)</vt:lpstr>
      <vt:lpstr>PowerPoint 프레젠테이션</vt:lpstr>
      <vt:lpstr>Hash Table</vt:lpstr>
      <vt:lpstr>Overview</vt:lpstr>
      <vt:lpstr>Overview</vt:lpstr>
      <vt:lpstr>Hash Table Main components</vt:lpstr>
      <vt:lpstr>Hash Table Main components</vt:lpstr>
      <vt:lpstr>Hash Table Operations</vt:lpstr>
      <vt:lpstr>Hash Table Design</vt:lpstr>
      <vt:lpstr>Hash Function</vt:lpstr>
      <vt:lpstr>Hash Function Properties</vt:lpstr>
      <vt:lpstr>Hash Function - Effective use  of table size</vt:lpstr>
      <vt:lpstr>Hash Function - Different Ways to Design a Hash Function for String Keys</vt:lpstr>
      <vt:lpstr>Hash Function - Different Ways to Design a Hash Function for String Keys</vt:lpstr>
      <vt:lpstr>Hash Function - Different Ways to Design a Hash Function for String Keys</vt:lpstr>
      <vt:lpstr>Collision – Techniques to Deal with Collisions</vt:lpstr>
      <vt:lpstr>Collision – Resolving Collisions</vt:lpstr>
      <vt:lpstr>Collision – Resolving Collisions</vt:lpstr>
      <vt:lpstr>Collision – Collision Resolution by  Chaining: Analysis</vt:lpstr>
      <vt:lpstr>Collision – Collision Resolution by  Chaining: Analysis</vt:lpstr>
      <vt:lpstr>Collision – Potential disadvantages of Chaining</vt:lpstr>
      <vt:lpstr>Collision – Resolving Collisions</vt:lpstr>
      <vt:lpstr>Collision – Collision Resolution by Open Addressing</vt:lpstr>
      <vt:lpstr>Collision – Collision Resolution by Open Addressing</vt:lpstr>
      <vt:lpstr>Collision – Linear Probing선형조사법</vt:lpstr>
      <vt:lpstr>Collision – Linear Probing Example</vt:lpstr>
      <vt:lpstr>Collision – Linear Probing Example</vt:lpstr>
      <vt:lpstr>Collision – Linear Probing Example</vt:lpstr>
      <vt:lpstr>Collision – Linear Probing Example</vt:lpstr>
      <vt:lpstr>Collision – Linear Probing Issues</vt:lpstr>
      <vt:lpstr>Collision – Quadratic Probing이차조사법</vt:lpstr>
      <vt:lpstr>Collision – Quadratic Probing이차조사법</vt:lpstr>
      <vt:lpstr>Collision – Quadratic Probing Example</vt:lpstr>
      <vt:lpstr>Collision – Quadratic Probing </vt:lpstr>
      <vt:lpstr>Collision – Quadratic Probing Analysis</vt:lpstr>
      <vt:lpstr>Collision – Double Hashing이중해싱법</vt:lpstr>
      <vt:lpstr>Collision – Double Hashing </vt:lpstr>
      <vt:lpstr>Collision – Double Hashing Analysis</vt:lpstr>
      <vt:lpstr>Rehashing</vt:lpstr>
      <vt:lpstr>Rehashing</vt:lpstr>
      <vt:lpstr>Rehashing Example</vt:lpstr>
      <vt:lpstr>Rehashing Analysis</vt:lpstr>
      <vt:lpstr>Rehashing Implementation</vt:lpstr>
      <vt:lpstr>Summary (1/3)</vt:lpstr>
      <vt:lpstr>Summary (2/3)</vt:lpstr>
      <vt:lpstr>Summary (3/3)</vt:lpstr>
      <vt:lpstr>Data Structures: Hashing (or Hash Table)</vt:lpstr>
      <vt:lpstr>Hash Table(1) Using list in STL </vt:lpstr>
      <vt:lpstr>Hash Table(1) Using list in STL </vt:lpstr>
      <vt:lpstr>Hash Table(2) Using list in STL </vt:lpstr>
      <vt:lpstr>Hash Table(2) Using list in STL </vt:lpstr>
      <vt:lpstr>Hash Table(3) Using unordered_map in STL </vt:lpstr>
      <vt:lpstr>unordered_map::begin/end example</vt:lpstr>
      <vt:lpstr>unordered_map::begin/end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1391</cp:revision>
  <dcterms:created xsi:type="dcterms:W3CDTF">2014-02-12T09:15:05Z</dcterms:created>
  <dcterms:modified xsi:type="dcterms:W3CDTF">2021-12-04T01:38:17Z</dcterms:modified>
</cp:coreProperties>
</file>