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9"/>
  </p:notesMasterIdLst>
  <p:sldIdLst>
    <p:sldId id="789" r:id="rId2"/>
    <p:sldId id="1319" r:id="rId3"/>
    <p:sldId id="1320" r:id="rId4"/>
    <p:sldId id="1290" r:id="rId5"/>
    <p:sldId id="1303" r:id="rId6"/>
    <p:sldId id="1302" r:id="rId7"/>
    <p:sldId id="132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5097" autoAdjust="0"/>
  </p:normalViewPr>
  <p:slideViewPr>
    <p:cSldViewPr>
      <p:cViewPr varScale="1">
        <p:scale>
          <a:sx n="80" d="100"/>
          <a:sy n="80" d="100"/>
        </p:scale>
        <p:origin x="67" y="21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00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7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1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3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6" cy="5620594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Century Gothic" panose="020B0502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83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/>
          <a:lstStyle>
            <a:lvl1pPr>
              <a:defRPr b="0" cap="none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1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dirty="0"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868365"/>
            <a:ext cx="10972800" cy="5257799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93727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2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idebtor@gmail.com, CSEE Dept., Grace School Rm204,</a:t>
            </a:r>
            <a:r>
              <a:rPr lang="en-US" altLang="ko-KR" sz="1200" b="0" i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2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03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1" hangingPunct="1">
        <a:spcBef>
          <a:spcPct val="0"/>
        </a:spcBef>
        <a:buNone/>
        <a:defRPr kumimoji="0" sz="2400" b="0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1984" y="2120566"/>
            <a:ext cx="5343409" cy="93438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Data </a:t>
            </a:r>
            <a:r>
              <a:rPr lang="en-US" altLang="ko-KR" dirty="0" smtClean="0">
                <a:solidFill>
                  <a:schemeClr val="tx1"/>
                </a:solidFill>
              </a:rPr>
              <a:t>Structures: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Hashing &amp; Hash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5951984" y="3166110"/>
            <a:ext cx="5343409" cy="25671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Hashing &amp; Hash Table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Collision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Rehashing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Coding</a:t>
            </a:r>
          </a:p>
          <a:p>
            <a:pPr lvl="1" indent="-342900"/>
            <a:r>
              <a:rPr lang="en-US" altLang="ko-KR" dirty="0"/>
              <a:t>Using list in STL</a:t>
            </a:r>
          </a:p>
          <a:p>
            <a:pPr lvl="1" indent="-342900"/>
            <a:r>
              <a:rPr lang="en-US" altLang="ko-KR" dirty="0"/>
              <a:t>Using </a:t>
            </a:r>
            <a:r>
              <a:rPr lang="en-US" altLang="ko-KR" dirty="0" err="1"/>
              <a:t>unordered_map</a:t>
            </a:r>
            <a:r>
              <a:rPr lang="en-US" altLang="ko-KR" dirty="0"/>
              <a:t> </a:t>
            </a:r>
            <a:r>
              <a:rPr lang="en-US" altLang="ko-KR" dirty="0" smtClean="0"/>
              <a:t>in </a:t>
            </a:r>
            <a:r>
              <a:rPr lang="en-US" altLang="ko-KR" dirty="0"/>
              <a:t>STL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695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Linear </a:t>
            </a:r>
            <a:r>
              <a:rPr lang="en-US" altLang="ko-KR" spc="-5" dirty="0"/>
              <a:t>Probing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/>
          </p:nvPr>
        </p:nvGraphicFramePr>
        <p:xfrm>
          <a:off x="1199456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4" name="object 42"/>
          <p:cNvGraphicFramePr>
            <a:graphicFrameLocks noGrp="1"/>
          </p:cNvGraphicFramePr>
          <p:nvPr>
            <p:extLst/>
          </p:nvPr>
        </p:nvGraphicFramePr>
        <p:xfrm>
          <a:off x="2183188" y="2049704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/>
          </p:nvPr>
        </p:nvGraphicFramePr>
        <p:xfrm>
          <a:off x="3206396" y="2049704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/>
          </p:nvPr>
        </p:nvGraphicFramePr>
        <p:xfrm>
          <a:off x="4229604" y="2044781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/>
          </p:nvPr>
        </p:nvGraphicFramePr>
        <p:xfrm>
          <a:off x="5252812" y="2026306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777492"/>
              </p:ext>
            </p:extLst>
          </p:nvPr>
        </p:nvGraphicFramePr>
        <p:xfrm>
          <a:off x="6276020" y="2021383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2191488" y="6185640"/>
            <a:ext cx="309287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fr-FR" altLang="ko-KR" dirty="0"/>
              <a:t>U</a:t>
            </a:r>
            <a:r>
              <a:rPr lang="fr-FR" altLang="ko-KR" dirty="0" smtClean="0"/>
              <a:t>nsucessful no. of probes</a:t>
            </a:r>
            <a:endParaRPr lang="fr-FR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2183188" y="5756939"/>
            <a:ext cx="48093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altLang="ko-KR" b="1" dirty="0"/>
              <a:t> </a:t>
            </a:r>
            <a:r>
              <a:rPr lang="fr-FR" altLang="ko-KR" b="1" dirty="0" smtClean="0"/>
              <a:t>  0              0              1               3             </a:t>
            </a:r>
            <a:r>
              <a:rPr lang="fr-FR" altLang="ko-KR" b="1" dirty="0"/>
              <a:t>3</a:t>
            </a:r>
            <a:r>
              <a:rPr lang="fr-FR" altLang="ko-KR" b="1" dirty="0" smtClean="0"/>
              <a:t>   </a:t>
            </a:r>
            <a:endParaRPr lang="fr-FR" altLang="ko-KR" b="1" dirty="0"/>
          </a:p>
        </p:txBody>
      </p:sp>
      <p:sp>
        <p:nvSpPr>
          <p:cNvPr id="29" name="object 33"/>
          <p:cNvSpPr txBox="1"/>
          <p:nvPr/>
        </p:nvSpPr>
        <p:spPr>
          <a:xfrm>
            <a:off x="7263340" y="5767839"/>
            <a:ext cx="683303" cy="347531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937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2000" dirty="0" smtClean="0">
                <a:latin typeface="Arial"/>
                <a:cs typeface="Arial"/>
              </a:rPr>
              <a:t>7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271126" y="6184988"/>
            <a:ext cx="705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altLang="ko-KR" b="1" dirty="0"/>
              <a:t>Total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113707" y="1312344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179988" y="1312344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89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203196" y="1317267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18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261152" y="1307421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284360" y="1312344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272819" y="1301303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69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199456" y="851378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89</a:t>
            </a:r>
            <a:r>
              <a:rPr lang="fr-FR" altLang="ko-KR" sz="2000" b="1" dirty="0"/>
              <a:t>, 18, 49, 58, 69</a:t>
            </a:r>
          </a:p>
        </p:txBody>
      </p:sp>
      <p:graphicFrame>
        <p:nvGraphicFramePr>
          <p:cNvPr id="23" name="object 42"/>
          <p:cNvGraphicFramePr>
            <a:graphicFrameLocks noGrp="1"/>
          </p:cNvGraphicFramePr>
          <p:nvPr>
            <p:extLst/>
          </p:nvPr>
        </p:nvGraphicFramePr>
        <p:xfrm>
          <a:off x="675589" y="2060848"/>
          <a:ext cx="504056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611771" y="3601600"/>
            <a:ext cx="3909883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For example, </a:t>
            </a:r>
            <a:r>
              <a:rPr lang="en-US" altLang="ko-KR" sz="1600" spc="-5" dirty="0" smtClean="0">
                <a:latin typeface="Tahoma"/>
                <a:cs typeface="Tahoma"/>
              </a:rPr>
              <a:t>linear </a:t>
            </a:r>
            <a:r>
              <a:rPr lang="en-US" altLang="ko-KR" sz="1600" spc="-5" dirty="0" smtClean="0">
                <a:latin typeface="Tahoma"/>
                <a:cs typeface="Tahoma"/>
              </a:rPr>
              <a:t>probing for 69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600" spc="-5" dirty="0" smtClean="0">
                <a:latin typeface="Tahoma"/>
                <a:cs typeface="Tahoma"/>
              </a:rPr>
              <a:t>(69</a:t>
            </a:r>
            <a:r>
              <a:rPr lang="en-US" altLang="ko-KR" sz="1600" spc="-5" dirty="0">
                <a:latin typeface="Tahoma"/>
                <a:cs typeface="Tahoma"/>
              </a:rPr>
              <a:t>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h(69</a:t>
            </a:r>
            <a:r>
              <a:rPr lang="en-US" altLang="ko-KR" sz="1600" dirty="0">
                <a:latin typeface="Tahoma"/>
                <a:cs typeface="Tahoma"/>
              </a:rPr>
              <a:t>)+f(0)) </a:t>
            </a:r>
            <a:r>
              <a:rPr lang="en-US" altLang="ko-KR" sz="1600" dirty="0" smtClean="0">
                <a:latin typeface="Tahoma"/>
                <a:cs typeface="Tahoma"/>
              </a:rPr>
              <a:t>% 10</a:t>
            </a:r>
            <a:r>
              <a:rPr lang="en-US" altLang="ko-KR" sz="1600" spc="15" dirty="0" smtClean="0">
                <a:latin typeface="Tahoma"/>
                <a:cs typeface="Tahoma"/>
              </a:rPr>
              <a:t> </a:t>
            </a:r>
            <a: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  <a:t/>
            </a:r>
            <a:b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</a:br>
            <a:r>
              <a:rPr lang="en-US" altLang="ko-KR" sz="1600" dirty="0">
                <a:latin typeface="Tahoma"/>
                <a:cs typeface="Tahoma"/>
              </a:rPr>
              <a:t>          = </a:t>
            </a:r>
            <a:endParaRPr lang="en-US" altLang="ko-KR" sz="1600" dirty="0" smtClean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dirty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dirty="0" smtClean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dirty="0">
              <a:latin typeface="Tahoma"/>
              <a:cs typeface="Tahom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061752" y="862522"/>
            <a:ext cx="238121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= k % 10</a:t>
            </a:r>
            <a:endParaRPr lang="en-US" altLang="ko-KR" sz="2000" dirty="0"/>
          </a:p>
        </p:txBody>
      </p:sp>
      <p:sp>
        <p:nvSpPr>
          <p:cNvPr id="26" name="직사각형 25"/>
          <p:cNvSpPr/>
          <p:nvPr/>
        </p:nvSpPr>
        <p:spPr>
          <a:xfrm>
            <a:off x="7611771" y="2021383"/>
            <a:ext cx="3909883" cy="155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For example, </a:t>
            </a:r>
            <a:r>
              <a:rPr lang="en-US" altLang="ko-KR" sz="1600" spc="-5" dirty="0" smtClean="0">
                <a:latin typeface="Tahoma"/>
                <a:cs typeface="Tahoma"/>
              </a:rPr>
              <a:t>linear </a:t>
            </a:r>
            <a:r>
              <a:rPr lang="en-US" altLang="ko-KR" sz="1600" spc="-5" dirty="0" smtClean="0">
                <a:latin typeface="Tahoma"/>
                <a:cs typeface="Tahoma"/>
              </a:rPr>
              <a:t>probing for 58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</a:t>
            </a:r>
            <a:r>
              <a:rPr lang="en-US" altLang="ko-KR" sz="1600" dirty="0">
                <a:latin typeface="Tahoma"/>
                <a:cs typeface="Tahoma"/>
              </a:rPr>
              <a:t>f(0)) </a:t>
            </a:r>
            <a:r>
              <a:rPr lang="en-US" altLang="ko-KR" sz="1600" dirty="0" smtClean="0">
                <a:latin typeface="Tahoma"/>
                <a:cs typeface="Tahoma"/>
              </a:rPr>
              <a:t>% 10</a:t>
            </a:r>
            <a:r>
              <a:rPr lang="en-US" altLang="ko-KR" sz="1600" spc="15" dirty="0" smtClean="0">
                <a:latin typeface="Tahoma"/>
                <a:cs typeface="Tahoma"/>
              </a:rPr>
              <a:t> </a:t>
            </a:r>
            <a: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  <a:t/>
            </a:r>
            <a:b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</a:br>
            <a:r>
              <a:rPr lang="en-US" altLang="ko-KR" sz="1600" dirty="0">
                <a:latin typeface="Tahoma"/>
                <a:cs typeface="Tahoma"/>
              </a:rPr>
              <a:t>          = (     </a:t>
            </a:r>
            <a:r>
              <a:rPr lang="en-US" altLang="ko-KR" sz="1600" dirty="0" smtClean="0">
                <a:latin typeface="Tahoma"/>
                <a:cs typeface="Tahoma"/>
              </a:rPr>
              <a:t>8 </a:t>
            </a:r>
            <a:r>
              <a:rPr lang="en-US" altLang="ko-KR" sz="1600" dirty="0">
                <a:latin typeface="Tahoma"/>
                <a:cs typeface="Tahoma"/>
              </a:rPr>
              <a:t>+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0</a:t>
            </a:r>
            <a:r>
              <a:rPr lang="en-US" altLang="ko-KR" sz="1600" dirty="0">
                <a:latin typeface="Tahoma"/>
                <a:cs typeface="Tahoma"/>
              </a:rPr>
              <a:t>) </a:t>
            </a:r>
            <a:r>
              <a:rPr lang="en-US" altLang="ko-KR" sz="1600" dirty="0" smtClean="0">
                <a:latin typeface="Tahoma"/>
                <a:cs typeface="Tahoma"/>
              </a:rPr>
              <a:t>% </a:t>
            </a:r>
            <a:r>
              <a:rPr lang="en-US" altLang="ko-KR" sz="1600" dirty="0">
                <a:latin typeface="Tahoma"/>
                <a:cs typeface="Tahoma"/>
              </a:rPr>
              <a:t>10 = </a:t>
            </a:r>
            <a:r>
              <a:rPr lang="en-US" altLang="ko-KR" sz="1600" dirty="0" smtClean="0">
                <a:latin typeface="Tahoma"/>
                <a:cs typeface="Tahoma"/>
              </a:rPr>
              <a:t>8 (collision)</a:t>
            </a:r>
            <a:endParaRPr lang="en-US" altLang="ko-KR" sz="1600" dirty="0">
              <a:latin typeface="Tahoma"/>
              <a:cs typeface="Tahoma"/>
            </a:endParaRP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 1</a:t>
            </a:r>
            <a:r>
              <a:rPr lang="en-US" altLang="ko-KR" sz="1600" spc="-5" dirty="0" smtClean="0">
                <a:latin typeface="Tahoma"/>
                <a:cs typeface="Tahoma"/>
              </a:rPr>
              <a:t>) % </a:t>
            </a:r>
            <a:r>
              <a:rPr lang="en-US" altLang="ko-KR" sz="1600" spc="-5" dirty="0">
                <a:latin typeface="Tahoma"/>
                <a:cs typeface="Tahoma"/>
              </a:rPr>
              <a:t>10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dirty="0" smtClean="0">
                <a:latin typeface="Tahoma"/>
                <a:cs typeface="Tahoma"/>
              </a:rPr>
              <a:t>0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5" baseline="-25000" dirty="0" smtClean="0">
                <a:latin typeface="Tahoma"/>
                <a:cs typeface="Tahoma"/>
              </a:rPr>
              <a:t>2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2</a:t>
            </a:r>
            <a:r>
              <a:rPr lang="en-US" altLang="ko-KR" sz="1600" spc="-5" dirty="0" smtClean="0">
                <a:latin typeface="Tahoma"/>
                <a:cs typeface="Tahoma"/>
              </a:rPr>
              <a:t>) </a:t>
            </a:r>
            <a:r>
              <a:rPr lang="en-US" altLang="ko-KR" sz="1600" spc="-5" dirty="0">
                <a:latin typeface="Tahoma"/>
                <a:cs typeface="Tahoma"/>
              </a:rPr>
              <a:t>% 10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dirty="0" smtClean="0">
                <a:latin typeface="Tahoma"/>
                <a:cs typeface="Tahoma"/>
              </a:rPr>
              <a:t>2 </a:t>
            </a:r>
            <a:endParaRPr lang="en-US" altLang="ko-KR" sz="1600" dirty="0">
              <a:latin typeface="Tahoma"/>
              <a:cs typeface="Tahom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493295" y="1554415"/>
            <a:ext cx="3539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Complete the table and hash function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777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Quadratic Probing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/>
          </p:nvPr>
        </p:nvGraphicFramePr>
        <p:xfrm>
          <a:off x="1199456" y="2079503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113707" y="1330999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79988" y="133099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89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>
            <p:extLst/>
          </p:nvPr>
        </p:nvGraphicFramePr>
        <p:xfrm>
          <a:off x="2183188" y="2068359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/>
          </p:nvPr>
        </p:nvGraphicFramePr>
        <p:xfrm>
          <a:off x="3206396" y="2068359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/>
          </p:nvPr>
        </p:nvGraphicFramePr>
        <p:xfrm>
          <a:off x="4229604" y="2063436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/>
          </p:nvPr>
        </p:nvGraphicFramePr>
        <p:xfrm>
          <a:off x="5252812" y="2044961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58</a:t>
                      </a: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960154"/>
              </p:ext>
            </p:extLst>
          </p:nvPr>
        </p:nvGraphicFramePr>
        <p:xfrm>
          <a:off x="6276020" y="204003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58</a:t>
                      </a: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203196" y="1335922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18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61152" y="132607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84360" y="133099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72819" y="1319958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69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99456" y="870033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89</a:t>
            </a:r>
            <a:r>
              <a:rPr lang="fr-FR" altLang="ko-KR" sz="2000" b="1" dirty="0"/>
              <a:t>, 18, 49, 58, 69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209005" y="5704171"/>
            <a:ext cx="48093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altLang="ko-KR" b="1" dirty="0"/>
              <a:t> </a:t>
            </a:r>
            <a:r>
              <a:rPr lang="fr-FR" altLang="ko-KR" b="1" dirty="0" smtClean="0"/>
              <a:t>  0              0              1              2              </a:t>
            </a:r>
            <a:r>
              <a:rPr lang="fr-FR" altLang="ko-KR" b="1" dirty="0"/>
              <a:t>2</a:t>
            </a:r>
            <a:r>
              <a:rPr lang="fr-FR" altLang="ko-KR" b="1" dirty="0" smtClean="0"/>
              <a:t>   </a:t>
            </a:r>
            <a:endParaRPr lang="fr-FR" altLang="ko-KR" b="1" dirty="0"/>
          </a:p>
        </p:txBody>
      </p:sp>
      <p:sp>
        <p:nvSpPr>
          <p:cNvPr id="29" name="object 33"/>
          <p:cNvSpPr txBox="1"/>
          <p:nvPr/>
        </p:nvSpPr>
        <p:spPr>
          <a:xfrm>
            <a:off x="7289158" y="5684580"/>
            <a:ext cx="596856" cy="369332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2400" b="1" spc="-5" dirty="0">
                <a:solidFill>
                  <a:srgbClr val="3333CC"/>
                </a:solidFill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0" name="object 33"/>
          <p:cNvSpPr txBox="1"/>
          <p:nvPr/>
        </p:nvSpPr>
        <p:spPr>
          <a:xfrm>
            <a:off x="2641733" y="5012900"/>
            <a:ext cx="525187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00B05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2" name="object 33"/>
          <p:cNvSpPr txBox="1"/>
          <p:nvPr/>
        </p:nvSpPr>
        <p:spPr>
          <a:xfrm>
            <a:off x="3657900" y="4671790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00B05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74744" y="1940325"/>
            <a:ext cx="415906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00B050"/>
                </a:solidFill>
                <a:latin typeface="Arial"/>
                <a:cs typeface="Arial"/>
              </a:rPr>
              <a:t>+1</a:t>
            </a:r>
            <a:r>
              <a:rPr lang="en-US" sz="16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4" name="object 33"/>
          <p:cNvSpPr txBox="1"/>
          <p:nvPr/>
        </p:nvSpPr>
        <p:spPr>
          <a:xfrm>
            <a:off x="5747242" y="2570429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00B050"/>
                </a:solidFill>
                <a:latin typeface="Arial"/>
                <a:cs typeface="Arial"/>
              </a:rPr>
              <a:t>+2</a:t>
            </a:r>
            <a:r>
              <a:rPr lang="en-US" sz="16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5" name="object 33"/>
          <p:cNvSpPr txBox="1"/>
          <p:nvPr/>
        </p:nvSpPr>
        <p:spPr>
          <a:xfrm>
            <a:off x="4719098" y="4996984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C0000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7" name="object 33"/>
          <p:cNvSpPr txBox="1"/>
          <p:nvPr/>
        </p:nvSpPr>
        <p:spPr>
          <a:xfrm>
            <a:off x="5776456" y="4624631"/>
            <a:ext cx="422711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C0000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8" name="object 33"/>
          <p:cNvSpPr txBox="1"/>
          <p:nvPr/>
        </p:nvSpPr>
        <p:spPr>
          <a:xfrm>
            <a:off x="5776456" y="5007030"/>
            <a:ext cx="438632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C00000"/>
                </a:solidFill>
                <a:latin typeface="Arial"/>
                <a:cs typeface="Arial"/>
              </a:rPr>
              <a:t>+1</a:t>
            </a:r>
            <a:r>
              <a:rPr lang="en-US" sz="1600" spc="-5" baseline="30000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>
            <p:extLst/>
          </p:nvPr>
        </p:nvGraphicFramePr>
        <p:xfrm>
          <a:off x="674858" y="2079503"/>
          <a:ext cx="504056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2191488" y="6185640"/>
            <a:ext cx="309287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fr-FR" altLang="ko-KR" dirty="0"/>
              <a:t>U</a:t>
            </a:r>
            <a:r>
              <a:rPr lang="fr-FR" altLang="ko-KR" dirty="0" smtClean="0"/>
              <a:t>nsucessful no. of probes</a:t>
            </a:r>
            <a:endParaRPr lang="fr-FR" altLang="ko-KR" dirty="0"/>
          </a:p>
        </p:txBody>
      </p:sp>
      <p:sp>
        <p:nvSpPr>
          <p:cNvPr id="44" name="직사각형 43"/>
          <p:cNvSpPr/>
          <p:nvPr/>
        </p:nvSpPr>
        <p:spPr>
          <a:xfrm>
            <a:off x="7271126" y="6184988"/>
            <a:ext cx="705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altLang="ko-KR" b="1" dirty="0"/>
              <a:t>Total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082983" y="870033"/>
            <a:ext cx="238121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= k % 10</a:t>
            </a:r>
            <a:endParaRPr lang="en-US" altLang="ko-KR" sz="2000" dirty="0"/>
          </a:p>
        </p:txBody>
      </p:sp>
      <p:sp>
        <p:nvSpPr>
          <p:cNvPr id="47" name="직사각형 46"/>
          <p:cNvSpPr/>
          <p:nvPr/>
        </p:nvSpPr>
        <p:spPr>
          <a:xfrm>
            <a:off x="7611771" y="2021383"/>
            <a:ext cx="3909883" cy="155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For example, quadratic probing for 58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</a:t>
            </a:r>
            <a:r>
              <a:rPr lang="en-US" altLang="ko-KR" sz="1600" dirty="0">
                <a:latin typeface="Tahoma"/>
                <a:cs typeface="Tahoma"/>
              </a:rPr>
              <a:t>f(0)) </a:t>
            </a:r>
            <a:r>
              <a:rPr lang="en-US" altLang="ko-KR" sz="1600" dirty="0" smtClean="0">
                <a:latin typeface="Tahoma"/>
                <a:cs typeface="Tahoma"/>
              </a:rPr>
              <a:t>% 10</a:t>
            </a:r>
            <a:r>
              <a:rPr lang="en-US" altLang="ko-KR" sz="1600" spc="15" dirty="0" smtClean="0">
                <a:latin typeface="Tahoma"/>
                <a:cs typeface="Tahoma"/>
              </a:rPr>
              <a:t> </a:t>
            </a:r>
            <a: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  <a:t/>
            </a:r>
            <a:b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</a:br>
            <a:r>
              <a:rPr lang="en-US" altLang="ko-KR" sz="1600" dirty="0">
                <a:latin typeface="Tahoma"/>
                <a:cs typeface="Tahoma"/>
              </a:rPr>
              <a:t>          = (     </a:t>
            </a:r>
            <a:r>
              <a:rPr lang="en-US" altLang="ko-KR" sz="1600" dirty="0" smtClean="0">
                <a:latin typeface="Tahoma"/>
                <a:cs typeface="Tahoma"/>
              </a:rPr>
              <a:t>8 </a:t>
            </a:r>
            <a:r>
              <a:rPr lang="en-US" altLang="ko-KR" sz="1600" dirty="0">
                <a:latin typeface="Tahoma"/>
                <a:cs typeface="Tahoma"/>
              </a:rPr>
              <a:t>+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0</a:t>
            </a:r>
            <a:r>
              <a:rPr lang="en-US" altLang="ko-KR" sz="1600" dirty="0">
                <a:latin typeface="Tahoma"/>
                <a:cs typeface="Tahoma"/>
              </a:rPr>
              <a:t>) </a:t>
            </a:r>
            <a:r>
              <a:rPr lang="en-US" altLang="ko-KR" sz="1600" dirty="0" smtClean="0">
                <a:latin typeface="Tahoma"/>
                <a:cs typeface="Tahoma"/>
              </a:rPr>
              <a:t>% </a:t>
            </a:r>
            <a:r>
              <a:rPr lang="en-US" altLang="ko-KR" sz="1600" dirty="0">
                <a:latin typeface="Tahoma"/>
                <a:cs typeface="Tahoma"/>
              </a:rPr>
              <a:t>10 = </a:t>
            </a:r>
            <a:r>
              <a:rPr lang="en-US" altLang="ko-KR" sz="1600" dirty="0" smtClean="0">
                <a:latin typeface="Tahoma"/>
                <a:cs typeface="Tahoma"/>
              </a:rPr>
              <a:t>8 (collision)</a:t>
            </a:r>
            <a:endParaRPr lang="en-US" altLang="ko-KR" sz="1600" dirty="0">
              <a:latin typeface="Tahoma"/>
              <a:cs typeface="Tahoma"/>
            </a:endParaRP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 1</a:t>
            </a:r>
            <a:r>
              <a:rPr lang="en-US" altLang="ko-KR" sz="1600" spc="-5" dirty="0" smtClean="0">
                <a:latin typeface="Tahoma"/>
                <a:cs typeface="Tahoma"/>
              </a:rPr>
              <a:t>) % </a:t>
            </a:r>
            <a:r>
              <a:rPr lang="en-US" altLang="ko-KR" sz="1600" spc="-5" dirty="0">
                <a:latin typeface="Tahoma"/>
                <a:cs typeface="Tahoma"/>
              </a:rPr>
              <a:t>10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dirty="0" smtClean="0">
                <a:latin typeface="Tahoma"/>
                <a:cs typeface="Tahoma"/>
              </a:rPr>
              <a:t>9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5" baseline="-25000" dirty="0" smtClean="0">
                <a:latin typeface="Tahoma"/>
                <a:cs typeface="Tahoma"/>
              </a:rPr>
              <a:t>2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h(58)+ 4</a:t>
            </a:r>
            <a:r>
              <a:rPr lang="en-US" altLang="ko-KR" sz="1600" spc="-5" dirty="0" smtClean="0">
                <a:latin typeface="Tahoma"/>
                <a:cs typeface="Tahoma"/>
              </a:rPr>
              <a:t>) </a:t>
            </a:r>
            <a:r>
              <a:rPr lang="en-US" altLang="ko-KR" sz="1600" spc="-5" dirty="0">
                <a:latin typeface="Tahoma"/>
                <a:cs typeface="Tahoma"/>
              </a:rPr>
              <a:t>% 10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dirty="0" smtClean="0">
                <a:latin typeface="Tahoma"/>
                <a:cs typeface="Tahoma"/>
              </a:rPr>
              <a:t>2 </a:t>
            </a:r>
            <a:endParaRPr lang="en-US" altLang="ko-KR" sz="1600" dirty="0">
              <a:latin typeface="Tahoma"/>
              <a:cs typeface="Tahom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611771" y="3972364"/>
            <a:ext cx="3909884" cy="155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For example, </a:t>
            </a:r>
            <a:r>
              <a:rPr lang="en-US" altLang="ko-KR" sz="1600" spc="-5" dirty="0">
                <a:latin typeface="Tahoma"/>
                <a:cs typeface="Tahoma"/>
              </a:rPr>
              <a:t>quadratic probing </a:t>
            </a:r>
            <a:r>
              <a:rPr lang="en-US" altLang="ko-KR" sz="1600" spc="-5" dirty="0" smtClean="0">
                <a:latin typeface="Tahoma"/>
                <a:cs typeface="Tahoma"/>
              </a:rPr>
              <a:t>for 69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600" spc="-5" dirty="0" smtClean="0">
                <a:latin typeface="Tahoma"/>
                <a:cs typeface="Tahoma"/>
              </a:rPr>
              <a:t>(69</a:t>
            </a:r>
            <a:r>
              <a:rPr lang="en-US" altLang="ko-KR" sz="1600" spc="-5" dirty="0">
                <a:latin typeface="Tahoma"/>
                <a:cs typeface="Tahoma"/>
              </a:rPr>
              <a:t>)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  <a:t/>
            </a:r>
            <a:b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</a:br>
            <a:endParaRPr lang="en-US" altLang="ko-KR" sz="1600" spc="-5" dirty="0" smtClean="0">
              <a:solidFill>
                <a:srgbClr val="FF0000"/>
              </a:solidFill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spc="-5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dirty="0">
              <a:latin typeface="Tahoma"/>
              <a:cs typeface="Tahom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493295" y="1554415"/>
            <a:ext cx="3539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Complete the table and hash function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005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Double Hashing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313635"/>
              </p:ext>
            </p:extLst>
          </p:nvPr>
        </p:nvGraphicFramePr>
        <p:xfrm>
          <a:off x="1136732" y="2071992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050983" y="1323488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17264" y="1323488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89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641655"/>
              </p:ext>
            </p:extLst>
          </p:nvPr>
        </p:nvGraphicFramePr>
        <p:xfrm>
          <a:off x="2120464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481204"/>
              </p:ext>
            </p:extLst>
          </p:nvPr>
        </p:nvGraphicFramePr>
        <p:xfrm>
          <a:off x="3143672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146155"/>
              </p:ext>
            </p:extLst>
          </p:nvPr>
        </p:nvGraphicFramePr>
        <p:xfrm>
          <a:off x="4166880" y="2055925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972089"/>
              </p:ext>
            </p:extLst>
          </p:nvPr>
        </p:nvGraphicFramePr>
        <p:xfrm>
          <a:off x="5186887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168787"/>
              </p:ext>
            </p:extLst>
          </p:nvPr>
        </p:nvGraphicFramePr>
        <p:xfrm>
          <a:off x="6210095" y="2055925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140472" y="1328411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18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198428" y="1318565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21636" y="1323488"/>
            <a:ext cx="72648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10095" y="1312447"/>
            <a:ext cx="72648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69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36732" y="862522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89</a:t>
            </a:r>
            <a:r>
              <a:rPr lang="fr-FR" altLang="ko-KR" sz="2000" b="1" dirty="0"/>
              <a:t>, 18, 49, 58, 69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985006" y="1986925"/>
            <a:ext cx="390988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Tahoma"/>
                <a:cs typeface="Tahoma"/>
              </a:rPr>
              <a:t>h</a:t>
            </a:r>
            <a:r>
              <a:rPr lang="en-US" altLang="ko-KR" sz="1400" spc="-7" baseline="-20833" dirty="0">
                <a:latin typeface="Tahoma"/>
                <a:cs typeface="Tahoma"/>
              </a:rPr>
              <a:t>0</a:t>
            </a:r>
            <a:r>
              <a:rPr lang="en-US" altLang="ko-KR" sz="1400" spc="-5" dirty="0">
                <a:latin typeface="Tahoma"/>
                <a:cs typeface="Tahoma"/>
              </a:rPr>
              <a:t>(49) </a:t>
            </a:r>
            <a:r>
              <a:rPr lang="en-US" altLang="ko-KR" sz="1400" dirty="0">
                <a:latin typeface="Tahoma"/>
                <a:cs typeface="Tahoma"/>
              </a:rPr>
              <a:t>= (h(49)+f(0)) </a:t>
            </a:r>
            <a:r>
              <a:rPr lang="en-US" altLang="ko-KR" sz="1400" dirty="0" smtClean="0">
                <a:latin typeface="Tahoma"/>
                <a:cs typeface="Tahoma"/>
              </a:rPr>
              <a:t>% </a:t>
            </a:r>
            <a:r>
              <a:rPr lang="en-US" altLang="ko-KR" sz="1400" dirty="0">
                <a:latin typeface="Tahoma"/>
                <a:cs typeface="Tahoma"/>
              </a:rPr>
              <a:t>10 = 9</a:t>
            </a:r>
            <a:r>
              <a:rPr lang="en-US" altLang="ko-KR" sz="1400" spc="15" dirty="0">
                <a:latin typeface="Tahoma"/>
                <a:cs typeface="Tahoma"/>
              </a:rPr>
              <a:t> </a:t>
            </a:r>
            <a:r>
              <a:rPr lang="en-US" altLang="ko-KR" sz="1400" spc="-5" dirty="0" smtClean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lang="en-US" altLang="ko-KR" sz="1400" spc="-5" dirty="0" err="1" smtClean="0">
                <a:solidFill>
                  <a:srgbClr val="FF0000"/>
                </a:solidFill>
                <a:latin typeface="Tahoma"/>
                <a:cs typeface="Tahoma"/>
              </a:rPr>
              <a:t>collison</a:t>
            </a:r>
            <a:r>
              <a:rPr lang="en-US" altLang="ko-KR" sz="1400" spc="-5" dirty="0" smtClean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lang="en-US" altLang="ko-KR" sz="1400" dirty="0">
              <a:latin typeface="Tahoma"/>
              <a:cs typeface="Tahoma"/>
            </a:endParaRP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Tahoma"/>
                <a:cs typeface="Tahoma"/>
              </a:rPr>
              <a:t>h</a:t>
            </a:r>
            <a:r>
              <a:rPr lang="en-US" altLang="ko-KR" sz="1400" spc="-7" baseline="-20833" dirty="0">
                <a:latin typeface="Tahoma"/>
                <a:cs typeface="Tahoma"/>
              </a:rPr>
              <a:t>1</a:t>
            </a:r>
            <a:r>
              <a:rPr lang="en-US" altLang="ko-KR" sz="1400" spc="-5" dirty="0">
                <a:latin typeface="Tahoma"/>
                <a:cs typeface="Tahoma"/>
              </a:rPr>
              <a:t>(49) </a:t>
            </a:r>
            <a:r>
              <a:rPr lang="en-US" altLang="ko-KR" sz="1400" dirty="0">
                <a:latin typeface="Tahoma"/>
                <a:cs typeface="Tahoma"/>
              </a:rPr>
              <a:t>= (h(49)+</a:t>
            </a:r>
            <a:r>
              <a:rPr lang="en-US" altLang="ko-KR" sz="1400" dirty="0">
                <a:solidFill>
                  <a:srgbClr val="3333CC"/>
                </a:solidFill>
                <a:latin typeface="Tahoma"/>
                <a:cs typeface="Tahoma"/>
              </a:rPr>
              <a:t>1*(7 – </a:t>
            </a:r>
            <a:r>
              <a:rPr lang="en-US" altLang="ko-KR" sz="1400" spc="-5" dirty="0">
                <a:solidFill>
                  <a:srgbClr val="3333CC"/>
                </a:solidFill>
                <a:latin typeface="Tahoma"/>
                <a:cs typeface="Tahoma"/>
              </a:rPr>
              <a:t>49 </a:t>
            </a:r>
            <a:r>
              <a:rPr lang="en-US" altLang="ko-KR" sz="1400" spc="-5" dirty="0" smtClean="0">
                <a:solidFill>
                  <a:srgbClr val="3333CC"/>
                </a:solidFill>
                <a:latin typeface="Tahoma"/>
                <a:cs typeface="Tahoma"/>
              </a:rPr>
              <a:t>% </a:t>
            </a:r>
            <a:r>
              <a:rPr lang="en-US" altLang="ko-KR" sz="1400" spc="-5" dirty="0">
                <a:solidFill>
                  <a:srgbClr val="3333CC"/>
                </a:solidFill>
                <a:latin typeface="Tahoma"/>
                <a:cs typeface="Tahoma"/>
              </a:rPr>
              <a:t>7)</a:t>
            </a:r>
            <a:r>
              <a:rPr lang="en-US" altLang="ko-KR" sz="1400" spc="-5" dirty="0">
                <a:latin typeface="Tahoma"/>
                <a:cs typeface="Tahoma"/>
              </a:rPr>
              <a:t>) </a:t>
            </a:r>
            <a:r>
              <a:rPr lang="en-US" altLang="ko-KR" sz="1400" spc="-5" dirty="0" smtClean="0">
                <a:latin typeface="Tahoma"/>
                <a:cs typeface="Tahoma"/>
              </a:rPr>
              <a:t>% </a:t>
            </a:r>
            <a:r>
              <a:rPr lang="en-US" altLang="ko-KR" sz="1400" spc="-5" dirty="0">
                <a:latin typeface="Tahoma"/>
                <a:cs typeface="Tahoma"/>
              </a:rPr>
              <a:t>10 </a:t>
            </a:r>
            <a:r>
              <a:rPr lang="en-US" altLang="ko-KR" sz="1400" dirty="0">
                <a:latin typeface="Tahoma"/>
                <a:cs typeface="Tahoma"/>
              </a:rPr>
              <a:t>= 6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988455" y="2690875"/>
            <a:ext cx="19024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400" spc="-5" dirty="0" smtClean="0">
                <a:latin typeface="Tahoma"/>
                <a:cs typeface="Tahoma"/>
              </a:rPr>
              <a:t>(58)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  <a:endParaRPr lang="en-US" altLang="ko-KR" sz="1400" dirty="0" smtClean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400" spc="-5" dirty="0" smtClean="0">
                <a:latin typeface="Tahoma"/>
                <a:cs typeface="Tahoma"/>
              </a:rPr>
              <a:t>(58)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7985006" y="3394825"/>
            <a:ext cx="158059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400" spc="-5" dirty="0" smtClean="0">
                <a:latin typeface="Tahoma"/>
                <a:cs typeface="Tahoma"/>
              </a:rPr>
              <a:t>(69)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  <a:endParaRPr lang="en-US" altLang="ko-KR" sz="1400" dirty="0" smtClean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400" spc="-5" dirty="0" smtClean="0">
                <a:latin typeface="Tahoma"/>
                <a:cs typeface="Tahoma"/>
              </a:rPr>
              <a:t>(69)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</a:p>
        </p:txBody>
      </p:sp>
      <p:graphicFrame>
        <p:nvGraphicFramePr>
          <p:cNvPr id="46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350931"/>
              </p:ext>
            </p:extLst>
          </p:nvPr>
        </p:nvGraphicFramePr>
        <p:xfrm>
          <a:off x="7233303" y="2055925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7233303" y="1312447"/>
            <a:ext cx="726482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23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7985006" y="4509120"/>
            <a:ext cx="158059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400" spc="-5" dirty="0" smtClean="0">
                <a:latin typeface="Tahoma"/>
                <a:cs typeface="Tahoma"/>
              </a:rPr>
              <a:t>(23)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  <a:endParaRPr lang="en-US" altLang="ko-KR" sz="1400" dirty="0" smtClean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400" spc="-5" dirty="0" smtClean="0">
                <a:latin typeface="Tahoma"/>
                <a:cs typeface="Tahoma"/>
              </a:rPr>
              <a:t>(23) </a:t>
            </a:r>
            <a:r>
              <a:rPr lang="en-US" altLang="ko-KR" sz="1400" dirty="0" smtClean="0">
                <a:latin typeface="Tahoma"/>
                <a:cs typeface="Tahoma"/>
              </a:rPr>
              <a:t>=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dirty="0" smtClean="0">
                <a:latin typeface="Tahoma"/>
                <a:cs typeface="Tahoma"/>
              </a:rPr>
              <a:t>: </a:t>
            </a:r>
            <a:endParaRPr lang="en-US" altLang="ko-KR" sz="1400" dirty="0">
              <a:latin typeface="Tahoma"/>
              <a:cs typeface="Tahoma"/>
            </a:endParaRPr>
          </a:p>
        </p:txBody>
      </p:sp>
      <p:graphicFrame>
        <p:nvGraphicFramePr>
          <p:cNvPr id="27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077079"/>
              </p:ext>
            </p:extLst>
          </p:nvPr>
        </p:nvGraphicFramePr>
        <p:xfrm>
          <a:off x="621052" y="2071992"/>
          <a:ext cx="504056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120464" y="5615077"/>
            <a:ext cx="586454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altLang="ko-KR" b="1" dirty="0"/>
              <a:t> </a:t>
            </a:r>
            <a:r>
              <a:rPr lang="fr-FR" altLang="ko-KR" b="1" dirty="0" smtClean="0"/>
              <a:t>  0              0              1              2              </a:t>
            </a:r>
            <a:r>
              <a:rPr lang="fr-FR" altLang="ko-KR" b="1" dirty="0"/>
              <a:t>2</a:t>
            </a:r>
            <a:r>
              <a:rPr lang="fr-FR" altLang="ko-KR" b="1" dirty="0" smtClean="0"/>
              <a:t>   </a:t>
            </a:r>
            <a:endParaRPr lang="fr-FR" altLang="ko-KR" b="1" dirty="0"/>
          </a:p>
        </p:txBody>
      </p:sp>
      <p:sp>
        <p:nvSpPr>
          <p:cNvPr id="30" name="직사각형 29"/>
          <p:cNvSpPr/>
          <p:nvPr/>
        </p:nvSpPr>
        <p:spPr>
          <a:xfrm>
            <a:off x="2102947" y="6096546"/>
            <a:ext cx="309287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fr-FR" altLang="ko-KR" dirty="0"/>
              <a:t>U</a:t>
            </a:r>
            <a:r>
              <a:rPr lang="fr-FR" altLang="ko-KR" dirty="0" smtClean="0"/>
              <a:t>nsucessful no. of probes</a:t>
            </a:r>
            <a:endParaRPr lang="fr-FR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233304" y="5626201"/>
            <a:ext cx="72648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7082983" y="870033"/>
            <a:ext cx="196534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</a:t>
            </a:r>
            <a:r>
              <a:rPr lang="en-US" altLang="ko-KR" sz="2000" smtClean="0"/>
              <a:t>= x % </a:t>
            </a:r>
            <a:r>
              <a:rPr lang="en-US" altLang="ko-KR" sz="2000" dirty="0" smtClean="0"/>
              <a:t>10</a:t>
            </a:r>
            <a:endParaRPr lang="en-US" altLang="ko-KR" sz="2000" dirty="0"/>
          </a:p>
        </p:txBody>
      </p:sp>
      <p:sp>
        <p:nvSpPr>
          <p:cNvPr id="33" name="직사각형 32"/>
          <p:cNvSpPr/>
          <p:nvPr/>
        </p:nvSpPr>
        <p:spPr>
          <a:xfrm>
            <a:off x="8037764" y="1688839"/>
            <a:ext cx="3223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No coloring is required in this page.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8037764" y="1378879"/>
            <a:ext cx="3539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Complete the table and hash function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2442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Linear Hashing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553236"/>
              </p:ext>
            </p:extLst>
          </p:nvPr>
        </p:nvGraphicFramePr>
        <p:xfrm>
          <a:off x="1184903" y="2118190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099154" y="1369686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65435" y="136968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100416"/>
              </p:ext>
            </p:extLst>
          </p:nvPr>
        </p:nvGraphicFramePr>
        <p:xfrm>
          <a:off x="2168635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001055"/>
              </p:ext>
            </p:extLst>
          </p:nvPr>
        </p:nvGraphicFramePr>
        <p:xfrm>
          <a:off x="3191843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520107"/>
              </p:ext>
            </p:extLst>
          </p:nvPr>
        </p:nvGraphicFramePr>
        <p:xfrm>
          <a:off x="4215051" y="2102123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057837"/>
              </p:ext>
            </p:extLst>
          </p:nvPr>
        </p:nvGraphicFramePr>
        <p:xfrm>
          <a:off x="5235058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85248"/>
              </p:ext>
            </p:extLst>
          </p:nvPr>
        </p:nvGraphicFramePr>
        <p:xfrm>
          <a:off x="6258266" y="2102123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188643" y="137460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46599" y="1364763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69807" y="136968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58266" y="1358645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84903" y="908720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8, 1, 9, 6, 1</a:t>
            </a:r>
            <a:r>
              <a:rPr lang="en-US" altLang="ko-KR" sz="2000" b="1" dirty="0" smtClean="0"/>
              <a:t>5</a:t>
            </a:r>
            <a:endParaRPr lang="fr-FR" altLang="ko-KR" sz="2000" b="1" dirty="0"/>
          </a:p>
        </p:txBody>
      </p:sp>
      <p:graphicFrame>
        <p:nvGraphicFramePr>
          <p:cNvPr id="2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161897"/>
              </p:ext>
            </p:extLst>
          </p:nvPr>
        </p:nvGraphicFramePr>
        <p:xfrm>
          <a:off x="669223" y="2118190"/>
          <a:ext cx="504056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7032104" y="908720"/>
            <a:ext cx="238121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= x % </a:t>
            </a:r>
            <a:r>
              <a:rPr lang="en-US" altLang="ko-KR" sz="2000" dirty="0"/>
              <a:t>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04112" y="2102123"/>
            <a:ext cx="3960440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h</a:t>
            </a:r>
            <a:r>
              <a:rPr lang="en-US" altLang="ko-KR" sz="1600" baseline="-25000" dirty="0" smtClean="0">
                <a:latin typeface="+mn-ea"/>
              </a:rPr>
              <a:t>0</a:t>
            </a:r>
            <a:r>
              <a:rPr lang="en-US" altLang="ko-KR" sz="1600" dirty="0" smtClean="0">
                <a:latin typeface="+mn-ea"/>
              </a:rPr>
              <a:t>(8</a:t>
            </a:r>
            <a:r>
              <a:rPr lang="en-US" altLang="ko-KR" sz="1600" dirty="0">
                <a:latin typeface="+mn-ea"/>
              </a:rPr>
              <a:t>) = 8 mod 7 = </a:t>
            </a:r>
            <a:r>
              <a:rPr lang="en-US" altLang="ko-KR" sz="1600" dirty="0" smtClean="0">
                <a:latin typeface="+mn-ea"/>
              </a:rPr>
              <a:t>1</a:t>
            </a:r>
          </a:p>
          <a:p>
            <a:pPr fontAlgn="base">
              <a:spcBef>
                <a:spcPct val="0"/>
              </a:spcBef>
            </a:pPr>
            <a:endParaRPr lang="en-US" altLang="ko-KR" sz="16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h</a:t>
            </a:r>
            <a:r>
              <a:rPr lang="en-US" altLang="ko-KR" sz="1600" baseline="-25000" dirty="0" smtClean="0">
                <a:latin typeface="+mn-ea"/>
              </a:rPr>
              <a:t>0</a:t>
            </a:r>
            <a:r>
              <a:rPr lang="en-US" altLang="ko-KR" sz="1600" dirty="0" smtClean="0">
                <a:latin typeface="+mn-ea"/>
              </a:rPr>
              <a:t>(1</a:t>
            </a:r>
            <a:r>
              <a:rPr lang="en-US" altLang="ko-KR" sz="1600" dirty="0">
                <a:latin typeface="+mn-ea"/>
              </a:rPr>
              <a:t>) = 1 mod 7 = </a:t>
            </a:r>
            <a:r>
              <a:rPr lang="en-US" altLang="ko-KR" sz="1600" dirty="0" smtClean="0">
                <a:latin typeface="+mn-ea"/>
              </a:rPr>
              <a:t>1</a:t>
            </a:r>
          </a:p>
          <a:p>
            <a:pPr fontAlgn="base">
              <a:spcBef>
                <a:spcPct val="0"/>
              </a:spcBef>
            </a:pPr>
            <a:endParaRPr lang="en-US" altLang="ko-KR" sz="16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endParaRPr lang="en-US" altLang="ko-KR" sz="16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h</a:t>
            </a:r>
            <a:r>
              <a:rPr lang="en-US" altLang="ko-KR" sz="1600" baseline="-25000" dirty="0" smtClean="0">
                <a:latin typeface="+mn-ea"/>
              </a:rPr>
              <a:t>0</a:t>
            </a:r>
            <a:r>
              <a:rPr lang="en-US" altLang="ko-KR" sz="1600" dirty="0" smtClean="0">
                <a:latin typeface="+mn-ea"/>
              </a:rPr>
              <a:t>(9</a:t>
            </a:r>
            <a:r>
              <a:rPr lang="en-US" altLang="ko-KR" sz="1600" dirty="0">
                <a:latin typeface="+mn-ea"/>
              </a:rPr>
              <a:t>) </a:t>
            </a:r>
            <a:r>
              <a:rPr lang="en-US" altLang="ko-KR" sz="1600" dirty="0" smtClean="0">
                <a:latin typeface="+mn-ea"/>
              </a:rPr>
              <a:t>= </a:t>
            </a:r>
            <a:r>
              <a:rPr lang="en-US" altLang="ko-KR" sz="1600" dirty="0">
                <a:latin typeface="+mn-ea"/>
              </a:rPr>
              <a:t>9 mod 7 = </a:t>
            </a:r>
            <a:r>
              <a:rPr lang="en-US" altLang="ko-KR" sz="1600" dirty="0" smtClean="0">
                <a:latin typeface="+mn-ea"/>
              </a:rPr>
              <a:t>2</a:t>
            </a:r>
            <a:endParaRPr lang="en-US" altLang="ko-KR" sz="1600" dirty="0">
              <a:latin typeface="+mn-ea"/>
            </a:endParaRPr>
          </a:p>
          <a:p>
            <a:pPr fontAlgn="base">
              <a:spcBef>
                <a:spcPct val="0"/>
              </a:spcBef>
            </a:pPr>
            <a:endParaRPr lang="en-US" altLang="ko-KR" sz="16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endParaRPr lang="en-US" altLang="ko-KR" sz="1600" dirty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h</a:t>
            </a:r>
            <a:r>
              <a:rPr lang="en-US" altLang="ko-KR" sz="1600" baseline="-25000" dirty="0" smtClean="0">
                <a:latin typeface="+mn-ea"/>
              </a:rPr>
              <a:t>0</a:t>
            </a:r>
            <a:r>
              <a:rPr lang="en-US" altLang="ko-KR" sz="1600" dirty="0" smtClean="0">
                <a:latin typeface="+mn-ea"/>
              </a:rPr>
              <a:t>(6</a:t>
            </a:r>
            <a:r>
              <a:rPr lang="en-US" altLang="ko-KR" sz="1600" dirty="0">
                <a:latin typeface="+mn-ea"/>
              </a:rPr>
              <a:t>) = 6 mod 7 = </a:t>
            </a:r>
            <a:r>
              <a:rPr lang="en-US" altLang="ko-KR" sz="1600" dirty="0" smtClean="0">
                <a:latin typeface="+mn-ea"/>
              </a:rPr>
              <a:t>6</a:t>
            </a:r>
          </a:p>
          <a:p>
            <a:pPr fontAlgn="base">
              <a:spcBef>
                <a:spcPct val="0"/>
              </a:spcBef>
            </a:pPr>
            <a:endParaRPr lang="en-US" altLang="ko-KR" sz="16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endParaRPr lang="en-US" altLang="ko-KR" sz="1600" dirty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h</a:t>
            </a:r>
            <a:r>
              <a:rPr lang="en-US" altLang="ko-KR" sz="1600" baseline="-25000" dirty="0" smtClean="0">
                <a:latin typeface="+mn-ea"/>
              </a:rPr>
              <a:t>0</a:t>
            </a:r>
            <a:r>
              <a:rPr lang="en-US" altLang="ko-KR" sz="1600" dirty="0" smtClean="0">
                <a:latin typeface="+mn-ea"/>
              </a:rPr>
              <a:t>(15) </a:t>
            </a:r>
            <a:r>
              <a:rPr lang="en-US" altLang="ko-KR" sz="1600" dirty="0">
                <a:latin typeface="+mn-ea"/>
              </a:rPr>
              <a:t>= </a:t>
            </a:r>
            <a:r>
              <a:rPr lang="en-US" altLang="ko-KR" sz="1600" dirty="0" smtClean="0">
                <a:latin typeface="+mn-ea"/>
              </a:rPr>
              <a:t>15 </a:t>
            </a:r>
            <a:r>
              <a:rPr lang="en-US" altLang="ko-KR" sz="1600" dirty="0">
                <a:latin typeface="+mn-ea"/>
              </a:rPr>
              <a:t>mod 7 = </a:t>
            </a:r>
            <a:r>
              <a:rPr lang="en-US" altLang="ko-KR" sz="1600" dirty="0" smtClean="0">
                <a:latin typeface="+mn-ea"/>
              </a:rPr>
              <a:t>1</a:t>
            </a:r>
            <a:endParaRPr lang="en-US" altLang="ko-KR" sz="1600" dirty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.</a:t>
            </a: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.</a:t>
            </a: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.</a:t>
            </a: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.</a:t>
            </a:r>
          </a:p>
          <a:p>
            <a:pPr fontAlgn="base">
              <a:spcBef>
                <a:spcPct val="0"/>
              </a:spcBef>
            </a:pPr>
            <a:endParaRPr lang="en-US" altLang="ko-KR" sz="1600" dirty="0" smtClean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037764" y="1688839"/>
            <a:ext cx="3223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No coloring is required in this page.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8037764" y="1378879"/>
            <a:ext cx="3539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Complete the table and hash function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5437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Double Hashing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045174"/>
              </p:ext>
            </p:extLst>
          </p:nvPr>
        </p:nvGraphicFramePr>
        <p:xfrm>
          <a:off x="1184903" y="2118190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099154" y="1369686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65435" y="136968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731025"/>
              </p:ext>
            </p:extLst>
          </p:nvPr>
        </p:nvGraphicFramePr>
        <p:xfrm>
          <a:off x="2168635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322586"/>
              </p:ext>
            </p:extLst>
          </p:nvPr>
        </p:nvGraphicFramePr>
        <p:xfrm>
          <a:off x="3191843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515427"/>
              </p:ext>
            </p:extLst>
          </p:nvPr>
        </p:nvGraphicFramePr>
        <p:xfrm>
          <a:off x="4215051" y="2102123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01523"/>
              </p:ext>
            </p:extLst>
          </p:nvPr>
        </p:nvGraphicFramePr>
        <p:xfrm>
          <a:off x="5235058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341546"/>
              </p:ext>
            </p:extLst>
          </p:nvPr>
        </p:nvGraphicFramePr>
        <p:xfrm>
          <a:off x="6258266" y="2102123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188643" y="137460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46599" y="1364763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69807" y="136968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58266" y="1358645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84903" y="908720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8, 1, 9, 6, </a:t>
            </a:r>
            <a:r>
              <a:rPr lang="fr-FR" altLang="ko-KR" sz="2000" b="1" dirty="0" smtClean="0">
                <a:solidFill>
                  <a:srgbClr val="C00000"/>
                </a:solidFill>
              </a:rPr>
              <a:t>13</a:t>
            </a:r>
            <a:endParaRPr lang="fr-FR" altLang="ko-KR" sz="20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39120" y="3645024"/>
            <a:ext cx="5813970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en-US" altLang="ko-KR" sz="1400" dirty="0" smtClean="0">
                <a:latin typeface="+mn-ea"/>
              </a:rPr>
              <a:t>h</a:t>
            </a:r>
            <a:r>
              <a:rPr lang="en-US" altLang="ko-KR" sz="1400" baseline="-25000" dirty="0" smtClean="0">
                <a:latin typeface="+mn-ea"/>
              </a:rPr>
              <a:t>0</a:t>
            </a:r>
            <a:r>
              <a:rPr lang="en-US" altLang="ko-KR" sz="1400" dirty="0" smtClean="0">
                <a:latin typeface="+mn-ea"/>
              </a:rPr>
              <a:t>(8</a:t>
            </a:r>
            <a:r>
              <a:rPr lang="en-US" altLang="ko-KR" sz="1400" dirty="0">
                <a:latin typeface="+mn-ea"/>
              </a:rPr>
              <a:t>) </a:t>
            </a:r>
            <a:r>
              <a:rPr lang="en-US" altLang="ko-KR" sz="1400" dirty="0" smtClean="0">
                <a:latin typeface="+mn-ea"/>
              </a:rPr>
              <a:t>=</a:t>
            </a:r>
          </a:p>
          <a:p>
            <a:pPr fontAlgn="base">
              <a:spcBef>
                <a:spcPct val="0"/>
              </a:spcBef>
            </a:pPr>
            <a:endParaRPr lang="en-US" altLang="ko-KR" sz="14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400" dirty="0" smtClean="0">
                <a:latin typeface="+mn-ea"/>
              </a:rPr>
              <a:t>h</a:t>
            </a:r>
            <a:r>
              <a:rPr lang="en-US" altLang="ko-KR" sz="1400" baseline="-25000" dirty="0" smtClean="0">
                <a:latin typeface="+mn-ea"/>
              </a:rPr>
              <a:t>0</a:t>
            </a:r>
            <a:r>
              <a:rPr lang="en-US" altLang="ko-KR" sz="1400" dirty="0" smtClean="0">
                <a:latin typeface="+mn-ea"/>
              </a:rPr>
              <a:t>(1</a:t>
            </a:r>
            <a:r>
              <a:rPr lang="en-US" altLang="ko-KR" sz="1400" dirty="0">
                <a:latin typeface="+mn-ea"/>
              </a:rPr>
              <a:t>) </a:t>
            </a:r>
            <a:r>
              <a:rPr lang="en-US" altLang="ko-KR" sz="1400" dirty="0" smtClean="0">
                <a:latin typeface="+mn-ea"/>
              </a:rPr>
              <a:t>=</a:t>
            </a:r>
          </a:p>
          <a:p>
            <a:pPr fontAlgn="base">
              <a:spcBef>
                <a:spcPct val="0"/>
              </a:spcBef>
            </a:pPr>
            <a:endParaRPr lang="en-US" altLang="ko-KR" sz="14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400" dirty="0" smtClean="0">
                <a:latin typeface="+mn-ea"/>
              </a:rPr>
              <a:t>h</a:t>
            </a:r>
            <a:r>
              <a:rPr lang="en-US" altLang="ko-KR" sz="1400" baseline="-25000" dirty="0" smtClean="0">
                <a:latin typeface="+mn-ea"/>
              </a:rPr>
              <a:t>0</a:t>
            </a:r>
            <a:r>
              <a:rPr lang="en-US" altLang="ko-KR" sz="1400" dirty="0" smtClean="0">
                <a:latin typeface="+mn-ea"/>
              </a:rPr>
              <a:t>(9</a:t>
            </a:r>
            <a:r>
              <a:rPr lang="en-US" altLang="ko-KR" sz="1400" dirty="0">
                <a:latin typeface="+mn-ea"/>
              </a:rPr>
              <a:t>) </a:t>
            </a:r>
            <a:r>
              <a:rPr lang="en-US" altLang="ko-KR" sz="1400" dirty="0" smtClean="0">
                <a:latin typeface="+mn-ea"/>
              </a:rPr>
              <a:t>=</a:t>
            </a:r>
          </a:p>
          <a:p>
            <a:pPr fontAlgn="base">
              <a:spcBef>
                <a:spcPct val="0"/>
              </a:spcBef>
            </a:pPr>
            <a:endParaRPr lang="en-US" altLang="ko-KR" sz="14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400" dirty="0" smtClean="0">
                <a:latin typeface="+mn-ea"/>
              </a:rPr>
              <a:t>h</a:t>
            </a:r>
            <a:r>
              <a:rPr lang="en-US" altLang="ko-KR" sz="1400" baseline="-25000" dirty="0" smtClean="0">
                <a:latin typeface="+mn-ea"/>
              </a:rPr>
              <a:t>0</a:t>
            </a:r>
            <a:r>
              <a:rPr lang="en-US" altLang="ko-KR" sz="1400" dirty="0" smtClean="0">
                <a:latin typeface="+mn-ea"/>
              </a:rPr>
              <a:t>(6</a:t>
            </a:r>
            <a:r>
              <a:rPr lang="en-US" altLang="ko-KR" sz="1400" dirty="0">
                <a:latin typeface="+mn-ea"/>
              </a:rPr>
              <a:t>) </a:t>
            </a:r>
            <a:r>
              <a:rPr lang="en-US" altLang="ko-KR" sz="1400" dirty="0" smtClean="0">
                <a:latin typeface="+mn-ea"/>
              </a:rPr>
              <a:t>=</a:t>
            </a:r>
          </a:p>
          <a:p>
            <a:pPr fontAlgn="base">
              <a:spcBef>
                <a:spcPct val="0"/>
              </a:spcBef>
            </a:pPr>
            <a:r>
              <a:rPr lang="en-US" altLang="ko-KR" sz="1400" dirty="0" smtClean="0">
                <a:latin typeface="+mn-ea"/>
              </a:rPr>
              <a:t> </a:t>
            </a:r>
          </a:p>
          <a:p>
            <a:pPr fontAlgn="base">
              <a:spcBef>
                <a:spcPct val="0"/>
              </a:spcBef>
            </a:pPr>
            <a:r>
              <a:rPr lang="en-US" altLang="ko-KR" sz="1400" dirty="0" smtClean="0">
                <a:latin typeface="+mn-ea"/>
              </a:rPr>
              <a:t>h</a:t>
            </a:r>
            <a:r>
              <a:rPr lang="en-US" altLang="ko-KR" sz="1400" baseline="-25000" dirty="0" smtClean="0">
                <a:latin typeface="+mn-ea"/>
              </a:rPr>
              <a:t>0</a:t>
            </a:r>
            <a:r>
              <a:rPr lang="en-US" altLang="ko-KR" sz="1400" dirty="0" smtClean="0">
                <a:latin typeface="+mn-ea"/>
              </a:rPr>
              <a:t>(13) = </a:t>
            </a:r>
          </a:p>
          <a:p>
            <a:r>
              <a:rPr lang="en-US" altLang="ko-KR" sz="1400" dirty="0" smtClean="0">
                <a:latin typeface="+mn-ea"/>
              </a:rPr>
              <a:t>.</a:t>
            </a:r>
          </a:p>
          <a:p>
            <a:r>
              <a:rPr lang="en-US" altLang="ko-KR" sz="1400" dirty="0" smtClean="0">
                <a:latin typeface="+mn-ea"/>
              </a:rPr>
              <a:t>.</a:t>
            </a:r>
          </a:p>
          <a:p>
            <a:endParaRPr lang="ko-KR" altLang="en-US" sz="1400" dirty="0">
              <a:latin typeface="+mn-ea"/>
            </a:endParaRPr>
          </a:p>
        </p:txBody>
      </p:sp>
      <p:graphicFrame>
        <p:nvGraphicFramePr>
          <p:cNvPr id="27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056806"/>
              </p:ext>
            </p:extLst>
          </p:nvPr>
        </p:nvGraphicFramePr>
        <p:xfrm>
          <a:off x="669223" y="2118190"/>
          <a:ext cx="504056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9146148" y="906277"/>
            <a:ext cx="176865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h'(x) = x </a:t>
            </a:r>
            <a:r>
              <a:rPr lang="en-US" altLang="ko-KR" sz="2000" smtClean="0"/>
              <a:t>% 5</a:t>
            </a:r>
            <a:endParaRPr lang="en-US" altLang="ko-KR" sz="2000" dirty="0"/>
          </a:p>
        </p:txBody>
      </p:sp>
      <p:sp>
        <p:nvSpPr>
          <p:cNvPr id="29" name="직사각형 28"/>
          <p:cNvSpPr/>
          <p:nvPr/>
        </p:nvSpPr>
        <p:spPr>
          <a:xfrm>
            <a:off x="7080760" y="906277"/>
            <a:ext cx="196534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= x % 7</a:t>
            </a:r>
            <a:endParaRPr lang="en-US" altLang="ko-KR" sz="2000" dirty="0"/>
          </a:p>
        </p:txBody>
      </p:sp>
      <p:sp>
        <p:nvSpPr>
          <p:cNvPr id="32" name="직사각형 31"/>
          <p:cNvSpPr/>
          <p:nvPr/>
        </p:nvSpPr>
        <p:spPr>
          <a:xfrm>
            <a:off x="8037764" y="1688839"/>
            <a:ext cx="3223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No coloring is required in this page.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37764" y="1378879"/>
            <a:ext cx="3539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Complete the table and hash function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0553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1984" y="2120566"/>
            <a:ext cx="5343409" cy="93438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Data </a:t>
            </a:r>
            <a:r>
              <a:rPr lang="en-US" altLang="ko-KR" dirty="0" smtClean="0">
                <a:solidFill>
                  <a:schemeClr val="tx1"/>
                </a:solidFill>
              </a:rPr>
              <a:t>Structures: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Hashing &amp; Hash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5951984" y="3166110"/>
            <a:ext cx="5343409" cy="25671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Hashing &amp; Hash Table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Collision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Rehashing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Coding</a:t>
            </a:r>
          </a:p>
          <a:p>
            <a:pPr lvl="1" indent="-342900"/>
            <a:r>
              <a:rPr lang="en-US" altLang="ko-KR" dirty="0"/>
              <a:t>Using list in STL</a:t>
            </a:r>
          </a:p>
          <a:p>
            <a:pPr lvl="1" indent="-342900"/>
            <a:r>
              <a:rPr lang="en-US" altLang="ko-KR" dirty="0"/>
              <a:t>Using </a:t>
            </a:r>
            <a:r>
              <a:rPr lang="en-US" altLang="ko-KR" dirty="0" err="1"/>
              <a:t>unordered_map</a:t>
            </a:r>
            <a:r>
              <a:rPr lang="en-US" altLang="ko-KR" dirty="0"/>
              <a:t> </a:t>
            </a:r>
            <a:r>
              <a:rPr lang="en-US" altLang="ko-KR" dirty="0" smtClean="0"/>
              <a:t>in </a:t>
            </a:r>
            <a:r>
              <a:rPr lang="en-US" altLang="ko-KR" dirty="0"/>
              <a:t>STL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691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3">
      <a:majorFont>
        <a:latin typeface="Georgia"/>
        <a:ea typeface="HY견명조"/>
        <a:cs typeface=""/>
      </a:majorFont>
      <a:minorFont>
        <a:latin typeface="Century Gothic"/>
        <a:ea typeface="맑은 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19626</TotalTime>
  <Words>698</Words>
  <Application>Microsoft Office PowerPoint</Application>
  <PresentationFormat>와이드스크린</PresentationFormat>
  <Paragraphs>264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HY견명조</vt:lpstr>
      <vt:lpstr>맑은 고딕</vt:lpstr>
      <vt:lpstr>바탕체</vt:lpstr>
      <vt:lpstr>Arial</vt:lpstr>
      <vt:lpstr>Arial Rounded MT Bold</vt:lpstr>
      <vt:lpstr>Century Gothic</vt:lpstr>
      <vt:lpstr>Tahoma</vt:lpstr>
      <vt:lpstr>Wingdings</vt:lpstr>
      <vt:lpstr>고려청자</vt:lpstr>
      <vt:lpstr>Data Structures: Hashing &amp; Hash Tables</vt:lpstr>
      <vt:lpstr>Linear Probing Example</vt:lpstr>
      <vt:lpstr>Quadratic Probing Example</vt:lpstr>
      <vt:lpstr>Double Hashing Example</vt:lpstr>
      <vt:lpstr>Linear Hashing Example</vt:lpstr>
      <vt:lpstr>Double Hashing Example</vt:lpstr>
      <vt:lpstr>Data Structures: Hashing &amp; Hash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1337</cp:revision>
  <dcterms:created xsi:type="dcterms:W3CDTF">2014-02-12T09:15:05Z</dcterms:created>
  <dcterms:modified xsi:type="dcterms:W3CDTF">2020-12-07T13:16:27Z</dcterms:modified>
</cp:coreProperties>
</file>