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0"/>
  </p:notesMasterIdLst>
  <p:sldIdLst>
    <p:sldId id="789" r:id="rId2"/>
    <p:sldId id="1322" r:id="rId3"/>
    <p:sldId id="1323" r:id="rId4"/>
    <p:sldId id="1324" r:id="rId5"/>
    <p:sldId id="1325" r:id="rId6"/>
    <p:sldId id="1326" r:id="rId7"/>
    <p:sldId id="1327" r:id="rId8"/>
    <p:sldId id="132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F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5097" autoAdjust="0"/>
  </p:normalViewPr>
  <p:slideViewPr>
    <p:cSldViewPr>
      <p:cViewPr varScale="1">
        <p:scale>
          <a:sx n="70" d="100"/>
          <a:sy n="70" d="100"/>
        </p:scale>
        <p:origin x="53" y="4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008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73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585239" y="2120566"/>
            <a:ext cx="4489523" cy="934383"/>
          </a:xfrm>
        </p:spPr>
        <p:txBody>
          <a:bodyPr>
            <a:normAutofit/>
          </a:bodyPr>
          <a:lstStyle>
            <a:lvl1pPr>
              <a:defRPr sz="2250" baseline="0">
                <a:latin typeface="Arial Rounded MT Bold" panose="020F0704030504030204" pitchFamily="34" charset="0"/>
              </a:defRPr>
            </a:lvl1pPr>
          </a:lstStyle>
          <a:p>
            <a:r>
              <a:rPr lang="ko-KR" altLang="en-US" dirty="0" smtClean="0"/>
              <a:t>마스터 제목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52F8BFD-083B-4AAA-90DD-9B0FF44BF1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585239" y="3166110"/>
            <a:ext cx="4489523" cy="2766060"/>
          </a:xfrm>
        </p:spPr>
        <p:txBody>
          <a:bodyPr>
            <a:normAutofit/>
          </a:bodyPr>
          <a:lstStyle>
            <a:lvl1pPr>
              <a:defRPr sz="2250">
                <a:latin typeface="Century Gothic" panose="020B0502020202020204" pitchFamily="34" charset="0"/>
              </a:defRPr>
            </a:lvl1pPr>
            <a:lvl2pPr>
              <a:defRPr sz="1875">
                <a:latin typeface="Century Gothic" panose="020B0502020202020204" pitchFamily="34" charset="0"/>
              </a:defRPr>
            </a:lvl2pPr>
            <a:lvl3pPr>
              <a:defRPr sz="1688">
                <a:latin typeface="Century Gothic" panose="020B0502020202020204" pitchFamily="34" charset="0"/>
              </a:defRPr>
            </a:lvl3pPr>
            <a:lvl4pPr marL="1371642" indent="0">
              <a:buNone/>
              <a:defRPr sz="1688">
                <a:latin typeface="Century Gothic" panose="020B0502020202020204" pitchFamily="34" charset="0"/>
              </a:defRPr>
            </a:lvl4pPr>
            <a:lvl5pPr marL="1828857" indent="0">
              <a:buNone/>
              <a:defRPr sz="1688">
                <a:latin typeface="Century Gothic" panose="020B0502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9833" y="4463739"/>
            <a:ext cx="2254251" cy="164665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341" y="4463739"/>
            <a:ext cx="2254251" cy="164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18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8735" y="4773874"/>
            <a:ext cx="9936028" cy="895218"/>
          </a:xfrm>
          <a:solidFill>
            <a:schemeClr val="bg1">
              <a:lumMod val="95000"/>
              <a:alpha val="65000"/>
            </a:schemeClr>
          </a:solidFill>
        </p:spPr>
        <p:txBody>
          <a:bodyPr wrap="square" lIns="108000" tIns="108000" rIns="108000" bIns="108000">
            <a:spAutoFit/>
          </a:bodyPr>
          <a:lstStyle>
            <a:lvl1pPr>
              <a:defRPr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3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527051" y="827187"/>
            <a:ext cx="11137896" cy="5620594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latin typeface="Century Gothic" panose="020B0502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>
            <a:noAutofit/>
          </a:bodyPr>
          <a:lstStyle>
            <a:lvl1pPr algn="l">
              <a:defRPr sz="2400"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583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5470BD-40AA-4ED2-BA67-D93A124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1" y="307508"/>
            <a:ext cx="11137896" cy="457196"/>
          </a:xfrm>
        </p:spPr>
        <p:txBody>
          <a:bodyPr/>
          <a:lstStyle>
            <a:lvl1pPr>
              <a:defRPr b="0" cap="none" baseline="0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527051" y="764704"/>
            <a:ext cx="11137896" cy="47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41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dirty="0"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868365"/>
            <a:ext cx="10972800" cy="5257799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9372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39AC7EFE-0311-49BA-B67C-73761A3CA2E9}"/>
              </a:ext>
            </a:extLst>
          </p:cNvPr>
          <p:cNvSpPr txBox="1">
            <a:spLocks/>
          </p:cNvSpPr>
          <p:nvPr userDrawn="1"/>
        </p:nvSpPr>
        <p:spPr>
          <a:xfrm>
            <a:off x="1811524" y="6574797"/>
            <a:ext cx="85689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Prof. Youngsup Kim,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idebtor@gmail.com, CSEE Dept., Grace School Rm204,</a:t>
            </a:r>
            <a:r>
              <a:rPr lang="en-US" altLang="ko-KR" sz="1200" b="0" i="1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ko-KR" sz="1200" b="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Handong Global University</a:t>
            </a:r>
            <a:endParaRPr lang="ko-KR" altLang="en-US" sz="1200" b="0" i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03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1" hangingPunct="1">
        <a:spcBef>
          <a:spcPct val="0"/>
        </a:spcBef>
        <a:buNone/>
        <a:defRPr kumimoji="0" sz="2400" b="0" kern="1200" spc="5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 panose="05000000000000000000" pitchFamily="2" charset="2"/>
        <a:buChar char="§"/>
        <a:defRPr kumimoji="0"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 panose="05000000000000000000" pitchFamily="2" charset="2"/>
        <a:buChar char="§"/>
        <a:defRPr kumimoji="0"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 panose="05000000000000000000" pitchFamily="2" charset="2"/>
        <a:buChar char="§"/>
        <a:defRPr kumimoji="0"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</a:t>
            </a:r>
            <a:r>
              <a:rPr lang="en-US" altLang="ko-KR" dirty="0" smtClean="0">
                <a:solidFill>
                  <a:schemeClr val="tx1"/>
                </a:solidFill>
              </a:rPr>
              <a:t>Structures: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Collision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</a:t>
            </a:r>
            <a:r>
              <a:rPr lang="en-US" altLang="ko-KR" dirty="0" smtClean="0"/>
              <a:t>in </a:t>
            </a:r>
            <a:r>
              <a:rPr lang="en-US" altLang="ko-KR" dirty="0"/>
              <a:t>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7695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Q1. Linear Probing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99456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83188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206396" y="2049704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29604" y="204478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52812" y="202630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/>
          </p:nvPr>
        </p:nvGraphicFramePr>
        <p:xfrm>
          <a:off x="6276020" y="202138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1113707" y="1312344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2179988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203196" y="1317267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261152" y="130742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284360" y="1312344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272819" y="130130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1199456" y="851378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graphicFrame>
        <p:nvGraphicFramePr>
          <p:cNvPr id="23" name="object 42"/>
          <p:cNvGraphicFramePr>
            <a:graphicFrameLocks noGrp="1"/>
          </p:cNvGraphicFramePr>
          <p:nvPr>
            <p:extLst/>
          </p:nvPr>
        </p:nvGraphicFramePr>
        <p:xfrm>
          <a:off x="675589" y="2060848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7061752" y="862522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k % 10</a:t>
            </a:r>
            <a:endParaRPr lang="en-US" altLang="ko-KR" sz="2000" dirty="0"/>
          </a:p>
        </p:txBody>
      </p:sp>
      <p:sp>
        <p:nvSpPr>
          <p:cNvPr id="25" name="직사각형 24"/>
          <p:cNvSpPr/>
          <p:nvPr/>
        </p:nvSpPr>
        <p:spPr>
          <a:xfrm>
            <a:off x="7603566" y="1958675"/>
            <a:ext cx="3909883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linear 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>
                <a:latin typeface="Tahoma"/>
                <a:cs typeface="Tahoma"/>
              </a:rPr>
              <a:t>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>
                <a:latin typeface="Tahoma"/>
                <a:cs typeface="Tahoma"/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% </a:t>
            </a:r>
            <a:r>
              <a:rPr lang="en-US" altLang="ko-KR" sz="1600" dirty="0">
                <a:latin typeface="Tahoma"/>
                <a:cs typeface="Tahoma"/>
              </a:rPr>
              <a:t>10 = </a:t>
            </a:r>
            <a:r>
              <a:rPr lang="en-US" altLang="ko-KR" sz="1600" dirty="0" smtClean="0">
                <a:latin typeface="Tahoma"/>
                <a:cs typeface="Tahoma"/>
              </a:rPr>
              <a:t>8 (collision)</a:t>
            </a: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 smtClean="0">
                <a:latin typeface="Tahoma"/>
                <a:cs typeface="Tahoma"/>
              </a:rPr>
              <a:t>) % </a:t>
            </a:r>
            <a:r>
              <a:rPr lang="en-US" altLang="ko-KR" sz="1600" spc="-5" dirty="0">
                <a:latin typeface="Tahoma"/>
                <a:cs typeface="Tahoma"/>
              </a:rPr>
              <a:t>10 </a:t>
            </a:r>
            <a:r>
              <a:rPr lang="en-US" altLang="ko-KR" sz="1600" dirty="0">
                <a:latin typeface="Tahoma"/>
                <a:cs typeface="Tahoma"/>
              </a:rPr>
              <a:t>= 9</a:t>
            </a:r>
            <a:r>
              <a:rPr lang="en-US" altLang="ko-KR" sz="1600" dirty="0" smtClean="0">
                <a:latin typeface="Tahoma"/>
                <a:cs typeface="Tahoma"/>
              </a:rPr>
              <a:t>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0 (collision</a:t>
            </a:r>
            <a:r>
              <a:rPr lang="en-US" altLang="ko-KR" sz="1600" dirty="0" smtClean="0">
                <a:latin typeface="Tahoma"/>
                <a:cs typeface="Tahoma"/>
              </a:rPr>
              <a:t>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3</a:t>
            </a:r>
            <a:r>
              <a:rPr lang="en-US" altLang="ko-KR" sz="1600" spc="-5" dirty="0" smtClean="0">
                <a:latin typeface="Tahoma"/>
                <a:cs typeface="Tahoma"/>
              </a:rPr>
              <a:t>(58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>
                <a:latin typeface="Tahoma"/>
                <a:cs typeface="Tahoma"/>
              </a:rPr>
              <a:t>= (h(58)+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3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1 </a:t>
            </a:r>
            <a:endParaRPr lang="en-US" altLang="ko-KR" sz="1600" dirty="0">
              <a:latin typeface="Tahoma"/>
              <a:cs typeface="Tahoma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10177291" y="1514317"/>
            <a:ext cx="1789272" cy="2306919"/>
            <a:chOff x="10180127" y="1528943"/>
            <a:chExt cx="1789272" cy="2306919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10313250" y="2564904"/>
              <a:ext cx="250082" cy="1270958"/>
            </a:xfrm>
            <a:prstGeom prst="roundRect">
              <a:avLst/>
            </a:prstGeom>
            <a:solidFill>
              <a:srgbClr val="C00000">
                <a:alpha val="15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cxnSp>
          <p:nvCxnSpPr>
            <p:cNvPr id="41" name="직선 화살표 연결선 40"/>
            <p:cNvCxnSpPr>
              <a:stCxn id="42" idx="2"/>
            </p:cNvCxnSpPr>
            <p:nvPr/>
          </p:nvCxnSpPr>
          <p:spPr>
            <a:xfrm flipH="1">
              <a:off x="10560497" y="1836720"/>
              <a:ext cx="514266" cy="72818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0180127" y="1528943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C00000"/>
                  </a:solidFill>
                </a:rPr>
                <a:t>probing sequence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35360" y="5618439"/>
            <a:ext cx="16619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</a:t>
            </a:r>
          </a:p>
          <a:p>
            <a:pPr algn="r"/>
            <a:r>
              <a:rPr lang="fr-FR" altLang="ko-KR" dirty="0" smtClean="0"/>
              <a:t>no. of probes</a:t>
            </a:r>
            <a:endParaRPr lang="fr-FR" altLang="ko-KR" dirty="0"/>
          </a:p>
        </p:txBody>
      </p:sp>
      <p:sp>
        <p:nvSpPr>
          <p:cNvPr id="44" name="직사각형 43"/>
          <p:cNvSpPr/>
          <p:nvPr/>
        </p:nvSpPr>
        <p:spPr>
          <a:xfrm>
            <a:off x="2183188" y="5756939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0              0              1               3             </a:t>
            </a:r>
            <a:r>
              <a:rPr lang="fr-FR" altLang="ko-KR" b="1" dirty="0"/>
              <a:t>3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45" name="직사각형 44"/>
          <p:cNvSpPr/>
          <p:nvPr/>
        </p:nvSpPr>
        <p:spPr>
          <a:xfrm>
            <a:off x="7604991" y="3927827"/>
            <a:ext cx="3909883" cy="2198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Complete the linear 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(69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= </a:t>
            </a:r>
            <a:endParaRPr lang="en-US" altLang="ko-KR"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698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내용 개체 틀 1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Consider a hash table consisting of TableSize = 11, and suppose int keys are hashed into the table using the hash function </a:t>
            </a:r>
            <a:r>
              <a:rPr lang="en-US" altLang="ko-KR" sz="1600" dirty="0" err="1" smtClean="0"/>
              <a:t>hash_function</a:t>
            </a:r>
            <a:r>
              <a:rPr lang="en-US" altLang="ko-KR" sz="1600" dirty="0" smtClean="0"/>
              <a:t>(). Suppose that collisions are solved using </a:t>
            </a:r>
            <a:r>
              <a:rPr lang="en-US" altLang="ko-KR" sz="1600" b="1" dirty="0" smtClean="0"/>
              <a:t>linear probing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The key listed below are to be inserted, in order given. Show </a:t>
            </a:r>
            <a:r>
              <a:rPr lang="en-US" altLang="ko-KR" sz="1600" b="1" dirty="0" smtClean="0"/>
              <a:t>the home bucket </a:t>
            </a:r>
            <a:r>
              <a:rPr lang="en-US" altLang="ko-KR" sz="1600" dirty="0" smtClean="0"/>
              <a:t>(to which the key hashes, before any probing), </a:t>
            </a:r>
            <a:r>
              <a:rPr lang="en-US" altLang="ko-KR" sz="1600" b="1" dirty="0" smtClean="0"/>
              <a:t>the probe sequence </a:t>
            </a:r>
            <a:r>
              <a:rPr lang="en-US" altLang="ko-KR" sz="1600" dirty="0" smtClean="0"/>
              <a:t>(if any) for each key, and </a:t>
            </a:r>
            <a:r>
              <a:rPr lang="en-US" altLang="ko-KR" sz="1600" b="1" dirty="0" smtClean="0"/>
              <a:t>the final hash table </a:t>
            </a:r>
            <a:r>
              <a:rPr lang="en-US" altLang="ko-KR" sz="1600" dirty="0" smtClean="0"/>
              <a:t>contents.  </a:t>
            </a:r>
            <a:br>
              <a:rPr lang="en-US" altLang="ko-KR" sz="1600" dirty="0" smtClean="0"/>
            </a:b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Q2. Linear Probing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83433" y="1462862"/>
            <a:ext cx="3456383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int </a:t>
            </a:r>
            <a:r>
              <a:rPr lang="en-US" altLang="ko-KR" sz="1200" spc="-5" dirty="0" err="1" smtClean="0">
                <a:latin typeface="Tahoma"/>
                <a:cs typeface="Tahoma"/>
              </a:rPr>
              <a:t>hash_function</a:t>
            </a:r>
            <a:r>
              <a:rPr lang="en-US" altLang="ko-KR" sz="1200" spc="-5" dirty="0" smtClean="0">
                <a:latin typeface="Tahoma"/>
                <a:cs typeface="Tahoma"/>
              </a:rPr>
              <a:t>(int </a:t>
            </a:r>
            <a:r>
              <a:rPr lang="en-US" altLang="ko-KR" sz="1200" spc="-5" dirty="0">
                <a:latin typeface="Tahoma"/>
                <a:cs typeface="Tahoma"/>
              </a:rPr>
              <a:t>key</a:t>
            </a:r>
            <a:r>
              <a:rPr lang="en-US" altLang="ko-KR" sz="1200" spc="-5" dirty="0" smtClean="0">
                <a:latin typeface="Tahoma"/>
                <a:cs typeface="Tahoma"/>
              </a:rPr>
              <a:t>) {</a:t>
            </a:r>
            <a:endParaRPr lang="en-US" altLang="ko-KR" sz="1200" spc="-5" dirty="0">
              <a:latin typeface="Tahoma"/>
              <a:cs typeface="Tahoma"/>
            </a:endParaRP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int x = (key + 5) * (key + 5);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/ 16;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+ key;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return x % </a:t>
            </a:r>
            <a:r>
              <a:rPr lang="en-US" altLang="ko-KR" sz="1200" spc="-5" dirty="0" smtClean="0">
                <a:latin typeface="Tahoma"/>
                <a:cs typeface="Tahoma"/>
              </a:rPr>
              <a:t>TableSize</a:t>
            </a:r>
            <a:r>
              <a:rPr lang="en-US" altLang="ko-KR" sz="1200" spc="-5" dirty="0">
                <a:latin typeface="Tahoma"/>
                <a:cs typeface="Tahoma"/>
              </a:rPr>
              <a:t>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}</a:t>
            </a:r>
            <a:endParaRPr lang="en-US" altLang="ko-KR" sz="1200" dirty="0">
              <a:latin typeface="Tahoma"/>
              <a:cs typeface="Tahom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983432" y="3430497"/>
          <a:ext cx="3024336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>
                  <a:extLst>
                    <a:ext uri="{9D8B030D-6E8A-4147-A177-3AD203B41FA5}">
                      <a16:colId xmlns:a16="http://schemas.microsoft.com/office/drawing/2014/main" val="3831574257"/>
                    </a:ext>
                  </a:extLst>
                </a:gridCol>
                <a:gridCol w="785734">
                  <a:extLst>
                    <a:ext uri="{9D8B030D-6E8A-4147-A177-3AD203B41FA5}">
                      <a16:colId xmlns:a16="http://schemas.microsoft.com/office/drawing/2014/main" val="2062671162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91469054"/>
                    </a:ext>
                  </a:extLst>
                </a:gridCol>
              </a:tblGrid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 smtClean="0"/>
                        <a:t>Key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 smtClean="0"/>
                        <a:t>Home </a:t>
                      </a:r>
                    </a:p>
                    <a:p>
                      <a:pPr algn="ctr" latinLnBrk="0"/>
                      <a:r>
                        <a:rPr lang="en-US" altLang="ko-KR" sz="1200" dirty="0" smtClean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 smtClean="0"/>
                        <a:t>Probe Sequence</a:t>
                      </a:r>
                    </a:p>
                    <a:p>
                      <a:pPr algn="ctr" latinLnBrk="0"/>
                      <a:r>
                        <a:rPr lang="en-US" altLang="ko-KR" sz="1200" dirty="0" smtClean="0"/>
                        <a:t>if</a:t>
                      </a:r>
                      <a:r>
                        <a:rPr lang="en-US" altLang="ko-KR" sz="1200" baseline="0" dirty="0" smtClean="0"/>
                        <a:t> any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438400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43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0754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23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1561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62186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6868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15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59004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31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450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3002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1271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11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6804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113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4151786" y="3496826"/>
          <a:ext cx="74052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7702">
                  <a:extLst>
                    <a:ext uri="{9D8B030D-6E8A-4147-A177-3AD203B41FA5}">
                      <a16:colId xmlns:a16="http://schemas.microsoft.com/office/drawing/2014/main" val="1293076626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4059961210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652272355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471242326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883299219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112959131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2924810322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3825466501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2848080403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3574544454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1132124949"/>
                    </a:ext>
                  </a:extLst>
                </a:gridCol>
                <a:gridCol w="591592">
                  <a:extLst>
                    <a:ext uri="{9D8B030D-6E8A-4147-A177-3AD203B41FA5}">
                      <a16:colId xmlns:a16="http://schemas.microsoft.com/office/drawing/2014/main" val="2256621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6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31408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151785" y="4311411"/>
            <a:ext cx="7405216" cy="209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1" dirty="0" smtClean="0"/>
              <a:t>Show </a:t>
            </a:r>
            <a:r>
              <a:rPr lang="en-US" altLang="ko-KR" dirty="0" smtClean="0"/>
              <a:t>how you get the probe sequence for the last key </a:t>
            </a:r>
            <a:r>
              <a:rPr lang="en-US" altLang="ko-KR" dirty="0" smtClean="0">
                <a:solidFill>
                  <a:srgbClr val="C00000"/>
                </a:solidFill>
              </a:rPr>
              <a:t>3</a:t>
            </a:r>
            <a:r>
              <a:rPr lang="en-US" altLang="ko-KR" dirty="0" smtClean="0"/>
              <a:t>: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612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Q3. Quadratic Probing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99456" y="2079503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113707" y="1330999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79988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83188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206396" y="2068359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29604" y="2063436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52812" y="2044961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58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99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/>
          </p:nvPr>
        </p:nvGraphicFramePr>
        <p:xfrm>
          <a:off x="6276020" y="204003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58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203196" y="1335922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61152" y="132607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84360" y="133099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72819" y="131995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99456" y="870033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69</a:t>
            </a:r>
          </a:p>
        </p:txBody>
      </p:sp>
      <p:sp>
        <p:nvSpPr>
          <p:cNvPr id="30" name="object 33"/>
          <p:cNvSpPr txBox="1"/>
          <p:nvPr/>
        </p:nvSpPr>
        <p:spPr>
          <a:xfrm>
            <a:off x="2641733" y="5012900"/>
            <a:ext cx="525187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2" name="object 33"/>
          <p:cNvSpPr txBox="1"/>
          <p:nvPr/>
        </p:nvSpPr>
        <p:spPr>
          <a:xfrm>
            <a:off x="3657900" y="4671790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74744" y="1940325"/>
            <a:ext cx="415906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4" name="object 33"/>
          <p:cNvSpPr txBox="1"/>
          <p:nvPr/>
        </p:nvSpPr>
        <p:spPr>
          <a:xfrm>
            <a:off x="5747242" y="2570429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00B050"/>
                </a:solidFill>
                <a:latin typeface="Arial"/>
                <a:cs typeface="Arial"/>
              </a:rPr>
              <a:t>+2</a:t>
            </a:r>
            <a:r>
              <a:rPr lang="en-US" sz="1600" spc="-5" baseline="30000" dirty="0" smtClean="0">
                <a:solidFill>
                  <a:srgbClr val="00B05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4719098" y="4996984"/>
            <a:ext cx="527199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7" name="object 33"/>
          <p:cNvSpPr txBox="1"/>
          <p:nvPr/>
        </p:nvSpPr>
        <p:spPr>
          <a:xfrm>
            <a:off x="5776456" y="4624631"/>
            <a:ext cx="422711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+0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8" name="object 33"/>
          <p:cNvSpPr txBox="1"/>
          <p:nvPr/>
        </p:nvSpPr>
        <p:spPr>
          <a:xfrm>
            <a:off x="5776456" y="5007030"/>
            <a:ext cx="438632" cy="2462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ctr">
              <a:lnSpc>
                <a:spcPct val="100000"/>
              </a:lnSpc>
              <a:spcBef>
                <a:spcPts val="310"/>
              </a:spcBef>
            </a:pPr>
            <a:r>
              <a:rPr lang="en-US" sz="1600" spc="-5" dirty="0" smtClean="0">
                <a:solidFill>
                  <a:srgbClr val="C00000"/>
                </a:solidFill>
                <a:latin typeface="Arial"/>
                <a:cs typeface="Arial"/>
              </a:rPr>
              <a:t>+1</a:t>
            </a:r>
            <a:r>
              <a:rPr lang="en-US" sz="1600" spc="-5" baseline="30000" dirty="0" smtClean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600" baseline="30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>
            <p:extLst/>
          </p:nvPr>
        </p:nvGraphicFramePr>
        <p:xfrm>
          <a:off x="674858" y="2079503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7082983" y="870033"/>
            <a:ext cx="238121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k % 10</a:t>
            </a:r>
            <a:endParaRPr lang="en-US" altLang="ko-KR" sz="2000" dirty="0"/>
          </a:p>
        </p:txBody>
      </p:sp>
      <p:sp>
        <p:nvSpPr>
          <p:cNvPr id="47" name="직사각형 46"/>
          <p:cNvSpPr/>
          <p:nvPr/>
        </p:nvSpPr>
        <p:spPr>
          <a:xfrm>
            <a:off x="7611771" y="2021383"/>
            <a:ext cx="3909883" cy="155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For example, </a:t>
            </a:r>
            <a:r>
              <a:rPr lang="en-US" altLang="ko-KR" sz="1600" spc="-5" dirty="0">
                <a:latin typeface="Tahoma"/>
                <a:cs typeface="Tahoma"/>
              </a:rPr>
              <a:t>quadratic  </a:t>
            </a:r>
            <a:r>
              <a:rPr lang="en-US" altLang="ko-KR" sz="1600" spc="-5" dirty="0" smtClean="0">
                <a:latin typeface="Tahoma"/>
                <a:cs typeface="Tahoma"/>
              </a:rPr>
              <a:t>probing for 58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>
                <a:latin typeface="Tahoma"/>
                <a:cs typeface="Tahoma"/>
              </a:rPr>
              <a:t>f(0)) </a:t>
            </a:r>
            <a:r>
              <a:rPr lang="en-US" altLang="ko-KR" sz="1600" dirty="0" smtClean="0">
                <a:latin typeface="Tahoma"/>
                <a:cs typeface="Tahoma"/>
              </a:rPr>
              <a:t>% 10</a:t>
            </a:r>
            <a:r>
              <a:rPr lang="en-US" altLang="ko-KR" sz="1600" spc="15" dirty="0" smtClean="0">
                <a:latin typeface="Tahoma"/>
                <a:cs typeface="Tahoma"/>
              </a:rPr>
              <a:t>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r>
              <a:rPr lang="en-US" altLang="ko-KR" sz="1600" dirty="0">
                <a:latin typeface="Tahoma"/>
                <a:cs typeface="Tahoma"/>
              </a:rPr>
              <a:t>          = (     </a:t>
            </a:r>
            <a:r>
              <a:rPr lang="en-US" altLang="ko-KR" sz="1600" dirty="0" smtClean="0">
                <a:latin typeface="Tahoma"/>
                <a:cs typeface="Tahoma"/>
              </a:rPr>
              <a:t>8 </a:t>
            </a:r>
            <a:r>
              <a:rPr lang="en-US" altLang="ko-KR" sz="1600" dirty="0">
                <a:latin typeface="Tahoma"/>
                <a:cs typeface="Tahoma"/>
              </a:rPr>
              <a:t>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0</a:t>
            </a:r>
            <a:r>
              <a:rPr lang="en-US" altLang="ko-KR" sz="1600" dirty="0">
                <a:latin typeface="Tahoma"/>
                <a:cs typeface="Tahoma"/>
              </a:rPr>
              <a:t>) </a:t>
            </a:r>
            <a:r>
              <a:rPr lang="en-US" altLang="ko-KR" sz="1600" dirty="0" smtClean="0">
                <a:latin typeface="Tahoma"/>
                <a:cs typeface="Tahoma"/>
              </a:rPr>
              <a:t>% </a:t>
            </a:r>
            <a:r>
              <a:rPr lang="en-US" altLang="ko-KR" sz="1600" dirty="0">
                <a:latin typeface="Tahoma"/>
                <a:cs typeface="Tahoma"/>
              </a:rPr>
              <a:t>10 = </a:t>
            </a:r>
            <a:r>
              <a:rPr lang="en-US" altLang="ko-KR" sz="1600" dirty="0" smtClean="0">
                <a:latin typeface="Tahoma"/>
                <a:cs typeface="Tahoma"/>
              </a:rPr>
              <a:t>8 (collision)</a:t>
            </a:r>
            <a:endParaRPr lang="en-US" altLang="ko-KR" sz="16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 1</a:t>
            </a:r>
            <a:r>
              <a:rPr lang="en-US" altLang="ko-KR" sz="1600" spc="-5" dirty="0" smtClean="0">
                <a:latin typeface="Tahoma"/>
                <a:cs typeface="Tahoma"/>
              </a:rPr>
              <a:t>) % </a:t>
            </a:r>
            <a:r>
              <a:rPr lang="en-US" altLang="ko-KR" sz="1600" spc="-5" dirty="0">
                <a:latin typeface="Tahoma"/>
                <a:cs typeface="Tahoma"/>
              </a:rPr>
              <a:t>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9 (collision)</a:t>
            </a: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5" baseline="-25000" dirty="0" smtClean="0">
                <a:latin typeface="Tahoma"/>
                <a:cs typeface="Tahoma"/>
              </a:rPr>
              <a:t>2</a:t>
            </a:r>
            <a:r>
              <a:rPr lang="en-US" altLang="ko-KR" sz="1600" spc="-5" dirty="0" smtClean="0">
                <a:latin typeface="Tahoma"/>
                <a:cs typeface="Tahoma"/>
              </a:rPr>
              <a:t>(58) </a:t>
            </a:r>
            <a:r>
              <a:rPr lang="en-US" altLang="ko-KR" sz="1600" dirty="0">
                <a:latin typeface="Tahoma"/>
                <a:cs typeface="Tahoma"/>
              </a:rPr>
              <a:t>= (</a:t>
            </a:r>
            <a:r>
              <a:rPr lang="en-US" altLang="ko-KR" sz="1600" dirty="0" smtClean="0">
                <a:latin typeface="Tahoma"/>
                <a:cs typeface="Tahoma"/>
              </a:rPr>
              <a:t>h(58)+ </a:t>
            </a:r>
            <a:r>
              <a:rPr lang="en-US" altLang="ko-KR" sz="1600" dirty="0" smtClean="0">
                <a:solidFill>
                  <a:srgbClr val="C00000"/>
                </a:solidFill>
                <a:latin typeface="Tahoma"/>
                <a:cs typeface="Tahoma"/>
              </a:rPr>
              <a:t>4</a:t>
            </a:r>
            <a:r>
              <a:rPr lang="en-US" altLang="ko-KR" sz="1600" spc="-5" dirty="0" smtClean="0">
                <a:latin typeface="Tahoma"/>
                <a:cs typeface="Tahoma"/>
              </a:rPr>
              <a:t>) </a:t>
            </a:r>
            <a:r>
              <a:rPr lang="en-US" altLang="ko-KR" sz="1600" spc="-5" dirty="0">
                <a:latin typeface="Tahoma"/>
                <a:cs typeface="Tahoma"/>
              </a:rPr>
              <a:t>% 10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dirty="0" smtClean="0">
                <a:latin typeface="Tahoma"/>
                <a:cs typeface="Tahoma"/>
              </a:rPr>
              <a:t>2 </a:t>
            </a:r>
            <a:endParaRPr lang="en-US" altLang="ko-KR" sz="1600" dirty="0">
              <a:latin typeface="Tahoma"/>
              <a:cs typeface="Tahom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611771" y="3972363"/>
            <a:ext cx="3909884" cy="2101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Complete quadratic probing for 69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600" spc="-5" dirty="0" smtClean="0">
                <a:latin typeface="Tahoma"/>
                <a:cs typeface="Tahoma"/>
              </a:rPr>
              <a:t>h</a:t>
            </a:r>
            <a:r>
              <a:rPr lang="en-US" altLang="ko-KR" sz="16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600" spc="-5" dirty="0" smtClean="0">
                <a:latin typeface="Tahoma"/>
                <a:cs typeface="Tahoma"/>
              </a:rPr>
              <a:t>(69</a:t>
            </a:r>
            <a:r>
              <a:rPr lang="en-US" altLang="ko-KR" sz="1600" spc="-5" dirty="0">
                <a:latin typeface="Tahoma"/>
                <a:cs typeface="Tahoma"/>
              </a:rPr>
              <a:t>) </a:t>
            </a:r>
            <a:r>
              <a:rPr lang="en-US" altLang="ko-KR" sz="1600" dirty="0">
                <a:latin typeface="Tahoma"/>
                <a:cs typeface="Tahoma"/>
              </a:rPr>
              <a:t>= </a:t>
            </a:r>
            <a: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  <a:t/>
            </a:r>
            <a:br>
              <a:rPr lang="en-US" altLang="ko-KR" sz="1600" spc="-5" dirty="0" smtClean="0">
                <a:solidFill>
                  <a:srgbClr val="FF0000"/>
                </a:solidFill>
                <a:latin typeface="Tahoma"/>
                <a:cs typeface="Tahoma"/>
              </a:rPr>
            </a:br>
            <a:endParaRPr lang="en-US" altLang="ko-KR" sz="1600" spc="-5" dirty="0" smtClean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spc="-5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endParaRPr lang="en-US" altLang="ko-KR" sz="1600" dirty="0">
              <a:latin typeface="Tahoma"/>
              <a:cs typeface="Tahoma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0272464" y="969384"/>
            <a:ext cx="1789272" cy="2606271"/>
            <a:chOff x="10272464" y="969384"/>
            <a:chExt cx="1789272" cy="2606271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10344472" y="2564904"/>
              <a:ext cx="216024" cy="1010751"/>
            </a:xfrm>
            <a:prstGeom prst="roundRect">
              <a:avLst/>
            </a:prstGeom>
            <a:solidFill>
              <a:srgbClr val="C00000">
                <a:alpha val="15000"/>
              </a:srgbClr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 flipH="1">
              <a:off x="10560496" y="1251488"/>
              <a:ext cx="514267" cy="13134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0272464" y="969384"/>
              <a:ext cx="17892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C00000"/>
                  </a:solidFill>
                </a:rPr>
                <a:t>probing sequence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2209005" y="5704171"/>
            <a:ext cx="480933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0              0              1              2              </a:t>
            </a:r>
            <a:r>
              <a:rPr lang="fr-FR" altLang="ko-KR" b="1" dirty="0"/>
              <a:t>2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50" name="직사각형 49"/>
          <p:cNvSpPr/>
          <p:nvPr/>
        </p:nvSpPr>
        <p:spPr>
          <a:xfrm>
            <a:off x="335360" y="5618439"/>
            <a:ext cx="16619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</a:t>
            </a:r>
          </a:p>
          <a:p>
            <a:pPr algn="r"/>
            <a:r>
              <a:rPr lang="fr-FR" altLang="ko-KR" dirty="0" smtClean="0"/>
              <a:t>no. of probes</a:t>
            </a:r>
            <a:endParaRPr lang="fr-FR" altLang="ko-KR" dirty="0"/>
          </a:p>
        </p:txBody>
      </p:sp>
    </p:spTree>
    <p:extLst>
      <p:ext uri="{BB962C8B-B14F-4D97-AF65-F5344CB8AC3E}">
        <p14:creationId xmlns:p14="http://schemas.microsoft.com/office/powerpoint/2010/main" val="233531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내용 개체 틀 1"/>
          <p:cNvSpPr txBox="1">
            <a:spLocks/>
          </p:cNvSpPr>
          <p:nvPr/>
        </p:nvSpPr>
        <p:spPr>
          <a:xfrm>
            <a:off x="527051" y="827187"/>
            <a:ext cx="11137896" cy="56205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smtClean="0"/>
              <a:t>Consider a hash table consisting of TableSize = 11, and suppose int keys are hashed into the table using the hash function </a:t>
            </a:r>
            <a:r>
              <a:rPr lang="en-US" altLang="ko-KR" sz="1600" dirty="0" err="1" smtClean="0"/>
              <a:t>hash_function</a:t>
            </a:r>
            <a:r>
              <a:rPr lang="en-US" altLang="ko-KR" sz="1600" dirty="0" smtClean="0"/>
              <a:t>(). Suppose that collisions are solved using </a:t>
            </a:r>
            <a:r>
              <a:rPr lang="en-US" altLang="ko-KR" sz="1600" b="1" dirty="0" smtClean="0"/>
              <a:t>quadratic probing. 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The key listed below are to be inserted, in order given. Show </a:t>
            </a:r>
            <a:r>
              <a:rPr lang="en-US" altLang="ko-KR" sz="1600" b="1" dirty="0" smtClean="0"/>
              <a:t>the home bucket </a:t>
            </a:r>
            <a:r>
              <a:rPr lang="en-US" altLang="ko-KR" sz="1600" dirty="0" smtClean="0"/>
              <a:t>(to which the key hashes, before any probing), </a:t>
            </a:r>
            <a:r>
              <a:rPr lang="en-US" altLang="ko-KR" sz="1600" b="1" dirty="0" smtClean="0"/>
              <a:t>the probe sequence </a:t>
            </a:r>
            <a:r>
              <a:rPr lang="en-US" altLang="ko-KR" sz="1600" dirty="0" smtClean="0"/>
              <a:t>(if any) for each key, and </a:t>
            </a:r>
            <a:r>
              <a:rPr lang="en-US" altLang="ko-KR" sz="1600" b="1" dirty="0" smtClean="0"/>
              <a:t>the final hash table </a:t>
            </a:r>
            <a:r>
              <a:rPr lang="en-US" altLang="ko-KR" sz="1600" dirty="0" smtClean="0"/>
              <a:t>contents.  </a:t>
            </a:r>
            <a:br>
              <a:rPr lang="en-US" altLang="ko-KR" sz="1600" dirty="0" smtClean="0"/>
            </a:br>
            <a:endParaRPr lang="en-US" altLang="ko-KR" sz="160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Q4</a:t>
            </a:r>
            <a:r>
              <a:rPr lang="en-US" altLang="ko-KR" spc="-5" dirty="0"/>
              <a:t>. Quadratic </a:t>
            </a:r>
            <a:r>
              <a:rPr lang="en-US" altLang="ko-KR" spc="-5" dirty="0" smtClean="0"/>
              <a:t>Probing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83433" y="1462862"/>
            <a:ext cx="3456383" cy="1308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int </a:t>
            </a:r>
            <a:r>
              <a:rPr lang="en-US" altLang="ko-KR" sz="1200" spc="-5" dirty="0" err="1" smtClean="0">
                <a:latin typeface="Tahoma"/>
                <a:cs typeface="Tahoma"/>
              </a:rPr>
              <a:t>hash_function</a:t>
            </a:r>
            <a:r>
              <a:rPr lang="en-US" altLang="ko-KR" sz="1200" spc="-5" dirty="0" smtClean="0">
                <a:latin typeface="Tahoma"/>
                <a:cs typeface="Tahoma"/>
              </a:rPr>
              <a:t>(int </a:t>
            </a:r>
            <a:r>
              <a:rPr lang="en-US" altLang="ko-KR" sz="1200" spc="-5" dirty="0">
                <a:latin typeface="Tahoma"/>
                <a:cs typeface="Tahoma"/>
              </a:rPr>
              <a:t>key</a:t>
            </a:r>
            <a:r>
              <a:rPr lang="en-US" altLang="ko-KR" sz="1200" spc="-5" dirty="0" smtClean="0">
                <a:latin typeface="Tahoma"/>
                <a:cs typeface="Tahoma"/>
              </a:rPr>
              <a:t>) {</a:t>
            </a:r>
            <a:endParaRPr lang="en-US" altLang="ko-KR" sz="1200" spc="-5" dirty="0">
              <a:latin typeface="Tahoma"/>
              <a:cs typeface="Tahoma"/>
            </a:endParaRP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int x = (key + 5) * (key + 5);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/ 16;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x = x + key;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    return x % </a:t>
            </a:r>
            <a:r>
              <a:rPr lang="en-US" altLang="ko-KR" sz="1200" spc="-5" dirty="0" smtClean="0">
                <a:latin typeface="Tahoma"/>
                <a:cs typeface="Tahoma"/>
              </a:rPr>
              <a:t>TableSize</a:t>
            </a:r>
            <a:r>
              <a:rPr lang="en-US" altLang="ko-KR" sz="1200" spc="-5" dirty="0">
                <a:latin typeface="Tahoma"/>
                <a:cs typeface="Tahoma"/>
              </a:rPr>
              <a:t>;</a:t>
            </a:r>
          </a:p>
          <a:p>
            <a:pPr marL="72000" lvl="1">
              <a:lnSpc>
                <a:spcPct val="75000"/>
              </a:lnSpc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200" spc="-5" dirty="0">
                <a:latin typeface="Tahoma"/>
                <a:cs typeface="Tahoma"/>
              </a:rPr>
              <a:t>}</a:t>
            </a:r>
            <a:endParaRPr lang="en-US" altLang="ko-KR" sz="1200" dirty="0">
              <a:latin typeface="Tahoma"/>
              <a:cs typeface="Tahom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983432" y="3430497"/>
          <a:ext cx="3024336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>
                  <a:extLst>
                    <a:ext uri="{9D8B030D-6E8A-4147-A177-3AD203B41FA5}">
                      <a16:colId xmlns:a16="http://schemas.microsoft.com/office/drawing/2014/main" val="3831574257"/>
                    </a:ext>
                  </a:extLst>
                </a:gridCol>
                <a:gridCol w="785734">
                  <a:extLst>
                    <a:ext uri="{9D8B030D-6E8A-4147-A177-3AD203B41FA5}">
                      <a16:colId xmlns:a16="http://schemas.microsoft.com/office/drawing/2014/main" val="2062671162"/>
                    </a:ext>
                  </a:extLst>
                </a:gridCol>
                <a:gridCol w="1764196">
                  <a:extLst>
                    <a:ext uri="{9D8B030D-6E8A-4147-A177-3AD203B41FA5}">
                      <a16:colId xmlns:a16="http://schemas.microsoft.com/office/drawing/2014/main" val="291469054"/>
                    </a:ext>
                  </a:extLst>
                </a:gridCol>
              </a:tblGrid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 smtClean="0"/>
                        <a:t>Key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 smtClean="0"/>
                        <a:t>Home </a:t>
                      </a:r>
                    </a:p>
                    <a:p>
                      <a:pPr algn="ctr" latinLnBrk="0"/>
                      <a:r>
                        <a:rPr lang="en-US" altLang="ko-KR" sz="1200" dirty="0" smtClean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 smtClean="0"/>
                        <a:t>Probe Sequence</a:t>
                      </a:r>
                    </a:p>
                    <a:p>
                      <a:pPr algn="ctr" latinLnBrk="0"/>
                      <a:r>
                        <a:rPr lang="en-US" altLang="ko-KR" sz="1200" dirty="0" smtClean="0"/>
                        <a:t>if</a:t>
                      </a:r>
                      <a:r>
                        <a:rPr lang="en-US" altLang="ko-KR" sz="1200" baseline="0" dirty="0" smtClean="0"/>
                        <a:t> any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438400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43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50754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23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201561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62186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0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56868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15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59004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31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4507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4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73002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7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12713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11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68045"/>
                  </a:ext>
                </a:extLst>
              </a:tr>
              <a:tr h="213528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50" dirty="0" smtClean="0"/>
                        <a:t>3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1130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4151789" y="3496826"/>
          <a:ext cx="741602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013">
                  <a:extLst>
                    <a:ext uri="{9D8B030D-6E8A-4147-A177-3AD203B41FA5}">
                      <a16:colId xmlns:a16="http://schemas.microsoft.com/office/drawing/2014/main" val="1293076626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4059961210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652272355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471242326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883299219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112959131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2924810322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3825466501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2848080403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3574544454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1132124949"/>
                    </a:ext>
                  </a:extLst>
                </a:gridCol>
                <a:gridCol w="592456">
                  <a:extLst>
                    <a:ext uri="{9D8B030D-6E8A-4147-A177-3AD203B41FA5}">
                      <a16:colId xmlns:a16="http://schemas.microsoft.com/office/drawing/2014/main" val="2256621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bucket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8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9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6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4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31408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4151790" y="4311411"/>
            <a:ext cx="7416028" cy="209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b="1" dirty="0" smtClean="0"/>
              <a:t>Show </a:t>
            </a:r>
            <a:r>
              <a:rPr lang="en-US" altLang="ko-KR" dirty="0" smtClean="0"/>
              <a:t>how you get the probe sequence for the last key 3.: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37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Q5. Double Hashing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84903" y="2118190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99154" y="1369686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65435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68635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191843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215051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235058" y="2107046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9</a:t>
                      </a: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/>
          </p:nvPr>
        </p:nvGraphicFramePr>
        <p:xfrm>
          <a:off x="6258266" y="2102123"/>
          <a:ext cx="720080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88643" y="1374609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246599" y="1364763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69807" y="1369686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58266" y="135864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4903" y="908720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8, 1, 9, 6, </a:t>
            </a:r>
            <a:r>
              <a:rPr lang="fr-FR" altLang="ko-KR" sz="2000" b="1" dirty="0" smtClean="0">
                <a:solidFill>
                  <a:srgbClr val="C00000"/>
                </a:solidFill>
              </a:rPr>
              <a:t>13</a:t>
            </a:r>
            <a:endParaRPr lang="fr-FR" altLang="ko-KR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27" name="object 42"/>
          <p:cNvGraphicFramePr>
            <a:graphicFrameLocks noGrp="1"/>
          </p:cNvGraphicFramePr>
          <p:nvPr>
            <p:extLst/>
          </p:nvPr>
        </p:nvGraphicFramePr>
        <p:xfrm>
          <a:off x="669223" y="2118190"/>
          <a:ext cx="504056" cy="242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104112" y="2102124"/>
            <a:ext cx="4560836" cy="4412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no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dirty="0" smtClean="0">
                <a:latin typeface="+mn-ea"/>
              </a:rPr>
              <a:t>h</a:t>
            </a:r>
            <a:r>
              <a:rPr lang="en-US" altLang="ko-KR" baseline="-25000" dirty="0" smtClean="0">
                <a:latin typeface="+mn-ea"/>
              </a:rPr>
              <a:t>0</a:t>
            </a:r>
            <a:r>
              <a:rPr lang="en-US" altLang="ko-KR" dirty="0" smtClean="0">
                <a:latin typeface="+mn-ea"/>
              </a:rPr>
              <a:t>(8</a:t>
            </a:r>
            <a:r>
              <a:rPr lang="en-US" altLang="ko-KR" dirty="0">
                <a:latin typeface="+mn-ea"/>
              </a:rPr>
              <a:t>) = 8 </a:t>
            </a:r>
            <a:r>
              <a:rPr lang="en-US" altLang="ko-KR" dirty="0" smtClean="0">
                <a:latin typeface="+mn-ea"/>
              </a:rPr>
              <a:t>% </a:t>
            </a:r>
            <a:r>
              <a:rPr lang="en-US" altLang="ko-KR" dirty="0">
                <a:latin typeface="+mn-ea"/>
              </a:rPr>
              <a:t>7 = </a:t>
            </a:r>
            <a:r>
              <a:rPr lang="en-US" altLang="ko-KR" dirty="0" smtClean="0">
                <a:latin typeface="+mn-ea"/>
              </a:rPr>
              <a:t>1</a:t>
            </a:r>
            <a:endParaRPr lang="en-US" altLang="ko-KR" dirty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dirty="0" smtClean="0">
                <a:latin typeface="+mn-ea"/>
              </a:rPr>
              <a:t>h</a:t>
            </a:r>
            <a:r>
              <a:rPr lang="en-US" altLang="ko-KR" baseline="-25000" dirty="0" smtClean="0">
                <a:latin typeface="+mn-ea"/>
              </a:rPr>
              <a:t>0</a:t>
            </a:r>
            <a:r>
              <a:rPr lang="en-US" altLang="ko-KR" dirty="0" smtClean="0">
                <a:latin typeface="+mn-ea"/>
              </a:rPr>
              <a:t>(1</a:t>
            </a:r>
            <a:r>
              <a:rPr lang="en-US" altLang="ko-KR" dirty="0">
                <a:latin typeface="+mn-ea"/>
              </a:rPr>
              <a:t>) = 1 </a:t>
            </a:r>
            <a:r>
              <a:rPr lang="en-US" altLang="ko-KR" dirty="0" smtClean="0">
                <a:latin typeface="+mn-ea"/>
              </a:rPr>
              <a:t>% </a:t>
            </a:r>
            <a:r>
              <a:rPr lang="en-US" altLang="ko-KR" dirty="0">
                <a:latin typeface="+mn-ea"/>
              </a:rPr>
              <a:t>7 = </a:t>
            </a:r>
            <a:r>
              <a:rPr lang="en-US" altLang="ko-KR" dirty="0" smtClean="0">
                <a:latin typeface="+mn-ea"/>
              </a:rPr>
              <a:t>1</a:t>
            </a:r>
          </a:p>
          <a:p>
            <a:pPr fontAlgn="base">
              <a:spcBef>
                <a:spcPct val="0"/>
              </a:spcBef>
            </a:pPr>
            <a:r>
              <a:rPr lang="en-US" altLang="ko-KR" dirty="0" smtClean="0">
                <a:latin typeface="+mn-ea"/>
              </a:rPr>
              <a:t>h</a:t>
            </a:r>
            <a:r>
              <a:rPr lang="en-US" altLang="ko-KR" baseline="-25000" dirty="0">
                <a:latin typeface="+mn-ea"/>
              </a:rPr>
              <a:t>1</a:t>
            </a:r>
            <a:r>
              <a:rPr lang="en-US" altLang="ko-KR" dirty="0" smtClean="0">
                <a:latin typeface="+mn-ea"/>
              </a:rPr>
              <a:t>(1) = (h(1) + h</a:t>
            </a:r>
            <a:r>
              <a:rPr lang="en-US" altLang="ko-KR" dirty="0">
                <a:latin typeface="+mn-ea"/>
              </a:rPr>
              <a:t>’(1)) </a:t>
            </a:r>
            <a:r>
              <a:rPr lang="en-US" altLang="ko-KR" dirty="0" smtClean="0">
                <a:latin typeface="+mn-ea"/>
              </a:rPr>
              <a:t>% </a:t>
            </a:r>
            <a:r>
              <a:rPr lang="en-US" altLang="ko-KR" dirty="0">
                <a:latin typeface="+mn-ea"/>
              </a:rPr>
              <a:t>7 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en-US" altLang="ko-KR" dirty="0" smtClean="0">
                <a:latin typeface="+mn-ea"/>
              </a:rPr>
              <a:t>       = 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smtClean="0">
                <a:latin typeface="+mn-ea"/>
              </a:rPr>
              <a:t>1    +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5</a:t>
            </a:r>
            <a:r>
              <a:rPr lang="en-US" altLang="ko-KR" dirty="0" smtClean="0">
                <a:latin typeface="+mn-ea"/>
              </a:rPr>
              <a:t> - (</a:t>
            </a:r>
            <a:r>
              <a:rPr lang="en-US" altLang="ko-KR" dirty="0">
                <a:latin typeface="+mn-ea"/>
              </a:rPr>
              <a:t>1 </a:t>
            </a:r>
            <a:r>
              <a:rPr lang="en-US" altLang="ko-KR" dirty="0" smtClean="0">
                <a:latin typeface="+mn-ea"/>
              </a:rPr>
              <a:t>%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5</a:t>
            </a:r>
            <a:r>
              <a:rPr lang="en-US" altLang="ko-KR" dirty="0">
                <a:latin typeface="+mn-ea"/>
              </a:rPr>
              <a:t>)) </a:t>
            </a:r>
            <a:r>
              <a:rPr lang="en-US" altLang="ko-KR" dirty="0" smtClean="0">
                <a:latin typeface="+mn-ea"/>
              </a:rPr>
              <a:t>% </a:t>
            </a:r>
            <a:r>
              <a:rPr lang="en-US" altLang="ko-KR" dirty="0">
                <a:latin typeface="+mn-ea"/>
              </a:rPr>
              <a:t>7 = </a:t>
            </a:r>
            <a:r>
              <a:rPr lang="en-US" altLang="ko-KR" dirty="0" smtClean="0">
                <a:latin typeface="+mn-ea"/>
              </a:rPr>
              <a:t>5</a:t>
            </a:r>
            <a:endParaRPr lang="en-US" altLang="ko-KR" dirty="0">
              <a:latin typeface="+mn-ea"/>
            </a:endParaRPr>
          </a:p>
          <a:p>
            <a:pPr fontAlgn="base">
              <a:spcBef>
                <a:spcPct val="0"/>
              </a:spcBef>
            </a:pPr>
            <a:endParaRPr lang="en-US" altLang="ko-KR" dirty="0" smtClean="0">
              <a:latin typeface="+mn-ea"/>
            </a:endParaRPr>
          </a:p>
          <a:p>
            <a:pPr fontAlgn="base">
              <a:spcBef>
                <a:spcPct val="0"/>
              </a:spcBef>
            </a:pPr>
            <a:r>
              <a:rPr lang="en-US" altLang="ko-KR" dirty="0" smtClean="0">
                <a:latin typeface="+mn-ea"/>
              </a:rPr>
              <a:t>h</a:t>
            </a:r>
            <a:r>
              <a:rPr lang="en-US" altLang="ko-KR" baseline="-25000" dirty="0" smtClean="0">
                <a:latin typeface="+mn-ea"/>
              </a:rPr>
              <a:t>0</a:t>
            </a:r>
            <a:r>
              <a:rPr lang="en-US" altLang="ko-KR" dirty="0" smtClean="0">
                <a:latin typeface="+mn-ea"/>
              </a:rPr>
              <a:t>(9</a:t>
            </a:r>
            <a:r>
              <a:rPr lang="en-US" altLang="ko-KR" dirty="0">
                <a:latin typeface="+mn-ea"/>
              </a:rPr>
              <a:t>) = 9 </a:t>
            </a:r>
            <a:r>
              <a:rPr lang="en-US" altLang="ko-KR" dirty="0" smtClean="0">
                <a:latin typeface="+mn-ea"/>
              </a:rPr>
              <a:t>% </a:t>
            </a:r>
            <a:r>
              <a:rPr lang="en-US" altLang="ko-KR" dirty="0">
                <a:latin typeface="+mn-ea"/>
              </a:rPr>
              <a:t>7 = </a:t>
            </a:r>
            <a:r>
              <a:rPr lang="en-US" altLang="ko-KR" dirty="0" smtClean="0">
                <a:latin typeface="+mn-ea"/>
              </a:rPr>
              <a:t>2</a:t>
            </a:r>
          </a:p>
          <a:p>
            <a:pPr fontAlgn="base">
              <a:spcBef>
                <a:spcPct val="0"/>
              </a:spcBef>
            </a:pPr>
            <a:r>
              <a:rPr lang="en-US" altLang="ko-KR" dirty="0" smtClean="0">
                <a:latin typeface="+mn-ea"/>
              </a:rPr>
              <a:t>h</a:t>
            </a:r>
            <a:r>
              <a:rPr lang="en-US" altLang="ko-KR" baseline="-25000" dirty="0" smtClean="0">
                <a:latin typeface="+mn-ea"/>
              </a:rPr>
              <a:t>0</a:t>
            </a:r>
            <a:r>
              <a:rPr lang="en-US" altLang="ko-KR" dirty="0" smtClean="0">
                <a:latin typeface="+mn-ea"/>
              </a:rPr>
              <a:t>(6</a:t>
            </a:r>
            <a:r>
              <a:rPr lang="en-US" altLang="ko-KR" dirty="0">
                <a:latin typeface="+mn-ea"/>
              </a:rPr>
              <a:t>) = 6 </a:t>
            </a:r>
            <a:r>
              <a:rPr lang="en-US" altLang="ko-KR" dirty="0" smtClean="0">
                <a:latin typeface="+mn-ea"/>
              </a:rPr>
              <a:t>% </a:t>
            </a:r>
            <a:r>
              <a:rPr lang="en-US" altLang="ko-KR" dirty="0">
                <a:latin typeface="+mn-ea"/>
              </a:rPr>
              <a:t>7 = </a:t>
            </a:r>
            <a:r>
              <a:rPr lang="en-US" altLang="ko-KR" dirty="0" smtClean="0">
                <a:latin typeface="+mn-ea"/>
              </a:rPr>
              <a:t>6</a:t>
            </a:r>
          </a:p>
          <a:p>
            <a:pPr fontAlgn="base">
              <a:spcBef>
                <a:spcPct val="0"/>
              </a:spcBef>
            </a:pPr>
            <a:r>
              <a:rPr lang="en-US" altLang="ko-KR" dirty="0" smtClean="0">
                <a:latin typeface="+mn-ea"/>
              </a:rPr>
              <a:t>h</a:t>
            </a:r>
            <a:r>
              <a:rPr lang="en-US" altLang="ko-KR" baseline="-25000" dirty="0" smtClean="0">
                <a:latin typeface="+mn-ea"/>
              </a:rPr>
              <a:t>0</a:t>
            </a:r>
            <a:r>
              <a:rPr lang="en-US" altLang="ko-KR" dirty="0" smtClean="0">
                <a:latin typeface="+mn-ea"/>
              </a:rPr>
              <a:t>(13) =</a:t>
            </a:r>
            <a:endParaRPr lang="ko-KR" altLang="en-US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04112" y="923378"/>
            <a:ext cx="2139507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= x % </a:t>
            </a:r>
            <a:r>
              <a:rPr lang="en-US" altLang="ko-KR" sz="2000" dirty="0"/>
              <a:t>7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7104112" y="1372374"/>
            <a:ext cx="456083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h'(x) = R – (x % R</a:t>
            </a:r>
            <a:r>
              <a:rPr lang="en-US" altLang="ko-KR" dirty="0" smtClean="0">
                <a:solidFill>
                  <a:srgbClr val="C00000"/>
                </a:solidFill>
              </a:rPr>
              <a:t>) </a:t>
            </a:r>
            <a:endParaRPr lang="en-US" altLang="ko-KR" dirty="0">
              <a:solidFill>
                <a:srgbClr val="C00000"/>
              </a:solidFill>
            </a:endParaRPr>
          </a:p>
          <a:p>
            <a:r>
              <a:rPr lang="en-US" altLang="ko-KR" dirty="0"/>
              <a:t>R is prime number less than TableSize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69223" y="5112310"/>
            <a:ext cx="591057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Compute the probe sequence when you insert </a:t>
            </a:r>
            <a:r>
              <a:rPr lang="en-US" altLang="ko-KR" dirty="0">
                <a:solidFill>
                  <a:srgbClr val="C00000"/>
                </a:solidFill>
              </a:rPr>
              <a:t>13.</a:t>
            </a:r>
          </a:p>
          <a:p>
            <a:r>
              <a:rPr lang="en-US" altLang="ko-KR" dirty="0"/>
              <a:t>Then, Its sequence is </a:t>
            </a:r>
            <a:r>
              <a:rPr lang="en-US" altLang="ko-KR" dirty="0" smtClean="0">
                <a:solidFill>
                  <a:srgbClr val="C00000"/>
                </a:solidFill>
              </a:rPr>
              <a:t>___________________ .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0" name="위쪽 화살표 19"/>
          <p:cNvSpPr/>
          <p:nvPr/>
        </p:nvSpPr>
        <p:spPr>
          <a:xfrm>
            <a:off x="6403437" y="4544264"/>
            <a:ext cx="425195" cy="4420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위쪽 화살표 34"/>
          <p:cNvSpPr/>
          <p:nvPr/>
        </p:nvSpPr>
        <p:spPr>
          <a:xfrm rot="5400000">
            <a:off x="6644314" y="5121239"/>
            <a:ext cx="485806" cy="4337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15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5" dirty="0" smtClean="0"/>
              <a:t>Q6. </a:t>
            </a:r>
            <a:r>
              <a:rPr lang="en-US" altLang="ko-KR" spc="-5" dirty="0"/>
              <a:t>Collision – Double </a:t>
            </a:r>
            <a:r>
              <a:rPr lang="en-US" altLang="ko-KR" spc="-5" dirty="0" smtClean="0"/>
              <a:t>Hashing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10" name="object 42"/>
          <p:cNvGraphicFramePr>
            <a:graphicFrameLocks noGrp="1"/>
          </p:cNvGraphicFramePr>
          <p:nvPr>
            <p:extLst/>
          </p:nvPr>
        </p:nvGraphicFramePr>
        <p:xfrm>
          <a:off x="1136732" y="2071992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050983" y="1323488"/>
            <a:ext cx="8835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Empty</a:t>
            </a:r>
            <a:br>
              <a:rPr lang="en-US" altLang="ko-KR" dirty="0" smtClean="0"/>
            </a:br>
            <a:r>
              <a:rPr lang="en-US" altLang="ko-KR" dirty="0" smtClean="0"/>
              <a:t>Table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117264" y="1323488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89</a:t>
            </a:r>
            <a:endParaRPr lang="ko-KR" altLang="en-US" dirty="0"/>
          </a:p>
        </p:txBody>
      </p:sp>
      <p:graphicFrame>
        <p:nvGraphicFramePr>
          <p:cNvPr id="14" name="object 42"/>
          <p:cNvGraphicFramePr>
            <a:graphicFrameLocks noGrp="1"/>
          </p:cNvGraphicFramePr>
          <p:nvPr>
            <p:extLst/>
          </p:nvPr>
        </p:nvGraphicFramePr>
        <p:xfrm>
          <a:off x="2120464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5" name="object 42"/>
          <p:cNvGraphicFramePr>
            <a:graphicFrameLocks noGrp="1"/>
          </p:cNvGraphicFramePr>
          <p:nvPr>
            <p:extLst/>
          </p:nvPr>
        </p:nvGraphicFramePr>
        <p:xfrm>
          <a:off x="3143672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" name="object 42"/>
          <p:cNvGraphicFramePr>
            <a:graphicFrameLocks noGrp="1"/>
          </p:cNvGraphicFramePr>
          <p:nvPr>
            <p:extLst/>
          </p:nvPr>
        </p:nvGraphicFramePr>
        <p:xfrm>
          <a:off x="4166880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object 42"/>
          <p:cNvGraphicFramePr>
            <a:graphicFrameLocks noGrp="1"/>
          </p:cNvGraphicFramePr>
          <p:nvPr>
            <p:extLst/>
          </p:nvPr>
        </p:nvGraphicFramePr>
        <p:xfrm>
          <a:off x="5186887" y="2060848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8" name="object 42"/>
          <p:cNvGraphicFramePr>
            <a:graphicFrameLocks noGrp="1"/>
          </p:cNvGraphicFramePr>
          <p:nvPr>
            <p:extLst/>
          </p:nvPr>
        </p:nvGraphicFramePr>
        <p:xfrm>
          <a:off x="6210095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140472" y="1328411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18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198428" y="1318565"/>
            <a:ext cx="7264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4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21636" y="1323488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210095" y="1312447"/>
            <a:ext cx="72648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69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36732" y="862522"/>
            <a:ext cx="5793062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altLang="ko-KR" sz="2000" dirty="0"/>
              <a:t>Insert sequence</a:t>
            </a:r>
            <a:r>
              <a:rPr lang="fr-FR" altLang="ko-KR" sz="2000" dirty="0" smtClean="0"/>
              <a:t>:  </a:t>
            </a:r>
            <a:r>
              <a:rPr lang="fr-FR" altLang="ko-KR" sz="2000" b="1" dirty="0" smtClean="0"/>
              <a:t>89</a:t>
            </a:r>
            <a:r>
              <a:rPr lang="fr-FR" altLang="ko-KR" sz="2000" b="1" dirty="0"/>
              <a:t>, 18, 49, 58, </a:t>
            </a:r>
            <a:r>
              <a:rPr lang="fr-FR" altLang="ko-KR" sz="2000" b="1" dirty="0" smtClean="0"/>
              <a:t>69</a:t>
            </a:r>
            <a:r>
              <a:rPr lang="en-US" altLang="ko-KR" sz="2000" b="1" dirty="0" smtClean="0"/>
              <a:t>, 23</a:t>
            </a:r>
            <a:endParaRPr lang="fr-FR" altLang="ko-KR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7985006" y="1986925"/>
            <a:ext cx="3909883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0</a:t>
            </a:r>
            <a:r>
              <a:rPr lang="en-US" altLang="ko-KR" sz="1400" spc="-5" dirty="0">
                <a:latin typeface="Tahoma"/>
                <a:cs typeface="Tahoma"/>
              </a:rPr>
              <a:t>(49) </a:t>
            </a:r>
            <a:r>
              <a:rPr lang="en-US" altLang="ko-KR" sz="1400" dirty="0">
                <a:latin typeface="Tahoma"/>
                <a:cs typeface="Tahoma"/>
              </a:rPr>
              <a:t>= (h(49)+f(0)) </a:t>
            </a:r>
            <a:r>
              <a:rPr lang="en-US" altLang="ko-KR" sz="1400" dirty="0" smtClean="0">
                <a:latin typeface="Tahoma"/>
                <a:cs typeface="Tahoma"/>
              </a:rPr>
              <a:t>% </a:t>
            </a:r>
            <a:r>
              <a:rPr lang="en-US" altLang="ko-KR" sz="1400" dirty="0">
                <a:latin typeface="Tahoma"/>
                <a:cs typeface="Tahoma"/>
              </a:rPr>
              <a:t>10 = 9</a:t>
            </a:r>
            <a:r>
              <a:rPr lang="en-US" altLang="ko-KR" sz="1400" spc="15" dirty="0">
                <a:latin typeface="Tahoma"/>
                <a:cs typeface="Tahoma"/>
              </a:rPr>
              <a:t> </a:t>
            </a:r>
            <a:r>
              <a:rPr lang="en-US" altLang="ko-KR" sz="1400" spc="-5" dirty="0" smtClean="0">
                <a:solidFill>
                  <a:srgbClr val="FF0000"/>
                </a:solidFill>
                <a:latin typeface="Tahoma"/>
                <a:cs typeface="Tahoma"/>
              </a:rPr>
              <a:t>(collision)</a:t>
            </a:r>
            <a:endParaRPr lang="en-US" altLang="ko-KR" sz="1400" dirty="0">
              <a:latin typeface="Tahoma"/>
              <a:cs typeface="Tahoma"/>
            </a:endParaRPr>
          </a:p>
          <a:p>
            <a:pPr marL="72000" lvl="1">
              <a:spcBef>
                <a:spcPts val="575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>
                <a:latin typeface="Tahoma"/>
                <a:cs typeface="Tahoma"/>
              </a:rPr>
              <a:t>h</a:t>
            </a:r>
            <a:r>
              <a:rPr lang="en-US" altLang="ko-KR" sz="1400" spc="-7" baseline="-20833" dirty="0">
                <a:latin typeface="Tahoma"/>
                <a:cs typeface="Tahoma"/>
              </a:rPr>
              <a:t>1</a:t>
            </a:r>
            <a:r>
              <a:rPr lang="en-US" altLang="ko-KR" sz="1400" spc="-5" dirty="0">
                <a:latin typeface="Tahoma"/>
                <a:cs typeface="Tahoma"/>
              </a:rPr>
              <a:t>(49) </a:t>
            </a:r>
            <a:r>
              <a:rPr lang="en-US" altLang="ko-KR" sz="1400" dirty="0">
                <a:latin typeface="Tahoma"/>
                <a:cs typeface="Tahoma"/>
              </a:rPr>
              <a:t>= (h(49)+</a:t>
            </a:r>
            <a:r>
              <a:rPr lang="en-US" altLang="ko-KR" sz="1400" dirty="0">
                <a:solidFill>
                  <a:srgbClr val="3333CC"/>
                </a:solidFill>
                <a:latin typeface="Tahoma"/>
                <a:cs typeface="Tahoma"/>
              </a:rPr>
              <a:t>1*(</a:t>
            </a:r>
            <a:r>
              <a:rPr lang="en-US" altLang="ko-KR" sz="1400" dirty="0">
                <a:solidFill>
                  <a:srgbClr val="C00000"/>
                </a:solidFill>
                <a:latin typeface="Tahoma"/>
                <a:cs typeface="Tahoma"/>
              </a:rPr>
              <a:t>7</a:t>
            </a:r>
            <a:r>
              <a:rPr lang="en-US" altLang="ko-KR" sz="1400" dirty="0">
                <a:solidFill>
                  <a:srgbClr val="3333CC"/>
                </a:solidFill>
                <a:latin typeface="Tahoma"/>
                <a:cs typeface="Tahoma"/>
              </a:rPr>
              <a:t> – </a:t>
            </a:r>
            <a:r>
              <a:rPr lang="en-US" altLang="ko-KR" sz="1400" spc="-5" dirty="0">
                <a:solidFill>
                  <a:srgbClr val="3333CC"/>
                </a:solidFill>
                <a:latin typeface="Tahoma"/>
                <a:cs typeface="Tahoma"/>
              </a:rPr>
              <a:t>49 </a:t>
            </a:r>
            <a:r>
              <a:rPr lang="en-US" altLang="ko-KR" sz="1400" spc="-5" dirty="0" smtClean="0">
                <a:solidFill>
                  <a:srgbClr val="3333CC"/>
                </a:solidFill>
                <a:latin typeface="Tahoma"/>
                <a:cs typeface="Tahoma"/>
              </a:rPr>
              <a:t>% </a:t>
            </a:r>
            <a:r>
              <a:rPr lang="en-US" altLang="ko-KR" sz="1400" spc="-5" dirty="0">
                <a:solidFill>
                  <a:srgbClr val="C00000"/>
                </a:solidFill>
                <a:latin typeface="Tahoma"/>
                <a:cs typeface="Tahoma"/>
              </a:rPr>
              <a:t>7</a:t>
            </a:r>
            <a:r>
              <a:rPr lang="en-US" altLang="ko-KR" sz="1400" spc="-5" dirty="0">
                <a:solidFill>
                  <a:srgbClr val="3333CC"/>
                </a:solidFill>
                <a:latin typeface="Tahoma"/>
                <a:cs typeface="Tahoma"/>
              </a:rPr>
              <a:t>)</a:t>
            </a:r>
            <a:r>
              <a:rPr lang="en-US" altLang="ko-KR" sz="1400" spc="-5" dirty="0">
                <a:latin typeface="Tahoma"/>
                <a:cs typeface="Tahoma"/>
              </a:rPr>
              <a:t>) </a:t>
            </a:r>
            <a:r>
              <a:rPr lang="en-US" altLang="ko-KR" sz="1400" spc="-5" dirty="0" smtClean="0">
                <a:latin typeface="Tahoma"/>
                <a:cs typeface="Tahoma"/>
              </a:rPr>
              <a:t>% </a:t>
            </a:r>
            <a:r>
              <a:rPr lang="en-US" altLang="ko-KR" sz="1400" spc="-5" dirty="0">
                <a:latin typeface="Tahoma"/>
                <a:cs typeface="Tahoma"/>
              </a:rPr>
              <a:t>10 </a:t>
            </a:r>
            <a:r>
              <a:rPr lang="en-US" altLang="ko-KR" sz="1400" dirty="0">
                <a:latin typeface="Tahoma"/>
                <a:cs typeface="Tahoma"/>
              </a:rPr>
              <a:t>= 6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988455" y="2690875"/>
            <a:ext cx="19024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(58)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(58)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7985006" y="3394825"/>
            <a:ext cx="158059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(69)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(69)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</a:p>
        </p:txBody>
      </p:sp>
      <p:graphicFrame>
        <p:nvGraphicFramePr>
          <p:cNvPr id="46" name="object 42"/>
          <p:cNvGraphicFramePr>
            <a:graphicFrameLocks noGrp="1"/>
          </p:cNvGraphicFramePr>
          <p:nvPr>
            <p:extLst/>
          </p:nvPr>
        </p:nvGraphicFramePr>
        <p:xfrm>
          <a:off x="7233303" y="2055925"/>
          <a:ext cx="720080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endParaRPr lang="ko-KR" altLang="en-US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89</a:t>
                      </a:r>
                      <a:endParaRPr lang="ko-KR" altLang="en-US" dirty="0"/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7233303" y="1312447"/>
            <a:ext cx="726482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After</a:t>
            </a:r>
          </a:p>
          <a:p>
            <a:pPr algn="ctr"/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7985006" y="4509120"/>
            <a:ext cx="158059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0</a:t>
            </a:r>
            <a:r>
              <a:rPr lang="en-US" altLang="ko-KR" sz="1400" spc="-5" dirty="0" smtClean="0">
                <a:latin typeface="Tahoma"/>
                <a:cs typeface="Tahoma"/>
              </a:rPr>
              <a:t>(23) </a:t>
            </a:r>
            <a:r>
              <a:rPr lang="en-US" altLang="ko-KR" sz="1400" dirty="0">
                <a:latin typeface="Tahoma"/>
                <a:cs typeface="Tahoma"/>
              </a:rPr>
              <a:t>= </a:t>
            </a:r>
            <a:endParaRPr lang="en-US" altLang="ko-KR" sz="1400" dirty="0" smtClean="0">
              <a:latin typeface="Tahoma"/>
              <a:cs typeface="Tahoma"/>
            </a:endParaRP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spc="-5" dirty="0" smtClean="0">
                <a:latin typeface="Tahoma"/>
                <a:cs typeface="Tahoma"/>
              </a:rPr>
              <a:t>h</a:t>
            </a:r>
            <a:r>
              <a:rPr lang="en-US" altLang="ko-KR" sz="1400" spc="-7" baseline="-20833" dirty="0" smtClean="0">
                <a:latin typeface="Tahoma"/>
                <a:cs typeface="Tahoma"/>
              </a:rPr>
              <a:t>1</a:t>
            </a:r>
            <a:r>
              <a:rPr lang="en-US" altLang="ko-KR" sz="1400" spc="-5" dirty="0" smtClean="0">
                <a:latin typeface="Tahoma"/>
                <a:cs typeface="Tahoma"/>
              </a:rPr>
              <a:t>(23) </a:t>
            </a:r>
            <a:r>
              <a:rPr lang="en-US" altLang="ko-KR" sz="1400" dirty="0" smtClean="0">
                <a:latin typeface="Tahoma"/>
                <a:cs typeface="Tahoma"/>
              </a:rPr>
              <a:t>=</a:t>
            </a:r>
          </a:p>
          <a:p>
            <a:pPr marL="72000" lvl="1">
              <a:spcBef>
                <a:spcPts val="580"/>
              </a:spcBef>
              <a:buClr>
                <a:srgbClr val="FF0000"/>
              </a:buClr>
              <a:buSzPct val="54166"/>
              <a:tabLst>
                <a:tab pos="793115" algn="l"/>
                <a:tab pos="793750" algn="l"/>
              </a:tabLst>
            </a:pPr>
            <a:r>
              <a:rPr lang="en-US" altLang="ko-KR" sz="1400" dirty="0" smtClean="0">
                <a:latin typeface="Tahoma"/>
                <a:cs typeface="Tahoma"/>
              </a:rPr>
              <a:t>: </a:t>
            </a:r>
            <a:endParaRPr lang="en-US" altLang="ko-KR" sz="1400" dirty="0">
              <a:latin typeface="Tahoma"/>
              <a:cs typeface="Tahoma"/>
            </a:endParaRPr>
          </a:p>
        </p:txBody>
      </p:sp>
      <p:graphicFrame>
        <p:nvGraphicFramePr>
          <p:cNvPr id="27" name="object 42"/>
          <p:cNvGraphicFramePr>
            <a:graphicFrameLocks noGrp="1"/>
          </p:cNvGraphicFramePr>
          <p:nvPr>
            <p:extLst/>
          </p:nvPr>
        </p:nvGraphicFramePr>
        <p:xfrm>
          <a:off x="621052" y="2071992"/>
          <a:ext cx="504056" cy="346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5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326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51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469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36000" marB="3600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120464" y="5615077"/>
            <a:ext cx="586454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altLang="ko-KR" b="1" dirty="0"/>
              <a:t> </a:t>
            </a:r>
            <a:r>
              <a:rPr lang="fr-FR" altLang="ko-KR" b="1" dirty="0" smtClean="0"/>
              <a:t>  0              0              1              2              </a:t>
            </a:r>
            <a:r>
              <a:rPr lang="fr-FR" altLang="ko-KR" b="1" dirty="0"/>
              <a:t>2</a:t>
            </a:r>
            <a:r>
              <a:rPr lang="fr-FR" altLang="ko-KR" b="1" dirty="0" smtClean="0"/>
              <a:t>   </a:t>
            </a:r>
            <a:endParaRPr lang="fr-FR" altLang="ko-KR" b="1" dirty="0"/>
          </a:p>
        </p:txBody>
      </p:sp>
      <p:sp>
        <p:nvSpPr>
          <p:cNvPr id="32" name="직사각형 31"/>
          <p:cNvSpPr/>
          <p:nvPr/>
        </p:nvSpPr>
        <p:spPr>
          <a:xfrm>
            <a:off x="7082983" y="870033"/>
            <a:ext cx="1965345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/>
              <a:t>h(x) </a:t>
            </a:r>
            <a:r>
              <a:rPr lang="en-US" altLang="ko-KR" sz="2000" smtClean="0"/>
              <a:t>= x % </a:t>
            </a:r>
            <a:r>
              <a:rPr lang="en-US" altLang="ko-KR" sz="2000" dirty="0" smtClean="0"/>
              <a:t>10</a:t>
            </a:r>
            <a:endParaRPr lang="en-US" altLang="ko-KR" sz="2000" dirty="0"/>
          </a:p>
        </p:txBody>
      </p:sp>
      <p:sp>
        <p:nvSpPr>
          <p:cNvPr id="33" name="직사각형 32"/>
          <p:cNvSpPr/>
          <p:nvPr/>
        </p:nvSpPr>
        <p:spPr>
          <a:xfrm>
            <a:off x="8013010" y="1323488"/>
            <a:ext cx="388187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h'(x) = R – (x % R) </a:t>
            </a:r>
          </a:p>
          <a:p>
            <a:r>
              <a:rPr lang="en-US" altLang="ko-KR" sz="1600" dirty="0"/>
              <a:t>R is prime number less than TableSize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335360" y="5618439"/>
            <a:ext cx="1661922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fr-FR" altLang="ko-KR" dirty="0"/>
              <a:t>U</a:t>
            </a:r>
            <a:r>
              <a:rPr lang="fr-FR" altLang="ko-KR" dirty="0" smtClean="0"/>
              <a:t>nsucessful </a:t>
            </a:r>
          </a:p>
          <a:p>
            <a:pPr algn="r"/>
            <a:r>
              <a:rPr lang="fr-FR" altLang="ko-KR" dirty="0" smtClean="0"/>
              <a:t>no. of probes</a:t>
            </a:r>
            <a:endParaRPr lang="fr-FR" altLang="ko-KR" dirty="0"/>
          </a:p>
        </p:txBody>
      </p:sp>
    </p:spTree>
    <p:extLst>
      <p:ext uri="{BB962C8B-B14F-4D97-AF65-F5344CB8AC3E}">
        <p14:creationId xmlns:p14="http://schemas.microsoft.com/office/powerpoint/2010/main" val="4928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51984" y="2120566"/>
            <a:ext cx="5343409" cy="934383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solidFill>
                  <a:schemeClr val="tx1"/>
                </a:solidFill>
              </a:rPr>
              <a:t>Data </a:t>
            </a:r>
            <a:r>
              <a:rPr lang="en-US" altLang="ko-KR" dirty="0" smtClean="0">
                <a:solidFill>
                  <a:schemeClr val="tx1"/>
                </a:solidFill>
              </a:rPr>
              <a:t>Structures:</a:t>
            </a:r>
            <a:r>
              <a:rPr lang="en-US" altLang="ko-KR" dirty="0">
                <a:solidFill>
                  <a:schemeClr val="tx1"/>
                </a:solidFill>
              </a:rPr>
              <a:t/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 smtClean="0">
                <a:solidFill>
                  <a:schemeClr val="tx1"/>
                </a:solidFill>
              </a:rPr>
              <a:t>Hashing &amp; Hash Tables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3"/>
          </p:nvPr>
        </p:nvSpPr>
        <p:spPr>
          <a:xfrm>
            <a:off x="5951984" y="3166110"/>
            <a:ext cx="5343409" cy="25671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Hashing &amp; Hash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Collision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Rehashing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Coding</a:t>
            </a:r>
          </a:p>
          <a:p>
            <a:pPr lvl="1" indent="-342900"/>
            <a:r>
              <a:rPr lang="en-US" altLang="ko-KR" dirty="0"/>
              <a:t>Using list in STL</a:t>
            </a:r>
          </a:p>
          <a:p>
            <a:pPr lvl="1" indent="-342900"/>
            <a:r>
              <a:rPr lang="en-US" altLang="ko-KR" dirty="0"/>
              <a:t>Using </a:t>
            </a:r>
            <a:r>
              <a:rPr lang="en-US" altLang="ko-KR" dirty="0" err="1"/>
              <a:t>unordered_map</a:t>
            </a:r>
            <a:r>
              <a:rPr lang="en-US" altLang="ko-KR" dirty="0"/>
              <a:t> </a:t>
            </a:r>
            <a:r>
              <a:rPr lang="en-US" altLang="ko-KR" dirty="0" smtClean="0"/>
              <a:t>in </a:t>
            </a:r>
            <a:r>
              <a:rPr lang="en-US" altLang="ko-KR" dirty="0"/>
              <a:t>STL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69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3">
      <a:majorFont>
        <a:latin typeface="Georgia"/>
        <a:ea typeface="HY견명조"/>
        <a:cs typeface=""/>
      </a:majorFont>
      <a:minorFont>
        <a:latin typeface="Century Gothic"/>
        <a:ea typeface="맑은 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20454</TotalTime>
  <Words>1003</Words>
  <Application>Microsoft Office PowerPoint</Application>
  <PresentationFormat>와이드스크린</PresentationFormat>
  <Paragraphs>312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HY견명조</vt:lpstr>
      <vt:lpstr>맑은 고딕</vt:lpstr>
      <vt:lpstr>바탕체</vt:lpstr>
      <vt:lpstr>Arial</vt:lpstr>
      <vt:lpstr>Arial Rounded MT Bold</vt:lpstr>
      <vt:lpstr>Century Gothic</vt:lpstr>
      <vt:lpstr>Tahoma</vt:lpstr>
      <vt:lpstr>Wingdings</vt:lpstr>
      <vt:lpstr>고려청자</vt:lpstr>
      <vt:lpstr>Data Structures: Hashing &amp; Hash Tables</vt:lpstr>
      <vt:lpstr>Q1. Linear Probing</vt:lpstr>
      <vt:lpstr>Q2. Linear Probing</vt:lpstr>
      <vt:lpstr>Q3. Quadratic Probing</vt:lpstr>
      <vt:lpstr>Q4. Quadratic Probing</vt:lpstr>
      <vt:lpstr>Q5. Double Hashing</vt:lpstr>
      <vt:lpstr>Q6. Collision – Double Hashing </vt:lpstr>
      <vt:lpstr>Data Structures: Hashing &amp; Hash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1359</cp:revision>
  <dcterms:created xsi:type="dcterms:W3CDTF">2014-02-12T09:15:05Z</dcterms:created>
  <dcterms:modified xsi:type="dcterms:W3CDTF">2021-06-10T04:31:24Z</dcterms:modified>
</cp:coreProperties>
</file>