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0" r:id="rId6"/>
    <p:sldId id="260" r:id="rId7"/>
    <p:sldId id="261" r:id="rId8"/>
    <p:sldId id="271" r:id="rId9"/>
    <p:sldId id="265" r:id="rId10"/>
    <p:sldId id="264" r:id="rId11"/>
    <p:sldId id="263" r:id="rId12"/>
    <p:sldId id="267" r:id="rId13"/>
    <p:sldId id="279" r:id="rId14"/>
    <p:sldId id="262" r:id="rId15"/>
    <p:sldId id="266" r:id="rId16"/>
    <p:sldId id="272" r:id="rId17"/>
    <p:sldId id="273" r:id="rId18"/>
    <p:sldId id="275" r:id="rId19"/>
    <p:sldId id="277" r:id="rId20"/>
    <p:sldId id="269" r:id="rId21"/>
    <p:sldId id="278" r:id="rId22"/>
    <p:sldId id="26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pl.nasa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836738"/>
            <a:ext cx="9144000" cy="1641490"/>
          </a:xfrm>
        </p:spPr>
        <p:txBody>
          <a:bodyPr/>
          <a:lstStyle/>
          <a:p>
            <a:r>
              <a:rPr lang="en-IN" dirty="0" smtClean="0"/>
              <a:t>A Space Odyssey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Amandeep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 we need as input?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State </a:t>
            </a:r>
            <a:r>
              <a:rPr lang="en-IN" dirty="0"/>
              <a:t>vectors </a:t>
            </a:r>
            <a:r>
              <a:rPr lang="en-IN" dirty="0" smtClean="0"/>
              <a:t>(Position </a:t>
            </a:r>
            <a:r>
              <a:rPr lang="en-IN" dirty="0"/>
              <a:t>and Velocity) of </a:t>
            </a:r>
            <a:r>
              <a:rPr lang="en-IN" dirty="0" smtClean="0"/>
              <a:t>our spacecraft at any instant</a:t>
            </a:r>
          </a:p>
          <a:p>
            <a:endParaRPr lang="en-IN" dirty="0" smtClean="0"/>
          </a:p>
          <a:p>
            <a:r>
              <a:rPr lang="en-IN" dirty="0" smtClean="0"/>
              <a:t>What we can work with:</a:t>
            </a:r>
            <a:endParaRPr lang="en-IN" dirty="0" smtClean="0"/>
          </a:p>
          <a:p>
            <a:r>
              <a:rPr lang="en-IN" dirty="0" smtClean="0"/>
              <a:t>State Vectors </a:t>
            </a:r>
            <a:r>
              <a:rPr lang="en-IN" dirty="0" smtClean="0"/>
              <a:t>of </a:t>
            </a:r>
            <a:r>
              <a:rPr lang="en-IN" dirty="0" smtClean="0"/>
              <a:t>the two planets </a:t>
            </a:r>
          </a:p>
          <a:p>
            <a:r>
              <a:rPr lang="en-IN" dirty="0" smtClean="0"/>
              <a:t>Time taken for the mission </a:t>
            </a:r>
          </a:p>
          <a:p>
            <a:endParaRPr lang="en-IN" dirty="0" smtClean="0"/>
          </a:p>
          <a:p>
            <a:r>
              <a:rPr lang="en-IN" dirty="0" smtClean="0"/>
              <a:t>Problem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DIFFICULT TO DETERMINE EXACT STATE VECTORS OF THE            PLANETS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28" y="349540"/>
            <a:ext cx="6820034" cy="61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943" y="141668"/>
                <a:ext cx="10959921" cy="6465194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In </a:t>
                </a:r>
                <a:r>
                  <a:rPr lang="en-IN" dirty="0"/>
                  <a:t>astronomy and celestial navigation, an </a:t>
                </a:r>
                <a:r>
                  <a:rPr lang="en-IN" b="1" dirty="0"/>
                  <a:t>ephemeris</a:t>
                </a:r>
                <a:r>
                  <a:rPr lang="en-IN" dirty="0"/>
                  <a:t> </a:t>
                </a:r>
                <a:r>
                  <a:rPr lang="en-IN" dirty="0" smtClean="0"/>
                  <a:t>gives </a:t>
                </a:r>
                <a:r>
                  <a:rPr lang="en-IN" dirty="0"/>
                  <a:t>the positions of naturally occurring astronomical objects as well as artificial </a:t>
                </a:r>
                <a:r>
                  <a:rPr lang="en-IN" dirty="0" smtClean="0"/>
                  <a:t>satellites </a:t>
                </a:r>
                <a:r>
                  <a:rPr lang="en-IN" dirty="0"/>
                  <a:t>in the </a:t>
                </a:r>
                <a:r>
                  <a:rPr lang="en-IN" dirty="0" smtClean="0"/>
                  <a:t>sky </a:t>
                </a:r>
                <a:r>
                  <a:rPr lang="en-IN" dirty="0"/>
                  <a:t>at a given </a:t>
                </a:r>
                <a:r>
                  <a:rPr lang="en-IN" dirty="0" smtClean="0"/>
                  <a:t>time </a:t>
                </a:r>
                <a:r>
                  <a:rPr lang="en-IN" dirty="0"/>
                  <a:t>or times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dirty="0" smtClean="0"/>
                  <a:t>We’ll use the data given with respect to the </a:t>
                </a:r>
                <a:r>
                  <a:rPr lang="sv-SE" dirty="0"/>
                  <a:t>J2000 epoch (1 January 2000, </a:t>
                </a:r>
                <a:r>
                  <a:rPr lang="sv-SE" dirty="0" smtClean="0"/>
                  <a:t>12h </a:t>
                </a:r>
                <a:r>
                  <a:rPr lang="sv-SE" dirty="0"/>
                  <a:t>UT</a:t>
                </a:r>
                <a:r>
                  <a:rPr lang="sv-SE" dirty="0" smtClean="0"/>
                  <a:t>)</a:t>
                </a:r>
              </a:p>
              <a:p>
                <a:endParaRPr lang="sv-SE" dirty="0" smtClean="0"/>
              </a:p>
              <a:p>
                <a:r>
                  <a:rPr lang="sv-SE" dirty="0" smtClean="0"/>
                  <a:t>Given orbital elements with their rates of change w.r.t. a century :</a:t>
                </a:r>
              </a:p>
              <a:p>
                <a:pPr marL="0" indent="0">
                  <a:buNone/>
                </a:pPr>
                <a:r>
                  <a:rPr lang="sv-SE" dirty="0" smtClean="0"/>
                  <a:t>	a , e , i 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v-SE" dirty="0" smtClean="0"/>
                  <a:t> 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𝜛</m:t>
                    </m:r>
                  </m:oMath>
                </a14:m>
                <a:r>
                  <a:rPr lang="sv-SE" dirty="0" smtClean="0"/>
                  <a:t>(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v-SE" dirty="0" smtClean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v-SE" dirty="0" smtClean="0"/>
                  <a:t>), L(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𝜛</m:t>
                    </m:r>
                  </m:oMath>
                </a14:m>
                <a:r>
                  <a:rPr lang="sv-SE" dirty="0" smtClean="0"/>
                  <a:t>+M) 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943" y="141668"/>
                <a:ext cx="10959921" cy="646519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2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59" y="199445"/>
            <a:ext cx="8458200" cy="6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3959" y="5834129"/>
                <a:ext cx="10515600" cy="66970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sz="2700" dirty="0"/>
                  <a:t>J = </a:t>
                </a:r>
                <a:r>
                  <a:rPr lang="en-IN" sz="2700" dirty="0" smtClean="0"/>
                  <a:t/>
                </a:r>
                <a:br>
                  <a:rPr lang="en-IN" sz="2700" dirty="0" smtClean="0"/>
                </a:br>
                <a:r>
                  <a:rPr lang="en-IN" sz="2700" dirty="0"/>
                  <a:t/>
                </a:r>
                <a:br>
                  <a:rPr lang="en-IN" sz="2700" dirty="0"/>
                </a:br>
                <a:r>
                  <a:rPr lang="en-IN" sz="2700" dirty="0" smtClean="0"/>
                  <a:t/>
                </a:r>
                <a:br>
                  <a:rPr lang="en-IN" sz="2700" dirty="0" smtClean="0"/>
                </a:br>
                <a:r>
                  <a:rPr lang="en-IN" sz="2700" dirty="0" smtClean="0"/>
                  <a:t>  J =  367y - INT</a:t>
                </a:r>
                <a:r>
                  <a:rPr lang="en-IN" sz="2700" dirty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7[</m:t>
                        </m:r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𝐼𝑁𝑇</m:t>
                        </m:r>
                        <m:d>
                          <m:d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7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2700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num>
                              <m:den>
                                <m:r>
                                  <a:rPr lang="en-IN" sz="27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700" i="1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IN" sz="2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700" dirty="0"/>
                  <a:t>+ INT(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7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700" i="1" dirty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en-IN" sz="27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2700" i="1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700" dirty="0"/>
                  <a:t>) + d +1721013.5 + UT</a:t>
                </a:r>
                <a:r>
                  <a:rPr lang="en-IN" dirty="0"/>
                  <a:t/>
                </a:r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3959" y="5834129"/>
                <a:ext cx="10515600" cy="669702"/>
              </a:xfrm>
              <a:blipFill rotWithShape="0">
                <a:blip r:embed="rId2"/>
                <a:stretch>
                  <a:fillRect t="-112727" b="-1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1" y="1323319"/>
            <a:ext cx="4038600" cy="4351338"/>
          </a:xfrm>
        </p:spPr>
        <p:txBody>
          <a:bodyPr/>
          <a:lstStyle/>
          <a:p>
            <a:r>
              <a:rPr lang="en-IN" dirty="0"/>
              <a:t>Algorithms for determining sidereal time rely on the notion of  </a:t>
            </a:r>
            <a:r>
              <a:rPr lang="en-IN" i="1" dirty="0"/>
              <a:t> </a:t>
            </a:r>
            <a:r>
              <a:rPr lang="en-IN" b="1" i="1" dirty="0"/>
              <a:t>Julian day (JD) </a:t>
            </a:r>
          </a:p>
          <a:p>
            <a:r>
              <a:rPr lang="en-IN" dirty="0"/>
              <a:t>The   Julian day number is the number of days since noon UT on January 1, 4713 BC.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8" y="462125"/>
            <a:ext cx="6748857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basic algorithm: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Orbital Elements of the planets at entered time from the planetary ephemerides</a:t>
            </a:r>
          </a:p>
          <a:p>
            <a:r>
              <a:rPr lang="en-IN" dirty="0" smtClean="0"/>
              <a:t>State Vectors from the orbital elements</a:t>
            </a:r>
          </a:p>
          <a:p>
            <a:r>
              <a:rPr lang="en-IN" dirty="0" smtClean="0"/>
              <a:t>Deduction of the interplanetary orbit by Lambert’s Algorithm using the position vectors of the planets and the time taken</a:t>
            </a:r>
          </a:p>
          <a:p>
            <a:r>
              <a:rPr lang="en-IN" dirty="0" smtClean="0"/>
              <a:t>Determination of the required speed of the spacecraft at departure and arrival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50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Lambert’s Method: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acc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𝑧𝑆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</m:t>
                        </m:r>
                        <m:acc>
                          <m:accPr>
                            <m:chr m:val="̇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734096"/>
                <a:ext cx="10233800" cy="5442867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r>
                  <a:rPr lang="en-IN" dirty="0" smtClean="0"/>
                  <a:t>	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𝑧𝑆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rad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dirty="0" smtClean="0"/>
                  <a:t>       to be solved iteratively for z.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Resulting expressions: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𝑧𝑆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734096"/>
                <a:ext cx="10233800" cy="5442867"/>
              </a:xfrm>
              <a:blipFill rotWithShape="0">
                <a:blip r:embed="rId2"/>
                <a:stretch>
                  <a:fillRect t="-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8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Condition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67426"/>
                <a:ext cx="10233800" cy="6009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3600" dirty="0" smtClean="0">
                    <a:latin typeface="Cambria Math" panose="02040503050406030204" pitchFamily="18" charset="0"/>
                  </a:rPr>
                  <a:t>Evaluation of orbits w.r.t time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For ellipse:</a:t>
                </a: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Thus: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n-IN" dirty="0" smtClean="0"/>
                  <a:t> 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67426"/>
                <a:ext cx="10233800" cy="60095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93" y="1742436"/>
            <a:ext cx="6345907" cy="31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explore and analyse interplanetary trajectories.</a:t>
            </a:r>
          </a:p>
          <a:p>
            <a:r>
              <a:rPr lang="en-IN" dirty="0" smtClean="0"/>
              <a:t>To formulate a program that predicts basic trajectories and get a feel of real life interplanetary missions undertaken by space agencies such as NASA or ISRO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9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86261" y="1383862"/>
                <a:ext cx="3949148" cy="381099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r>
                  <a:rPr lang="en-IN" sz="2800" dirty="0" smtClean="0"/>
                  <a:t/>
                </a:r>
                <a:br>
                  <a:rPr lang="en-IN" sz="2800" dirty="0" smtClean="0"/>
                </a:br>
                <a:r>
                  <a:rPr lang="en-IN" sz="2800" dirty="0" smtClean="0"/>
                  <a:t/>
                </a:r>
                <a:br>
                  <a:rPr lang="en-IN" sz="2800" dirty="0" smtClean="0"/>
                </a:br>
                <a:r>
                  <a:rPr lang="en-IN" sz="2800" dirty="0" smtClean="0"/>
                  <a:t>Kepler’s Equation:</a:t>
                </a:r>
                <a:r>
                  <a:rPr lang="en-IN" sz="2800" dirty="0"/>
                  <a:t/>
                </a:r>
                <a:br>
                  <a:rPr lang="en-IN" sz="2800" dirty="0"/>
                </a:br>
                <a:r>
                  <a:rPr lang="en-IN" sz="2800" dirty="0" smtClean="0"/>
                  <a:t/>
                </a:r>
                <a:br>
                  <a:rPr lang="en-I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func>
                    </m:oMath>
                  </m:oMathPara>
                </a14:m>
                <a:r>
                  <a:rPr lang="en-IN" sz="2800" dirty="0" smtClean="0"/>
                  <a:t/>
                </a:r>
                <a:br>
                  <a:rPr lang="en-IN" sz="2800" dirty="0" smtClean="0"/>
                </a:br>
                <a:endParaRPr lang="en-IN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86261" y="1383862"/>
                <a:ext cx="3949148" cy="381099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327" y="916290"/>
            <a:ext cx="6084556" cy="52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Universal Variable Formulation:</a:t>
                </a:r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pPr marL="457200" lvl="1" indent="0"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800" dirty="0" smtClean="0"/>
                  <a:t>		parabola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 smtClean="0"/>
                  <a:t>			ellipse</a:t>
                </a:r>
              </a:p>
              <a:p>
                <a:pPr marL="457200" lvl="1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sz="2800" dirty="0" smtClean="0"/>
                  <a:t>		hyperbola				</a:t>
                </a:r>
              </a:p>
              <a:p>
                <a:pPr marL="457200" lvl="1" indent="0">
                  <a:buNone/>
                </a:pPr>
                <a:endParaRPr lang="en-IN" sz="2800" dirty="0"/>
              </a:p>
              <a:p>
                <a:pPr marL="457200" lvl="1" indent="0">
                  <a:buNone/>
                </a:pPr>
                <a:r>
                  <a:rPr lang="en-IN" sz="2800" dirty="0" smtClean="0"/>
                  <a:t>when t(since periapsis) = 0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9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Extensions to the program: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Rocket performance estimate: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sz="3200" dirty="0" smtClean="0"/>
                  <a:t> =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32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IN" sz="3200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Determination of large scale Interplanetary Orbit path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Orbital Mechanics - Howard Curtis(2010)</a:t>
            </a:r>
          </a:p>
          <a:p>
            <a:r>
              <a:rPr lang="en-IN" dirty="0" smtClean="0"/>
              <a:t>Fundamentals of Astrodynamics – Bate Mueller and White(1971)</a:t>
            </a:r>
          </a:p>
          <a:p>
            <a:r>
              <a:rPr lang="en-IN" dirty="0" smtClean="0"/>
              <a:t>Wikipedia.org</a:t>
            </a:r>
          </a:p>
          <a:p>
            <a:r>
              <a:rPr lang="en-IN" dirty="0" smtClean="0">
                <a:hlinkClick r:id="rId2"/>
              </a:rPr>
              <a:t>www.jpl.nasa.gov</a:t>
            </a:r>
            <a:endParaRPr lang="en-IN" dirty="0" smtClean="0"/>
          </a:p>
          <a:p>
            <a:r>
              <a:rPr lang="en-IN" dirty="0" smtClean="0"/>
              <a:t>A primer on scientific programming with python – Hans </a:t>
            </a:r>
            <a:r>
              <a:rPr lang="en-IN" dirty="0" err="1" smtClean="0"/>
              <a:t>Petter</a:t>
            </a:r>
            <a:r>
              <a:rPr lang="en-IN" dirty="0" smtClean="0"/>
              <a:t> </a:t>
            </a:r>
            <a:r>
              <a:rPr lang="en-IN" dirty="0" err="1" smtClean="0"/>
              <a:t>Langtangen</a:t>
            </a:r>
            <a:r>
              <a:rPr lang="en-IN" dirty="0" smtClean="0"/>
              <a:t>(2014)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9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513" y="524858"/>
                <a:ext cx="10233800" cy="617215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 smtClean="0">
                    <a:latin typeface="Cambria Math" panose="02040503050406030204" pitchFamily="18" charset="0"/>
                  </a:rPr>
                  <a:t>Fundamental equation of relative two body motion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̈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</m:oMath>
                </a14:m>
                <a:r>
                  <a:rPr lang="en-IN" i="1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i="1" dirty="0" smtClean="0">
                    <a:ea typeface="Cambria Math" panose="02040503050406030204" pitchFamily="18" charset="0"/>
                  </a:rPr>
                  <a:t>  where µ=G(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i="1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 smtClean="0">
                    <a:ea typeface="Cambria Math" panose="02040503050406030204" pitchFamily="18" charset="0"/>
                  </a:rPr>
                  <a:t>Orbit Equation</a:t>
                </a:r>
              </a:p>
              <a:p>
                <a:pPr marL="0" indent="0">
                  <a:buNone/>
                </a:pPr>
                <a:endParaRPr lang="en-IN" i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i="1" dirty="0" smtClean="0">
                    <a:ea typeface="Cambria Math" panose="02040503050406030204" pitchFamily="18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i="1" dirty="0" smtClean="0">
                    <a:ea typeface="Cambria Math" panose="02040503050406030204" pitchFamily="18" charset="0"/>
                  </a:rPr>
                  <a:t>  where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b="0" i="1" dirty="0" smtClean="0">
                    <a:ea typeface="Cambria Math" panose="02040503050406030204" pitchFamily="18" charset="0"/>
                  </a:rPr>
                  <a:t> = true anomaly</a:t>
                </a:r>
              </a:p>
              <a:p>
                <a:pPr marL="0" indent="0">
                  <a:buNone/>
                </a:pPr>
                <a:r>
                  <a:rPr lang="en-IN" i="1" dirty="0" smtClean="0">
                    <a:ea typeface="Cambria Math" panose="02040503050406030204" pitchFamily="18" charset="0"/>
                  </a:rPr>
                  <a:t>			      e = eccentricity</a:t>
                </a:r>
              </a:p>
              <a:p>
                <a:pPr marL="0" indent="0">
                  <a:buNone/>
                </a:pPr>
                <a:r>
                  <a:rPr lang="en-IN" i="1" dirty="0" smtClean="0"/>
                  <a:t>			      h = angular momentum	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513" y="524858"/>
                <a:ext cx="10233800" cy="61721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33" y="516025"/>
            <a:ext cx="8244224" cy="58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Interplanetary 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Insertion into a parking orbit</a:t>
            </a:r>
          </a:p>
          <a:p>
            <a:r>
              <a:rPr lang="en-IN" dirty="0" err="1" smtClean="0"/>
              <a:t>delta_v</a:t>
            </a:r>
            <a:r>
              <a:rPr lang="en-IN" dirty="0" smtClean="0"/>
              <a:t> at a particular location in the parking orbit </a:t>
            </a:r>
          </a:p>
          <a:p>
            <a:r>
              <a:rPr lang="en-IN" dirty="0" smtClean="0"/>
              <a:t>Escape Hyperbola</a:t>
            </a:r>
          </a:p>
          <a:p>
            <a:r>
              <a:rPr lang="en-IN" dirty="0" smtClean="0"/>
              <a:t>Crossing the sphere of influence of the home planet</a:t>
            </a:r>
          </a:p>
          <a:p>
            <a:r>
              <a:rPr lang="en-IN" dirty="0" smtClean="0"/>
              <a:t>Cruise Phase w.r.t. sun</a:t>
            </a:r>
          </a:p>
          <a:p>
            <a:r>
              <a:rPr lang="en-IN" dirty="0" smtClean="0"/>
              <a:t>Entry into the sphere of influence of target planet</a:t>
            </a:r>
          </a:p>
          <a:p>
            <a:r>
              <a:rPr lang="en-IN" dirty="0" smtClean="0"/>
              <a:t>Entry Hyperbola</a:t>
            </a:r>
          </a:p>
          <a:p>
            <a:r>
              <a:rPr lang="en-IN" dirty="0" err="1" smtClean="0"/>
              <a:t>delta_v</a:t>
            </a:r>
            <a:r>
              <a:rPr lang="en-IN" dirty="0" smtClean="0"/>
              <a:t> at a particular location(usually at the perigee of the approach hyperbola) </a:t>
            </a:r>
          </a:p>
          <a:p>
            <a:r>
              <a:rPr lang="en-IN" dirty="0" smtClean="0"/>
              <a:t>Insertion into the Capture orbit of the target planet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2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92" y="402118"/>
            <a:ext cx="7274425" cy="6183559"/>
          </a:xfrm>
        </p:spPr>
      </p:pic>
    </p:spTree>
    <p:extLst>
      <p:ext uri="{BB962C8B-B14F-4D97-AF65-F5344CB8AC3E}">
        <p14:creationId xmlns:p14="http://schemas.microsoft.com/office/powerpoint/2010/main" val="1549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292967"/>
            <a:ext cx="7263685" cy="6289674"/>
          </a:xfrm>
        </p:spPr>
      </p:pic>
    </p:spTree>
    <p:extLst>
      <p:ext uri="{BB962C8B-B14F-4D97-AF65-F5344CB8AC3E}">
        <p14:creationId xmlns:p14="http://schemas.microsoft.com/office/powerpoint/2010/main" val="30589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Sphere of Influence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 smtClean="0"/>
              </a:p>
              <a:p>
                <a:r>
                  <a:rPr lang="en-IN" dirty="0" smtClean="0"/>
                  <a:t>A reasonable estimate </a:t>
                </a:r>
                <a:r>
                  <a:rPr lang="en-IN" dirty="0"/>
                  <a:t>of the distance </a:t>
                </a:r>
                <a:r>
                  <a:rPr lang="en-IN" dirty="0" smtClean="0"/>
                  <a:t>beyond which </a:t>
                </a:r>
                <a:r>
                  <a:rPr lang="en-IN" dirty="0"/>
                  <a:t>the </a:t>
                </a:r>
                <a:r>
                  <a:rPr lang="en-IN" dirty="0" smtClean="0"/>
                  <a:t>sun’s gravitational attraction </a:t>
                </a:r>
                <a:r>
                  <a:rPr lang="en-IN" dirty="0"/>
                  <a:t>dominates that of a planet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𝑆𝑂𝐼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Lagrange Coefficients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If </a:t>
                </a:r>
                <a:r>
                  <a:rPr lang="en-IN" dirty="0"/>
                  <a:t>the position and velocity of an </a:t>
                </a:r>
                <a:r>
                  <a:rPr lang="en-IN" dirty="0" smtClean="0"/>
                  <a:t>orbiting body </a:t>
                </a:r>
                <a:r>
                  <a:rPr lang="en-IN" dirty="0"/>
                  <a:t>are </a:t>
                </a:r>
                <a:r>
                  <a:rPr lang="en-IN" dirty="0" smtClean="0"/>
                  <a:t>known at </a:t>
                </a:r>
                <a:r>
                  <a:rPr lang="en-IN" dirty="0"/>
                  <a:t>a </a:t>
                </a:r>
                <a:r>
                  <a:rPr lang="en-IN" dirty="0" smtClean="0"/>
                  <a:t>given instant</a:t>
                </a:r>
                <a:r>
                  <a:rPr lang="en-IN" dirty="0"/>
                  <a:t>, then the position and </a:t>
                </a:r>
                <a:r>
                  <a:rPr lang="en-IN" dirty="0" smtClean="0"/>
                  <a:t>velocity at any later </a:t>
                </a:r>
                <a:r>
                  <a:rPr lang="en-IN" dirty="0"/>
                  <a:t>time are found in terms </a:t>
                </a:r>
                <a:r>
                  <a:rPr lang="en-IN" dirty="0" smtClean="0"/>
                  <a:t>of the</a:t>
                </a:r>
                <a:r>
                  <a:rPr lang="en-IN" dirty="0"/>
                  <a:t> </a:t>
                </a:r>
                <a:r>
                  <a:rPr lang="en-IN" dirty="0" smtClean="0"/>
                  <a:t>initial values.</a:t>
                </a:r>
              </a:p>
              <a:p>
                <a:endParaRPr lang="en-IN" dirty="0"/>
              </a:p>
              <a:p>
                <a:r>
                  <a:rPr lang="en-IN" dirty="0" smtClean="0"/>
                  <a:t>r = </a:t>
                </a:r>
                <a:r>
                  <a:rPr lang="en-IN" i="1" dirty="0" smtClean="0"/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:r>
                  <a:rPr lang="en-IN" i="1" dirty="0" smtClean="0"/>
                  <a:t>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v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:r>
                  <a:rPr lang="en-IN" i="1" dirty="0" smtClean="0"/>
                  <a:t>f 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g 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IN" dirty="0" smtClean="0"/>
                  <a:t> are known as the Lagrange Coefficients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4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853</TotalTime>
  <Words>437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Corbel</vt:lpstr>
      <vt:lpstr>Depth</vt:lpstr>
      <vt:lpstr>A Space Odyssey</vt:lpstr>
      <vt:lpstr>Aim:</vt:lpstr>
      <vt:lpstr>PowerPoint Presentation</vt:lpstr>
      <vt:lpstr>PowerPoint Presentation</vt:lpstr>
      <vt:lpstr>Basic Interplanetary Mission</vt:lpstr>
      <vt:lpstr>PowerPoint Presentation</vt:lpstr>
      <vt:lpstr>PowerPoint Presentation</vt:lpstr>
      <vt:lpstr>Sphere of Influence</vt:lpstr>
      <vt:lpstr>Lagrange Coefficients</vt:lpstr>
      <vt:lpstr>What do we need as input?</vt:lpstr>
      <vt:lpstr>PowerPoint Presentation</vt:lpstr>
      <vt:lpstr>PowerPoint Presentation</vt:lpstr>
      <vt:lpstr>PowerPoint Presentation</vt:lpstr>
      <vt:lpstr>J =      J =  367y - INT{(7[y+INT((m+9)/12)])/4}  + INT(275m/9) + d +1721013.5 + UT </vt:lpstr>
      <vt:lpstr>Our basic algorithm:</vt:lpstr>
      <vt:lpstr>Lambert’s Method:</vt:lpstr>
      <vt:lpstr>PowerPoint Presentation</vt:lpstr>
      <vt:lpstr>PowerPoint Presentation</vt:lpstr>
      <vt:lpstr>PowerPoint Presentation</vt:lpstr>
      <vt:lpstr>tan⁡〖E/2〗=√((1-e)/(1+e))  tan⁡〖θ/2〗  Kepler’s Equation:  M_e=E-e sin⁡E </vt:lpstr>
      <vt:lpstr>PowerPoint Presentation</vt:lpstr>
      <vt:lpstr>Extensions to the program: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Space Odyssey</dc:title>
  <dc:creator>Amandeep Singh</dc:creator>
  <cp:lastModifiedBy>Amandeep Singh</cp:lastModifiedBy>
  <cp:revision>46</cp:revision>
  <dcterms:created xsi:type="dcterms:W3CDTF">2016-10-19T06:12:07Z</dcterms:created>
  <dcterms:modified xsi:type="dcterms:W3CDTF">2016-10-21T06:40:56Z</dcterms:modified>
</cp:coreProperties>
</file>