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6" r:id="rId3"/>
    <p:sldId id="257" r:id="rId4"/>
    <p:sldId id="263" r:id="rId5"/>
    <p:sldId id="258" r:id="rId6"/>
    <p:sldId id="259" r:id="rId7"/>
    <p:sldId id="260" r:id="rId8"/>
    <p:sldId id="261" r:id="rId9"/>
    <p:sldId id="289" r:id="rId10"/>
    <p:sldId id="262" r:id="rId11"/>
    <p:sldId id="264" r:id="rId12"/>
    <p:sldId id="265" r:id="rId13"/>
    <p:sldId id="270" r:id="rId14"/>
    <p:sldId id="271" r:id="rId15"/>
    <p:sldId id="272" r:id="rId16"/>
    <p:sldId id="273" r:id="rId17"/>
    <p:sldId id="274" r:id="rId18"/>
    <p:sldId id="266" r:id="rId19"/>
    <p:sldId id="267" r:id="rId20"/>
    <p:sldId id="280" r:id="rId21"/>
    <p:sldId id="281" r:id="rId22"/>
    <p:sldId id="268" r:id="rId23"/>
    <p:sldId id="282" r:id="rId24"/>
    <p:sldId id="283" r:id="rId25"/>
    <p:sldId id="284" r:id="rId26"/>
    <p:sldId id="285" r:id="rId27"/>
    <p:sldId id="286" r:id="rId28"/>
    <p:sldId id="287" r:id="rId29"/>
    <p:sldId id="278" r:id="rId30"/>
    <p:sldId id="279" r:id="rId31"/>
    <p:sldId id="275" r:id="rId32"/>
    <p:sldId id="276" r:id="rId33"/>
    <p:sldId id="277"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4" d="100"/>
          <a:sy n="74" d="100"/>
        </p:scale>
        <p:origin x="4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pPr/>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pPr/>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pPr/>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pPr/>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pPr/>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pPr/>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pPr/>
              <a:t>1/11/2018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7634" y="5473521"/>
            <a:ext cx="2987898" cy="923330"/>
          </a:xfrm>
          <a:prstGeom prst="rect">
            <a:avLst/>
          </a:prstGeom>
          <a:noFill/>
        </p:spPr>
        <p:txBody>
          <a:bodyPr wrap="square" rtlCol="0">
            <a:spAutoFit/>
          </a:bodyPr>
          <a:lstStyle/>
          <a:p>
            <a:r>
              <a:rPr lang="en-US" dirty="0" err="1" smtClean="0"/>
              <a:t>Amandeep</a:t>
            </a:r>
            <a:r>
              <a:rPr lang="en-US" dirty="0" smtClean="0"/>
              <a:t> Singh</a:t>
            </a:r>
          </a:p>
          <a:p>
            <a:r>
              <a:rPr lang="en-US" dirty="0" smtClean="0"/>
              <a:t>BSc. (H) Physics</a:t>
            </a:r>
          </a:p>
          <a:p>
            <a:r>
              <a:rPr lang="en-US" dirty="0" smtClean="0"/>
              <a:t>St. Stephen’s College</a:t>
            </a:r>
          </a:p>
        </p:txBody>
      </p:sp>
      <p:sp>
        <p:nvSpPr>
          <p:cNvPr id="3" name="TextBox 2"/>
          <p:cNvSpPr txBox="1"/>
          <p:nvPr/>
        </p:nvSpPr>
        <p:spPr>
          <a:xfrm>
            <a:off x="1580606" y="1162594"/>
            <a:ext cx="7903028" cy="1754326"/>
          </a:xfrm>
          <a:prstGeom prst="rect">
            <a:avLst/>
          </a:prstGeom>
          <a:noFill/>
        </p:spPr>
        <p:txBody>
          <a:bodyPr wrap="square" rtlCol="0">
            <a:spAutoFit/>
          </a:bodyPr>
          <a:lstStyle/>
          <a:p>
            <a:pPr algn="ctr"/>
            <a:r>
              <a:rPr lang="en-IN" sz="5400" dirty="0" smtClean="0"/>
              <a:t>A Simple Model For Star Formation</a:t>
            </a:r>
            <a:endParaRPr lang="en-IN" sz="5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5" y="180304"/>
            <a:ext cx="3438660"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solidFill>
                  <a:schemeClr val="tx1">
                    <a:lumMod val="95000"/>
                  </a:schemeClr>
                </a:solidFill>
              </a:rPr>
              <a:t>Equations </a:t>
            </a:r>
            <a:r>
              <a:rPr lang="en-US" sz="2400" b="1" dirty="0" smtClean="0">
                <a:solidFill>
                  <a:schemeClr val="tx1">
                    <a:lumMod val="95000"/>
                  </a:schemeClr>
                </a:solidFill>
              </a:rPr>
              <a:t> </a:t>
            </a:r>
            <a:endParaRPr lang="en-US" sz="3200" b="1" dirty="0">
              <a:solidFill>
                <a:schemeClr val="tx1">
                  <a:lumMod val="95000"/>
                </a:schemeClr>
              </a:solidFill>
            </a:endParaRPr>
          </a:p>
        </p:txBody>
      </p:sp>
      <p:sp>
        <p:nvSpPr>
          <p:cNvPr id="3" name="Flowchart: Alternate Process 2"/>
          <p:cNvSpPr/>
          <p:nvPr/>
        </p:nvSpPr>
        <p:spPr>
          <a:xfrm>
            <a:off x="1661987" y="2547564"/>
            <a:ext cx="6593983" cy="1171977"/>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sz="2400" dirty="0">
                <a:solidFill>
                  <a:schemeClr val="tx1">
                    <a:lumMod val="95000"/>
                  </a:schemeClr>
                </a:solidFill>
              </a:rPr>
              <a:t>CONSERVATION OF </a:t>
            </a:r>
            <a:r>
              <a:rPr lang="en-US" sz="2400" dirty="0" smtClean="0">
                <a:solidFill>
                  <a:schemeClr val="tx1">
                    <a:lumMod val="95000"/>
                  </a:schemeClr>
                </a:solidFill>
              </a:rPr>
              <a:t>MASS </a:t>
            </a:r>
            <a:r>
              <a:rPr lang="en-US" sz="3200" dirty="0" smtClean="0">
                <a:solidFill>
                  <a:schemeClr val="tx1">
                    <a:lumMod val="95000"/>
                  </a:schemeClr>
                </a:solidFill>
              </a:rPr>
              <a:t>:</a:t>
            </a:r>
            <a:r>
              <a:rPr lang="en-US" sz="2400" dirty="0">
                <a:solidFill>
                  <a:schemeClr val="tx1">
                    <a:lumMod val="95000"/>
                  </a:schemeClr>
                </a:solidFill>
              </a:rPr>
              <a:t>			T = A + M + S</a:t>
            </a:r>
            <a:br>
              <a:rPr lang="en-US" sz="2400" dirty="0">
                <a:solidFill>
                  <a:schemeClr val="tx1">
                    <a:lumMod val="95000"/>
                  </a:schemeClr>
                </a:solidFill>
              </a:rPr>
            </a:br>
            <a:endParaRPr lang="en-US" sz="2400" dirty="0">
              <a:solidFill>
                <a:schemeClr val="tx1">
                  <a:lumMod val="95000"/>
                </a:schemeClr>
              </a:solidFill>
              <a:sym typeface="Wingdings" panose="05000000000000000000" pitchFamily="2" charset="2"/>
            </a:endParaRPr>
          </a:p>
        </p:txBody>
      </p:sp>
    </p:spTree>
    <p:extLst>
      <p:ext uri="{BB962C8B-B14F-4D97-AF65-F5344CB8AC3E}">
        <p14:creationId xmlns:p14="http://schemas.microsoft.com/office/powerpoint/2010/main" val="85209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5" y="180304"/>
            <a:ext cx="3438660"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solidFill>
                  <a:schemeClr val="tx1">
                    <a:lumMod val="95000"/>
                  </a:schemeClr>
                </a:solidFill>
              </a:rPr>
              <a:t>Interactions: </a:t>
            </a:r>
            <a:r>
              <a:rPr lang="en-US" sz="2400" b="1" dirty="0" smtClean="0">
                <a:solidFill>
                  <a:schemeClr val="tx1">
                    <a:lumMod val="95000"/>
                  </a:schemeClr>
                </a:solidFill>
              </a:rPr>
              <a:t> </a:t>
            </a:r>
            <a:endParaRPr lang="en-US" sz="3200" b="1" dirty="0">
              <a:solidFill>
                <a:schemeClr val="tx1">
                  <a:lumMod val="95000"/>
                </a:schemeClr>
              </a:solidFill>
            </a:endParaRPr>
          </a:p>
        </p:txBody>
      </p:sp>
      <p:sp>
        <p:nvSpPr>
          <p:cNvPr id="3" name="Flowchart: Alternate Process 2"/>
          <p:cNvSpPr/>
          <p:nvPr/>
        </p:nvSpPr>
        <p:spPr>
          <a:xfrm>
            <a:off x="5225193" y="452830"/>
            <a:ext cx="2264228" cy="642870"/>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sz="2400" dirty="0" smtClean="0">
                <a:solidFill>
                  <a:schemeClr val="tx1">
                    <a:lumMod val="95000"/>
                  </a:schemeClr>
                </a:solidFill>
              </a:rPr>
              <a:t>Star Formation</a:t>
            </a:r>
            <a:endParaRPr lang="en-US" sz="2400" dirty="0">
              <a:solidFill>
                <a:schemeClr val="tx1">
                  <a:lumMod val="95000"/>
                </a:schemeClr>
              </a:solidFill>
              <a:sym typeface="Wingdings" panose="05000000000000000000" pitchFamily="2" charset="2"/>
            </a:endParaRPr>
          </a:p>
        </p:txBody>
      </p:sp>
      <mc:AlternateContent xmlns:mc="http://schemas.openxmlformats.org/markup-compatibility/2006" xmlns:a14="http://schemas.microsoft.com/office/drawing/2010/main">
        <mc:Choice Requires="a14">
          <p:sp>
            <p:nvSpPr>
              <p:cNvPr id="4" name="Flowchart: Alternate Process 3"/>
              <p:cNvSpPr/>
              <p:nvPr/>
            </p:nvSpPr>
            <p:spPr>
              <a:xfrm>
                <a:off x="2540100" y="2478262"/>
                <a:ext cx="7634413" cy="908881"/>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u="sng" dirty="0" smtClean="0">
                    <a:solidFill>
                      <a:schemeClr val="tx1">
                        <a:lumMod val="95000"/>
                      </a:schemeClr>
                    </a:solidFill>
                  </a:rPr>
                  <a:t>Triggered Star Formation </a:t>
                </a:r>
                <a:r>
                  <a:rPr lang="en-US" dirty="0" smtClean="0">
                    <a:solidFill>
                      <a:schemeClr val="tx1">
                        <a:lumMod val="95000"/>
                      </a:schemeClr>
                    </a:solidFill>
                  </a:rPr>
                  <a:t>: </a:t>
                </a:r>
                <a:r>
                  <a:rPr lang="en-IN" dirty="0" smtClean="0">
                    <a:solidFill>
                      <a:schemeClr val="tx1">
                        <a:lumMod val="95000"/>
                      </a:schemeClr>
                    </a:solidFill>
                  </a:rPr>
                  <a:t>formation </a:t>
                </a:r>
                <a:r>
                  <a:rPr lang="en-IN" b="1" dirty="0">
                    <a:solidFill>
                      <a:schemeClr val="tx1">
                        <a:lumMod val="95000"/>
                      </a:schemeClr>
                    </a:solidFill>
                  </a:rPr>
                  <a:t>rate of active stars that is proportional to </a:t>
                </a:r>
                <a14:m>
                  <m:oMath xmlns:m="http://schemas.openxmlformats.org/officeDocument/2006/math">
                    <m:r>
                      <a:rPr lang="en-US" b="1" i="1">
                        <a:solidFill>
                          <a:schemeClr val="tx1">
                            <a:lumMod val="95000"/>
                          </a:schemeClr>
                        </a:solidFill>
                        <a:latin typeface="Cambria Math" panose="02040503050406030204" pitchFamily="18" charset="0"/>
                      </a:rPr>
                      <m:t>𝑺</m:t>
                    </m:r>
                    <m:sSup>
                      <m:sSupPr>
                        <m:ctrlPr>
                          <a:rPr lang="en-US" b="1" i="1">
                            <a:solidFill>
                              <a:schemeClr val="tx1">
                                <a:lumMod val="95000"/>
                              </a:schemeClr>
                            </a:solidFill>
                            <a:latin typeface="Cambria Math" panose="02040503050406030204" pitchFamily="18" charset="0"/>
                          </a:rPr>
                        </m:ctrlPr>
                      </m:sSupPr>
                      <m:e>
                        <m:r>
                          <a:rPr lang="en-US" b="1" i="1">
                            <a:solidFill>
                              <a:schemeClr val="tx1">
                                <a:lumMod val="95000"/>
                              </a:schemeClr>
                            </a:solidFill>
                            <a:latin typeface="Cambria Math" panose="02040503050406030204" pitchFamily="18" charset="0"/>
                          </a:rPr>
                          <m:t>𝑴</m:t>
                        </m:r>
                      </m:e>
                      <m:sup>
                        <m:sSub>
                          <m:sSubPr>
                            <m:ctrlPr>
                              <a:rPr lang="en-US" b="1" i="1">
                                <a:solidFill>
                                  <a:schemeClr val="tx1">
                                    <a:lumMod val="95000"/>
                                  </a:schemeClr>
                                </a:solidFill>
                                <a:latin typeface="Cambria Math" panose="02040503050406030204" pitchFamily="18" charset="0"/>
                              </a:rPr>
                            </m:ctrlPr>
                          </m:sSubPr>
                          <m:e>
                            <m:r>
                              <a:rPr lang="en-US" b="1" i="1">
                                <a:solidFill>
                                  <a:schemeClr val="tx1">
                                    <a:lumMod val="95000"/>
                                  </a:schemeClr>
                                </a:solidFill>
                                <a:latin typeface="Cambria Math" panose="02040503050406030204" pitchFamily="18" charset="0"/>
                              </a:rPr>
                              <m:t>𝒏</m:t>
                            </m:r>
                          </m:e>
                          <m:sub>
                            <m:r>
                              <a:rPr lang="en-US" b="1" i="1">
                                <a:solidFill>
                                  <a:schemeClr val="tx1">
                                    <a:lumMod val="95000"/>
                                  </a:schemeClr>
                                </a:solidFill>
                                <a:latin typeface="Cambria Math" panose="02040503050406030204" pitchFamily="18" charset="0"/>
                              </a:rPr>
                              <m:t>𝟏</m:t>
                            </m:r>
                          </m:sub>
                        </m:sSub>
                      </m:sup>
                    </m:sSup>
                  </m:oMath>
                </a14:m>
                <a:endParaRPr lang="en-IN" b="1" dirty="0" smtClean="0">
                  <a:solidFill>
                    <a:schemeClr val="tx1">
                      <a:lumMod val="95000"/>
                    </a:schemeClr>
                  </a:solidFill>
                </a:endParaRPr>
              </a:p>
              <a:p>
                <a14:m>
                  <m:oMath xmlns:m="http://schemas.openxmlformats.org/officeDocument/2006/math">
                    <m:sSub>
                      <m:sSubPr>
                        <m:ctrlPr>
                          <a:rPr lang="en-US" b="1" i="1">
                            <a:solidFill>
                              <a:schemeClr val="tx1">
                                <a:lumMod val="95000"/>
                              </a:schemeClr>
                            </a:solidFill>
                            <a:latin typeface="Cambria Math" panose="02040503050406030204" pitchFamily="18" charset="0"/>
                          </a:rPr>
                        </m:ctrlPr>
                      </m:sSubPr>
                      <m:e>
                        <m:r>
                          <a:rPr lang="en-US" b="1" i="1">
                            <a:solidFill>
                              <a:schemeClr val="tx1">
                                <a:lumMod val="95000"/>
                              </a:schemeClr>
                            </a:solidFill>
                            <a:latin typeface="Cambria Math" panose="02040503050406030204" pitchFamily="18" charset="0"/>
                          </a:rPr>
                          <m:t>𝒏</m:t>
                        </m:r>
                      </m:e>
                      <m:sub>
                        <m:r>
                          <a:rPr lang="en-US" b="1" i="1">
                            <a:solidFill>
                              <a:schemeClr val="tx1">
                                <a:lumMod val="95000"/>
                              </a:schemeClr>
                            </a:solidFill>
                            <a:latin typeface="Cambria Math" panose="02040503050406030204" pitchFamily="18" charset="0"/>
                          </a:rPr>
                          <m:t>𝟏</m:t>
                        </m:r>
                      </m:sub>
                    </m:sSub>
                  </m:oMath>
                </a14:m>
                <a:r>
                  <a:rPr lang="en-IN" b="1" dirty="0" smtClean="0">
                    <a:solidFill>
                      <a:schemeClr val="tx1">
                        <a:lumMod val="95000"/>
                      </a:schemeClr>
                    </a:solidFill>
                  </a:rPr>
                  <a:t> lies between 1 and 2 (Schmidt’s Law)</a:t>
                </a:r>
                <a:endParaRPr lang="en-IN" b="1" dirty="0">
                  <a:solidFill>
                    <a:schemeClr val="tx1">
                      <a:lumMod val="95000"/>
                    </a:schemeClr>
                  </a:solidFill>
                </a:endParaRPr>
              </a:p>
            </p:txBody>
          </p:sp>
        </mc:Choice>
        <mc:Fallback xmlns="">
          <p:sp>
            <p:nvSpPr>
              <p:cNvPr id="4" name="Flowchart: Alternate Process 3"/>
              <p:cNvSpPr>
                <a:spLocks noRot="1" noChangeAspect="1" noMove="1" noResize="1" noEditPoints="1" noAdjustHandles="1" noChangeArrowheads="1" noChangeShapeType="1" noTextEdit="1"/>
              </p:cNvSpPr>
              <p:nvPr/>
            </p:nvSpPr>
            <p:spPr>
              <a:xfrm>
                <a:off x="2540100" y="2478262"/>
                <a:ext cx="7634413" cy="908881"/>
              </a:xfrm>
              <a:prstGeom prst="flowChartAlternateProcess">
                <a:avLst/>
              </a:prstGeom>
              <a:blipFill rotWithShape="0">
                <a:blip r:embed="rId2"/>
                <a:stretch>
                  <a:fillRect l="-80" t="-3311" b="-9934"/>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Flowchart: Alternate Process 4"/>
              <p:cNvSpPr/>
              <p:nvPr/>
            </p:nvSpPr>
            <p:spPr>
              <a:xfrm>
                <a:off x="2540101" y="3636365"/>
                <a:ext cx="7634412" cy="1436915"/>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u="sng" dirty="0" smtClean="0">
                    <a:solidFill>
                      <a:schemeClr val="tx1">
                        <a:lumMod val="95000"/>
                      </a:schemeClr>
                    </a:solidFill>
                  </a:rPr>
                  <a:t>Spontaneous star formations </a:t>
                </a:r>
                <a:r>
                  <a:rPr lang="en-US" dirty="0" smtClean="0">
                    <a:solidFill>
                      <a:schemeClr val="tx1">
                        <a:lumMod val="95000"/>
                      </a:schemeClr>
                    </a:solidFill>
                  </a:rPr>
                  <a:t>: Formation of </a:t>
                </a:r>
                <a:r>
                  <a:rPr lang="en-US" u="sng" dirty="0" smtClean="0">
                    <a:solidFill>
                      <a:schemeClr val="tx1">
                        <a:lumMod val="95000"/>
                      </a:schemeClr>
                    </a:solidFill>
                  </a:rPr>
                  <a:t>less massive stars</a:t>
                </a:r>
                <a:r>
                  <a:rPr lang="en-US" dirty="0" smtClean="0">
                    <a:solidFill>
                      <a:schemeClr val="tx1">
                        <a:lumMod val="95000"/>
                      </a:schemeClr>
                    </a:solidFill>
                  </a:rPr>
                  <a:t> at a rate proportional to </a:t>
                </a:r>
                <a14:m>
                  <m:oMath xmlns:m="http://schemas.openxmlformats.org/officeDocument/2006/math">
                    <m:sSup>
                      <m:sSupPr>
                        <m:ctrlPr>
                          <a:rPr lang="en-US" b="1" i="1">
                            <a:solidFill>
                              <a:schemeClr val="tx1">
                                <a:lumMod val="95000"/>
                              </a:schemeClr>
                            </a:solidFill>
                            <a:latin typeface="Cambria Math" panose="02040503050406030204" pitchFamily="18" charset="0"/>
                          </a:rPr>
                        </m:ctrlPr>
                      </m:sSupPr>
                      <m:e>
                        <m:r>
                          <a:rPr lang="en-US" b="1" i="1">
                            <a:solidFill>
                              <a:schemeClr val="tx1">
                                <a:lumMod val="95000"/>
                              </a:schemeClr>
                            </a:solidFill>
                            <a:latin typeface="Cambria Math" panose="02040503050406030204" pitchFamily="18" charset="0"/>
                          </a:rPr>
                          <m:t>𝑴</m:t>
                        </m:r>
                      </m:e>
                      <m:sup>
                        <m:sSub>
                          <m:sSubPr>
                            <m:ctrlPr>
                              <a:rPr lang="en-US" b="1" i="1">
                                <a:solidFill>
                                  <a:schemeClr val="tx1">
                                    <a:lumMod val="95000"/>
                                  </a:schemeClr>
                                </a:solidFill>
                                <a:latin typeface="Cambria Math" panose="02040503050406030204" pitchFamily="18" charset="0"/>
                              </a:rPr>
                            </m:ctrlPr>
                          </m:sSubPr>
                          <m:e>
                            <m:r>
                              <a:rPr lang="en-US" b="1" i="1">
                                <a:solidFill>
                                  <a:schemeClr val="tx1">
                                    <a:lumMod val="95000"/>
                                  </a:schemeClr>
                                </a:solidFill>
                                <a:latin typeface="Cambria Math" panose="02040503050406030204" pitchFamily="18" charset="0"/>
                              </a:rPr>
                              <m:t>𝒏</m:t>
                            </m:r>
                          </m:e>
                          <m:sub>
                            <m:r>
                              <a:rPr lang="en-US" b="1" i="1">
                                <a:solidFill>
                                  <a:schemeClr val="tx1">
                                    <a:lumMod val="95000"/>
                                  </a:schemeClr>
                                </a:solidFill>
                                <a:latin typeface="Cambria Math" panose="02040503050406030204" pitchFamily="18" charset="0"/>
                              </a:rPr>
                              <m:t>𝟏</m:t>
                            </m:r>
                          </m:sub>
                        </m:sSub>
                      </m:sup>
                    </m:sSup>
                  </m:oMath>
                </a14:m>
                <a:endParaRPr lang="en-US" b="1" dirty="0">
                  <a:solidFill>
                    <a:schemeClr val="tx1">
                      <a:lumMod val="95000"/>
                    </a:schemeClr>
                  </a:solidFill>
                  <a:sym typeface="Wingdings" panose="05000000000000000000" pitchFamily="2" charset="2"/>
                </a:endParaRPr>
              </a:p>
            </p:txBody>
          </p:sp>
        </mc:Choice>
        <mc:Fallback xmlns="">
          <p:sp>
            <p:nvSpPr>
              <p:cNvPr id="5" name="Flowchart: Alternate Process 4"/>
              <p:cNvSpPr>
                <a:spLocks noRot="1" noChangeAspect="1" noMove="1" noResize="1" noEditPoints="1" noAdjustHandles="1" noChangeArrowheads="1" noChangeShapeType="1" noTextEdit="1"/>
              </p:cNvSpPr>
              <p:nvPr/>
            </p:nvSpPr>
            <p:spPr>
              <a:xfrm>
                <a:off x="2540101" y="3636365"/>
                <a:ext cx="7634412" cy="1436915"/>
              </a:xfrm>
              <a:prstGeom prst="flowChartAlternateProcess">
                <a:avLst/>
              </a:prstGeom>
              <a:blipFill rotWithShape="0">
                <a:blip r:embed="rId3"/>
                <a:stretch>
                  <a:fillRect/>
                </a:stretch>
              </a:blipFill>
              <a:ln/>
            </p:spPr>
            <p:txBody>
              <a:bodyPr/>
              <a:lstStyle/>
              <a:p>
                <a:r>
                  <a:rPr lang="en-IN">
                    <a:noFill/>
                  </a:rPr>
                  <a:t> </a:t>
                </a:r>
              </a:p>
            </p:txBody>
          </p:sp>
        </mc:Fallback>
      </mc:AlternateContent>
    </p:spTree>
    <p:extLst>
      <p:ext uri="{BB962C8B-B14F-4D97-AF65-F5344CB8AC3E}">
        <p14:creationId xmlns:p14="http://schemas.microsoft.com/office/powerpoint/2010/main" val="386590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4223657" y="458714"/>
            <a:ext cx="2873829" cy="642870"/>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sz="2400" dirty="0">
                <a:solidFill>
                  <a:schemeClr val="tx1">
                    <a:lumMod val="95000"/>
                  </a:schemeClr>
                </a:solidFill>
              </a:rPr>
              <a:t>M</a:t>
            </a:r>
            <a:r>
              <a:rPr lang="en-US" sz="2400" dirty="0" smtClean="0">
                <a:solidFill>
                  <a:schemeClr val="tx1">
                    <a:lumMod val="95000"/>
                  </a:schemeClr>
                </a:solidFill>
              </a:rPr>
              <a:t>olecular Synthesis</a:t>
            </a:r>
            <a:endParaRPr lang="en-US" sz="2400" dirty="0">
              <a:solidFill>
                <a:schemeClr val="tx1">
                  <a:lumMod val="95000"/>
                </a:schemeClr>
              </a:solidFill>
              <a:sym typeface="Wingdings" panose="05000000000000000000" pitchFamily="2" charset="2"/>
            </a:endParaRPr>
          </a:p>
        </p:txBody>
      </p:sp>
      <p:sp>
        <p:nvSpPr>
          <p:cNvPr id="3" name="Flowchart: Alternate Process 2"/>
          <p:cNvSpPr/>
          <p:nvPr/>
        </p:nvSpPr>
        <p:spPr>
          <a:xfrm>
            <a:off x="2046513" y="2524258"/>
            <a:ext cx="7794121" cy="1378041"/>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sz="1600" dirty="0" smtClean="0">
                <a:solidFill>
                  <a:schemeClr val="tx1">
                    <a:lumMod val="95000"/>
                  </a:schemeClr>
                </a:solidFill>
                <a:sym typeface="Wingdings" panose="05000000000000000000" pitchFamily="2" charset="2"/>
              </a:rPr>
              <a:t> Gas </a:t>
            </a:r>
            <a:r>
              <a:rPr lang="en-US" sz="1600" dirty="0">
                <a:solidFill>
                  <a:schemeClr val="tx1">
                    <a:lumMod val="95000"/>
                  </a:schemeClr>
                </a:solidFill>
                <a:sym typeface="Wingdings" panose="05000000000000000000" pitchFamily="2" charset="2"/>
              </a:rPr>
              <a:t>phase reactions and dust catalyzed </a:t>
            </a:r>
            <a:r>
              <a:rPr lang="en-US" sz="1600" dirty="0" smtClean="0">
                <a:solidFill>
                  <a:schemeClr val="tx1">
                    <a:lumMod val="95000"/>
                  </a:schemeClr>
                </a:solidFill>
                <a:sym typeface="Wingdings" panose="05000000000000000000" pitchFamily="2" charset="2"/>
              </a:rPr>
              <a:t>reactions</a:t>
            </a:r>
            <a:r>
              <a:rPr lang="en-US" sz="1600" dirty="0">
                <a:solidFill>
                  <a:schemeClr val="tx1">
                    <a:lumMod val="95000"/>
                  </a:schemeClr>
                </a:solidFill>
                <a:sym typeface="Wingdings" panose="05000000000000000000" pitchFamily="2" charset="2"/>
              </a:rPr>
              <a:t/>
            </a:r>
            <a:br>
              <a:rPr lang="en-US" sz="1600" dirty="0">
                <a:solidFill>
                  <a:schemeClr val="tx1">
                    <a:lumMod val="95000"/>
                  </a:schemeClr>
                </a:solidFill>
                <a:sym typeface="Wingdings" panose="05000000000000000000" pitchFamily="2" charset="2"/>
              </a:rPr>
            </a:br>
            <a:r>
              <a:rPr lang="en-US" sz="1600" dirty="0">
                <a:solidFill>
                  <a:schemeClr val="tx1">
                    <a:lumMod val="95000"/>
                  </a:schemeClr>
                </a:solidFill>
                <a:sym typeface="Wingdings" panose="05000000000000000000" pitchFamily="2" charset="2"/>
              </a:rPr>
              <a:t> </a:t>
            </a:r>
            <a:r>
              <a:rPr lang="en-US" sz="1600" dirty="0" smtClean="0">
                <a:solidFill>
                  <a:schemeClr val="tx1">
                    <a:lumMod val="95000"/>
                  </a:schemeClr>
                </a:solidFill>
                <a:sym typeface="Wingdings" panose="05000000000000000000" pitchFamily="2" charset="2"/>
              </a:rPr>
              <a:t>Incident dissociative radiation</a:t>
            </a:r>
            <a:r>
              <a:rPr lang="en-US" sz="1600" dirty="0">
                <a:solidFill>
                  <a:schemeClr val="tx1">
                    <a:lumMod val="95000"/>
                  </a:schemeClr>
                </a:solidFill>
                <a:sym typeface="Wingdings" panose="05000000000000000000" pitchFamily="2" charset="2"/>
              </a:rPr>
              <a:t/>
            </a:r>
            <a:br>
              <a:rPr lang="en-US" sz="1600" dirty="0">
                <a:solidFill>
                  <a:schemeClr val="tx1">
                    <a:lumMod val="95000"/>
                  </a:schemeClr>
                </a:solidFill>
                <a:sym typeface="Wingdings" panose="05000000000000000000" pitchFamily="2" charset="2"/>
              </a:rPr>
            </a:br>
            <a:r>
              <a:rPr lang="en-US" sz="1600" dirty="0">
                <a:solidFill>
                  <a:schemeClr val="tx1">
                    <a:lumMod val="95000"/>
                  </a:schemeClr>
                </a:solidFill>
                <a:sym typeface="Wingdings" panose="05000000000000000000" pitchFamily="2" charset="2"/>
              </a:rPr>
              <a:t> Efficient cooling mechanisms in the cloud </a:t>
            </a:r>
          </a:p>
        </p:txBody>
      </p:sp>
      <mc:AlternateContent xmlns:mc="http://schemas.openxmlformats.org/markup-compatibility/2006" xmlns:a14="http://schemas.microsoft.com/office/drawing/2010/main">
        <mc:Choice Requires="a14">
          <p:sp>
            <p:nvSpPr>
              <p:cNvPr id="4" name="Flowchart: Alternate Process 3"/>
              <p:cNvSpPr/>
              <p:nvPr/>
            </p:nvSpPr>
            <p:spPr>
              <a:xfrm>
                <a:off x="2046514" y="4281378"/>
                <a:ext cx="7794121" cy="1277593"/>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sz="1600" dirty="0" smtClean="0">
                    <a:solidFill>
                      <a:schemeClr val="tx1">
                        <a:lumMod val="95000"/>
                      </a:schemeClr>
                    </a:solidFill>
                    <a:sym typeface="Wingdings" panose="05000000000000000000" pitchFamily="2" charset="2"/>
                  </a:rPr>
                  <a:t>Molecular synthesis rate </a:t>
                </a:r>
                <a:r>
                  <a:rPr lang="el-GR" sz="1600" dirty="0" smtClean="0">
                    <a:solidFill>
                      <a:schemeClr val="tx1">
                        <a:lumMod val="95000"/>
                      </a:schemeClr>
                    </a:solidFill>
                    <a:sym typeface="Wingdings" panose="05000000000000000000" pitchFamily="2" charset="2"/>
                  </a:rPr>
                  <a:t>α</a:t>
                </a:r>
                <a:r>
                  <a:rPr lang="en-US" sz="1600" dirty="0" smtClean="0">
                    <a:solidFill>
                      <a:schemeClr val="tx1">
                        <a:lumMod val="95000"/>
                      </a:schemeClr>
                    </a:solidFill>
                    <a:sym typeface="Wingdings" panose="05000000000000000000" pitchFamily="2" charset="2"/>
                  </a:rPr>
                  <a:t> </a:t>
                </a:r>
                <a:r>
                  <a:rPr lang="en-US" sz="1600" u="sng" dirty="0" smtClean="0">
                    <a:solidFill>
                      <a:schemeClr val="tx1">
                        <a:lumMod val="95000"/>
                      </a:schemeClr>
                    </a:solidFill>
                    <a:sym typeface="Wingdings" panose="05000000000000000000" pitchFamily="2" charset="2"/>
                  </a:rPr>
                  <a:t> </a:t>
                </a:r>
                <a14:m>
                  <m:oMath xmlns:m="http://schemas.openxmlformats.org/officeDocument/2006/math">
                    <m:sSup>
                      <m:sSupPr>
                        <m:ctrlPr>
                          <a:rPr lang="en-US" sz="1600" i="1" u="sng">
                            <a:solidFill>
                              <a:schemeClr val="tx1">
                                <a:lumMod val="95000"/>
                              </a:schemeClr>
                            </a:solidFill>
                            <a:latin typeface="Cambria Math" panose="02040503050406030204" pitchFamily="18" charset="0"/>
                            <a:sym typeface="Wingdings" panose="05000000000000000000" pitchFamily="2" charset="2"/>
                          </a:rPr>
                        </m:ctrlPr>
                      </m:sSupPr>
                      <m:e>
                        <m:r>
                          <a:rPr lang="en-US" sz="1600" i="1" u="sng">
                            <a:solidFill>
                              <a:schemeClr val="tx1">
                                <a:lumMod val="95000"/>
                              </a:schemeClr>
                            </a:solidFill>
                            <a:latin typeface="Cambria Math" panose="02040503050406030204" pitchFamily="18" charset="0"/>
                            <a:sym typeface="Wingdings" panose="05000000000000000000" pitchFamily="2" charset="2"/>
                          </a:rPr>
                          <m:t>𝐴</m:t>
                        </m:r>
                      </m:e>
                      <m:sup>
                        <m:sSub>
                          <m:sSubPr>
                            <m:ctrlPr>
                              <a:rPr lang="en-US" sz="1600" i="1" u="sng">
                                <a:solidFill>
                                  <a:schemeClr val="tx1">
                                    <a:lumMod val="95000"/>
                                  </a:schemeClr>
                                </a:solidFill>
                                <a:latin typeface="Cambria Math" panose="02040503050406030204" pitchFamily="18" charset="0"/>
                                <a:sym typeface="Wingdings" panose="05000000000000000000" pitchFamily="2" charset="2"/>
                              </a:rPr>
                            </m:ctrlPr>
                          </m:sSubPr>
                          <m:e>
                            <m:r>
                              <a:rPr lang="en-US" sz="1600" i="1" u="sng">
                                <a:solidFill>
                                  <a:schemeClr val="tx1">
                                    <a:lumMod val="95000"/>
                                  </a:schemeClr>
                                </a:solidFill>
                                <a:latin typeface="Cambria Math" panose="02040503050406030204" pitchFamily="18" charset="0"/>
                                <a:sym typeface="Wingdings" panose="05000000000000000000" pitchFamily="2" charset="2"/>
                              </a:rPr>
                              <m:t>𝑛</m:t>
                            </m:r>
                          </m:e>
                          <m:sub>
                            <m:r>
                              <a:rPr lang="en-US" sz="1600" i="1" u="sng">
                                <a:solidFill>
                                  <a:schemeClr val="tx1">
                                    <a:lumMod val="95000"/>
                                  </a:schemeClr>
                                </a:solidFill>
                                <a:latin typeface="Cambria Math" panose="02040503050406030204" pitchFamily="18" charset="0"/>
                                <a:sym typeface="Wingdings" panose="05000000000000000000" pitchFamily="2" charset="2"/>
                              </a:rPr>
                              <m:t>2</m:t>
                            </m:r>
                          </m:sub>
                        </m:sSub>
                      </m:sup>
                    </m:sSup>
                    <m:sSup>
                      <m:sSupPr>
                        <m:ctrlPr>
                          <a:rPr lang="en-US" sz="1600" i="1" u="sng">
                            <a:solidFill>
                              <a:schemeClr val="tx1">
                                <a:lumMod val="95000"/>
                              </a:schemeClr>
                            </a:solidFill>
                            <a:latin typeface="Cambria Math" panose="02040503050406030204" pitchFamily="18" charset="0"/>
                            <a:sym typeface="Wingdings" panose="05000000000000000000" pitchFamily="2" charset="2"/>
                          </a:rPr>
                        </m:ctrlPr>
                      </m:sSupPr>
                      <m:e>
                        <m:r>
                          <a:rPr lang="en-US" sz="1600" i="1" u="sng">
                            <a:solidFill>
                              <a:schemeClr val="tx1">
                                <a:lumMod val="95000"/>
                              </a:schemeClr>
                            </a:solidFill>
                            <a:latin typeface="Cambria Math" panose="02040503050406030204" pitchFamily="18" charset="0"/>
                            <a:sym typeface="Wingdings" panose="05000000000000000000" pitchFamily="2" charset="2"/>
                          </a:rPr>
                          <m:t>(</m:t>
                        </m:r>
                        <m:r>
                          <a:rPr lang="en-US" sz="1600" i="1" u="sng">
                            <a:solidFill>
                              <a:schemeClr val="tx1">
                                <a:lumMod val="95000"/>
                              </a:schemeClr>
                            </a:solidFill>
                            <a:latin typeface="Cambria Math" panose="02040503050406030204" pitchFamily="18" charset="0"/>
                            <a:sym typeface="Wingdings" panose="05000000000000000000" pitchFamily="2" charset="2"/>
                          </a:rPr>
                          <m:t>𝑀</m:t>
                        </m:r>
                        <m:r>
                          <a:rPr lang="en-US" sz="1600" i="1" u="sng">
                            <a:solidFill>
                              <a:schemeClr val="tx1">
                                <a:lumMod val="95000"/>
                              </a:schemeClr>
                            </a:solidFill>
                            <a:latin typeface="Cambria Math" panose="02040503050406030204" pitchFamily="18" charset="0"/>
                            <a:sym typeface="Wingdings" panose="05000000000000000000" pitchFamily="2" charset="2"/>
                          </a:rPr>
                          <m:t>+ </m:t>
                        </m:r>
                        <m:r>
                          <a:rPr lang="en-US" sz="1600" i="1" u="sng">
                            <a:solidFill>
                              <a:schemeClr val="tx1">
                                <a:lumMod val="95000"/>
                              </a:schemeClr>
                            </a:solidFill>
                            <a:latin typeface="Cambria Math" panose="02040503050406030204" pitchFamily="18" charset="0"/>
                            <a:ea typeface="Cambria Math" panose="02040503050406030204" pitchFamily="18" charset="0"/>
                            <a:sym typeface="Wingdings" panose="05000000000000000000" pitchFamily="2" charset="2"/>
                          </a:rPr>
                          <m:t>𝛼</m:t>
                        </m:r>
                        <m:r>
                          <a:rPr lang="en-US" sz="1600" i="1" u="sng">
                            <a:solidFill>
                              <a:schemeClr val="tx1">
                                <a:lumMod val="95000"/>
                              </a:schemeClr>
                            </a:solidFill>
                            <a:latin typeface="Cambria Math" panose="02040503050406030204" pitchFamily="18" charset="0"/>
                            <a:ea typeface="Cambria Math" panose="02040503050406030204" pitchFamily="18" charset="0"/>
                            <a:sym typeface="Wingdings" panose="05000000000000000000" pitchFamily="2" charset="2"/>
                          </a:rPr>
                          <m:t>𝐴</m:t>
                        </m:r>
                        <m:r>
                          <a:rPr lang="en-US" sz="1600" i="1" u="sng">
                            <a:solidFill>
                              <a:schemeClr val="tx1">
                                <a:lumMod val="95000"/>
                              </a:schemeClr>
                            </a:solidFill>
                            <a:latin typeface="Cambria Math" panose="02040503050406030204" pitchFamily="18" charset="0"/>
                            <a:ea typeface="Cambria Math" panose="02040503050406030204" pitchFamily="18" charset="0"/>
                            <a:sym typeface="Wingdings" panose="05000000000000000000" pitchFamily="2" charset="2"/>
                          </a:rPr>
                          <m:t>)</m:t>
                        </m:r>
                      </m:e>
                      <m:sup>
                        <m:sSub>
                          <m:sSubPr>
                            <m:ctrlPr>
                              <a:rPr lang="en-US" sz="1600" i="1" u="sng">
                                <a:solidFill>
                                  <a:schemeClr val="tx1">
                                    <a:lumMod val="95000"/>
                                  </a:schemeClr>
                                </a:solidFill>
                                <a:latin typeface="Cambria Math" panose="02040503050406030204" pitchFamily="18" charset="0"/>
                                <a:sym typeface="Wingdings" panose="05000000000000000000" pitchFamily="2" charset="2"/>
                              </a:rPr>
                            </m:ctrlPr>
                          </m:sSubPr>
                          <m:e>
                            <m:r>
                              <a:rPr lang="en-US" sz="1600" i="1" u="sng">
                                <a:solidFill>
                                  <a:schemeClr val="tx1">
                                    <a:lumMod val="95000"/>
                                  </a:schemeClr>
                                </a:solidFill>
                                <a:latin typeface="Cambria Math" panose="02040503050406030204" pitchFamily="18" charset="0"/>
                                <a:sym typeface="Wingdings" panose="05000000000000000000" pitchFamily="2" charset="2"/>
                              </a:rPr>
                              <m:t>𝑛</m:t>
                            </m:r>
                          </m:e>
                          <m:sub>
                            <m:r>
                              <a:rPr lang="en-US" sz="1600" i="1" u="sng">
                                <a:solidFill>
                                  <a:schemeClr val="tx1">
                                    <a:lumMod val="95000"/>
                                  </a:schemeClr>
                                </a:solidFill>
                                <a:latin typeface="Cambria Math" panose="02040503050406030204" pitchFamily="18" charset="0"/>
                                <a:sym typeface="Wingdings" panose="05000000000000000000" pitchFamily="2" charset="2"/>
                              </a:rPr>
                              <m:t>3</m:t>
                            </m:r>
                          </m:sub>
                        </m:sSub>
                      </m:sup>
                    </m:sSup>
                    <m:sSup>
                      <m:sSupPr>
                        <m:ctrlPr>
                          <a:rPr lang="en-US" sz="1600" i="1" u="sng">
                            <a:solidFill>
                              <a:schemeClr val="tx1">
                                <a:lumMod val="95000"/>
                              </a:schemeClr>
                            </a:solidFill>
                            <a:latin typeface="Cambria Math" panose="02040503050406030204" pitchFamily="18" charset="0"/>
                            <a:sym typeface="Wingdings" panose="05000000000000000000" pitchFamily="2" charset="2"/>
                          </a:rPr>
                        </m:ctrlPr>
                      </m:sSupPr>
                      <m:e>
                        <m:r>
                          <a:rPr lang="en-US" sz="1600" i="1" u="sng">
                            <a:solidFill>
                              <a:schemeClr val="tx1">
                                <a:lumMod val="95000"/>
                              </a:schemeClr>
                            </a:solidFill>
                            <a:latin typeface="Cambria Math" panose="02040503050406030204" pitchFamily="18" charset="0"/>
                            <a:sym typeface="Wingdings" panose="05000000000000000000" pitchFamily="2" charset="2"/>
                          </a:rPr>
                          <m:t>𝑆</m:t>
                        </m:r>
                      </m:e>
                      <m:sup>
                        <m:sSub>
                          <m:sSubPr>
                            <m:ctrlPr>
                              <a:rPr lang="en-US" sz="1600" i="1" u="sng">
                                <a:solidFill>
                                  <a:schemeClr val="tx1">
                                    <a:lumMod val="95000"/>
                                  </a:schemeClr>
                                </a:solidFill>
                                <a:latin typeface="Cambria Math" panose="02040503050406030204" pitchFamily="18" charset="0"/>
                                <a:sym typeface="Wingdings" panose="05000000000000000000" pitchFamily="2" charset="2"/>
                              </a:rPr>
                            </m:ctrlPr>
                          </m:sSubPr>
                          <m:e>
                            <m:r>
                              <a:rPr lang="en-US" sz="1600" i="1" u="sng">
                                <a:solidFill>
                                  <a:schemeClr val="tx1">
                                    <a:lumMod val="95000"/>
                                  </a:schemeClr>
                                </a:solidFill>
                                <a:latin typeface="Cambria Math" panose="02040503050406030204" pitchFamily="18" charset="0"/>
                                <a:sym typeface="Wingdings" panose="05000000000000000000" pitchFamily="2" charset="2"/>
                              </a:rPr>
                              <m:t>−</m:t>
                            </m:r>
                            <m:r>
                              <a:rPr lang="en-US" sz="1600" i="1" u="sng">
                                <a:solidFill>
                                  <a:schemeClr val="tx1">
                                    <a:lumMod val="95000"/>
                                  </a:schemeClr>
                                </a:solidFill>
                                <a:latin typeface="Cambria Math" panose="02040503050406030204" pitchFamily="18" charset="0"/>
                                <a:sym typeface="Wingdings" panose="05000000000000000000" pitchFamily="2" charset="2"/>
                              </a:rPr>
                              <m:t>𝑛</m:t>
                            </m:r>
                          </m:e>
                          <m:sub>
                            <m:r>
                              <a:rPr lang="en-US" sz="1600" i="1" u="sng">
                                <a:solidFill>
                                  <a:schemeClr val="tx1">
                                    <a:lumMod val="95000"/>
                                  </a:schemeClr>
                                </a:solidFill>
                                <a:latin typeface="Cambria Math" panose="02040503050406030204" pitchFamily="18" charset="0"/>
                                <a:sym typeface="Wingdings" panose="05000000000000000000" pitchFamily="2" charset="2"/>
                              </a:rPr>
                              <m:t>4</m:t>
                            </m:r>
                          </m:sub>
                        </m:sSub>
                      </m:sup>
                    </m:sSup>
                  </m:oMath>
                </a14:m>
                <a:r>
                  <a:rPr lang="en-US" sz="1600" u="sng" dirty="0">
                    <a:solidFill>
                      <a:schemeClr val="tx1">
                        <a:lumMod val="95000"/>
                      </a:schemeClr>
                    </a:solidFill>
                  </a:rPr>
                  <a:t>  </a:t>
                </a:r>
                <a:endParaRPr lang="en-US" sz="1600" u="sng" dirty="0" smtClean="0">
                  <a:solidFill>
                    <a:schemeClr val="tx1">
                      <a:lumMod val="95000"/>
                    </a:schemeClr>
                  </a:solidFill>
                </a:endParaRPr>
              </a:p>
              <a:p>
                <a:r>
                  <a:rPr lang="en-US" sz="1600" dirty="0" smtClean="0">
                    <a:solidFill>
                      <a:schemeClr val="tx1">
                        <a:lumMod val="95000"/>
                      </a:schemeClr>
                    </a:solidFill>
                  </a:rPr>
                  <a:t>where </a:t>
                </a:r>
                <a14:m>
                  <m:oMath xmlns:m="http://schemas.openxmlformats.org/officeDocument/2006/math">
                    <m:sSub>
                      <m:sSubPr>
                        <m:ctrlPr>
                          <a:rPr lang="en-US" sz="1600" i="1">
                            <a:solidFill>
                              <a:schemeClr val="tx1">
                                <a:lumMod val="95000"/>
                              </a:schemeClr>
                            </a:solidFill>
                            <a:latin typeface="Cambria Math" panose="02040503050406030204" pitchFamily="18" charset="0"/>
                          </a:rPr>
                        </m:ctrlPr>
                      </m:sSubPr>
                      <m:e>
                        <m:r>
                          <a:rPr lang="en-US" sz="1600" i="1">
                            <a:solidFill>
                              <a:schemeClr val="tx1">
                                <a:lumMod val="95000"/>
                              </a:schemeClr>
                            </a:solidFill>
                            <a:latin typeface="Cambria Math" panose="02040503050406030204" pitchFamily="18" charset="0"/>
                          </a:rPr>
                          <m:t>𝑛</m:t>
                        </m:r>
                      </m:e>
                      <m:sub>
                        <m:r>
                          <a:rPr lang="en-US" sz="1600" i="1">
                            <a:solidFill>
                              <a:schemeClr val="tx1">
                                <a:lumMod val="95000"/>
                              </a:schemeClr>
                            </a:solidFill>
                            <a:latin typeface="Cambria Math" panose="02040503050406030204" pitchFamily="18" charset="0"/>
                          </a:rPr>
                          <m:t>2</m:t>
                        </m:r>
                      </m:sub>
                    </m:sSub>
                  </m:oMath>
                </a14:m>
                <a:r>
                  <a:rPr lang="en-US" sz="1600" dirty="0">
                    <a:solidFill>
                      <a:schemeClr val="tx1">
                        <a:lumMod val="95000"/>
                      </a:schemeClr>
                    </a:solidFill>
                  </a:rPr>
                  <a:t>, </a:t>
                </a:r>
                <a14:m>
                  <m:oMath xmlns:m="http://schemas.openxmlformats.org/officeDocument/2006/math">
                    <m:sSub>
                      <m:sSubPr>
                        <m:ctrlPr>
                          <a:rPr lang="en-US" sz="1600" i="1">
                            <a:solidFill>
                              <a:schemeClr val="tx1">
                                <a:lumMod val="95000"/>
                              </a:schemeClr>
                            </a:solidFill>
                            <a:latin typeface="Cambria Math" panose="02040503050406030204" pitchFamily="18" charset="0"/>
                          </a:rPr>
                        </m:ctrlPr>
                      </m:sSubPr>
                      <m:e>
                        <m:r>
                          <a:rPr lang="en-US" sz="1600" i="1">
                            <a:solidFill>
                              <a:schemeClr val="tx1">
                                <a:lumMod val="95000"/>
                              </a:schemeClr>
                            </a:solidFill>
                            <a:latin typeface="Cambria Math" panose="02040503050406030204" pitchFamily="18" charset="0"/>
                          </a:rPr>
                          <m:t>𝑛</m:t>
                        </m:r>
                      </m:e>
                      <m:sub>
                        <m:r>
                          <a:rPr lang="en-US" sz="1600" i="1">
                            <a:solidFill>
                              <a:schemeClr val="tx1">
                                <a:lumMod val="95000"/>
                              </a:schemeClr>
                            </a:solidFill>
                            <a:latin typeface="Cambria Math" panose="02040503050406030204" pitchFamily="18" charset="0"/>
                          </a:rPr>
                          <m:t>3</m:t>
                        </m:r>
                      </m:sub>
                    </m:sSub>
                  </m:oMath>
                </a14:m>
                <a:r>
                  <a:rPr lang="en-US" sz="1600" dirty="0">
                    <a:solidFill>
                      <a:schemeClr val="tx1">
                        <a:lumMod val="95000"/>
                      </a:schemeClr>
                    </a:solidFill>
                  </a:rPr>
                  <a:t> and </a:t>
                </a:r>
                <a14:m>
                  <m:oMath xmlns:m="http://schemas.openxmlformats.org/officeDocument/2006/math">
                    <m:sSub>
                      <m:sSubPr>
                        <m:ctrlPr>
                          <a:rPr lang="en-US" sz="1600" i="1">
                            <a:solidFill>
                              <a:schemeClr val="tx1">
                                <a:lumMod val="95000"/>
                              </a:schemeClr>
                            </a:solidFill>
                            <a:latin typeface="Cambria Math" panose="02040503050406030204" pitchFamily="18" charset="0"/>
                          </a:rPr>
                        </m:ctrlPr>
                      </m:sSubPr>
                      <m:e>
                        <m:r>
                          <a:rPr lang="en-US" sz="1600" i="1">
                            <a:solidFill>
                              <a:schemeClr val="tx1">
                                <a:lumMod val="95000"/>
                              </a:schemeClr>
                            </a:solidFill>
                            <a:latin typeface="Cambria Math" panose="02040503050406030204" pitchFamily="18" charset="0"/>
                          </a:rPr>
                          <m:t>𝑛</m:t>
                        </m:r>
                      </m:e>
                      <m:sub>
                        <m:r>
                          <a:rPr lang="en-US" sz="1600" i="1">
                            <a:solidFill>
                              <a:schemeClr val="tx1">
                                <a:lumMod val="95000"/>
                              </a:schemeClr>
                            </a:solidFill>
                            <a:latin typeface="Cambria Math" panose="02040503050406030204" pitchFamily="18" charset="0"/>
                          </a:rPr>
                          <m:t>4</m:t>
                        </m:r>
                      </m:sub>
                    </m:sSub>
                  </m:oMath>
                </a14:m>
                <a:r>
                  <a:rPr lang="en-US" sz="1600" dirty="0">
                    <a:solidFill>
                      <a:schemeClr val="tx1">
                        <a:lumMod val="95000"/>
                      </a:schemeClr>
                    </a:solidFill>
                  </a:rPr>
                  <a:t> are parameters whose value will be assumed to be between 1 and 3. </a:t>
                </a:r>
                <a14:m>
                  <m:oMath xmlns:m="http://schemas.openxmlformats.org/officeDocument/2006/math">
                    <m:r>
                      <a:rPr lang="en-US" sz="1600" i="1">
                        <a:solidFill>
                          <a:schemeClr val="tx1">
                            <a:lumMod val="95000"/>
                          </a:schemeClr>
                        </a:solidFill>
                        <a:latin typeface="Cambria Math" panose="02040503050406030204" pitchFamily="18" charset="0"/>
                        <a:ea typeface="Cambria Math" panose="02040503050406030204" pitchFamily="18" charset="0"/>
                        <a:sym typeface="Wingdings" panose="05000000000000000000" pitchFamily="2" charset="2"/>
                      </a:rPr>
                      <m:t>𝛼</m:t>
                    </m:r>
                  </m:oMath>
                </a14:m>
                <a:r>
                  <a:rPr lang="en-US" sz="1600" dirty="0">
                    <a:solidFill>
                      <a:schemeClr val="tx1">
                        <a:lumMod val="95000"/>
                      </a:schemeClr>
                    </a:solidFill>
                  </a:rPr>
                  <a:t> is a parameter with value between 0 and </a:t>
                </a:r>
                <a:r>
                  <a:rPr lang="en-US" sz="1600" dirty="0" smtClean="0">
                    <a:solidFill>
                      <a:schemeClr val="tx1">
                        <a:lumMod val="95000"/>
                      </a:schemeClr>
                    </a:solidFill>
                  </a:rPr>
                  <a:t>1</a:t>
                </a:r>
                <a:endParaRPr lang="en-IN" sz="1600" dirty="0">
                  <a:solidFill>
                    <a:schemeClr val="tx1">
                      <a:lumMod val="95000"/>
                    </a:schemeClr>
                  </a:solidFill>
                </a:endParaRPr>
              </a:p>
            </p:txBody>
          </p:sp>
        </mc:Choice>
        <mc:Fallback xmlns="">
          <p:sp>
            <p:nvSpPr>
              <p:cNvPr id="4" name="Flowchart: Alternate Process 3"/>
              <p:cNvSpPr>
                <a:spLocks noRot="1" noChangeAspect="1" noMove="1" noResize="1" noEditPoints="1" noAdjustHandles="1" noChangeArrowheads="1" noChangeShapeType="1" noTextEdit="1"/>
              </p:cNvSpPr>
              <p:nvPr/>
            </p:nvSpPr>
            <p:spPr>
              <a:xfrm>
                <a:off x="2046514" y="4281378"/>
                <a:ext cx="7794121" cy="1277593"/>
              </a:xfrm>
              <a:prstGeom prst="flowChartAlternateProcess">
                <a:avLst/>
              </a:prstGeom>
              <a:blipFill rotWithShape="0">
                <a:blip r:embed="rId2"/>
                <a:stretch>
                  <a:fillRect/>
                </a:stretch>
              </a:blipFill>
              <a:ln/>
            </p:spPr>
            <p:txBody>
              <a:bodyPr/>
              <a:lstStyle/>
              <a:p>
                <a:r>
                  <a:rPr lang="en-IN">
                    <a:noFill/>
                  </a:rPr>
                  <a:t> </a:t>
                </a:r>
              </a:p>
            </p:txBody>
          </p:sp>
        </mc:Fallback>
      </mc:AlternateContent>
    </p:spTree>
    <p:extLst>
      <p:ext uri="{BB962C8B-B14F-4D97-AF65-F5344CB8AC3E}">
        <p14:creationId xmlns:p14="http://schemas.microsoft.com/office/powerpoint/2010/main" val="87245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4" y="180304"/>
            <a:ext cx="5087155"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solidFill>
                  <a:schemeClr val="tx1">
                    <a:lumMod val="95000"/>
                  </a:schemeClr>
                </a:solidFill>
              </a:rPr>
              <a:t>Atomic Cloud Component A: </a:t>
            </a:r>
            <a:r>
              <a:rPr lang="en-US" sz="2400" b="1" dirty="0" smtClean="0">
                <a:solidFill>
                  <a:schemeClr val="tx1">
                    <a:lumMod val="95000"/>
                  </a:schemeClr>
                </a:solidFill>
              </a:rPr>
              <a:t> </a:t>
            </a:r>
            <a:endParaRPr lang="en-US" sz="3200" b="1" dirty="0">
              <a:solidFill>
                <a:schemeClr val="tx1">
                  <a:lumMod val="95000"/>
                </a:schemeClr>
              </a:solidFill>
            </a:endParaRPr>
          </a:p>
        </p:txBody>
      </p:sp>
      <p:sp>
        <p:nvSpPr>
          <p:cNvPr id="3" name="Flowchart: Alternate Process 2"/>
          <p:cNvSpPr/>
          <p:nvPr/>
        </p:nvSpPr>
        <p:spPr>
          <a:xfrm>
            <a:off x="3035935" y="3593205"/>
            <a:ext cx="7634412" cy="682581"/>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dirty="0" smtClean="0">
                <a:solidFill>
                  <a:schemeClr val="tx1"/>
                </a:solidFill>
                <a:sym typeface="Wingdings" panose="05000000000000000000" pitchFamily="2" charset="2"/>
              </a:rPr>
              <a:t>Loss by Molecular synthesis</a:t>
            </a:r>
            <a:endParaRPr lang="en-US" dirty="0">
              <a:solidFill>
                <a:schemeClr val="tx1"/>
              </a:solidFill>
              <a:sym typeface="Wingdings" panose="05000000000000000000" pitchFamily="2" charset="2"/>
            </a:endParaRPr>
          </a:p>
        </p:txBody>
      </p:sp>
      <p:sp>
        <p:nvSpPr>
          <p:cNvPr id="4" name="Flowchart: Alternate Process 3"/>
          <p:cNvSpPr/>
          <p:nvPr/>
        </p:nvSpPr>
        <p:spPr>
          <a:xfrm>
            <a:off x="2190225" y="2687171"/>
            <a:ext cx="7634412" cy="774797"/>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endParaRPr lang="en-US" dirty="0" smtClean="0">
              <a:solidFill>
                <a:schemeClr val="tx1"/>
              </a:solidFill>
              <a:sym typeface="Wingdings" panose="05000000000000000000" pitchFamily="2" charset="2"/>
            </a:endParaRPr>
          </a:p>
          <a:p>
            <a:r>
              <a:rPr lang="en-US" dirty="0" smtClean="0">
                <a:solidFill>
                  <a:schemeClr val="tx1"/>
                </a:solidFill>
                <a:sym typeface="Wingdings" panose="05000000000000000000" pitchFamily="2" charset="2"/>
              </a:rPr>
              <a:t>Increase </a:t>
            </a:r>
            <a:r>
              <a:rPr lang="en-US" dirty="0">
                <a:solidFill>
                  <a:schemeClr val="tx1"/>
                </a:solidFill>
                <a:sym typeface="Wingdings" panose="05000000000000000000" pitchFamily="2" charset="2"/>
              </a:rPr>
              <a:t>due to amount fed by young stars in the form of stellar wind </a:t>
            </a:r>
            <a:br>
              <a:rPr lang="en-US" dirty="0">
                <a:solidFill>
                  <a:schemeClr val="tx1"/>
                </a:solidFill>
                <a:sym typeface="Wingdings" panose="05000000000000000000" pitchFamily="2" charset="2"/>
              </a:rPr>
            </a:br>
            <a:endParaRPr lang="en-US" dirty="0">
              <a:solidFill>
                <a:schemeClr val="tx1"/>
              </a:solidFill>
              <a:sym typeface="Wingdings" panose="05000000000000000000" pitchFamily="2" charset="2"/>
            </a:endParaRPr>
          </a:p>
        </p:txBody>
      </p:sp>
      <p:sp>
        <p:nvSpPr>
          <p:cNvPr id="5" name="Flowchart: Alternate Process 4"/>
          <p:cNvSpPr/>
          <p:nvPr/>
        </p:nvSpPr>
        <p:spPr>
          <a:xfrm>
            <a:off x="1422269" y="1455313"/>
            <a:ext cx="6847836" cy="1100622"/>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endParaRPr lang="en-US" dirty="0" smtClean="0">
              <a:solidFill>
                <a:schemeClr val="tx1"/>
              </a:solidFill>
              <a:sym typeface="Wingdings" panose="05000000000000000000" pitchFamily="2" charset="2"/>
            </a:endParaRPr>
          </a:p>
          <a:p>
            <a:r>
              <a:rPr lang="en-US" dirty="0" smtClean="0">
                <a:solidFill>
                  <a:schemeClr val="tx1"/>
                </a:solidFill>
                <a:sym typeface="Wingdings" panose="05000000000000000000" pitchFamily="2" charset="2"/>
              </a:rPr>
              <a:t>Constant replenishment due to loss by stellar </a:t>
            </a:r>
            <a:r>
              <a:rPr lang="en-US" dirty="0">
                <a:solidFill>
                  <a:schemeClr val="tx1"/>
                </a:solidFill>
                <a:sym typeface="Wingdings" panose="05000000000000000000" pitchFamily="2" charset="2"/>
              </a:rPr>
              <a:t>evolution </a:t>
            </a:r>
            <a:br>
              <a:rPr lang="en-US" dirty="0">
                <a:solidFill>
                  <a:schemeClr val="tx1"/>
                </a:solidFill>
                <a:sym typeface="Wingdings" panose="05000000000000000000" pitchFamily="2" charset="2"/>
              </a:rPr>
            </a:br>
            <a:endParaRPr lang="en-US" dirty="0">
              <a:solidFill>
                <a:schemeClr val="tx1"/>
              </a:solidFill>
              <a:sym typeface="Wingdings" panose="05000000000000000000" pitchFamily="2" charset="2"/>
            </a:endParaRPr>
          </a:p>
        </p:txBody>
      </p:sp>
      <p:sp>
        <p:nvSpPr>
          <p:cNvPr id="6" name="Flowchart: Alternate Process 5"/>
          <p:cNvSpPr/>
          <p:nvPr/>
        </p:nvSpPr>
        <p:spPr>
          <a:xfrm>
            <a:off x="3849453" y="4456090"/>
            <a:ext cx="7634412" cy="725827"/>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endParaRPr lang="en-US" dirty="0" smtClean="0">
              <a:solidFill>
                <a:schemeClr val="tx1"/>
              </a:solidFill>
              <a:sym typeface="Wingdings" panose="05000000000000000000" pitchFamily="2" charset="2"/>
            </a:endParaRPr>
          </a:p>
          <a:p>
            <a:endParaRPr lang="en-US" dirty="0">
              <a:solidFill>
                <a:schemeClr val="tx1"/>
              </a:solidFill>
              <a:sym typeface="Wingdings" panose="05000000000000000000" pitchFamily="2" charset="2"/>
            </a:endParaRPr>
          </a:p>
          <a:p>
            <a:r>
              <a:rPr lang="en-US" dirty="0" smtClean="0">
                <a:solidFill>
                  <a:schemeClr val="tx1"/>
                </a:solidFill>
                <a:sym typeface="Wingdings" panose="05000000000000000000" pitchFamily="2" charset="2"/>
              </a:rPr>
              <a:t>Increase due to loss in mass by Spontaneous </a:t>
            </a:r>
            <a:r>
              <a:rPr lang="en-US" dirty="0">
                <a:solidFill>
                  <a:schemeClr val="tx1"/>
                </a:solidFill>
                <a:sym typeface="Wingdings" panose="05000000000000000000" pitchFamily="2" charset="2"/>
              </a:rPr>
              <a:t>star formation </a:t>
            </a:r>
          </a:p>
          <a:p>
            <a:r>
              <a:rPr lang="en-US" dirty="0">
                <a:solidFill>
                  <a:schemeClr val="tx1"/>
                </a:solidFill>
                <a:sym typeface="Wingdings" panose="05000000000000000000" pitchFamily="2" charset="2"/>
              </a:rPr>
              <a:t/>
            </a:r>
            <a:br>
              <a:rPr lang="en-US" dirty="0">
                <a:solidFill>
                  <a:schemeClr val="tx1"/>
                </a:solidFill>
                <a:sym typeface="Wingdings" panose="05000000000000000000" pitchFamily="2" charset="2"/>
              </a:rPr>
            </a:br>
            <a:endParaRPr lang="en-US" dirty="0">
              <a:solidFill>
                <a:schemeClr val="tx1"/>
              </a:solidFill>
              <a:sym typeface="Wingdings" panose="05000000000000000000" pitchFamily="2" charset="2"/>
            </a:endParaRPr>
          </a:p>
        </p:txBody>
      </p:sp>
      <mc:AlternateContent xmlns:mc="http://schemas.openxmlformats.org/markup-compatibility/2006" xmlns:a14="http://schemas.microsoft.com/office/drawing/2010/main">
        <mc:Choice Requires="a14">
          <p:sp>
            <p:nvSpPr>
              <p:cNvPr id="7" name="Flowchart: Alternate Process 6"/>
              <p:cNvSpPr/>
              <p:nvPr/>
            </p:nvSpPr>
            <p:spPr>
              <a:xfrm>
                <a:off x="1617112" y="5587284"/>
                <a:ext cx="7634412" cy="682581"/>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sym typeface="Wingdings" panose="05000000000000000000" pitchFamily="2" charset="2"/>
                            </a:rPr>
                          </m:ctrlPr>
                        </m:fPr>
                        <m:num>
                          <m:r>
                            <a:rPr lang="en-US" i="1">
                              <a:solidFill>
                                <a:schemeClr val="tx1"/>
                              </a:solidFill>
                              <a:latin typeface="Cambria Math" panose="02040503050406030204" pitchFamily="18" charset="0"/>
                              <a:sym typeface="Wingdings" panose="05000000000000000000" pitchFamily="2" charset="2"/>
                            </a:rPr>
                            <m:t>𝑑𝐴</m:t>
                          </m:r>
                        </m:num>
                        <m:den>
                          <m:r>
                            <a:rPr lang="en-US" i="1">
                              <a:solidFill>
                                <a:schemeClr val="tx1"/>
                              </a:solidFill>
                              <a:latin typeface="Cambria Math" panose="02040503050406030204" pitchFamily="18" charset="0"/>
                              <a:sym typeface="Wingdings" panose="05000000000000000000" pitchFamily="2" charset="2"/>
                            </a:rPr>
                            <m:t>𝑑𝑡</m:t>
                          </m:r>
                        </m:den>
                      </m:f>
                      <m:r>
                        <a:rPr lang="en-US" i="1">
                          <a:solidFill>
                            <a:schemeClr val="tx1"/>
                          </a:solidFill>
                          <a:latin typeface="Cambria Math" panose="02040503050406030204" pitchFamily="18" charset="0"/>
                          <a:sym typeface="Wingdings" panose="05000000000000000000" pitchFamily="2" charset="2"/>
                        </a:rPr>
                        <m:t>= </m:t>
                      </m:r>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𝐾</m:t>
                          </m:r>
                        </m:e>
                        <m:sub>
                          <m:r>
                            <a:rPr lang="en-US" i="1">
                              <a:solidFill>
                                <a:schemeClr val="tx1"/>
                              </a:solidFill>
                              <a:latin typeface="Cambria Math" panose="02040503050406030204" pitchFamily="18" charset="0"/>
                              <a:sym typeface="Wingdings" panose="05000000000000000000" pitchFamily="2" charset="2"/>
                            </a:rPr>
                            <m:t>1</m:t>
                          </m:r>
                        </m:sub>
                      </m:sSub>
                      <m:r>
                        <a:rPr lang="en-US" i="1">
                          <a:solidFill>
                            <a:schemeClr val="tx1"/>
                          </a:solidFill>
                          <a:latin typeface="Cambria Math" panose="02040503050406030204" pitchFamily="18" charset="0"/>
                          <a:sym typeface="Wingdings" panose="05000000000000000000" pitchFamily="2" charset="2"/>
                        </a:rPr>
                        <m:t>𝑆</m:t>
                      </m:r>
                      <m:r>
                        <a:rPr lang="en-US" i="1">
                          <a:solidFill>
                            <a:schemeClr val="tx1"/>
                          </a:solidFill>
                          <a:latin typeface="Cambria Math" panose="02040503050406030204" pitchFamily="18" charset="0"/>
                          <a:sym typeface="Wingdings" panose="05000000000000000000" pitchFamily="2" charset="2"/>
                        </a:rPr>
                        <m:t>+ </m:t>
                      </m:r>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𝐾</m:t>
                          </m:r>
                        </m:e>
                        <m:sub>
                          <m:r>
                            <a:rPr lang="en-US" i="1">
                              <a:solidFill>
                                <a:schemeClr val="tx1"/>
                              </a:solidFill>
                              <a:latin typeface="Cambria Math" panose="02040503050406030204" pitchFamily="18" charset="0"/>
                              <a:sym typeface="Wingdings" panose="05000000000000000000" pitchFamily="2" charset="2"/>
                            </a:rPr>
                            <m:t>2</m:t>
                          </m:r>
                        </m:sub>
                      </m:sSub>
                      <m:r>
                        <a:rPr lang="en-US" i="1">
                          <a:solidFill>
                            <a:schemeClr val="tx1"/>
                          </a:solidFill>
                          <a:latin typeface="Cambria Math" panose="02040503050406030204" pitchFamily="18" charset="0"/>
                          <a:sym typeface="Wingdings" panose="05000000000000000000" pitchFamily="2" charset="2"/>
                        </a:rPr>
                        <m:t>𝑆</m:t>
                      </m:r>
                      <m:r>
                        <a:rPr lang="en-US" i="1">
                          <a:solidFill>
                            <a:schemeClr val="tx1"/>
                          </a:solidFill>
                          <a:latin typeface="Cambria Math" panose="02040503050406030204" pitchFamily="18" charset="0"/>
                          <a:sym typeface="Wingdings" panose="05000000000000000000" pitchFamily="2" charset="2"/>
                        </a:rPr>
                        <m:t>+ </m:t>
                      </m:r>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𝐾</m:t>
                          </m:r>
                        </m:e>
                        <m:sub>
                          <m:r>
                            <a:rPr lang="en-US" i="1">
                              <a:solidFill>
                                <a:schemeClr val="tx1"/>
                              </a:solidFill>
                              <a:latin typeface="Cambria Math" panose="02040503050406030204" pitchFamily="18" charset="0"/>
                              <a:sym typeface="Wingdings" panose="05000000000000000000" pitchFamily="2" charset="2"/>
                            </a:rPr>
                            <m:t>3</m:t>
                          </m:r>
                        </m:sub>
                      </m:sSub>
                      <m:sSup>
                        <m:sSupPr>
                          <m:ctrlPr>
                            <a:rPr lang="en-US" i="1">
                              <a:solidFill>
                                <a:schemeClr val="tx1"/>
                              </a:solidFill>
                              <a:latin typeface="Cambria Math" panose="02040503050406030204" pitchFamily="18" charset="0"/>
                              <a:sym typeface="Wingdings" panose="05000000000000000000" pitchFamily="2" charset="2"/>
                            </a:rPr>
                          </m:ctrlPr>
                        </m:sSupPr>
                        <m:e>
                          <m:r>
                            <a:rPr lang="en-US" i="1">
                              <a:solidFill>
                                <a:schemeClr val="tx1"/>
                              </a:solidFill>
                              <a:latin typeface="Cambria Math" panose="02040503050406030204" pitchFamily="18" charset="0"/>
                              <a:sym typeface="Wingdings" panose="05000000000000000000" pitchFamily="2" charset="2"/>
                            </a:rPr>
                            <m:t>𝑀</m:t>
                          </m:r>
                        </m:e>
                        <m:sup>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𝑛</m:t>
                              </m:r>
                            </m:e>
                            <m:sub>
                              <m:r>
                                <a:rPr lang="en-US" i="1">
                                  <a:solidFill>
                                    <a:schemeClr val="tx1"/>
                                  </a:solidFill>
                                  <a:latin typeface="Cambria Math" panose="02040503050406030204" pitchFamily="18" charset="0"/>
                                  <a:sym typeface="Wingdings" panose="05000000000000000000" pitchFamily="2" charset="2"/>
                                </a:rPr>
                                <m:t>1</m:t>
                              </m:r>
                            </m:sub>
                          </m:sSub>
                        </m:sup>
                      </m:sSup>
                      <m:r>
                        <a:rPr lang="en-US" i="1">
                          <a:solidFill>
                            <a:schemeClr val="tx1"/>
                          </a:solidFill>
                          <a:latin typeface="Cambria Math" panose="02040503050406030204" pitchFamily="18" charset="0"/>
                          <a:sym typeface="Wingdings" panose="05000000000000000000" pitchFamily="2" charset="2"/>
                        </a:rPr>
                        <m:t> − </m:t>
                      </m:r>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𝐾</m:t>
                          </m:r>
                        </m:e>
                        <m:sub>
                          <m:r>
                            <a:rPr lang="en-US" i="1">
                              <a:solidFill>
                                <a:schemeClr val="tx1"/>
                              </a:solidFill>
                              <a:latin typeface="Cambria Math" panose="02040503050406030204" pitchFamily="18" charset="0"/>
                              <a:sym typeface="Wingdings" panose="05000000000000000000" pitchFamily="2" charset="2"/>
                            </a:rPr>
                            <m:t>4</m:t>
                          </m:r>
                        </m:sub>
                      </m:sSub>
                      <m:sSup>
                        <m:sSupPr>
                          <m:ctrlPr>
                            <a:rPr lang="en-US" i="1">
                              <a:solidFill>
                                <a:schemeClr val="tx1"/>
                              </a:solidFill>
                              <a:latin typeface="Cambria Math" panose="02040503050406030204" pitchFamily="18" charset="0"/>
                              <a:sym typeface="Wingdings" panose="05000000000000000000" pitchFamily="2" charset="2"/>
                            </a:rPr>
                          </m:ctrlPr>
                        </m:sSupPr>
                        <m:e>
                          <m:r>
                            <a:rPr lang="en-US" i="1">
                              <a:solidFill>
                                <a:schemeClr val="tx1"/>
                              </a:solidFill>
                              <a:latin typeface="Cambria Math" panose="02040503050406030204" pitchFamily="18" charset="0"/>
                              <a:sym typeface="Wingdings" panose="05000000000000000000" pitchFamily="2" charset="2"/>
                            </a:rPr>
                            <m:t>𝐴</m:t>
                          </m:r>
                        </m:e>
                        <m:sup>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𝑛</m:t>
                              </m:r>
                            </m:e>
                            <m:sub>
                              <m:r>
                                <a:rPr lang="en-US" i="1">
                                  <a:solidFill>
                                    <a:schemeClr val="tx1"/>
                                  </a:solidFill>
                                  <a:latin typeface="Cambria Math" panose="02040503050406030204" pitchFamily="18" charset="0"/>
                                  <a:sym typeface="Wingdings" panose="05000000000000000000" pitchFamily="2" charset="2"/>
                                </a:rPr>
                                <m:t>2</m:t>
                              </m:r>
                            </m:sub>
                          </m:sSub>
                        </m:sup>
                      </m:sSup>
                      <m:sSup>
                        <m:sSupPr>
                          <m:ctrlPr>
                            <a:rPr lang="en-US" i="1">
                              <a:solidFill>
                                <a:schemeClr val="tx1"/>
                              </a:solidFill>
                              <a:latin typeface="Cambria Math" panose="02040503050406030204" pitchFamily="18" charset="0"/>
                              <a:sym typeface="Wingdings" panose="05000000000000000000" pitchFamily="2" charset="2"/>
                            </a:rPr>
                          </m:ctrlPr>
                        </m:sSupPr>
                        <m:e>
                          <m:r>
                            <a:rPr lang="en-US" i="1">
                              <a:solidFill>
                                <a:schemeClr val="tx1"/>
                              </a:solidFill>
                              <a:latin typeface="Cambria Math" panose="02040503050406030204" pitchFamily="18" charset="0"/>
                              <a:sym typeface="Wingdings" panose="05000000000000000000" pitchFamily="2" charset="2"/>
                            </a:rPr>
                            <m:t>(</m:t>
                          </m:r>
                          <m:r>
                            <a:rPr lang="en-US" i="1">
                              <a:solidFill>
                                <a:schemeClr val="tx1"/>
                              </a:solidFill>
                              <a:latin typeface="Cambria Math" panose="02040503050406030204" pitchFamily="18" charset="0"/>
                              <a:sym typeface="Wingdings" panose="05000000000000000000" pitchFamily="2" charset="2"/>
                            </a:rPr>
                            <m:t>𝑀</m:t>
                          </m:r>
                          <m:r>
                            <a:rPr lang="en-US" i="1">
                              <a:solidFill>
                                <a:schemeClr val="tx1"/>
                              </a:solidFill>
                              <a:latin typeface="Cambria Math" panose="02040503050406030204" pitchFamily="18" charset="0"/>
                              <a:sym typeface="Wingdings" panose="05000000000000000000" pitchFamily="2" charset="2"/>
                            </a:rPr>
                            <m:t>+ </m:t>
                          </m:r>
                          <m:r>
                            <a:rPr lang="en-US" i="1">
                              <a:solidFill>
                                <a:schemeClr val="tx1"/>
                              </a:solidFill>
                              <a:latin typeface="Cambria Math" panose="02040503050406030204" pitchFamily="18" charset="0"/>
                              <a:ea typeface="Cambria Math" panose="02040503050406030204" pitchFamily="18" charset="0"/>
                              <a:sym typeface="Wingdings" panose="05000000000000000000" pitchFamily="2" charset="2"/>
                            </a:rPr>
                            <m:t>𝛼</m:t>
                          </m:r>
                          <m:r>
                            <a:rPr lang="en-US" i="1">
                              <a:solidFill>
                                <a:schemeClr val="tx1"/>
                              </a:solidFill>
                              <a:latin typeface="Cambria Math" panose="02040503050406030204" pitchFamily="18" charset="0"/>
                              <a:ea typeface="Cambria Math" panose="02040503050406030204" pitchFamily="18" charset="0"/>
                              <a:sym typeface="Wingdings" panose="05000000000000000000" pitchFamily="2" charset="2"/>
                            </a:rPr>
                            <m:t>𝐴</m:t>
                          </m:r>
                          <m:r>
                            <a:rPr lang="en-US" i="1">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e>
                        <m:sup>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𝑛</m:t>
                              </m:r>
                            </m:e>
                            <m:sub>
                              <m:r>
                                <a:rPr lang="en-US" i="1">
                                  <a:solidFill>
                                    <a:schemeClr val="tx1"/>
                                  </a:solidFill>
                                  <a:latin typeface="Cambria Math" panose="02040503050406030204" pitchFamily="18" charset="0"/>
                                  <a:sym typeface="Wingdings" panose="05000000000000000000" pitchFamily="2" charset="2"/>
                                </a:rPr>
                                <m:t>3</m:t>
                              </m:r>
                            </m:sub>
                          </m:sSub>
                        </m:sup>
                      </m:sSup>
                      <m:sSup>
                        <m:sSupPr>
                          <m:ctrlPr>
                            <a:rPr lang="en-US" i="1">
                              <a:solidFill>
                                <a:schemeClr val="tx1"/>
                              </a:solidFill>
                              <a:latin typeface="Cambria Math" panose="02040503050406030204" pitchFamily="18" charset="0"/>
                              <a:sym typeface="Wingdings" panose="05000000000000000000" pitchFamily="2" charset="2"/>
                            </a:rPr>
                          </m:ctrlPr>
                        </m:sSupPr>
                        <m:e>
                          <m:r>
                            <a:rPr lang="en-US" i="1">
                              <a:solidFill>
                                <a:schemeClr val="tx1"/>
                              </a:solidFill>
                              <a:latin typeface="Cambria Math" panose="02040503050406030204" pitchFamily="18" charset="0"/>
                              <a:sym typeface="Wingdings" panose="05000000000000000000" pitchFamily="2" charset="2"/>
                            </a:rPr>
                            <m:t>𝑆</m:t>
                          </m:r>
                        </m:e>
                        <m:sup>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m:t>
                              </m:r>
                              <m:r>
                                <a:rPr lang="en-US" i="1">
                                  <a:solidFill>
                                    <a:schemeClr val="tx1"/>
                                  </a:solidFill>
                                  <a:latin typeface="Cambria Math" panose="02040503050406030204" pitchFamily="18" charset="0"/>
                                  <a:sym typeface="Wingdings" panose="05000000000000000000" pitchFamily="2" charset="2"/>
                                </a:rPr>
                                <m:t>𝑛</m:t>
                              </m:r>
                            </m:e>
                            <m:sub>
                              <m:r>
                                <a:rPr lang="en-US" i="1">
                                  <a:solidFill>
                                    <a:schemeClr val="tx1"/>
                                  </a:solidFill>
                                  <a:latin typeface="Cambria Math" panose="02040503050406030204" pitchFamily="18" charset="0"/>
                                  <a:sym typeface="Wingdings" panose="05000000000000000000" pitchFamily="2" charset="2"/>
                                </a:rPr>
                                <m:t>4</m:t>
                              </m:r>
                            </m:sub>
                          </m:sSub>
                        </m:sup>
                      </m:sSup>
                    </m:oMath>
                  </m:oMathPara>
                </a14:m>
                <a:endParaRPr lang="en-US" dirty="0">
                  <a:solidFill>
                    <a:schemeClr val="tx1"/>
                  </a:solidFill>
                  <a:sym typeface="Wingdings" panose="05000000000000000000" pitchFamily="2" charset="2"/>
                </a:endParaRPr>
              </a:p>
            </p:txBody>
          </p:sp>
        </mc:Choice>
        <mc:Fallback xmlns="">
          <p:sp>
            <p:nvSpPr>
              <p:cNvPr id="7" name="Flowchart: Alternate Process 6"/>
              <p:cNvSpPr>
                <a:spLocks noRot="1" noChangeAspect="1" noMove="1" noResize="1" noEditPoints="1" noAdjustHandles="1" noChangeArrowheads="1" noChangeShapeType="1" noTextEdit="1"/>
              </p:cNvSpPr>
              <p:nvPr/>
            </p:nvSpPr>
            <p:spPr>
              <a:xfrm>
                <a:off x="1617112" y="5587284"/>
                <a:ext cx="7634412" cy="682581"/>
              </a:xfrm>
              <a:prstGeom prst="flowChartAlternateProcess">
                <a:avLst/>
              </a:prstGeom>
              <a:blipFill rotWithShape="0">
                <a:blip r:embed="rId2"/>
                <a:stretch>
                  <a:fillRect/>
                </a:stretch>
              </a:blipFill>
              <a:ln/>
            </p:spPr>
            <p:txBody>
              <a:bodyPr/>
              <a:lstStyle/>
              <a:p>
                <a:r>
                  <a:rPr lang="en-IN">
                    <a:noFill/>
                  </a:rPr>
                  <a:t> </a:t>
                </a:r>
              </a:p>
            </p:txBody>
          </p:sp>
        </mc:Fallback>
      </mc:AlternateContent>
    </p:spTree>
    <p:extLst>
      <p:ext uri="{BB962C8B-B14F-4D97-AF65-F5344CB8AC3E}">
        <p14:creationId xmlns:p14="http://schemas.microsoft.com/office/powerpoint/2010/main" val="417539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4" y="180304"/>
            <a:ext cx="5087155"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solidFill>
                  <a:schemeClr val="tx1">
                    <a:lumMod val="95000"/>
                  </a:schemeClr>
                </a:solidFill>
              </a:rPr>
              <a:t>Molecular Cloud Component M: </a:t>
            </a:r>
            <a:r>
              <a:rPr lang="en-US" sz="2400" b="1" dirty="0" smtClean="0">
                <a:solidFill>
                  <a:schemeClr val="tx1">
                    <a:lumMod val="95000"/>
                  </a:schemeClr>
                </a:solidFill>
              </a:rPr>
              <a:t> </a:t>
            </a:r>
            <a:endParaRPr lang="en-US" sz="3200" b="1" dirty="0">
              <a:solidFill>
                <a:schemeClr val="tx1">
                  <a:lumMod val="95000"/>
                </a:schemeClr>
              </a:solidFill>
            </a:endParaRPr>
          </a:p>
        </p:txBody>
      </p:sp>
      <p:sp>
        <p:nvSpPr>
          <p:cNvPr id="3" name="Flowchart: Alternate Process 2"/>
          <p:cNvSpPr/>
          <p:nvPr/>
        </p:nvSpPr>
        <p:spPr>
          <a:xfrm>
            <a:off x="788137" y="1806570"/>
            <a:ext cx="6357389" cy="587209"/>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endParaRPr lang="en-US" dirty="0" smtClean="0">
              <a:solidFill>
                <a:schemeClr val="tx1"/>
              </a:solidFill>
              <a:sym typeface="Wingdings" panose="05000000000000000000" pitchFamily="2" charset="2"/>
            </a:endParaRPr>
          </a:p>
          <a:p>
            <a:r>
              <a:rPr lang="en-US" dirty="0" smtClean="0">
                <a:solidFill>
                  <a:schemeClr val="tx1"/>
                </a:solidFill>
                <a:sym typeface="Wingdings" panose="05000000000000000000" pitchFamily="2" charset="2"/>
              </a:rPr>
              <a:t>Constant </a:t>
            </a:r>
            <a:r>
              <a:rPr lang="en-US" dirty="0">
                <a:solidFill>
                  <a:schemeClr val="tx1"/>
                </a:solidFill>
                <a:sym typeface="Wingdings" panose="05000000000000000000" pitchFamily="2" charset="2"/>
              </a:rPr>
              <a:t>formation </a:t>
            </a:r>
            <a:r>
              <a:rPr lang="en-US" dirty="0" smtClean="0">
                <a:solidFill>
                  <a:schemeClr val="tx1"/>
                </a:solidFill>
                <a:sym typeface="Wingdings" panose="05000000000000000000" pitchFamily="2" charset="2"/>
              </a:rPr>
              <a:t>from </a:t>
            </a:r>
            <a:r>
              <a:rPr lang="en-US" dirty="0">
                <a:solidFill>
                  <a:schemeClr val="tx1"/>
                </a:solidFill>
                <a:sym typeface="Wingdings" panose="05000000000000000000" pitchFamily="2" charset="2"/>
              </a:rPr>
              <a:t>molecular synthesis</a:t>
            </a:r>
            <a:r>
              <a:rPr lang="en-US" dirty="0" smtClean="0">
                <a:solidFill>
                  <a:schemeClr val="tx1"/>
                </a:solidFill>
                <a:sym typeface="Wingdings" panose="05000000000000000000" pitchFamily="2" charset="2"/>
              </a:rPr>
              <a:t>.</a:t>
            </a:r>
            <a:r>
              <a:rPr lang="en-US" dirty="0">
                <a:solidFill>
                  <a:schemeClr val="tx1"/>
                </a:solidFill>
                <a:sym typeface="Wingdings" panose="05000000000000000000" pitchFamily="2" charset="2"/>
              </a:rPr>
              <a:t/>
            </a:r>
            <a:br>
              <a:rPr lang="en-US" dirty="0">
                <a:solidFill>
                  <a:schemeClr val="tx1"/>
                </a:solidFill>
                <a:sym typeface="Wingdings" panose="05000000000000000000" pitchFamily="2" charset="2"/>
              </a:rPr>
            </a:br>
            <a:endParaRPr lang="en-US" dirty="0">
              <a:solidFill>
                <a:schemeClr val="tx1"/>
              </a:solidFill>
              <a:sym typeface="Wingdings" panose="05000000000000000000" pitchFamily="2" charset="2"/>
            </a:endParaRPr>
          </a:p>
        </p:txBody>
      </p:sp>
      <p:sp>
        <p:nvSpPr>
          <p:cNvPr id="4" name="Flowchart: Alternate Process 3"/>
          <p:cNvSpPr/>
          <p:nvPr/>
        </p:nvSpPr>
        <p:spPr>
          <a:xfrm>
            <a:off x="2711001" y="2838313"/>
            <a:ext cx="4879970" cy="536770"/>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endParaRPr lang="en-US" dirty="0" smtClean="0">
              <a:solidFill>
                <a:schemeClr val="tx1"/>
              </a:solidFill>
              <a:sym typeface="Wingdings" panose="05000000000000000000" pitchFamily="2" charset="2"/>
            </a:endParaRPr>
          </a:p>
          <a:p>
            <a:r>
              <a:rPr lang="en-US" dirty="0" smtClean="0">
                <a:solidFill>
                  <a:schemeClr val="tx1"/>
                </a:solidFill>
                <a:sym typeface="Wingdings" panose="05000000000000000000" pitchFamily="2" charset="2"/>
              </a:rPr>
              <a:t>Loss by Triggered </a:t>
            </a:r>
            <a:r>
              <a:rPr lang="en-US" dirty="0">
                <a:solidFill>
                  <a:schemeClr val="tx1"/>
                </a:solidFill>
                <a:sym typeface="Wingdings" panose="05000000000000000000" pitchFamily="2" charset="2"/>
              </a:rPr>
              <a:t>star </a:t>
            </a:r>
            <a:r>
              <a:rPr lang="en-US" dirty="0" smtClean="0">
                <a:solidFill>
                  <a:schemeClr val="tx1"/>
                </a:solidFill>
                <a:sym typeface="Wingdings" panose="05000000000000000000" pitchFamily="2" charset="2"/>
              </a:rPr>
              <a:t>formation</a:t>
            </a:r>
            <a:r>
              <a:rPr lang="en-US" dirty="0">
                <a:solidFill>
                  <a:schemeClr val="tx1"/>
                </a:solidFill>
                <a:sym typeface="Wingdings" panose="05000000000000000000" pitchFamily="2" charset="2"/>
              </a:rPr>
              <a:t/>
            </a:r>
            <a:br>
              <a:rPr lang="en-US" dirty="0">
                <a:solidFill>
                  <a:schemeClr val="tx1"/>
                </a:solidFill>
                <a:sym typeface="Wingdings" panose="05000000000000000000" pitchFamily="2" charset="2"/>
              </a:rPr>
            </a:br>
            <a:endParaRPr lang="en-US" dirty="0">
              <a:solidFill>
                <a:schemeClr val="tx1"/>
              </a:solidFill>
              <a:sym typeface="Wingdings" panose="05000000000000000000" pitchFamily="2" charset="2"/>
            </a:endParaRPr>
          </a:p>
        </p:txBody>
      </p:sp>
      <p:sp>
        <p:nvSpPr>
          <p:cNvPr id="5" name="Flowchart: Alternate Process 4"/>
          <p:cNvSpPr/>
          <p:nvPr/>
        </p:nvSpPr>
        <p:spPr>
          <a:xfrm>
            <a:off x="3526971" y="3940935"/>
            <a:ext cx="8127999" cy="507694"/>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dirty="0" smtClean="0">
                <a:solidFill>
                  <a:schemeClr val="tx1"/>
                </a:solidFill>
                <a:sym typeface="Wingdings" panose="05000000000000000000" pitchFamily="2" charset="2"/>
              </a:rPr>
              <a:t>Loss by Spontaneous </a:t>
            </a:r>
            <a:r>
              <a:rPr lang="en-US" dirty="0">
                <a:solidFill>
                  <a:schemeClr val="tx1"/>
                </a:solidFill>
                <a:sym typeface="Wingdings" panose="05000000000000000000" pitchFamily="2" charset="2"/>
              </a:rPr>
              <a:t>star </a:t>
            </a:r>
            <a:r>
              <a:rPr lang="en-US" dirty="0" smtClean="0">
                <a:solidFill>
                  <a:schemeClr val="tx1"/>
                </a:solidFill>
                <a:sym typeface="Wingdings" panose="05000000000000000000" pitchFamily="2" charset="2"/>
              </a:rPr>
              <a:t>formation</a:t>
            </a:r>
            <a:endParaRPr lang="en-US" dirty="0">
              <a:solidFill>
                <a:schemeClr val="tx1"/>
              </a:solidFill>
              <a:sym typeface="Wingdings" panose="05000000000000000000" pitchFamily="2" charset="2"/>
            </a:endParaRPr>
          </a:p>
        </p:txBody>
      </p:sp>
      <mc:AlternateContent xmlns:mc="http://schemas.openxmlformats.org/markup-compatibility/2006" xmlns:a14="http://schemas.microsoft.com/office/drawing/2010/main">
        <mc:Choice Requires="a14">
          <p:sp>
            <p:nvSpPr>
              <p:cNvPr id="7" name="Flowchart: Alternate Process 6"/>
              <p:cNvSpPr/>
              <p:nvPr/>
            </p:nvSpPr>
            <p:spPr>
              <a:xfrm>
                <a:off x="2147983" y="5199999"/>
                <a:ext cx="6444474" cy="881487"/>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sym typeface="Wingdings" panose="05000000000000000000" pitchFamily="2" charset="2"/>
                            </a:rPr>
                          </m:ctrlPr>
                        </m:fPr>
                        <m:num>
                          <m:r>
                            <a:rPr lang="en-US" i="1">
                              <a:solidFill>
                                <a:schemeClr val="tx1"/>
                              </a:solidFill>
                              <a:latin typeface="Cambria Math" panose="02040503050406030204" pitchFamily="18" charset="0"/>
                              <a:sym typeface="Wingdings" panose="05000000000000000000" pitchFamily="2" charset="2"/>
                            </a:rPr>
                            <m:t>𝑑𝑀</m:t>
                          </m:r>
                        </m:num>
                        <m:den>
                          <m:r>
                            <a:rPr lang="en-US" i="1">
                              <a:solidFill>
                                <a:schemeClr val="tx1"/>
                              </a:solidFill>
                              <a:latin typeface="Cambria Math" panose="02040503050406030204" pitchFamily="18" charset="0"/>
                              <a:sym typeface="Wingdings" panose="05000000000000000000" pitchFamily="2" charset="2"/>
                            </a:rPr>
                            <m:t>𝑑𝑡</m:t>
                          </m:r>
                        </m:den>
                      </m:f>
                      <m:r>
                        <a:rPr lang="en-US" i="1">
                          <a:solidFill>
                            <a:schemeClr val="tx1"/>
                          </a:solidFill>
                          <a:latin typeface="Cambria Math" panose="02040503050406030204" pitchFamily="18" charset="0"/>
                          <a:sym typeface="Wingdings" panose="05000000000000000000" pitchFamily="2" charset="2"/>
                        </a:rPr>
                        <m:t>= </m:t>
                      </m:r>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𝐾</m:t>
                          </m:r>
                        </m:e>
                        <m:sub>
                          <m:r>
                            <a:rPr lang="en-US" i="1">
                              <a:solidFill>
                                <a:schemeClr val="tx1"/>
                              </a:solidFill>
                              <a:latin typeface="Cambria Math" panose="02040503050406030204" pitchFamily="18" charset="0"/>
                              <a:sym typeface="Wingdings" panose="05000000000000000000" pitchFamily="2" charset="2"/>
                            </a:rPr>
                            <m:t>4</m:t>
                          </m:r>
                        </m:sub>
                      </m:sSub>
                      <m:sSup>
                        <m:sSupPr>
                          <m:ctrlPr>
                            <a:rPr lang="en-US" i="1">
                              <a:solidFill>
                                <a:schemeClr val="tx1"/>
                              </a:solidFill>
                              <a:latin typeface="Cambria Math" panose="02040503050406030204" pitchFamily="18" charset="0"/>
                              <a:sym typeface="Wingdings" panose="05000000000000000000" pitchFamily="2" charset="2"/>
                            </a:rPr>
                          </m:ctrlPr>
                        </m:sSupPr>
                        <m:e>
                          <m:r>
                            <a:rPr lang="en-US" i="1">
                              <a:solidFill>
                                <a:schemeClr val="tx1"/>
                              </a:solidFill>
                              <a:latin typeface="Cambria Math" panose="02040503050406030204" pitchFamily="18" charset="0"/>
                              <a:sym typeface="Wingdings" panose="05000000000000000000" pitchFamily="2" charset="2"/>
                            </a:rPr>
                            <m:t>𝐴</m:t>
                          </m:r>
                        </m:e>
                        <m:sup>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𝑛</m:t>
                              </m:r>
                            </m:e>
                            <m:sub>
                              <m:r>
                                <a:rPr lang="en-US" i="1">
                                  <a:solidFill>
                                    <a:schemeClr val="tx1"/>
                                  </a:solidFill>
                                  <a:latin typeface="Cambria Math" panose="02040503050406030204" pitchFamily="18" charset="0"/>
                                  <a:sym typeface="Wingdings" panose="05000000000000000000" pitchFamily="2" charset="2"/>
                                </a:rPr>
                                <m:t>2</m:t>
                              </m:r>
                            </m:sub>
                          </m:sSub>
                        </m:sup>
                      </m:sSup>
                      <m:sSup>
                        <m:sSupPr>
                          <m:ctrlPr>
                            <a:rPr lang="en-US" i="1">
                              <a:solidFill>
                                <a:schemeClr val="tx1"/>
                              </a:solidFill>
                              <a:latin typeface="Cambria Math" panose="02040503050406030204" pitchFamily="18" charset="0"/>
                              <a:sym typeface="Wingdings" panose="05000000000000000000" pitchFamily="2" charset="2"/>
                            </a:rPr>
                          </m:ctrlPr>
                        </m:sSupPr>
                        <m:e>
                          <m:r>
                            <a:rPr lang="en-US" i="1">
                              <a:solidFill>
                                <a:schemeClr val="tx1"/>
                              </a:solidFill>
                              <a:latin typeface="Cambria Math" panose="02040503050406030204" pitchFamily="18" charset="0"/>
                              <a:sym typeface="Wingdings" panose="05000000000000000000" pitchFamily="2" charset="2"/>
                            </a:rPr>
                            <m:t>(</m:t>
                          </m:r>
                          <m:r>
                            <a:rPr lang="en-US" i="1">
                              <a:solidFill>
                                <a:schemeClr val="tx1"/>
                              </a:solidFill>
                              <a:latin typeface="Cambria Math" panose="02040503050406030204" pitchFamily="18" charset="0"/>
                              <a:sym typeface="Wingdings" panose="05000000000000000000" pitchFamily="2" charset="2"/>
                            </a:rPr>
                            <m:t>𝑀</m:t>
                          </m:r>
                          <m:r>
                            <a:rPr lang="en-US" i="1">
                              <a:solidFill>
                                <a:schemeClr val="tx1"/>
                              </a:solidFill>
                              <a:latin typeface="Cambria Math" panose="02040503050406030204" pitchFamily="18" charset="0"/>
                              <a:sym typeface="Wingdings" panose="05000000000000000000" pitchFamily="2" charset="2"/>
                            </a:rPr>
                            <m:t>+ </m:t>
                          </m:r>
                          <m:r>
                            <a:rPr lang="en-US" i="1">
                              <a:solidFill>
                                <a:schemeClr val="tx1"/>
                              </a:solidFill>
                              <a:latin typeface="Cambria Math" panose="02040503050406030204" pitchFamily="18" charset="0"/>
                              <a:ea typeface="Cambria Math" panose="02040503050406030204" pitchFamily="18" charset="0"/>
                              <a:sym typeface="Wingdings" panose="05000000000000000000" pitchFamily="2" charset="2"/>
                            </a:rPr>
                            <m:t>𝛼</m:t>
                          </m:r>
                          <m:r>
                            <a:rPr lang="en-US" i="1">
                              <a:solidFill>
                                <a:schemeClr val="tx1"/>
                              </a:solidFill>
                              <a:latin typeface="Cambria Math" panose="02040503050406030204" pitchFamily="18" charset="0"/>
                              <a:ea typeface="Cambria Math" panose="02040503050406030204" pitchFamily="18" charset="0"/>
                              <a:sym typeface="Wingdings" panose="05000000000000000000" pitchFamily="2" charset="2"/>
                            </a:rPr>
                            <m:t>𝐴</m:t>
                          </m:r>
                          <m:r>
                            <a:rPr lang="en-US" i="1">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e>
                        <m:sup>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𝑛</m:t>
                              </m:r>
                            </m:e>
                            <m:sub>
                              <m:r>
                                <a:rPr lang="en-US" i="1">
                                  <a:solidFill>
                                    <a:schemeClr val="tx1"/>
                                  </a:solidFill>
                                  <a:latin typeface="Cambria Math" panose="02040503050406030204" pitchFamily="18" charset="0"/>
                                  <a:sym typeface="Wingdings" panose="05000000000000000000" pitchFamily="2" charset="2"/>
                                </a:rPr>
                                <m:t>3</m:t>
                              </m:r>
                            </m:sub>
                          </m:sSub>
                        </m:sup>
                      </m:sSup>
                      <m:sSup>
                        <m:sSupPr>
                          <m:ctrlPr>
                            <a:rPr lang="en-US" i="1">
                              <a:solidFill>
                                <a:schemeClr val="tx1"/>
                              </a:solidFill>
                              <a:latin typeface="Cambria Math" panose="02040503050406030204" pitchFamily="18" charset="0"/>
                              <a:sym typeface="Wingdings" panose="05000000000000000000" pitchFamily="2" charset="2"/>
                            </a:rPr>
                          </m:ctrlPr>
                        </m:sSupPr>
                        <m:e>
                          <m:r>
                            <a:rPr lang="en-US" i="1">
                              <a:solidFill>
                                <a:schemeClr val="tx1"/>
                              </a:solidFill>
                              <a:latin typeface="Cambria Math" panose="02040503050406030204" pitchFamily="18" charset="0"/>
                              <a:sym typeface="Wingdings" panose="05000000000000000000" pitchFamily="2" charset="2"/>
                            </a:rPr>
                            <m:t>𝑆</m:t>
                          </m:r>
                        </m:e>
                        <m:sup>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m:t>
                              </m:r>
                              <m:r>
                                <a:rPr lang="en-US" i="1">
                                  <a:solidFill>
                                    <a:schemeClr val="tx1"/>
                                  </a:solidFill>
                                  <a:latin typeface="Cambria Math" panose="02040503050406030204" pitchFamily="18" charset="0"/>
                                  <a:sym typeface="Wingdings" panose="05000000000000000000" pitchFamily="2" charset="2"/>
                                </a:rPr>
                                <m:t>𝑛</m:t>
                              </m:r>
                            </m:e>
                            <m:sub>
                              <m:r>
                                <a:rPr lang="en-US" i="1">
                                  <a:solidFill>
                                    <a:schemeClr val="tx1"/>
                                  </a:solidFill>
                                  <a:latin typeface="Cambria Math" panose="02040503050406030204" pitchFamily="18" charset="0"/>
                                  <a:sym typeface="Wingdings" panose="05000000000000000000" pitchFamily="2" charset="2"/>
                                </a:rPr>
                                <m:t>4</m:t>
                              </m:r>
                            </m:sub>
                          </m:sSub>
                        </m:sup>
                      </m:sSup>
                      <m:r>
                        <a:rPr lang="en-US" i="1">
                          <a:solidFill>
                            <a:schemeClr val="tx1"/>
                          </a:solidFill>
                          <a:latin typeface="Cambria Math" panose="02040503050406030204" pitchFamily="18" charset="0"/>
                          <a:sym typeface="Wingdings" panose="05000000000000000000" pitchFamily="2" charset="2"/>
                        </a:rPr>
                        <m:t> −</m:t>
                      </m:r>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𝐾</m:t>
                          </m:r>
                        </m:e>
                        <m:sub>
                          <m:r>
                            <a:rPr lang="en-US" i="1">
                              <a:solidFill>
                                <a:schemeClr val="tx1"/>
                              </a:solidFill>
                              <a:latin typeface="Cambria Math" panose="02040503050406030204" pitchFamily="18" charset="0"/>
                              <a:sym typeface="Wingdings" panose="05000000000000000000" pitchFamily="2" charset="2"/>
                            </a:rPr>
                            <m:t>5</m:t>
                          </m:r>
                        </m:sub>
                      </m:sSub>
                      <m:r>
                        <a:rPr lang="en-US" i="1">
                          <a:solidFill>
                            <a:schemeClr val="tx1"/>
                          </a:solidFill>
                          <a:latin typeface="Cambria Math" panose="02040503050406030204" pitchFamily="18" charset="0"/>
                          <a:sym typeface="Wingdings" panose="05000000000000000000" pitchFamily="2" charset="2"/>
                        </a:rPr>
                        <m:t>𝑆</m:t>
                      </m:r>
                      <m:sSup>
                        <m:sSupPr>
                          <m:ctrlPr>
                            <a:rPr lang="en-US" i="1">
                              <a:solidFill>
                                <a:schemeClr val="tx1"/>
                              </a:solidFill>
                              <a:latin typeface="Cambria Math" panose="02040503050406030204" pitchFamily="18" charset="0"/>
                              <a:sym typeface="Wingdings" panose="05000000000000000000" pitchFamily="2" charset="2"/>
                            </a:rPr>
                          </m:ctrlPr>
                        </m:sSupPr>
                        <m:e>
                          <m:r>
                            <a:rPr lang="en-US" i="1">
                              <a:solidFill>
                                <a:schemeClr val="tx1"/>
                              </a:solidFill>
                              <a:latin typeface="Cambria Math" panose="02040503050406030204" pitchFamily="18" charset="0"/>
                              <a:sym typeface="Wingdings" panose="05000000000000000000" pitchFamily="2" charset="2"/>
                            </a:rPr>
                            <m:t>𝑀</m:t>
                          </m:r>
                        </m:e>
                        <m:sup>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𝑛</m:t>
                              </m:r>
                            </m:e>
                            <m:sub>
                              <m:r>
                                <a:rPr lang="en-US" i="1">
                                  <a:solidFill>
                                    <a:schemeClr val="tx1"/>
                                  </a:solidFill>
                                  <a:latin typeface="Cambria Math" panose="02040503050406030204" pitchFamily="18" charset="0"/>
                                  <a:sym typeface="Wingdings" panose="05000000000000000000" pitchFamily="2" charset="2"/>
                                </a:rPr>
                                <m:t>1</m:t>
                              </m:r>
                            </m:sub>
                          </m:sSub>
                        </m:sup>
                      </m:sSup>
                      <m:r>
                        <a:rPr lang="en-US" i="1">
                          <a:solidFill>
                            <a:schemeClr val="tx1"/>
                          </a:solidFill>
                          <a:latin typeface="Cambria Math" panose="02040503050406030204" pitchFamily="18" charset="0"/>
                          <a:sym typeface="Wingdings" panose="05000000000000000000" pitchFamily="2" charset="2"/>
                        </a:rPr>
                        <m:t> − </m:t>
                      </m:r>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𝐾</m:t>
                          </m:r>
                        </m:e>
                        <m:sub>
                          <m:r>
                            <a:rPr lang="en-US" i="1">
                              <a:solidFill>
                                <a:schemeClr val="tx1"/>
                              </a:solidFill>
                              <a:latin typeface="Cambria Math" panose="02040503050406030204" pitchFamily="18" charset="0"/>
                              <a:sym typeface="Wingdings" panose="05000000000000000000" pitchFamily="2" charset="2"/>
                            </a:rPr>
                            <m:t>3</m:t>
                          </m:r>
                        </m:sub>
                      </m:sSub>
                      <m:sSup>
                        <m:sSupPr>
                          <m:ctrlPr>
                            <a:rPr lang="en-US" i="1">
                              <a:solidFill>
                                <a:schemeClr val="tx1"/>
                              </a:solidFill>
                              <a:latin typeface="Cambria Math" panose="02040503050406030204" pitchFamily="18" charset="0"/>
                              <a:sym typeface="Wingdings" panose="05000000000000000000" pitchFamily="2" charset="2"/>
                            </a:rPr>
                          </m:ctrlPr>
                        </m:sSupPr>
                        <m:e>
                          <m:r>
                            <a:rPr lang="en-US" i="1">
                              <a:solidFill>
                                <a:schemeClr val="tx1"/>
                              </a:solidFill>
                              <a:latin typeface="Cambria Math" panose="02040503050406030204" pitchFamily="18" charset="0"/>
                              <a:sym typeface="Wingdings" panose="05000000000000000000" pitchFamily="2" charset="2"/>
                            </a:rPr>
                            <m:t>𝑀</m:t>
                          </m:r>
                        </m:e>
                        <m:sup>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𝑛</m:t>
                              </m:r>
                            </m:e>
                            <m:sub>
                              <m:r>
                                <a:rPr lang="en-US" i="1">
                                  <a:solidFill>
                                    <a:schemeClr val="tx1"/>
                                  </a:solidFill>
                                  <a:latin typeface="Cambria Math" panose="02040503050406030204" pitchFamily="18" charset="0"/>
                                  <a:sym typeface="Wingdings" panose="05000000000000000000" pitchFamily="2" charset="2"/>
                                </a:rPr>
                                <m:t>1</m:t>
                              </m:r>
                            </m:sub>
                          </m:sSub>
                        </m:sup>
                      </m:sSup>
                    </m:oMath>
                  </m:oMathPara>
                </a14:m>
                <a:r>
                  <a:rPr lang="en-US" dirty="0">
                    <a:solidFill>
                      <a:schemeClr val="tx1"/>
                    </a:solidFill>
                    <a:sym typeface="Wingdings" panose="05000000000000000000" pitchFamily="2" charset="2"/>
                  </a:rPr>
                  <a:t/>
                </a:r>
                <a:br>
                  <a:rPr lang="en-US" dirty="0">
                    <a:solidFill>
                      <a:schemeClr val="tx1"/>
                    </a:solidFill>
                    <a:sym typeface="Wingdings" panose="05000000000000000000" pitchFamily="2" charset="2"/>
                  </a:rPr>
                </a:br>
                <a:endParaRPr lang="en-US" dirty="0">
                  <a:solidFill>
                    <a:schemeClr val="tx1"/>
                  </a:solidFill>
                  <a:sym typeface="Wingdings" panose="05000000000000000000" pitchFamily="2" charset="2"/>
                </a:endParaRPr>
              </a:p>
            </p:txBody>
          </p:sp>
        </mc:Choice>
        <mc:Fallback xmlns="">
          <p:sp>
            <p:nvSpPr>
              <p:cNvPr id="7" name="Flowchart: Alternate Process 6"/>
              <p:cNvSpPr>
                <a:spLocks noRot="1" noChangeAspect="1" noMove="1" noResize="1" noEditPoints="1" noAdjustHandles="1" noChangeArrowheads="1" noChangeShapeType="1" noTextEdit="1"/>
              </p:cNvSpPr>
              <p:nvPr/>
            </p:nvSpPr>
            <p:spPr>
              <a:xfrm>
                <a:off x="2147983" y="5199999"/>
                <a:ext cx="6444474" cy="881487"/>
              </a:xfrm>
              <a:prstGeom prst="flowChartAlternateProcess">
                <a:avLst/>
              </a:prstGeom>
              <a:blipFill rotWithShape="0">
                <a:blip r:embed="rId2"/>
                <a:stretch>
                  <a:fillRect/>
                </a:stretch>
              </a:blipFill>
              <a:ln/>
            </p:spPr>
            <p:txBody>
              <a:bodyPr/>
              <a:lstStyle/>
              <a:p>
                <a:r>
                  <a:rPr lang="en-IN">
                    <a:noFill/>
                  </a:rPr>
                  <a:t> </a:t>
                </a:r>
              </a:p>
            </p:txBody>
          </p:sp>
        </mc:Fallback>
      </mc:AlternateContent>
    </p:spTree>
    <p:extLst>
      <p:ext uri="{BB962C8B-B14F-4D97-AF65-F5344CB8AC3E}">
        <p14:creationId xmlns:p14="http://schemas.microsoft.com/office/powerpoint/2010/main" val="87186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4" y="180304"/>
            <a:ext cx="5087155"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solidFill>
                  <a:schemeClr val="tx1">
                    <a:lumMod val="95000"/>
                  </a:schemeClr>
                </a:solidFill>
              </a:rPr>
              <a:t>Stellar Component S: </a:t>
            </a:r>
            <a:r>
              <a:rPr lang="en-US" sz="2400" b="1" dirty="0" smtClean="0">
                <a:solidFill>
                  <a:schemeClr val="tx1">
                    <a:lumMod val="95000"/>
                  </a:schemeClr>
                </a:solidFill>
              </a:rPr>
              <a:t> </a:t>
            </a:r>
            <a:endParaRPr lang="en-US" sz="3200" b="1" dirty="0">
              <a:solidFill>
                <a:schemeClr val="tx1">
                  <a:lumMod val="95000"/>
                </a:schemeClr>
              </a:solidFill>
            </a:endParaRPr>
          </a:p>
        </p:txBody>
      </p:sp>
      <p:sp>
        <p:nvSpPr>
          <p:cNvPr id="3" name="Flowchart: Alternate Process 2"/>
          <p:cNvSpPr/>
          <p:nvPr/>
        </p:nvSpPr>
        <p:spPr>
          <a:xfrm>
            <a:off x="504803" y="1842155"/>
            <a:ext cx="2998630" cy="682104"/>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dirty="0" smtClean="0">
                <a:solidFill>
                  <a:schemeClr val="tx1"/>
                </a:solidFill>
                <a:sym typeface="Wingdings" panose="05000000000000000000" pitchFamily="2" charset="2"/>
              </a:rPr>
              <a:t> </a:t>
            </a:r>
          </a:p>
          <a:p>
            <a:r>
              <a:rPr lang="en-US" dirty="0" smtClean="0">
                <a:solidFill>
                  <a:schemeClr val="tx1"/>
                </a:solidFill>
                <a:sym typeface="Wingdings" panose="05000000000000000000" pitchFamily="2" charset="2"/>
              </a:rPr>
              <a:t>Loss </a:t>
            </a:r>
            <a:r>
              <a:rPr lang="en-US" dirty="0">
                <a:solidFill>
                  <a:schemeClr val="tx1"/>
                </a:solidFill>
                <a:sym typeface="Wingdings" panose="05000000000000000000" pitchFamily="2" charset="2"/>
              </a:rPr>
              <a:t>due to stellar evolution </a:t>
            </a:r>
            <a:br>
              <a:rPr lang="en-US" dirty="0">
                <a:solidFill>
                  <a:schemeClr val="tx1"/>
                </a:solidFill>
                <a:sym typeface="Wingdings" panose="05000000000000000000" pitchFamily="2" charset="2"/>
              </a:rPr>
            </a:br>
            <a:endParaRPr lang="en-US" dirty="0">
              <a:solidFill>
                <a:schemeClr val="tx1"/>
              </a:solidFill>
              <a:sym typeface="Wingdings" panose="05000000000000000000" pitchFamily="2" charset="2"/>
            </a:endParaRPr>
          </a:p>
        </p:txBody>
      </p:sp>
      <p:sp>
        <p:nvSpPr>
          <p:cNvPr id="4" name="Flowchart: Alternate Process 3"/>
          <p:cNvSpPr/>
          <p:nvPr/>
        </p:nvSpPr>
        <p:spPr>
          <a:xfrm>
            <a:off x="2395850" y="3149299"/>
            <a:ext cx="2858730" cy="587209"/>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dirty="0">
                <a:solidFill>
                  <a:schemeClr val="tx1"/>
                </a:solidFill>
                <a:sym typeface="Wingdings" panose="05000000000000000000" pitchFamily="2" charset="2"/>
              </a:rPr>
              <a:t>Loss due to stellar winds</a:t>
            </a:r>
          </a:p>
        </p:txBody>
      </p:sp>
      <p:sp>
        <p:nvSpPr>
          <p:cNvPr id="5" name="Flowchart: Alternate Process 4"/>
          <p:cNvSpPr/>
          <p:nvPr/>
        </p:nvSpPr>
        <p:spPr>
          <a:xfrm>
            <a:off x="4248262" y="4323620"/>
            <a:ext cx="4857101" cy="587209"/>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dirty="0" smtClean="0">
                <a:solidFill>
                  <a:schemeClr val="tx1"/>
                </a:solidFill>
                <a:sym typeface="Wingdings" panose="05000000000000000000" pitchFamily="2" charset="2"/>
              </a:rPr>
              <a:t>Increase due to Triggered </a:t>
            </a:r>
            <a:r>
              <a:rPr lang="en-US" dirty="0">
                <a:solidFill>
                  <a:schemeClr val="tx1"/>
                </a:solidFill>
                <a:sym typeface="Wingdings" panose="05000000000000000000" pitchFamily="2" charset="2"/>
              </a:rPr>
              <a:t>star formation </a:t>
            </a:r>
          </a:p>
        </p:txBody>
      </p:sp>
      <mc:AlternateContent xmlns:mc="http://schemas.openxmlformats.org/markup-compatibility/2006" xmlns:a14="http://schemas.microsoft.com/office/drawing/2010/main">
        <mc:Choice Requires="a14">
          <p:sp>
            <p:nvSpPr>
              <p:cNvPr id="6" name="Flowchart: Alternate Process 5"/>
              <p:cNvSpPr/>
              <p:nvPr/>
            </p:nvSpPr>
            <p:spPr>
              <a:xfrm>
                <a:off x="3503433" y="5673292"/>
                <a:ext cx="3590817" cy="688871"/>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sym typeface="Wingdings" panose="05000000000000000000" pitchFamily="2" charset="2"/>
                            </a:rPr>
                          </m:ctrlPr>
                        </m:fPr>
                        <m:num>
                          <m:r>
                            <a:rPr lang="en-US" i="1">
                              <a:solidFill>
                                <a:schemeClr val="tx1"/>
                              </a:solidFill>
                              <a:latin typeface="Cambria Math" panose="02040503050406030204" pitchFamily="18" charset="0"/>
                              <a:sym typeface="Wingdings" panose="05000000000000000000" pitchFamily="2" charset="2"/>
                            </a:rPr>
                            <m:t>𝑑𝑆</m:t>
                          </m:r>
                        </m:num>
                        <m:den>
                          <m:r>
                            <a:rPr lang="en-US" i="1">
                              <a:solidFill>
                                <a:schemeClr val="tx1"/>
                              </a:solidFill>
                              <a:latin typeface="Cambria Math" panose="02040503050406030204" pitchFamily="18" charset="0"/>
                              <a:sym typeface="Wingdings" panose="05000000000000000000" pitchFamily="2" charset="2"/>
                            </a:rPr>
                            <m:t>𝑑𝑡</m:t>
                          </m:r>
                        </m:den>
                      </m:f>
                      <m:r>
                        <a:rPr lang="en-US" i="1">
                          <a:solidFill>
                            <a:schemeClr val="tx1"/>
                          </a:solidFill>
                          <a:latin typeface="Cambria Math" panose="02040503050406030204" pitchFamily="18" charset="0"/>
                          <a:sym typeface="Wingdings" panose="05000000000000000000" pitchFamily="2" charset="2"/>
                        </a:rPr>
                        <m:t>= </m:t>
                      </m:r>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𝐾</m:t>
                          </m:r>
                        </m:e>
                        <m:sub>
                          <m:r>
                            <a:rPr lang="en-US" i="1">
                              <a:solidFill>
                                <a:schemeClr val="tx1"/>
                              </a:solidFill>
                              <a:latin typeface="Cambria Math" panose="02040503050406030204" pitchFamily="18" charset="0"/>
                              <a:sym typeface="Wingdings" panose="05000000000000000000" pitchFamily="2" charset="2"/>
                            </a:rPr>
                            <m:t>5</m:t>
                          </m:r>
                        </m:sub>
                      </m:sSub>
                      <m:r>
                        <a:rPr lang="en-US" i="1">
                          <a:solidFill>
                            <a:schemeClr val="tx1"/>
                          </a:solidFill>
                          <a:latin typeface="Cambria Math" panose="02040503050406030204" pitchFamily="18" charset="0"/>
                          <a:sym typeface="Wingdings" panose="05000000000000000000" pitchFamily="2" charset="2"/>
                        </a:rPr>
                        <m:t>𝑆</m:t>
                      </m:r>
                      <m:sSup>
                        <m:sSupPr>
                          <m:ctrlPr>
                            <a:rPr lang="en-US" i="1">
                              <a:solidFill>
                                <a:schemeClr val="tx1"/>
                              </a:solidFill>
                              <a:latin typeface="Cambria Math" panose="02040503050406030204" pitchFamily="18" charset="0"/>
                              <a:sym typeface="Wingdings" panose="05000000000000000000" pitchFamily="2" charset="2"/>
                            </a:rPr>
                          </m:ctrlPr>
                        </m:sSupPr>
                        <m:e>
                          <m:r>
                            <a:rPr lang="en-US" i="1">
                              <a:solidFill>
                                <a:schemeClr val="tx1"/>
                              </a:solidFill>
                              <a:latin typeface="Cambria Math" panose="02040503050406030204" pitchFamily="18" charset="0"/>
                              <a:sym typeface="Wingdings" panose="05000000000000000000" pitchFamily="2" charset="2"/>
                            </a:rPr>
                            <m:t>𝑀</m:t>
                          </m:r>
                        </m:e>
                        <m:sup>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𝑛</m:t>
                              </m:r>
                            </m:e>
                            <m:sub>
                              <m:r>
                                <a:rPr lang="en-US" i="1">
                                  <a:solidFill>
                                    <a:schemeClr val="tx1"/>
                                  </a:solidFill>
                                  <a:latin typeface="Cambria Math" panose="02040503050406030204" pitchFamily="18" charset="0"/>
                                  <a:sym typeface="Wingdings" panose="05000000000000000000" pitchFamily="2" charset="2"/>
                                </a:rPr>
                                <m:t>1</m:t>
                              </m:r>
                            </m:sub>
                          </m:sSub>
                        </m:sup>
                      </m:sSup>
                      <m:r>
                        <a:rPr lang="en-US" i="1">
                          <a:solidFill>
                            <a:schemeClr val="tx1"/>
                          </a:solidFill>
                          <a:latin typeface="Cambria Math" panose="02040503050406030204" pitchFamily="18" charset="0"/>
                          <a:sym typeface="Wingdings" panose="05000000000000000000" pitchFamily="2" charset="2"/>
                        </a:rPr>
                        <m:t> − </m:t>
                      </m:r>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𝐾</m:t>
                          </m:r>
                        </m:e>
                        <m:sub>
                          <m:r>
                            <a:rPr lang="en-US" i="1">
                              <a:solidFill>
                                <a:schemeClr val="tx1"/>
                              </a:solidFill>
                              <a:latin typeface="Cambria Math" panose="02040503050406030204" pitchFamily="18" charset="0"/>
                              <a:sym typeface="Wingdings" panose="05000000000000000000" pitchFamily="2" charset="2"/>
                            </a:rPr>
                            <m:t>1</m:t>
                          </m:r>
                        </m:sub>
                      </m:sSub>
                      <m:r>
                        <a:rPr lang="en-US" i="1">
                          <a:solidFill>
                            <a:schemeClr val="tx1"/>
                          </a:solidFill>
                          <a:latin typeface="Cambria Math" panose="02040503050406030204" pitchFamily="18" charset="0"/>
                          <a:sym typeface="Wingdings" panose="05000000000000000000" pitchFamily="2" charset="2"/>
                        </a:rPr>
                        <m:t>𝑆</m:t>
                      </m:r>
                      <m:r>
                        <a:rPr lang="en-US" i="1">
                          <a:solidFill>
                            <a:schemeClr val="tx1"/>
                          </a:solidFill>
                          <a:latin typeface="Cambria Math" panose="02040503050406030204" pitchFamily="18" charset="0"/>
                          <a:sym typeface="Wingdings" panose="05000000000000000000" pitchFamily="2" charset="2"/>
                        </a:rPr>
                        <m:t> − </m:t>
                      </m:r>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𝐾</m:t>
                          </m:r>
                        </m:e>
                        <m:sub>
                          <m:r>
                            <a:rPr lang="en-US" i="1">
                              <a:solidFill>
                                <a:schemeClr val="tx1"/>
                              </a:solidFill>
                              <a:latin typeface="Cambria Math" panose="02040503050406030204" pitchFamily="18" charset="0"/>
                              <a:sym typeface="Wingdings" panose="05000000000000000000" pitchFamily="2" charset="2"/>
                            </a:rPr>
                            <m:t>2</m:t>
                          </m:r>
                        </m:sub>
                      </m:sSub>
                      <m:r>
                        <a:rPr lang="en-US" i="1">
                          <a:solidFill>
                            <a:schemeClr val="tx1"/>
                          </a:solidFill>
                          <a:latin typeface="Cambria Math" panose="02040503050406030204" pitchFamily="18" charset="0"/>
                          <a:sym typeface="Wingdings" panose="05000000000000000000" pitchFamily="2" charset="2"/>
                        </a:rPr>
                        <m:t>𝑆</m:t>
                      </m:r>
                    </m:oMath>
                  </m:oMathPara>
                </a14:m>
                <a:endParaRPr lang="en-US" dirty="0">
                  <a:solidFill>
                    <a:schemeClr val="tx1"/>
                  </a:solidFill>
                  <a:sym typeface="Wingdings" panose="05000000000000000000" pitchFamily="2" charset="2"/>
                </a:endParaRPr>
              </a:p>
            </p:txBody>
          </p:sp>
        </mc:Choice>
        <mc:Fallback xmlns="">
          <p:sp>
            <p:nvSpPr>
              <p:cNvPr id="6" name="Flowchart: Alternate Process 5"/>
              <p:cNvSpPr>
                <a:spLocks noRot="1" noChangeAspect="1" noMove="1" noResize="1" noEditPoints="1" noAdjustHandles="1" noChangeArrowheads="1" noChangeShapeType="1" noTextEdit="1"/>
              </p:cNvSpPr>
              <p:nvPr/>
            </p:nvSpPr>
            <p:spPr>
              <a:xfrm>
                <a:off x="3503433" y="5673292"/>
                <a:ext cx="3590817" cy="688871"/>
              </a:xfrm>
              <a:prstGeom prst="flowChartAlternateProcess">
                <a:avLst/>
              </a:prstGeom>
              <a:blipFill rotWithShape="0">
                <a:blip r:embed="rId2"/>
                <a:stretch>
                  <a:fillRect/>
                </a:stretch>
              </a:blipFill>
              <a:ln/>
            </p:spPr>
            <p:txBody>
              <a:bodyPr/>
              <a:lstStyle/>
              <a:p>
                <a:r>
                  <a:rPr lang="en-IN">
                    <a:noFill/>
                  </a:rPr>
                  <a:t> </a:t>
                </a:r>
              </a:p>
            </p:txBody>
          </p:sp>
        </mc:Fallback>
      </mc:AlternateContent>
    </p:spTree>
    <p:extLst>
      <p:ext uri="{BB962C8B-B14F-4D97-AF65-F5344CB8AC3E}">
        <p14:creationId xmlns:p14="http://schemas.microsoft.com/office/powerpoint/2010/main" val="310427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4" y="180304"/>
            <a:ext cx="5087155"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solidFill>
                  <a:schemeClr val="tx1">
                    <a:lumMod val="95000"/>
                  </a:schemeClr>
                </a:solidFill>
              </a:rPr>
              <a:t>Waste Reservoir R: </a:t>
            </a:r>
            <a:r>
              <a:rPr lang="en-US" sz="2400" b="1" dirty="0" smtClean="0">
                <a:solidFill>
                  <a:schemeClr val="tx1">
                    <a:lumMod val="95000"/>
                  </a:schemeClr>
                </a:solidFill>
              </a:rPr>
              <a:t> </a:t>
            </a:r>
            <a:endParaRPr lang="en-US" sz="3200" b="1" dirty="0">
              <a:solidFill>
                <a:schemeClr val="tx1">
                  <a:lumMod val="95000"/>
                </a:schemeClr>
              </a:solidFill>
            </a:endParaRPr>
          </a:p>
        </p:txBody>
      </p:sp>
      <p:sp>
        <p:nvSpPr>
          <p:cNvPr id="5" name="Flowchart: Alternate Process 4"/>
          <p:cNvSpPr/>
          <p:nvPr/>
        </p:nvSpPr>
        <p:spPr>
          <a:xfrm>
            <a:off x="2673804" y="1889232"/>
            <a:ext cx="7088382" cy="832173"/>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dirty="0" smtClean="0">
                <a:solidFill>
                  <a:schemeClr val="tx1"/>
                </a:solidFill>
                <a:sym typeface="Wingdings" panose="05000000000000000000" pitchFamily="2" charset="2"/>
              </a:rPr>
              <a:t> </a:t>
            </a:r>
          </a:p>
          <a:p>
            <a:endParaRPr lang="en-US" dirty="0" smtClean="0">
              <a:solidFill>
                <a:schemeClr val="tx1"/>
              </a:solidFill>
              <a:sym typeface="Wingdings" panose="05000000000000000000" pitchFamily="2" charset="2"/>
            </a:endParaRPr>
          </a:p>
          <a:p>
            <a:r>
              <a:rPr lang="en-US" dirty="0" smtClean="0">
                <a:solidFill>
                  <a:schemeClr val="tx1"/>
                </a:solidFill>
                <a:sym typeface="Wingdings" panose="05000000000000000000" pitchFamily="2" charset="2"/>
              </a:rPr>
              <a:t>Stars </a:t>
            </a:r>
            <a:r>
              <a:rPr lang="en-US" dirty="0">
                <a:solidFill>
                  <a:schemeClr val="tx1"/>
                </a:solidFill>
                <a:sym typeface="Wingdings" panose="05000000000000000000" pitchFamily="2" charset="2"/>
              </a:rPr>
              <a:t>formed by spontaneous molecular cloud collapses (main sequence stars of low mass) </a:t>
            </a:r>
            <a:br>
              <a:rPr lang="en-US" dirty="0">
                <a:solidFill>
                  <a:schemeClr val="tx1"/>
                </a:solidFill>
                <a:sym typeface="Wingdings" panose="05000000000000000000" pitchFamily="2" charset="2"/>
              </a:rPr>
            </a:br>
            <a:r>
              <a:rPr lang="en-US" dirty="0">
                <a:solidFill>
                  <a:schemeClr val="tx1"/>
                </a:solidFill>
                <a:sym typeface="Wingdings" panose="05000000000000000000" pitchFamily="2" charset="2"/>
              </a:rPr>
              <a:t/>
            </a:r>
            <a:br>
              <a:rPr lang="en-US" dirty="0">
                <a:solidFill>
                  <a:schemeClr val="tx1"/>
                </a:solidFill>
                <a:sym typeface="Wingdings" panose="05000000000000000000" pitchFamily="2" charset="2"/>
              </a:rPr>
            </a:br>
            <a:endParaRPr lang="en-US" dirty="0">
              <a:solidFill>
                <a:schemeClr val="tx1"/>
              </a:solidFill>
              <a:sym typeface="Wingdings" panose="05000000000000000000" pitchFamily="2" charset="2"/>
            </a:endParaRPr>
          </a:p>
        </p:txBody>
      </p:sp>
      <p:sp>
        <p:nvSpPr>
          <p:cNvPr id="6" name="Flowchart: Alternate Process 5"/>
          <p:cNvSpPr/>
          <p:nvPr/>
        </p:nvSpPr>
        <p:spPr>
          <a:xfrm>
            <a:off x="5721817" y="3748063"/>
            <a:ext cx="4980525" cy="682104"/>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dirty="0" smtClean="0">
                <a:solidFill>
                  <a:schemeClr val="tx1"/>
                </a:solidFill>
                <a:sym typeface="Wingdings" panose="05000000000000000000" pitchFamily="2" charset="2"/>
              </a:rPr>
              <a:t> </a:t>
            </a:r>
            <a:r>
              <a:rPr lang="en-US" dirty="0">
                <a:solidFill>
                  <a:schemeClr val="tx1"/>
                </a:solidFill>
                <a:sym typeface="Wingdings" panose="05000000000000000000" pitchFamily="2" charset="2"/>
              </a:rPr>
              <a:t>Mass deposited as a result of stellar evolution.</a:t>
            </a:r>
          </a:p>
        </p:txBody>
      </p:sp>
      <mc:AlternateContent xmlns:mc="http://schemas.openxmlformats.org/markup-compatibility/2006" xmlns:a14="http://schemas.microsoft.com/office/drawing/2010/main">
        <mc:Choice Requires="a14">
          <p:sp>
            <p:nvSpPr>
              <p:cNvPr id="7" name="Flowchart: Alternate Process 6"/>
              <p:cNvSpPr/>
              <p:nvPr/>
            </p:nvSpPr>
            <p:spPr>
              <a:xfrm>
                <a:off x="3910572" y="5456826"/>
                <a:ext cx="2998630" cy="682104"/>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sym typeface="Wingdings" panose="05000000000000000000" pitchFamily="2" charset="2"/>
                            </a:rPr>
                          </m:ctrlPr>
                        </m:fPr>
                        <m:num>
                          <m:r>
                            <a:rPr lang="en-US" i="1">
                              <a:solidFill>
                                <a:schemeClr val="tx1"/>
                              </a:solidFill>
                              <a:latin typeface="Cambria Math" panose="02040503050406030204" pitchFamily="18" charset="0"/>
                              <a:sym typeface="Wingdings" panose="05000000000000000000" pitchFamily="2" charset="2"/>
                            </a:rPr>
                            <m:t>𝑑𝑅</m:t>
                          </m:r>
                        </m:num>
                        <m:den>
                          <m:r>
                            <a:rPr lang="en-US" i="1">
                              <a:solidFill>
                                <a:schemeClr val="tx1"/>
                              </a:solidFill>
                              <a:latin typeface="Cambria Math" panose="02040503050406030204" pitchFamily="18" charset="0"/>
                              <a:sym typeface="Wingdings" panose="05000000000000000000" pitchFamily="2" charset="2"/>
                            </a:rPr>
                            <m:t>𝑑𝑡</m:t>
                          </m:r>
                        </m:den>
                      </m:f>
                      <m:r>
                        <a:rPr lang="en-US" i="1">
                          <a:solidFill>
                            <a:schemeClr val="tx1"/>
                          </a:solidFill>
                          <a:latin typeface="Cambria Math" panose="02040503050406030204" pitchFamily="18" charset="0"/>
                          <a:sym typeface="Wingdings" panose="05000000000000000000" pitchFamily="2" charset="2"/>
                        </a:rPr>
                        <m:t>= </m:t>
                      </m:r>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𝐾</m:t>
                          </m:r>
                        </m:e>
                        <m:sub>
                          <m:r>
                            <a:rPr lang="en-US" i="1">
                              <a:solidFill>
                                <a:schemeClr val="tx1"/>
                              </a:solidFill>
                              <a:latin typeface="Cambria Math" panose="02040503050406030204" pitchFamily="18" charset="0"/>
                              <a:sym typeface="Wingdings" panose="05000000000000000000" pitchFamily="2" charset="2"/>
                            </a:rPr>
                            <m:t>1</m:t>
                          </m:r>
                        </m:sub>
                      </m:sSub>
                      <m:r>
                        <a:rPr lang="en-US" i="1">
                          <a:solidFill>
                            <a:schemeClr val="tx1"/>
                          </a:solidFill>
                          <a:latin typeface="Cambria Math" panose="02040503050406030204" pitchFamily="18" charset="0"/>
                          <a:sym typeface="Wingdings" panose="05000000000000000000" pitchFamily="2" charset="2"/>
                        </a:rPr>
                        <m:t>𝑆</m:t>
                      </m:r>
                      <m:r>
                        <a:rPr lang="en-US" i="1">
                          <a:solidFill>
                            <a:schemeClr val="tx1"/>
                          </a:solidFill>
                          <a:latin typeface="Cambria Math" panose="02040503050406030204" pitchFamily="18" charset="0"/>
                          <a:sym typeface="Wingdings" panose="05000000000000000000" pitchFamily="2" charset="2"/>
                        </a:rPr>
                        <m:t>+ </m:t>
                      </m:r>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𝐾</m:t>
                          </m:r>
                        </m:e>
                        <m:sub>
                          <m:r>
                            <a:rPr lang="en-US" i="1">
                              <a:solidFill>
                                <a:schemeClr val="tx1"/>
                              </a:solidFill>
                              <a:latin typeface="Cambria Math" panose="02040503050406030204" pitchFamily="18" charset="0"/>
                              <a:sym typeface="Wingdings" panose="05000000000000000000" pitchFamily="2" charset="2"/>
                            </a:rPr>
                            <m:t>3</m:t>
                          </m:r>
                        </m:sub>
                      </m:sSub>
                      <m:sSup>
                        <m:sSupPr>
                          <m:ctrlPr>
                            <a:rPr lang="en-US" i="1">
                              <a:solidFill>
                                <a:schemeClr val="tx1"/>
                              </a:solidFill>
                              <a:latin typeface="Cambria Math" panose="02040503050406030204" pitchFamily="18" charset="0"/>
                              <a:sym typeface="Wingdings" panose="05000000000000000000" pitchFamily="2" charset="2"/>
                            </a:rPr>
                          </m:ctrlPr>
                        </m:sSupPr>
                        <m:e>
                          <m:r>
                            <a:rPr lang="en-US" i="1">
                              <a:solidFill>
                                <a:schemeClr val="tx1"/>
                              </a:solidFill>
                              <a:latin typeface="Cambria Math" panose="02040503050406030204" pitchFamily="18" charset="0"/>
                              <a:sym typeface="Wingdings" panose="05000000000000000000" pitchFamily="2" charset="2"/>
                            </a:rPr>
                            <m:t>𝑀</m:t>
                          </m:r>
                        </m:e>
                        <m:sup>
                          <m:sSub>
                            <m:sSubPr>
                              <m:ctrlPr>
                                <a:rPr lang="en-US" i="1">
                                  <a:solidFill>
                                    <a:schemeClr val="tx1"/>
                                  </a:solidFill>
                                  <a:latin typeface="Cambria Math" panose="02040503050406030204" pitchFamily="18" charset="0"/>
                                  <a:sym typeface="Wingdings" panose="05000000000000000000" pitchFamily="2" charset="2"/>
                                </a:rPr>
                              </m:ctrlPr>
                            </m:sSubPr>
                            <m:e>
                              <m:r>
                                <a:rPr lang="en-US" i="1">
                                  <a:solidFill>
                                    <a:schemeClr val="tx1"/>
                                  </a:solidFill>
                                  <a:latin typeface="Cambria Math" panose="02040503050406030204" pitchFamily="18" charset="0"/>
                                  <a:sym typeface="Wingdings" panose="05000000000000000000" pitchFamily="2" charset="2"/>
                                </a:rPr>
                                <m:t>𝑛</m:t>
                              </m:r>
                            </m:e>
                            <m:sub>
                              <m:r>
                                <a:rPr lang="en-US" i="1">
                                  <a:solidFill>
                                    <a:schemeClr val="tx1"/>
                                  </a:solidFill>
                                  <a:latin typeface="Cambria Math" panose="02040503050406030204" pitchFamily="18" charset="0"/>
                                  <a:sym typeface="Wingdings" panose="05000000000000000000" pitchFamily="2" charset="2"/>
                                </a:rPr>
                                <m:t>1</m:t>
                              </m:r>
                            </m:sub>
                          </m:sSub>
                        </m:sup>
                      </m:sSup>
                    </m:oMath>
                  </m:oMathPara>
                </a14:m>
                <a:endParaRPr lang="en-US" dirty="0">
                  <a:solidFill>
                    <a:schemeClr val="tx1"/>
                  </a:solidFill>
                  <a:sym typeface="Wingdings" panose="05000000000000000000" pitchFamily="2" charset="2"/>
                </a:endParaRPr>
              </a:p>
            </p:txBody>
          </p:sp>
        </mc:Choice>
        <mc:Fallback xmlns="">
          <p:sp>
            <p:nvSpPr>
              <p:cNvPr id="7" name="Flowchart: Alternate Process 6"/>
              <p:cNvSpPr>
                <a:spLocks noRot="1" noChangeAspect="1" noMove="1" noResize="1" noEditPoints="1" noAdjustHandles="1" noChangeArrowheads="1" noChangeShapeType="1" noTextEdit="1"/>
              </p:cNvSpPr>
              <p:nvPr/>
            </p:nvSpPr>
            <p:spPr>
              <a:xfrm>
                <a:off x="3910572" y="5456826"/>
                <a:ext cx="2998630" cy="682104"/>
              </a:xfrm>
              <a:prstGeom prst="flowChartAlternateProcess">
                <a:avLst/>
              </a:prstGeom>
              <a:blipFill rotWithShape="0">
                <a:blip r:embed="rId2"/>
                <a:stretch>
                  <a:fillRect/>
                </a:stretch>
              </a:blipFill>
              <a:ln/>
            </p:spPr>
            <p:txBody>
              <a:bodyPr/>
              <a:lstStyle/>
              <a:p>
                <a:r>
                  <a:rPr lang="en-IN">
                    <a:noFill/>
                  </a:rPr>
                  <a:t> </a:t>
                </a:r>
              </a:p>
            </p:txBody>
          </p:sp>
        </mc:Fallback>
      </mc:AlternateContent>
    </p:spTree>
    <p:extLst>
      <p:ext uri="{BB962C8B-B14F-4D97-AF65-F5344CB8AC3E}">
        <p14:creationId xmlns:p14="http://schemas.microsoft.com/office/powerpoint/2010/main" val="142048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triped Right Arrow 2"/>
          <p:cNvSpPr/>
          <p:nvPr/>
        </p:nvSpPr>
        <p:spPr>
          <a:xfrm>
            <a:off x="167424" y="180304"/>
            <a:ext cx="5087155"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solidFill>
                  <a:schemeClr val="tx1">
                    <a:lumMod val="95000"/>
                  </a:schemeClr>
                </a:solidFill>
              </a:rPr>
              <a:t>Final Reduced Equations: </a:t>
            </a:r>
            <a:r>
              <a:rPr lang="en-US" sz="2400" b="1" dirty="0" smtClean="0">
                <a:solidFill>
                  <a:schemeClr val="tx1">
                    <a:lumMod val="95000"/>
                  </a:schemeClr>
                </a:solidFill>
              </a:rPr>
              <a:t> </a:t>
            </a:r>
            <a:endParaRPr lang="en-US" sz="3200" b="1" dirty="0">
              <a:solidFill>
                <a:schemeClr val="tx1">
                  <a:lumMod val="95000"/>
                </a:schemeClr>
              </a:solidFill>
            </a:endParaRPr>
          </a:p>
        </p:txBody>
      </p:sp>
      <mc:AlternateContent xmlns:mc="http://schemas.openxmlformats.org/markup-compatibility/2006" xmlns:a14="http://schemas.microsoft.com/office/drawing/2010/main">
        <mc:Choice Requires="a14">
          <p:sp>
            <p:nvSpPr>
              <p:cNvPr id="5" name="TextBox 4"/>
              <p:cNvSpPr txBox="1"/>
              <p:nvPr/>
            </p:nvSpPr>
            <p:spPr>
              <a:xfrm>
                <a:off x="2021983" y="3078050"/>
                <a:ext cx="8461420" cy="3162341"/>
              </a:xfrm>
              <a:prstGeom prst="rect">
                <a:avLst/>
              </a:prstGeom>
              <a:noFill/>
            </p:spPr>
            <p:txBody>
              <a:bodyPr wrap="square" rtlCol="0">
                <a:spAutoFit/>
              </a:bodyPr>
              <a:lstStyle/>
              <a:p>
                <a:endParaRPr lang="en-US" b="1" dirty="0" smtClean="0">
                  <a:solidFill>
                    <a:schemeClr val="tx1"/>
                  </a:solidFill>
                </a:endParaRPr>
              </a:p>
              <a:p>
                <a:endParaRPr lang="en-US" b="1" dirty="0" smtClean="0">
                  <a:solidFill>
                    <a:schemeClr val="tx1"/>
                  </a:solidFill>
                </a:endParaRPr>
              </a:p>
              <a:p>
                <a:endParaRPr lang="en-US" b="1" dirty="0"/>
              </a:p>
              <a:p>
                <a:endParaRPr lang="en-US" b="1" dirty="0" smtClean="0">
                  <a:solidFill>
                    <a:schemeClr val="tx1"/>
                  </a:solidFill>
                </a:endParaRPr>
              </a:p>
              <a:p>
                <a:r>
                  <a:rPr lang="en-US" b="1" dirty="0" smtClean="0">
                    <a:solidFill>
                      <a:schemeClr val="tx1"/>
                    </a:solidFill>
                  </a:rPr>
                  <a:t>Where:</a:t>
                </a:r>
                <a:endParaRPr lang="en-US" b="1" dirty="0" smtClean="0"/>
              </a:p>
              <a:p>
                <a:pPr/>
                <a14:m>
                  <m:oMathPara xmlns:m="http://schemas.openxmlformats.org/officeDocument/2006/math">
                    <m:oMathParaPr>
                      <m:jc m:val="centerGroup"/>
                    </m:oMathParaPr>
                    <m:oMath xmlns:m="http://schemas.openxmlformats.org/officeDocument/2006/math">
                      <m:r>
                        <a:rPr lang="en-US" b="1" i="1">
                          <a:solidFill>
                            <a:schemeClr val="tx1"/>
                          </a:solidFill>
                          <a:latin typeface="Cambria Math" panose="02040503050406030204" pitchFamily="18" charset="0"/>
                        </a:rPr>
                        <m:t>𝒂</m:t>
                      </m:r>
                      <m:r>
                        <a:rPr lang="en-US" b="1" i="1">
                          <a:solidFill>
                            <a:schemeClr val="tx1"/>
                          </a:solidFill>
                          <a:latin typeface="Cambria Math" panose="02040503050406030204" pitchFamily="18" charset="0"/>
                        </a:rPr>
                        <m:t>= </m:t>
                      </m:r>
                      <m:f>
                        <m:fPr>
                          <m:ctrlPr>
                            <a:rPr lang="en-US" b="1" i="1">
                              <a:solidFill>
                                <a:schemeClr val="tx1"/>
                              </a:solidFill>
                              <a:latin typeface="Cambria Math" panose="02040503050406030204" pitchFamily="18" charset="0"/>
                            </a:rPr>
                          </m:ctrlPr>
                        </m:fPr>
                        <m:num>
                          <m:r>
                            <a:rPr lang="en-US" b="1" i="1">
                              <a:solidFill>
                                <a:schemeClr val="tx1"/>
                              </a:solidFill>
                              <a:latin typeface="Cambria Math" panose="02040503050406030204" pitchFamily="18" charset="0"/>
                            </a:rPr>
                            <m:t>𝑨</m:t>
                          </m:r>
                        </m:num>
                        <m:den>
                          <m:r>
                            <a:rPr lang="en-US" b="1" i="1">
                              <a:solidFill>
                                <a:schemeClr val="tx1"/>
                              </a:solidFill>
                              <a:latin typeface="Cambria Math" panose="02040503050406030204" pitchFamily="18" charset="0"/>
                            </a:rPr>
                            <m:t>𝑻</m:t>
                          </m:r>
                        </m:den>
                      </m:f>
                      <m:r>
                        <a:rPr lang="en-US" b="1"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𝒎</m:t>
                      </m:r>
                      <m:r>
                        <a:rPr lang="en-US" b="1" i="1">
                          <a:solidFill>
                            <a:schemeClr val="tx1"/>
                          </a:solidFill>
                          <a:latin typeface="Cambria Math" panose="02040503050406030204" pitchFamily="18" charset="0"/>
                        </a:rPr>
                        <m:t>= </m:t>
                      </m:r>
                      <m:f>
                        <m:fPr>
                          <m:ctrlPr>
                            <a:rPr lang="en-US" b="1" i="1">
                              <a:solidFill>
                                <a:schemeClr val="tx1"/>
                              </a:solidFill>
                              <a:latin typeface="Cambria Math" panose="02040503050406030204" pitchFamily="18" charset="0"/>
                            </a:rPr>
                          </m:ctrlPr>
                        </m:fPr>
                        <m:num>
                          <m:r>
                            <a:rPr lang="en-US" b="1" i="1">
                              <a:solidFill>
                                <a:schemeClr val="tx1"/>
                              </a:solidFill>
                              <a:latin typeface="Cambria Math" panose="02040503050406030204" pitchFamily="18" charset="0"/>
                            </a:rPr>
                            <m:t>𝑴</m:t>
                          </m:r>
                        </m:num>
                        <m:den>
                          <m:r>
                            <a:rPr lang="en-US" b="1" i="1">
                              <a:solidFill>
                                <a:schemeClr val="tx1"/>
                              </a:solidFill>
                              <a:latin typeface="Cambria Math" panose="02040503050406030204" pitchFamily="18" charset="0"/>
                            </a:rPr>
                            <m:t>𝑻</m:t>
                          </m:r>
                        </m:den>
                      </m:f>
                      <m:r>
                        <a:rPr lang="en-US" b="1" i="1">
                          <a:solidFill>
                            <a:schemeClr val="tx1"/>
                          </a:solidFill>
                          <a:latin typeface="Cambria Math" panose="02040503050406030204" pitchFamily="18" charset="0"/>
                        </a:rPr>
                        <m:t>, </m:t>
                      </m:r>
                      <m:r>
                        <a:rPr lang="en-US" b="1" i="1">
                          <a:solidFill>
                            <a:schemeClr val="tx1"/>
                          </a:solidFill>
                          <a:latin typeface="Cambria Math" panose="02040503050406030204" pitchFamily="18" charset="0"/>
                          <a:ea typeface="Cambria Math" panose="02040503050406030204" pitchFamily="18" charset="0"/>
                        </a:rPr>
                        <m:t>𝝉</m:t>
                      </m:r>
                      <m:r>
                        <a:rPr lang="en-US" b="1" i="1">
                          <a:solidFill>
                            <a:schemeClr val="tx1"/>
                          </a:solidFill>
                          <a:latin typeface="Cambria Math" panose="02040503050406030204" pitchFamily="18" charset="0"/>
                          <a:ea typeface="Cambria Math" panose="02040503050406030204" pitchFamily="18" charset="0"/>
                        </a:rPr>
                        <m:t>=</m:t>
                      </m:r>
                      <m:d>
                        <m:dPr>
                          <m:ctrlPr>
                            <a:rPr lang="en-US" b="1" i="1">
                              <a:solidFill>
                                <a:schemeClr val="tx1"/>
                              </a:solidFill>
                              <a:latin typeface="Cambria Math" panose="02040503050406030204" pitchFamily="18" charset="0"/>
                              <a:ea typeface="Cambria Math" panose="02040503050406030204" pitchFamily="18" charset="0"/>
                            </a:rPr>
                          </m:ctrlPr>
                        </m:dPr>
                        <m:e>
                          <m:sSub>
                            <m:sSubPr>
                              <m:ctrlPr>
                                <a:rPr lang="en-US" b="1" i="1">
                                  <a:solidFill>
                                    <a:schemeClr val="tx1"/>
                                  </a:solidFill>
                                  <a:latin typeface="Cambria Math" panose="02040503050406030204" pitchFamily="18" charset="0"/>
                                  <a:ea typeface="Cambria Math" panose="02040503050406030204" pitchFamily="18" charset="0"/>
                                </a:rPr>
                              </m:ctrlPr>
                            </m:sSubPr>
                            <m:e>
                              <m:r>
                                <a:rPr lang="en-US" b="1" i="1">
                                  <a:solidFill>
                                    <a:schemeClr val="tx1"/>
                                  </a:solidFill>
                                  <a:latin typeface="Cambria Math" panose="02040503050406030204" pitchFamily="18" charset="0"/>
                                  <a:ea typeface="Cambria Math" panose="02040503050406030204" pitchFamily="18" charset="0"/>
                                </a:rPr>
                                <m:t>𝑲</m:t>
                              </m:r>
                            </m:e>
                            <m:sub>
                              <m:r>
                                <a:rPr lang="en-US" b="1" i="1">
                                  <a:solidFill>
                                    <a:schemeClr val="tx1"/>
                                  </a:solidFill>
                                  <a:latin typeface="Cambria Math" panose="02040503050406030204" pitchFamily="18" charset="0"/>
                                  <a:ea typeface="Cambria Math" panose="02040503050406030204" pitchFamily="18" charset="0"/>
                                </a:rPr>
                                <m:t>𝟏</m:t>
                              </m:r>
                            </m:sub>
                          </m:sSub>
                          <m:r>
                            <a:rPr lang="en-US" b="1" i="1">
                              <a:solidFill>
                                <a:schemeClr val="tx1"/>
                              </a:solidFill>
                              <a:latin typeface="Cambria Math" panose="02040503050406030204" pitchFamily="18" charset="0"/>
                              <a:ea typeface="Cambria Math" panose="02040503050406030204" pitchFamily="18" charset="0"/>
                            </a:rPr>
                            <m:t>+ </m:t>
                          </m:r>
                          <m:sSub>
                            <m:sSubPr>
                              <m:ctrlPr>
                                <a:rPr lang="en-US" b="1" i="1">
                                  <a:solidFill>
                                    <a:schemeClr val="tx1"/>
                                  </a:solidFill>
                                  <a:latin typeface="Cambria Math" panose="02040503050406030204" pitchFamily="18" charset="0"/>
                                  <a:ea typeface="Cambria Math" panose="02040503050406030204" pitchFamily="18" charset="0"/>
                                </a:rPr>
                              </m:ctrlPr>
                            </m:sSubPr>
                            <m:e>
                              <m:r>
                                <a:rPr lang="en-US" b="1" i="1">
                                  <a:solidFill>
                                    <a:schemeClr val="tx1"/>
                                  </a:solidFill>
                                  <a:latin typeface="Cambria Math" panose="02040503050406030204" pitchFamily="18" charset="0"/>
                                  <a:ea typeface="Cambria Math" panose="02040503050406030204" pitchFamily="18" charset="0"/>
                                </a:rPr>
                                <m:t>𝑲</m:t>
                              </m:r>
                            </m:e>
                            <m:sub>
                              <m:r>
                                <a:rPr lang="en-US" b="1" i="1">
                                  <a:solidFill>
                                    <a:schemeClr val="tx1"/>
                                  </a:solidFill>
                                  <a:latin typeface="Cambria Math" panose="02040503050406030204" pitchFamily="18" charset="0"/>
                                  <a:ea typeface="Cambria Math" panose="02040503050406030204" pitchFamily="18" charset="0"/>
                                </a:rPr>
                                <m:t>𝟐</m:t>
                              </m:r>
                            </m:sub>
                          </m:sSub>
                        </m:e>
                      </m:d>
                      <m:r>
                        <a:rPr lang="en-US" b="1" i="1">
                          <a:solidFill>
                            <a:schemeClr val="tx1"/>
                          </a:solidFill>
                          <a:latin typeface="Cambria Math" panose="02040503050406030204" pitchFamily="18" charset="0"/>
                          <a:ea typeface="Cambria Math" panose="02040503050406030204" pitchFamily="18" charset="0"/>
                        </a:rPr>
                        <m:t>𝒕</m:t>
                      </m:r>
                    </m:oMath>
                  </m:oMathPara>
                </a14:m>
                <a:endParaRPr lang="en-IN" b="1" dirty="0" smtClean="0">
                  <a:solidFill>
                    <a:schemeClr val="tx1"/>
                  </a:solidFill>
                </a:endParaRPr>
              </a:p>
              <a:p>
                <a:endParaRPr lang="en-IN" b="1" dirty="0">
                  <a:solidFill>
                    <a:schemeClr val="tx1"/>
                  </a:solidFill>
                </a:endParaRPr>
              </a:p>
              <a:p>
                <a:pPr/>
                <a14:m>
                  <m:oMathPara xmlns:m="http://schemas.openxmlformats.org/officeDocument/2006/math">
                    <m:oMathParaPr>
                      <m:jc m:val="centerGroup"/>
                    </m:oMathParaPr>
                    <m:oMath xmlns:m="http://schemas.openxmlformats.org/officeDocument/2006/math">
                      <m:r>
                        <a:rPr lang="en-US" b="1" i="1">
                          <a:solidFill>
                            <a:schemeClr val="tx1"/>
                          </a:solidFill>
                          <a:latin typeface="Cambria Math" panose="02040503050406030204" pitchFamily="18" charset="0"/>
                        </a:rPr>
                        <m:t> </m:t>
                      </m:r>
                      <m:sSub>
                        <m:sSubPr>
                          <m:ctrlPr>
                            <a:rPr lang="en-IN"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𝒌</m:t>
                          </m:r>
                        </m:e>
                        <m:sub>
                          <m:r>
                            <a:rPr lang="en-US" b="1" i="1">
                              <a:solidFill>
                                <a:schemeClr val="tx1"/>
                              </a:solidFill>
                              <a:latin typeface="Cambria Math" panose="02040503050406030204" pitchFamily="18" charset="0"/>
                            </a:rPr>
                            <m:t>𝟏</m:t>
                          </m:r>
                        </m:sub>
                      </m:sSub>
                      <m:r>
                        <a:rPr lang="en-US" b="1" i="1">
                          <a:solidFill>
                            <a:schemeClr val="tx1"/>
                          </a:solidFill>
                          <a:latin typeface="Cambria Math" panose="02040503050406030204" pitchFamily="18" charset="0"/>
                        </a:rPr>
                        <m:t>= </m:t>
                      </m:r>
                      <m:f>
                        <m:fPr>
                          <m:ctrlPr>
                            <a:rPr lang="en-US" b="1" i="1">
                              <a:solidFill>
                                <a:schemeClr val="tx1"/>
                              </a:solidFill>
                              <a:latin typeface="Cambria Math" panose="02040503050406030204" pitchFamily="18" charset="0"/>
                            </a:rPr>
                          </m:ctrlPr>
                        </m:fPr>
                        <m:num>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𝑲</m:t>
                              </m:r>
                            </m:e>
                            <m:sub>
                              <m:r>
                                <a:rPr lang="en-US" b="1" i="1">
                                  <a:solidFill>
                                    <a:schemeClr val="tx1"/>
                                  </a:solidFill>
                                  <a:latin typeface="Cambria Math" panose="02040503050406030204" pitchFamily="18" charset="0"/>
                                </a:rPr>
                                <m:t>𝟒</m:t>
                              </m:r>
                            </m:sub>
                          </m:sSub>
                          <m:sSup>
                            <m:sSupPr>
                              <m:ctrlPr>
                                <a:rPr lang="en-US" b="1" i="1">
                                  <a:solidFill>
                                    <a:schemeClr val="tx1"/>
                                  </a:solidFill>
                                  <a:latin typeface="Cambria Math" panose="02040503050406030204" pitchFamily="18" charset="0"/>
                                </a:rPr>
                              </m:ctrlPr>
                            </m:sSupPr>
                            <m:e>
                              <m:r>
                                <a:rPr lang="en-US" b="1" i="1">
                                  <a:solidFill>
                                    <a:schemeClr val="tx1"/>
                                  </a:solidFill>
                                  <a:latin typeface="Cambria Math" panose="02040503050406030204" pitchFamily="18" charset="0"/>
                                </a:rPr>
                                <m:t>𝑻</m:t>
                              </m:r>
                            </m:e>
                            <m:sup>
                              <m:r>
                                <a:rPr lang="en-US" b="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𝒏</m:t>
                                  </m:r>
                                </m:e>
                                <m:sub>
                                  <m:r>
                                    <a:rPr lang="en-US" b="1" i="1">
                                      <a:solidFill>
                                        <a:schemeClr val="tx1"/>
                                      </a:solidFill>
                                      <a:latin typeface="Cambria Math" panose="02040503050406030204" pitchFamily="18" charset="0"/>
                                    </a:rPr>
                                    <m:t>𝟐</m:t>
                                  </m:r>
                                </m:sub>
                              </m:sSub>
                              <m:r>
                                <a:rPr lang="en-US" b="1" i="1">
                                  <a:solidFill>
                                    <a:schemeClr val="tx1"/>
                                  </a:solidFill>
                                  <a:latin typeface="Cambria Math" panose="02040503050406030204" pitchFamily="18" charset="0"/>
                                </a:rPr>
                                <m:t>+ </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𝒏</m:t>
                                  </m:r>
                                </m:e>
                                <m:sub>
                                  <m:r>
                                    <a:rPr lang="en-US" b="1" i="1">
                                      <a:solidFill>
                                        <a:schemeClr val="tx1"/>
                                      </a:solidFill>
                                      <a:latin typeface="Cambria Math" panose="02040503050406030204" pitchFamily="18" charset="0"/>
                                    </a:rPr>
                                    <m:t>𝟑</m:t>
                                  </m:r>
                                </m:sub>
                              </m:sSub>
                              <m:r>
                                <a:rPr lang="en-US" b="1" i="1">
                                  <a:solidFill>
                                    <a:schemeClr val="tx1"/>
                                  </a:solidFill>
                                  <a:latin typeface="Cambria Math" panose="02040503050406030204" pitchFamily="18" charset="0"/>
                                </a:rPr>
                                <m:t> − </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𝒏</m:t>
                                  </m:r>
                                </m:e>
                                <m:sub>
                                  <m:r>
                                    <a:rPr lang="en-US" b="1" i="1">
                                      <a:solidFill>
                                        <a:schemeClr val="tx1"/>
                                      </a:solidFill>
                                      <a:latin typeface="Cambria Math" panose="02040503050406030204" pitchFamily="18" charset="0"/>
                                    </a:rPr>
                                    <m:t>𝟒</m:t>
                                  </m:r>
                                </m:sub>
                              </m:sSub>
                              <m:r>
                                <a:rPr lang="en-US" b="1"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𝟏</m:t>
                              </m:r>
                              <m:r>
                                <a:rPr lang="en-US" b="1" i="1">
                                  <a:solidFill>
                                    <a:schemeClr val="tx1"/>
                                  </a:solidFill>
                                  <a:latin typeface="Cambria Math" panose="02040503050406030204" pitchFamily="18" charset="0"/>
                                </a:rPr>
                                <m:t>)</m:t>
                              </m:r>
                            </m:sup>
                          </m:sSup>
                        </m:num>
                        <m:den>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𝑲</m:t>
                              </m:r>
                            </m:e>
                            <m:sub>
                              <m:r>
                                <a:rPr lang="en-US" b="1" i="1">
                                  <a:solidFill>
                                    <a:schemeClr val="tx1"/>
                                  </a:solidFill>
                                  <a:latin typeface="Cambria Math" panose="02040503050406030204" pitchFamily="18" charset="0"/>
                                </a:rPr>
                                <m:t>𝟏</m:t>
                              </m:r>
                            </m:sub>
                          </m:sSub>
                          <m:r>
                            <a:rPr lang="en-US" b="1" i="1">
                              <a:solidFill>
                                <a:schemeClr val="tx1"/>
                              </a:solidFill>
                              <a:latin typeface="Cambria Math" panose="02040503050406030204" pitchFamily="18" charset="0"/>
                            </a:rPr>
                            <m:t> + </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𝑲</m:t>
                              </m:r>
                            </m:e>
                            <m:sub>
                              <m:r>
                                <a:rPr lang="en-US" b="1" i="1">
                                  <a:solidFill>
                                    <a:schemeClr val="tx1"/>
                                  </a:solidFill>
                                  <a:latin typeface="Cambria Math" panose="02040503050406030204" pitchFamily="18" charset="0"/>
                                </a:rPr>
                                <m:t>𝟐</m:t>
                              </m:r>
                            </m:sub>
                          </m:sSub>
                        </m:den>
                      </m:f>
                      <m:r>
                        <a:rPr lang="en-US" b="1" i="1">
                          <a:solidFill>
                            <a:schemeClr val="tx1"/>
                          </a:solidFill>
                          <a:latin typeface="Cambria Math" panose="02040503050406030204" pitchFamily="18" charset="0"/>
                        </a:rPr>
                        <m:t> , </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𝒌</m:t>
                          </m:r>
                        </m:e>
                        <m:sub>
                          <m:r>
                            <a:rPr lang="en-US" b="1" i="1">
                              <a:solidFill>
                                <a:schemeClr val="tx1"/>
                              </a:solidFill>
                              <a:latin typeface="Cambria Math" panose="02040503050406030204" pitchFamily="18" charset="0"/>
                            </a:rPr>
                            <m:t>𝟐</m:t>
                          </m:r>
                        </m:sub>
                      </m:sSub>
                      <m:r>
                        <a:rPr lang="en-US" b="1" i="1">
                          <a:solidFill>
                            <a:schemeClr val="tx1"/>
                          </a:solidFill>
                          <a:latin typeface="Cambria Math" panose="02040503050406030204" pitchFamily="18" charset="0"/>
                        </a:rPr>
                        <m:t>= </m:t>
                      </m:r>
                      <m:f>
                        <m:fPr>
                          <m:ctrlPr>
                            <a:rPr lang="en-US" b="1" i="1">
                              <a:solidFill>
                                <a:schemeClr val="tx1"/>
                              </a:solidFill>
                              <a:latin typeface="Cambria Math" panose="02040503050406030204" pitchFamily="18" charset="0"/>
                            </a:rPr>
                          </m:ctrlPr>
                        </m:fPr>
                        <m:num>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𝑲</m:t>
                              </m:r>
                            </m:e>
                            <m:sub>
                              <m:r>
                                <a:rPr lang="en-US" b="1" i="1">
                                  <a:solidFill>
                                    <a:schemeClr val="tx1"/>
                                  </a:solidFill>
                                  <a:latin typeface="Cambria Math" panose="02040503050406030204" pitchFamily="18" charset="0"/>
                                </a:rPr>
                                <m:t>𝟓</m:t>
                              </m:r>
                            </m:sub>
                          </m:sSub>
                          <m:sSup>
                            <m:sSupPr>
                              <m:ctrlPr>
                                <a:rPr lang="en-US" b="1" i="1">
                                  <a:solidFill>
                                    <a:schemeClr val="tx1"/>
                                  </a:solidFill>
                                  <a:latin typeface="Cambria Math" panose="02040503050406030204" pitchFamily="18" charset="0"/>
                                </a:rPr>
                              </m:ctrlPr>
                            </m:sSupPr>
                            <m:e>
                              <m:r>
                                <a:rPr lang="en-US" b="1" i="1">
                                  <a:solidFill>
                                    <a:schemeClr val="tx1"/>
                                  </a:solidFill>
                                  <a:latin typeface="Cambria Math" panose="02040503050406030204" pitchFamily="18" charset="0"/>
                                </a:rPr>
                                <m:t>𝑻</m:t>
                              </m:r>
                            </m:e>
                            <m:sup>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𝒏</m:t>
                                  </m:r>
                                </m:e>
                                <m:sub>
                                  <m:r>
                                    <a:rPr lang="en-US" b="1" i="1">
                                      <a:solidFill>
                                        <a:schemeClr val="tx1"/>
                                      </a:solidFill>
                                      <a:latin typeface="Cambria Math" panose="02040503050406030204" pitchFamily="18" charset="0"/>
                                    </a:rPr>
                                    <m:t>𝟏</m:t>
                                  </m:r>
                                </m:sub>
                              </m:sSub>
                            </m:sup>
                          </m:sSup>
                        </m:num>
                        <m:den>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𝑲</m:t>
                              </m:r>
                            </m:e>
                            <m:sub>
                              <m:r>
                                <a:rPr lang="en-US" b="1" i="1">
                                  <a:solidFill>
                                    <a:schemeClr val="tx1"/>
                                  </a:solidFill>
                                  <a:latin typeface="Cambria Math" panose="02040503050406030204" pitchFamily="18" charset="0"/>
                                </a:rPr>
                                <m:t>𝟏</m:t>
                              </m:r>
                            </m:sub>
                          </m:sSub>
                          <m:r>
                            <a:rPr lang="en-US" b="1" i="1">
                              <a:solidFill>
                                <a:schemeClr val="tx1"/>
                              </a:solidFill>
                              <a:latin typeface="Cambria Math" panose="02040503050406030204" pitchFamily="18" charset="0"/>
                            </a:rPr>
                            <m:t> + </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𝑲</m:t>
                              </m:r>
                            </m:e>
                            <m:sub>
                              <m:r>
                                <a:rPr lang="en-US" b="1" i="1">
                                  <a:solidFill>
                                    <a:schemeClr val="tx1"/>
                                  </a:solidFill>
                                  <a:latin typeface="Cambria Math" panose="02040503050406030204" pitchFamily="18" charset="0"/>
                                </a:rPr>
                                <m:t>𝟐</m:t>
                              </m:r>
                            </m:sub>
                          </m:sSub>
                        </m:den>
                      </m:f>
                      <m:r>
                        <a:rPr lang="en-US" b="1" i="1">
                          <a:solidFill>
                            <a:schemeClr val="tx1"/>
                          </a:solidFill>
                          <a:latin typeface="Cambria Math" panose="02040503050406030204" pitchFamily="18" charset="0"/>
                        </a:rPr>
                        <m:t> , </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𝒌</m:t>
                          </m:r>
                        </m:e>
                        <m:sub>
                          <m:r>
                            <a:rPr lang="en-US" b="1" i="1">
                              <a:solidFill>
                                <a:schemeClr val="tx1"/>
                              </a:solidFill>
                              <a:latin typeface="Cambria Math" panose="02040503050406030204" pitchFamily="18" charset="0"/>
                            </a:rPr>
                            <m:t>𝟑</m:t>
                          </m:r>
                        </m:sub>
                      </m:sSub>
                      <m:r>
                        <a:rPr lang="en-US" b="1" i="1">
                          <a:solidFill>
                            <a:schemeClr val="tx1"/>
                          </a:solidFill>
                          <a:latin typeface="Cambria Math" panose="02040503050406030204" pitchFamily="18" charset="0"/>
                        </a:rPr>
                        <m:t>= </m:t>
                      </m:r>
                      <m:f>
                        <m:fPr>
                          <m:ctrlPr>
                            <a:rPr lang="en-US" b="1" i="1">
                              <a:solidFill>
                                <a:schemeClr val="tx1"/>
                              </a:solidFill>
                              <a:latin typeface="Cambria Math" panose="02040503050406030204" pitchFamily="18" charset="0"/>
                            </a:rPr>
                          </m:ctrlPr>
                        </m:fPr>
                        <m:num>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𝑲</m:t>
                              </m:r>
                            </m:e>
                            <m:sub>
                              <m:r>
                                <a:rPr lang="en-US" b="1" i="1">
                                  <a:solidFill>
                                    <a:schemeClr val="tx1"/>
                                  </a:solidFill>
                                  <a:latin typeface="Cambria Math" panose="02040503050406030204" pitchFamily="18" charset="0"/>
                                </a:rPr>
                                <m:t>𝟑</m:t>
                              </m:r>
                            </m:sub>
                          </m:sSub>
                          <m:sSup>
                            <m:sSupPr>
                              <m:ctrlPr>
                                <a:rPr lang="en-US" b="1" i="1">
                                  <a:solidFill>
                                    <a:schemeClr val="tx1"/>
                                  </a:solidFill>
                                  <a:latin typeface="Cambria Math" panose="02040503050406030204" pitchFamily="18" charset="0"/>
                                </a:rPr>
                              </m:ctrlPr>
                            </m:sSupPr>
                            <m:e>
                              <m:r>
                                <a:rPr lang="en-US" b="1" i="1">
                                  <a:solidFill>
                                    <a:schemeClr val="tx1"/>
                                  </a:solidFill>
                                  <a:latin typeface="Cambria Math" panose="02040503050406030204" pitchFamily="18" charset="0"/>
                                </a:rPr>
                                <m:t>𝑴</m:t>
                              </m:r>
                            </m:e>
                            <m:sup>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𝒏</m:t>
                                  </m:r>
                                </m:e>
                                <m:sub>
                                  <m:r>
                                    <a:rPr lang="en-US" b="1" i="1">
                                      <a:solidFill>
                                        <a:schemeClr val="tx1"/>
                                      </a:solidFill>
                                      <a:latin typeface="Cambria Math" panose="02040503050406030204" pitchFamily="18" charset="0"/>
                                    </a:rPr>
                                    <m:t>𝟏</m:t>
                                  </m:r>
                                </m:sub>
                              </m:sSub>
                              <m:r>
                                <a:rPr lang="en-US" b="1" i="1">
                                  <a:solidFill>
                                    <a:schemeClr val="tx1"/>
                                  </a:solidFill>
                                  <a:latin typeface="Cambria Math" panose="02040503050406030204" pitchFamily="18" charset="0"/>
                                </a:rPr>
                                <m:t> </m:t>
                              </m:r>
                            </m:sup>
                          </m:sSup>
                        </m:num>
                        <m:den>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𝑲</m:t>
                              </m:r>
                            </m:e>
                            <m:sub>
                              <m:r>
                                <a:rPr lang="en-US" b="1" i="1">
                                  <a:solidFill>
                                    <a:schemeClr val="tx1"/>
                                  </a:solidFill>
                                  <a:latin typeface="Cambria Math" panose="02040503050406030204" pitchFamily="18" charset="0"/>
                                </a:rPr>
                                <m:t>𝟏</m:t>
                              </m:r>
                            </m:sub>
                          </m:sSub>
                          <m:r>
                            <a:rPr lang="en-US" b="1" i="1">
                              <a:solidFill>
                                <a:schemeClr val="tx1"/>
                              </a:solidFill>
                              <a:latin typeface="Cambria Math" panose="02040503050406030204" pitchFamily="18" charset="0"/>
                            </a:rPr>
                            <m:t> + </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𝑲</m:t>
                              </m:r>
                            </m:e>
                            <m:sub>
                              <m:r>
                                <a:rPr lang="en-US" b="1" i="1">
                                  <a:solidFill>
                                    <a:schemeClr val="tx1"/>
                                  </a:solidFill>
                                  <a:latin typeface="Cambria Math" panose="02040503050406030204" pitchFamily="18" charset="0"/>
                                </a:rPr>
                                <m:t>𝟐</m:t>
                              </m:r>
                            </m:sub>
                          </m:sSub>
                        </m:den>
                      </m:f>
                    </m:oMath>
                  </m:oMathPara>
                </a14:m>
                <a:endParaRPr lang="en-IN" b="1" dirty="0">
                  <a:solidFill>
                    <a:schemeClr val="tx1"/>
                  </a:solidFill>
                </a:endParaRPr>
              </a:p>
              <a:p>
                <a:endParaRPr lang="en-IN" b="1"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021983" y="3078050"/>
                <a:ext cx="8461420" cy="3162341"/>
              </a:xfrm>
              <a:prstGeom prst="rect">
                <a:avLst/>
              </a:prstGeom>
              <a:blipFill rotWithShape="0">
                <a:blip r:embed="rId2"/>
                <a:stretch>
                  <a:fillRect l="-6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Flowchart: Alternate Process 5"/>
              <p:cNvSpPr/>
              <p:nvPr/>
            </p:nvSpPr>
            <p:spPr>
              <a:xfrm>
                <a:off x="1841678" y="1867436"/>
                <a:ext cx="8216721" cy="1674253"/>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dirty="0" smtClean="0">
                    <a:solidFill>
                      <a:schemeClr val="tx1"/>
                    </a:solidFill>
                    <a:sym typeface="Wingdings" panose="05000000000000000000" pitchFamily="2" charset="2"/>
                  </a:rPr>
                  <a:t> </a:t>
                </a:r>
              </a:p>
              <a:p>
                <a:endParaRPr lang="en-US" dirty="0" smtClean="0">
                  <a:solidFill>
                    <a:schemeClr val="tx1"/>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f>
                        <m:fPr>
                          <m:ctrlPr>
                            <a:rPr lang="en-IN" b="1" i="1">
                              <a:solidFill>
                                <a:schemeClr val="tx1"/>
                              </a:solidFill>
                              <a:latin typeface="Cambria Math" panose="02040503050406030204" pitchFamily="18" charset="0"/>
                            </a:rPr>
                          </m:ctrlPr>
                        </m:fPr>
                        <m:num>
                          <m:r>
                            <a:rPr lang="en-US" b="1" i="1">
                              <a:solidFill>
                                <a:schemeClr val="tx1"/>
                              </a:solidFill>
                              <a:latin typeface="Cambria Math" panose="02040503050406030204" pitchFamily="18" charset="0"/>
                            </a:rPr>
                            <m:t>𝒅𝒂</m:t>
                          </m:r>
                        </m:num>
                        <m:den>
                          <m:r>
                            <a:rPr lang="en-US" b="1" i="1">
                              <a:solidFill>
                                <a:schemeClr val="tx1"/>
                              </a:solidFill>
                              <a:latin typeface="Cambria Math" panose="02040503050406030204" pitchFamily="18" charset="0"/>
                            </a:rPr>
                            <m:t>𝒅</m:t>
                          </m:r>
                          <m:r>
                            <a:rPr lang="en-US" b="1" i="1">
                              <a:solidFill>
                                <a:schemeClr val="tx1"/>
                              </a:solidFill>
                              <a:latin typeface="Cambria Math" panose="02040503050406030204" pitchFamily="18" charset="0"/>
                              <a:ea typeface="Cambria Math" panose="02040503050406030204" pitchFamily="18" charset="0"/>
                            </a:rPr>
                            <m:t>𝝉</m:t>
                          </m:r>
                        </m:den>
                      </m:f>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𝟏</m:t>
                      </m:r>
                      <m:r>
                        <a:rPr lang="en-US" b="1"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𝒂</m:t>
                      </m:r>
                      <m:r>
                        <a:rPr lang="en-US" b="1"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𝒎</m:t>
                      </m:r>
                      <m:r>
                        <a:rPr lang="en-US" b="1" i="1">
                          <a:solidFill>
                            <a:schemeClr val="tx1"/>
                          </a:solidFill>
                          <a:latin typeface="Cambria Math" panose="02040503050406030204" pitchFamily="18" charset="0"/>
                        </a:rPr>
                        <m:t> − </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𝒌</m:t>
                          </m:r>
                        </m:e>
                        <m:sub>
                          <m:r>
                            <a:rPr lang="en-US" b="1" i="1">
                              <a:solidFill>
                                <a:schemeClr val="tx1"/>
                              </a:solidFill>
                              <a:latin typeface="Cambria Math" panose="02040503050406030204" pitchFamily="18" charset="0"/>
                            </a:rPr>
                            <m:t>𝟏</m:t>
                          </m:r>
                        </m:sub>
                      </m:sSub>
                      <m:sSup>
                        <m:sSupPr>
                          <m:ctrlPr>
                            <a:rPr lang="en-US" b="1" i="1">
                              <a:solidFill>
                                <a:schemeClr val="tx1"/>
                              </a:solidFill>
                              <a:latin typeface="Cambria Math" panose="02040503050406030204" pitchFamily="18" charset="0"/>
                            </a:rPr>
                          </m:ctrlPr>
                        </m:sSupPr>
                        <m:e>
                          <m:r>
                            <a:rPr lang="en-US" b="1" i="1">
                              <a:solidFill>
                                <a:schemeClr val="tx1"/>
                              </a:solidFill>
                              <a:latin typeface="Cambria Math" panose="02040503050406030204" pitchFamily="18" charset="0"/>
                            </a:rPr>
                            <m:t>𝒂</m:t>
                          </m:r>
                        </m:e>
                        <m:sup>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𝒏</m:t>
                              </m:r>
                            </m:e>
                            <m:sub>
                              <m:r>
                                <a:rPr lang="en-US" b="1" i="1">
                                  <a:solidFill>
                                    <a:schemeClr val="tx1"/>
                                  </a:solidFill>
                                  <a:latin typeface="Cambria Math" panose="02040503050406030204" pitchFamily="18" charset="0"/>
                                </a:rPr>
                                <m:t>𝟐</m:t>
                              </m:r>
                            </m:sub>
                          </m:sSub>
                        </m:sup>
                      </m:sSup>
                      <m:sSup>
                        <m:sSupPr>
                          <m:ctrlPr>
                            <a:rPr lang="en-US" b="1" i="1">
                              <a:solidFill>
                                <a:schemeClr val="tx1"/>
                              </a:solidFill>
                              <a:latin typeface="Cambria Math" panose="02040503050406030204" pitchFamily="18" charset="0"/>
                            </a:rPr>
                          </m:ctrlPr>
                        </m:sSupPr>
                        <m:e>
                          <m:d>
                            <m:dPr>
                              <m:ctrlPr>
                                <a:rPr lang="en-US" b="1"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𝒎</m:t>
                              </m:r>
                              <m:r>
                                <a:rPr lang="en-US" b="1" i="1">
                                  <a:solidFill>
                                    <a:schemeClr val="tx1"/>
                                  </a:solidFill>
                                  <a:latin typeface="Cambria Math" panose="02040503050406030204" pitchFamily="18" charset="0"/>
                                </a:rPr>
                                <m:t>+ </m:t>
                              </m:r>
                              <m:r>
                                <a:rPr lang="en-US" b="1" i="1">
                                  <a:solidFill>
                                    <a:schemeClr val="tx1"/>
                                  </a:solidFill>
                                  <a:latin typeface="Cambria Math" panose="02040503050406030204" pitchFamily="18" charset="0"/>
                                  <a:ea typeface="Cambria Math" panose="02040503050406030204" pitchFamily="18" charset="0"/>
                                </a:rPr>
                                <m:t>𝜶</m:t>
                              </m:r>
                              <m:r>
                                <a:rPr lang="en-US" b="1" i="1">
                                  <a:solidFill>
                                    <a:schemeClr val="tx1"/>
                                  </a:solidFill>
                                  <a:latin typeface="Cambria Math" panose="02040503050406030204" pitchFamily="18" charset="0"/>
                                  <a:ea typeface="Cambria Math" panose="02040503050406030204" pitchFamily="18" charset="0"/>
                                </a:rPr>
                                <m:t>𝒂</m:t>
                              </m:r>
                            </m:e>
                          </m:d>
                        </m:e>
                        <m:sup>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𝒏</m:t>
                              </m:r>
                            </m:e>
                            <m:sub>
                              <m:r>
                                <a:rPr lang="en-US" b="1" i="1">
                                  <a:solidFill>
                                    <a:schemeClr val="tx1"/>
                                  </a:solidFill>
                                  <a:latin typeface="Cambria Math" panose="02040503050406030204" pitchFamily="18" charset="0"/>
                                </a:rPr>
                                <m:t>𝟑</m:t>
                              </m:r>
                            </m:sub>
                          </m:sSub>
                        </m:sup>
                      </m:sSup>
                      <m:sSup>
                        <m:sSupPr>
                          <m:ctrlPr>
                            <a:rPr lang="en-US" b="1" i="1">
                              <a:solidFill>
                                <a:schemeClr val="tx1"/>
                              </a:solidFill>
                              <a:latin typeface="Cambria Math" panose="02040503050406030204" pitchFamily="18" charset="0"/>
                            </a:rPr>
                          </m:ctrlPr>
                        </m:sSupPr>
                        <m:e>
                          <m:d>
                            <m:dPr>
                              <m:ctrlPr>
                                <a:rPr lang="en-US" b="1"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𝟏</m:t>
                              </m:r>
                              <m:r>
                                <a:rPr lang="en-US" b="1"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𝒂</m:t>
                              </m:r>
                              <m:r>
                                <a:rPr lang="en-US" b="1"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𝒎</m:t>
                              </m:r>
                            </m:e>
                          </m:d>
                        </m:e>
                        <m:sup>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𝒏</m:t>
                              </m:r>
                            </m:e>
                            <m:sub>
                              <m:r>
                                <a:rPr lang="en-US" b="1" i="1">
                                  <a:solidFill>
                                    <a:schemeClr val="tx1"/>
                                  </a:solidFill>
                                  <a:latin typeface="Cambria Math" panose="02040503050406030204" pitchFamily="18" charset="0"/>
                                </a:rPr>
                                <m:t>𝟒</m:t>
                              </m:r>
                            </m:sub>
                          </m:sSub>
                        </m:sup>
                      </m:sSup>
                      <m:r>
                        <a:rPr lang="en-US" b="1" i="1">
                          <a:solidFill>
                            <a:schemeClr val="tx1"/>
                          </a:solidFill>
                          <a:latin typeface="Cambria Math" panose="02040503050406030204" pitchFamily="18" charset="0"/>
                        </a:rPr>
                        <m:t>+ </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𝒌</m:t>
                          </m:r>
                        </m:e>
                        <m:sub>
                          <m:r>
                            <a:rPr lang="en-US" b="1" i="1">
                              <a:solidFill>
                                <a:schemeClr val="tx1"/>
                              </a:solidFill>
                              <a:latin typeface="Cambria Math" panose="02040503050406030204" pitchFamily="18" charset="0"/>
                            </a:rPr>
                            <m:t>𝟑</m:t>
                          </m:r>
                        </m:sub>
                      </m:sSub>
                      <m:sSup>
                        <m:sSupPr>
                          <m:ctrlPr>
                            <a:rPr lang="en-US" b="1" i="1">
                              <a:solidFill>
                                <a:schemeClr val="tx1"/>
                              </a:solidFill>
                              <a:latin typeface="Cambria Math" panose="02040503050406030204" pitchFamily="18" charset="0"/>
                            </a:rPr>
                          </m:ctrlPr>
                        </m:sSupPr>
                        <m:e>
                          <m:r>
                            <a:rPr lang="en-US" b="1" i="1">
                              <a:solidFill>
                                <a:schemeClr val="tx1"/>
                              </a:solidFill>
                              <a:latin typeface="Cambria Math" panose="02040503050406030204" pitchFamily="18" charset="0"/>
                            </a:rPr>
                            <m:t>𝒎</m:t>
                          </m:r>
                        </m:e>
                        <m:sup>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𝒏</m:t>
                              </m:r>
                            </m:e>
                            <m:sub>
                              <m:r>
                                <a:rPr lang="en-US" b="1" i="1">
                                  <a:solidFill>
                                    <a:schemeClr val="tx1"/>
                                  </a:solidFill>
                                  <a:latin typeface="Cambria Math" panose="02040503050406030204" pitchFamily="18" charset="0"/>
                                </a:rPr>
                                <m:t>𝟏</m:t>
                              </m:r>
                            </m:sub>
                          </m:sSub>
                        </m:sup>
                      </m:sSup>
                    </m:oMath>
                  </m:oMathPara>
                </a14:m>
                <a:endParaRPr lang="en-US" b="1" dirty="0">
                  <a:solidFill>
                    <a:schemeClr val="tx1"/>
                  </a:solidFill>
                </a:endParaRPr>
              </a:p>
              <a:p>
                <a:endParaRPr lang="en-US" b="1"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IN" b="1" i="1">
                              <a:solidFill>
                                <a:schemeClr val="tx1"/>
                              </a:solidFill>
                              <a:latin typeface="Cambria Math" panose="02040503050406030204" pitchFamily="18" charset="0"/>
                            </a:rPr>
                          </m:ctrlPr>
                        </m:fPr>
                        <m:num>
                          <m:r>
                            <a:rPr lang="en-US" b="1" i="1">
                              <a:solidFill>
                                <a:schemeClr val="tx1"/>
                              </a:solidFill>
                              <a:latin typeface="Cambria Math" panose="02040503050406030204" pitchFamily="18" charset="0"/>
                            </a:rPr>
                            <m:t>𝒅𝒎</m:t>
                          </m:r>
                        </m:num>
                        <m:den>
                          <m:r>
                            <a:rPr lang="en-US" b="1" i="1">
                              <a:solidFill>
                                <a:schemeClr val="tx1"/>
                              </a:solidFill>
                              <a:latin typeface="Cambria Math" panose="02040503050406030204" pitchFamily="18" charset="0"/>
                            </a:rPr>
                            <m:t>𝒅</m:t>
                          </m:r>
                          <m:r>
                            <a:rPr lang="en-US" b="1" i="1">
                              <a:solidFill>
                                <a:schemeClr val="tx1"/>
                              </a:solidFill>
                              <a:latin typeface="Cambria Math" panose="02040503050406030204" pitchFamily="18" charset="0"/>
                              <a:ea typeface="Cambria Math" panose="02040503050406030204" pitchFamily="18" charset="0"/>
                            </a:rPr>
                            <m:t>𝝉</m:t>
                          </m:r>
                        </m:den>
                      </m:f>
                      <m:r>
                        <a:rPr lang="en-US" b="1" i="1">
                          <a:solidFill>
                            <a:schemeClr val="tx1"/>
                          </a:solidFill>
                          <a:latin typeface="Cambria Math" panose="02040503050406030204" pitchFamily="18" charset="0"/>
                          <a:ea typeface="Cambria Math" panose="02040503050406030204" pitchFamily="18" charset="0"/>
                        </a:rPr>
                        <m:t>=−</m:t>
                      </m:r>
                      <m:sSub>
                        <m:sSubPr>
                          <m:ctrlPr>
                            <a:rPr lang="en-US" b="1" i="1">
                              <a:solidFill>
                                <a:schemeClr val="tx1"/>
                              </a:solidFill>
                              <a:latin typeface="Cambria Math" panose="02040503050406030204" pitchFamily="18" charset="0"/>
                              <a:ea typeface="Cambria Math" panose="02040503050406030204" pitchFamily="18" charset="0"/>
                            </a:rPr>
                          </m:ctrlPr>
                        </m:sSubPr>
                        <m:e>
                          <m:r>
                            <a:rPr lang="en-US" b="1" i="1">
                              <a:solidFill>
                                <a:schemeClr val="tx1"/>
                              </a:solidFill>
                              <a:latin typeface="Cambria Math" panose="02040503050406030204" pitchFamily="18" charset="0"/>
                              <a:ea typeface="Cambria Math" panose="02040503050406030204" pitchFamily="18" charset="0"/>
                            </a:rPr>
                            <m:t>𝒌</m:t>
                          </m:r>
                        </m:e>
                        <m:sub>
                          <m:r>
                            <a:rPr lang="en-US" b="1" i="1">
                              <a:solidFill>
                                <a:schemeClr val="tx1"/>
                              </a:solidFill>
                              <a:latin typeface="Cambria Math" panose="02040503050406030204" pitchFamily="18" charset="0"/>
                              <a:ea typeface="Cambria Math" panose="02040503050406030204" pitchFamily="18" charset="0"/>
                            </a:rPr>
                            <m:t>𝟐</m:t>
                          </m:r>
                        </m:sub>
                      </m:sSub>
                      <m:sSup>
                        <m:sSupPr>
                          <m:ctrlPr>
                            <a:rPr lang="en-US" b="1" i="1">
                              <a:solidFill>
                                <a:schemeClr val="tx1"/>
                              </a:solidFill>
                              <a:latin typeface="Cambria Math" panose="02040503050406030204" pitchFamily="18" charset="0"/>
                              <a:ea typeface="Cambria Math" panose="02040503050406030204" pitchFamily="18" charset="0"/>
                            </a:rPr>
                          </m:ctrlPr>
                        </m:sSupPr>
                        <m:e>
                          <m:r>
                            <a:rPr lang="en-US" b="1" i="1">
                              <a:solidFill>
                                <a:schemeClr val="tx1"/>
                              </a:solidFill>
                              <a:latin typeface="Cambria Math" panose="02040503050406030204" pitchFamily="18" charset="0"/>
                              <a:ea typeface="Cambria Math" panose="02040503050406030204" pitchFamily="18" charset="0"/>
                            </a:rPr>
                            <m:t>𝒎</m:t>
                          </m:r>
                        </m:e>
                        <m:sup>
                          <m:sSub>
                            <m:sSubPr>
                              <m:ctrlPr>
                                <a:rPr lang="en-US" b="1" i="1">
                                  <a:solidFill>
                                    <a:schemeClr val="tx1"/>
                                  </a:solidFill>
                                  <a:latin typeface="Cambria Math" panose="02040503050406030204" pitchFamily="18" charset="0"/>
                                  <a:ea typeface="Cambria Math" panose="02040503050406030204" pitchFamily="18" charset="0"/>
                                </a:rPr>
                              </m:ctrlPr>
                            </m:sSubPr>
                            <m:e>
                              <m:r>
                                <a:rPr lang="en-US" b="1" i="1">
                                  <a:solidFill>
                                    <a:schemeClr val="tx1"/>
                                  </a:solidFill>
                                  <a:latin typeface="Cambria Math" panose="02040503050406030204" pitchFamily="18" charset="0"/>
                                  <a:ea typeface="Cambria Math" panose="02040503050406030204" pitchFamily="18" charset="0"/>
                                </a:rPr>
                                <m:t>𝒏</m:t>
                              </m:r>
                            </m:e>
                            <m:sub>
                              <m:r>
                                <a:rPr lang="en-US" b="1" i="1">
                                  <a:solidFill>
                                    <a:schemeClr val="tx1"/>
                                  </a:solidFill>
                                  <a:latin typeface="Cambria Math" panose="02040503050406030204" pitchFamily="18" charset="0"/>
                                  <a:ea typeface="Cambria Math" panose="02040503050406030204" pitchFamily="18" charset="0"/>
                                </a:rPr>
                                <m:t>𝟏</m:t>
                              </m:r>
                            </m:sub>
                          </m:sSub>
                        </m:sup>
                      </m:sSup>
                      <m:d>
                        <m:dPr>
                          <m:ctrlPr>
                            <a:rPr lang="en-US" b="1" i="1">
                              <a:solidFill>
                                <a:schemeClr val="tx1"/>
                              </a:solidFill>
                              <a:latin typeface="Cambria Math" panose="02040503050406030204" pitchFamily="18" charset="0"/>
                              <a:ea typeface="Cambria Math" panose="02040503050406030204" pitchFamily="18" charset="0"/>
                            </a:rPr>
                          </m:ctrlPr>
                        </m:dPr>
                        <m:e>
                          <m:r>
                            <a:rPr lang="en-US" b="1" i="1">
                              <a:solidFill>
                                <a:schemeClr val="tx1"/>
                              </a:solidFill>
                              <a:latin typeface="Cambria Math" panose="02040503050406030204" pitchFamily="18" charset="0"/>
                              <a:ea typeface="Cambria Math" panose="02040503050406030204" pitchFamily="18" charset="0"/>
                            </a:rPr>
                            <m:t>𝟏</m:t>
                          </m:r>
                          <m:r>
                            <a:rPr lang="en-US" b="1" i="1">
                              <a:solidFill>
                                <a:schemeClr val="tx1"/>
                              </a:solidFill>
                              <a:latin typeface="Cambria Math" panose="02040503050406030204" pitchFamily="18" charset="0"/>
                              <a:ea typeface="Cambria Math" panose="02040503050406030204" pitchFamily="18" charset="0"/>
                            </a:rPr>
                            <m:t> −</m:t>
                          </m:r>
                          <m:r>
                            <a:rPr lang="en-US" b="1" i="1">
                              <a:solidFill>
                                <a:schemeClr val="tx1"/>
                              </a:solidFill>
                              <a:latin typeface="Cambria Math" panose="02040503050406030204" pitchFamily="18" charset="0"/>
                              <a:ea typeface="Cambria Math" panose="02040503050406030204" pitchFamily="18" charset="0"/>
                            </a:rPr>
                            <m:t>𝒂</m:t>
                          </m:r>
                          <m:r>
                            <a:rPr lang="en-US" b="1" i="1">
                              <a:solidFill>
                                <a:schemeClr val="tx1"/>
                              </a:solidFill>
                              <a:latin typeface="Cambria Math" panose="02040503050406030204" pitchFamily="18" charset="0"/>
                              <a:ea typeface="Cambria Math" panose="02040503050406030204" pitchFamily="18" charset="0"/>
                            </a:rPr>
                            <m:t> −</m:t>
                          </m:r>
                          <m:r>
                            <a:rPr lang="en-US" b="1" i="1">
                              <a:solidFill>
                                <a:schemeClr val="tx1"/>
                              </a:solidFill>
                              <a:latin typeface="Cambria Math" panose="02040503050406030204" pitchFamily="18" charset="0"/>
                              <a:ea typeface="Cambria Math" panose="02040503050406030204" pitchFamily="18" charset="0"/>
                            </a:rPr>
                            <m:t>𝒎</m:t>
                          </m:r>
                        </m:e>
                      </m:d>
                      <m:r>
                        <a:rPr lang="en-US" b="1" i="1">
                          <a:solidFill>
                            <a:schemeClr val="tx1"/>
                          </a:solidFill>
                          <a:latin typeface="Cambria Math" panose="02040503050406030204" pitchFamily="18" charset="0"/>
                          <a:ea typeface="Cambria Math" panose="02040503050406030204" pitchFamily="18" charset="0"/>
                        </a:rPr>
                        <m:t>+ </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𝒌</m:t>
                          </m:r>
                        </m:e>
                        <m:sub>
                          <m:r>
                            <a:rPr lang="en-US" b="1" i="1">
                              <a:solidFill>
                                <a:schemeClr val="tx1"/>
                              </a:solidFill>
                              <a:latin typeface="Cambria Math" panose="02040503050406030204" pitchFamily="18" charset="0"/>
                            </a:rPr>
                            <m:t>𝟏</m:t>
                          </m:r>
                        </m:sub>
                      </m:sSub>
                      <m:sSup>
                        <m:sSupPr>
                          <m:ctrlPr>
                            <a:rPr lang="en-US" b="1" i="1">
                              <a:solidFill>
                                <a:schemeClr val="tx1"/>
                              </a:solidFill>
                              <a:latin typeface="Cambria Math" panose="02040503050406030204" pitchFamily="18" charset="0"/>
                            </a:rPr>
                          </m:ctrlPr>
                        </m:sSupPr>
                        <m:e>
                          <m:r>
                            <a:rPr lang="en-US" b="1" i="1">
                              <a:solidFill>
                                <a:schemeClr val="tx1"/>
                              </a:solidFill>
                              <a:latin typeface="Cambria Math" panose="02040503050406030204" pitchFamily="18" charset="0"/>
                            </a:rPr>
                            <m:t>𝒂</m:t>
                          </m:r>
                        </m:e>
                        <m:sup>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𝒏</m:t>
                              </m:r>
                            </m:e>
                            <m:sub>
                              <m:r>
                                <a:rPr lang="en-US" b="1" i="1">
                                  <a:solidFill>
                                    <a:schemeClr val="tx1"/>
                                  </a:solidFill>
                                  <a:latin typeface="Cambria Math" panose="02040503050406030204" pitchFamily="18" charset="0"/>
                                </a:rPr>
                                <m:t>𝟐</m:t>
                              </m:r>
                            </m:sub>
                          </m:sSub>
                        </m:sup>
                      </m:sSup>
                      <m:sSup>
                        <m:sSupPr>
                          <m:ctrlPr>
                            <a:rPr lang="en-US" b="1" i="1">
                              <a:solidFill>
                                <a:schemeClr val="tx1"/>
                              </a:solidFill>
                              <a:latin typeface="Cambria Math" panose="02040503050406030204" pitchFamily="18" charset="0"/>
                            </a:rPr>
                          </m:ctrlPr>
                        </m:sSupPr>
                        <m:e>
                          <m:d>
                            <m:dPr>
                              <m:ctrlPr>
                                <a:rPr lang="en-US" b="1"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𝒎</m:t>
                              </m:r>
                              <m:r>
                                <a:rPr lang="en-US" b="1" i="1">
                                  <a:solidFill>
                                    <a:schemeClr val="tx1"/>
                                  </a:solidFill>
                                  <a:latin typeface="Cambria Math" panose="02040503050406030204" pitchFamily="18" charset="0"/>
                                </a:rPr>
                                <m:t>+ </m:t>
                              </m:r>
                              <m:r>
                                <a:rPr lang="en-US" b="1" i="1">
                                  <a:solidFill>
                                    <a:schemeClr val="tx1"/>
                                  </a:solidFill>
                                  <a:latin typeface="Cambria Math" panose="02040503050406030204" pitchFamily="18" charset="0"/>
                                  <a:ea typeface="Cambria Math" panose="02040503050406030204" pitchFamily="18" charset="0"/>
                                </a:rPr>
                                <m:t>𝜶</m:t>
                              </m:r>
                              <m:r>
                                <a:rPr lang="en-US" b="1" i="1">
                                  <a:solidFill>
                                    <a:schemeClr val="tx1"/>
                                  </a:solidFill>
                                  <a:latin typeface="Cambria Math" panose="02040503050406030204" pitchFamily="18" charset="0"/>
                                  <a:ea typeface="Cambria Math" panose="02040503050406030204" pitchFamily="18" charset="0"/>
                                </a:rPr>
                                <m:t>𝒂</m:t>
                              </m:r>
                            </m:e>
                          </m:d>
                        </m:e>
                        <m:sup>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𝒏</m:t>
                              </m:r>
                            </m:e>
                            <m:sub>
                              <m:r>
                                <a:rPr lang="en-US" b="1" i="1">
                                  <a:solidFill>
                                    <a:schemeClr val="tx1"/>
                                  </a:solidFill>
                                  <a:latin typeface="Cambria Math" panose="02040503050406030204" pitchFamily="18" charset="0"/>
                                </a:rPr>
                                <m:t>𝟑</m:t>
                              </m:r>
                            </m:sub>
                          </m:sSub>
                        </m:sup>
                      </m:sSup>
                      <m:sSup>
                        <m:sSupPr>
                          <m:ctrlPr>
                            <a:rPr lang="en-US" b="1" i="1">
                              <a:solidFill>
                                <a:schemeClr val="tx1"/>
                              </a:solidFill>
                              <a:latin typeface="Cambria Math" panose="02040503050406030204" pitchFamily="18" charset="0"/>
                            </a:rPr>
                          </m:ctrlPr>
                        </m:sSupPr>
                        <m:e>
                          <m:d>
                            <m:dPr>
                              <m:ctrlPr>
                                <a:rPr lang="en-US" b="1"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𝟏</m:t>
                              </m:r>
                              <m:r>
                                <a:rPr lang="en-US" b="1"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𝒂</m:t>
                              </m:r>
                              <m:r>
                                <a:rPr lang="en-US" b="1"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𝒎</m:t>
                              </m:r>
                            </m:e>
                          </m:d>
                        </m:e>
                        <m:sup>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𝒏</m:t>
                              </m:r>
                            </m:e>
                            <m:sub>
                              <m:r>
                                <a:rPr lang="en-US" b="1" i="1">
                                  <a:solidFill>
                                    <a:schemeClr val="tx1"/>
                                  </a:solidFill>
                                  <a:latin typeface="Cambria Math" panose="02040503050406030204" pitchFamily="18" charset="0"/>
                                </a:rPr>
                                <m:t>𝟒</m:t>
                              </m:r>
                            </m:sub>
                          </m:sSub>
                        </m:sup>
                      </m:sSup>
                      <m:r>
                        <a:rPr lang="en-US" b="1" i="1">
                          <a:solidFill>
                            <a:schemeClr val="tx1"/>
                          </a:solidFill>
                          <a:latin typeface="Cambria Math" panose="02040503050406030204" pitchFamily="18" charset="0"/>
                        </a:rPr>
                        <m:t>− </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𝒌</m:t>
                          </m:r>
                        </m:e>
                        <m:sub>
                          <m:r>
                            <a:rPr lang="en-US" b="1" i="1">
                              <a:solidFill>
                                <a:schemeClr val="tx1"/>
                              </a:solidFill>
                              <a:latin typeface="Cambria Math" panose="02040503050406030204" pitchFamily="18" charset="0"/>
                            </a:rPr>
                            <m:t>𝟑</m:t>
                          </m:r>
                        </m:sub>
                      </m:sSub>
                      <m:sSup>
                        <m:sSupPr>
                          <m:ctrlPr>
                            <a:rPr lang="en-US" b="1" i="1">
                              <a:solidFill>
                                <a:schemeClr val="tx1"/>
                              </a:solidFill>
                              <a:latin typeface="Cambria Math" panose="02040503050406030204" pitchFamily="18" charset="0"/>
                            </a:rPr>
                          </m:ctrlPr>
                        </m:sSupPr>
                        <m:e>
                          <m:r>
                            <a:rPr lang="en-US" b="1" i="1">
                              <a:solidFill>
                                <a:schemeClr val="tx1"/>
                              </a:solidFill>
                              <a:latin typeface="Cambria Math" panose="02040503050406030204" pitchFamily="18" charset="0"/>
                            </a:rPr>
                            <m:t>𝒎</m:t>
                          </m:r>
                        </m:e>
                        <m:sup>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𝒏</m:t>
                              </m:r>
                            </m:e>
                            <m:sub>
                              <m:r>
                                <a:rPr lang="en-US" b="1" i="1">
                                  <a:solidFill>
                                    <a:schemeClr val="tx1"/>
                                  </a:solidFill>
                                  <a:latin typeface="Cambria Math" panose="02040503050406030204" pitchFamily="18" charset="0"/>
                                </a:rPr>
                                <m:t>𝟏</m:t>
                              </m:r>
                            </m:sub>
                          </m:sSub>
                        </m:sup>
                      </m:sSup>
                    </m:oMath>
                  </m:oMathPara>
                </a14:m>
                <a:endParaRPr lang="en-IN" b="1" dirty="0">
                  <a:solidFill>
                    <a:schemeClr val="tx1"/>
                  </a:solidFill>
                </a:endParaRPr>
              </a:p>
              <a:p>
                <a:r>
                  <a:rPr lang="en-US" dirty="0">
                    <a:solidFill>
                      <a:schemeClr val="tx1"/>
                    </a:solidFill>
                    <a:sym typeface="Wingdings" panose="05000000000000000000" pitchFamily="2" charset="2"/>
                  </a:rPr>
                  <a:t/>
                </a:r>
                <a:br>
                  <a:rPr lang="en-US" dirty="0">
                    <a:solidFill>
                      <a:schemeClr val="tx1"/>
                    </a:solidFill>
                    <a:sym typeface="Wingdings" panose="05000000000000000000" pitchFamily="2" charset="2"/>
                  </a:rPr>
                </a:br>
                <a:r>
                  <a:rPr lang="en-US" dirty="0">
                    <a:solidFill>
                      <a:schemeClr val="tx1"/>
                    </a:solidFill>
                    <a:sym typeface="Wingdings" panose="05000000000000000000" pitchFamily="2" charset="2"/>
                  </a:rPr>
                  <a:t/>
                </a:r>
                <a:br>
                  <a:rPr lang="en-US" dirty="0">
                    <a:solidFill>
                      <a:schemeClr val="tx1"/>
                    </a:solidFill>
                    <a:sym typeface="Wingdings" panose="05000000000000000000" pitchFamily="2" charset="2"/>
                  </a:rPr>
                </a:br>
                <a:endParaRPr lang="en-US" dirty="0">
                  <a:solidFill>
                    <a:schemeClr val="tx1"/>
                  </a:solidFill>
                  <a:sym typeface="Wingdings" panose="05000000000000000000" pitchFamily="2" charset="2"/>
                </a:endParaRPr>
              </a:p>
            </p:txBody>
          </p:sp>
        </mc:Choice>
        <mc:Fallback xmlns="">
          <p:sp>
            <p:nvSpPr>
              <p:cNvPr id="6" name="Flowchart: Alternate Process 5"/>
              <p:cNvSpPr>
                <a:spLocks noRot="1" noChangeAspect="1" noMove="1" noResize="1" noEditPoints="1" noAdjustHandles="1" noChangeArrowheads="1" noChangeShapeType="1" noTextEdit="1"/>
              </p:cNvSpPr>
              <p:nvPr/>
            </p:nvSpPr>
            <p:spPr>
              <a:xfrm>
                <a:off x="1841678" y="1867436"/>
                <a:ext cx="8216721" cy="1674253"/>
              </a:xfrm>
              <a:prstGeom prst="flowChartAlternateProcess">
                <a:avLst/>
              </a:prstGeom>
              <a:blipFill rotWithShape="0">
                <a:blip r:embed="rId3"/>
                <a:stretch>
                  <a:fillRect/>
                </a:stretch>
              </a:blipFill>
              <a:ln/>
            </p:spPr>
            <p:txBody>
              <a:bodyPr/>
              <a:lstStyle/>
              <a:p>
                <a:r>
                  <a:rPr lang="en-IN">
                    <a:noFill/>
                  </a:rPr>
                  <a:t> </a:t>
                </a:r>
              </a:p>
            </p:txBody>
          </p:sp>
        </mc:Fallback>
      </mc:AlternateContent>
    </p:spTree>
    <p:extLst>
      <p:ext uri="{BB962C8B-B14F-4D97-AF65-F5344CB8AC3E}">
        <p14:creationId xmlns:p14="http://schemas.microsoft.com/office/powerpoint/2010/main" val="1358702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5" y="180304"/>
            <a:ext cx="7121649"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solidFill>
                  <a:schemeClr val="tx1">
                    <a:lumMod val="95000"/>
                  </a:schemeClr>
                </a:solidFill>
              </a:rPr>
              <a:t>Possible Solutions Exhibited By The System: </a:t>
            </a:r>
            <a:r>
              <a:rPr lang="en-US" sz="2400" b="1" dirty="0" smtClean="0">
                <a:solidFill>
                  <a:schemeClr val="tx1">
                    <a:lumMod val="95000"/>
                  </a:schemeClr>
                </a:solidFill>
              </a:rPr>
              <a:t> </a:t>
            </a:r>
            <a:endParaRPr lang="en-US" sz="3200" b="1" dirty="0">
              <a:solidFill>
                <a:schemeClr val="tx1">
                  <a:lumMod val="95000"/>
                </a:schemeClr>
              </a:solidFill>
            </a:endParaRPr>
          </a:p>
        </p:txBody>
      </p:sp>
      <p:sp>
        <p:nvSpPr>
          <p:cNvPr id="6" name="TextBox 5"/>
          <p:cNvSpPr txBox="1"/>
          <p:nvPr/>
        </p:nvSpPr>
        <p:spPr>
          <a:xfrm>
            <a:off x="679268" y="2024743"/>
            <a:ext cx="7328263" cy="1107996"/>
          </a:xfrm>
          <a:prstGeom prst="rect">
            <a:avLst/>
          </a:prstGeom>
          <a:noFill/>
        </p:spPr>
        <p:txBody>
          <a:bodyPr wrap="square" rtlCol="0">
            <a:spAutoFit/>
          </a:bodyPr>
          <a:lstStyle/>
          <a:p>
            <a:r>
              <a:rPr lang="en-US" sz="2400" dirty="0" smtClean="0">
                <a:sym typeface="Wingdings" panose="05000000000000000000" pitchFamily="2" charset="2"/>
              </a:rPr>
              <a:t>  Evolution towards a Stationary state</a:t>
            </a:r>
          </a:p>
          <a:p>
            <a:r>
              <a:rPr lang="en-US" sz="2400" dirty="0" smtClean="0">
                <a:sym typeface="Wingdings" panose="05000000000000000000" pitchFamily="2" charset="2"/>
              </a:rPr>
              <a:t>   Evolution towards a Limit Cycle</a:t>
            </a:r>
            <a:endParaRPr lang="en-IN" sz="2400" dirty="0" smtClean="0"/>
          </a:p>
          <a:p>
            <a:endParaRPr lang="en-IN" dirty="0"/>
          </a:p>
        </p:txBody>
      </p:sp>
    </p:spTree>
    <p:extLst>
      <p:ext uri="{BB962C8B-B14F-4D97-AF65-F5344CB8AC3E}">
        <p14:creationId xmlns:p14="http://schemas.microsoft.com/office/powerpoint/2010/main" val="1382570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6" y="180304"/>
            <a:ext cx="6272564"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smtClean="0">
                <a:solidFill>
                  <a:schemeClr val="tx1">
                    <a:lumMod val="95000"/>
                  </a:schemeClr>
                </a:solidFill>
              </a:rPr>
              <a:t>Properties Of Solutions Obtained: </a:t>
            </a:r>
            <a:r>
              <a:rPr lang="en-US" sz="2400" b="1" dirty="0" smtClean="0">
                <a:solidFill>
                  <a:schemeClr val="tx1">
                    <a:lumMod val="95000"/>
                  </a:schemeClr>
                </a:solidFill>
              </a:rPr>
              <a:t> </a:t>
            </a:r>
            <a:endParaRPr lang="en-US" sz="3200" b="1" dirty="0">
              <a:solidFill>
                <a:schemeClr val="tx1">
                  <a:lumMod val="95000"/>
                </a:schemeClr>
              </a:solidFill>
            </a:endParaRPr>
          </a:p>
        </p:txBody>
      </p:sp>
      <p:sp>
        <p:nvSpPr>
          <p:cNvPr id="3" name="Flowchart: Alternate Process 2"/>
          <p:cNvSpPr/>
          <p:nvPr/>
        </p:nvSpPr>
        <p:spPr>
          <a:xfrm>
            <a:off x="3122023" y="1882565"/>
            <a:ext cx="5133703" cy="642870"/>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sz="2400" dirty="0" smtClean="0">
                <a:solidFill>
                  <a:schemeClr val="tx1">
                    <a:lumMod val="95000"/>
                  </a:schemeClr>
                </a:solidFill>
                <a:sym typeface="Wingdings" panose="05000000000000000000" pitchFamily="2" charset="2"/>
              </a:rPr>
              <a:t>Evolution towards a  stationary state</a:t>
            </a:r>
            <a:endParaRPr lang="en-US" sz="2400" dirty="0">
              <a:solidFill>
                <a:schemeClr val="tx1">
                  <a:lumMod val="95000"/>
                </a:schemeClr>
              </a:solidFill>
              <a:sym typeface="Wingdings" panose="05000000000000000000" pitchFamily="2" charset="2"/>
            </a:endParaRPr>
          </a:p>
        </p:txBody>
      </p:sp>
      <p:sp>
        <p:nvSpPr>
          <p:cNvPr id="4" name="TextBox 3"/>
          <p:cNvSpPr txBox="1"/>
          <p:nvPr/>
        </p:nvSpPr>
        <p:spPr>
          <a:xfrm>
            <a:off x="718457" y="3095897"/>
            <a:ext cx="10541726" cy="2031325"/>
          </a:xfrm>
          <a:prstGeom prst="rect">
            <a:avLst/>
          </a:prstGeom>
          <a:noFill/>
        </p:spPr>
        <p:txBody>
          <a:bodyPr wrap="square" rtlCol="0">
            <a:spAutoFit/>
          </a:bodyPr>
          <a:lstStyle/>
          <a:p>
            <a:r>
              <a:rPr lang="en-US" dirty="0" smtClean="0"/>
              <a:t>For certain combination of the parameters, the model evolves towards a stationary state; which initially starts with some periodic oscillations. These oscillations are then damped, and after a certain relaxation time, all variables (atomic, molecular and stellar content) reach constant values.</a:t>
            </a:r>
            <a:br>
              <a:rPr lang="en-US" dirty="0" smtClean="0"/>
            </a:br>
            <a:endParaRPr lang="en-US" dirty="0" smtClean="0"/>
          </a:p>
          <a:p>
            <a:r>
              <a:rPr lang="en-US" dirty="0" smtClean="0"/>
              <a:t>This means that all the interactions between the three components are still present, but in such a way that their combined effects cancel out. </a:t>
            </a:r>
            <a:endParaRPr lang="en-IN"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545466" y="2137894"/>
            <a:ext cx="6130344" cy="1017430"/>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pPr algn="ctr"/>
            <a:r>
              <a:rPr lang="en-US" dirty="0" smtClean="0">
                <a:solidFill>
                  <a:schemeClr val="tx1">
                    <a:lumMod val="95000"/>
                  </a:schemeClr>
                </a:solidFill>
                <a:sym typeface="Wingdings" panose="05000000000000000000" pitchFamily="2" charset="2"/>
              </a:rPr>
              <a:t/>
            </a:r>
            <a:br>
              <a:rPr lang="en-US" dirty="0" smtClean="0">
                <a:solidFill>
                  <a:schemeClr val="tx1">
                    <a:lumMod val="95000"/>
                  </a:schemeClr>
                </a:solidFill>
                <a:sym typeface="Wingdings" panose="05000000000000000000" pitchFamily="2" charset="2"/>
              </a:rPr>
            </a:br>
            <a:r>
              <a:rPr lang="en-US" dirty="0" smtClean="0">
                <a:solidFill>
                  <a:schemeClr val="tx1">
                    <a:lumMod val="95000"/>
                  </a:schemeClr>
                </a:solidFill>
                <a:sym typeface="Wingdings" panose="05000000000000000000" pitchFamily="2" charset="2"/>
              </a:rPr>
              <a:t>To </a:t>
            </a:r>
            <a:r>
              <a:rPr lang="en-US" dirty="0">
                <a:solidFill>
                  <a:schemeClr val="tx1">
                    <a:lumMod val="95000"/>
                  </a:schemeClr>
                </a:solidFill>
                <a:sym typeface="Wingdings" panose="05000000000000000000" pitchFamily="2" charset="2"/>
              </a:rPr>
              <a:t>work out a simple mathematical model for certain star formation regions.</a:t>
            </a:r>
            <a:br>
              <a:rPr lang="en-US" dirty="0">
                <a:solidFill>
                  <a:schemeClr val="tx1">
                    <a:lumMod val="95000"/>
                  </a:schemeClr>
                </a:solidFill>
                <a:sym typeface="Wingdings" panose="05000000000000000000" pitchFamily="2" charset="2"/>
              </a:rPr>
            </a:br>
            <a:endParaRPr lang="en-US" dirty="0">
              <a:solidFill>
                <a:schemeClr val="tx1">
                  <a:lumMod val="95000"/>
                </a:schemeClr>
              </a:solidFill>
            </a:endParaRPr>
          </a:p>
        </p:txBody>
      </p:sp>
      <p:sp>
        <p:nvSpPr>
          <p:cNvPr id="6" name="Flowchart: Alternate Process 5"/>
          <p:cNvSpPr/>
          <p:nvPr/>
        </p:nvSpPr>
        <p:spPr>
          <a:xfrm>
            <a:off x="1545466" y="3889418"/>
            <a:ext cx="6194738" cy="1275008"/>
          </a:xfrm>
          <a:prstGeom prst="flowChartAlternateProcess">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dirty="0">
                <a:solidFill>
                  <a:schemeClr val="tx1">
                    <a:lumMod val="95000"/>
                  </a:schemeClr>
                </a:solidFill>
                <a:sym typeface="Wingdings" panose="05000000000000000000" pitchFamily="2" charset="2"/>
              </a:rPr>
              <a:t>To show the star forming regions as a dissipative structure on galactic scales in which spontaneous self-organization is realized in extreme non-equilibrium conditions</a:t>
            </a:r>
            <a:r>
              <a:rPr lang="en-US" dirty="0">
                <a:solidFill>
                  <a:schemeClr val="bg1"/>
                </a:solidFill>
                <a:sym typeface="Wingdings" panose="05000000000000000000" pitchFamily="2" charset="2"/>
              </a:rPr>
              <a:t>.</a:t>
            </a:r>
            <a:endParaRPr lang="en-US" dirty="0"/>
          </a:p>
        </p:txBody>
      </p:sp>
      <p:sp>
        <p:nvSpPr>
          <p:cNvPr id="8" name="Striped Right Arrow 7"/>
          <p:cNvSpPr/>
          <p:nvPr/>
        </p:nvSpPr>
        <p:spPr>
          <a:xfrm>
            <a:off x="167425" y="180304"/>
            <a:ext cx="2949262"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t>Aim</a:t>
            </a:r>
            <a:endParaRPr lang="en-US" sz="2800" dirty="0"/>
          </a:p>
        </p:txBody>
      </p:sp>
    </p:spTree>
    <p:extLst>
      <p:ext uri="{BB962C8B-B14F-4D97-AF65-F5344CB8AC3E}">
        <p14:creationId xmlns:p14="http://schemas.microsoft.com/office/powerpoint/2010/main" val="55486297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254" y="430405"/>
            <a:ext cx="6757123" cy="6301017"/>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159099" y="1457254"/>
                <a:ext cx="2446986" cy="4247317"/>
              </a:xfrm>
              <a:prstGeom prst="rect">
                <a:avLst/>
              </a:prstGeom>
              <a:noFill/>
            </p:spPr>
            <p:txBody>
              <a:bodyPr wrap="square" rtlCol="0">
                <a:spAutoFit/>
              </a:bodyPr>
              <a:lstStyle/>
              <a:p>
                <a:r>
                  <a:rPr lang="en-US" dirty="0" smtClean="0"/>
                  <a:t>Parameters :</a:t>
                </a:r>
                <a:br>
                  <a:rPr lang="en-US" dirty="0" smtClean="0"/>
                </a:br>
                <a:r>
                  <a:rPr lang="en-US" dirty="0" smtClean="0"/>
                  <a:t/>
                </a:r>
                <a:br>
                  <a:rPr lang="en-US" dirty="0" smtClean="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𝑛</m:t>
                        </m:r>
                      </m:e>
                      <m:sub>
                        <m:r>
                          <a:rPr lang="en-US" i="1">
                            <a:latin typeface="Cambria Math" panose="02040503050406030204" pitchFamily="18" charset="0"/>
                            <a:sym typeface="Wingdings" panose="05000000000000000000" pitchFamily="2" charset="2"/>
                          </a:rPr>
                          <m:t>1</m:t>
                        </m:r>
                      </m:sub>
                    </m:sSub>
                  </m:oMath>
                </a14:m>
                <a:r>
                  <a:rPr lang="en-US" dirty="0"/>
                  <a:t> = 1.8 </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𝑛</m:t>
                        </m:r>
                      </m:e>
                      <m:sub>
                        <m:r>
                          <a:rPr lang="en-US" i="1">
                            <a:latin typeface="Cambria Math" panose="02040503050406030204" pitchFamily="18" charset="0"/>
                            <a:sym typeface="Wingdings" panose="05000000000000000000" pitchFamily="2" charset="2"/>
                          </a:rPr>
                          <m:t>2</m:t>
                        </m:r>
                      </m:sub>
                    </m:sSub>
                  </m:oMath>
                </a14:m>
                <a:r>
                  <a:rPr lang="en-US" dirty="0"/>
                  <a:t> = 1</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𝑛</m:t>
                        </m:r>
                      </m:e>
                      <m:sub>
                        <m:r>
                          <a:rPr lang="en-US" i="1">
                            <a:latin typeface="Cambria Math" panose="02040503050406030204" pitchFamily="18" charset="0"/>
                            <a:sym typeface="Wingdings" panose="05000000000000000000" pitchFamily="2" charset="2"/>
                          </a:rPr>
                          <m:t>3</m:t>
                        </m:r>
                      </m:sub>
                    </m:sSub>
                  </m:oMath>
                </a14:m>
                <a:r>
                  <a:rPr lang="en-US" dirty="0"/>
                  <a:t> = 3</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𝑛</m:t>
                        </m:r>
                      </m:e>
                      <m:sub>
                        <m:r>
                          <a:rPr lang="en-US" i="1">
                            <a:latin typeface="Cambria Math" panose="02040503050406030204" pitchFamily="18" charset="0"/>
                            <a:sym typeface="Wingdings" panose="05000000000000000000" pitchFamily="2" charset="2"/>
                          </a:rPr>
                          <m:t>4</m:t>
                        </m:r>
                      </m:sub>
                    </m:sSub>
                  </m:oMath>
                </a14:m>
                <a:r>
                  <a:rPr lang="en-US" dirty="0"/>
                  <a:t> = 1</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𝑘</m:t>
                        </m:r>
                      </m:e>
                      <m:sub>
                        <m:r>
                          <a:rPr lang="en-US" i="1">
                            <a:latin typeface="Cambria Math" panose="02040503050406030204" pitchFamily="18" charset="0"/>
                            <a:sym typeface="Wingdings" panose="05000000000000000000" pitchFamily="2" charset="2"/>
                          </a:rPr>
                          <m:t>1</m:t>
                        </m:r>
                      </m:sub>
                    </m:sSub>
                  </m:oMath>
                </a14:m>
                <a:r>
                  <a:rPr lang="en-US" dirty="0"/>
                  <a:t> = 5</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𝑘</m:t>
                        </m:r>
                      </m:e>
                      <m:sub>
                        <m:r>
                          <a:rPr lang="en-US" i="1">
                            <a:latin typeface="Cambria Math" panose="02040503050406030204" pitchFamily="18" charset="0"/>
                            <a:sym typeface="Wingdings" panose="05000000000000000000" pitchFamily="2" charset="2"/>
                          </a:rPr>
                          <m:t>2</m:t>
                        </m:r>
                      </m:sub>
                    </m:sSub>
                  </m:oMath>
                </a14:m>
                <a:r>
                  <a:rPr lang="en-US" dirty="0"/>
                  <a:t> = </a:t>
                </a:r>
                <a:r>
                  <a:rPr lang="en-US" dirty="0" smtClean="0"/>
                  <a:t>50</a:t>
                </a:r>
                <a:r>
                  <a:rPr lang="en-US" dirty="0"/>
                  <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𝑘</m:t>
                        </m:r>
                      </m:e>
                      <m:sub>
                        <m:r>
                          <a:rPr lang="en-US" i="1">
                            <a:latin typeface="Cambria Math" panose="02040503050406030204" pitchFamily="18" charset="0"/>
                            <a:sym typeface="Wingdings" panose="05000000000000000000" pitchFamily="2" charset="2"/>
                          </a:rPr>
                          <m:t>3</m:t>
                        </m:r>
                      </m:sub>
                    </m:sSub>
                  </m:oMath>
                </a14:m>
                <a:r>
                  <a:rPr lang="en-US" dirty="0"/>
                  <a:t> =  </a:t>
                </a:r>
                <a:r>
                  <a:rPr lang="en-US" dirty="0" smtClean="0"/>
                  <a:t>0</a:t>
                </a:r>
                <a:r>
                  <a:rPr lang="en-US" dirty="0"/>
                  <a:t/>
                </a:r>
                <a:br>
                  <a:rPr lang="en-US" dirty="0"/>
                </a:br>
                <a:r>
                  <a:rPr lang="el-GR" dirty="0"/>
                  <a:t>α</a:t>
                </a:r>
                <a:r>
                  <a:rPr lang="en-US" dirty="0"/>
                  <a:t>   = </a:t>
                </a:r>
                <a:r>
                  <a:rPr lang="en-US" dirty="0" smtClean="0"/>
                  <a:t>0.2</a:t>
                </a:r>
                <a:endParaRPr lang="en-IN" dirty="0"/>
              </a:p>
              <a:p>
                <a:endParaRPr lang="en-US" dirty="0" smtClean="0"/>
              </a:p>
              <a:p>
                <a:r>
                  <a:rPr lang="en-US" dirty="0" smtClean="0"/>
                  <a:t>Initial Values : </a:t>
                </a:r>
              </a:p>
              <a:p>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𝑎</m:t>
                        </m:r>
                      </m:e>
                      <m:sub>
                        <m:r>
                          <a:rPr lang="en-US" b="0" i="1" smtClean="0">
                            <a:latin typeface="Cambria Math" panose="02040503050406030204" pitchFamily="18" charset="0"/>
                            <a:sym typeface="Wingdings" panose="05000000000000000000" pitchFamily="2" charset="2"/>
                          </a:rPr>
                          <m:t>0</m:t>
                        </m:r>
                      </m:sub>
                    </m:sSub>
                  </m:oMath>
                </a14:m>
                <a:r>
                  <a:rPr lang="en-IN" dirty="0" smtClean="0"/>
                  <a:t> = 0.2</a:t>
                </a:r>
                <a:br>
                  <a:rPr lang="en-IN" dirty="0" smtClean="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𝑚</m:t>
                        </m:r>
                      </m:e>
                      <m:sub>
                        <m:r>
                          <a:rPr lang="en-US" b="0" i="1" smtClean="0">
                            <a:latin typeface="Cambria Math" panose="02040503050406030204" pitchFamily="18" charset="0"/>
                            <a:sym typeface="Wingdings" panose="05000000000000000000" pitchFamily="2" charset="2"/>
                          </a:rPr>
                          <m:t>0</m:t>
                        </m:r>
                      </m:sub>
                    </m:sSub>
                  </m:oMath>
                </a14:m>
                <a:r>
                  <a:rPr lang="en-IN" dirty="0" smtClean="0"/>
                  <a:t> = 0.3</a:t>
                </a:r>
                <a:br>
                  <a:rPr lang="en-IN" dirty="0" smtClean="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𝑠</m:t>
                        </m:r>
                      </m:e>
                      <m:sub>
                        <m:r>
                          <a:rPr lang="en-US" b="0" i="1" smtClean="0">
                            <a:latin typeface="Cambria Math" panose="02040503050406030204" pitchFamily="18" charset="0"/>
                            <a:sym typeface="Wingdings" panose="05000000000000000000" pitchFamily="2" charset="2"/>
                          </a:rPr>
                          <m:t>0</m:t>
                        </m:r>
                      </m:sub>
                    </m:sSub>
                  </m:oMath>
                </a14:m>
                <a:r>
                  <a:rPr lang="en-IN" dirty="0" smtClean="0"/>
                  <a:t> = 0.5</a:t>
                </a:r>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1159099" y="1457254"/>
                <a:ext cx="2446986" cy="4247317"/>
              </a:xfrm>
              <a:prstGeom prst="rect">
                <a:avLst/>
              </a:prstGeom>
              <a:blipFill rotWithShape="0">
                <a:blip r:embed="rId3"/>
                <a:stretch>
                  <a:fillRect l="-1990" t="-717" b="-1291"/>
                </a:stretch>
              </a:blipFill>
            </p:spPr>
            <p:txBody>
              <a:bodyPr/>
              <a:lstStyle/>
              <a:p>
                <a:r>
                  <a:rPr lang="en-IN">
                    <a:noFill/>
                  </a:rPr>
                  <a:t> </a:t>
                </a:r>
              </a:p>
            </p:txBody>
          </p:sp>
        </mc:Fallback>
      </mc:AlternateContent>
    </p:spTree>
    <p:extLst>
      <p:ext uri="{BB962C8B-B14F-4D97-AF65-F5344CB8AC3E}">
        <p14:creationId xmlns:p14="http://schemas.microsoft.com/office/powerpoint/2010/main" val="3735177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876" y="198585"/>
            <a:ext cx="6872147" cy="6408277"/>
          </a:xfrm>
          <a:prstGeom prst="rect">
            <a:avLst/>
          </a:prstGeom>
        </p:spPr>
      </p:pic>
    </p:spTree>
    <p:extLst>
      <p:ext uri="{BB962C8B-B14F-4D97-AF65-F5344CB8AC3E}">
        <p14:creationId xmlns:p14="http://schemas.microsoft.com/office/powerpoint/2010/main" val="2177426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3972028" y="684830"/>
            <a:ext cx="3188625" cy="642870"/>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sz="2400" dirty="0" smtClean="0">
                <a:solidFill>
                  <a:schemeClr val="tx1">
                    <a:lumMod val="95000"/>
                  </a:schemeClr>
                </a:solidFill>
                <a:sym typeface="Wingdings" panose="05000000000000000000" pitchFamily="2" charset="2"/>
              </a:rPr>
              <a:t>Limit Cycle Solutions</a:t>
            </a:r>
            <a:endParaRPr lang="en-US" sz="2400" dirty="0">
              <a:solidFill>
                <a:schemeClr val="tx1">
                  <a:lumMod val="95000"/>
                </a:schemeClr>
              </a:solidFill>
              <a:sym typeface="Wingdings" panose="05000000000000000000" pitchFamily="2" charset="2"/>
            </a:endParaRPr>
          </a:p>
        </p:txBody>
      </p:sp>
      <mc:AlternateContent xmlns:mc="http://schemas.openxmlformats.org/markup-compatibility/2006" xmlns:a14="http://schemas.microsoft.com/office/drawing/2010/main">
        <mc:Choice Requires="a14">
          <p:sp>
            <p:nvSpPr>
              <p:cNvPr id="3" name="TextBox 2"/>
              <p:cNvSpPr txBox="1"/>
              <p:nvPr/>
            </p:nvSpPr>
            <p:spPr>
              <a:xfrm>
                <a:off x="1030310" y="2331076"/>
                <a:ext cx="10006884" cy="3139321"/>
              </a:xfrm>
              <a:prstGeom prst="rect">
                <a:avLst/>
              </a:prstGeom>
              <a:noFill/>
            </p:spPr>
            <p:txBody>
              <a:bodyPr wrap="square" rtlCol="0">
                <a:spAutoFit/>
              </a:bodyPr>
              <a:lstStyle/>
              <a:p>
                <a:r>
                  <a:rPr lang="en-US" dirty="0" smtClean="0">
                    <a:solidFill>
                      <a:schemeClr val="tx1"/>
                    </a:solidFill>
                  </a:rPr>
                  <a:t>They correspond to the </a:t>
                </a:r>
                <a:r>
                  <a:rPr lang="en-US" u="sng" dirty="0" smtClean="0">
                    <a:solidFill>
                      <a:schemeClr val="tx1"/>
                    </a:solidFill>
                  </a:rPr>
                  <a:t>periodic solutions which describe a closed trajectory in the phase space diagram</a:t>
                </a:r>
                <a:r>
                  <a:rPr lang="en-US" dirty="0" smtClean="0">
                    <a:solidFill>
                      <a:schemeClr val="tx1"/>
                    </a:solidFill>
                  </a:rPr>
                  <a:t>; and to which the system converges from any initial state.</a:t>
                </a:r>
                <a:br>
                  <a:rPr lang="en-US" dirty="0" smtClean="0">
                    <a:solidFill>
                      <a:schemeClr val="tx1"/>
                    </a:solidFill>
                  </a:rPr>
                </a:br>
                <a:r>
                  <a:rPr lang="en-US" dirty="0" smtClean="0">
                    <a:solidFill>
                      <a:schemeClr val="tx1"/>
                    </a:solidFill>
                  </a:rPr>
                  <a:t>Caused in our mode by :</a:t>
                </a:r>
                <a:br>
                  <a:rPr lang="en-US" dirty="0" smtClean="0">
                    <a:solidFill>
                      <a:schemeClr val="tx1"/>
                    </a:solidFill>
                  </a:rPr>
                </a:br>
                <a:r>
                  <a:rPr lang="en-US" dirty="0">
                    <a:solidFill>
                      <a:schemeClr val="tx1"/>
                    </a:solidFill>
                    <a:sym typeface="Wingdings" panose="05000000000000000000" pitchFamily="2" charset="2"/>
                  </a:rPr>
                  <a:t> </a:t>
                </a:r>
                <a:r>
                  <a:rPr lang="en-US" dirty="0">
                    <a:solidFill>
                      <a:schemeClr val="tx1"/>
                    </a:solidFill>
                  </a:rPr>
                  <a:t>Small values of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≤2)</m:t>
                    </m:r>
                  </m:oMath>
                </a14:m>
                <a:r>
                  <a:rPr lang="en-IN" dirty="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≤2)</m:t>
                    </m:r>
                  </m:oMath>
                </a14:m>
                <a:r>
                  <a:rPr lang="en-IN" dirty="0">
                    <a:solidFill>
                      <a:schemeClr val="tx1"/>
                    </a:solidFill>
                  </a:rPr>
                  <a:t>; and large values of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3</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≥2</m:t>
                        </m:r>
                      </m:e>
                    </m:d>
                  </m:oMath>
                </a14:m>
                <a:endParaRPr lang="en-US" dirty="0" smtClean="0">
                  <a:solidFill>
                    <a:schemeClr val="tx1"/>
                  </a:solidFill>
                  <a:ea typeface="Cambria Math" panose="02040503050406030204" pitchFamily="18" charset="0"/>
                </a:endParaRPr>
              </a:p>
              <a:p>
                <a:r>
                  <a:rPr lang="en-US" dirty="0">
                    <a:solidFill>
                      <a:schemeClr val="tx1"/>
                    </a:solidFill>
                    <a:ea typeface="Cambria Math" panose="02040503050406030204" pitchFamily="18" charset="0"/>
                  </a:rPr>
                  <a:t/>
                </a:r>
                <a:br>
                  <a:rPr lang="en-US" dirty="0">
                    <a:solidFill>
                      <a:schemeClr val="tx1"/>
                    </a:solidFill>
                    <a:ea typeface="Cambria Math" panose="02040503050406030204" pitchFamily="18" charset="0"/>
                  </a:rPr>
                </a:br>
                <a:r>
                  <a:rPr lang="en-US" dirty="0">
                    <a:solidFill>
                      <a:schemeClr val="tx1"/>
                    </a:solidFill>
                    <a:ea typeface="Cambria Math" panose="02040503050406030204" pitchFamily="18" charset="0"/>
                    <a:sym typeface="Wingdings" panose="05000000000000000000" pitchFamily="2" charset="2"/>
                  </a:rPr>
                  <a:t> </a:t>
                </a:r>
                <a:r>
                  <a:rPr lang="en-US" dirty="0">
                    <a:solidFill>
                      <a:schemeClr val="tx1"/>
                    </a:solidFill>
                    <a:ea typeface="Cambria Math" panose="02040503050406030204" pitchFamily="18" charset="0"/>
                  </a:rPr>
                  <a:t>For </a:t>
                </a:r>
                <a:r>
                  <a:rPr lang="el-GR" dirty="0">
                    <a:solidFill>
                      <a:schemeClr val="tx1"/>
                    </a:solidFill>
                    <a:ea typeface="Cambria Math" panose="02040503050406030204" pitchFamily="18" charset="0"/>
                  </a:rPr>
                  <a:t>α</a:t>
                </a:r>
                <a:r>
                  <a:rPr lang="en-US" dirty="0">
                    <a:solidFill>
                      <a:schemeClr val="tx1"/>
                    </a:solidFill>
                    <a:ea typeface="Cambria Math" panose="02040503050406030204" pitchFamily="18" charset="0"/>
                  </a:rPr>
                  <a:t> greater than 0.2 (i.e. some efficiency of atomic damping); no limit cycle is produced whatever be the values of other parameters</a:t>
                </a:r>
                <a:r>
                  <a:rPr lang="en-US" dirty="0" smtClean="0">
                    <a:solidFill>
                      <a:schemeClr val="tx1"/>
                    </a:solidFill>
                    <a:ea typeface="Cambria Math" panose="02040503050406030204" pitchFamily="18" charset="0"/>
                  </a:rPr>
                  <a:t>.</a:t>
                </a:r>
              </a:p>
              <a:p>
                <a:r>
                  <a:rPr lang="en-US" dirty="0">
                    <a:solidFill>
                      <a:schemeClr val="tx1"/>
                    </a:solidFill>
                    <a:ea typeface="Cambria Math" panose="02040503050406030204" pitchFamily="18" charset="0"/>
                  </a:rPr>
                  <a:t/>
                </a:r>
                <a:br>
                  <a:rPr lang="en-US" dirty="0">
                    <a:solidFill>
                      <a:schemeClr val="tx1"/>
                    </a:solidFill>
                    <a:ea typeface="Cambria Math" panose="02040503050406030204" pitchFamily="18" charset="0"/>
                  </a:rPr>
                </a:br>
                <a:r>
                  <a:rPr lang="en-US" dirty="0">
                    <a:solidFill>
                      <a:schemeClr val="tx1"/>
                    </a:solidFill>
                    <a:ea typeface="Cambria Math" panose="02040503050406030204" pitchFamily="18" charset="0"/>
                    <a:sym typeface="Wingdings" panose="05000000000000000000" pitchFamily="2" charset="2"/>
                  </a:rPr>
                  <a:t> </a:t>
                </a:r>
                <a:r>
                  <a:rPr lang="en-IN" dirty="0">
                    <a:solidFill>
                      <a:schemeClr val="tx1"/>
                    </a:solidFill>
                  </a:rPr>
                  <a:t>Other parameters don’t establish the nature of the system behaviour themselves, but influence the amplitude and period of the oscillations.</a:t>
                </a:r>
              </a:p>
              <a:p>
                <a:endParaRPr lang="en-IN" dirty="0">
                  <a:solidFill>
                    <a:schemeClr val="tx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030310" y="2331076"/>
                <a:ext cx="10006884" cy="3139321"/>
              </a:xfrm>
              <a:prstGeom prst="rect">
                <a:avLst/>
              </a:prstGeom>
              <a:blipFill rotWithShape="0">
                <a:blip r:embed="rId2"/>
                <a:stretch>
                  <a:fillRect l="-487" t="-971" r="-670"/>
                </a:stretch>
              </a:blipFill>
            </p:spPr>
            <p:txBody>
              <a:bodyPr/>
              <a:lstStyle/>
              <a:p>
                <a:r>
                  <a:rPr lang="en-IN">
                    <a:noFill/>
                  </a:rPr>
                  <a:t> </a:t>
                </a: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729" y="270457"/>
            <a:ext cx="1700012" cy="369332"/>
          </a:xfrm>
          <a:prstGeom prst="rect">
            <a:avLst/>
          </a:prstGeom>
          <a:noFill/>
        </p:spPr>
        <p:txBody>
          <a:bodyPr wrap="square" rtlCol="0">
            <a:spAutoFit/>
          </a:bodyPr>
          <a:lstStyle/>
          <a:p>
            <a:r>
              <a:rPr lang="en-US" dirty="0" smtClean="0"/>
              <a:t>Type 1</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010" y="455123"/>
            <a:ext cx="6350306" cy="5945474"/>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1197735" y="1165702"/>
                <a:ext cx="1996225" cy="4524315"/>
              </a:xfrm>
              <a:prstGeom prst="rect">
                <a:avLst/>
              </a:prstGeom>
              <a:noFill/>
            </p:spPr>
            <p:txBody>
              <a:bodyPr wrap="square" rtlCol="0">
                <a:spAutoFit/>
              </a:bodyPr>
              <a:lstStyle/>
              <a:p>
                <a:r>
                  <a:rPr lang="en-US" dirty="0" smtClean="0"/>
                  <a:t>Parameters :</a:t>
                </a:r>
                <a:br>
                  <a:rPr lang="en-US" dirty="0" smtClean="0"/>
                </a:br>
                <a:r>
                  <a:rPr lang="en-US" dirty="0" smtClean="0"/>
                  <a:t/>
                </a:r>
                <a:br>
                  <a:rPr lang="en-US" dirty="0" smtClean="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𝑛</m:t>
                        </m:r>
                      </m:e>
                      <m:sub>
                        <m:r>
                          <a:rPr lang="en-US" i="1">
                            <a:latin typeface="Cambria Math" panose="02040503050406030204" pitchFamily="18" charset="0"/>
                            <a:sym typeface="Wingdings" panose="05000000000000000000" pitchFamily="2" charset="2"/>
                          </a:rPr>
                          <m:t>1</m:t>
                        </m:r>
                      </m:sub>
                    </m:sSub>
                  </m:oMath>
                </a14:m>
                <a:r>
                  <a:rPr lang="en-US" dirty="0" smtClean="0"/>
                  <a:t> = 1.8 </a:t>
                </a:r>
                <a:br>
                  <a:rPr lang="en-US" dirty="0" smtClean="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𝑛</m:t>
                        </m:r>
                      </m:e>
                      <m:sub>
                        <m:r>
                          <a:rPr lang="en-US" b="0" i="1" smtClean="0">
                            <a:latin typeface="Cambria Math" panose="02040503050406030204" pitchFamily="18" charset="0"/>
                            <a:sym typeface="Wingdings" panose="05000000000000000000" pitchFamily="2" charset="2"/>
                          </a:rPr>
                          <m:t>2</m:t>
                        </m:r>
                      </m:sub>
                    </m:sSub>
                  </m:oMath>
                </a14:m>
                <a:r>
                  <a:rPr lang="en-US" dirty="0" smtClean="0"/>
                  <a:t> = 1</a:t>
                </a:r>
                <a:br>
                  <a:rPr lang="en-US" dirty="0" smtClean="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𝑛</m:t>
                        </m:r>
                      </m:e>
                      <m:sub>
                        <m:r>
                          <a:rPr lang="en-US" b="0" i="1" smtClean="0">
                            <a:latin typeface="Cambria Math" panose="02040503050406030204" pitchFamily="18" charset="0"/>
                            <a:sym typeface="Wingdings" panose="05000000000000000000" pitchFamily="2" charset="2"/>
                          </a:rPr>
                          <m:t>3</m:t>
                        </m:r>
                      </m:sub>
                    </m:sSub>
                  </m:oMath>
                </a14:m>
                <a:r>
                  <a:rPr lang="en-US" dirty="0" smtClean="0"/>
                  <a:t> = 3</a:t>
                </a:r>
                <a:br>
                  <a:rPr lang="en-US" dirty="0" smtClean="0"/>
                </a:br>
                <a14:m>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𝑛</m:t>
                        </m:r>
                      </m:e>
                      <m:sub>
                        <m:r>
                          <a:rPr lang="en-US" b="0" i="1" smtClean="0">
                            <a:latin typeface="Cambria Math" panose="02040503050406030204" pitchFamily="18" charset="0"/>
                            <a:sym typeface="Wingdings" panose="05000000000000000000" pitchFamily="2" charset="2"/>
                          </a:rPr>
                          <m:t>4</m:t>
                        </m:r>
                      </m:sub>
                    </m:sSub>
                  </m:oMath>
                </a14:m>
                <a:r>
                  <a:rPr lang="en-US" dirty="0" smtClean="0"/>
                  <a:t> = 1</a:t>
                </a:r>
                <a:br>
                  <a:rPr lang="en-US" dirty="0" smtClean="0"/>
                </a:br>
                <a14:m>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𝑘</m:t>
                        </m:r>
                      </m:e>
                      <m:sub>
                        <m:r>
                          <a:rPr lang="en-US" i="1">
                            <a:latin typeface="Cambria Math" panose="02040503050406030204" pitchFamily="18" charset="0"/>
                            <a:sym typeface="Wingdings" panose="05000000000000000000" pitchFamily="2" charset="2"/>
                          </a:rPr>
                          <m:t>1</m:t>
                        </m:r>
                      </m:sub>
                    </m:sSub>
                  </m:oMath>
                </a14:m>
                <a:r>
                  <a:rPr lang="en-US" dirty="0" smtClean="0"/>
                  <a:t> = 5</a:t>
                </a:r>
                <a:br>
                  <a:rPr lang="en-US" dirty="0" smtClean="0"/>
                </a:br>
                <a14:m>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𝑘</m:t>
                        </m:r>
                      </m:e>
                      <m:sub>
                        <m:r>
                          <a:rPr lang="en-US" b="0" i="1" smtClean="0">
                            <a:latin typeface="Cambria Math" panose="02040503050406030204" pitchFamily="18" charset="0"/>
                            <a:sym typeface="Wingdings" panose="05000000000000000000" pitchFamily="2" charset="2"/>
                          </a:rPr>
                          <m:t>2</m:t>
                        </m:r>
                      </m:sub>
                    </m:sSub>
                  </m:oMath>
                </a14:m>
                <a:r>
                  <a:rPr lang="en-US" dirty="0" smtClean="0"/>
                  <a:t> = 10</a:t>
                </a:r>
                <a:br>
                  <a:rPr lang="en-US" dirty="0" smtClean="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𝑘</m:t>
                        </m:r>
                      </m:e>
                      <m:sub>
                        <m:r>
                          <a:rPr lang="en-US" b="0" i="1" smtClean="0">
                            <a:latin typeface="Cambria Math" panose="02040503050406030204" pitchFamily="18" charset="0"/>
                            <a:sym typeface="Wingdings" panose="05000000000000000000" pitchFamily="2" charset="2"/>
                          </a:rPr>
                          <m:t>3</m:t>
                        </m:r>
                      </m:sub>
                    </m:sSub>
                  </m:oMath>
                </a14:m>
                <a:r>
                  <a:rPr lang="en-US" dirty="0" smtClean="0"/>
                  <a:t> =  5</a:t>
                </a:r>
                <a:br>
                  <a:rPr lang="en-US" dirty="0" smtClean="0"/>
                </a:br>
                <a:r>
                  <a:rPr lang="el-GR" dirty="0" smtClean="0"/>
                  <a:t>α</a:t>
                </a:r>
                <a:r>
                  <a:rPr lang="en-US" dirty="0" smtClean="0"/>
                  <a:t>   = 0.05</a:t>
                </a:r>
              </a:p>
              <a:p>
                <a:endParaRPr lang="en-US" dirty="0"/>
              </a:p>
              <a:p>
                <a:r>
                  <a:rPr lang="en-US" dirty="0"/>
                  <a:t>Initial Values : </a:t>
                </a:r>
              </a:p>
              <a:p>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𝑎</m:t>
                        </m:r>
                      </m:e>
                      <m:sub>
                        <m:r>
                          <a:rPr lang="en-US" i="1">
                            <a:latin typeface="Cambria Math" panose="02040503050406030204" pitchFamily="18" charset="0"/>
                            <a:sym typeface="Wingdings" panose="05000000000000000000" pitchFamily="2" charset="2"/>
                          </a:rPr>
                          <m:t>0</m:t>
                        </m:r>
                      </m:sub>
                    </m:sSub>
                  </m:oMath>
                </a14:m>
                <a:r>
                  <a:rPr lang="en-IN" dirty="0"/>
                  <a:t> = 0.2</a:t>
                </a:r>
                <a:br>
                  <a:rPr lang="en-IN"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𝑚</m:t>
                        </m:r>
                      </m:e>
                      <m:sub>
                        <m:r>
                          <a:rPr lang="en-US" i="1">
                            <a:latin typeface="Cambria Math" panose="02040503050406030204" pitchFamily="18" charset="0"/>
                            <a:sym typeface="Wingdings" panose="05000000000000000000" pitchFamily="2" charset="2"/>
                          </a:rPr>
                          <m:t>0</m:t>
                        </m:r>
                      </m:sub>
                    </m:sSub>
                  </m:oMath>
                </a14:m>
                <a:r>
                  <a:rPr lang="en-IN" dirty="0"/>
                  <a:t> = 0.3</a:t>
                </a:r>
                <a:br>
                  <a:rPr lang="en-IN"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𝑠</m:t>
                        </m:r>
                      </m:e>
                      <m:sub>
                        <m:r>
                          <a:rPr lang="en-US" i="1">
                            <a:latin typeface="Cambria Math" panose="02040503050406030204" pitchFamily="18" charset="0"/>
                            <a:sym typeface="Wingdings" panose="05000000000000000000" pitchFamily="2" charset="2"/>
                          </a:rPr>
                          <m:t>0</m:t>
                        </m:r>
                      </m:sub>
                    </m:sSub>
                  </m:oMath>
                </a14:m>
                <a:r>
                  <a:rPr lang="en-IN" dirty="0"/>
                  <a:t> = 0.5</a:t>
                </a:r>
              </a:p>
              <a:p>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1197735" y="1165702"/>
                <a:ext cx="1996225" cy="4524315"/>
              </a:xfrm>
              <a:prstGeom prst="rect">
                <a:avLst/>
              </a:prstGeom>
              <a:blipFill rotWithShape="0">
                <a:blip r:embed="rId3"/>
                <a:stretch>
                  <a:fillRect l="-2439" t="-674"/>
                </a:stretch>
              </a:blipFill>
            </p:spPr>
            <p:txBody>
              <a:bodyPr/>
              <a:lstStyle/>
              <a:p>
                <a:r>
                  <a:rPr lang="en-IN">
                    <a:noFill/>
                  </a:rPr>
                  <a:t> </a:t>
                </a:r>
              </a:p>
            </p:txBody>
          </p:sp>
        </mc:Fallback>
      </mc:AlternateContent>
    </p:spTree>
    <p:extLst>
      <p:ext uri="{BB962C8B-B14F-4D97-AF65-F5344CB8AC3E}">
        <p14:creationId xmlns:p14="http://schemas.microsoft.com/office/powerpoint/2010/main" val="30985995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40" y="434140"/>
            <a:ext cx="6450326" cy="6031055"/>
          </a:xfrm>
          <a:prstGeom prst="rect">
            <a:avLst/>
          </a:prstGeom>
        </p:spPr>
      </p:pic>
    </p:spTree>
    <p:extLst>
      <p:ext uri="{BB962C8B-B14F-4D97-AF65-F5344CB8AC3E}">
        <p14:creationId xmlns:p14="http://schemas.microsoft.com/office/powerpoint/2010/main" val="4235282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729" y="270457"/>
            <a:ext cx="1700012" cy="369332"/>
          </a:xfrm>
          <a:prstGeom prst="rect">
            <a:avLst/>
          </a:prstGeom>
          <a:noFill/>
        </p:spPr>
        <p:txBody>
          <a:bodyPr wrap="square" rtlCol="0">
            <a:spAutoFit/>
          </a:bodyPr>
          <a:lstStyle/>
          <a:p>
            <a:r>
              <a:rPr lang="en-US" dirty="0" smtClean="0"/>
              <a:t>Type 2</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708" y="455123"/>
            <a:ext cx="6460910" cy="6049027"/>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068947" y="1227395"/>
                <a:ext cx="2343955" cy="4801314"/>
              </a:xfrm>
              <a:prstGeom prst="rect">
                <a:avLst/>
              </a:prstGeom>
              <a:noFill/>
            </p:spPr>
            <p:txBody>
              <a:bodyPr wrap="square" rtlCol="0">
                <a:spAutoFit/>
              </a:bodyPr>
              <a:lstStyle/>
              <a:p>
                <a:r>
                  <a:rPr lang="en-US" dirty="0"/>
                  <a:t>Parameters :</a:t>
                </a:r>
                <a:br>
                  <a:rPr lang="en-US" dirty="0"/>
                </a:br>
                <a:r>
                  <a:rPr lang="en-US" dirty="0"/>
                  <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𝑛</m:t>
                        </m:r>
                      </m:e>
                      <m:sub>
                        <m:r>
                          <a:rPr lang="en-US" i="1">
                            <a:latin typeface="Cambria Math" panose="02040503050406030204" pitchFamily="18" charset="0"/>
                            <a:sym typeface="Wingdings" panose="05000000000000000000" pitchFamily="2" charset="2"/>
                          </a:rPr>
                          <m:t>1</m:t>
                        </m:r>
                      </m:sub>
                    </m:sSub>
                  </m:oMath>
                </a14:m>
                <a:r>
                  <a:rPr lang="en-US" dirty="0"/>
                  <a:t> = 1.8 </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𝑛</m:t>
                        </m:r>
                      </m:e>
                      <m:sub>
                        <m:r>
                          <a:rPr lang="en-US" i="1">
                            <a:latin typeface="Cambria Math" panose="02040503050406030204" pitchFamily="18" charset="0"/>
                            <a:sym typeface="Wingdings" panose="05000000000000000000" pitchFamily="2" charset="2"/>
                          </a:rPr>
                          <m:t>2</m:t>
                        </m:r>
                      </m:sub>
                    </m:sSub>
                  </m:oMath>
                </a14:m>
                <a:r>
                  <a:rPr lang="en-US" dirty="0"/>
                  <a:t> = 1</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𝑛</m:t>
                        </m:r>
                      </m:e>
                      <m:sub>
                        <m:r>
                          <a:rPr lang="en-US" i="1">
                            <a:latin typeface="Cambria Math" panose="02040503050406030204" pitchFamily="18" charset="0"/>
                            <a:sym typeface="Wingdings" panose="05000000000000000000" pitchFamily="2" charset="2"/>
                          </a:rPr>
                          <m:t>3</m:t>
                        </m:r>
                      </m:sub>
                    </m:sSub>
                  </m:oMath>
                </a14:m>
                <a:r>
                  <a:rPr lang="en-US" dirty="0"/>
                  <a:t> = 3</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𝑛</m:t>
                        </m:r>
                      </m:e>
                      <m:sub>
                        <m:r>
                          <a:rPr lang="en-US" i="1">
                            <a:latin typeface="Cambria Math" panose="02040503050406030204" pitchFamily="18" charset="0"/>
                            <a:sym typeface="Wingdings" panose="05000000000000000000" pitchFamily="2" charset="2"/>
                          </a:rPr>
                          <m:t>4</m:t>
                        </m:r>
                      </m:sub>
                    </m:sSub>
                  </m:oMath>
                </a14:m>
                <a:r>
                  <a:rPr lang="en-US" dirty="0"/>
                  <a:t> = </a:t>
                </a:r>
                <a:r>
                  <a:rPr lang="en-US" dirty="0" smtClean="0"/>
                  <a:t>2.5</a:t>
                </a:r>
                <a:r>
                  <a:rPr lang="en-US" dirty="0"/>
                  <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𝑘</m:t>
                        </m:r>
                      </m:e>
                      <m:sub>
                        <m:r>
                          <a:rPr lang="en-US" i="1">
                            <a:latin typeface="Cambria Math" panose="02040503050406030204" pitchFamily="18" charset="0"/>
                            <a:sym typeface="Wingdings" panose="05000000000000000000" pitchFamily="2" charset="2"/>
                          </a:rPr>
                          <m:t>1</m:t>
                        </m:r>
                      </m:sub>
                    </m:sSub>
                  </m:oMath>
                </a14:m>
                <a:r>
                  <a:rPr lang="en-US" dirty="0"/>
                  <a:t> = 5</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𝑘</m:t>
                        </m:r>
                      </m:e>
                      <m:sub>
                        <m:r>
                          <a:rPr lang="en-US" i="1">
                            <a:latin typeface="Cambria Math" panose="02040503050406030204" pitchFamily="18" charset="0"/>
                            <a:sym typeface="Wingdings" panose="05000000000000000000" pitchFamily="2" charset="2"/>
                          </a:rPr>
                          <m:t>2</m:t>
                        </m:r>
                      </m:sub>
                    </m:sSub>
                  </m:oMath>
                </a14:m>
                <a:r>
                  <a:rPr lang="en-US" dirty="0"/>
                  <a:t> = </a:t>
                </a:r>
                <a:r>
                  <a:rPr lang="en-US" dirty="0" smtClean="0"/>
                  <a:t>20</a:t>
                </a:r>
                <a:r>
                  <a:rPr lang="en-US" dirty="0"/>
                  <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𝑘</m:t>
                        </m:r>
                      </m:e>
                      <m:sub>
                        <m:r>
                          <a:rPr lang="en-US" i="1">
                            <a:latin typeface="Cambria Math" panose="02040503050406030204" pitchFamily="18" charset="0"/>
                            <a:sym typeface="Wingdings" panose="05000000000000000000" pitchFamily="2" charset="2"/>
                          </a:rPr>
                          <m:t>3</m:t>
                        </m:r>
                      </m:sub>
                    </m:sSub>
                  </m:oMath>
                </a14:m>
                <a:r>
                  <a:rPr lang="en-US" dirty="0"/>
                  <a:t> =  </a:t>
                </a:r>
                <a:r>
                  <a:rPr lang="en-US" dirty="0" smtClean="0"/>
                  <a:t>0</a:t>
                </a:r>
                <a:r>
                  <a:rPr lang="en-US" dirty="0"/>
                  <a:t/>
                </a:r>
                <a:br>
                  <a:rPr lang="en-US" dirty="0"/>
                </a:br>
                <a:r>
                  <a:rPr lang="el-GR" dirty="0"/>
                  <a:t>α</a:t>
                </a:r>
                <a:r>
                  <a:rPr lang="en-US" dirty="0"/>
                  <a:t>   = </a:t>
                </a:r>
                <a:r>
                  <a:rPr lang="en-US" dirty="0" smtClean="0"/>
                  <a:t>0.05</a:t>
                </a:r>
              </a:p>
              <a:p>
                <a:endParaRPr lang="en-US" dirty="0"/>
              </a:p>
              <a:p>
                <a:r>
                  <a:rPr lang="en-US" dirty="0"/>
                  <a:t>Initial Values : </a:t>
                </a:r>
              </a:p>
              <a:p>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𝑎</m:t>
                        </m:r>
                      </m:e>
                      <m:sub>
                        <m:r>
                          <a:rPr lang="en-US" i="1">
                            <a:latin typeface="Cambria Math" panose="02040503050406030204" pitchFamily="18" charset="0"/>
                            <a:sym typeface="Wingdings" panose="05000000000000000000" pitchFamily="2" charset="2"/>
                          </a:rPr>
                          <m:t>0</m:t>
                        </m:r>
                      </m:sub>
                    </m:sSub>
                  </m:oMath>
                </a14:m>
                <a:r>
                  <a:rPr lang="en-IN" dirty="0"/>
                  <a:t> = 0.2</a:t>
                </a:r>
                <a:br>
                  <a:rPr lang="en-IN"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𝑚</m:t>
                        </m:r>
                      </m:e>
                      <m:sub>
                        <m:r>
                          <a:rPr lang="en-US" i="1">
                            <a:latin typeface="Cambria Math" panose="02040503050406030204" pitchFamily="18" charset="0"/>
                            <a:sym typeface="Wingdings" panose="05000000000000000000" pitchFamily="2" charset="2"/>
                          </a:rPr>
                          <m:t>0</m:t>
                        </m:r>
                      </m:sub>
                    </m:sSub>
                  </m:oMath>
                </a14:m>
                <a:r>
                  <a:rPr lang="en-IN" dirty="0"/>
                  <a:t> = 0.3</a:t>
                </a:r>
                <a:br>
                  <a:rPr lang="en-IN"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𝑠</m:t>
                        </m:r>
                      </m:e>
                      <m:sub>
                        <m:r>
                          <a:rPr lang="en-US" i="1">
                            <a:latin typeface="Cambria Math" panose="02040503050406030204" pitchFamily="18" charset="0"/>
                            <a:sym typeface="Wingdings" panose="05000000000000000000" pitchFamily="2" charset="2"/>
                          </a:rPr>
                          <m:t>0</m:t>
                        </m:r>
                      </m:sub>
                    </m:sSub>
                  </m:oMath>
                </a14:m>
                <a:r>
                  <a:rPr lang="en-IN" dirty="0"/>
                  <a:t> = 0.5</a:t>
                </a:r>
              </a:p>
              <a:p>
                <a:endParaRPr lang="en-IN" dirty="0"/>
              </a:p>
              <a:p>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1068947" y="1227395"/>
                <a:ext cx="2343955" cy="4801314"/>
              </a:xfrm>
              <a:prstGeom prst="rect">
                <a:avLst/>
              </a:prstGeom>
              <a:blipFill rotWithShape="0">
                <a:blip r:embed="rId3"/>
                <a:stretch>
                  <a:fillRect l="-2078" t="-635"/>
                </a:stretch>
              </a:blipFill>
            </p:spPr>
            <p:txBody>
              <a:bodyPr/>
              <a:lstStyle/>
              <a:p>
                <a:r>
                  <a:rPr lang="en-IN">
                    <a:noFill/>
                  </a:rPr>
                  <a:t> </a:t>
                </a:r>
              </a:p>
            </p:txBody>
          </p:sp>
        </mc:Fallback>
      </mc:AlternateContent>
    </p:spTree>
    <p:extLst>
      <p:ext uri="{BB962C8B-B14F-4D97-AF65-F5344CB8AC3E}">
        <p14:creationId xmlns:p14="http://schemas.microsoft.com/office/powerpoint/2010/main" val="33845961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545" y="305351"/>
            <a:ext cx="6684487" cy="6249995"/>
          </a:xfrm>
          <a:prstGeom prst="rect">
            <a:avLst/>
          </a:prstGeom>
        </p:spPr>
      </p:pic>
    </p:spTree>
    <p:extLst>
      <p:ext uri="{BB962C8B-B14F-4D97-AF65-F5344CB8AC3E}">
        <p14:creationId xmlns:p14="http://schemas.microsoft.com/office/powerpoint/2010/main" val="2421315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729" y="270457"/>
            <a:ext cx="1700012" cy="369332"/>
          </a:xfrm>
          <a:prstGeom prst="rect">
            <a:avLst/>
          </a:prstGeom>
          <a:noFill/>
        </p:spPr>
        <p:txBody>
          <a:bodyPr wrap="square" rtlCol="0">
            <a:spAutoFit/>
          </a:bodyPr>
          <a:lstStyle/>
          <a:p>
            <a:r>
              <a:rPr lang="en-US" dirty="0" smtClean="0"/>
              <a:t>Type 3</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405" y="270457"/>
            <a:ext cx="6725810" cy="628863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197735" y="1152615"/>
                <a:ext cx="2189409" cy="4524315"/>
              </a:xfrm>
              <a:prstGeom prst="rect">
                <a:avLst/>
              </a:prstGeom>
              <a:noFill/>
            </p:spPr>
            <p:txBody>
              <a:bodyPr wrap="square" rtlCol="0">
                <a:spAutoFit/>
              </a:bodyPr>
              <a:lstStyle/>
              <a:p>
                <a:r>
                  <a:rPr lang="en-US" dirty="0"/>
                  <a:t>Parameters :</a:t>
                </a:r>
                <a:br>
                  <a:rPr lang="en-US" dirty="0"/>
                </a:br>
                <a:r>
                  <a:rPr lang="en-US" dirty="0"/>
                  <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𝑛</m:t>
                        </m:r>
                      </m:e>
                      <m:sub>
                        <m:r>
                          <a:rPr lang="en-US" i="1">
                            <a:latin typeface="Cambria Math" panose="02040503050406030204" pitchFamily="18" charset="0"/>
                            <a:sym typeface="Wingdings" panose="05000000000000000000" pitchFamily="2" charset="2"/>
                          </a:rPr>
                          <m:t>1</m:t>
                        </m:r>
                      </m:sub>
                    </m:sSub>
                  </m:oMath>
                </a14:m>
                <a:r>
                  <a:rPr lang="en-US" dirty="0"/>
                  <a:t> = 1.8 </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𝑛</m:t>
                        </m:r>
                      </m:e>
                      <m:sub>
                        <m:r>
                          <a:rPr lang="en-US" i="1">
                            <a:latin typeface="Cambria Math" panose="02040503050406030204" pitchFamily="18" charset="0"/>
                            <a:sym typeface="Wingdings" panose="05000000000000000000" pitchFamily="2" charset="2"/>
                          </a:rPr>
                          <m:t>2</m:t>
                        </m:r>
                      </m:sub>
                    </m:sSub>
                  </m:oMath>
                </a14:m>
                <a:r>
                  <a:rPr lang="en-US" dirty="0"/>
                  <a:t> = 1</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𝑛</m:t>
                        </m:r>
                      </m:e>
                      <m:sub>
                        <m:r>
                          <a:rPr lang="en-US" i="1">
                            <a:latin typeface="Cambria Math" panose="02040503050406030204" pitchFamily="18" charset="0"/>
                            <a:sym typeface="Wingdings" panose="05000000000000000000" pitchFamily="2" charset="2"/>
                          </a:rPr>
                          <m:t>3</m:t>
                        </m:r>
                      </m:sub>
                    </m:sSub>
                  </m:oMath>
                </a14:m>
                <a:r>
                  <a:rPr lang="en-US" dirty="0"/>
                  <a:t> = </a:t>
                </a:r>
                <a:r>
                  <a:rPr lang="en-US" dirty="0" smtClean="0"/>
                  <a:t>3</a:t>
                </a:r>
                <a:r>
                  <a:rPr lang="en-US" dirty="0"/>
                  <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𝑛</m:t>
                        </m:r>
                      </m:e>
                      <m:sub>
                        <m:r>
                          <a:rPr lang="en-US" i="1">
                            <a:latin typeface="Cambria Math" panose="02040503050406030204" pitchFamily="18" charset="0"/>
                            <a:sym typeface="Wingdings" panose="05000000000000000000" pitchFamily="2" charset="2"/>
                          </a:rPr>
                          <m:t>4</m:t>
                        </m:r>
                      </m:sub>
                    </m:sSub>
                  </m:oMath>
                </a14:m>
                <a:r>
                  <a:rPr lang="en-US" dirty="0"/>
                  <a:t> = 1</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𝑘</m:t>
                        </m:r>
                      </m:e>
                      <m:sub>
                        <m:r>
                          <a:rPr lang="en-US" i="1">
                            <a:latin typeface="Cambria Math" panose="02040503050406030204" pitchFamily="18" charset="0"/>
                            <a:sym typeface="Wingdings" panose="05000000000000000000" pitchFamily="2" charset="2"/>
                          </a:rPr>
                          <m:t>1</m:t>
                        </m:r>
                      </m:sub>
                    </m:sSub>
                  </m:oMath>
                </a14:m>
                <a:r>
                  <a:rPr lang="en-US" dirty="0"/>
                  <a:t> = 5</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𝑘</m:t>
                        </m:r>
                      </m:e>
                      <m:sub>
                        <m:r>
                          <a:rPr lang="en-US" i="1">
                            <a:latin typeface="Cambria Math" panose="02040503050406030204" pitchFamily="18" charset="0"/>
                            <a:sym typeface="Wingdings" panose="05000000000000000000" pitchFamily="2" charset="2"/>
                          </a:rPr>
                          <m:t>2</m:t>
                        </m:r>
                      </m:sub>
                    </m:sSub>
                  </m:oMath>
                </a14:m>
                <a:r>
                  <a:rPr lang="en-US" dirty="0"/>
                  <a:t> = </a:t>
                </a:r>
                <a:r>
                  <a:rPr lang="en-US" dirty="0" smtClean="0"/>
                  <a:t>15</a:t>
                </a:r>
                <a:r>
                  <a:rPr lang="en-US" dirty="0"/>
                  <a:t/>
                </a:r>
                <a:br>
                  <a:rPr lang="en-US"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𝑘</m:t>
                        </m:r>
                      </m:e>
                      <m:sub>
                        <m:r>
                          <a:rPr lang="en-US" i="1">
                            <a:latin typeface="Cambria Math" panose="02040503050406030204" pitchFamily="18" charset="0"/>
                            <a:sym typeface="Wingdings" panose="05000000000000000000" pitchFamily="2" charset="2"/>
                          </a:rPr>
                          <m:t>3</m:t>
                        </m:r>
                      </m:sub>
                    </m:sSub>
                  </m:oMath>
                </a14:m>
                <a:r>
                  <a:rPr lang="en-US" dirty="0"/>
                  <a:t> =  </a:t>
                </a:r>
                <a:r>
                  <a:rPr lang="en-US" dirty="0" smtClean="0"/>
                  <a:t>0</a:t>
                </a:r>
                <a:r>
                  <a:rPr lang="en-US" dirty="0"/>
                  <a:t/>
                </a:r>
                <a:br>
                  <a:rPr lang="en-US" dirty="0"/>
                </a:br>
                <a:r>
                  <a:rPr lang="el-GR" dirty="0"/>
                  <a:t>α</a:t>
                </a:r>
                <a:r>
                  <a:rPr lang="en-US" dirty="0"/>
                  <a:t>   = </a:t>
                </a:r>
                <a:r>
                  <a:rPr lang="en-US" dirty="0" smtClean="0"/>
                  <a:t>2.5</a:t>
                </a:r>
              </a:p>
              <a:p>
                <a:endParaRPr lang="en-US" dirty="0"/>
              </a:p>
              <a:p>
                <a:r>
                  <a:rPr lang="en-US" dirty="0"/>
                  <a:t>Initial Values : </a:t>
                </a:r>
              </a:p>
              <a:p>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𝑎</m:t>
                        </m:r>
                      </m:e>
                      <m:sub>
                        <m:r>
                          <a:rPr lang="en-US" i="1">
                            <a:latin typeface="Cambria Math" panose="02040503050406030204" pitchFamily="18" charset="0"/>
                            <a:sym typeface="Wingdings" panose="05000000000000000000" pitchFamily="2" charset="2"/>
                          </a:rPr>
                          <m:t>0</m:t>
                        </m:r>
                      </m:sub>
                    </m:sSub>
                  </m:oMath>
                </a14:m>
                <a:r>
                  <a:rPr lang="en-IN" dirty="0"/>
                  <a:t> = 0.2</a:t>
                </a:r>
                <a:br>
                  <a:rPr lang="en-IN"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𝑚</m:t>
                        </m:r>
                      </m:e>
                      <m:sub>
                        <m:r>
                          <a:rPr lang="en-US" i="1">
                            <a:latin typeface="Cambria Math" panose="02040503050406030204" pitchFamily="18" charset="0"/>
                            <a:sym typeface="Wingdings" panose="05000000000000000000" pitchFamily="2" charset="2"/>
                          </a:rPr>
                          <m:t>0</m:t>
                        </m:r>
                      </m:sub>
                    </m:sSub>
                  </m:oMath>
                </a14:m>
                <a:r>
                  <a:rPr lang="en-IN" dirty="0"/>
                  <a:t> = 0.3</a:t>
                </a:r>
                <a:br>
                  <a:rPr lang="en-IN" dirty="0"/>
                </a:b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𝑠</m:t>
                        </m:r>
                      </m:e>
                      <m:sub>
                        <m:r>
                          <a:rPr lang="en-US" i="1">
                            <a:latin typeface="Cambria Math" panose="02040503050406030204" pitchFamily="18" charset="0"/>
                            <a:sym typeface="Wingdings" panose="05000000000000000000" pitchFamily="2" charset="2"/>
                          </a:rPr>
                          <m:t>0</m:t>
                        </m:r>
                      </m:sub>
                    </m:sSub>
                  </m:oMath>
                </a14:m>
                <a:r>
                  <a:rPr lang="en-IN" dirty="0"/>
                  <a:t> = 0.5</a:t>
                </a:r>
              </a:p>
              <a:p>
                <a:endParaRPr lang="en-US"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197735" y="1152615"/>
                <a:ext cx="2189409" cy="4524315"/>
              </a:xfrm>
              <a:prstGeom prst="rect">
                <a:avLst/>
              </a:prstGeom>
              <a:blipFill rotWithShape="0">
                <a:blip r:embed="rId3"/>
                <a:stretch>
                  <a:fillRect l="-2222" t="-674"/>
                </a:stretch>
              </a:blipFill>
            </p:spPr>
            <p:txBody>
              <a:bodyPr/>
              <a:lstStyle/>
              <a:p>
                <a:r>
                  <a:rPr lang="en-IN">
                    <a:noFill/>
                  </a:rPr>
                  <a:t> </a:t>
                </a:r>
              </a:p>
            </p:txBody>
          </p:sp>
        </mc:Fallback>
      </mc:AlternateContent>
    </p:spTree>
    <p:extLst>
      <p:ext uri="{BB962C8B-B14F-4D97-AF65-F5344CB8AC3E}">
        <p14:creationId xmlns:p14="http://schemas.microsoft.com/office/powerpoint/2010/main" val="3408574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665" y="305351"/>
            <a:ext cx="6698261" cy="6262874"/>
          </a:xfrm>
          <a:prstGeom prst="rect">
            <a:avLst/>
          </a:prstGeom>
        </p:spPr>
      </p:pic>
    </p:spTree>
    <p:extLst>
      <p:ext uri="{BB962C8B-B14F-4D97-AF65-F5344CB8AC3E}">
        <p14:creationId xmlns:p14="http://schemas.microsoft.com/office/powerpoint/2010/main" val="16202653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7" y="180304"/>
            <a:ext cx="4739424"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solidFill>
                  <a:schemeClr val="tx1">
                    <a:lumMod val="95000"/>
                  </a:schemeClr>
                </a:solidFill>
              </a:rPr>
              <a:t>Observational Evidence: </a:t>
            </a:r>
            <a:r>
              <a:rPr lang="en-US" sz="2800" b="1" dirty="0" smtClean="0">
                <a:solidFill>
                  <a:schemeClr val="tx1">
                    <a:lumMod val="95000"/>
                  </a:schemeClr>
                </a:solidFill>
              </a:rPr>
              <a:t> </a:t>
            </a:r>
            <a:endParaRPr lang="en-US" sz="3600" b="1" dirty="0">
              <a:solidFill>
                <a:schemeClr val="tx1">
                  <a:lumMod val="95000"/>
                </a:schemeClr>
              </a:solidFill>
            </a:endParaRPr>
          </a:p>
        </p:txBody>
      </p:sp>
      <p:sp>
        <p:nvSpPr>
          <p:cNvPr id="3" name="Flowchart: Alternate Process 2"/>
          <p:cNvSpPr/>
          <p:nvPr/>
        </p:nvSpPr>
        <p:spPr>
          <a:xfrm>
            <a:off x="2667246" y="2051235"/>
            <a:ext cx="5742658" cy="378621"/>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endParaRPr lang="en-US" dirty="0" smtClean="0">
              <a:solidFill>
                <a:schemeClr val="tx1"/>
              </a:solidFill>
              <a:sym typeface="Wingdings" panose="05000000000000000000" pitchFamily="2" charset="2"/>
            </a:endParaRPr>
          </a:p>
          <a:p>
            <a:r>
              <a:rPr lang="en-US" dirty="0" smtClean="0">
                <a:solidFill>
                  <a:schemeClr val="tx1"/>
                </a:solidFill>
                <a:sym typeface="Wingdings" panose="05000000000000000000" pitchFamily="2" charset="2"/>
              </a:rPr>
              <a:t>Where </a:t>
            </a:r>
            <a:r>
              <a:rPr lang="en-US" dirty="0">
                <a:solidFill>
                  <a:schemeClr val="tx1"/>
                </a:solidFill>
                <a:sym typeface="Wingdings" panose="05000000000000000000" pitchFamily="2" charset="2"/>
              </a:rPr>
              <a:t>can we observe such star formation phenomenon?</a:t>
            </a:r>
            <a:br>
              <a:rPr lang="en-US" dirty="0">
                <a:solidFill>
                  <a:schemeClr val="tx1"/>
                </a:solidFill>
                <a:sym typeface="Wingdings" panose="05000000000000000000" pitchFamily="2" charset="2"/>
              </a:rPr>
            </a:br>
            <a:endParaRPr lang="en-US" dirty="0">
              <a:solidFill>
                <a:schemeClr val="tx1"/>
              </a:solidFill>
              <a:sym typeface="Wingdings" panose="05000000000000000000" pitchFamily="2" charset="2"/>
            </a:endParaRPr>
          </a:p>
        </p:txBody>
      </p:sp>
      <p:sp>
        <p:nvSpPr>
          <p:cNvPr id="4" name="Flowchart: Alternate Process 3"/>
          <p:cNvSpPr/>
          <p:nvPr/>
        </p:nvSpPr>
        <p:spPr>
          <a:xfrm>
            <a:off x="1828800" y="3258355"/>
            <a:ext cx="7821197" cy="1969158"/>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pPr>
              <a:buFont typeface="Wingdings" panose="05000000000000000000" pitchFamily="2" charset="2"/>
              <a:buChar char="à"/>
            </a:pPr>
            <a:r>
              <a:rPr lang="en-US" sz="1600" dirty="0" smtClean="0">
                <a:solidFill>
                  <a:schemeClr val="tx1"/>
                </a:solidFill>
                <a:sym typeface="Wingdings" panose="05000000000000000000" pitchFamily="2" charset="2"/>
              </a:rPr>
              <a:t> Various </a:t>
            </a:r>
            <a:r>
              <a:rPr lang="en-US" sz="1600" dirty="0">
                <a:solidFill>
                  <a:schemeClr val="tx1"/>
                </a:solidFill>
                <a:sym typeface="Wingdings" panose="05000000000000000000" pitchFamily="2" charset="2"/>
              </a:rPr>
              <a:t>dwarf and small irregular </a:t>
            </a:r>
            <a:r>
              <a:rPr lang="en-US" sz="1600" dirty="0" err="1" smtClean="0">
                <a:solidFill>
                  <a:schemeClr val="tx1"/>
                </a:solidFill>
                <a:sym typeface="Wingdings" panose="05000000000000000000" pitchFamily="2" charset="2"/>
              </a:rPr>
              <a:t>galazxies</a:t>
            </a:r>
            <a:r>
              <a:rPr lang="en-US" sz="1600" dirty="0" smtClean="0">
                <a:solidFill>
                  <a:schemeClr val="tx1"/>
                </a:solidFill>
                <a:sym typeface="Wingdings" panose="05000000000000000000" pitchFamily="2" charset="2"/>
              </a:rPr>
              <a:t> due </a:t>
            </a:r>
            <a:r>
              <a:rPr lang="en-US" sz="1600" dirty="0">
                <a:solidFill>
                  <a:schemeClr val="tx1"/>
                </a:solidFill>
                <a:sym typeface="Wingdings" panose="05000000000000000000" pitchFamily="2" charset="2"/>
              </a:rPr>
              <a:t>to the presence of relatively few and independent star forming regions. For </a:t>
            </a:r>
            <a:r>
              <a:rPr lang="en-US" sz="1600" dirty="0" err="1">
                <a:solidFill>
                  <a:schemeClr val="tx1"/>
                </a:solidFill>
                <a:sym typeface="Wingdings" panose="05000000000000000000" pitchFamily="2" charset="2"/>
              </a:rPr>
              <a:t>eg</a:t>
            </a:r>
            <a:r>
              <a:rPr lang="en-US" sz="1600" dirty="0">
                <a:solidFill>
                  <a:schemeClr val="tx1"/>
                </a:solidFill>
                <a:sym typeface="Wingdings" panose="05000000000000000000" pitchFamily="2" charset="2"/>
              </a:rPr>
              <a:t> :</a:t>
            </a:r>
            <a:br>
              <a:rPr lang="en-US" sz="1600" dirty="0">
                <a:solidFill>
                  <a:schemeClr val="tx1"/>
                </a:solidFill>
                <a:sym typeface="Wingdings" panose="05000000000000000000" pitchFamily="2" charset="2"/>
              </a:rPr>
            </a:br>
            <a:r>
              <a:rPr lang="en-US" sz="1600" dirty="0">
                <a:solidFill>
                  <a:schemeClr val="tx1"/>
                </a:solidFill>
                <a:sym typeface="Wingdings" panose="05000000000000000000" pitchFamily="2" charset="2"/>
              </a:rPr>
              <a:t>Burst-like star formations are observed in the recent times : </a:t>
            </a:r>
            <a:r>
              <a:rPr lang="en-US" sz="1600" dirty="0" err="1">
                <a:solidFill>
                  <a:schemeClr val="tx1"/>
                </a:solidFill>
                <a:sym typeface="Wingdings" panose="05000000000000000000" pitchFamily="2" charset="2"/>
              </a:rPr>
              <a:t>eg</a:t>
            </a:r>
            <a:r>
              <a:rPr lang="en-US" sz="1600" dirty="0">
                <a:solidFill>
                  <a:schemeClr val="tx1"/>
                </a:solidFill>
                <a:sym typeface="Wingdings" panose="05000000000000000000" pitchFamily="2" charset="2"/>
              </a:rPr>
              <a:t>, in IZw18, IZw36 and in M101 dwarfs </a:t>
            </a:r>
            <a:endParaRPr lang="en-US" sz="1600" dirty="0" smtClean="0">
              <a:solidFill>
                <a:schemeClr val="tx1"/>
              </a:solidFill>
              <a:sym typeface="Wingdings" panose="05000000000000000000" pitchFamily="2" charset="2"/>
            </a:endParaRPr>
          </a:p>
          <a:p>
            <a:endParaRPr lang="en-US" sz="1600" dirty="0">
              <a:solidFill>
                <a:schemeClr val="tx1"/>
              </a:solidFill>
              <a:sym typeface="Wingdings" panose="05000000000000000000" pitchFamily="2" charset="2"/>
            </a:endParaRPr>
          </a:p>
          <a:p>
            <a:pPr>
              <a:buFont typeface="Wingdings" panose="05000000000000000000" pitchFamily="2" charset="2"/>
              <a:buChar char="à"/>
            </a:pPr>
            <a:r>
              <a:rPr lang="en-US" sz="1600" dirty="0" smtClean="0">
                <a:solidFill>
                  <a:schemeClr val="tx1"/>
                </a:solidFill>
                <a:sym typeface="Wingdings" panose="05000000000000000000" pitchFamily="2" charset="2"/>
              </a:rPr>
              <a:t> Molecular </a:t>
            </a:r>
            <a:r>
              <a:rPr lang="en-US" sz="1600" dirty="0">
                <a:solidFill>
                  <a:schemeClr val="tx1"/>
                </a:solidFill>
                <a:sym typeface="Wingdings" panose="05000000000000000000" pitchFamily="2" charset="2"/>
              </a:rPr>
              <a:t>cloud complexes like W51 in the Sagittarius Arm : Active Sequential star formation site; associated with huge molecular cloud structures as well. </a:t>
            </a:r>
          </a:p>
        </p:txBody>
      </p:sp>
    </p:spTree>
    <p:extLst>
      <p:ext uri="{BB962C8B-B14F-4D97-AF65-F5344CB8AC3E}">
        <p14:creationId xmlns:p14="http://schemas.microsoft.com/office/powerpoint/2010/main" val="2918066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5" y="180304"/>
            <a:ext cx="3438660"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sz="1400" dirty="0" smtClean="0">
              <a:solidFill>
                <a:schemeClr val="tx1">
                  <a:lumMod val="95000"/>
                </a:schemeClr>
              </a:solidFill>
            </a:endParaRPr>
          </a:p>
          <a:p>
            <a:pPr algn="ctr"/>
            <a:endParaRPr lang="en-US" sz="1400" dirty="0" smtClean="0">
              <a:solidFill>
                <a:schemeClr val="tx1">
                  <a:lumMod val="95000"/>
                </a:schemeClr>
              </a:solidFill>
            </a:endParaRPr>
          </a:p>
          <a:p>
            <a:pPr algn="ctr"/>
            <a:r>
              <a:rPr lang="en-US" sz="2000" b="1" dirty="0" smtClean="0">
                <a:solidFill>
                  <a:schemeClr val="tx1">
                    <a:lumMod val="95000"/>
                  </a:schemeClr>
                </a:solidFill>
              </a:rPr>
              <a:t>Dissipative Structures</a:t>
            </a:r>
            <a:endParaRPr lang="en-US" sz="4000" b="1" dirty="0">
              <a:solidFill>
                <a:schemeClr val="bg1"/>
              </a:solidFill>
            </a:endParaRPr>
          </a:p>
          <a:p>
            <a:pPr algn="ctr"/>
            <a:endParaRPr lang="en-US" sz="2800" dirty="0"/>
          </a:p>
        </p:txBody>
      </p:sp>
      <p:sp>
        <p:nvSpPr>
          <p:cNvPr id="4" name="Flowchart: Alternate Process 3"/>
          <p:cNvSpPr/>
          <p:nvPr/>
        </p:nvSpPr>
        <p:spPr>
          <a:xfrm>
            <a:off x="2485623" y="1918953"/>
            <a:ext cx="6130344" cy="1275008"/>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pPr algn="ctr"/>
            <a:r>
              <a:rPr lang="en-US" dirty="0">
                <a:solidFill>
                  <a:schemeClr val="tx1">
                    <a:lumMod val="95000"/>
                  </a:schemeClr>
                </a:solidFill>
                <a:sym typeface="Wingdings" panose="05000000000000000000" pitchFamily="2" charset="2"/>
              </a:rPr>
              <a:t>Thermodynamically open systems (exchange both energy and matter with surroundings) operating far from equilibrium</a:t>
            </a:r>
            <a:br>
              <a:rPr lang="en-US" dirty="0">
                <a:solidFill>
                  <a:schemeClr val="tx1">
                    <a:lumMod val="95000"/>
                  </a:schemeClr>
                </a:solidFill>
                <a:sym typeface="Wingdings" panose="05000000000000000000" pitchFamily="2" charset="2"/>
              </a:rPr>
            </a:br>
            <a:endParaRPr lang="en-US" dirty="0">
              <a:solidFill>
                <a:schemeClr val="tx1">
                  <a:lumMod val="95000"/>
                </a:schemeClr>
              </a:solidFill>
            </a:endParaRPr>
          </a:p>
        </p:txBody>
      </p:sp>
      <p:sp>
        <p:nvSpPr>
          <p:cNvPr id="5" name="Flowchart: Alternate Process 4"/>
          <p:cNvSpPr/>
          <p:nvPr/>
        </p:nvSpPr>
        <p:spPr>
          <a:xfrm>
            <a:off x="4584879" y="4003184"/>
            <a:ext cx="6130344" cy="1275008"/>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dirty="0">
                <a:solidFill>
                  <a:schemeClr val="tx1">
                    <a:lumMod val="95000"/>
                  </a:schemeClr>
                </a:solidFill>
                <a:sym typeface="Wingdings" panose="05000000000000000000" pitchFamily="2" charset="2"/>
              </a:rPr>
              <a:t>They settle in a more or less stable regime eventually in the form of limit cycles or stationary states.</a:t>
            </a:r>
            <a:endParaRPr lang="en-IN" dirty="0">
              <a:solidFill>
                <a:schemeClr val="tx1">
                  <a:lumMod val="95000"/>
                </a:schemeClr>
              </a:solidFill>
            </a:endParaRPr>
          </a:p>
        </p:txBody>
      </p:sp>
    </p:spTree>
    <p:extLst>
      <p:ext uri="{BB962C8B-B14F-4D97-AF65-F5344CB8AC3E}">
        <p14:creationId xmlns:p14="http://schemas.microsoft.com/office/powerpoint/2010/main" val="37857745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rotWithShape="1">
          <a:blip r:embed="rId2">
            <a:extLst>
              <a:ext uri="{28A0092B-C50C-407E-A947-70E740481C1C}">
                <a14:useLocalDpi xmlns:a14="http://schemas.microsoft.com/office/drawing/2010/main" val="0"/>
              </a:ext>
            </a:extLst>
          </a:blip>
          <a:srcRect t="-2" b="38747"/>
          <a:stretch/>
        </p:blipFill>
        <p:spPr>
          <a:xfrm>
            <a:off x="1606192" y="1526920"/>
            <a:ext cx="8374935" cy="2890533"/>
          </a:xfrm>
          <a:prstGeom prst="rect">
            <a:avLst/>
          </a:prstGeom>
        </p:spPr>
      </p:pic>
      <p:sp>
        <p:nvSpPr>
          <p:cNvPr id="3" name="Striped Right Arrow 2"/>
          <p:cNvSpPr/>
          <p:nvPr/>
        </p:nvSpPr>
        <p:spPr>
          <a:xfrm>
            <a:off x="167427" y="180304"/>
            <a:ext cx="4739424"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solidFill>
                  <a:schemeClr val="tx1">
                    <a:lumMod val="95000"/>
                  </a:schemeClr>
                </a:solidFill>
              </a:rPr>
              <a:t>Observational Evidence: </a:t>
            </a:r>
            <a:r>
              <a:rPr lang="en-US" sz="2800" b="1" dirty="0" smtClean="0">
                <a:solidFill>
                  <a:schemeClr val="tx1">
                    <a:lumMod val="95000"/>
                  </a:schemeClr>
                </a:solidFill>
              </a:rPr>
              <a:t> </a:t>
            </a:r>
            <a:endParaRPr lang="en-US" sz="3600" b="1" dirty="0">
              <a:solidFill>
                <a:schemeClr val="tx1">
                  <a:lumMod val="95000"/>
                </a:schemeClr>
              </a:solidFill>
            </a:endParaRPr>
          </a:p>
        </p:txBody>
      </p:sp>
      <p:sp>
        <p:nvSpPr>
          <p:cNvPr id="4" name="TextBox 3"/>
          <p:cNvSpPr txBox="1"/>
          <p:nvPr/>
        </p:nvSpPr>
        <p:spPr>
          <a:xfrm>
            <a:off x="2537139" y="4662152"/>
            <a:ext cx="6078827" cy="1200329"/>
          </a:xfrm>
          <a:prstGeom prst="rect">
            <a:avLst/>
          </a:prstGeom>
          <a:noFill/>
        </p:spPr>
        <p:txBody>
          <a:bodyPr wrap="square" rtlCol="0">
            <a:spAutoFit/>
          </a:bodyPr>
          <a:lstStyle/>
          <a:p>
            <a:r>
              <a:rPr lang="en-US" dirty="0" smtClean="0"/>
              <a:t>(a) Limit cycle model for the Galactic Disk, time averaged to be consistent with observations. </a:t>
            </a:r>
            <a:br>
              <a:rPr lang="en-US" dirty="0" smtClean="0"/>
            </a:br>
            <a:r>
              <a:rPr lang="en-US" dirty="0"/>
              <a:t>(</a:t>
            </a:r>
            <a:r>
              <a:rPr lang="en-US" dirty="0" smtClean="0"/>
              <a:t>b) Star Formation History derived observationally by Rocha-Pinto et al.(2000a)</a:t>
            </a:r>
            <a:endParaRPr lang="en-IN" dirty="0"/>
          </a:p>
        </p:txBody>
      </p:sp>
    </p:spTree>
    <p:extLst>
      <p:ext uri="{BB962C8B-B14F-4D97-AF65-F5344CB8AC3E}">
        <p14:creationId xmlns:p14="http://schemas.microsoft.com/office/powerpoint/2010/main" val="4091759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6" y="180304"/>
            <a:ext cx="5100033"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solidFill>
                  <a:schemeClr val="tx1">
                    <a:lumMod val="95000"/>
                  </a:schemeClr>
                </a:solidFill>
              </a:rPr>
              <a:t>Behavior Of The System: </a:t>
            </a:r>
            <a:r>
              <a:rPr lang="en-US" sz="2800" b="1" dirty="0" smtClean="0">
                <a:solidFill>
                  <a:schemeClr val="tx1">
                    <a:lumMod val="95000"/>
                  </a:schemeClr>
                </a:solidFill>
              </a:rPr>
              <a:t> </a:t>
            </a:r>
            <a:endParaRPr lang="en-US" sz="3600" b="1" dirty="0">
              <a:solidFill>
                <a:schemeClr val="tx1">
                  <a:lumMod val="95000"/>
                </a:schemeClr>
              </a:solidFill>
            </a:endParaRPr>
          </a:p>
        </p:txBody>
      </p:sp>
      <p:sp>
        <p:nvSpPr>
          <p:cNvPr id="3" name="Flowchart: Alternate Process 2"/>
          <p:cNvSpPr/>
          <p:nvPr/>
        </p:nvSpPr>
        <p:spPr>
          <a:xfrm>
            <a:off x="4584879" y="1687131"/>
            <a:ext cx="2562896" cy="641315"/>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sz="2400" dirty="0" smtClean="0">
                <a:solidFill>
                  <a:schemeClr val="tx1">
                    <a:lumMod val="95000"/>
                  </a:schemeClr>
                </a:solidFill>
                <a:sym typeface="Wingdings" panose="05000000000000000000" pitchFamily="2" charset="2"/>
              </a:rPr>
              <a:t>Our Main Process</a:t>
            </a:r>
            <a:endParaRPr lang="en-US" sz="2400" dirty="0">
              <a:solidFill>
                <a:schemeClr val="tx1">
                  <a:lumMod val="95000"/>
                </a:schemeClr>
              </a:solidFill>
              <a:sym typeface="Wingdings" panose="05000000000000000000" pitchFamily="2" charset="2"/>
            </a:endParaRPr>
          </a:p>
        </p:txBody>
      </p:sp>
      <p:sp>
        <p:nvSpPr>
          <p:cNvPr id="4" name="Flowchart: Alternate Process 3"/>
          <p:cNvSpPr/>
          <p:nvPr/>
        </p:nvSpPr>
        <p:spPr>
          <a:xfrm>
            <a:off x="2293758" y="2622157"/>
            <a:ext cx="7940744" cy="457986"/>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endParaRPr lang="en-IN" sz="1400" dirty="0" smtClean="0">
              <a:solidFill>
                <a:schemeClr val="tx1"/>
              </a:solidFill>
              <a:sym typeface="Wingdings" panose="05000000000000000000" pitchFamily="2" charset="2"/>
            </a:endParaRPr>
          </a:p>
          <a:p>
            <a:endParaRPr lang="en-IN" sz="1400" dirty="0">
              <a:solidFill>
                <a:schemeClr val="tx1"/>
              </a:solidFill>
              <a:sym typeface="Wingdings" panose="05000000000000000000" pitchFamily="2" charset="2"/>
            </a:endParaRPr>
          </a:p>
          <a:p>
            <a:endParaRPr lang="en-IN" sz="1400" dirty="0" smtClean="0">
              <a:solidFill>
                <a:schemeClr val="tx1"/>
              </a:solidFill>
              <a:sym typeface="Wingdings" panose="05000000000000000000" pitchFamily="2" charset="2"/>
            </a:endParaRPr>
          </a:p>
          <a:p>
            <a:endParaRPr lang="en-IN" sz="1400" dirty="0">
              <a:solidFill>
                <a:schemeClr val="tx1"/>
              </a:solidFill>
              <a:sym typeface="Wingdings" panose="05000000000000000000" pitchFamily="2" charset="2"/>
            </a:endParaRPr>
          </a:p>
          <a:p>
            <a:endParaRPr lang="en-IN" sz="1400" dirty="0" smtClean="0">
              <a:solidFill>
                <a:schemeClr val="tx1"/>
              </a:solidFill>
              <a:sym typeface="Wingdings" panose="05000000000000000000" pitchFamily="2" charset="2"/>
            </a:endParaRPr>
          </a:p>
          <a:p>
            <a:r>
              <a:rPr lang="en-IN" sz="1400" dirty="0" smtClean="0">
                <a:solidFill>
                  <a:schemeClr val="tx1"/>
                </a:solidFill>
                <a:sym typeface="Wingdings" panose="05000000000000000000" pitchFamily="2" charset="2"/>
              </a:rPr>
              <a:t>An </a:t>
            </a:r>
            <a:r>
              <a:rPr lang="en-IN" sz="1400" dirty="0">
                <a:solidFill>
                  <a:schemeClr val="tx1"/>
                </a:solidFill>
                <a:sym typeface="Wingdings" panose="05000000000000000000" pitchFamily="2" charset="2"/>
              </a:rPr>
              <a:t>irreversible transformation of atomic gas, mainly hydrogen and helium, into stellar end products.</a:t>
            </a:r>
            <a:br>
              <a:rPr lang="en-IN" sz="1400" dirty="0">
                <a:solidFill>
                  <a:schemeClr val="tx1"/>
                </a:solidFill>
                <a:sym typeface="Wingdings" panose="05000000000000000000" pitchFamily="2" charset="2"/>
              </a:rPr>
            </a:br>
            <a:r>
              <a:rPr lang="en-IN" sz="2400" dirty="0">
                <a:solidFill>
                  <a:schemeClr val="bg1"/>
                </a:solidFill>
                <a:sym typeface="Wingdings" panose="05000000000000000000" pitchFamily="2" charset="2"/>
              </a:rPr>
              <a:t/>
            </a:r>
            <a:br>
              <a:rPr lang="en-IN" sz="2400" dirty="0">
                <a:solidFill>
                  <a:schemeClr val="bg1"/>
                </a:solidFill>
                <a:sym typeface="Wingdings" panose="05000000000000000000" pitchFamily="2" charset="2"/>
              </a:rPr>
            </a:br>
            <a:r>
              <a:rPr lang="en-IN" sz="2400" dirty="0">
                <a:solidFill>
                  <a:schemeClr val="bg1"/>
                </a:solidFill>
                <a:sym typeface="Wingdings" panose="05000000000000000000" pitchFamily="2" charset="2"/>
              </a:rPr>
              <a:t/>
            </a:r>
            <a:br>
              <a:rPr lang="en-IN" sz="2400" dirty="0">
                <a:solidFill>
                  <a:schemeClr val="bg1"/>
                </a:solidFill>
                <a:sym typeface="Wingdings" panose="05000000000000000000" pitchFamily="2" charset="2"/>
              </a:rPr>
            </a:br>
            <a:endParaRPr lang="en-US" sz="2400" dirty="0">
              <a:solidFill>
                <a:schemeClr val="tx1">
                  <a:lumMod val="95000"/>
                </a:schemeClr>
              </a:solidFill>
              <a:sym typeface="Wingdings" panose="05000000000000000000" pitchFamily="2" charset="2"/>
            </a:endParaRPr>
          </a:p>
        </p:txBody>
      </p:sp>
      <p:sp>
        <p:nvSpPr>
          <p:cNvPr id="5" name="Flowchart: Alternate Process 4"/>
          <p:cNvSpPr/>
          <p:nvPr/>
        </p:nvSpPr>
        <p:spPr>
          <a:xfrm>
            <a:off x="1567792" y="4110121"/>
            <a:ext cx="4111791" cy="448999"/>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IN" dirty="0" smtClean="0">
                <a:solidFill>
                  <a:schemeClr val="tx1"/>
                </a:solidFill>
                <a:sym typeface="Wingdings" panose="05000000000000000000" pitchFamily="2" charset="2"/>
              </a:rPr>
              <a:t> </a:t>
            </a:r>
          </a:p>
          <a:p>
            <a:r>
              <a:rPr lang="en-IN" dirty="0" smtClean="0">
                <a:solidFill>
                  <a:schemeClr val="tx1"/>
                </a:solidFill>
                <a:sym typeface="Wingdings" panose="05000000000000000000" pitchFamily="2" charset="2"/>
              </a:rPr>
              <a:t>Open </a:t>
            </a:r>
            <a:r>
              <a:rPr lang="en-IN" dirty="0">
                <a:solidFill>
                  <a:schemeClr val="tx1"/>
                </a:solidFill>
                <a:sym typeface="Wingdings" panose="05000000000000000000" pitchFamily="2" charset="2"/>
              </a:rPr>
              <a:t>with respect to the universe.</a:t>
            </a:r>
            <a:br>
              <a:rPr lang="en-IN" dirty="0">
                <a:solidFill>
                  <a:schemeClr val="tx1"/>
                </a:solidFill>
                <a:sym typeface="Wingdings" panose="05000000000000000000" pitchFamily="2" charset="2"/>
              </a:rPr>
            </a:br>
            <a:endParaRPr lang="en-US" dirty="0">
              <a:solidFill>
                <a:schemeClr val="tx1"/>
              </a:solidFill>
              <a:sym typeface="Wingdings" panose="05000000000000000000" pitchFamily="2" charset="2"/>
            </a:endParaRPr>
          </a:p>
        </p:txBody>
      </p:sp>
      <p:sp>
        <p:nvSpPr>
          <p:cNvPr id="6" name="Flowchart: Alternate Process 5"/>
          <p:cNvSpPr/>
          <p:nvPr/>
        </p:nvSpPr>
        <p:spPr>
          <a:xfrm>
            <a:off x="4320592" y="4719972"/>
            <a:ext cx="2374185" cy="351861"/>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endParaRPr lang="en-IN" sz="1600" dirty="0" smtClean="0">
              <a:solidFill>
                <a:schemeClr val="tx1"/>
              </a:solidFill>
              <a:sym typeface="Wingdings" panose="05000000000000000000" pitchFamily="2" charset="2"/>
            </a:endParaRPr>
          </a:p>
          <a:p>
            <a:r>
              <a:rPr lang="en-IN" sz="1600" dirty="0" smtClean="0">
                <a:solidFill>
                  <a:schemeClr val="tx1"/>
                </a:solidFill>
                <a:sym typeface="Wingdings" panose="05000000000000000000" pitchFamily="2" charset="2"/>
              </a:rPr>
              <a:t>Can’t </a:t>
            </a:r>
            <a:r>
              <a:rPr lang="en-IN" sz="1600" dirty="0">
                <a:solidFill>
                  <a:schemeClr val="tx1"/>
                </a:solidFill>
                <a:sym typeface="Wingdings" panose="05000000000000000000" pitchFamily="2" charset="2"/>
              </a:rPr>
              <a:t>reach equilibrium.</a:t>
            </a:r>
            <a:br>
              <a:rPr lang="en-IN" sz="1600" dirty="0">
                <a:solidFill>
                  <a:schemeClr val="tx1"/>
                </a:solidFill>
                <a:sym typeface="Wingdings" panose="05000000000000000000" pitchFamily="2" charset="2"/>
              </a:rPr>
            </a:br>
            <a:endParaRPr lang="en-US" sz="1600" dirty="0">
              <a:solidFill>
                <a:schemeClr val="tx1"/>
              </a:solidFill>
              <a:sym typeface="Wingdings" panose="05000000000000000000" pitchFamily="2" charset="2"/>
            </a:endParaRPr>
          </a:p>
        </p:txBody>
      </p:sp>
      <p:sp>
        <p:nvSpPr>
          <p:cNvPr id="7" name="Flowchart: Alternate Process 6"/>
          <p:cNvSpPr/>
          <p:nvPr/>
        </p:nvSpPr>
        <p:spPr>
          <a:xfrm>
            <a:off x="5159955" y="5324645"/>
            <a:ext cx="4592760" cy="410306"/>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IN" sz="1600" dirty="0">
                <a:solidFill>
                  <a:schemeClr val="tx1"/>
                </a:solidFill>
                <a:sym typeface="Wingdings" panose="05000000000000000000" pitchFamily="2" charset="2"/>
              </a:rPr>
              <a:t>Driven by the fundamental force of nature : gravity</a:t>
            </a:r>
            <a:endParaRPr lang="en-US" sz="1600" dirty="0">
              <a:solidFill>
                <a:schemeClr val="tx1"/>
              </a:solidFill>
              <a:sym typeface="Wingdings" panose="05000000000000000000" pitchFamily="2" charset="2"/>
            </a:endParaRPr>
          </a:p>
        </p:txBody>
      </p:sp>
      <p:sp>
        <p:nvSpPr>
          <p:cNvPr id="8" name="Flowchart: Alternate Process 7"/>
          <p:cNvSpPr/>
          <p:nvPr/>
        </p:nvSpPr>
        <p:spPr>
          <a:xfrm>
            <a:off x="4071690" y="3373854"/>
            <a:ext cx="3938969" cy="389084"/>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IN" sz="2400" dirty="0" smtClean="0">
                <a:solidFill>
                  <a:schemeClr val="tx1"/>
                </a:solidFill>
                <a:sym typeface="Wingdings" panose="05000000000000000000" pitchFamily="2" charset="2"/>
              </a:rPr>
              <a:t>Characteristics </a:t>
            </a:r>
            <a:r>
              <a:rPr lang="en-IN" sz="2400" dirty="0">
                <a:solidFill>
                  <a:schemeClr val="tx1"/>
                </a:solidFill>
                <a:sym typeface="Wingdings" panose="05000000000000000000" pitchFamily="2" charset="2"/>
              </a:rPr>
              <a:t>of the system </a:t>
            </a:r>
            <a:endParaRPr lang="en-US" sz="2400" dirty="0">
              <a:solidFill>
                <a:schemeClr val="tx1">
                  <a:lumMod val="95000"/>
                </a:schemeClr>
              </a:solidFill>
              <a:sym typeface="Wingdings" panose="05000000000000000000" pitchFamily="2" charset="2"/>
            </a:endParaRPr>
          </a:p>
        </p:txBody>
      </p:sp>
    </p:spTree>
    <p:extLst>
      <p:ext uri="{BB962C8B-B14F-4D97-AF65-F5344CB8AC3E}">
        <p14:creationId xmlns:p14="http://schemas.microsoft.com/office/powerpoint/2010/main" val="389772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7" y="180304"/>
            <a:ext cx="2936382"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solidFill>
                  <a:schemeClr val="tx1">
                    <a:lumMod val="95000"/>
                  </a:schemeClr>
                </a:solidFill>
              </a:rPr>
              <a:t>Result: </a:t>
            </a:r>
            <a:r>
              <a:rPr lang="en-US" sz="2800" b="1" dirty="0" smtClean="0">
                <a:solidFill>
                  <a:schemeClr val="tx1">
                    <a:lumMod val="95000"/>
                  </a:schemeClr>
                </a:solidFill>
              </a:rPr>
              <a:t> </a:t>
            </a:r>
            <a:endParaRPr lang="en-US" sz="3600" b="1" dirty="0">
              <a:solidFill>
                <a:schemeClr val="tx1">
                  <a:lumMod val="95000"/>
                </a:schemeClr>
              </a:solidFill>
            </a:endParaRPr>
          </a:p>
        </p:txBody>
      </p:sp>
      <p:sp>
        <p:nvSpPr>
          <p:cNvPr id="3" name="Flowchart: Alternate Process 2"/>
          <p:cNvSpPr/>
          <p:nvPr/>
        </p:nvSpPr>
        <p:spPr>
          <a:xfrm>
            <a:off x="4783397" y="1740898"/>
            <a:ext cx="1527251" cy="474269"/>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sz="2400" dirty="0">
                <a:solidFill>
                  <a:schemeClr val="tx1">
                    <a:lumMod val="95000"/>
                  </a:schemeClr>
                </a:solidFill>
                <a:sym typeface="Wingdings" panose="05000000000000000000" pitchFamily="2" charset="2"/>
              </a:rPr>
              <a:t>E</a:t>
            </a:r>
            <a:r>
              <a:rPr lang="en-US" sz="2400" dirty="0" smtClean="0">
                <a:solidFill>
                  <a:schemeClr val="tx1">
                    <a:lumMod val="95000"/>
                  </a:schemeClr>
                </a:solidFill>
                <a:sym typeface="Wingdings" panose="05000000000000000000" pitchFamily="2" charset="2"/>
              </a:rPr>
              <a:t>xpected</a:t>
            </a:r>
            <a:endParaRPr lang="en-US" sz="2400" dirty="0">
              <a:solidFill>
                <a:schemeClr val="tx1">
                  <a:lumMod val="95000"/>
                </a:schemeClr>
              </a:solidFill>
              <a:sym typeface="Wingdings" panose="05000000000000000000" pitchFamily="2" charset="2"/>
            </a:endParaRPr>
          </a:p>
        </p:txBody>
      </p:sp>
      <p:sp>
        <p:nvSpPr>
          <p:cNvPr id="4" name="Flowchart: Alternate Process 3"/>
          <p:cNvSpPr/>
          <p:nvPr/>
        </p:nvSpPr>
        <p:spPr>
          <a:xfrm>
            <a:off x="4828994" y="3915282"/>
            <a:ext cx="1527251" cy="474269"/>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sz="2400" dirty="0" smtClean="0">
                <a:solidFill>
                  <a:schemeClr val="tx1">
                    <a:lumMod val="95000"/>
                  </a:schemeClr>
                </a:solidFill>
                <a:sym typeface="Wingdings" panose="05000000000000000000" pitchFamily="2" charset="2"/>
              </a:rPr>
              <a:t>Obtained</a:t>
            </a:r>
            <a:endParaRPr lang="en-US" sz="2400" dirty="0">
              <a:solidFill>
                <a:schemeClr val="tx1">
                  <a:lumMod val="95000"/>
                </a:schemeClr>
              </a:solidFill>
              <a:sym typeface="Wingdings" panose="05000000000000000000" pitchFamily="2" charset="2"/>
            </a:endParaRPr>
          </a:p>
        </p:txBody>
      </p:sp>
      <p:sp>
        <p:nvSpPr>
          <p:cNvPr id="5" name="TextBox 4"/>
          <p:cNvSpPr txBox="1"/>
          <p:nvPr/>
        </p:nvSpPr>
        <p:spPr>
          <a:xfrm>
            <a:off x="1854558" y="2691685"/>
            <a:ext cx="7379594" cy="923330"/>
          </a:xfrm>
          <a:prstGeom prst="rect">
            <a:avLst/>
          </a:prstGeom>
          <a:noFill/>
        </p:spPr>
        <p:txBody>
          <a:bodyPr wrap="square" rtlCol="0">
            <a:spAutoFit/>
          </a:bodyPr>
          <a:lstStyle/>
          <a:p>
            <a:r>
              <a:rPr lang="en-IN" dirty="0" smtClean="0">
                <a:sym typeface="Wingdings" panose="05000000000000000000" pitchFamily="2" charset="2"/>
              </a:rPr>
              <a:t>Gradual </a:t>
            </a:r>
            <a:r>
              <a:rPr lang="en-IN" dirty="0">
                <a:sym typeface="Wingdings" panose="05000000000000000000" pitchFamily="2" charset="2"/>
              </a:rPr>
              <a:t>homogenization of the system, expected to go with the entropy increase associated with irreversible processes</a:t>
            </a:r>
            <a:endParaRPr lang="en-IN" dirty="0"/>
          </a:p>
          <a:p>
            <a:endParaRPr lang="en-IN" dirty="0"/>
          </a:p>
        </p:txBody>
      </p:sp>
      <p:sp>
        <p:nvSpPr>
          <p:cNvPr id="6" name="TextBox 5"/>
          <p:cNvSpPr txBox="1"/>
          <p:nvPr/>
        </p:nvSpPr>
        <p:spPr>
          <a:xfrm>
            <a:off x="1635618" y="4851387"/>
            <a:ext cx="7662928" cy="646331"/>
          </a:xfrm>
          <a:prstGeom prst="rect">
            <a:avLst/>
          </a:prstGeom>
          <a:noFill/>
        </p:spPr>
        <p:txBody>
          <a:bodyPr wrap="square" rtlCol="0">
            <a:spAutoFit/>
          </a:bodyPr>
          <a:lstStyle/>
          <a:p>
            <a:pPr algn="ctr"/>
            <a:r>
              <a:rPr lang="en-IN" dirty="0" smtClean="0">
                <a:sym typeface="Wingdings" panose="05000000000000000000" pitchFamily="2" charset="2"/>
              </a:rPr>
              <a:t>A progressively more discrete spatial distribution of cosmic matter is realized with time.</a:t>
            </a:r>
            <a:endParaRPr lang="en-IN" dirty="0"/>
          </a:p>
        </p:txBody>
      </p:sp>
    </p:spTree>
    <p:extLst>
      <p:ext uri="{BB962C8B-B14F-4D97-AF65-F5344CB8AC3E}">
        <p14:creationId xmlns:p14="http://schemas.microsoft.com/office/powerpoint/2010/main" val="334005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7" y="180304"/>
            <a:ext cx="2936382"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solidFill>
                  <a:schemeClr val="tx1">
                    <a:lumMod val="95000"/>
                  </a:schemeClr>
                </a:solidFill>
              </a:rPr>
              <a:t>Analysis: </a:t>
            </a:r>
            <a:r>
              <a:rPr lang="en-US" sz="2800" b="1" dirty="0" smtClean="0">
                <a:solidFill>
                  <a:schemeClr val="tx1">
                    <a:lumMod val="95000"/>
                  </a:schemeClr>
                </a:solidFill>
              </a:rPr>
              <a:t> </a:t>
            </a:r>
            <a:endParaRPr lang="en-US" sz="3600" b="1" dirty="0">
              <a:solidFill>
                <a:schemeClr val="tx1">
                  <a:lumMod val="95000"/>
                </a:schemeClr>
              </a:solidFill>
            </a:endParaRPr>
          </a:p>
        </p:txBody>
      </p:sp>
      <p:sp>
        <p:nvSpPr>
          <p:cNvPr id="3" name="TextBox 2"/>
          <p:cNvSpPr txBox="1"/>
          <p:nvPr/>
        </p:nvSpPr>
        <p:spPr>
          <a:xfrm>
            <a:off x="1571223" y="2034862"/>
            <a:ext cx="8834907" cy="2585323"/>
          </a:xfrm>
          <a:prstGeom prst="rect">
            <a:avLst/>
          </a:prstGeom>
          <a:noFill/>
        </p:spPr>
        <p:txBody>
          <a:bodyPr wrap="square" rtlCol="0">
            <a:spAutoFit/>
          </a:bodyPr>
          <a:lstStyle/>
          <a:p>
            <a:r>
              <a:rPr lang="en-IN" dirty="0"/>
              <a:t>A three-component basic star-forming region, by itself, can impose self regulation by feedback control through autocatalysis.</a:t>
            </a:r>
            <a:br>
              <a:rPr lang="en-IN" dirty="0"/>
            </a:br>
            <a:r>
              <a:rPr lang="en-IN" dirty="0"/>
              <a:t/>
            </a:r>
            <a:br>
              <a:rPr lang="en-IN" dirty="0"/>
            </a:br>
            <a:r>
              <a:rPr lang="en-IN" dirty="0"/>
              <a:t>This stable self-sustaining behaviour with time results in an appearance of it being a temporal dissipative structure</a:t>
            </a:r>
            <a:r>
              <a:rPr lang="en-IN" dirty="0" smtClean="0"/>
              <a:t>.</a:t>
            </a:r>
          </a:p>
          <a:p>
            <a:r>
              <a:rPr lang="en-IN" dirty="0" smtClean="0"/>
              <a:t> </a:t>
            </a:r>
            <a:r>
              <a:rPr lang="en-IN" dirty="0"/>
              <a:t>Such a system can outlive its individual components by huge periods of time</a:t>
            </a:r>
            <a:r>
              <a:rPr lang="en-IN" dirty="0" smtClean="0"/>
              <a:t>.</a:t>
            </a:r>
          </a:p>
          <a:p>
            <a:endParaRPr lang="en-IN" dirty="0"/>
          </a:p>
          <a:p>
            <a:r>
              <a:rPr lang="en-IN" dirty="0" smtClean="0"/>
              <a:t> </a:t>
            </a:r>
            <a:r>
              <a:rPr lang="en-IN" dirty="0"/>
              <a:t>Many such examples are found in nature : the simplest of them being a living organism!</a:t>
            </a:r>
          </a:p>
          <a:p>
            <a:endParaRPr lang="en-IN" dirty="0"/>
          </a:p>
        </p:txBody>
      </p:sp>
    </p:spTree>
    <p:extLst>
      <p:ext uri="{BB962C8B-B14F-4D97-AF65-F5344CB8AC3E}">
        <p14:creationId xmlns:p14="http://schemas.microsoft.com/office/powerpoint/2010/main" val="67760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7" y="180304"/>
            <a:ext cx="2936382"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800" dirty="0" smtClean="0">
                <a:solidFill>
                  <a:schemeClr val="tx1">
                    <a:lumMod val="95000"/>
                  </a:schemeClr>
                </a:solidFill>
              </a:rPr>
              <a:t>References :  </a:t>
            </a:r>
            <a:r>
              <a:rPr lang="en-US" sz="2800" b="1" dirty="0" smtClean="0">
                <a:solidFill>
                  <a:schemeClr val="tx1">
                    <a:lumMod val="95000"/>
                  </a:schemeClr>
                </a:solidFill>
              </a:rPr>
              <a:t> </a:t>
            </a:r>
            <a:endParaRPr lang="en-US" sz="3600" b="1" dirty="0">
              <a:solidFill>
                <a:schemeClr val="tx1">
                  <a:lumMod val="95000"/>
                </a:schemeClr>
              </a:solidFill>
            </a:endParaRPr>
          </a:p>
        </p:txBody>
      </p:sp>
      <p:sp>
        <p:nvSpPr>
          <p:cNvPr id="3" name="TextBox 2"/>
          <p:cNvSpPr txBox="1"/>
          <p:nvPr/>
        </p:nvSpPr>
        <p:spPr>
          <a:xfrm>
            <a:off x="1378039" y="2009104"/>
            <a:ext cx="9491730" cy="2585323"/>
          </a:xfrm>
          <a:prstGeom prst="rect">
            <a:avLst/>
          </a:prstGeom>
          <a:noFill/>
        </p:spPr>
        <p:txBody>
          <a:bodyPr wrap="square" rtlCol="0">
            <a:spAutoFit/>
          </a:bodyPr>
          <a:lstStyle/>
          <a:p>
            <a:r>
              <a:rPr lang="en-US" dirty="0" smtClean="0"/>
              <a:t>: </a:t>
            </a:r>
            <a:r>
              <a:rPr lang="en-US" dirty="0" err="1" smtClean="0"/>
              <a:t>Bodife</a:t>
            </a:r>
            <a:r>
              <a:rPr lang="en-US" dirty="0"/>
              <a:t>, G., De </a:t>
            </a:r>
            <a:r>
              <a:rPr lang="en-US" dirty="0" err="1"/>
              <a:t>Loore</a:t>
            </a:r>
            <a:r>
              <a:rPr lang="en-US" dirty="0"/>
              <a:t>, 1985. Oscillations in star formation </a:t>
            </a:r>
            <a:r>
              <a:rPr lang="en-US" dirty="0" smtClean="0"/>
              <a:t>and contents </a:t>
            </a:r>
            <a:r>
              <a:rPr lang="en-US" dirty="0"/>
              <a:t>of a molecular cloud complex. Astron. </a:t>
            </a:r>
            <a:r>
              <a:rPr lang="en-US" dirty="0" err="1"/>
              <a:t>Astrophys</a:t>
            </a:r>
            <a:r>
              <a:rPr lang="en-US" dirty="0"/>
              <a:t>. </a:t>
            </a:r>
            <a:r>
              <a:rPr lang="en-US" dirty="0" smtClean="0"/>
              <a:t>142, </a:t>
            </a:r>
            <a:r>
              <a:rPr lang="en-IN" dirty="0" smtClean="0"/>
              <a:t>297</a:t>
            </a:r>
            <a:r>
              <a:rPr lang="en-IN" dirty="0"/>
              <a:t>.</a:t>
            </a:r>
          </a:p>
          <a:p>
            <a:r>
              <a:rPr lang="en-US" dirty="0" smtClean="0"/>
              <a:t>: </a:t>
            </a:r>
            <a:r>
              <a:rPr lang="en-US" dirty="0" err="1" smtClean="0"/>
              <a:t>Bodife</a:t>
            </a:r>
            <a:r>
              <a:rPr lang="en-US" dirty="0"/>
              <a:t>, G., 1986. Star formation regions as galactic </a:t>
            </a:r>
            <a:r>
              <a:rPr lang="en-US" dirty="0" smtClean="0"/>
              <a:t>dissipative </a:t>
            </a:r>
            <a:r>
              <a:rPr lang="fr-FR" dirty="0" smtClean="0"/>
              <a:t>structures</a:t>
            </a:r>
            <a:r>
              <a:rPr lang="fr-FR" dirty="0"/>
              <a:t>. </a:t>
            </a:r>
            <a:r>
              <a:rPr lang="fr-FR" dirty="0" err="1"/>
              <a:t>Astrophys</a:t>
            </a:r>
            <a:r>
              <a:rPr lang="fr-FR" dirty="0"/>
              <a:t>. </a:t>
            </a:r>
            <a:r>
              <a:rPr lang="fr-FR" dirty="0" err="1"/>
              <a:t>Space</a:t>
            </a:r>
            <a:r>
              <a:rPr lang="fr-FR" dirty="0"/>
              <a:t> </a:t>
            </a:r>
            <a:r>
              <a:rPr lang="fr-FR" dirty="0" err="1"/>
              <a:t>Sci</a:t>
            </a:r>
            <a:r>
              <a:rPr lang="fr-FR" dirty="0"/>
              <a:t>. 122, 41</a:t>
            </a:r>
            <a:r>
              <a:rPr lang="fr-FR" dirty="0" smtClean="0"/>
              <a:t>.</a:t>
            </a:r>
            <a:r>
              <a:rPr lang="en-US" dirty="0"/>
              <a:t/>
            </a:r>
            <a:br>
              <a:rPr lang="en-US" dirty="0"/>
            </a:br>
            <a:r>
              <a:rPr lang="en-US" dirty="0" smtClean="0"/>
              <a:t>: Hiroyuki </a:t>
            </a:r>
            <a:r>
              <a:rPr lang="en-US" dirty="0" err="1" smtClean="0"/>
              <a:t>Hirashita</a:t>
            </a:r>
            <a:r>
              <a:rPr lang="en-US" dirty="0" smtClean="0"/>
              <a:t>, </a:t>
            </a:r>
            <a:r>
              <a:rPr lang="en-US" dirty="0" err="1" smtClean="0"/>
              <a:t>Berkert</a:t>
            </a:r>
            <a:r>
              <a:rPr lang="en-US" dirty="0"/>
              <a:t> et al, 2001. Chemical evolution of the galaxy based on the </a:t>
            </a:r>
            <a:r>
              <a:rPr lang="en-US" dirty="0" smtClean="0"/>
              <a:t>oscillatory Star </a:t>
            </a:r>
            <a:r>
              <a:rPr lang="en-US" dirty="0"/>
              <a:t>formation </a:t>
            </a:r>
            <a:r>
              <a:rPr lang="en-US" dirty="0" smtClean="0"/>
              <a:t>history.iopscience.iop.org</a:t>
            </a:r>
            <a:br>
              <a:rPr lang="en-US" dirty="0" smtClean="0"/>
            </a:br>
            <a:r>
              <a:rPr lang="en-US" dirty="0" smtClean="0"/>
              <a:t>: </a:t>
            </a:r>
            <a:r>
              <a:rPr lang="en-US" dirty="0" err="1" smtClean="0"/>
              <a:t>M.A.Sharaf</a:t>
            </a:r>
            <a:r>
              <a:rPr lang="en-US" dirty="0" smtClean="0"/>
              <a:t>, </a:t>
            </a:r>
            <a:r>
              <a:rPr lang="en-US" dirty="0" err="1" smtClean="0"/>
              <a:t>R.Ghoneim</a:t>
            </a:r>
            <a:r>
              <a:rPr lang="en-US" dirty="0" smtClean="0"/>
              <a:t>, 2013. A mathematical model of Star Formation in the Galaxy.</a:t>
            </a:r>
            <a:r>
              <a:rPr lang="en-US" dirty="0"/>
              <a:t> Department of Astronomy, King Abdul Aziz University, Saudi </a:t>
            </a:r>
            <a:r>
              <a:rPr lang="en-US" dirty="0" smtClean="0"/>
              <a:t>Arabia</a:t>
            </a:r>
            <a:br>
              <a:rPr lang="en-US" dirty="0" smtClean="0"/>
            </a:br>
            <a:r>
              <a:rPr lang="en-US" dirty="0" smtClean="0"/>
              <a:t>: Wikipedia.com</a:t>
            </a:r>
            <a:endParaRPr lang="fr-FR" dirty="0"/>
          </a:p>
        </p:txBody>
      </p:sp>
    </p:spTree>
    <p:extLst>
      <p:ext uri="{BB962C8B-B14F-4D97-AF65-F5344CB8AC3E}">
        <p14:creationId xmlns:p14="http://schemas.microsoft.com/office/powerpoint/2010/main" val="3173121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067311" y="746361"/>
            <a:ext cx="3438660"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a:solidFill>
                  <a:schemeClr val="tx1">
                    <a:lumMod val="95000"/>
                  </a:schemeClr>
                </a:solidFill>
              </a:rPr>
              <a:t>T</a:t>
            </a:r>
            <a:r>
              <a:rPr lang="en-US" sz="2400" dirty="0" smtClean="0">
                <a:solidFill>
                  <a:schemeClr val="tx1">
                    <a:lumMod val="95000"/>
                  </a:schemeClr>
                </a:solidFill>
              </a:rPr>
              <a:t>he Model </a:t>
            </a:r>
            <a:r>
              <a:rPr lang="en-US" sz="2400" b="1" dirty="0" smtClean="0">
                <a:solidFill>
                  <a:schemeClr val="tx1">
                    <a:lumMod val="95000"/>
                  </a:schemeClr>
                </a:solidFill>
              </a:rPr>
              <a:t> </a:t>
            </a:r>
            <a:endParaRPr lang="en-US" sz="3200" b="1" dirty="0">
              <a:solidFill>
                <a:schemeClr val="tx1">
                  <a:lumMod val="95000"/>
                </a:schemeClr>
              </a:solidFill>
            </a:endParaRPr>
          </a:p>
        </p:txBody>
      </p:sp>
      <p:pic>
        <p:nvPicPr>
          <p:cNvPr id="5" name="Picture 4"/>
          <p:cNvPicPr>
            <a:picLocks noChangeAspect="1"/>
          </p:cNvPicPr>
          <p:nvPr/>
        </p:nvPicPr>
        <p:blipFill rotWithShape="1">
          <a:blip r:embed="rId2"/>
          <a:srcRect l="6445"/>
          <a:stretch/>
        </p:blipFill>
        <p:spPr>
          <a:xfrm>
            <a:off x="5190186" y="228757"/>
            <a:ext cx="6168980" cy="6254437"/>
          </a:xfrm>
          <a:prstGeom prst="rect">
            <a:avLst/>
          </a:prstGeom>
          <a:noFill/>
        </p:spPr>
      </p:pic>
    </p:spTree>
    <p:extLst>
      <p:ext uri="{BB962C8B-B14F-4D97-AF65-F5344CB8AC3E}">
        <p14:creationId xmlns:p14="http://schemas.microsoft.com/office/powerpoint/2010/main" val="26409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5" y="180304"/>
            <a:ext cx="3438660"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b="1" dirty="0" smtClean="0">
                <a:solidFill>
                  <a:schemeClr val="tx1">
                    <a:lumMod val="95000"/>
                  </a:schemeClr>
                </a:solidFill>
              </a:rPr>
              <a:t>Component </a:t>
            </a:r>
            <a:r>
              <a:rPr lang="en-US" sz="2400" b="1" dirty="0">
                <a:solidFill>
                  <a:schemeClr val="tx1">
                    <a:lumMod val="95000"/>
                  </a:schemeClr>
                </a:solidFill>
              </a:rPr>
              <a:t>A</a:t>
            </a:r>
            <a:endParaRPr lang="en-US" sz="3200" b="1" dirty="0">
              <a:solidFill>
                <a:schemeClr val="tx1">
                  <a:lumMod val="95000"/>
                </a:schemeClr>
              </a:solidFill>
            </a:endParaRPr>
          </a:p>
        </p:txBody>
      </p:sp>
      <p:sp>
        <p:nvSpPr>
          <p:cNvPr id="3" name="Flowchart: Alternate Process 2"/>
          <p:cNvSpPr/>
          <p:nvPr/>
        </p:nvSpPr>
        <p:spPr>
          <a:xfrm>
            <a:off x="2356835" y="1902853"/>
            <a:ext cx="6130344" cy="766293"/>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pPr algn="ctr"/>
            <a:endParaRPr lang="en-US" dirty="0" smtClean="0">
              <a:solidFill>
                <a:schemeClr val="tx1">
                  <a:lumMod val="95000"/>
                </a:schemeClr>
              </a:solidFill>
              <a:sym typeface="Wingdings" panose="05000000000000000000" pitchFamily="2" charset="2"/>
            </a:endParaRPr>
          </a:p>
          <a:p>
            <a:pPr algn="ctr"/>
            <a:r>
              <a:rPr lang="en-US" dirty="0" smtClean="0">
                <a:solidFill>
                  <a:schemeClr val="tx1">
                    <a:lumMod val="95000"/>
                  </a:schemeClr>
                </a:solidFill>
                <a:sym typeface="Wingdings" panose="05000000000000000000" pitchFamily="2" charset="2"/>
              </a:rPr>
              <a:t>Cool</a:t>
            </a:r>
            <a:r>
              <a:rPr lang="en-US" dirty="0">
                <a:solidFill>
                  <a:schemeClr val="tx1">
                    <a:lumMod val="95000"/>
                  </a:schemeClr>
                </a:solidFill>
                <a:sym typeface="Wingdings" panose="05000000000000000000" pitchFamily="2" charset="2"/>
              </a:rPr>
              <a:t>, mostly neutral mono-atomic interstellar gas.</a:t>
            </a:r>
            <a:br>
              <a:rPr lang="en-US" dirty="0">
                <a:solidFill>
                  <a:schemeClr val="tx1">
                    <a:lumMod val="95000"/>
                  </a:schemeClr>
                </a:solidFill>
                <a:sym typeface="Wingdings" panose="05000000000000000000" pitchFamily="2" charset="2"/>
              </a:rPr>
            </a:br>
            <a:endParaRPr lang="en-US" dirty="0">
              <a:solidFill>
                <a:schemeClr val="tx1">
                  <a:lumMod val="95000"/>
                </a:schemeClr>
              </a:solidFill>
            </a:endParaRPr>
          </a:p>
        </p:txBody>
      </p:sp>
      <p:sp>
        <p:nvSpPr>
          <p:cNvPr id="4" name="Flowchart: Alternate Process 3"/>
          <p:cNvSpPr/>
          <p:nvPr/>
        </p:nvSpPr>
        <p:spPr>
          <a:xfrm>
            <a:off x="3464417" y="3552960"/>
            <a:ext cx="6130344" cy="800100"/>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pPr algn="ctr"/>
            <a:endParaRPr lang="en-US" dirty="0" smtClean="0">
              <a:solidFill>
                <a:schemeClr val="tx1">
                  <a:lumMod val="95000"/>
                </a:schemeClr>
              </a:solidFill>
              <a:sym typeface="Wingdings" panose="05000000000000000000" pitchFamily="2" charset="2"/>
            </a:endParaRPr>
          </a:p>
          <a:p>
            <a:pPr algn="ctr"/>
            <a:r>
              <a:rPr lang="en-US" dirty="0" smtClean="0">
                <a:solidFill>
                  <a:schemeClr val="tx1">
                    <a:lumMod val="95000"/>
                  </a:schemeClr>
                </a:solidFill>
                <a:sym typeface="Wingdings" panose="05000000000000000000" pitchFamily="2" charset="2"/>
              </a:rPr>
              <a:t>Primarily </a:t>
            </a:r>
            <a:r>
              <a:rPr lang="en-US" dirty="0">
                <a:solidFill>
                  <a:schemeClr val="tx1">
                    <a:lumMod val="95000"/>
                  </a:schemeClr>
                </a:solidFill>
                <a:sym typeface="Wingdings" panose="05000000000000000000" pitchFamily="2" charset="2"/>
              </a:rPr>
              <a:t>HI gas clouds, visible in 21 cm radio wavelength.</a:t>
            </a:r>
            <a:br>
              <a:rPr lang="en-US" dirty="0">
                <a:solidFill>
                  <a:schemeClr val="tx1">
                    <a:lumMod val="95000"/>
                  </a:schemeClr>
                </a:solidFill>
                <a:sym typeface="Wingdings" panose="05000000000000000000" pitchFamily="2" charset="2"/>
              </a:rPr>
            </a:br>
            <a:endParaRPr lang="en-US" dirty="0">
              <a:solidFill>
                <a:schemeClr val="tx1">
                  <a:lumMod val="95000"/>
                </a:schemeClr>
              </a:solidFill>
            </a:endParaRPr>
          </a:p>
        </p:txBody>
      </p:sp>
      <p:sp>
        <p:nvSpPr>
          <p:cNvPr id="5" name="Flowchart: Alternate Process 4"/>
          <p:cNvSpPr/>
          <p:nvPr/>
        </p:nvSpPr>
        <p:spPr>
          <a:xfrm>
            <a:off x="4851044" y="5183747"/>
            <a:ext cx="6130344" cy="740536"/>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pPr algn="ctr"/>
            <a:endParaRPr lang="en-US" dirty="0" smtClean="0">
              <a:solidFill>
                <a:schemeClr val="tx1">
                  <a:lumMod val="95000"/>
                </a:schemeClr>
              </a:solidFill>
              <a:sym typeface="Wingdings" panose="05000000000000000000" pitchFamily="2" charset="2"/>
            </a:endParaRPr>
          </a:p>
          <a:p>
            <a:pPr algn="ctr"/>
            <a:r>
              <a:rPr lang="en-US" dirty="0" smtClean="0">
                <a:solidFill>
                  <a:schemeClr val="tx1">
                    <a:lumMod val="95000"/>
                  </a:schemeClr>
                </a:solidFill>
                <a:sym typeface="Wingdings" panose="05000000000000000000" pitchFamily="2" charset="2"/>
              </a:rPr>
              <a:t/>
            </a:r>
            <a:br>
              <a:rPr lang="en-US" dirty="0" smtClean="0">
                <a:solidFill>
                  <a:schemeClr val="tx1">
                    <a:lumMod val="95000"/>
                  </a:schemeClr>
                </a:solidFill>
                <a:sym typeface="Wingdings" panose="05000000000000000000" pitchFamily="2" charset="2"/>
              </a:rPr>
            </a:br>
            <a:r>
              <a:rPr lang="en-US" dirty="0" smtClean="0">
                <a:solidFill>
                  <a:schemeClr val="tx1">
                    <a:lumMod val="95000"/>
                  </a:schemeClr>
                </a:solidFill>
                <a:sym typeface="Wingdings" panose="05000000000000000000" pitchFamily="2" charset="2"/>
              </a:rPr>
              <a:t>Can’t </a:t>
            </a:r>
            <a:r>
              <a:rPr lang="en-US" dirty="0">
                <a:solidFill>
                  <a:schemeClr val="tx1">
                    <a:lumMod val="95000"/>
                  </a:schemeClr>
                </a:solidFill>
                <a:sym typeface="Wingdings" panose="05000000000000000000" pitchFamily="2" charset="2"/>
              </a:rPr>
              <a:t>collapse to form young </a:t>
            </a:r>
            <a:r>
              <a:rPr lang="en-US" dirty="0" smtClean="0">
                <a:solidFill>
                  <a:schemeClr val="tx1">
                    <a:lumMod val="95000"/>
                  </a:schemeClr>
                </a:solidFill>
                <a:sym typeface="Wingdings" panose="05000000000000000000" pitchFamily="2" charset="2"/>
              </a:rPr>
              <a:t>stars</a:t>
            </a:r>
            <a:endParaRPr lang="en-US" dirty="0">
              <a:solidFill>
                <a:schemeClr val="tx1">
                  <a:lumMod val="95000"/>
                </a:schemeClr>
              </a:solidFill>
              <a:sym typeface="Wingdings" panose="05000000000000000000" pitchFamily="2" charset="2"/>
            </a:endParaRPr>
          </a:p>
          <a:p>
            <a:pPr algn="ctr"/>
            <a:r>
              <a:rPr lang="en-US" dirty="0">
                <a:solidFill>
                  <a:schemeClr val="tx1">
                    <a:lumMod val="95000"/>
                  </a:schemeClr>
                </a:solidFill>
                <a:sym typeface="Wingdings" panose="05000000000000000000" pitchFamily="2" charset="2"/>
              </a:rPr>
              <a:t/>
            </a:r>
            <a:br>
              <a:rPr lang="en-US" dirty="0">
                <a:solidFill>
                  <a:schemeClr val="tx1">
                    <a:lumMod val="95000"/>
                  </a:schemeClr>
                </a:solidFill>
                <a:sym typeface="Wingdings" panose="05000000000000000000" pitchFamily="2" charset="2"/>
              </a:rPr>
            </a:br>
            <a:endParaRPr lang="en-US" dirty="0">
              <a:solidFill>
                <a:schemeClr val="tx1">
                  <a:lumMod val="95000"/>
                </a:schemeClr>
              </a:solidFill>
            </a:endParaRPr>
          </a:p>
        </p:txBody>
      </p:sp>
    </p:spTree>
    <p:extLst>
      <p:ext uri="{BB962C8B-B14F-4D97-AF65-F5344CB8AC3E}">
        <p14:creationId xmlns:p14="http://schemas.microsoft.com/office/powerpoint/2010/main" val="57894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5" y="180304"/>
            <a:ext cx="3438660"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b="1" dirty="0" smtClean="0">
                <a:solidFill>
                  <a:schemeClr val="tx1">
                    <a:lumMod val="95000"/>
                  </a:schemeClr>
                </a:solidFill>
              </a:rPr>
              <a:t>Component M </a:t>
            </a:r>
            <a:endParaRPr lang="en-US" sz="3200" b="1" dirty="0">
              <a:solidFill>
                <a:schemeClr val="tx1">
                  <a:lumMod val="95000"/>
                </a:schemeClr>
              </a:solidFill>
            </a:endParaRPr>
          </a:p>
        </p:txBody>
      </p:sp>
      <p:sp>
        <p:nvSpPr>
          <p:cNvPr id="3" name="Flowchart: Alternate Process 2"/>
          <p:cNvSpPr/>
          <p:nvPr/>
        </p:nvSpPr>
        <p:spPr>
          <a:xfrm>
            <a:off x="2485623" y="1918953"/>
            <a:ext cx="6130344" cy="927278"/>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pPr algn="ctr"/>
            <a:endParaRPr lang="en-US" dirty="0" smtClean="0">
              <a:solidFill>
                <a:schemeClr val="tx1">
                  <a:lumMod val="95000"/>
                </a:schemeClr>
              </a:solidFill>
              <a:sym typeface="Wingdings" panose="05000000000000000000" pitchFamily="2" charset="2"/>
            </a:endParaRPr>
          </a:p>
          <a:p>
            <a:r>
              <a:rPr lang="en-US" dirty="0" smtClean="0">
                <a:solidFill>
                  <a:schemeClr val="tx1">
                    <a:lumMod val="95000"/>
                  </a:schemeClr>
                </a:solidFill>
                <a:sym typeface="Wingdings" panose="05000000000000000000" pitchFamily="2" charset="2"/>
              </a:rPr>
              <a:t>                Cool</a:t>
            </a:r>
            <a:r>
              <a:rPr lang="en-US" dirty="0">
                <a:solidFill>
                  <a:schemeClr val="tx1">
                    <a:lumMod val="95000"/>
                  </a:schemeClr>
                </a:solidFill>
                <a:sym typeface="Wingdings" panose="05000000000000000000" pitchFamily="2" charset="2"/>
              </a:rPr>
              <a:t>, mostly neutral molecular gas and dust.</a:t>
            </a:r>
            <a:br>
              <a:rPr lang="en-US" dirty="0">
                <a:solidFill>
                  <a:schemeClr val="tx1">
                    <a:lumMod val="95000"/>
                  </a:schemeClr>
                </a:solidFill>
                <a:sym typeface="Wingdings" panose="05000000000000000000" pitchFamily="2" charset="2"/>
              </a:rPr>
            </a:br>
            <a:endParaRPr lang="en-US" dirty="0">
              <a:solidFill>
                <a:schemeClr val="tx1">
                  <a:lumMod val="95000"/>
                </a:schemeClr>
              </a:solidFill>
              <a:sym typeface="Wingdings" panose="05000000000000000000" pitchFamily="2" charset="2"/>
            </a:endParaRPr>
          </a:p>
        </p:txBody>
      </p:sp>
      <p:sp>
        <p:nvSpPr>
          <p:cNvPr id="4" name="Flowchart: Alternate Process 3"/>
          <p:cNvSpPr/>
          <p:nvPr/>
        </p:nvSpPr>
        <p:spPr>
          <a:xfrm>
            <a:off x="4829577" y="4992710"/>
            <a:ext cx="6308502" cy="1219199"/>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pPr algn="ctr"/>
            <a:r>
              <a:rPr lang="en-US" dirty="0">
                <a:solidFill>
                  <a:schemeClr val="tx1">
                    <a:lumMod val="95000"/>
                  </a:schemeClr>
                </a:solidFill>
                <a:sym typeface="Wingdings" panose="05000000000000000000" pitchFamily="2" charset="2"/>
              </a:rPr>
              <a:t>When an external pressure is applied by the energetic events associated with the presence of young stars, a collapse sets in and new stars form</a:t>
            </a:r>
            <a:endParaRPr lang="en-US" dirty="0">
              <a:solidFill>
                <a:schemeClr val="tx1">
                  <a:lumMod val="95000"/>
                </a:schemeClr>
              </a:solidFill>
            </a:endParaRPr>
          </a:p>
        </p:txBody>
      </p:sp>
      <p:sp>
        <p:nvSpPr>
          <p:cNvPr id="5" name="Flowchart: Alternate Process 4"/>
          <p:cNvSpPr/>
          <p:nvPr/>
        </p:nvSpPr>
        <p:spPr>
          <a:xfrm>
            <a:off x="3606085" y="3309871"/>
            <a:ext cx="6220496" cy="1219199"/>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pPr algn="ctr"/>
            <a:endParaRPr lang="en-US" dirty="0" smtClean="0">
              <a:solidFill>
                <a:schemeClr val="tx1">
                  <a:lumMod val="95000"/>
                </a:schemeClr>
              </a:solidFill>
              <a:sym typeface="Wingdings" panose="05000000000000000000" pitchFamily="2" charset="2"/>
            </a:endParaRPr>
          </a:p>
          <a:p>
            <a:pPr algn="ctr"/>
            <a:r>
              <a:rPr lang="en-US" dirty="0">
                <a:solidFill>
                  <a:schemeClr val="tx1">
                    <a:lumMod val="95000"/>
                  </a:schemeClr>
                </a:solidFill>
                <a:sym typeface="Wingdings" panose="05000000000000000000" pitchFamily="2" charset="2"/>
              </a:rPr>
              <a:t>A material that could collapse to form stars, due to efficient cooling mechanisms of dust and CO molecules. However, under unperturbed conditions, pressure equilibrium stabilizes the cloud and prevents further collapse.</a:t>
            </a:r>
            <a:br>
              <a:rPr lang="en-US" dirty="0">
                <a:solidFill>
                  <a:schemeClr val="tx1">
                    <a:lumMod val="95000"/>
                  </a:schemeClr>
                </a:solidFill>
                <a:sym typeface="Wingdings" panose="05000000000000000000" pitchFamily="2" charset="2"/>
              </a:rPr>
            </a:br>
            <a:endParaRPr lang="en-US" dirty="0">
              <a:solidFill>
                <a:schemeClr val="tx1">
                  <a:lumMod val="95000"/>
                </a:schemeClr>
              </a:solidFill>
            </a:endParaRPr>
          </a:p>
        </p:txBody>
      </p:sp>
    </p:spTree>
    <p:extLst>
      <p:ext uri="{BB962C8B-B14F-4D97-AF65-F5344CB8AC3E}">
        <p14:creationId xmlns:p14="http://schemas.microsoft.com/office/powerpoint/2010/main" val="311257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5" y="180304"/>
            <a:ext cx="3438660"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b="1" dirty="0" smtClean="0">
                <a:solidFill>
                  <a:schemeClr val="tx1">
                    <a:lumMod val="95000"/>
                  </a:schemeClr>
                </a:solidFill>
              </a:rPr>
              <a:t>Component S </a:t>
            </a:r>
            <a:endParaRPr lang="en-US" sz="3200" b="1" dirty="0">
              <a:solidFill>
                <a:schemeClr val="tx1">
                  <a:lumMod val="95000"/>
                </a:schemeClr>
              </a:solidFill>
            </a:endParaRPr>
          </a:p>
        </p:txBody>
      </p:sp>
      <p:sp>
        <p:nvSpPr>
          <p:cNvPr id="3" name="Flowchart: Alternate Process 2"/>
          <p:cNvSpPr/>
          <p:nvPr/>
        </p:nvSpPr>
        <p:spPr>
          <a:xfrm>
            <a:off x="2756078" y="2086378"/>
            <a:ext cx="6593983" cy="1030309"/>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dirty="0" smtClean="0">
                <a:solidFill>
                  <a:schemeClr val="tx1">
                    <a:lumMod val="95000"/>
                  </a:schemeClr>
                </a:solidFill>
                <a:sym typeface="Wingdings" panose="05000000000000000000" pitchFamily="2" charset="2"/>
              </a:rPr>
              <a:t/>
            </a:r>
            <a:br>
              <a:rPr lang="en-US" dirty="0" smtClean="0">
                <a:solidFill>
                  <a:schemeClr val="tx1">
                    <a:lumMod val="95000"/>
                  </a:schemeClr>
                </a:solidFill>
                <a:sym typeface="Wingdings" panose="05000000000000000000" pitchFamily="2" charset="2"/>
              </a:rPr>
            </a:br>
            <a:r>
              <a:rPr lang="en-US" dirty="0" smtClean="0">
                <a:solidFill>
                  <a:schemeClr val="tx1">
                    <a:lumMod val="95000"/>
                  </a:schemeClr>
                </a:solidFill>
                <a:sym typeface="Wingdings" panose="05000000000000000000" pitchFamily="2" charset="2"/>
              </a:rPr>
              <a:t>An </a:t>
            </a:r>
            <a:r>
              <a:rPr lang="en-US" dirty="0">
                <a:solidFill>
                  <a:schemeClr val="tx1">
                    <a:lumMod val="95000"/>
                  </a:schemeClr>
                </a:solidFill>
                <a:sym typeface="Wingdings" panose="05000000000000000000" pitchFamily="2" charset="2"/>
              </a:rPr>
              <a:t>incandescent component, consisting of young stars with their associated hot and ionized surrounding gas i.e. H(II) regions.</a:t>
            </a:r>
            <a:r>
              <a:rPr lang="en-US" dirty="0">
                <a:solidFill>
                  <a:schemeClr val="bg1"/>
                </a:solidFill>
                <a:sym typeface="Wingdings" panose="05000000000000000000" pitchFamily="2" charset="2"/>
              </a:rPr>
              <a:t/>
            </a:r>
            <a:br>
              <a:rPr lang="en-US" dirty="0">
                <a:solidFill>
                  <a:schemeClr val="bg1"/>
                </a:solidFill>
                <a:sym typeface="Wingdings" panose="05000000000000000000" pitchFamily="2" charset="2"/>
              </a:rPr>
            </a:br>
            <a:endParaRPr lang="en-US" dirty="0">
              <a:solidFill>
                <a:schemeClr val="bg1"/>
              </a:solidFill>
              <a:sym typeface="Wingdings" panose="05000000000000000000" pitchFamily="2" charset="2"/>
            </a:endParaRPr>
          </a:p>
        </p:txBody>
      </p:sp>
      <p:sp>
        <p:nvSpPr>
          <p:cNvPr id="4" name="Flowchart: Alternate Process 3"/>
          <p:cNvSpPr/>
          <p:nvPr/>
        </p:nvSpPr>
        <p:spPr>
          <a:xfrm>
            <a:off x="4698643" y="4183489"/>
            <a:ext cx="6106732" cy="1045334"/>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r>
              <a:rPr lang="en-US" dirty="0">
                <a:solidFill>
                  <a:schemeClr val="tx1">
                    <a:lumMod val="95000"/>
                  </a:schemeClr>
                </a:solidFill>
                <a:sym typeface="Wingdings" panose="05000000000000000000" pitchFamily="2" charset="2"/>
              </a:rPr>
              <a:t>Includes active young stars that considerably perturb the interstellar medium by their </a:t>
            </a:r>
            <a:r>
              <a:rPr lang="en-US" dirty="0" smtClean="0">
                <a:solidFill>
                  <a:schemeClr val="tx1">
                    <a:lumMod val="95000"/>
                  </a:schemeClr>
                </a:solidFill>
                <a:sym typeface="Wingdings" panose="05000000000000000000" pitchFamily="2" charset="2"/>
              </a:rPr>
              <a:t>emissions.</a:t>
            </a:r>
            <a:endParaRPr lang="en-US" dirty="0">
              <a:solidFill>
                <a:schemeClr val="tx1">
                  <a:lumMod val="95000"/>
                </a:schemeClr>
              </a:solidFill>
              <a:sym typeface="Wingdings" panose="05000000000000000000" pitchFamily="2" charset="2"/>
            </a:endParaRPr>
          </a:p>
        </p:txBody>
      </p:sp>
    </p:spTree>
    <p:extLst>
      <p:ext uri="{BB962C8B-B14F-4D97-AF65-F5344CB8AC3E}">
        <p14:creationId xmlns:p14="http://schemas.microsoft.com/office/powerpoint/2010/main" val="137459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67425" y="180304"/>
            <a:ext cx="3438660"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a:solidFill>
                  <a:schemeClr val="tx1">
                    <a:lumMod val="95000"/>
                  </a:schemeClr>
                </a:solidFill>
              </a:rPr>
              <a:t>Infinite </a:t>
            </a:r>
            <a:r>
              <a:rPr lang="en-US" sz="2400" dirty="0" smtClean="0">
                <a:solidFill>
                  <a:schemeClr val="tx1">
                    <a:lumMod val="95000"/>
                  </a:schemeClr>
                </a:solidFill>
              </a:rPr>
              <a:t>Reservoirs </a:t>
            </a:r>
            <a:r>
              <a:rPr lang="en-US" sz="2400" b="1" dirty="0" smtClean="0">
                <a:solidFill>
                  <a:schemeClr val="tx1">
                    <a:lumMod val="95000"/>
                  </a:schemeClr>
                </a:solidFill>
              </a:rPr>
              <a:t> </a:t>
            </a:r>
            <a:endParaRPr lang="en-US" sz="3200" b="1" dirty="0">
              <a:solidFill>
                <a:schemeClr val="tx1">
                  <a:lumMod val="95000"/>
                </a:schemeClr>
              </a:solidFill>
            </a:endParaRPr>
          </a:p>
        </p:txBody>
      </p:sp>
      <p:sp>
        <p:nvSpPr>
          <p:cNvPr id="3" name="Flowchart: Alternate Process 2"/>
          <p:cNvSpPr/>
          <p:nvPr/>
        </p:nvSpPr>
        <p:spPr>
          <a:xfrm>
            <a:off x="2228044" y="2112135"/>
            <a:ext cx="6593983" cy="1171977"/>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endParaRPr lang="en-US" dirty="0" smtClean="0">
              <a:solidFill>
                <a:schemeClr val="tx1">
                  <a:lumMod val="95000"/>
                </a:schemeClr>
              </a:solidFill>
              <a:sym typeface="Wingdings" panose="05000000000000000000" pitchFamily="2" charset="2"/>
            </a:endParaRPr>
          </a:p>
          <a:p>
            <a:endParaRPr lang="en-US" dirty="0">
              <a:solidFill>
                <a:schemeClr val="tx1">
                  <a:lumMod val="95000"/>
                </a:schemeClr>
              </a:solidFill>
              <a:sym typeface="Wingdings" panose="05000000000000000000" pitchFamily="2" charset="2"/>
            </a:endParaRPr>
          </a:p>
          <a:p>
            <a:r>
              <a:rPr lang="en-US" dirty="0" smtClean="0">
                <a:solidFill>
                  <a:schemeClr val="tx1">
                    <a:lumMod val="95000"/>
                  </a:schemeClr>
                </a:solidFill>
                <a:sym typeface="Wingdings" panose="05000000000000000000" pitchFamily="2" charset="2"/>
              </a:rPr>
              <a:t>One </a:t>
            </a:r>
            <a:r>
              <a:rPr lang="en-US" dirty="0">
                <a:solidFill>
                  <a:schemeClr val="tx1">
                    <a:lumMod val="95000"/>
                  </a:schemeClr>
                </a:solidFill>
                <a:sym typeface="Wingdings" panose="05000000000000000000" pitchFamily="2" charset="2"/>
              </a:rPr>
              <a:t>that ensures an </a:t>
            </a:r>
            <a:r>
              <a:rPr lang="en-US" u="sng" dirty="0">
                <a:solidFill>
                  <a:schemeClr val="tx1">
                    <a:lumMod val="95000"/>
                  </a:schemeClr>
                </a:solidFill>
                <a:sym typeface="Wingdings" panose="05000000000000000000" pitchFamily="2" charset="2"/>
              </a:rPr>
              <a:t>unlimited supply of fresh cool atomic gas</a:t>
            </a:r>
            <a:r>
              <a:rPr lang="en-US" dirty="0">
                <a:solidFill>
                  <a:schemeClr val="tx1">
                    <a:lumMod val="95000"/>
                  </a:schemeClr>
                </a:solidFill>
                <a:sym typeface="Wingdings" panose="05000000000000000000" pitchFamily="2" charset="2"/>
              </a:rPr>
              <a:t>. We assume that all the matter that leaves the system under the form of old stars will be replenished by this reservoir.</a:t>
            </a:r>
          </a:p>
          <a:p>
            <a:r>
              <a:rPr lang="en-US" dirty="0">
                <a:solidFill>
                  <a:schemeClr val="tx1">
                    <a:lumMod val="95000"/>
                  </a:schemeClr>
                </a:solidFill>
                <a:sym typeface="Wingdings" panose="05000000000000000000" pitchFamily="2" charset="2"/>
              </a:rPr>
              <a:t/>
            </a:r>
            <a:br>
              <a:rPr lang="en-US" dirty="0">
                <a:solidFill>
                  <a:schemeClr val="tx1">
                    <a:lumMod val="95000"/>
                  </a:schemeClr>
                </a:solidFill>
                <a:sym typeface="Wingdings" panose="05000000000000000000" pitchFamily="2" charset="2"/>
              </a:rPr>
            </a:br>
            <a:endParaRPr lang="en-US" dirty="0">
              <a:solidFill>
                <a:schemeClr val="tx1">
                  <a:lumMod val="95000"/>
                </a:schemeClr>
              </a:solidFill>
              <a:sym typeface="Wingdings" panose="05000000000000000000" pitchFamily="2" charset="2"/>
            </a:endParaRPr>
          </a:p>
        </p:txBody>
      </p:sp>
      <p:sp>
        <p:nvSpPr>
          <p:cNvPr id="4" name="Flowchart: Alternate Process 3"/>
          <p:cNvSpPr/>
          <p:nvPr/>
        </p:nvSpPr>
        <p:spPr>
          <a:xfrm>
            <a:off x="3902300" y="4209246"/>
            <a:ext cx="6928834" cy="1470337"/>
          </a:xfrm>
          <a:prstGeom prst="flowChartAlternateProcess">
            <a:avLst/>
          </a:prstGeom>
          <a:ln/>
        </p:spPr>
        <p:style>
          <a:lnRef idx="2">
            <a:schemeClr val="accent1"/>
          </a:lnRef>
          <a:fillRef idx="1003">
            <a:schemeClr val="dk2"/>
          </a:fillRef>
          <a:effectRef idx="0">
            <a:schemeClr val="accent1"/>
          </a:effectRef>
          <a:fontRef idx="minor">
            <a:schemeClr val="dk1"/>
          </a:fontRef>
        </p:style>
        <p:txBody>
          <a:bodyPr rtlCol="0" anchor="ctr"/>
          <a:lstStyle/>
          <a:p>
            <a:pPr lvl="1"/>
            <a:r>
              <a:rPr lang="en-US" u="sng" dirty="0">
                <a:solidFill>
                  <a:schemeClr val="tx1">
                    <a:lumMod val="95000"/>
                  </a:schemeClr>
                </a:solidFill>
              </a:rPr>
              <a:t>A ‘waste’ reservoir</a:t>
            </a:r>
            <a:r>
              <a:rPr lang="en-US" dirty="0">
                <a:solidFill>
                  <a:schemeClr val="tx1">
                    <a:lumMod val="95000"/>
                  </a:schemeClr>
                </a:solidFill>
              </a:rPr>
              <a:t> that collects all the matter not taking part in the processes between the active components of the system. It includes the end products of stellar evolution which might be in the form of white dwarfs or neutron stars.</a:t>
            </a:r>
            <a:endParaRPr lang="en-IN" dirty="0">
              <a:solidFill>
                <a:schemeClr val="tx1">
                  <a:lumMod val="95000"/>
                </a:schemeClr>
              </a:solidFill>
            </a:endParaRPr>
          </a:p>
        </p:txBody>
      </p:sp>
    </p:spTree>
    <p:extLst>
      <p:ext uri="{BB962C8B-B14F-4D97-AF65-F5344CB8AC3E}">
        <p14:creationId xmlns:p14="http://schemas.microsoft.com/office/powerpoint/2010/main" val="75806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iped Right Arrow 1"/>
          <p:cNvSpPr/>
          <p:nvPr/>
        </p:nvSpPr>
        <p:spPr>
          <a:xfrm>
            <a:off x="1067311" y="746361"/>
            <a:ext cx="3438660" cy="1275009"/>
          </a:xfrm>
          <a:prstGeom prst="stripedRightArrow">
            <a:avLst/>
          </a:prstGeom>
          <a:ln>
            <a:solidFill>
              <a:schemeClr val="tx2">
                <a:lumMod val="75000"/>
              </a:schemeClr>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2400" dirty="0">
                <a:solidFill>
                  <a:schemeClr val="tx1">
                    <a:lumMod val="95000"/>
                  </a:schemeClr>
                </a:solidFill>
              </a:rPr>
              <a:t>T</a:t>
            </a:r>
            <a:r>
              <a:rPr lang="en-US" sz="2400" dirty="0" smtClean="0">
                <a:solidFill>
                  <a:schemeClr val="tx1">
                    <a:lumMod val="95000"/>
                  </a:schemeClr>
                </a:solidFill>
              </a:rPr>
              <a:t>he Model </a:t>
            </a:r>
            <a:r>
              <a:rPr lang="en-US" sz="2400" b="1" dirty="0" smtClean="0">
                <a:solidFill>
                  <a:schemeClr val="tx1">
                    <a:lumMod val="95000"/>
                  </a:schemeClr>
                </a:solidFill>
              </a:rPr>
              <a:t> </a:t>
            </a:r>
            <a:endParaRPr lang="en-US" sz="3200" b="1" dirty="0">
              <a:solidFill>
                <a:schemeClr val="tx1">
                  <a:lumMod val="95000"/>
                </a:schemeClr>
              </a:solidFill>
            </a:endParaRPr>
          </a:p>
        </p:txBody>
      </p:sp>
      <p:pic>
        <p:nvPicPr>
          <p:cNvPr id="5" name="Picture 4"/>
          <p:cNvPicPr>
            <a:picLocks noChangeAspect="1"/>
          </p:cNvPicPr>
          <p:nvPr/>
        </p:nvPicPr>
        <p:blipFill rotWithShape="1">
          <a:blip r:embed="rId2"/>
          <a:srcRect l="6445"/>
          <a:stretch/>
        </p:blipFill>
        <p:spPr>
          <a:xfrm>
            <a:off x="5190186" y="228757"/>
            <a:ext cx="6168980" cy="6254437"/>
          </a:xfrm>
          <a:prstGeom prst="rect">
            <a:avLst/>
          </a:prstGeom>
          <a:noFill/>
        </p:spPr>
      </p:pic>
    </p:spTree>
    <p:extLst>
      <p:ext uri="{BB962C8B-B14F-4D97-AF65-F5344CB8AC3E}">
        <p14:creationId xmlns:p14="http://schemas.microsoft.com/office/powerpoint/2010/main" val="368697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TF10001006</Template>
  <TotalTime>422</TotalTime>
  <Words>795</Words>
  <Application>Microsoft Office PowerPoint</Application>
  <PresentationFormat>Widescreen</PresentationFormat>
  <Paragraphs>158</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Cambria Math</vt:lpstr>
      <vt:lpstr>Corbel</vt:lpstr>
      <vt:lpstr>Wingdings</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dc:creator>
  <cp:lastModifiedBy>Amandeep Singh</cp:lastModifiedBy>
  <cp:revision>43</cp:revision>
  <dcterms:created xsi:type="dcterms:W3CDTF">2015-09-22T16:41:35Z</dcterms:created>
  <dcterms:modified xsi:type="dcterms:W3CDTF">2018-01-11T09:21:56Z</dcterms:modified>
</cp:coreProperties>
</file>