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1" r:id="rId3"/>
    <p:sldId id="322" r:id="rId4"/>
    <p:sldId id="323" r:id="rId5"/>
    <p:sldId id="324" r:id="rId6"/>
    <p:sldId id="325" r:id="rId7"/>
    <p:sldId id="320" r:id="rId8"/>
    <p:sldId id="318" r:id="rId9"/>
    <p:sldId id="319" r:id="rId10"/>
    <p:sldId id="326" r:id="rId11"/>
    <p:sldId id="327" r:id="rId12"/>
    <p:sldId id="310" r:id="rId13"/>
    <p:sldId id="281" r:id="rId14"/>
    <p:sldId id="290" r:id="rId15"/>
    <p:sldId id="299" r:id="rId16"/>
    <p:sldId id="260" r:id="rId17"/>
    <p:sldId id="261" r:id="rId18"/>
    <p:sldId id="267" r:id="rId19"/>
    <p:sldId id="268" r:id="rId20"/>
    <p:sldId id="3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-1080" y="-112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08FAD19-E67D-844A-9885-A5E358EE72F8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0DF651D-4B5D-F04C-830A-B9476AD35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08BE4D-F3DA-FB40-A49F-D71923F8D0DF}" type="slidenum">
              <a:rPr lang="en-US" sz="1200">
                <a:ea typeface="MS PGothic" charset="0"/>
                <a:cs typeface="MS PGothic" charset="0"/>
              </a:rPr>
              <a:pPr eaLnBrk="1" hangingPunct="1"/>
              <a:t>2</a:t>
            </a:fld>
            <a:endParaRPr lang="en-US" sz="1200">
              <a:ea typeface="MS PGothic" charset="0"/>
              <a:cs typeface="MS PGothic" charset="0"/>
            </a:endParaRPr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>
                <a:solidFill>
                  <a:srgbClr val="800000"/>
                </a:solidFill>
                <a:latin typeface="Verdana" charset="0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>
              <a:solidFill>
                <a:srgbClr val="800000"/>
              </a:solidFill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71B42-3037-5045-BCC5-46829A9CDFCD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1B278B-FA0E-2A44-B555-6EAFA6400D4A}" type="slidenum">
              <a:rPr lang="en-US" sz="1200">
                <a:latin typeface="Calibri" charset="0"/>
                <a:cs typeface="Arial" charset="0"/>
              </a:rPr>
              <a:pPr eaLnBrk="1" hangingPunct="1"/>
              <a:t>20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D931-00E8-1A40-B00F-42A52A7D060C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207D0-DB65-BB4D-8003-94596A917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2BBCB-B14A-B143-BBE0-146F571E0F7E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FC5D5-6A41-8A47-8D09-EC6A62931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154F-0300-D446-A6C4-51BC9EA08D91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60ECB-6D4C-9E4D-B913-DD71F351B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A360-0B82-3A4A-989A-65A3312AD2FC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7964-8AD8-484A-B2CC-243662C72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60E3D-45A0-6E40-94D4-BC4E8F327D3C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229B-D12D-634A-ABBE-3824F958F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F7409-DA3C-F043-A95B-AECF10A4D337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987-BC28-CF4D-BD52-C373524C5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56831-E521-F64E-94BF-CAC25D1F4B17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BA628-31C8-2E41-A5AC-5D230DE0F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1DAC5-4930-5048-82EC-5D0EB3D27B90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954C-CEE6-F24B-A76E-E32FC0EBF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D0CA3-52CC-C148-A178-F6BC5EEE6EDA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965E7-EB7A-6545-A413-383B4623D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F1E5-D42A-414E-AFBB-CDC06902BC1B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0B75E-B446-8A42-A7C2-D6B76E715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04D4C-6DEA-164A-8690-542A21DE297C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C2EE-8CE9-8E48-8BD4-FE652EC52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700FEA7-5B03-D845-B656-F0D6D68B0968}" type="datetimeFigureOut">
              <a:rPr lang="en-US"/>
              <a:pPr>
                <a:defRPr/>
              </a:pPr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692679A-EA4C-914F-BFE7-458B6E392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gi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1698625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7F7F7F"/>
                </a:solidFill>
                <a:latin typeface="Calibri" charset="0"/>
              </a:rPr>
              <a:t>Unidata</a:t>
            </a:r>
            <a:r>
              <a:rPr lang="en-US" altLang="ja-JP" sz="3200">
                <a:solidFill>
                  <a:srgbClr val="7F7F7F"/>
                </a:solidFill>
                <a:latin typeface="Calibri" charset="0"/>
              </a:rPr>
              <a:t> TDS Workshop</a:t>
            </a:r>
            <a:br>
              <a:rPr lang="en-US" altLang="ja-JP" sz="3200">
                <a:solidFill>
                  <a:srgbClr val="7F7F7F"/>
                </a:solidFill>
                <a:latin typeface="Calibri" charset="0"/>
              </a:rPr>
            </a:br>
            <a:r>
              <a:rPr lang="en-US" altLang="ja-JP" sz="3200">
                <a:solidFill>
                  <a:srgbClr val="7F7F7F"/>
                </a:solidFill>
                <a:latin typeface="Calibri" charset="0"/>
              </a:rPr>
              <a:t/>
            </a:r>
            <a:br>
              <a:rPr lang="en-US" altLang="ja-JP" sz="3200">
                <a:solidFill>
                  <a:srgbClr val="7F7F7F"/>
                </a:solidFill>
                <a:latin typeface="Calibri" charset="0"/>
              </a:rPr>
            </a:br>
            <a:r>
              <a:rPr lang="en-US" altLang="ja-JP">
                <a:latin typeface="Calibri" charset="0"/>
              </a:rPr>
              <a:t>TDS Overview – Part I</a:t>
            </a:r>
            <a:endParaRPr lang="en-US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22-24 October 2012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41158" y="1219200"/>
            <a:ext cx="4876800" cy="369331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71450" h="279400" prst="relaxedInset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  Servlet Container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60350" y="1143000"/>
            <a:ext cx="5562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THREDDS Data Server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174558" y="5638800"/>
            <a:ext cx="1828800" cy="1066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</a:rPr>
              <a:t>Datasets</a:t>
            </a:r>
          </a:p>
        </p:txBody>
      </p:sp>
      <p:cxnSp>
        <p:nvCxnSpPr>
          <p:cNvPr id="24585" name="AutoShape 6"/>
          <p:cNvCxnSpPr>
            <a:cxnSpLocks noChangeShapeType="1"/>
            <a:stCxn id="63" idx="3"/>
            <a:endCxn id="0" idx="2"/>
          </p:cNvCxnSpPr>
          <p:nvPr/>
        </p:nvCxnSpPr>
        <p:spPr bwMode="auto">
          <a:xfrm>
            <a:off x="6149975" y="1817688"/>
            <a:ext cx="358775" cy="811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7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8"/>
          <p:cNvCxnSpPr>
            <a:cxnSpLocks noChangeShapeType="1"/>
            <a:stCxn id="0" idx="2"/>
            <a:endCxn id="60" idx="0"/>
          </p:cNvCxnSpPr>
          <p:nvPr/>
        </p:nvCxnSpPr>
        <p:spPr bwMode="auto">
          <a:xfrm>
            <a:off x="2624138" y="4198938"/>
            <a:ext cx="1514475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2622550" y="65833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>
                <a:latin typeface="Calibri" charset="0"/>
              </a:rPr>
              <a:t>thredds.ucar.edu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403158" y="2438400"/>
            <a:ext cx="2438400" cy="10525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smtClean="0">
                <a:latin typeface="Calibri" charset="0"/>
              </a:rPr>
              <a:t>THREDDS Server</a:t>
            </a:r>
          </a:p>
        </p:txBody>
      </p:sp>
      <p:sp>
        <p:nvSpPr>
          <p:cNvPr id="28682" name="Oval 13"/>
          <p:cNvSpPr>
            <a:spLocks noChangeArrowheads="1"/>
          </p:cNvSpPr>
          <p:nvPr/>
        </p:nvSpPr>
        <p:spPr bwMode="auto">
          <a:xfrm>
            <a:off x="6508558" y="2133600"/>
            <a:ext cx="2189018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</a:rPr>
              <a:t>Remote Access</a:t>
            </a:r>
          </a:p>
          <a:p>
            <a:pPr algn="ctr">
              <a:defRPr/>
            </a:pPr>
            <a:r>
              <a:rPr lang="en-US">
                <a:latin typeface="Calibri" charset="0"/>
              </a:rPr>
              <a:t>Client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3841558" y="2916238"/>
            <a:ext cx="1143000" cy="2841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HTTPServer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3841558" y="3200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WMS</a:t>
            </a:r>
          </a:p>
        </p:txBody>
      </p:sp>
      <p:cxnSp>
        <p:nvCxnSpPr>
          <p:cNvPr id="24601" name="AutoShape 19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0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841558" y="2438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WCS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3841558" y="26670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OPeNDAP</a:t>
            </a:r>
          </a:p>
        </p:txBody>
      </p:sp>
      <p:cxnSp>
        <p:nvCxnSpPr>
          <p:cNvPr id="24609" name="AutoShape 23"/>
          <p:cNvCxnSpPr>
            <a:cxnSpLocks noChangeShapeType="1"/>
            <a:stCxn id="0" idx="3"/>
            <a:endCxn id="0" idx="2"/>
          </p:cNvCxnSpPr>
          <p:nvPr/>
        </p:nvCxnSpPr>
        <p:spPr bwMode="auto">
          <a:xfrm>
            <a:off x="4984750" y="2581275"/>
            <a:ext cx="1524000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25"/>
          <p:cNvCxnSpPr>
            <a:cxnSpLocks noChangeShapeType="1"/>
            <a:stCxn id="0" idx="2"/>
            <a:endCxn id="0" idx="1"/>
          </p:cNvCxnSpPr>
          <p:nvPr/>
        </p:nvCxnSpPr>
        <p:spPr bwMode="auto">
          <a:xfrm flipH="1">
            <a:off x="2089150" y="4198938"/>
            <a:ext cx="534988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11"/>
          <p:cNvSpPr txBox="1">
            <a:spLocks noChangeArrowheads="1"/>
          </p:cNvSpPr>
          <p:nvPr/>
        </p:nvSpPr>
        <p:spPr bwMode="auto">
          <a:xfrm>
            <a:off x="1404746" y="3490913"/>
            <a:ext cx="2438400" cy="708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1" smtClean="0">
                <a:latin typeface="Calibri" charset="0"/>
              </a:rPr>
              <a:t>NetCDF-Java</a:t>
            </a:r>
          </a:p>
          <a:p>
            <a:pPr algn="ctr">
              <a:defRPr/>
            </a:pPr>
            <a:r>
              <a:rPr lang="en-US" sz="2000" b="1" smtClean="0">
                <a:latin typeface="Calibri" charset="0"/>
              </a:rPr>
              <a:t>Library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2919413" y="5073650"/>
            <a:ext cx="2438400" cy="400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configCatalog.xml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711575" y="1617663"/>
            <a:ext cx="2438400" cy="400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cxnSp>
        <p:nvCxnSpPr>
          <p:cNvPr id="24616" name="AutoShape 14"/>
          <p:cNvCxnSpPr>
            <a:cxnSpLocks noChangeShapeType="1"/>
            <a:stCxn id="0" idx="0"/>
            <a:endCxn id="63" idx="2"/>
          </p:cNvCxnSpPr>
          <p:nvPr/>
        </p:nvCxnSpPr>
        <p:spPr bwMode="auto">
          <a:xfrm flipV="1">
            <a:off x="2622550" y="2017713"/>
            <a:ext cx="230822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ghtning Bolt 32"/>
          <p:cNvSpPr/>
          <p:nvPr/>
        </p:nvSpPr>
        <p:spPr>
          <a:xfrm>
            <a:off x="2706514" y="5458644"/>
            <a:ext cx="5710532" cy="1085000"/>
          </a:xfrm>
          <a:prstGeom prst="lightningBolt">
            <a:avLst/>
          </a:prstGeo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6146290" y="4701665"/>
            <a:ext cx="2551286" cy="1463489"/>
          </a:xfrm>
          <a:prstGeom prst="cloud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21" name="Text Box 16"/>
          <p:cNvSpPr txBox="1">
            <a:spLocks noChangeArrowheads="1"/>
          </p:cNvSpPr>
          <p:nvPr/>
        </p:nvSpPr>
        <p:spPr bwMode="auto">
          <a:xfrm>
            <a:off x="6829425" y="5227638"/>
            <a:ext cx="1049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alibri" charset="0"/>
              </a:rPr>
              <a:t>IDD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41158" y="1219200"/>
            <a:ext cx="4876800" cy="369331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71450" h="279400" prst="relaxedInset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  Servlet Container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60350" y="1143000"/>
            <a:ext cx="5562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6629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THREDDS Data Server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174558" y="5638800"/>
            <a:ext cx="1828800" cy="1066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</a:rPr>
              <a:t>Datasets</a:t>
            </a:r>
          </a:p>
        </p:txBody>
      </p:sp>
      <p:cxnSp>
        <p:nvCxnSpPr>
          <p:cNvPr id="26633" name="AutoShape 6"/>
          <p:cNvCxnSpPr>
            <a:cxnSpLocks noChangeShapeType="1"/>
            <a:stCxn id="63" idx="3"/>
            <a:endCxn id="0" idx="2"/>
          </p:cNvCxnSpPr>
          <p:nvPr/>
        </p:nvCxnSpPr>
        <p:spPr bwMode="auto">
          <a:xfrm>
            <a:off x="6149975" y="1817688"/>
            <a:ext cx="358775" cy="811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7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8"/>
          <p:cNvCxnSpPr>
            <a:cxnSpLocks noChangeShapeType="1"/>
            <a:stCxn id="0" idx="2"/>
            <a:endCxn id="60" idx="0"/>
          </p:cNvCxnSpPr>
          <p:nvPr/>
        </p:nvCxnSpPr>
        <p:spPr bwMode="auto">
          <a:xfrm>
            <a:off x="2624138" y="4198938"/>
            <a:ext cx="1514475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2622550" y="65833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>
                <a:latin typeface="Calibri" charset="0"/>
              </a:rPr>
              <a:t>thredds.ucar.edu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403158" y="2438400"/>
            <a:ext cx="2438400" cy="10525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smtClean="0">
                <a:latin typeface="Calibri" charset="0"/>
              </a:rPr>
              <a:t>THREDDS Server</a:t>
            </a:r>
          </a:p>
        </p:txBody>
      </p:sp>
      <p:sp>
        <p:nvSpPr>
          <p:cNvPr id="28682" name="Oval 13"/>
          <p:cNvSpPr>
            <a:spLocks noChangeArrowheads="1"/>
          </p:cNvSpPr>
          <p:nvPr/>
        </p:nvSpPr>
        <p:spPr bwMode="auto">
          <a:xfrm>
            <a:off x="6508558" y="2133600"/>
            <a:ext cx="2189018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</a:rPr>
              <a:t>Remote Access</a:t>
            </a:r>
          </a:p>
          <a:p>
            <a:pPr algn="ctr">
              <a:defRPr/>
            </a:pPr>
            <a:r>
              <a:rPr lang="en-US">
                <a:latin typeface="Calibri" charset="0"/>
              </a:rPr>
              <a:t>Client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3841558" y="2916238"/>
            <a:ext cx="1143000" cy="2841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HTTPServer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3841558" y="3200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WMS</a:t>
            </a:r>
          </a:p>
        </p:txBody>
      </p:sp>
      <p:cxnSp>
        <p:nvCxnSpPr>
          <p:cNvPr id="26649" name="AutoShape 19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0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841558" y="2438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WCS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3841558" y="26670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OPeNDAP</a:t>
            </a:r>
          </a:p>
        </p:txBody>
      </p:sp>
      <p:cxnSp>
        <p:nvCxnSpPr>
          <p:cNvPr id="26657" name="AutoShape 23"/>
          <p:cNvCxnSpPr>
            <a:cxnSpLocks noChangeShapeType="1"/>
            <a:stCxn id="0" idx="3"/>
            <a:endCxn id="0" idx="2"/>
          </p:cNvCxnSpPr>
          <p:nvPr/>
        </p:nvCxnSpPr>
        <p:spPr bwMode="auto">
          <a:xfrm>
            <a:off x="4984750" y="2581275"/>
            <a:ext cx="1524000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25"/>
          <p:cNvCxnSpPr>
            <a:cxnSpLocks noChangeShapeType="1"/>
            <a:stCxn id="0" idx="2"/>
            <a:endCxn id="0" idx="1"/>
          </p:cNvCxnSpPr>
          <p:nvPr/>
        </p:nvCxnSpPr>
        <p:spPr bwMode="auto">
          <a:xfrm flipH="1">
            <a:off x="2089150" y="4198938"/>
            <a:ext cx="534988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11"/>
          <p:cNvSpPr txBox="1">
            <a:spLocks noChangeArrowheads="1"/>
          </p:cNvSpPr>
          <p:nvPr/>
        </p:nvSpPr>
        <p:spPr bwMode="auto">
          <a:xfrm>
            <a:off x="1404746" y="3490913"/>
            <a:ext cx="2438400" cy="708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381000">
              <a:schemeClr val="accent3">
                <a:alpha val="90000"/>
              </a:schemeClr>
            </a:glow>
          </a:effectLst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1" smtClean="0">
                <a:latin typeface="Calibri" charset="0"/>
              </a:rPr>
              <a:t>NetCDF-Java</a:t>
            </a:r>
          </a:p>
          <a:p>
            <a:pPr algn="ctr">
              <a:defRPr/>
            </a:pPr>
            <a:r>
              <a:rPr lang="en-US" sz="2000" b="1" smtClean="0">
                <a:latin typeface="Calibri" charset="0"/>
              </a:rPr>
              <a:t>Library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2919413" y="5073650"/>
            <a:ext cx="2438400" cy="400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configCatalog.xml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711575" y="1617663"/>
            <a:ext cx="2438400" cy="400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cxnSp>
        <p:nvCxnSpPr>
          <p:cNvPr id="26664" name="AutoShape 14"/>
          <p:cNvCxnSpPr>
            <a:cxnSpLocks noChangeShapeType="1"/>
            <a:stCxn id="0" idx="0"/>
            <a:endCxn id="63" idx="2"/>
          </p:cNvCxnSpPr>
          <p:nvPr/>
        </p:nvCxnSpPr>
        <p:spPr bwMode="auto">
          <a:xfrm flipV="1">
            <a:off x="2622550" y="2017713"/>
            <a:ext cx="230822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ghtning Bolt 32"/>
          <p:cNvSpPr/>
          <p:nvPr/>
        </p:nvSpPr>
        <p:spPr>
          <a:xfrm>
            <a:off x="2706514" y="5458644"/>
            <a:ext cx="5710532" cy="1085000"/>
          </a:xfrm>
          <a:prstGeom prst="lightningBolt">
            <a:avLst/>
          </a:prstGeo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6146290" y="4701665"/>
            <a:ext cx="2551286" cy="1463489"/>
          </a:xfrm>
          <a:prstGeom prst="cloud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69" name="Text Box 16"/>
          <p:cNvSpPr txBox="1">
            <a:spLocks noChangeArrowheads="1"/>
          </p:cNvSpPr>
          <p:nvPr/>
        </p:nvSpPr>
        <p:spPr bwMode="auto">
          <a:xfrm>
            <a:off x="6829425" y="5227638"/>
            <a:ext cx="1049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alibri" charset="0"/>
              </a:rPr>
              <a:t>IDD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Common Data Model (CDM)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Implemented in the </a:t>
            </a:r>
            <a:r>
              <a:rPr lang="en-US" dirty="0" err="1" smtClean="0">
                <a:ea typeface="+mn-ea"/>
                <a:cs typeface="+mn-cs"/>
              </a:rPr>
              <a:t>netCDF</a:t>
            </a:r>
            <a:r>
              <a:rPr lang="en-US" dirty="0" smtClean="0">
                <a:ea typeface="+mn-ea"/>
                <a:cs typeface="+mn-cs"/>
              </a:rPr>
              <a:t>-Java library (3 layers)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NetCDF</a:t>
            </a:r>
            <a:r>
              <a:rPr lang="en-US" dirty="0" smtClean="0">
                <a:ea typeface="+mn-ea"/>
                <a:cs typeface="+mn-cs"/>
              </a:rPr>
              <a:t> Data Access: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Access to array-based scientific data (</a:t>
            </a:r>
            <a:r>
              <a:rPr lang="en-US" dirty="0" err="1" smtClean="0">
                <a:ea typeface="+mn-ea"/>
              </a:rPr>
              <a:t>netCDF</a:t>
            </a:r>
            <a:r>
              <a:rPr lang="en-US" dirty="0" smtClean="0">
                <a:ea typeface="+mn-ea"/>
              </a:rPr>
              <a:t> data model)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 various file formats, map into data model (IOSP)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NetcdfDataset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Geospatial coordinate systems (conventions)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NcML</a:t>
            </a:r>
            <a:r>
              <a:rPr lang="en-US" dirty="0" smtClean="0">
                <a:ea typeface="+mn-ea"/>
              </a:rPr>
              <a:t>: Modify existing dataset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Aggregation of datasets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Scientific Feature Types, e.g.: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Gridded Data; Radial Data; Swath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Discrete Sampling Features: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Point Data; Station Data; Profile Data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Trajectory (e.g., aircraft track)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AutoShape 33"/>
          <p:cNvCxnSpPr>
            <a:cxnSpLocks noChangeShapeType="1"/>
          </p:cNvCxnSpPr>
          <p:nvPr/>
        </p:nvCxnSpPr>
        <p:spPr bwMode="auto">
          <a:xfrm rot="5400000">
            <a:off x="7181056" y="6619082"/>
            <a:ext cx="338137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2238375"/>
            <a:ext cx="45720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NetcdfDataset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5334000" y="409575"/>
            <a:ext cx="2667000" cy="990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cs typeface="Arial" charset="0"/>
              </a:rPr>
              <a:t>Application</a:t>
            </a:r>
          </a:p>
        </p:txBody>
      </p:sp>
      <p:cxnSp>
        <p:nvCxnSpPr>
          <p:cNvPr id="29704" name="AutoShape 4"/>
          <p:cNvCxnSpPr>
            <a:cxnSpLocks noChangeShapeType="1"/>
          </p:cNvCxnSpPr>
          <p:nvPr/>
        </p:nvCxnSpPr>
        <p:spPr bwMode="auto">
          <a:xfrm rot="10800000" flipV="1">
            <a:off x="3733800" y="904875"/>
            <a:ext cx="1600200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5"/>
          <p:cNvCxnSpPr>
            <a:cxnSpLocks noChangeShapeType="1"/>
          </p:cNvCxnSpPr>
          <p:nvPr/>
        </p:nvCxnSpPr>
        <p:spPr bwMode="auto">
          <a:xfrm flipH="1">
            <a:off x="3657600" y="1255713"/>
            <a:ext cx="2066925" cy="982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6"/>
          <p:cNvCxnSpPr>
            <a:cxnSpLocks noChangeShapeType="1"/>
          </p:cNvCxnSpPr>
          <p:nvPr/>
        </p:nvCxnSpPr>
        <p:spPr bwMode="auto">
          <a:xfrm flipH="1">
            <a:off x="5981700" y="1400175"/>
            <a:ext cx="685800" cy="205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" y="942975"/>
            <a:ext cx="3505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Scientific Feature Types</a:t>
            </a:r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 flipH="1">
            <a:off x="1600200" y="26193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9"/>
          <p:cNvSpPr>
            <a:spLocks noChangeShapeType="1"/>
          </p:cNvSpPr>
          <p:nvPr/>
        </p:nvSpPr>
        <p:spPr bwMode="auto">
          <a:xfrm>
            <a:off x="3886200" y="2619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0"/>
          <p:cNvSpPr>
            <a:spLocks noChangeShapeType="1"/>
          </p:cNvSpPr>
          <p:nvPr/>
        </p:nvSpPr>
        <p:spPr bwMode="auto">
          <a:xfrm>
            <a:off x="3886200" y="3228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1"/>
          <p:cNvSpPr>
            <a:spLocks noChangeShapeType="1"/>
          </p:cNvSpPr>
          <p:nvPr/>
        </p:nvSpPr>
        <p:spPr bwMode="auto">
          <a:xfrm flipH="1">
            <a:off x="4724400" y="3762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12"/>
          <p:cNvSpPr txBox="1">
            <a:spLocks noChangeArrowheads="1"/>
          </p:cNvSpPr>
          <p:nvPr/>
        </p:nvSpPr>
        <p:spPr bwMode="auto">
          <a:xfrm>
            <a:off x="6553200" y="17526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NetCDF-Java/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CDM architecture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733800" y="4676775"/>
            <a:ext cx="12954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err="1" smtClean="0">
                <a:latin typeface="Calibri" charset="0"/>
              </a:rPr>
              <a:t>OPeNDAP</a:t>
            </a:r>
            <a:endParaRPr lang="en-US" dirty="0" smtClean="0">
              <a:latin typeface="Calibri" charset="0"/>
            </a:endParaRPr>
          </a:p>
        </p:txBody>
      </p:sp>
      <p:sp>
        <p:nvSpPr>
          <p:cNvPr id="6187" name="Text Box 15"/>
          <p:cNvSpPr txBox="1">
            <a:spLocks noChangeArrowheads="1"/>
          </p:cNvSpPr>
          <p:nvPr/>
        </p:nvSpPr>
        <p:spPr bwMode="auto">
          <a:xfrm>
            <a:off x="533400" y="3762375"/>
            <a:ext cx="14478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THREDDS</a:t>
            </a:r>
          </a:p>
        </p:txBody>
      </p:sp>
      <p:sp>
        <p:nvSpPr>
          <p:cNvPr id="6188" name="AutoShape 16"/>
          <p:cNvSpPr>
            <a:spLocks noChangeArrowheads="1"/>
          </p:cNvSpPr>
          <p:nvPr/>
        </p:nvSpPr>
        <p:spPr bwMode="auto">
          <a:xfrm>
            <a:off x="533400" y="460057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 charset="0"/>
                <a:cs typeface="Arial" charset="0"/>
              </a:rPr>
              <a:t>Catalog.xml</a:t>
            </a:r>
            <a:endParaRPr lang="en-US" dirty="0">
              <a:latin typeface="Calibri" charset="0"/>
              <a:cs typeface="Arial" charset="0"/>
            </a:endParaRPr>
          </a:p>
        </p:txBody>
      </p:sp>
      <p:cxnSp>
        <p:nvCxnSpPr>
          <p:cNvPr id="29724" name="AutoShape 17"/>
          <p:cNvCxnSpPr>
            <a:cxnSpLocks noChangeShapeType="1"/>
          </p:cNvCxnSpPr>
          <p:nvPr/>
        </p:nvCxnSpPr>
        <p:spPr bwMode="auto">
          <a:xfrm>
            <a:off x="1257300" y="4138613"/>
            <a:ext cx="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Text Box 18"/>
          <p:cNvSpPr txBox="1">
            <a:spLocks noChangeArrowheads="1"/>
          </p:cNvSpPr>
          <p:nvPr/>
        </p:nvSpPr>
        <p:spPr bwMode="auto">
          <a:xfrm>
            <a:off x="5410200" y="4729162"/>
            <a:ext cx="14478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NetCDF-3</a:t>
            </a:r>
          </a:p>
        </p:txBody>
      </p:sp>
      <p:sp>
        <p:nvSpPr>
          <p:cNvPr id="29728" name="Text Box 19"/>
          <p:cNvSpPr txBox="1">
            <a:spLocks noChangeArrowheads="1"/>
          </p:cNvSpPr>
          <p:nvPr/>
        </p:nvSpPr>
        <p:spPr bwMode="auto">
          <a:xfrm>
            <a:off x="8153400" y="42957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alibri" charset="0"/>
            </a:endParaRPr>
          </a:p>
        </p:txBody>
      </p:sp>
      <p:sp>
        <p:nvSpPr>
          <p:cNvPr id="6161" name="Text Box 20"/>
          <p:cNvSpPr txBox="1">
            <a:spLocks noChangeArrowheads="1"/>
          </p:cNvSpPr>
          <p:nvPr/>
        </p:nvSpPr>
        <p:spPr bwMode="auto">
          <a:xfrm>
            <a:off x="6019800" y="5743575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HDF5</a:t>
            </a: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5943600" y="4143375"/>
            <a:ext cx="2819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I/O service provider</a:t>
            </a:r>
          </a:p>
        </p:txBody>
      </p:sp>
      <p:sp>
        <p:nvSpPr>
          <p:cNvPr id="6163" name="Text Box 22"/>
          <p:cNvSpPr txBox="1">
            <a:spLocks noChangeArrowheads="1"/>
          </p:cNvSpPr>
          <p:nvPr/>
        </p:nvSpPr>
        <p:spPr bwMode="auto">
          <a:xfrm>
            <a:off x="7924800" y="5257800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GRIB</a:t>
            </a:r>
          </a:p>
        </p:txBody>
      </p:sp>
      <p:sp>
        <p:nvSpPr>
          <p:cNvPr id="6164" name="Text Box 23"/>
          <p:cNvSpPr txBox="1">
            <a:spLocks noChangeArrowheads="1"/>
          </p:cNvSpPr>
          <p:nvPr/>
        </p:nvSpPr>
        <p:spPr bwMode="auto">
          <a:xfrm>
            <a:off x="7924800" y="5743575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GINI</a:t>
            </a:r>
          </a:p>
        </p:txBody>
      </p:sp>
      <p:sp>
        <p:nvSpPr>
          <p:cNvPr id="6165" name="Text Box 24"/>
          <p:cNvSpPr txBox="1">
            <a:spLocks noChangeArrowheads="1"/>
          </p:cNvSpPr>
          <p:nvPr/>
        </p:nvSpPr>
        <p:spPr bwMode="auto">
          <a:xfrm>
            <a:off x="7924800" y="4729162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NIDS</a:t>
            </a:r>
          </a:p>
        </p:txBody>
      </p:sp>
      <p:cxnSp>
        <p:nvCxnSpPr>
          <p:cNvPr id="29744" name="AutoShape 25"/>
          <p:cNvCxnSpPr>
            <a:cxnSpLocks noChangeShapeType="1"/>
          </p:cNvCxnSpPr>
          <p:nvPr/>
        </p:nvCxnSpPr>
        <p:spPr bwMode="auto">
          <a:xfrm rot="16200000" flipH="1">
            <a:off x="7175500" y="4697413"/>
            <a:ext cx="927100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5" name="AutoShape 26"/>
          <p:cNvCxnSpPr>
            <a:cxnSpLocks noChangeShapeType="1"/>
          </p:cNvCxnSpPr>
          <p:nvPr/>
        </p:nvCxnSpPr>
        <p:spPr bwMode="auto">
          <a:xfrm rot="16200000" flipH="1">
            <a:off x="6932612" y="4940301"/>
            <a:ext cx="1412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6" name="AutoShape 27"/>
          <p:cNvCxnSpPr>
            <a:cxnSpLocks noChangeShapeType="1"/>
          </p:cNvCxnSpPr>
          <p:nvPr/>
        </p:nvCxnSpPr>
        <p:spPr bwMode="auto">
          <a:xfrm rot="16200000" flipH="1">
            <a:off x="7440612" y="4432301"/>
            <a:ext cx="396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9" name="Text Box 28"/>
          <p:cNvSpPr txBox="1">
            <a:spLocks noChangeArrowheads="1"/>
          </p:cNvSpPr>
          <p:nvPr/>
        </p:nvSpPr>
        <p:spPr bwMode="auto">
          <a:xfrm>
            <a:off x="3124200" y="3457575"/>
            <a:ext cx="57150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NetcdfFile</a:t>
            </a:r>
          </a:p>
        </p:txBody>
      </p:sp>
      <p:sp>
        <p:nvSpPr>
          <p:cNvPr id="29750" name="Line 29"/>
          <p:cNvSpPr>
            <a:spLocks noChangeShapeType="1"/>
          </p:cNvSpPr>
          <p:nvPr/>
        </p:nvSpPr>
        <p:spPr bwMode="auto">
          <a:xfrm>
            <a:off x="7467600" y="3838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Text Box 30"/>
          <p:cNvSpPr txBox="1">
            <a:spLocks noChangeArrowheads="1"/>
          </p:cNvSpPr>
          <p:nvPr/>
        </p:nvSpPr>
        <p:spPr bwMode="auto">
          <a:xfrm>
            <a:off x="5562600" y="5253037"/>
            <a:ext cx="1295400" cy="3857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NetCDF-4</a:t>
            </a:r>
          </a:p>
        </p:txBody>
      </p:sp>
      <p:cxnSp>
        <p:nvCxnSpPr>
          <p:cNvPr id="29754" name="AutoShape 33"/>
          <p:cNvCxnSpPr>
            <a:cxnSpLocks noChangeShapeType="1"/>
          </p:cNvCxnSpPr>
          <p:nvPr/>
        </p:nvCxnSpPr>
        <p:spPr bwMode="auto">
          <a:xfrm rot="16200000" flipH="1">
            <a:off x="6678612" y="5194301"/>
            <a:ext cx="1920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7" name="Text Box 36"/>
          <p:cNvSpPr txBox="1">
            <a:spLocks noChangeArrowheads="1"/>
          </p:cNvSpPr>
          <p:nvPr/>
        </p:nvSpPr>
        <p:spPr bwMode="auto">
          <a:xfrm>
            <a:off x="5715000" y="6253162"/>
            <a:ext cx="11430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Nexrad</a:t>
            </a:r>
          </a:p>
        </p:txBody>
      </p:sp>
      <p:sp>
        <p:nvSpPr>
          <p:cNvPr id="6178" name="Text Box 37"/>
          <p:cNvSpPr txBox="1">
            <a:spLocks noChangeArrowheads="1"/>
          </p:cNvSpPr>
          <p:nvPr/>
        </p:nvSpPr>
        <p:spPr bwMode="auto">
          <a:xfrm>
            <a:off x="7924800" y="6253162"/>
            <a:ext cx="9144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DMSP</a:t>
            </a:r>
          </a:p>
        </p:txBody>
      </p:sp>
      <p:sp>
        <p:nvSpPr>
          <p:cNvPr id="6180" name="Text Box 39"/>
          <p:cNvSpPr txBox="1">
            <a:spLocks noChangeArrowheads="1"/>
          </p:cNvSpPr>
          <p:nvPr/>
        </p:nvSpPr>
        <p:spPr bwMode="auto">
          <a:xfrm>
            <a:off x="2819400" y="2847975"/>
            <a:ext cx="2362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CoordSystem Builder</a:t>
            </a:r>
          </a:p>
        </p:txBody>
      </p:sp>
      <p:sp>
        <p:nvSpPr>
          <p:cNvPr id="6181" name="Text Box 40"/>
          <p:cNvSpPr txBox="1">
            <a:spLocks noChangeArrowheads="1"/>
          </p:cNvSpPr>
          <p:nvPr/>
        </p:nvSpPr>
        <p:spPr bwMode="auto">
          <a:xfrm>
            <a:off x="533400" y="1552575"/>
            <a:ext cx="3200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Datatype Adapter</a:t>
            </a:r>
          </a:p>
        </p:txBody>
      </p:sp>
      <p:sp>
        <p:nvSpPr>
          <p:cNvPr id="29767" name="Line 41"/>
          <p:cNvSpPr>
            <a:spLocks noChangeShapeType="1"/>
          </p:cNvSpPr>
          <p:nvPr/>
        </p:nvSpPr>
        <p:spPr bwMode="auto">
          <a:xfrm flipH="1">
            <a:off x="5562600" y="2619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8" name="Line 42"/>
          <p:cNvSpPr>
            <a:spLocks noChangeShapeType="1"/>
          </p:cNvSpPr>
          <p:nvPr/>
        </p:nvSpPr>
        <p:spPr bwMode="auto">
          <a:xfrm>
            <a:off x="1981200" y="1323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9" name="Line 43"/>
          <p:cNvSpPr>
            <a:spLocks noChangeShapeType="1"/>
          </p:cNvSpPr>
          <p:nvPr/>
        </p:nvSpPr>
        <p:spPr bwMode="auto">
          <a:xfrm>
            <a:off x="1981200" y="1933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40" name="Document"/>
          <p:cNvSpPr>
            <a:spLocks noEditPoints="1" noChangeArrowheads="1"/>
          </p:cNvSpPr>
          <p:nvPr/>
        </p:nvSpPr>
        <p:spPr bwMode="auto">
          <a:xfrm>
            <a:off x="1828800" y="5715000"/>
            <a:ext cx="9810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+mn-ea"/>
                <a:cs typeface="+mn-cs"/>
              </a:rPr>
              <a:t>NcML</a:t>
            </a:r>
          </a:p>
        </p:txBody>
      </p:sp>
      <p:sp>
        <p:nvSpPr>
          <p:cNvPr id="29771" name="Line 45"/>
          <p:cNvSpPr>
            <a:spLocks noChangeShapeType="1"/>
          </p:cNvSpPr>
          <p:nvPr/>
        </p:nvSpPr>
        <p:spPr bwMode="auto">
          <a:xfrm flipH="1">
            <a:off x="2438400" y="261937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772" name="AutoShape 27"/>
          <p:cNvCxnSpPr>
            <a:cxnSpLocks noChangeShapeType="1"/>
          </p:cNvCxnSpPr>
          <p:nvPr/>
        </p:nvCxnSpPr>
        <p:spPr bwMode="auto">
          <a:xfrm rot="5400000">
            <a:off x="6907212" y="4470401"/>
            <a:ext cx="396875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3" name="AutoShape 27"/>
          <p:cNvCxnSpPr>
            <a:cxnSpLocks noChangeShapeType="1"/>
          </p:cNvCxnSpPr>
          <p:nvPr/>
        </p:nvCxnSpPr>
        <p:spPr bwMode="auto">
          <a:xfrm rot="5400000">
            <a:off x="6642100" y="4735513"/>
            <a:ext cx="927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4" name="AutoShape 27"/>
          <p:cNvCxnSpPr>
            <a:cxnSpLocks noChangeShapeType="1"/>
          </p:cNvCxnSpPr>
          <p:nvPr/>
        </p:nvCxnSpPr>
        <p:spPr bwMode="auto">
          <a:xfrm rot="5400000">
            <a:off x="6145212" y="5232401"/>
            <a:ext cx="1920875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5" name="AutoShape 27"/>
          <p:cNvCxnSpPr>
            <a:cxnSpLocks noChangeShapeType="1"/>
          </p:cNvCxnSpPr>
          <p:nvPr/>
        </p:nvCxnSpPr>
        <p:spPr bwMode="auto">
          <a:xfrm rot="5400000">
            <a:off x="6400006" y="4977607"/>
            <a:ext cx="1411287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41158" y="1219200"/>
            <a:ext cx="4876800" cy="369331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71450" h="279400" prst="relaxedInset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  Servlet Container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60350" y="1143000"/>
            <a:ext cx="5562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1749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THREDDS Data Server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174558" y="5638800"/>
            <a:ext cx="1828800" cy="1066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</a:rPr>
              <a:t>Datasets</a:t>
            </a:r>
          </a:p>
        </p:txBody>
      </p:sp>
      <p:cxnSp>
        <p:nvCxnSpPr>
          <p:cNvPr id="31753" name="AutoShape 7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8"/>
          <p:cNvCxnSpPr>
            <a:cxnSpLocks noChangeShapeType="1"/>
            <a:stCxn id="0" idx="2"/>
            <a:endCxn id="60" idx="0"/>
          </p:cNvCxnSpPr>
          <p:nvPr/>
        </p:nvCxnSpPr>
        <p:spPr bwMode="auto">
          <a:xfrm>
            <a:off x="2624138" y="4198938"/>
            <a:ext cx="1514475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2622550" y="65833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>
                <a:latin typeface="Calibri" charset="0"/>
              </a:rPr>
              <a:t>thredds.ucar.edu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403158" y="2438400"/>
            <a:ext cx="2438400" cy="10525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smtClean="0">
                <a:latin typeface="Calibri" charset="0"/>
              </a:rPr>
              <a:t>THREDDS Server</a:t>
            </a:r>
          </a:p>
        </p:txBody>
      </p:sp>
      <p:sp>
        <p:nvSpPr>
          <p:cNvPr id="28682" name="Oval 13"/>
          <p:cNvSpPr>
            <a:spLocks noChangeArrowheads="1"/>
          </p:cNvSpPr>
          <p:nvPr/>
        </p:nvSpPr>
        <p:spPr bwMode="auto">
          <a:xfrm>
            <a:off x="6508558" y="2133600"/>
            <a:ext cx="2189018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</a:rPr>
              <a:t>Remote Access</a:t>
            </a:r>
          </a:p>
          <a:p>
            <a:pPr algn="ctr">
              <a:defRPr/>
            </a:pPr>
            <a:r>
              <a:rPr lang="en-US">
                <a:latin typeface="Calibri" charset="0"/>
              </a:rPr>
              <a:t>Client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3841558" y="2916238"/>
            <a:ext cx="1143000" cy="2841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HTTPServer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3841558" y="3200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WMS</a:t>
            </a:r>
          </a:p>
        </p:txBody>
      </p:sp>
      <p:cxnSp>
        <p:nvCxnSpPr>
          <p:cNvPr id="31768" name="AutoShape 19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0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4984750" y="2628900"/>
            <a:ext cx="15240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841558" y="2438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WCS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3841558" y="26670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OPeNDAP</a:t>
            </a:r>
          </a:p>
        </p:txBody>
      </p:sp>
      <p:cxnSp>
        <p:nvCxnSpPr>
          <p:cNvPr id="31776" name="AutoShape 23"/>
          <p:cNvCxnSpPr>
            <a:cxnSpLocks noChangeShapeType="1"/>
            <a:stCxn id="0" idx="3"/>
            <a:endCxn id="0" idx="2"/>
          </p:cNvCxnSpPr>
          <p:nvPr/>
        </p:nvCxnSpPr>
        <p:spPr bwMode="auto">
          <a:xfrm>
            <a:off x="4984750" y="2581275"/>
            <a:ext cx="1524000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AutoShape 25"/>
          <p:cNvCxnSpPr>
            <a:cxnSpLocks noChangeShapeType="1"/>
            <a:stCxn id="0" idx="2"/>
            <a:endCxn id="0" idx="1"/>
          </p:cNvCxnSpPr>
          <p:nvPr/>
        </p:nvCxnSpPr>
        <p:spPr bwMode="auto">
          <a:xfrm flipH="1">
            <a:off x="2089150" y="4198938"/>
            <a:ext cx="534988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11"/>
          <p:cNvSpPr txBox="1">
            <a:spLocks noChangeArrowheads="1"/>
          </p:cNvSpPr>
          <p:nvPr/>
        </p:nvSpPr>
        <p:spPr bwMode="auto">
          <a:xfrm>
            <a:off x="1404746" y="3490913"/>
            <a:ext cx="2438400" cy="708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1" smtClean="0">
                <a:latin typeface="Calibri" charset="0"/>
              </a:rPr>
              <a:t>NetCDF-Java</a:t>
            </a:r>
          </a:p>
          <a:p>
            <a:pPr algn="ctr">
              <a:defRPr/>
            </a:pPr>
            <a:r>
              <a:rPr lang="en-US" sz="2000" b="1" smtClean="0">
                <a:latin typeface="Calibri" charset="0"/>
              </a:rPr>
              <a:t>Library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2919413" y="5073650"/>
            <a:ext cx="2438400" cy="400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configCatalog.xml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711383" y="1617663"/>
            <a:ext cx="2438400" cy="400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279400">
              <a:schemeClr val="accent3">
                <a:alpha val="80000"/>
              </a:schemeClr>
            </a:glow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cxnSp>
        <p:nvCxnSpPr>
          <p:cNvPr id="31785" name="AutoShape 14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2622550" y="2017713"/>
            <a:ext cx="230822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ghtning Bolt 32"/>
          <p:cNvSpPr/>
          <p:nvPr/>
        </p:nvSpPr>
        <p:spPr>
          <a:xfrm>
            <a:off x="2706514" y="5458644"/>
            <a:ext cx="5710532" cy="1085000"/>
          </a:xfrm>
          <a:prstGeom prst="lightningBolt">
            <a:avLst/>
          </a:prstGeo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6146290" y="4701665"/>
            <a:ext cx="2551286" cy="1463489"/>
          </a:xfrm>
          <a:prstGeom prst="cloud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90" name="Text Box 16"/>
          <p:cNvSpPr txBox="1">
            <a:spLocks noChangeArrowheads="1"/>
          </p:cNvSpPr>
          <p:nvPr/>
        </p:nvSpPr>
        <p:spPr bwMode="auto">
          <a:xfrm>
            <a:off x="6829425" y="5227638"/>
            <a:ext cx="1049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alibri" charset="0"/>
              </a:rPr>
              <a:t>IDD Data</a:t>
            </a:r>
          </a:p>
        </p:txBody>
      </p:sp>
      <p:cxnSp>
        <p:nvCxnSpPr>
          <p:cNvPr id="31791" name="AutoShape 6"/>
          <p:cNvCxnSpPr>
            <a:cxnSpLocks noChangeShapeType="1"/>
            <a:stCxn id="0" idx="3"/>
            <a:endCxn id="0" idx="2"/>
          </p:cNvCxnSpPr>
          <p:nvPr/>
        </p:nvCxnSpPr>
        <p:spPr bwMode="auto">
          <a:xfrm>
            <a:off x="6149975" y="1817688"/>
            <a:ext cx="358775" cy="811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THREDDS Catalogs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Catalogs collect, organize, and describe datasets</a:t>
            </a:r>
          </a:p>
          <a:p>
            <a:pPr lvl="1" eaLnBrk="1" hangingPunct="1"/>
            <a:r>
              <a:rPr lang="en-US">
                <a:latin typeface="Calibri" charset="0"/>
              </a:rPr>
              <a:t>Hierarchical collections of datasets (virtual directories)</a:t>
            </a:r>
          </a:p>
          <a:p>
            <a:pPr lvl="1" eaLnBrk="1" hangingPunct="1"/>
            <a:r>
              <a:rPr lang="en-US">
                <a:latin typeface="Calibri" charset="0"/>
              </a:rPr>
              <a:t>Each dataset may have multiple access methods</a:t>
            </a:r>
          </a:p>
          <a:p>
            <a:pPr lvl="1" eaLnBrk="1" hangingPunct="1"/>
            <a:r>
              <a:rPr lang="en-US">
                <a:latin typeface="Calibri" charset="0"/>
              </a:rPr>
              <a:t>Documentation (metadata) may be added</a:t>
            </a:r>
          </a:p>
          <a:p>
            <a:pPr lvl="2" eaLnBrk="1" hangingPunct="1"/>
            <a:r>
              <a:rPr lang="en-US">
                <a:latin typeface="Calibri" charset="0"/>
              </a:rPr>
              <a:t>To collections of datasets</a:t>
            </a:r>
          </a:p>
          <a:p>
            <a:pPr lvl="2" eaLnBrk="1" hangingPunct="1"/>
            <a:r>
              <a:rPr lang="en-US">
                <a:latin typeface="Calibri" charset="0"/>
              </a:rPr>
              <a:t>To individual datasets (inheritance optional)</a:t>
            </a:r>
          </a:p>
          <a:p>
            <a:pPr eaLnBrk="1" hangingPunct="1"/>
            <a:r>
              <a:rPr lang="en-US">
                <a:latin typeface="Calibri" charset="0"/>
              </a:rPr>
              <a:t>Servers can use catalogs to advertise the datasets they serve</a:t>
            </a:r>
          </a:p>
          <a:p>
            <a:pPr lvl="1"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THREDDS Catalogs</a:t>
            </a:r>
          </a:p>
        </p:txBody>
      </p:sp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228600" y="1524000"/>
            <a:ext cx="8763000" cy="3754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&lt;?xml version='1.0' encoding='UTF-8'?&gt;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&lt;catalog xmlns=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http://www.unidata.ucar.edu/namespaces/thredds/InvCatalog/v.0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     xmlns:xlink="http://www.w3.org/1999/xlink" version="1.0.2"&gt;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&lt;service name="</a:t>
            </a:r>
            <a:r>
              <a:rPr lang="en-US" sz="1400" b="1">
                <a:latin typeface="Courier New" charset="0"/>
                <a:cs typeface="Courier New" charset="0"/>
              </a:rPr>
              <a:t>odap</a:t>
            </a:r>
            <a:r>
              <a:rPr lang="en-US" sz="1400">
                <a:latin typeface="Courier New" charset="0"/>
                <a:cs typeface="Courier New" charset="0"/>
              </a:rPr>
              <a:t>" serviceType="OPENDAP" base="/thredds/dodsC/" /&gt;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&lt;dataset name="TDS Tutorial: example 2"&gt;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&lt;metadata inherited="true"&gt;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  &lt;serviceName&gt;</a:t>
            </a:r>
            <a:r>
              <a:rPr lang="en-US" sz="1400" b="1">
                <a:latin typeface="Courier New" charset="0"/>
                <a:cs typeface="Courier New" charset="0"/>
              </a:rPr>
              <a:t>odap</a:t>
            </a:r>
            <a:r>
              <a:rPr lang="en-US" sz="1400">
                <a:latin typeface="Courier New" charset="0"/>
                <a:cs typeface="Courier New" charset="0"/>
              </a:rPr>
              <a:t>&lt;/serviceName&gt;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&lt;/metadata&gt;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</a:t>
            </a:r>
            <a:r>
              <a:rPr lang="en-US" sz="1400" b="1">
                <a:latin typeface="Courier New" charset="0"/>
                <a:cs typeface="Courier New" charset="0"/>
              </a:rPr>
              <a:t>dataset</a:t>
            </a:r>
            <a:r>
              <a:rPr lang="en-US" sz="1400">
                <a:latin typeface="Courier New" charset="0"/>
                <a:cs typeface="Courier New" charset="0"/>
              </a:rPr>
              <a:t> name="TDS Tutorial: example data 1" </a:t>
            </a:r>
            <a:r>
              <a:rPr lang="en-US" sz="1400" b="1">
                <a:latin typeface="Courier New" charset="0"/>
                <a:cs typeface="Courier New" charset="0"/>
              </a:rPr>
              <a:t>urlPath="test/example1.nc" </a:t>
            </a:r>
            <a:r>
              <a:rPr lang="en-US" sz="1400">
                <a:latin typeface="Courier New" charset="0"/>
                <a:cs typeface="Courier New" charset="0"/>
              </a:rPr>
              <a:t>/&gt;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&lt;dataset name="TDS Tutorial: example data 2" urlPath="test/example2.nc" /&gt;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&lt;dataset name="TDS Tutorial: example data 3" urlPath="test/example3.nc" /&gt;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</a:t>
            </a:r>
            <a:r>
              <a:rPr lang="en-US" sz="1400" b="1">
                <a:latin typeface="Courier New" charset="0"/>
                <a:cs typeface="Courier New" charset="0"/>
              </a:rPr>
              <a:t>catalogRef</a:t>
            </a:r>
            <a:r>
              <a:rPr lang="en-US" sz="1400">
                <a:latin typeface="Courier New" charset="0"/>
                <a:cs typeface="Courier New" charset="0"/>
              </a:rPr>
              <a:t> xlink:title="My Other Catalog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            xlink:href="</a:t>
            </a:r>
            <a:r>
              <a:rPr lang="en-US" sz="1400" b="1">
                <a:latin typeface="Courier New" charset="0"/>
                <a:cs typeface="Courier New" charset="0"/>
              </a:rPr>
              <a:t>myOtherCatalog.xml</a:t>
            </a:r>
            <a:r>
              <a:rPr lang="en-US" sz="1400">
                <a:latin typeface="Courier New" charset="0"/>
                <a:cs typeface="Courier New" charset="0"/>
              </a:rPr>
              <a:t>" /&gt;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&lt;catalogRef xlink:title="Far Away Univ catalog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              xlink:href="http://www.farAwayU.edu/thredds/catalog.xml" /&gt;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 &lt;/dataset&gt;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&lt;/catalog&gt;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THREDDS Catalogs</a:t>
            </a:r>
          </a:p>
        </p:txBody>
      </p:sp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7775"/>
            <a:ext cx="79819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THREDDS Catalogs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250113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THREDDS Catalogs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250113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2390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800000"/>
              </a:solidFill>
              <a:latin typeface="Verdana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000">
                <a:latin typeface="Calibri" charset="0"/>
              </a:rPr>
              <a:t>THREDDS Data Server</a:t>
            </a:r>
            <a:br>
              <a:rPr lang="en-US" sz="4000">
                <a:latin typeface="Calibri" charset="0"/>
              </a:rPr>
            </a:br>
            <a:r>
              <a:rPr lang="en-US" sz="4000">
                <a:latin typeface="Calibri" charset="0"/>
              </a:rPr>
              <a:t>Getting Started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68763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TDS is written in 100% Java</a:t>
            </a:r>
          </a:p>
          <a:p>
            <a:r>
              <a:rPr lang="en-US" dirty="0">
                <a:latin typeface="Calibri" charset="0"/>
              </a:rPr>
              <a:t>TDS uses the Java Servlet framework</a:t>
            </a:r>
          </a:p>
          <a:p>
            <a:pPr lvl="1"/>
            <a:r>
              <a:rPr lang="en-US" dirty="0">
                <a:latin typeface="Calibri" charset="0"/>
              </a:rPr>
              <a:t>Need to Install Tomcat or other servlet container</a:t>
            </a:r>
          </a:p>
          <a:p>
            <a:pPr lvl="2"/>
            <a:r>
              <a:rPr lang="en-US" dirty="0">
                <a:latin typeface="Calibri" charset="0"/>
              </a:rPr>
              <a:t>Tomcat used in many places (The Weather Channel, Netflix, LinkedIn, to name a few)</a:t>
            </a:r>
          </a:p>
          <a:p>
            <a:pPr lvl="2"/>
            <a:r>
              <a:rPr lang="en-US" dirty="0">
                <a:latin typeface="Calibri" charset="0"/>
              </a:rPr>
              <a:t>Note: many cloud services can use servlets (e.g. Google App Engine, Windows Azure Compute)</a:t>
            </a:r>
          </a:p>
          <a:p>
            <a:pPr marL="0" indent="0">
              <a:buNone/>
            </a:pPr>
            <a:r>
              <a:rPr lang="en-US" u="sng" dirty="0">
                <a:latin typeface="Calibri" charset="0"/>
              </a:rPr>
              <a:t>First up: Install and configure Tomcat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Access to Data: Push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Unidata</a:t>
            </a:r>
            <a:r>
              <a:rPr lang="ja-JP" altLang="en-US" sz="2800">
                <a:latin typeface="Calibri" charset="0"/>
              </a:rPr>
              <a:t>’</a:t>
            </a:r>
            <a:r>
              <a:rPr lang="en-US" altLang="ja-JP" sz="2800">
                <a:latin typeface="Calibri" charset="0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Supports subscription to subsets of data feeds</a:t>
            </a:r>
          </a:p>
          <a:p>
            <a:pPr lvl="1"/>
            <a:endParaRPr lang="en-US">
              <a:latin typeface="Calibri" charset="0"/>
            </a:endParaRPr>
          </a:p>
          <a:p>
            <a:pPr lvl="1"/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Access to Data: Pull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IDD data from Unidata available via</a:t>
            </a:r>
          </a:p>
          <a:p>
            <a:pPr lvl="1"/>
            <a:r>
              <a:rPr lang="en-US" sz="2000">
                <a:latin typeface="Calibri" charset="0"/>
              </a:rPr>
              <a:t>Servers:</a:t>
            </a:r>
          </a:p>
          <a:p>
            <a:pPr lvl="2"/>
            <a:r>
              <a:rPr lang="en-US" sz="1800">
                <a:latin typeface="Calibri" charset="0"/>
              </a:rPr>
              <a:t>McIDAS ADDE</a:t>
            </a:r>
          </a:p>
          <a:p>
            <a:pPr lvl="2"/>
            <a:r>
              <a:rPr lang="en-US" sz="1800">
                <a:latin typeface="Calibri" charset="0"/>
              </a:rPr>
              <a:t>TDS</a:t>
            </a:r>
          </a:p>
          <a:p>
            <a:pPr lvl="2"/>
            <a:r>
              <a:rPr lang="en-US" sz="1800">
                <a:latin typeface="Calibri" charset="0"/>
              </a:rPr>
              <a:t>RAMADDA</a:t>
            </a:r>
          </a:p>
          <a:p>
            <a:pPr lvl="1"/>
            <a:r>
              <a:rPr lang="en-US" sz="2000">
                <a:latin typeface="Calibri" charset="0"/>
              </a:rPr>
              <a:t>Protocols</a:t>
            </a:r>
            <a:r>
              <a:rPr lang="en-US" sz="2400">
                <a:latin typeface="Calibri" charset="0"/>
              </a:rPr>
              <a:t>:</a:t>
            </a:r>
          </a:p>
          <a:p>
            <a:pPr lvl="2"/>
            <a:r>
              <a:rPr lang="en-US" sz="1800">
                <a:latin typeface="Calibri" charset="0"/>
              </a:rPr>
              <a:t>http, FTP</a:t>
            </a:r>
          </a:p>
          <a:p>
            <a:pPr lvl="2"/>
            <a:r>
              <a:rPr lang="en-US" sz="1800">
                <a:latin typeface="Calibri" charset="0"/>
              </a:rPr>
              <a:t>ADDE, OPeNDAP</a:t>
            </a:r>
          </a:p>
          <a:p>
            <a:pPr lvl="2"/>
            <a:r>
              <a:rPr lang="en-US" sz="1800">
                <a:latin typeface="Calibri" charset="0"/>
              </a:rPr>
              <a:t>OGC WCS and </a:t>
            </a:r>
            <a:r>
              <a:rPr lang="en-US" sz="2000">
                <a:latin typeface="Calibri" charset="0"/>
              </a:rPr>
              <a:t>WMS</a:t>
            </a:r>
          </a:p>
          <a:p>
            <a:r>
              <a:rPr lang="en-US" sz="2800">
                <a:latin typeface="Calibri" charset="0"/>
              </a:rPr>
              <a:t>The Unidata</a:t>
            </a:r>
            <a:r>
              <a:rPr lang="en-US" altLang="ja-JP" sz="2800">
                <a:latin typeface="Calibri" charset="0"/>
              </a:rPr>
              <a:t> TDS server thredds.ucar.edu (formerly known as motherlode) </a:t>
            </a:r>
            <a:r>
              <a:rPr lang="ja-JP" altLang="en-US" sz="2800">
                <a:latin typeface="Calibri" charset="0"/>
              </a:rPr>
              <a:t>“</a:t>
            </a:r>
            <a:r>
              <a:rPr lang="en-US" altLang="ja-JP" sz="2800">
                <a:latin typeface="Calibri" charset="0"/>
              </a:rPr>
              <a:t>archives</a:t>
            </a:r>
            <a:r>
              <a:rPr lang="ja-JP" altLang="en-US" sz="2800">
                <a:latin typeface="Calibri" charset="0"/>
              </a:rPr>
              <a:t>”</a:t>
            </a:r>
            <a:r>
              <a:rPr lang="en-US" altLang="ja-JP" sz="2800">
                <a:latin typeface="Calibri" charset="0"/>
              </a:rPr>
              <a:t> latest month or so of IDD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McIDAS-X</a:t>
            </a:r>
          </a:p>
        </p:txBody>
      </p:sp>
      <p:sp>
        <p:nvSpPr>
          <p:cNvPr id="19466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IDV</a:t>
            </a:r>
          </a:p>
        </p:txBody>
      </p:sp>
      <p:pic>
        <p:nvPicPr>
          <p:cNvPr id="4" name="Picture 3" descr="HurricaneCharli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77" y="2155151"/>
            <a:ext cx="2906941" cy="1957340"/>
          </a:xfrm>
          <a:prstGeom prst="rect">
            <a:avLst/>
          </a:prstGeom>
        </p:spPr>
      </p:pic>
      <p:pic>
        <p:nvPicPr>
          <p:cNvPr id="2" name="Picture 1" descr="WRF_WindSpeedVectorX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2489" r="26851" b="6349"/>
          <a:stretch/>
        </p:blipFill>
        <p:spPr>
          <a:xfrm>
            <a:off x="6190274" y="3979334"/>
            <a:ext cx="2927319" cy="2401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Support the community</a:t>
            </a:r>
          </a:p>
          <a:p>
            <a:pPr lvl="1"/>
            <a:r>
              <a:rPr lang="en-US">
                <a:latin typeface="Calibri" charset="0"/>
              </a:rPr>
              <a:t>User Workshops</a:t>
            </a:r>
          </a:p>
          <a:p>
            <a:pPr lvl="1"/>
            <a:r>
              <a:rPr lang="en-US">
                <a:latin typeface="Calibri" charset="0"/>
              </a:rPr>
              <a:t>Training Workshops</a:t>
            </a:r>
          </a:p>
          <a:p>
            <a:pPr lvl="1"/>
            <a:r>
              <a:rPr lang="en-US">
                <a:latin typeface="Calibri" charset="0"/>
              </a:rPr>
              <a:t>Mailing lists</a:t>
            </a:r>
          </a:p>
          <a:p>
            <a:pPr lvl="2"/>
            <a:r>
              <a:rPr lang="en-US">
                <a:latin typeface="Calibri" charset="0"/>
              </a:rPr>
              <a:t>For specific software packages</a:t>
            </a:r>
          </a:p>
          <a:p>
            <a:pPr lvl="2"/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community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email list – for Unidata community announcements</a:t>
            </a:r>
          </a:p>
          <a:p>
            <a:r>
              <a:rPr lang="en-US">
                <a:latin typeface="Calibri" charset="0"/>
              </a:rPr>
              <a:t>Represent and advocate for the community</a:t>
            </a:r>
          </a:p>
          <a:p>
            <a:r>
              <a:rPr lang="en-US">
                <a:latin typeface="Calibri" charset="0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Why TDS –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As a user, some things I want to be able to do: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Easily ‘see’ information regarding the dataset, without the need to download any files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Temporal / spatial ranges, available variables, contact info, dataset details</a:t>
            </a:r>
            <a:endParaRPr lang="en-US" dirty="0" smtClean="0">
              <a:ea typeface="+mn-ea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Get only the data I need/want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Temporal, spatial, and variable </a:t>
            </a:r>
            <a:r>
              <a:rPr lang="en-US" dirty="0" err="1" smtClean="0">
                <a:ea typeface="+mn-ea"/>
              </a:rPr>
              <a:t>subsetting</a:t>
            </a:r>
            <a:endParaRPr lang="en-US" dirty="0" smtClean="0">
              <a:ea typeface="+mn-ea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Get data remotely in a variety of ways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Download one file, even if data span multiple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Why THREDDS Data Server (TDS)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– 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As a data provider, I want to be able to: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Catalog my data holdings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Aggregate data files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Provide a ‘quick view’ of my data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Easily add information (metadata) to my datasets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Fix ‘incorrect’ </a:t>
            </a:r>
            <a:r>
              <a:rPr lang="en-US" dirty="0" smtClean="0"/>
              <a:t>datasets*</a:t>
            </a:r>
            <a:endParaRPr lang="en-US" dirty="0" smtClean="0">
              <a:ea typeface="+mn-ea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Allow flexibility in the way users access my data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ea typeface="+mn-ea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ea typeface="+mn-ea"/>
              </a:rPr>
              <a:t>Give users what they need to do science!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THREDDS Data Server (TDS)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server for scientific data (written in 100% Java)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serve any dataset the </a:t>
            </a:r>
            <a:r>
              <a:rPr lang="en-US" dirty="0" err="1" smtClean="0">
                <a:ea typeface="+mn-ea"/>
                <a:cs typeface="+mn-cs"/>
              </a:rPr>
              <a:t>netCDF</a:t>
            </a:r>
            <a:r>
              <a:rPr lang="en-US" dirty="0" smtClean="0">
                <a:ea typeface="+mn-ea"/>
                <a:cs typeface="+mn-cs"/>
              </a:rPr>
              <a:t>-Java library can read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netCDF-3, netCDF-4, HDF-4, HDF-5, HDF-EOS, GRIB-1, GRIB-2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Advertise available datasets and services via catalogs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Data access (subset) services: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OPeNDAP</a:t>
            </a:r>
            <a:endParaRPr lang="en-US" dirty="0" smtClean="0">
              <a:ea typeface="+mn-ea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OGC WMS and WCS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NCSS, </a:t>
            </a:r>
            <a:r>
              <a:rPr lang="en-US" dirty="0" err="1" smtClean="0">
                <a:ea typeface="+mn-ea"/>
              </a:rPr>
              <a:t>cdmRemote</a:t>
            </a:r>
            <a:endParaRPr lang="en-US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Data collection services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Aggregation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Point/station collection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Metadata services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THREDDS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ncISO</a:t>
            </a:r>
            <a:r>
              <a:rPr lang="en-US" dirty="0" smtClean="0">
                <a:ea typeface="+mn-ea"/>
              </a:rPr>
              <a:t>: ISO, UDDC, </a:t>
            </a:r>
            <a:r>
              <a:rPr lang="en-US" dirty="0" err="1" smtClean="0">
                <a:ea typeface="+mn-ea"/>
              </a:rPr>
              <a:t>NcML</a:t>
            </a:r>
            <a:endParaRPr lang="en-US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1075</Words>
  <Application>Microsoft Macintosh PowerPoint</Application>
  <PresentationFormat>On-screen Show (4:3)</PresentationFormat>
  <Paragraphs>224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ＭＳ Ｐゴシック</vt:lpstr>
      <vt:lpstr>Calibri</vt:lpstr>
      <vt:lpstr>Comic Sans MS</vt:lpstr>
      <vt:lpstr>Verdana</vt:lpstr>
      <vt:lpstr>Courier New</vt:lpstr>
      <vt:lpstr>MS PGothic</vt:lpstr>
      <vt:lpstr>Office Theme</vt:lpstr>
      <vt:lpstr>Unidata TDS Workshop  TDS Overview – Part I</vt:lpstr>
      <vt:lpstr>Unidata – Who are we?</vt:lpstr>
      <vt:lpstr>Access to Data: Push</vt:lpstr>
      <vt:lpstr>Access to Data: Pull</vt:lpstr>
      <vt:lpstr>Visualizing and Analyzing Data</vt:lpstr>
      <vt:lpstr>Unidata User Community</vt:lpstr>
      <vt:lpstr>Why TDS – Users</vt:lpstr>
      <vt:lpstr>Why THREDDS Data Server (TDS) – Data Providers</vt:lpstr>
      <vt:lpstr>THREDDS Data Server (TDS)</vt:lpstr>
      <vt:lpstr>THREDDS Data Server</vt:lpstr>
      <vt:lpstr>THREDDS Data Server</vt:lpstr>
      <vt:lpstr>Common Data Model (CDM)</vt:lpstr>
      <vt:lpstr>PowerPoint Presentation</vt:lpstr>
      <vt:lpstr>THREDDS Data Server</vt:lpstr>
      <vt:lpstr>THREDDS Catalogs</vt:lpstr>
      <vt:lpstr>THREDDS Catalogs</vt:lpstr>
      <vt:lpstr>THREDDS Catalogs</vt:lpstr>
      <vt:lpstr>THREDDS Catalogs</vt:lpstr>
      <vt:lpstr>THREDDS Catalogs</vt:lpstr>
      <vt:lpstr>THREDDS Data Server 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Sean Arms</cp:lastModifiedBy>
  <cp:revision>80</cp:revision>
  <dcterms:created xsi:type="dcterms:W3CDTF">2010-11-02T23:47:00Z</dcterms:created>
  <dcterms:modified xsi:type="dcterms:W3CDTF">2012-10-17T18:38:58Z</dcterms:modified>
</cp:coreProperties>
</file>