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EFC5-AF8D-46A2-BCF7-764A51727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Algorithm analysis</a:t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84E0-76B5-4661-8943-14572A00C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63" y="3534378"/>
            <a:ext cx="6400800" cy="1947333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Learning objectives</a:t>
            </a:r>
          </a:p>
          <a:p>
            <a:r>
              <a:rPr lang="en-ZA" dirty="0">
                <a:solidFill>
                  <a:schemeClr val="bg1"/>
                </a:solidFill>
              </a:rPr>
              <a:t>• Understand searching algorithms</a:t>
            </a:r>
          </a:p>
          <a:p>
            <a:r>
              <a:rPr lang="en-ZA" dirty="0">
                <a:solidFill>
                  <a:schemeClr val="bg1"/>
                </a:solidFill>
              </a:rPr>
              <a:t>• Understand sorting algorithms</a:t>
            </a:r>
          </a:p>
          <a:p>
            <a:r>
              <a:rPr lang="en-ZA" dirty="0">
                <a:solidFill>
                  <a:schemeClr val="bg1"/>
                </a:solidFill>
              </a:rPr>
              <a:t>• Implement searching and sorting algorithms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86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">
            <a:extLst>
              <a:ext uri="{FF2B5EF4-FFF2-40B4-BE49-F238E27FC236}">
                <a16:creationId xmlns:a16="http://schemas.microsoft.com/office/drawing/2014/main" id="{30F61604-68EA-471B-B6A2-999E1945FB6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53420" y="958215"/>
            <a:ext cx="9318585" cy="4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7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61FF13-47AF-435A-9E94-3B42CFE3366E}"/>
              </a:ext>
            </a:extLst>
          </p:cNvPr>
          <p:cNvSpPr/>
          <p:nvPr/>
        </p:nvSpPr>
        <p:spPr>
          <a:xfrm>
            <a:off x="363255" y="1741118"/>
            <a:ext cx="985798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ZA" sz="36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Insertion sort</a:t>
            </a:r>
            <a:endParaRPr lang="en-ZA" sz="4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</a:t>
            </a:r>
            <a:r>
              <a:rPr lang="en-ZA" sz="20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Insertion sort works by maintaining a list in two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sz="20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 sections: a ‘sorted’ section at the start and an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sz="20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 ‘unsorted’ section at the end.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sz="20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It then works through the data and inserts each value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sz="20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in its correct position in the sorted section.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sz="20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By the time it reaches the end of the list, all values are</a:t>
            </a:r>
            <a:endParaRPr lang="en-ZA" sz="2000" kern="150" dirty="0">
              <a:effectLst/>
              <a:latin typeface="Arial Black" panose="020B0A04020102020204" pitchFamily="34" charset="0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89126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">
            <a:extLst>
              <a:ext uri="{FF2B5EF4-FFF2-40B4-BE49-F238E27FC236}">
                <a16:creationId xmlns:a16="http://schemas.microsoft.com/office/drawing/2014/main" id="{6C45BA2E-F05C-4C08-B1BA-068428A5708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45203" y="351308"/>
            <a:ext cx="9386619" cy="55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9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71F321-71A6-4D42-8A5E-AB5CD9D41CBD}"/>
              </a:ext>
            </a:extLst>
          </p:cNvPr>
          <p:cNvSpPr/>
          <p:nvPr/>
        </p:nvSpPr>
        <p:spPr>
          <a:xfrm>
            <a:off x="613775" y="1165416"/>
            <a:ext cx="113110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ZA" sz="3200" kern="150" dirty="0">
                <a:latin typeface="DejaVu Sans"/>
                <a:ea typeface="Noto Sans CJK SC"/>
                <a:cs typeface="Lohit Devanagari"/>
              </a:rPr>
              <a:t>Algorithm analysis</a:t>
            </a:r>
            <a:endParaRPr lang="en-ZA" sz="3200" kern="150" dirty="0">
              <a:latin typeface="Liberation Serif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latin typeface="DejaVu Sans"/>
                <a:ea typeface="Noto Sans CJK SC"/>
                <a:cs typeface="Lohit Devanagari"/>
              </a:rPr>
              <a:t> </a:t>
            </a:r>
            <a:endParaRPr lang="en-ZA" kern="150" dirty="0">
              <a:latin typeface="Liberation Serif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latin typeface="DejaVu Sans"/>
                <a:ea typeface="Noto Sans CJK SC"/>
                <a:cs typeface="Lohit Devanagari"/>
              </a:rPr>
              <a:t> </a:t>
            </a:r>
            <a:endParaRPr lang="en-ZA" kern="150" dirty="0">
              <a:latin typeface="Liberation Serif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Algorithm analysis is a branch of computer science; it measures performance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and provides tools to analyse program efficiency. When we analyse an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algorithm, we check two aspects of performance, namely: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1. Time: how fast is the algorithm’s performance and how is this affected at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runtime?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2. Memory: the resources taken up, e.g. the amount of memory required to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execute the algorithm.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033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9ECE7-6DCD-4273-8033-2E06A95BC598}"/>
              </a:ext>
            </a:extLst>
          </p:cNvPr>
          <p:cNvSpPr/>
          <p:nvPr/>
        </p:nvSpPr>
        <p:spPr>
          <a:xfrm>
            <a:off x="438411" y="970442"/>
            <a:ext cx="10254641" cy="5223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ZA" sz="3600" kern="150" dirty="0">
                <a:latin typeface="Chandas"/>
                <a:ea typeface="Noto Sans CJK SC"/>
                <a:cs typeface="Lohit Devanagari"/>
              </a:rPr>
              <a:t>The main properties of Algorithms</a:t>
            </a:r>
          </a:p>
          <a:p>
            <a:pPr>
              <a:spcAft>
                <a:spcPts val="0"/>
              </a:spcAft>
            </a:pPr>
            <a:endParaRPr lang="en-ZA" sz="2800" kern="150" dirty="0">
              <a:latin typeface="Liberation Serif"/>
              <a:ea typeface="Noto Sans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In order for an algorithm to be useful, it must help us find a solution to a specific problem. For that to happen, an algorithm must satisfy five properties.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ZA" sz="1400" b="1" kern="150" dirty="0">
                <a:latin typeface="Arial Black" panose="020B0A04020102020204" pitchFamily="34" charset="0"/>
                <a:ea typeface="Noto Sans CJK SC"/>
                <a:cs typeface="Lohit Devanagari"/>
              </a:rPr>
              <a:t>Input</a:t>
            </a:r>
            <a:r>
              <a:rPr lang="en-ZA" sz="14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: </a:t>
            </a: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The inputs used in an algorithm must come from a specified set of  elements, where the amount and type of inputs are specified.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ZA" sz="1400" b="1" kern="150" dirty="0">
                <a:latin typeface="Arial Black" panose="020B0A04020102020204" pitchFamily="34" charset="0"/>
                <a:ea typeface="Noto Sans CJK SC"/>
                <a:cs typeface="Lohit Devanagari"/>
              </a:rPr>
              <a:t>Output</a:t>
            </a:r>
            <a:r>
              <a:rPr lang="en-ZA" sz="14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: </a:t>
            </a: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The algorithm must specify the output and how it is related to the input.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ZA" sz="1400" b="1" kern="150" dirty="0">
                <a:latin typeface="Arial Black" panose="020B0A04020102020204" pitchFamily="34" charset="0"/>
                <a:ea typeface="Noto Sans CJK SC"/>
                <a:cs typeface="Lohit Devanagari"/>
              </a:rPr>
              <a:t>Definiteness</a:t>
            </a:r>
            <a:r>
              <a:rPr lang="en-ZA" sz="14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: </a:t>
            </a: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The steps in the algorithm must be clearly defined and detailed.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ZA" sz="1400" b="1" kern="150" dirty="0">
                <a:latin typeface="Arial Black" panose="020B0A04020102020204" pitchFamily="34" charset="0"/>
                <a:ea typeface="Noto Sans CJK SC"/>
                <a:cs typeface="Lohit Devanagari"/>
              </a:rPr>
              <a:t>Effectiveness</a:t>
            </a:r>
            <a:r>
              <a:rPr lang="en-ZA" sz="14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: </a:t>
            </a: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The steps in the algorithm must be doable and effective.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ZA" sz="1400" b="1" kern="150" dirty="0">
                <a:latin typeface="Arial Black" panose="020B0A04020102020204" pitchFamily="34" charset="0"/>
                <a:ea typeface="Noto Sans CJK SC"/>
                <a:cs typeface="Lohit Devanagari"/>
              </a:rPr>
              <a:t>Finiteness</a:t>
            </a:r>
            <a:r>
              <a:rPr lang="en-ZA" sz="14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: </a:t>
            </a: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The algorithm must come to an end after a specific number of steps.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ZA" sz="1400" b="1" kern="150" dirty="0">
                <a:latin typeface="Arial Black" panose="020B0A04020102020204" pitchFamily="34" charset="0"/>
                <a:ea typeface="Noto Sans CJK SC"/>
                <a:cs typeface="Lohit Devanagari"/>
              </a:rPr>
              <a:t>Correctness</a:t>
            </a:r>
            <a:r>
              <a:rPr lang="en-ZA" sz="14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 : </a:t>
            </a: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Algorithm returns for any correct input a correct output in finite number of steps.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ZA" sz="1400" b="1" kern="150" dirty="0">
                <a:latin typeface="Arial Black" panose="020B0A04020102020204" pitchFamily="34" charset="0"/>
                <a:ea typeface="Noto Sans CJK SC"/>
                <a:cs typeface="Lohit Devanagari"/>
              </a:rPr>
              <a:t>Generality</a:t>
            </a:r>
            <a:r>
              <a:rPr lang="en-ZA" sz="14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 : </a:t>
            </a: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Algorithm solves all problems of a certain type.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ZA" sz="1400" b="1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 </a:t>
            </a:r>
            <a:endParaRPr lang="en-ZA" sz="14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ZA" sz="1400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When an algorithm satisfies these seven properties, it is a fail-proof way to solve the problem for which it was written.</a:t>
            </a:r>
            <a:endParaRPr lang="en-ZA" sz="1400" kern="150" dirty="0">
              <a:effectLst/>
              <a:latin typeface="Arial Black" panose="020B0A04020102020204" pitchFamily="34" charset="0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4960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4A8D-7ECF-40A0-A519-A51700FA2102}"/>
              </a:ext>
            </a:extLst>
          </p:cNvPr>
          <p:cNvSpPr/>
          <p:nvPr/>
        </p:nvSpPr>
        <p:spPr>
          <a:xfrm>
            <a:off x="851770" y="565408"/>
            <a:ext cx="11148164" cy="495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ZA" sz="5400" kern="150" dirty="0">
                <a:latin typeface="Chandas"/>
                <a:ea typeface="Noto Sans CJK SC"/>
                <a:cs typeface="Lohit Devanagari"/>
              </a:rPr>
              <a:t>Searching </a:t>
            </a:r>
            <a:r>
              <a:rPr lang="en-ZA" sz="4800" kern="150" dirty="0">
                <a:latin typeface="Chandas"/>
                <a:ea typeface="Noto Sans CJK SC"/>
                <a:cs typeface="Lohit Devanagari"/>
              </a:rPr>
              <a:t>algorithms</a:t>
            </a:r>
            <a:endParaRPr lang="en-ZA" sz="3200" kern="150" dirty="0">
              <a:latin typeface="Liberation Serif"/>
              <a:ea typeface="Noto Sans CJK SC"/>
              <a:cs typeface="Lohit Devanagari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We know that today’s computers store a lot of information. To retrieve this information proficiently we need very efficient searching algorithms.</a:t>
            </a:r>
          </a:p>
          <a:p>
            <a:pPr marL="285750" indent="-28575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ZA" kern="150" dirty="0">
                <a:latin typeface="Arial Black" panose="020B0A04020102020204" pitchFamily="34" charset="0"/>
                <a:ea typeface="Noto Sans CJK SC"/>
                <a:cs typeface="Lohit Devanagari"/>
              </a:rPr>
              <a:t>Linear search</a:t>
            </a: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 linear search is the simplest search algorithm. It takes a data set and works</a:t>
            </a:r>
            <a:endParaRPr lang="en-ZA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through such from start to end, looking for a value. If it finds such, it returns</a:t>
            </a:r>
            <a:endParaRPr lang="en-ZA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the position. If it goes all the way to the end without finding such, it is not in</a:t>
            </a:r>
            <a:endParaRPr lang="en-ZA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the data set. Linear searching is also called ‘brute force searching’.</a:t>
            </a:r>
            <a:endParaRPr lang="en-ZA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34634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6C1546-B43F-4CF8-B026-C156DE667958}"/>
              </a:ext>
            </a:extLst>
          </p:cNvPr>
          <p:cNvSpPr/>
          <p:nvPr/>
        </p:nvSpPr>
        <p:spPr>
          <a:xfrm>
            <a:off x="901874" y="1047259"/>
            <a:ext cx="8430016" cy="4337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ZA" sz="3200" b="1" kern="150" dirty="0">
                <a:latin typeface="Chandas"/>
              </a:rPr>
              <a:t>Example </a:t>
            </a:r>
            <a:endParaRPr lang="en-ZA" sz="4800" b="1" kern="150" dirty="0">
              <a:latin typeface="Liberation Serif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public int </a:t>
            </a:r>
            <a:r>
              <a:rPr lang="en-ZA" kern="150" dirty="0" err="1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linearSearch</a:t>
            </a: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(int[] dataset, int key)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{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//loop through values in dataset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for (int </a:t>
            </a:r>
            <a:r>
              <a:rPr lang="en-ZA" kern="150" dirty="0" err="1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pos</a:t>
            </a: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 = 0; </a:t>
            </a:r>
            <a:r>
              <a:rPr lang="en-ZA" kern="150" dirty="0" err="1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pos</a:t>
            </a: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 &lt; </a:t>
            </a:r>
            <a:r>
              <a:rPr lang="en-ZA" kern="150" dirty="0" err="1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dataset.length</a:t>
            </a: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; </a:t>
            </a:r>
            <a:r>
              <a:rPr lang="en-ZA" kern="150" dirty="0" err="1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pos</a:t>
            </a: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++)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{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if (dataset[</a:t>
            </a:r>
            <a:r>
              <a:rPr lang="en-ZA" kern="150" dirty="0" err="1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pos</a:t>
            </a: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] == key)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{ //value is found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return </a:t>
            </a:r>
            <a:r>
              <a:rPr lang="en-ZA" kern="150" dirty="0" err="1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pos</a:t>
            </a: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;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}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}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return -1; //value not found, return -1 to indicate not in dataset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}</a:t>
            </a:r>
            <a:endParaRPr lang="en-ZA" sz="3600" kern="150" dirty="0">
              <a:solidFill>
                <a:schemeClr val="bg1"/>
              </a:solidFill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chemeClr val="bg1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 </a:t>
            </a:r>
            <a:endParaRPr lang="en-ZA" sz="3600" kern="150" dirty="0">
              <a:solidFill>
                <a:schemeClr val="bg1"/>
              </a:solidFill>
              <a:effectLst/>
              <a:latin typeface="Arial Black" panose="020B0A04020102020204" pitchFamily="34" charset="0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7106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2111D2-A8A1-4BE4-9B59-AF9B7F474344}"/>
              </a:ext>
            </a:extLst>
          </p:cNvPr>
          <p:cNvSpPr/>
          <p:nvPr/>
        </p:nvSpPr>
        <p:spPr>
          <a:xfrm>
            <a:off x="1127342" y="688931"/>
            <a:ext cx="1043418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ZA" sz="3600" kern="150" dirty="0">
                <a:latin typeface="Chandas"/>
                <a:ea typeface="Noto Sans CJK SC"/>
                <a:cs typeface="Lohit Devanagari"/>
              </a:rPr>
              <a:t>Binary</a:t>
            </a:r>
            <a:r>
              <a:rPr lang="en-ZA" sz="3200" kern="150" dirty="0">
                <a:latin typeface="Chandas"/>
                <a:ea typeface="Noto Sans CJK SC"/>
                <a:cs typeface="Lohit Devanagari"/>
              </a:rPr>
              <a:t> </a:t>
            </a:r>
            <a:r>
              <a:rPr lang="en-ZA" sz="3600" kern="150" dirty="0">
                <a:latin typeface="Chandas"/>
                <a:ea typeface="Noto Sans CJK SC"/>
                <a:cs typeface="Lohit Devanagari"/>
              </a:rPr>
              <a:t>search</a:t>
            </a:r>
            <a:endParaRPr lang="en-ZA" sz="3200" kern="150" dirty="0">
              <a:latin typeface="Liberation Serif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sz="2000" kern="150" dirty="0">
                <a:solidFill>
                  <a:srgbClr val="000000"/>
                </a:solidFill>
                <a:latin typeface="Chandas"/>
                <a:ea typeface="Noto Sans CJK SC"/>
                <a:cs typeface="Lohit Devanagari"/>
              </a:rPr>
              <a:t> </a:t>
            </a:r>
            <a:endParaRPr lang="en-ZA" sz="2000" kern="150" dirty="0">
              <a:latin typeface="Liberation Serif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 binary search is called ‘binary’ because of the way that data is split in two at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every comparison. It is very efficient because of the way it eliminates data that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is not relevant.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 binary search can be implemented via recursion or by just using iteration.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 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latin typeface="Arial Black" panose="020B0A04020102020204" pitchFamily="34" charset="0"/>
                <a:ea typeface="Noto Sans CJK SC"/>
                <a:cs typeface="Lohit Devanagari"/>
              </a:rPr>
              <a:t>• Example: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Imagine that you are looking for a name in a telephone book. Because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the book is printed alphabetically, you can find the name very quickly;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you do not have to read the book from front to back to find the name.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You open the book somewhere in the middle, pick one name off a page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and compare such with the name that you are looking for. Since you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know your alphabet, you will know whether the name will be before or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after the one you are checking. You can, therefore, with a single check,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eliminate half the book. If you repeat this a few times you will be left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with very few names to search through in the end.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Chandas"/>
                <a:ea typeface="Noto Sans CJK SC"/>
                <a:cs typeface="Lohit Devanagari"/>
              </a:rPr>
              <a:t> </a:t>
            </a:r>
            <a:endParaRPr lang="en-ZA" sz="2000" kern="150" dirty="0">
              <a:effectLst/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98608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EE1852-3D63-42D8-B559-49D49A54EE33}"/>
              </a:ext>
            </a:extLst>
          </p:cNvPr>
          <p:cNvSpPr/>
          <p:nvPr/>
        </p:nvSpPr>
        <p:spPr>
          <a:xfrm>
            <a:off x="1436318" y="1252603"/>
            <a:ext cx="931936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ZA" sz="3600" kern="150" dirty="0">
                <a:latin typeface="Chandas"/>
                <a:ea typeface="Noto Sans CJK SC"/>
                <a:cs typeface="Lohit Devanagari"/>
              </a:rPr>
              <a:t>Sorting algorithms</a:t>
            </a:r>
            <a:endParaRPr lang="en-ZA" sz="4000" kern="150" dirty="0">
              <a:latin typeface="Liberation Serif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There are many different algorithms for sorting data.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Some are very efficient, others are terribly inefficient depending on your data set or problem you’re trying to solve.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Data sorting is essential to make finding data easier.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o Bubble sort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o Selection sort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o Insertion sort</a:t>
            </a:r>
            <a:endParaRPr lang="en-ZA" sz="2000" kern="150" dirty="0">
              <a:effectLst/>
              <a:latin typeface="Arial Black" panose="020B0A04020102020204" pitchFamily="34" charset="0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14457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3EE87-6DE1-4B43-907B-B03891E72967}"/>
              </a:ext>
            </a:extLst>
          </p:cNvPr>
          <p:cNvSpPr/>
          <p:nvPr/>
        </p:nvSpPr>
        <p:spPr>
          <a:xfrm>
            <a:off x="225468" y="1027135"/>
            <a:ext cx="931936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ZA" sz="4800" kern="150" dirty="0">
                <a:latin typeface="Chandas"/>
                <a:ea typeface="Noto Sans CJK SC"/>
                <a:cs typeface="Lohit Devanagari"/>
              </a:rPr>
              <a:t>Bubble sort</a:t>
            </a:r>
          </a:p>
          <a:p>
            <a:pPr>
              <a:spcAft>
                <a:spcPts val="0"/>
              </a:spcAft>
            </a:pPr>
            <a:r>
              <a:rPr lang="en-ZA" dirty="0">
                <a:solidFill>
                  <a:schemeClr val="bg1"/>
                </a:solidFill>
                <a:latin typeface="Arial Black" panose="020B0A04020102020204" pitchFamily="34" charset="0"/>
              </a:rPr>
              <a:t>Bubble sort is the easiest sorting algorithm to implement, however, it is also the most inefficient.</a:t>
            </a:r>
          </a:p>
          <a:p>
            <a:pPr>
              <a:spcAft>
                <a:spcPts val="0"/>
              </a:spcAft>
            </a:pPr>
            <a:endParaRPr lang="en-ZA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ZA" dirty="0">
                <a:solidFill>
                  <a:schemeClr val="bg1"/>
                </a:solidFill>
                <a:latin typeface="Arial Black" panose="020B0A04020102020204" pitchFamily="34" charset="0"/>
              </a:rPr>
              <a:t>• Such works by repeatedly comparing two values in a</a:t>
            </a:r>
          </a:p>
          <a:p>
            <a:r>
              <a:rPr lang="en-ZA" dirty="0">
                <a:solidFill>
                  <a:schemeClr val="bg1"/>
                </a:solidFill>
                <a:latin typeface="Arial Black" panose="020B0A04020102020204" pitchFamily="34" charset="0"/>
              </a:rPr>
              <a:t>set and swopping them.</a:t>
            </a:r>
          </a:p>
          <a:p>
            <a:r>
              <a:rPr lang="en-ZA" dirty="0">
                <a:solidFill>
                  <a:schemeClr val="bg1"/>
                </a:solidFill>
                <a:latin typeface="Arial Black" panose="020B0A04020102020204" pitchFamily="34" charset="0"/>
              </a:rPr>
              <a:t>• It can work through a data set many times, making it</a:t>
            </a:r>
          </a:p>
          <a:p>
            <a:r>
              <a:rPr lang="en-ZA" dirty="0">
                <a:solidFill>
                  <a:schemeClr val="bg1"/>
                </a:solidFill>
                <a:latin typeface="Arial Black" panose="020B0A04020102020204" pitchFamily="34" charset="0"/>
              </a:rPr>
              <a:t>very slow.</a:t>
            </a:r>
          </a:p>
          <a:p>
            <a:r>
              <a:rPr lang="en-ZA" dirty="0">
                <a:solidFill>
                  <a:schemeClr val="bg1"/>
                </a:solidFill>
                <a:latin typeface="Arial Black" panose="020B0A04020102020204" pitchFamily="34" charset="0"/>
              </a:rPr>
              <a:t>• It has an average running time of O(n 2 ).</a:t>
            </a:r>
          </a:p>
          <a:p>
            <a:r>
              <a:rPr lang="en-ZA" dirty="0">
                <a:solidFill>
                  <a:schemeClr val="bg1"/>
                </a:solidFill>
                <a:latin typeface="Arial Black" panose="020B0A04020102020204" pitchFamily="34" charset="0"/>
              </a:rPr>
              <a:t>Bubble sort code example</a:t>
            </a:r>
          </a:p>
          <a:p>
            <a:endParaRPr lang="en-ZA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ZA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ZA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ZA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Aft>
                <a:spcPts val="0"/>
              </a:spcAft>
            </a:pPr>
            <a:endParaRPr lang="en-ZA" sz="2000" kern="150" dirty="0">
              <a:effectLst/>
              <a:latin typeface="Liberation Serif"/>
              <a:ea typeface="Noto Sans CJK SC"/>
              <a:cs typeface="Lohit Devanagari"/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1DA2690C-E82D-4271-9F8F-C17239ADF0A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8625" y="4659878"/>
            <a:ext cx="9116208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60BA2-F8C4-42AD-A3D7-CAF2EA4697DC}"/>
              </a:ext>
            </a:extLst>
          </p:cNvPr>
          <p:cNvSpPr/>
          <p:nvPr/>
        </p:nvSpPr>
        <p:spPr>
          <a:xfrm>
            <a:off x="1265129" y="2091848"/>
            <a:ext cx="85803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ZA" sz="3200" kern="150" dirty="0">
                <a:latin typeface="Arial Black" panose="020B0A04020102020204" pitchFamily="34" charset="0"/>
                <a:ea typeface="Noto Sans CJK SC"/>
                <a:cs typeface="Lohit Devanagari"/>
              </a:rPr>
              <a:t>Selection sort</a:t>
            </a: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Selection sort also works by going through a list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repeatedly.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It takes the first value, then goes through the list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looking for a value that is smaller.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• It then swops the two values.</a:t>
            </a:r>
            <a:endParaRPr lang="en-ZA" sz="2000" kern="150" dirty="0"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ZA" kern="150" dirty="0">
                <a:solidFill>
                  <a:srgbClr val="000000"/>
                </a:solidFill>
                <a:latin typeface="Arial Black" panose="020B0A04020102020204" pitchFamily="34" charset="0"/>
                <a:ea typeface="Noto Sans CJK SC"/>
                <a:cs typeface="Lohit Devanagari"/>
              </a:rPr>
              <a:t> </a:t>
            </a:r>
            <a:endParaRPr lang="en-ZA" sz="2000" kern="150" dirty="0">
              <a:effectLst/>
              <a:latin typeface="Arial Black" panose="020B0A04020102020204" pitchFamily="34" charset="0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6785444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{6A17C798-49DA-470D-8EAF-DCF89A30D414}tf02900771</Template>
  <TotalTime>46</TotalTime>
  <Words>875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Century Gothic</vt:lpstr>
      <vt:lpstr>Chandas</vt:lpstr>
      <vt:lpstr>DejaVu Sans</vt:lpstr>
      <vt:lpstr>Liberation Serif</vt:lpstr>
      <vt:lpstr>Wingdings 3</vt:lpstr>
      <vt:lpstr>Slice</vt:lpstr>
      <vt:lpstr>Algorithm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</dc:title>
  <dc:creator>Vhambelani Maelekano</dc:creator>
  <cp:lastModifiedBy>Vhambelani Maelekano</cp:lastModifiedBy>
  <cp:revision>5</cp:revision>
  <dcterms:created xsi:type="dcterms:W3CDTF">2020-03-13T08:06:54Z</dcterms:created>
  <dcterms:modified xsi:type="dcterms:W3CDTF">2020-03-13T08:53:49Z</dcterms:modified>
</cp:coreProperties>
</file>