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2" r:id="rId4"/>
    <p:sldId id="271" r:id="rId5"/>
    <p:sldId id="269" r:id="rId6"/>
    <p:sldId id="272" r:id="rId7"/>
    <p:sldId id="273" r:id="rId8"/>
    <p:sldId id="274" r:id="rId9"/>
    <p:sldId id="275" r:id="rId10"/>
    <p:sldId id="276" r:id="rId11"/>
    <p:sldId id="278" r:id="rId12"/>
    <p:sldId id="277" r:id="rId13"/>
    <p:sldId id="279" r:id="rId14"/>
    <p:sldId id="281" r:id="rId15"/>
    <p:sldId id="280" r:id="rId16"/>
    <p:sldId id="258" r:id="rId17"/>
    <p:sldId id="261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4D3833"/>
    <a:srgbClr val="666666"/>
    <a:srgbClr val="444444"/>
    <a:srgbClr val="333333"/>
    <a:srgbClr val="777777"/>
    <a:srgbClr val="7D5C55"/>
    <a:srgbClr val="F2E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>
        <p:scale>
          <a:sx n="100" d="100"/>
          <a:sy n="100" d="100"/>
        </p:scale>
        <p:origin x="1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CE15F-33AC-4C4C-567C-D33C8DF0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93492A-923B-CA18-AA6E-C69E6B76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EC971-6348-9B5A-751E-88580208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72EBE-3C4E-580F-04D7-1BD4D8CD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7C02A-4529-F5C7-DE96-35CC8F2D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A77AD-6014-0659-1502-7C40C274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A2EAB-DA6D-3618-D6F9-08EB75FF3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9C3AA-1F37-63BE-ADBB-C1D37D9A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6842F-D19A-5270-BE99-052AA7DF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75A72-AB89-1EE3-1893-1B08680D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5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49185-F57D-E6AF-32D4-52572ABD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A4AD4-56CB-EE3A-F208-29DA2D80D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32816-9288-DB1E-77BA-12B1CEC1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B7709-B8C8-6E56-BE98-57189FBB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6FEC3-A13A-D29C-3E40-FF35C87F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274A-1822-4834-8F91-A98F3DE6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EA0DF-D17D-D57F-DD12-F6570E6A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EA8D9-78EE-9057-F5A2-DEF6153F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7C5B4-6B70-461A-BF11-EE39AECE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A77F2-C71A-7663-B351-8EC9D772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4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3078A-EEA7-9777-33A5-70C5A6B0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96EA1-0070-E90C-17E8-9B3D707B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41212-8B90-2E24-05F6-63845FCA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77C83-0D35-0ACC-7FCD-51E5EF5A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C669A-B4C5-73D5-B051-24B376C6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6CE7-430A-7FB3-C1F4-A38E0597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BAEE5-47F9-0269-70BF-2DCBE3098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2B2E4-24F8-0D45-ED37-4CC516C0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440E0-105F-DF5C-AD26-5BEDBB2B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ED964-5A59-9F7C-0B1C-549F6289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445AD-D7C1-F17E-2293-EBA64D4E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00A6C-03FD-AD06-D70B-CECCFB3C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3F2F3-92E0-B1CB-DFB6-F2D3D04F0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393E-781F-3D04-4889-E1E29F081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CCD15D-14A1-1710-93A4-EAA64558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7A3F50-FEE9-5A3E-24FC-506477AC7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57C0C2-D32E-B588-87E7-5586DFE9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34C34-B7AB-175C-E95D-AB2E9DDF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D0CECD-C924-BBD0-940D-5191B4C3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34A78-B330-5981-B617-3B7F26CE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17952A-1329-6570-B17B-07E44725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DFAF98-0030-A3DB-21E6-54BB2687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6AA44A-51E9-48DC-D617-B3B20FD3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3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E104E-91CC-ED6E-C189-9018FB55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767B94-F0D1-B6C3-F855-677A353F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4B661-C00A-EAF6-5996-189218E6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0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5A7F9-9C59-6262-8E80-4D7AF308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8CA8B-C84D-8401-5C38-53F0526A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0390D-9AA4-7534-B198-B33729320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A5E2F-ABB5-B25F-D1D5-0D534A1E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A689A-0C6A-5C73-6F29-86C70179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55268-9383-3755-C263-D90A26C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6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A56E-9F3D-8F33-C03A-968993E3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9246A-D2C2-6A94-CD68-A47F9AC96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D3583E-E5E0-8846-FCA9-A64C441E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67C60-6B92-1E30-43A4-DF263211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2D2B3-5F82-4E52-D26A-1B65F72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208B6-9C5B-1A68-073D-9BF1E3C4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4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DE8F4D-D9FB-EFE9-EF22-A2C87C8F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E1645-E228-0220-FDF3-2D32BC1A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B896B-5326-B779-0310-31E65955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8421-1741-4A58-9AD2-3B42E624DCF2}" type="datetimeFigureOut">
              <a:rPr lang="zh-CN" altLang="en-US" smtClean="0"/>
              <a:t>2024/2/3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9E830-EB6E-AAC1-D307-EA86E295B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57AD-7F6F-BD4A-0251-8BEB15779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C79C-C7A7-4266-8FE5-630A5C4FA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D06DC-C7DF-07D9-8AC7-86FACF11B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40BDFC-1CB8-F4E7-C6BB-B3FA6ECCA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395A73-A0E2-EAC9-8B2E-F07EB04AC328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88C7D0-55A1-18A2-11EF-8B42AA7065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E5A557-7169-1BA9-176F-6CB6FD5CC0E6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11325C-0D7C-9708-A791-31ECF64115D0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292BC6-A426-E8B7-2FBA-94D0E0290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80C844-8AE1-3501-4F54-34CBD47D5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B1EB0F6-4DB9-6B14-D453-331BD5E10656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账号（未登录）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077D3C-3C2D-43AA-BB1A-8D18CE087B64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797CFA-D528-F181-4B5A-B7F4ADFEEC41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3F55584-F2FD-E238-4AD5-7018ADCA349B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09BF9F8-021E-59CA-1EE4-4FAE55116B52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单词本管理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单词抽查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单词听写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大家的单词本</a:t>
            </a:r>
            <a:endParaRPr lang="en-US" altLang="zh-CN" sz="1400" dirty="0">
              <a:solidFill>
                <a:srgbClr val="AAAAAA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5959177-0CC7-123C-6AC7-8C88C78F4099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84F5C76-E8A1-36BF-F4DA-99F47F7BC8DE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句子翻译练习</a:t>
            </a:r>
          </a:p>
        </p:txBody>
      </p:sp>
    </p:spTree>
    <p:extLst>
      <p:ext uri="{BB962C8B-B14F-4D97-AF65-F5344CB8AC3E}">
        <p14:creationId xmlns:p14="http://schemas.microsoft.com/office/powerpoint/2010/main" val="77680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D9D1-F18B-1C3E-D774-C1249A2A1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3C75E8-F10C-3917-6D5E-F63C8D9F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65A3AE-73F6-121F-808F-6D3683CB9CAC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0FD847-DA4F-4925-7F3C-1FB00C26C9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BDD3F5A-45DB-C516-E6B2-ED65EB6AB080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3D86C5-BA95-6BA7-0AE8-2F5F5B6C411A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FD864A-751E-4757-9611-E6C28C59C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DFC1C9-2B06-322E-48BA-4B752ABED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2B42BEE-D626-7075-C42B-E8C57A3559CB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账号（已登录）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700D57-6B61-4A86-08F9-9DE09016C8F0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FD691B-B128-F01C-73EE-DE9AE81859B3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779A8BC-F07D-279B-BFC8-35048BD0B2E0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72EDAB5-46B1-3AA5-EA42-744F76EF0DA3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单词本管理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单词抽查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单词听写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大家的单词本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61B6191-352D-28DA-2E19-768260749253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800DE67-7FD3-C860-94C3-8445E5DD6BD0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D98A99-353E-7EB2-8E8C-9CE1256C6D2C}"/>
              </a:ext>
            </a:extLst>
          </p:cNvPr>
          <p:cNvSpPr/>
          <p:nvPr/>
        </p:nvSpPr>
        <p:spPr>
          <a:xfrm>
            <a:off x="7519598" y="1526164"/>
            <a:ext cx="3583709" cy="4128655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81C1E-E847-88B1-EFCD-2BC6C15BFD9E}"/>
              </a:ext>
            </a:extLst>
          </p:cNvPr>
          <p:cNvSpPr txBox="1"/>
          <p:nvPr/>
        </p:nvSpPr>
        <p:spPr>
          <a:xfrm>
            <a:off x="8757447" y="18398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修改密码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ED95448-CADD-4788-C746-759ED63769B6}"/>
              </a:ext>
            </a:extLst>
          </p:cNvPr>
          <p:cNvSpPr/>
          <p:nvPr/>
        </p:nvSpPr>
        <p:spPr>
          <a:xfrm>
            <a:off x="7866829" y="2500129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8AFEB2-8C5F-6E1C-30A9-831674F56D3F}"/>
              </a:ext>
            </a:extLst>
          </p:cNvPr>
          <p:cNvSpPr/>
          <p:nvPr/>
        </p:nvSpPr>
        <p:spPr>
          <a:xfrm>
            <a:off x="7866829" y="3182465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2A5E391-1B4E-0893-5D9B-82C6F35AB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544" y="3271133"/>
            <a:ext cx="182880" cy="18288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860FC0B-D510-64F1-9B1A-861C3444E558}"/>
              </a:ext>
            </a:extLst>
          </p:cNvPr>
          <p:cNvSpPr txBox="1"/>
          <p:nvPr/>
        </p:nvSpPr>
        <p:spPr>
          <a:xfrm>
            <a:off x="8320196" y="25188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旧密码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F0092E-133C-0541-C2FE-4D26A7C43F81}"/>
              </a:ext>
            </a:extLst>
          </p:cNvPr>
          <p:cNvSpPr txBox="1"/>
          <p:nvPr/>
        </p:nvSpPr>
        <p:spPr>
          <a:xfrm>
            <a:off x="8320195" y="32011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密码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1994315-9A5B-F4B3-3348-EB1F7370C934}"/>
              </a:ext>
            </a:extLst>
          </p:cNvPr>
          <p:cNvSpPr/>
          <p:nvPr/>
        </p:nvSpPr>
        <p:spPr>
          <a:xfrm>
            <a:off x="7866831" y="4594873"/>
            <a:ext cx="2889244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F7D0C4E-ABDF-DEDA-CB4C-4978637A0676}"/>
              </a:ext>
            </a:extLst>
          </p:cNvPr>
          <p:cNvSpPr/>
          <p:nvPr/>
        </p:nvSpPr>
        <p:spPr>
          <a:xfrm>
            <a:off x="7866823" y="3912537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A61F370-6C54-BDD8-6CF0-F1BC5126D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538" y="4001205"/>
            <a:ext cx="182880" cy="18288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1E1A070-4179-6A20-9950-07E97C1C10DC}"/>
              </a:ext>
            </a:extLst>
          </p:cNvPr>
          <p:cNvSpPr txBox="1"/>
          <p:nvPr/>
        </p:nvSpPr>
        <p:spPr>
          <a:xfrm>
            <a:off x="8320189" y="39312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确认密码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5E240A1-8AF9-B290-971A-94FB10527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538" y="2593355"/>
            <a:ext cx="182880" cy="182880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D3C9E1F-89AF-8CD6-A4B5-0E28C881B9DF}"/>
              </a:ext>
            </a:extLst>
          </p:cNvPr>
          <p:cNvSpPr/>
          <p:nvPr/>
        </p:nvSpPr>
        <p:spPr>
          <a:xfrm>
            <a:off x="3222295" y="1526165"/>
            <a:ext cx="3583709" cy="4128655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D90523-21E1-77D5-B3F1-D98F70926494}"/>
              </a:ext>
            </a:extLst>
          </p:cNvPr>
          <p:cNvSpPr/>
          <p:nvPr/>
        </p:nvSpPr>
        <p:spPr>
          <a:xfrm>
            <a:off x="3569525" y="4611604"/>
            <a:ext cx="2889244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单词本管理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95FB6B-D47E-12CD-84D8-336160194384}"/>
              </a:ext>
            </a:extLst>
          </p:cNvPr>
          <p:cNvSpPr txBox="1"/>
          <p:nvPr/>
        </p:nvSpPr>
        <p:spPr>
          <a:xfrm>
            <a:off x="3998484" y="18398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（这里填用户名）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89B4CC5-E96E-A5F4-7175-BB448D635F92}"/>
              </a:ext>
            </a:extLst>
          </p:cNvPr>
          <p:cNvSpPr/>
          <p:nvPr/>
        </p:nvSpPr>
        <p:spPr>
          <a:xfrm>
            <a:off x="3569524" y="2500129"/>
            <a:ext cx="2889244" cy="369332"/>
          </a:xfrm>
          <a:prstGeom prst="round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04F8004-9EFF-53BC-9D89-BCD512FADC24}"/>
              </a:ext>
            </a:extLst>
          </p:cNvPr>
          <p:cNvSpPr/>
          <p:nvPr/>
        </p:nvSpPr>
        <p:spPr>
          <a:xfrm>
            <a:off x="3569525" y="3232499"/>
            <a:ext cx="2889244" cy="369332"/>
          </a:xfrm>
          <a:prstGeom prst="round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注销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C4803D-5C1F-8E2C-C37B-84F4F1332F57}"/>
              </a:ext>
            </a:extLst>
          </p:cNvPr>
          <p:cNvCxnSpPr>
            <a:cxnSpLocks/>
          </p:cNvCxnSpPr>
          <p:nvPr/>
        </p:nvCxnSpPr>
        <p:spPr>
          <a:xfrm>
            <a:off x="3569524" y="4103620"/>
            <a:ext cx="2889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4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6DEDF-5069-3350-7E32-42D65EF7C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55145F-A52A-7A5C-B7FD-BAB46298D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2CF97D8-0E9D-81D4-E34C-250D536BB953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E46E06-EA9D-E5FE-9A60-40711AA389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A1AEE37-B1DF-AC62-5754-CB74E2828EB9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571AB3-DB16-8BC7-FDE9-9C7B056A6F52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393731-0374-AD13-E786-AC1DDA5A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2F3F1B-4A19-EB54-B296-A4ECA7449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C18055-8266-1D11-914F-443353D19024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账号（已登录）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8C310E-44CD-5DC7-9CE1-942E7457D91C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8A088-E735-03C2-1676-C78744B9E1C1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7FFF6AE-C4A8-6F80-B85F-FD3EC305D467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72BE76D-94F2-9798-BB4F-0C5B01C87ADF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单词本管理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单词抽查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单词听写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大家的单词本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755BC28-BB50-F605-C7A2-B4B0D1351FFC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EEDE68C-CB6B-BE17-0FB4-5A960262D761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2723569-5C8B-8246-2D50-79FFF70C2D1F}"/>
              </a:ext>
            </a:extLst>
          </p:cNvPr>
          <p:cNvSpPr/>
          <p:nvPr/>
        </p:nvSpPr>
        <p:spPr>
          <a:xfrm>
            <a:off x="7519598" y="1526164"/>
            <a:ext cx="3583709" cy="4128655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9AB19C-A510-9A4D-DAF6-1E2DA3EBEE48}"/>
              </a:ext>
            </a:extLst>
          </p:cNvPr>
          <p:cNvSpPr txBox="1"/>
          <p:nvPr/>
        </p:nvSpPr>
        <p:spPr>
          <a:xfrm>
            <a:off x="8757447" y="18398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修改密码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D692722-8382-F82C-8A0A-91348219920C}"/>
              </a:ext>
            </a:extLst>
          </p:cNvPr>
          <p:cNvSpPr/>
          <p:nvPr/>
        </p:nvSpPr>
        <p:spPr>
          <a:xfrm>
            <a:off x="7866829" y="2500129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5AF73CB-8674-E474-5344-9607C443C5F8}"/>
              </a:ext>
            </a:extLst>
          </p:cNvPr>
          <p:cNvSpPr/>
          <p:nvPr/>
        </p:nvSpPr>
        <p:spPr>
          <a:xfrm>
            <a:off x="7866829" y="3182465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2CA9A54-04B3-0BF0-FB43-62F16A906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544" y="3271133"/>
            <a:ext cx="182880" cy="18288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1B929DA-9CF7-634D-28E2-CC4B84C1C824}"/>
              </a:ext>
            </a:extLst>
          </p:cNvPr>
          <p:cNvSpPr txBox="1"/>
          <p:nvPr/>
        </p:nvSpPr>
        <p:spPr>
          <a:xfrm>
            <a:off x="8320196" y="25188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旧密码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6F5E5E-3B8B-E637-38A6-5D2362EB007B}"/>
              </a:ext>
            </a:extLst>
          </p:cNvPr>
          <p:cNvSpPr txBox="1"/>
          <p:nvPr/>
        </p:nvSpPr>
        <p:spPr>
          <a:xfrm>
            <a:off x="8320195" y="32011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密码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E539E22-2175-A13B-AF41-059A2A75DBF2}"/>
              </a:ext>
            </a:extLst>
          </p:cNvPr>
          <p:cNvSpPr/>
          <p:nvPr/>
        </p:nvSpPr>
        <p:spPr>
          <a:xfrm>
            <a:off x="7866831" y="4594873"/>
            <a:ext cx="2889244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E4D18AD-51BA-972E-8A01-C5BA3345D417}"/>
              </a:ext>
            </a:extLst>
          </p:cNvPr>
          <p:cNvSpPr/>
          <p:nvPr/>
        </p:nvSpPr>
        <p:spPr>
          <a:xfrm>
            <a:off x="7866823" y="3912537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7D0BE88-524B-8025-0AB3-C93C474BB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538" y="4001205"/>
            <a:ext cx="182880" cy="18288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B974CAB-20C3-16FE-4108-DBCFD4DFAC1D}"/>
              </a:ext>
            </a:extLst>
          </p:cNvPr>
          <p:cNvSpPr txBox="1"/>
          <p:nvPr/>
        </p:nvSpPr>
        <p:spPr>
          <a:xfrm>
            <a:off x="8320189" y="39312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确认密码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EA70EF0-C9EA-8916-2765-D1CF62C6E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538" y="2593355"/>
            <a:ext cx="182880" cy="182880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77E748-A032-F9ED-3625-A62490E44AAE}"/>
              </a:ext>
            </a:extLst>
          </p:cNvPr>
          <p:cNvSpPr/>
          <p:nvPr/>
        </p:nvSpPr>
        <p:spPr>
          <a:xfrm>
            <a:off x="3222295" y="1526165"/>
            <a:ext cx="3583709" cy="4128655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124BF69-3171-7521-6D8F-D1091824ED1F}"/>
              </a:ext>
            </a:extLst>
          </p:cNvPr>
          <p:cNvSpPr/>
          <p:nvPr/>
        </p:nvSpPr>
        <p:spPr>
          <a:xfrm>
            <a:off x="3569525" y="4611604"/>
            <a:ext cx="2889244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单词本管理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3187E99-CF85-576F-FC44-D04D77E1776F}"/>
              </a:ext>
            </a:extLst>
          </p:cNvPr>
          <p:cNvSpPr txBox="1"/>
          <p:nvPr/>
        </p:nvSpPr>
        <p:spPr>
          <a:xfrm>
            <a:off x="3998484" y="18398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（这里填用户名）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77F8E42-4541-3DA1-137B-A9C85CFDAA1A}"/>
              </a:ext>
            </a:extLst>
          </p:cNvPr>
          <p:cNvSpPr/>
          <p:nvPr/>
        </p:nvSpPr>
        <p:spPr>
          <a:xfrm>
            <a:off x="3569524" y="2500129"/>
            <a:ext cx="2889244" cy="369332"/>
          </a:xfrm>
          <a:prstGeom prst="round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3EC2FCC-E189-7A72-7CF2-E44B1960297B}"/>
              </a:ext>
            </a:extLst>
          </p:cNvPr>
          <p:cNvSpPr/>
          <p:nvPr/>
        </p:nvSpPr>
        <p:spPr>
          <a:xfrm>
            <a:off x="3569525" y="3232499"/>
            <a:ext cx="2889244" cy="369332"/>
          </a:xfrm>
          <a:prstGeom prst="round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注销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593C277-B575-986C-0B7F-AF174FC1A0CD}"/>
              </a:ext>
            </a:extLst>
          </p:cNvPr>
          <p:cNvCxnSpPr>
            <a:cxnSpLocks/>
          </p:cNvCxnSpPr>
          <p:nvPr/>
        </p:nvCxnSpPr>
        <p:spPr>
          <a:xfrm>
            <a:off x="3569524" y="4103620"/>
            <a:ext cx="2889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右 33">
            <a:extLst>
              <a:ext uri="{FF2B5EF4-FFF2-40B4-BE49-F238E27FC236}">
                <a16:creationId xmlns:a16="http://schemas.microsoft.com/office/drawing/2014/main" id="{D3D9EF19-8DFF-D019-10E6-2212BF191F0E}"/>
              </a:ext>
            </a:extLst>
          </p:cNvPr>
          <p:cNvSpPr/>
          <p:nvPr/>
        </p:nvSpPr>
        <p:spPr>
          <a:xfrm rot="20700696" flipH="1">
            <a:off x="6201075" y="2324273"/>
            <a:ext cx="4653823" cy="9128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点注销出现提示：是否确定删除账号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DFD9F28-AAE2-86B6-1D98-6017481E3CD8}"/>
              </a:ext>
            </a:extLst>
          </p:cNvPr>
          <p:cNvSpPr txBox="1"/>
          <p:nvPr/>
        </p:nvSpPr>
        <p:spPr>
          <a:xfrm rot="20598423">
            <a:off x="2510038" y="127746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账号管理界面</a:t>
            </a:r>
          </a:p>
        </p:txBody>
      </p:sp>
    </p:spTree>
    <p:extLst>
      <p:ext uri="{BB962C8B-B14F-4D97-AF65-F5344CB8AC3E}">
        <p14:creationId xmlns:p14="http://schemas.microsoft.com/office/powerpoint/2010/main" val="390835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E919B-2A67-6674-69E6-84EADEBD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43BEBB-1B6E-981B-66F4-050D534F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7498BD-FDDD-ED47-677F-B06B1F029CF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78B52F-A073-1A5F-0986-0EE24503E0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6EE5DB-E23A-35AD-ECAC-C57B9CBED603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52612C-E365-BFCC-FF22-542C4197C436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502B95-8558-4BCC-4CC8-1ED72374D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2C76A4-B4A9-D65F-74FB-68D82A8D4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41006FF-71E1-6C9D-BF49-AF98F0D51971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账号（已登录）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F744EA-B088-51AF-0D81-B7E951819204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CED1A8-4895-4BB6-F8DD-0E058D8F5030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15382D-7E15-9E5A-ABAD-2CAB03D82302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B3903-4A41-7059-D5AA-A1555217E601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单词本管理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单词抽查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单词听写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大家的单词本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F942252-D5C0-C9B0-5651-C5FC05D25E1C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7CA68CA-BB6F-FBC2-A7A1-C11E296C21ED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翻译句子练习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374A76-4DA8-5370-F037-C28090D8171F}"/>
              </a:ext>
            </a:extLst>
          </p:cNvPr>
          <p:cNvSpPr/>
          <p:nvPr/>
        </p:nvSpPr>
        <p:spPr>
          <a:xfrm>
            <a:off x="2512290" y="1019568"/>
            <a:ext cx="4660035" cy="503853"/>
          </a:xfrm>
          <a:prstGeom prst="roundRect">
            <a:avLst>
              <a:gd name="adj" fmla="val 11981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32600-1C65-573A-57C3-E928D6F2A26B}"/>
              </a:ext>
            </a:extLst>
          </p:cNvPr>
          <p:cNvSpPr/>
          <p:nvPr/>
        </p:nvSpPr>
        <p:spPr>
          <a:xfrm>
            <a:off x="7737937" y="1019567"/>
            <a:ext cx="2358563" cy="503853"/>
          </a:xfrm>
          <a:prstGeom prst="roundRect">
            <a:avLst>
              <a:gd name="adj" fmla="val 11981"/>
            </a:avLst>
          </a:prstGeom>
          <a:solidFill>
            <a:srgbClr val="F2ECD9"/>
          </a:solidFill>
          <a:ln>
            <a:solidFill>
              <a:srgbClr val="4D3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AE4458-1BBC-B4FB-A568-35FEB138444F}"/>
              </a:ext>
            </a:extLst>
          </p:cNvPr>
          <p:cNvSpPr/>
          <p:nvPr/>
        </p:nvSpPr>
        <p:spPr>
          <a:xfrm>
            <a:off x="10678220" y="1019566"/>
            <a:ext cx="875606" cy="503853"/>
          </a:xfrm>
          <a:prstGeom prst="roundRect">
            <a:avLst>
              <a:gd name="adj" fmla="val 11981"/>
            </a:avLst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查找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091834-8E5D-F4A9-C371-0AC431419392}"/>
              </a:ext>
            </a:extLst>
          </p:cNvPr>
          <p:cNvSpPr txBox="1"/>
          <p:nvPr/>
        </p:nvSpPr>
        <p:spPr>
          <a:xfrm>
            <a:off x="7836794" y="1117603"/>
            <a:ext cx="184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ea"/>
                <a:cs typeface="+mn-cs"/>
              </a:rPr>
              <a:t>21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+mn-ea"/>
                <a:cs typeface="+mn-cs"/>
              </a:rPr>
              <a:t>世纪大英汉词典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D6D62430-FCFF-8F7E-568A-B187EDB11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9710" y="1117603"/>
            <a:ext cx="309600" cy="3096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6A12ACD-FF60-0ADD-6E13-9E099E0C4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6569" y="555168"/>
            <a:ext cx="309600" cy="309600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17C98CB-E9F7-A9DF-4175-58C704A06362}"/>
              </a:ext>
            </a:extLst>
          </p:cNvPr>
          <p:cNvSpPr/>
          <p:nvPr/>
        </p:nvSpPr>
        <p:spPr>
          <a:xfrm>
            <a:off x="2512291" y="2039139"/>
            <a:ext cx="9041535" cy="2971011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2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3D360-B52B-F3C3-A442-A3CB2291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AA4C83-9EB0-5ACD-8AC9-6D7B4C045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B82EF7-4802-DE68-A77D-9DDE42E909F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6E643A-995B-CAFE-52F9-D2490A4E72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7AC07BB-0D8B-90F4-4C79-26438B26AE80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04F837-D203-F576-342C-713E6510D6D9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66A713-4202-408E-B7EA-D8EE772C1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6D6A59-3DB0-FCA0-7F73-F548A9F33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EDBC74-3976-14B4-A02E-D0F616C877C6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账号（未登录）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D40EE8-E029-8E44-ED59-E37AB428FE91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F5FBF5-BC68-6109-197D-8552C245BB39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6271A3C-549A-E345-2EE3-637F9C21B565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69D92E6-8E22-A90D-6DA5-DDD7812D6DD2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单词本管理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单词抽查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单词听写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大家的单词本</a:t>
            </a:r>
            <a:endParaRPr lang="en-US" altLang="zh-CN" sz="1400" dirty="0">
              <a:solidFill>
                <a:srgbClr val="AAAAAA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DC58D7F-9A70-7961-E1C3-FA6B044129CD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295C753-4A0B-5B85-29B4-F89B9C407C31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翻译句子练习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6DD4B7B-11BF-77C5-449A-62264F07544A}"/>
              </a:ext>
            </a:extLst>
          </p:cNvPr>
          <p:cNvSpPr/>
          <p:nvPr/>
        </p:nvSpPr>
        <p:spPr>
          <a:xfrm>
            <a:off x="2512290" y="1019568"/>
            <a:ext cx="4660035" cy="503853"/>
          </a:xfrm>
          <a:prstGeom prst="roundRect">
            <a:avLst>
              <a:gd name="adj" fmla="val 11981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A19A63B-E69E-A2FF-2403-01E3330392E5}"/>
              </a:ext>
            </a:extLst>
          </p:cNvPr>
          <p:cNvSpPr/>
          <p:nvPr/>
        </p:nvSpPr>
        <p:spPr>
          <a:xfrm>
            <a:off x="10678220" y="1019566"/>
            <a:ext cx="875606" cy="503853"/>
          </a:xfrm>
          <a:prstGeom prst="roundRect">
            <a:avLst>
              <a:gd name="adj" fmla="val 11981"/>
            </a:avLst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查找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3CC6F1A-0A6F-DA7E-5F3D-79CD650AA271}"/>
              </a:ext>
            </a:extLst>
          </p:cNvPr>
          <p:cNvSpPr/>
          <p:nvPr/>
        </p:nvSpPr>
        <p:spPr>
          <a:xfrm>
            <a:off x="2512291" y="2039139"/>
            <a:ext cx="9041535" cy="2971011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F352A39-1827-D514-8589-13F93DAFE360}"/>
              </a:ext>
            </a:extLst>
          </p:cNvPr>
          <p:cNvSpPr/>
          <p:nvPr/>
        </p:nvSpPr>
        <p:spPr>
          <a:xfrm>
            <a:off x="7737937" y="1019568"/>
            <a:ext cx="2358563" cy="5552682"/>
          </a:xfrm>
          <a:prstGeom prst="roundRect">
            <a:avLst>
              <a:gd name="adj" fmla="val 3096"/>
            </a:avLst>
          </a:prstGeom>
          <a:solidFill>
            <a:srgbClr val="F2ECD9"/>
          </a:solidFill>
          <a:ln>
            <a:solidFill>
              <a:srgbClr val="4D3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7808E95-FC71-19ED-C2E8-372623F01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569" y="555168"/>
            <a:ext cx="309600" cy="309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4FAF18-FE17-0363-D0F7-5F9873E686F2}"/>
              </a:ext>
            </a:extLst>
          </p:cNvPr>
          <p:cNvSpPr txBox="1"/>
          <p:nvPr/>
        </p:nvSpPr>
        <p:spPr>
          <a:xfrm>
            <a:off x="7836794" y="1117603"/>
            <a:ext cx="18453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21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世纪大英汉词典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现代汉英综合大辞典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新汉英大辞典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朗文当代英语词典英汉双解词典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柯林斯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COBUILD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高阶英汉双解学习词典 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1.7</a:t>
            </a:r>
          </a:p>
          <a:p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牛津高阶英汉双解词典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(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第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9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版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)</a:t>
            </a:r>
          </a:p>
          <a:p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简明英汉汉英词典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韦氏同义词辞典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韦氏高阶学习词典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音标与发音库集合</a:t>
            </a:r>
            <a:endParaRPr lang="zh-CN" altLang="en-US" sz="1400" dirty="0">
              <a:solidFill>
                <a:srgbClr val="666666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248C664-20AD-CE5F-3688-9FBDF0223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422" y="1116694"/>
            <a:ext cx="309600" cy="3096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2964F95-539C-B558-128A-8DC84143390B}"/>
              </a:ext>
            </a:extLst>
          </p:cNvPr>
          <p:cNvCxnSpPr>
            <a:cxnSpLocks/>
          </p:cNvCxnSpPr>
          <p:nvPr/>
        </p:nvCxnSpPr>
        <p:spPr>
          <a:xfrm flipV="1">
            <a:off x="7737937" y="1426294"/>
            <a:ext cx="2358563" cy="16594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749085-5F68-B02F-2CCA-E937C0212FF5}"/>
              </a:ext>
            </a:extLst>
          </p:cNvPr>
          <p:cNvCxnSpPr>
            <a:cxnSpLocks/>
          </p:cNvCxnSpPr>
          <p:nvPr/>
        </p:nvCxnSpPr>
        <p:spPr>
          <a:xfrm flipV="1">
            <a:off x="7737937" y="1887748"/>
            <a:ext cx="2358563" cy="16594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B954DC-F608-CAF1-DA7D-124DA8500070}"/>
              </a:ext>
            </a:extLst>
          </p:cNvPr>
          <p:cNvCxnSpPr>
            <a:cxnSpLocks/>
          </p:cNvCxnSpPr>
          <p:nvPr/>
        </p:nvCxnSpPr>
        <p:spPr>
          <a:xfrm flipV="1">
            <a:off x="7737937" y="2325327"/>
            <a:ext cx="2358563" cy="16594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2C2D28D-BB5D-E193-D179-7EB861035F8A}"/>
              </a:ext>
            </a:extLst>
          </p:cNvPr>
          <p:cNvCxnSpPr>
            <a:cxnSpLocks/>
          </p:cNvCxnSpPr>
          <p:nvPr/>
        </p:nvCxnSpPr>
        <p:spPr>
          <a:xfrm flipV="1">
            <a:off x="7737937" y="2969880"/>
            <a:ext cx="2358563" cy="8297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107979F-8DCA-85F7-81AF-99305FE2F9AE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7737937" y="3787612"/>
            <a:ext cx="2358563" cy="8297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62B749E-B159-916A-4982-88A4A2B67C2E}"/>
              </a:ext>
            </a:extLst>
          </p:cNvPr>
          <p:cNvCxnSpPr>
            <a:cxnSpLocks/>
          </p:cNvCxnSpPr>
          <p:nvPr/>
        </p:nvCxnSpPr>
        <p:spPr>
          <a:xfrm>
            <a:off x="7737937" y="4499486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E83399B-553A-E34D-1E0B-587F008B8A57}"/>
              </a:ext>
            </a:extLst>
          </p:cNvPr>
          <p:cNvCxnSpPr>
            <a:cxnSpLocks/>
          </p:cNvCxnSpPr>
          <p:nvPr/>
        </p:nvCxnSpPr>
        <p:spPr>
          <a:xfrm>
            <a:off x="7737937" y="4865684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62CEE83-E240-57F2-328E-01C4ECADF442}"/>
              </a:ext>
            </a:extLst>
          </p:cNvPr>
          <p:cNvCxnSpPr>
            <a:cxnSpLocks/>
          </p:cNvCxnSpPr>
          <p:nvPr/>
        </p:nvCxnSpPr>
        <p:spPr>
          <a:xfrm>
            <a:off x="7737936" y="5303834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F9538F1-43C8-B745-B432-ADD3065F79F7}"/>
              </a:ext>
            </a:extLst>
          </p:cNvPr>
          <p:cNvCxnSpPr>
            <a:cxnSpLocks/>
          </p:cNvCxnSpPr>
          <p:nvPr/>
        </p:nvCxnSpPr>
        <p:spPr>
          <a:xfrm>
            <a:off x="7737937" y="5761034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6E75493-38BD-32D8-D7B5-507202232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1649" y="1523420"/>
            <a:ext cx="309600" cy="3096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097051F-F765-CBF4-BC1D-861DA44AE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2792" y="1991665"/>
            <a:ext cx="309600" cy="3096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1C694F7-7C02-07E5-FB69-B837C12D1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0018" y="2448864"/>
            <a:ext cx="309600" cy="3096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74FDDCB-1130-6A88-543D-9E315ED11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8646" y="3201837"/>
            <a:ext cx="309600" cy="3096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60E9004-6973-0C6A-6335-9E2081AB3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8646" y="3952888"/>
            <a:ext cx="309600" cy="3096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7DCD425-4002-735B-B0F0-92F269190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6845" y="4961692"/>
            <a:ext cx="309600" cy="3096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A31DA1A-A116-B03D-FA5A-2278D845A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9441" y="4577584"/>
            <a:ext cx="309600" cy="3096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9F962D54-3141-8325-A453-F210FDF89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4530" y="5399842"/>
            <a:ext cx="309600" cy="3096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A209B03B-8E10-079A-2B5E-FA08E6E102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8646" y="5908634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E9770-C3FB-4484-A7F1-AA5716CB4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B13E05-0977-B077-A765-71DF1EE10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E693E9-1448-F1BC-1A12-BA485E0E5FDE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E62D1F-CA4D-4CAB-E8FE-3B0D493C01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38C1A06-2BBF-2F5C-1DEE-4D6D5AF43649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5157-B2F5-5085-7DF9-0C65EDB9F113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68A780-835C-FEAF-CAEC-7FD24B6F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5CF528-92A0-ED9B-7569-4A9548957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511A36-6F35-3EC8-24F0-9D496A351074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账号（未登录）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C09F5B-5206-50FD-93D6-43444D174D1D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60BD5E-E033-76B3-9909-346966C012A7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9F2F208-0105-9EA6-718A-F4949FF070B9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74C31DA-D9B0-57C2-5B5E-39B772A8EE82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单词本管理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单词抽查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单词听写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大家的单词本</a:t>
            </a:r>
            <a:endParaRPr lang="en-US" altLang="zh-CN" sz="1400" dirty="0">
              <a:solidFill>
                <a:srgbClr val="AAAAAA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1A1D4BD-A01B-4C11-0A12-2332E3F28526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3CF2AD-F212-3302-B13E-374704B80A0A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翻译句子练习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B95CD4-EB50-1B5E-4A30-7C4C3CE81C26}"/>
              </a:ext>
            </a:extLst>
          </p:cNvPr>
          <p:cNvSpPr/>
          <p:nvPr/>
        </p:nvSpPr>
        <p:spPr>
          <a:xfrm>
            <a:off x="2512290" y="1019568"/>
            <a:ext cx="4660035" cy="503853"/>
          </a:xfrm>
          <a:prstGeom prst="roundRect">
            <a:avLst>
              <a:gd name="adj" fmla="val 11981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29DDF23-640D-0F21-96F1-B068EB2BA9AC}"/>
              </a:ext>
            </a:extLst>
          </p:cNvPr>
          <p:cNvSpPr/>
          <p:nvPr/>
        </p:nvSpPr>
        <p:spPr>
          <a:xfrm>
            <a:off x="10678220" y="1019566"/>
            <a:ext cx="875606" cy="503853"/>
          </a:xfrm>
          <a:prstGeom prst="roundRect">
            <a:avLst>
              <a:gd name="adj" fmla="val 11981"/>
            </a:avLst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查找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A14AA33-5924-283A-E155-C860AD4FCFA9}"/>
              </a:ext>
            </a:extLst>
          </p:cNvPr>
          <p:cNvSpPr/>
          <p:nvPr/>
        </p:nvSpPr>
        <p:spPr>
          <a:xfrm>
            <a:off x="2512291" y="2039139"/>
            <a:ext cx="9041535" cy="2971011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E226A6-A670-7D0F-340F-D717FF027BD9}"/>
              </a:ext>
            </a:extLst>
          </p:cNvPr>
          <p:cNvSpPr/>
          <p:nvPr/>
        </p:nvSpPr>
        <p:spPr>
          <a:xfrm>
            <a:off x="7737937" y="1019568"/>
            <a:ext cx="2358563" cy="5552682"/>
          </a:xfrm>
          <a:prstGeom prst="roundRect">
            <a:avLst>
              <a:gd name="adj" fmla="val 3096"/>
            </a:avLst>
          </a:prstGeom>
          <a:solidFill>
            <a:srgbClr val="F2ECD9"/>
          </a:solidFill>
          <a:ln>
            <a:solidFill>
              <a:srgbClr val="4D3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F43CE78-ED44-0361-ED9C-F334617B1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569" y="555168"/>
            <a:ext cx="309600" cy="309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263CCC-E2AF-7B65-F033-ED9EC45826B2}"/>
              </a:ext>
            </a:extLst>
          </p:cNvPr>
          <p:cNvSpPr txBox="1"/>
          <p:nvPr/>
        </p:nvSpPr>
        <p:spPr>
          <a:xfrm>
            <a:off x="7836794" y="1117603"/>
            <a:ext cx="18453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21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世纪大英汉词典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现代汉英综合大辞典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新汉英大辞典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朗文当代英语词典英汉双解词典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柯林斯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COBUILD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高阶英汉双解学习词典 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1.7</a:t>
            </a:r>
          </a:p>
          <a:p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牛津高阶英汉双解词典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(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第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9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版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)</a:t>
            </a:r>
          </a:p>
          <a:p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简明英汉汉英词典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韦氏同义词辞典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韦氏高阶学习词典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音标与发音库集合</a:t>
            </a:r>
            <a:endParaRPr lang="zh-CN" altLang="en-US" sz="1400" dirty="0">
              <a:solidFill>
                <a:srgbClr val="666666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5EE2171-FA33-2764-8340-944BD7C19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422" y="1116694"/>
            <a:ext cx="309600" cy="3096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3FDE82E-C60D-85AC-BCCA-4F5234554F81}"/>
              </a:ext>
            </a:extLst>
          </p:cNvPr>
          <p:cNvCxnSpPr>
            <a:cxnSpLocks/>
          </p:cNvCxnSpPr>
          <p:nvPr/>
        </p:nvCxnSpPr>
        <p:spPr>
          <a:xfrm flipV="1">
            <a:off x="7737937" y="1426294"/>
            <a:ext cx="2358563" cy="16594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CD1BE3E-F5DC-E288-1C73-EE3F66C7D61E}"/>
              </a:ext>
            </a:extLst>
          </p:cNvPr>
          <p:cNvCxnSpPr>
            <a:cxnSpLocks/>
          </p:cNvCxnSpPr>
          <p:nvPr/>
        </p:nvCxnSpPr>
        <p:spPr>
          <a:xfrm flipV="1">
            <a:off x="7737937" y="1887748"/>
            <a:ext cx="2358563" cy="16594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67B9A7E-6235-CC48-9A89-C40E7A50038F}"/>
              </a:ext>
            </a:extLst>
          </p:cNvPr>
          <p:cNvCxnSpPr>
            <a:cxnSpLocks/>
          </p:cNvCxnSpPr>
          <p:nvPr/>
        </p:nvCxnSpPr>
        <p:spPr>
          <a:xfrm flipV="1">
            <a:off x="7737937" y="2325327"/>
            <a:ext cx="2358563" cy="16594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5270147-066D-F5AF-C8BE-27EE66A65DED}"/>
              </a:ext>
            </a:extLst>
          </p:cNvPr>
          <p:cNvCxnSpPr>
            <a:cxnSpLocks/>
          </p:cNvCxnSpPr>
          <p:nvPr/>
        </p:nvCxnSpPr>
        <p:spPr>
          <a:xfrm flipV="1">
            <a:off x="7737937" y="2969880"/>
            <a:ext cx="2358563" cy="8297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42796B6-3D1E-08B3-826D-6D4FBF5088DE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7737937" y="3787612"/>
            <a:ext cx="2358563" cy="8297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8CEBE30-84AC-0134-0E3F-90FC8B6C7B35}"/>
              </a:ext>
            </a:extLst>
          </p:cNvPr>
          <p:cNvCxnSpPr>
            <a:cxnSpLocks/>
          </p:cNvCxnSpPr>
          <p:nvPr/>
        </p:nvCxnSpPr>
        <p:spPr>
          <a:xfrm>
            <a:off x="7737937" y="4499486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09C1F53-6745-DD45-3BE8-09EC740641D9}"/>
              </a:ext>
            </a:extLst>
          </p:cNvPr>
          <p:cNvCxnSpPr>
            <a:cxnSpLocks/>
          </p:cNvCxnSpPr>
          <p:nvPr/>
        </p:nvCxnSpPr>
        <p:spPr>
          <a:xfrm>
            <a:off x="7737937" y="4865684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8C8FB1B-D9C8-22BD-74F5-91E0E346B73F}"/>
              </a:ext>
            </a:extLst>
          </p:cNvPr>
          <p:cNvCxnSpPr>
            <a:cxnSpLocks/>
          </p:cNvCxnSpPr>
          <p:nvPr/>
        </p:nvCxnSpPr>
        <p:spPr>
          <a:xfrm>
            <a:off x="7737936" y="5303834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500E8EF-8B12-8094-5E84-6CDB142F72AA}"/>
              </a:ext>
            </a:extLst>
          </p:cNvPr>
          <p:cNvCxnSpPr>
            <a:cxnSpLocks/>
          </p:cNvCxnSpPr>
          <p:nvPr/>
        </p:nvCxnSpPr>
        <p:spPr>
          <a:xfrm>
            <a:off x="7737937" y="5761034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A82D5816-0789-E784-749C-2E72EED5F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1649" y="1523420"/>
            <a:ext cx="309600" cy="3096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481F005-9DDD-CF86-FF5F-00412A30B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2792" y="1991665"/>
            <a:ext cx="309600" cy="3096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451383D-814B-874D-5FDC-F81CC4DAF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0018" y="2448864"/>
            <a:ext cx="309600" cy="3096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50FD0CE-2F14-02CC-8C90-964169B9F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8646" y="3201837"/>
            <a:ext cx="309600" cy="3096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85CD558-BD9F-6261-FCE7-DC60F6EF0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8646" y="3952888"/>
            <a:ext cx="309600" cy="3096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F15B3ABA-2ADC-7A05-932F-6D544A351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6845" y="4961692"/>
            <a:ext cx="309600" cy="3096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D34E3BC0-2463-73CD-2602-4910DF4F3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9441" y="4577584"/>
            <a:ext cx="309600" cy="3096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4D3710B-E1A3-C9D1-FFB3-4BBF406D6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4530" y="5399842"/>
            <a:ext cx="309600" cy="3096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DDA18D67-5C85-9AAE-F176-0FA0C6FEE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8646" y="5908634"/>
            <a:ext cx="309600" cy="309600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E73F46FA-21B1-F0D2-8E21-9553A220FCF5}"/>
              </a:ext>
            </a:extLst>
          </p:cNvPr>
          <p:cNvSpPr/>
          <p:nvPr/>
        </p:nvSpPr>
        <p:spPr>
          <a:xfrm rot="275138">
            <a:off x="5971477" y="456645"/>
            <a:ext cx="3676959" cy="1362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点击拉取选择不同词典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0E2F97B-A96D-4DBA-5048-66548CBAF65C}"/>
              </a:ext>
            </a:extLst>
          </p:cNvPr>
          <p:cNvSpPr/>
          <p:nvPr/>
        </p:nvSpPr>
        <p:spPr>
          <a:xfrm rot="275138">
            <a:off x="5998315" y="1847273"/>
            <a:ext cx="3676959" cy="1362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未登录，不可访问的词典显示上锁图标</a:t>
            </a:r>
          </a:p>
        </p:txBody>
      </p:sp>
    </p:spTree>
    <p:extLst>
      <p:ext uri="{BB962C8B-B14F-4D97-AF65-F5344CB8AC3E}">
        <p14:creationId xmlns:p14="http://schemas.microsoft.com/office/powerpoint/2010/main" val="411650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36C9-8B63-2F84-B619-E9E8E09D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4E55E8-0BF1-77A0-FEA3-238F82BC5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FD9AD9-C30B-CE9C-C754-B821BE72C558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FACB5-3255-EEA4-919C-7150A630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287632-E6A9-43FF-7E8E-39E401849935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077E31-1B31-78F2-A7D7-ABF294C54677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3B62D4-0353-B6CD-A776-ACAC7306B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85EADE-85B6-B9D8-8C02-93C845286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DC8E95-CACB-E1E7-EAB4-00FE278BF782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账号（已登录）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BE4F4E-69E2-B630-4B1F-37446BEB2C13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3F393-4551-9035-C654-0B00A0157E60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15932A1-57CC-5E44-F731-5DF86468DEE7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88838A2-ED60-8324-8362-675C2C5CB066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单词本管理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单词抽查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单词听写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大家的单词本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F2430B7-55DC-66D1-89DD-10DAE11F40AB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2463C3A-3D29-B6BA-C190-0AF46E90745C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翻译句子练习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9AB0BA9-60E3-CA64-7435-0C86B7E13698}"/>
              </a:ext>
            </a:extLst>
          </p:cNvPr>
          <p:cNvSpPr/>
          <p:nvPr/>
        </p:nvSpPr>
        <p:spPr>
          <a:xfrm>
            <a:off x="2512290" y="1019568"/>
            <a:ext cx="4660035" cy="503853"/>
          </a:xfrm>
          <a:prstGeom prst="roundRect">
            <a:avLst>
              <a:gd name="adj" fmla="val 11981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1C78575-F821-E354-F891-4800E53F9893}"/>
              </a:ext>
            </a:extLst>
          </p:cNvPr>
          <p:cNvSpPr/>
          <p:nvPr/>
        </p:nvSpPr>
        <p:spPr>
          <a:xfrm>
            <a:off x="10678220" y="1019566"/>
            <a:ext cx="875606" cy="503853"/>
          </a:xfrm>
          <a:prstGeom prst="roundRect">
            <a:avLst>
              <a:gd name="adj" fmla="val 11981"/>
            </a:avLst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查找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47C9152-5B3F-0460-155B-6690E77B7E00}"/>
              </a:ext>
            </a:extLst>
          </p:cNvPr>
          <p:cNvSpPr/>
          <p:nvPr/>
        </p:nvSpPr>
        <p:spPr>
          <a:xfrm>
            <a:off x="2512291" y="2039139"/>
            <a:ext cx="9041535" cy="2971011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E86DA75-02BE-0073-99D6-543348C23166}"/>
              </a:ext>
            </a:extLst>
          </p:cNvPr>
          <p:cNvSpPr/>
          <p:nvPr/>
        </p:nvSpPr>
        <p:spPr>
          <a:xfrm>
            <a:off x="7737937" y="1019568"/>
            <a:ext cx="2358563" cy="5552682"/>
          </a:xfrm>
          <a:prstGeom prst="roundRect">
            <a:avLst>
              <a:gd name="adj" fmla="val 3096"/>
            </a:avLst>
          </a:prstGeom>
          <a:solidFill>
            <a:srgbClr val="F2ECD9"/>
          </a:solidFill>
          <a:ln>
            <a:solidFill>
              <a:srgbClr val="4D3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CE5F1EB-5D6C-83F8-67EF-63FDDC161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569" y="555168"/>
            <a:ext cx="309600" cy="309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411A8AF-B904-E1EF-633D-CCF1FC8E0839}"/>
              </a:ext>
            </a:extLst>
          </p:cNvPr>
          <p:cNvSpPr txBox="1"/>
          <p:nvPr/>
        </p:nvSpPr>
        <p:spPr>
          <a:xfrm>
            <a:off x="7836794" y="1117603"/>
            <a:ext cx="18453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21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世纪大英汉词典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现代汉英综合大辞典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新汉英大辞典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朗文当代英语词典英汉双解词典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柯林斯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COBUILD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高阶英汉双解学习词典 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1.7</a:t>
            </a:r>
          </a:p>
          <a:p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牛津高阶英汉双解词典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(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第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9</a:t>
            </a:r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版</a:t>
            </a:r>
            <a:r>
              <a:rPr lang="en-US" altLang="zh-CN" sz="1400" b="0" i="0" dirty="0">
                <a:solidFill>
                  <a:srgbClr val="666666"/>
                </a:solidFill>
                <a:effectLst/>
                <a:latin typeface="-apple-system"/>
              </a:rPr>
              <a:t>)</a:t>
            </a:r>
          </a:p>
          <a:p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简明英汉汉英词典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韦氏同义词辞典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韦氏高阶学习词典</a:t>
            </a:r>
            <a:endParaRPr lang="en-US" altLang="zh-CN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endParaRPr lang="zh-CN" altLang="en-US" sz="1400" b="0" i="0" dirty="0">
              <a:solidFill>
                <a:srgbClr val="666666"/>
              </a:solidFill>
              <a:effectLst/>
              <a:latin typeface="-apple-system"/>
            </a:endParaRPr>
          </a:p>
          <a:p>
            <a:r>
              <a:rPr lang="zh-CN" altLang="en-US" sz="1400" b="0" i="0" dirty="0">
                <a:solidFill>
                  <a:srgbClr val="666666"/>
                </a:solidFill>
                <a:effectLst/>
                <a:latin typeface="-apple-system"/>
              </a:rPr>
              <a:t>音标与发音库集合</a:t>
            </a:r>
            <a:endParaRPr lang="zh-CN" altLang="en-US" sz="1400" dirty="0">
              <a:solidFill>
                <a:srgbClr val="666666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E8745C2-CEFF-5C70-3943-2A8F0902C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422" y="1116694"/>
            <a:ext cx="309600" cy="3096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2953152-8887-6C46-5002-3E870F4029E4}"/>
              </a:ext>
            </a:extLst>
          </p:cNvPr>
          <p:cNvCxnSpPr>
            <a:cxnSpLocks/>
          </p:cNvCxnSpPr>
          <p:nvPr/>
        </p:nvCxnSpPr>
        <p:spPr>
          <a:xfrm flipV="1">
            <a:off x="7737937" y="1426294"/>
            <a:ext cx="2358563" cy="16594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AB891C3-6E00-A4F8-5658-4B25FD4A9453}"/>
              </a:ext>
            </a:extLst>
          </p:cNvPr>
          <p:cNvCxnSpPr>
            <a:cxnSpLocks/>
          </p:cNvCxnSpPr>
          <p:nvPr/>
        </p:nvCxnSpPr>
        <p:spPr>
          <a:xfrm flipV="1">
            <a:off x="7737937" y="1887748"/>
            <a:ext cx="2358563" cy="16594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99B3A4-8372-8E14-D149-6B6EE007CDF9}"/>
              </a:ext>
            </a:extLst>
          </p:cNvPr>
          <p:cNvCxnSpPr>
            <a:cxnSpLocks/>
          </p:cNvCxnSpPr>
          <p:nvPr/>
        </p:nvCxnSpPr>
        <p:spPr>
          <a:xfrm flipV="1">
            <a:off x="7737937" y="2325327"/>
            <a:ext cx="2358563" cy="16594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9C5DA2E-FBFC-0454-78BB-ACC2ED71A1C0}"/>
              </a:ext>
            </a:extLst>
          </p:cNvPr>
          <p:cNvCxnSpPr>
            <a:cxnSpLocks/>
          </p:cNvCxnSpPr>
          <p:nvPr/>
        </p:nvCxnSpPr>
        <p:spPr>
          <a:xfrm flipV="1">
            <a:off x="7737937" y="2969880"/>
            <a:ext cx="2358563" cy="8297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EC5603F-32F5-57FB-35DC-8CB3CAB4DED2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7737937" y="3787612"/>
            <a:ext cx="2358563" cy="8297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3C7A53-D8B3-A558-F5C8-E72114CE67EE}"/>
              </a:ext>
            </a:extLst>
          </p:cNvPr>
          <p:cNvCxnSpPr>
            <a:cxnSpLocks/>
          </p:cNvCxnSpPr>
          <p:nvPr/>
        </p:nvCxnSpPr>
        <p:spPr>
          <a:xfrm>
            <a:off x="7737937" y="4499486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3A9CCD9-D8BE-57B3-AE09-603F42A4BCB9}"/>
              </a:ext>
            </a:extLst>
          </p:cNvPr>
          <p:cNvCxnSpPr>
            <a:cxnSpLocks/>
          </p:cNvCxnSpPr>
          <p:nvPr/>
        </p:nvCxnSpPr>
        <p:spPr>
          <a:xfrm>
            <a:off x="7737937" y="4865684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48258DD-C6F7-A6D7-E3E2-61AA8623F7B6}"/>
              </a:ext>
            </a:extLst>
          </p:cNvPr>
          <p:cNvCxnSpPr>
            <a:cxnSpLocks/>
          </p:cNvCxnSpPr>
          <p:nvPr/>
        </p:nvCxnSpPr>
        <p:spPr>
          <a:xfrm>
            <a:off x="7737936" y="5303834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81FF2B1-FBB6-2874-C7B2-F68B52A1AD76}"/>
              </a:ext>
            </a:extLst>
          </p:cNvPr>
          <p:cNvCxnSpPr>
            <a:cxnSpLocks/>
          </p:cNvCxnSpPr>
          <p:nvPr/>
        </p:nvCxnSpPr>
        <p:spPr>
          <a:xfrm>
            <a:off x="7737937" y="5761034"/>
            <a:ext cx="2358563" cy="0"/>
          </a:xfrm>
          <a:prstGeom prst="line">
            <a:avLst/>
          </a:prstGeom>
          <a:ln>
            <a:solidFill>
              <a:srgbClr val="4D38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2ED57D52-A071-C2F0-A3C1-67603FF5B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1649" y="1515892"/>
            <a:ext cx="309600" cy="3096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25610B9-ECF8-10F2-811E-FEBDC5EA3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773" y="1991665"/>
            <a:ext cx="309600" cy="3096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87AE009-FB4D-55A0-67F8-5FD29DD70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9709" y="2484621"/>
            <a:ext cx="309600" cy="3096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900343A-6141-F8A5-C9C4-82FE0B8DE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3482" y="3228094"/>
            <a:ext cx="309600" cy="3096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01242BB-CFE5-7416-15BA-0CB1AAD69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773" y="4057200"/>
            <a:ext cx="309600" cy="3096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3BF684B-D0D1-BB3A-9CDB-5FA90D0B3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9714" y="4525637"/>
            <a:ext cx="309600" cy="3096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C670D8B-F5A7-74E9-95B4-414D35554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773" y="4934005"/>
            <a:ext cx="309600" cy="3096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0E9A0A2-0B31-30D9-5142-EB836ED83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773" y="5352600"/>
            <a:ext cx="309600" cy="3096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A1D8DA9-656A-9DD6-1DD7-1D9A28FA8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773" y="5926116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78BD1D-E3E1-E52F-3DD7-47CBDC47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2" y="137499"/>
            <a:ext cx="1454727" cy="14547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F90D04-55EB-102E-9726-F909074395DA}"/>
              </a:ext>
            </a:extLst>
          </p:cNvPr>
          <p:cNvSpPr txBox="1"/>
          <p:nvPr/>
        </p:nvSpPr>
        <p:spPr>
          <a:xfrm>
            <a:off x="2082287" y="399730"/>
            <a:ext cx="3394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&lt;?xml version="1.0" encoding="UTF-8"?&gt;&lt;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svg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 width="24" height="24" 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viewBox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="0 0 48 48" fill="none" 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xmlns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="http://www.w3.org/2000/svg"&gt;&lt;path d="M7 37C7 29.2967 7 11 7 11C7 7.68629 9.68629 5 13 5H35V31C35 31 18.2326 31 13 31C9.7 31 7 33.6842 7 37Z" fill="none"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="round"/&gt;&lt;path d="M35 31C35 31 14.1537 31 13 31C9.68629 31 7 33.6863 7 37C7 40.3137 9.68629 43 13 43C15.2091 43 25.8758 43 41 43V7"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="round"/&gt;&lt;path d="M14 37H34"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="round"/&gt;&lt;/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svg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&gt;</a:t>
            </a:r>
            <a:endParaRPr lang="zh-CN" altLang="en-US" sz="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CFE266-B06B-E72D-D377-4401BFD37579}"/>
              </a:ext>
            </a:extLst>
          </p:cNvPr>
          <p:cNvSpPr txBox="1"/>
          <p:nvPr/>
        </p:nvSpPr>
        <p:spPr>
          <a:xfrm>
            <a:off x="7439889" y="342749"/>
            <a:ext cx="3745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&lt;?xml version="1.0" encoding="UTF-8"?&gt;&lt;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svg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 width="24" height="24" 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viewBox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="0 0 48 48" fill="none" 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xmlns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="http://www.w3.org/2000/svg"&gt;&lt;path fill-rule="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evenodd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" clip-rule="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evenodd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" d="M24 44C35.0457 44 44 35.0457 44 24C44 12.9543 35.0457 4 24 4C12.9543 4 4 12.9543 4 24C4 35.0457 12.9543 44 24 44Z"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="round"/&gt;&lt;path d="M24 23C26.7614 23 29 20.7614 29 18C29 15.2386 26.7614 13 24 13C21.2386 13 19 15.2386 19 18C19 20.7614 21.2386 23 24 23Z" fill="none"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="round"/&gt;&lt;path d="M10.022 38.332C10.3657 33.1206 14.7016 29 20 29H28C33.2914 29 37.6229 33.1097 37.9767 38.3113"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="round"/&gt;&lt;/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svg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&gt;</a:t>
            </a:r>
            <a:endParaRPr lang="zh-CN" altLang="en-US" sz="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C68678-E344-7D92-6910-AF1DDDA1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749"/>
            <a:ext cx="1149926" cy="11499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D2A503-4B45-A628-7A9F-A563618CB8DB}"/>
              </a:ext>
            </a:extLst>
          </p:cNvPr>
          <p:cNvSpPr txBox="1"/>
          <p:nvPr/>
        </p:nvSpPr>
        <p:spPr>
          <a:xfrm>
            <a:off x="1739002" y="1915672"/>
            <a:ext cx="320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&lt;?xml version="1.0" encoding="UTF-8"?&gt;&lt;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svg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 width="24" height="24" 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viewBox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="0 0 48 48" fill="none" 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xmlns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="http://www.w3.org/2000/svg"&gt;&lt;circle cx="24" cy="12" r="8" fill="none"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="round"/&gt;&lt;path d="M42 44C42 34.0589 33.9411 26 24 26C14.0589 26 6 34.0589 6 44"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="round"/&gt;&lt;/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svg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&gt;</a:t>
            </a:r>
            <a:endParaRPr lang="zh-CN" altLang="en-US" sz="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04BA67-33A1-3C40-165E-17160FDA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82" y="2103009"/>
            <a:ext cx="1043577" cy="10435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A215CC-CB15-CEEF-600B-F4472B9BF917}"/>
              </a:ext>
            </a:extLst>
          </p:cNvPr>
          <p:cNvSpPr txBox="1"/>
          <p:nvPr/>
        </p:nvSpPr>
        <p:spPr>
          <a:xfrm>
            <a:off x="7462979" y="1915672"/>
            <a:ext cx="372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&lt;?xml version="1.0" encoding="UTF-8"?&gt;&lt;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svg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 width="24" height="24" 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viewBox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="0 0 48 48" fill="none" 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xmlns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="http://www.w3.org/2000/svg"&gt;&lt;rect x="12" y="20" width="24" height="18" 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rx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="2" fill="none" stroke="#666666"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="round"/&gt;&lt;path d="M18 20V14C18 10.3181 20.6863 8 24 8C27.3137 8 30 10.3181 30 14V20"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="round"/&gt;&lt;path d="M24 28V30"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="round"/&gt;&lt;path d="M6 18V30"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="round"/&gt;&lt;path d="M42 18V30" stroke="#FFF" stroke-width="4"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linecap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 stroke-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linejoin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="round"/&gt;&lt;/</a:t>
            </a:r>
            <a:r>
              <a:rPr lang="en-US" altLang="zh-CN" sz="800" b="0" i="0" dirty="0" err="1">
                <a:solidFill>
                  <a:srgbClr val="000000"/>
                </a:solidFill>
                <a:effectLst/>
                <a:latin typeface="-apple-system"/>
              </a:rPr>
              <a:t>svg</a:t>
            </a:r>
            <a:r>
              <a:rPr lang="en-US" altLang="zh-CN" sz="800" b="0" i="0" dirty="0">
                <a:solidFill>
                  <a:srgbClr val="000000"/>
                </a:solidFill>
                <a:effectLst/>
                <a:latin typeface="-apple-system"/>
              </a:rPr>
              <a:t>&gt;</a:t>
            </a:r>
            <a:endParaRPr lang="zh-CN" altLang="en-US" sz="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A491D5F-A1EB-A3DC-4903-F59CAA0AE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9" y="3357840"/>
            <a:ext cx="1260763" cy="12607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50FD07-20B8-C5CA-C0B1-25E0B1B015E2}"/>
              </a:ext>
            </a:extLst>
          </p:cNvPr>
          <p:cNvSpPr txBox="1"/>
          <p:nvPr/>
        </p:nvSpPr>
        <p:spPr>
          <a:xfrm>
            <a:off x="1588654" y="3357840"/>
            <a:ext cx="40455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&lt;?xml version="1.0" encoding="UTF-8"?&gt;&lt;</a:t>
            </a:r>
            <a:r>
              <a:rPr lang="en-US" altLang="zh-CN" sz="800" dirty="0" err="1"/>
              <a:t>svg</a:t>
            </a:r>
            <a:r>
              <a:rPr lang="en-US" altLang="zh-CN" sz="800" dirty="0"/>
              <a:t> width="24" height="24" </a:t>
            </a:r>
            <a:r>
              <a:rPr lang="en-US" altLang="zh-CN" sz="800" dirty="0" err="1"/>
              <a:t>viewBox</a:t>
            </a:r>
            <a:r>
              <a:rPr lang="en-US" altLang="zh-CN" sz="800" dirty="0"/>
              <a:t>="0 0 48 48" fill="none" </a:t>
            </a:r>
            <a:r>
              <a:rPr lang="en-US" altLang="zh-CN" sz="800" dirty="0" err="1"/>
              <a:t>xmlns</a:t>
            </a:r>
            <a:r>
              <a:rPr lang="en-US" altLang="zh-CN" sz="800" dirty="0"/>
              <a:t>="http://www.w3.org/2000/svg"&gt;&lt;path d="M22.8682 24.2982C25.4105 26.7935 26.4138 30.4526 25.4971 33.8863C24.5805 37.32 21.8844 40.0019 18.4325 40.9137C14.9806 41.8256 11.3022 40.8276 8.79375 38.2986C5.02208 34.4141 5.07602 28.2394 8.91499 24.4206C12.754 20.6019 18.9613 20.5482 22.8664 24.3L22.8682 24.2982Z" fill="none" stroke="#FFF" stroke-width="4"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d="M23 24L40 7" stroke="#FFF"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d="M30.3052 16.9001L35.7337 22.3001L42.0671 16.0001L36.6385 10.6001L30.3052 16.9001Z" fill="none" stroke="#FFF" stroke-width="4"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="round"/&gt;&lt;/</a:t>
            </a:r>
            <a:r>
              <a:rPr lang="en-US" altLang="zh-CN" sz="800" dirty="0" err="1"/>
              <a:t>svg</a:t>
            </a:r>
            <a:r>
              <a:rPr lang="en-US" altLang="zh-CN" sz="800" dirty="0"/>
              <a:t>&gt;</a:t>
            </a:r>
            <a:endParaRPr lang="zh-CN" altLang="en-US" sz="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F81E99-9015-A8C5-42DA-DD1E716AA275}"/>
              </a:ext>
            </a:extLst>
          </p:cNvPr>
          <p:cNvSpPr txBox="1"/>
          <p:nvPr/>
        </p:nvSpPr>
        <p:spPr>
          <a:xfrm>
            <a:off x="7462978" y="3488595"/>
            <a:ext cx="37222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&lt;?xml version="1.0" encoding="UTF-8"?&gt;&lt;</a:t>
            </a:r>
            <a:r>
              <a:rPr lang="en-US" altLang="zh-CN" sz="800" dirty="0" err="1"/>
              <a:t>svg</a:t>
            </a:r>
            <a:r>
              <a:rPr lang="en-US" altLang="zh-CN" sz="800" dirty="0"/>
              <a:t> width="24" height="24" </a:t>
            </a:r>
            <a:r>
              <a:rPr lang="en-US" altLang="zh-CN" sz="800" dirty="0" err="1"/>
              <a:t>viewBox</a:t>
            </a:r>
            <a:r>
              <a:rPr lang="en-US" altLang="zh-CN" sz="800" dirty="0"/>
              <a:t>="0 0 48 48" fill="none" </a:t>
            </a:r>
            <a:r>
              <a:rPr lang="en-US" altLang="zh-CN" sz="800" dirty="0" err="1"/>
              <a:t>xmlns</a:t>
            </a:r>
            <a:r>
              <a:rPr lang="en-US" altLang="zh-CN" sz="800" dirty="0"/>
              <a:t>="http://www.w3.org/2000/svg"&gt;&lt;path d="M32 6H22V42H32V6Z" fill="none" stroke="#FFF" stroke-width="4"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d="M42 6H32V42H42V6Z" fill="none" stroke="#FFF" stroke-width="4"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d="M10 6L18 7L14.5 42L6 41L10 6Z" fill="none" stroke="#FFF" stroke-width="4"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d="M37 18V15" stroke="#FFF"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d="M27 18V15" stroke="#FFF"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="round"/&gt;&lt;/</a:t>
            </a:r>
            <a:r>
              <a:rPr lang="en-US" altLang="zh-CN" sz="800" dirty="0" err="1"/>
              <a:t>svg</a:t>
            </a:r>
            <a:r>
              <a:rPr lang="en-US" altLang="zh-CN" sz="800" dirty="0"/>
              <a:t>&gt;</a:t>
            </a:r>
            <a:endParaRPr lang="zh-CN" altLang="en-US" sz="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FA6042E-E792-6D39-9F4C-5ECE34206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488" y="3605927"/>
            <a:ext cx="1075352" cy="10753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484FC5-1FD9-7102-4E54-E7C3B0667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232" y="1742159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1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62AB2E0-513F-BB52-26C2-1E9946CF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65" y="3813023"/>
            <a:ext cx="1880677" cy="18806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DF2BCF6-5C05-CB6D-CC75-B1D9D2975CCC}"/>
              </a:ext>
            </a:extLst>
          </p:cNvPr>
          <p:cNvSpPr txBox="1"/>
          <p:nvPr/>
        </p:nvSpPr>
        <p:spPr>
          <a:xfrm>
            <a:off x="2509341" y="337832"/>
            <a:ext cx="3165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&lt;?xml version="1.0" encoding="UTF-8"?&gt;&lt;</a:t>
            </a:r>
            <a:r>
              <a:rPr lang="en-US" altLang="zh-CN" sz="800" dirty="0" err="1"/>
              <a:t>svg</a:t>
            </a:r>
            <a:r>
              <a:rPr lang="en-US" altLang="zh-CN" sz="800" dirty="0"/>
              <a:t> width="24" height="24" </a:t>
            </a:r>
            <a:r>
              <a:rPr lang="en-US" altLang="zh-CN" sz="800" dirty="0" err="1"/>
              <a:t>viewBox</a:t>
            </a:r>
            <a:r>
              <a:rPr lang="en-US" altLang="zh-CN" sz="800" dirty="0"/>
              <a:t>="0 0 48 48" fill="none" </a:t>
            </a:r>
            <a:r>
              <a:rPr lang="en-US" altLang="zh-CN" sz="800" dirty="0" err="1"/>
              <a:t>xmlns</a:t>
            </a:r>
            <a:r>
              <a:rPr lang="en-US" altLang="zh-CN" sz="800" dirty="0"/>
              <a:t>="http://www.w3.org/2000/svg"&gt;&lt;path d="M22.8682 24.2982C25.4105 26.7935 26.4138 30.4526 25.4971 33.8863C24.5805 37.32 21.8844 40.0019 18.4325 40.9137C14.9806 41.8256 11.3022 40.8276 8.79375 38.2986C5.02208 34.4141 5.07602 28.2394 8.91499 24.4206C12.754 20.6019 18.9613 20.5482 22.8664 24.3L22.8682 24.2982Z" fill="none" stroke="#</a:t>
            </a:r>
            <a:r>
              <a:rPr lang="en-US" altLang="zh-CN" sz="800" dirty="0" err="1"/>
              <a:t>aaa</a:t>
            </a:r>
            <a:r>
              <a:rPr lang="en-US" altLang="zh-CN" sz="800" dirty="0"/>
              <a:t>" stroke-width="4"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d="M23 24L40 7" stroke="#</a:t>
            </a:r>
            <a:r>
              <a:rPr lang="en-US" altLang="zh-CN" sz="800" dirty="0" err="1"/>
              <a:t>aaa</a:t>
            </a:r>
            <a:r>
              <a:rPr lang="en-US" altLang="zh-CN" sz="800" dirty="0"/>
              <a:t>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d="M30.3052 16.9001L35.7337 22.3001L42.0671 16.0001L36.6385 10.6001L30.3052 16.9001Z" fill="none" stroke="#</a:t>
            </a:r>
            <a:r>
              <a:rPr lang="en-US" altLang="zh-CN" sz="800" dirty="0" err="1"/>
              <a:t>aaa</a:t>
            </a:r>
            <a:r>
              <a:rPr lang="en-US" altLang="zh-CN" sz="800" dirty="0"/>
              <a:t>" stroke-width="4"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="round"/&gt;&lt;/</a:t>
            </a:r>
            <a:r>
              <a:rPr lang="en-US" altLang="zh-CN" sz="800" dirty="0" err="1"/>
              <a:t>svg</a:t>
            </a:r>
            <a:r>
              <a:rPr lang="en-US" altLang="zh-CN" sz="800" dirty="0"/>
              <a:t>&gt;</a:t>
            </a:r>
            <a:endParaRPr lang="zh-CN" altLang="en-US" sz="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AEB5749-8B5C-38C3-38D2-C1CDCC19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0" y="473362"/>
            <a:ext cx="1297709" cy="129770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D95C775-15AA-CB32-AEB0-2367E2C1AECC}"/>
              </a:ext>
            </a:extLst>
          </p:cNvPr>
          <p:cNvSpPr txBox="1"/>
          <p:nvPr/>
        </p:nvSpPr>
        <p:spPr>
          <a:xfrm>
            <a:off x="2209800" y="2489584"/>
            <a:ext cx="24545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&lt;?xml version="1.0" encoding="UTF-8"?&gt;&lt;</a:t>
            </a:r>
            <a:r>
              <a:rPr lang="en-US" altLang="zh-CN" sz="800" dirty="0" err="1"/>
              <a:t>svg</a:t>
            </a:r>
            <a:r>
              <a:rPr lang="en-US" altLang="zh-CN" sz="800" dirty="0"/>
              <a:t> width="24" height="24" </a:t>
            </a:r>
            <a:r>
              <a:rPr lang="en-US" altLang="zh-CN" sz="800" dirty="0" err="1"/>
              <a:t>viewBox</a:t>
            </a:r>
            <a:r>
              <a:rPr lang="en-US" altLang="zh-CN" sz="800" dirty="0"/>
              <a:t>="0 0 48 48" fill="none" </a:t>
            </a:r>
            <a:r>
              <a:rPr lang="en-US" altLang="zh-CN" sz="800" dirty="0" err="1"/>
              <a:t>xmlns</a:t>
            </a:r>
            <a:r>
              <a:rPr lang="en-US" altLang="zh-CN" sz="800" dirty="0"/>
              <a:t>="http://www.w3.org/2000/svg"&gt;&lt;circle cx="24" cy="12" r="8" fill="none" stroke="#</a:t>
            </a:r>
            <a:r>
              <a:rPr lang="en-US" altLang="zh-CN" sz="800" dirty="0" err="1"/>
              <a:t>aaa</a:t>
            </a:r>
            <a:r>
              <a:rPr lang="en-US" altLang="zh-CN" sz="800" dirty="0"/>
              <a:t>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d="M42 44C42 34.0589 33.9411 26 24 26C14.0589 26 6 34.0589 6 44" stroke="#</a:t>
            </a:r>
            <a:r>
              <a:rPr lang="en-US" altLang="zh-CN" sz="800" dirty="0" err="1"/>
              <a:t>aaa</a:t>
            </a:r>
            <a:r>
              <a:rPr lang="en-US" altLang="zh-CN" sz="800" dirty="0"/>
              <a:t>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="round"/&gt;&lt;/</a:t>
            </a:r>
            <a:r>
              <a:rPr lang="en-US" altLang="zh-CN" sz="800" dirty="0" err="1"/>
              <a:t>svg</a:t>
            </a:r>
            <a:r>
              <a:rPr lang="en-US" altLang="zh-CN" sz="800" dirty="0"/>
              <a:t>&gt;</a:t>
            </a:r>
            <a:endParaRPr lang="zh-CN" altLang="en-US" sz="8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A0D2800-4647-CF16-4452-2AEB0FA8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50" y="2382980"/>
            <a:ext cx="1272309" cy="127230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0C5F9C0-9BDF-A2A3-5092-DD8AD9E149BD}"/>
              </a:ext>
            </a:extLst>
          </p:cNvPr>
          <p:cNvSpPr/>
          <p:nvPr/>
        </p:nvSpPr>
        <p:spPr>
          <a:xfrm>
            <a:off x="672939" y="4184072"/>
            <a:ext cx="1297709" cy="1203042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7D5C55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4D65A4-1E66-99D3-8459-BA279F421AC5}"/>
              </a:ext>
            </a:extLst>
          </p:cNvPr>
          <p:cNvSpPr/>
          <p:nvPr/>
        </p:nvSpPr>
        <p:spPr>
          <a:xfrm>
            <a:off x="1970648" y="4184071"/>
            <a:ext cx="1297709" cy="1203041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#4D3833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E1508B4-DE6B-748D-AEE7-4D065DBB6845}"/>
              </a:ext>
            </a:extLst>
          </p:cNvPr>
          <p:cNvSpPr/>
          <p:nvPr/>
        </p:nvSpPr>
        <p:spPr>
          <a:xfrm>
            <a:off x="1970647" y="5387112"/>
            <a:ext cx="1297709" cy="1203041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#AAAAAA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03BE01-D6BE-0D54-C0F5-53A2870A5498}"/>
              </a:ext>
            </a:extLst>
          </p:cNvPr>
          <p:cNvSpPr/>
          <p:nvPr/>
        </p:nvSpPr>
        <p:spPr>
          <a:xfrm>
            <a:off x="3268357" y="5387113"/>
            <a:ext cx="1297709" cy="1203040"/>
          </a:xfrm>
          <a:prstGeom prst="rect">
            <a:avLst/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#F2ECD9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8D28C99-8E04-5E9C-C001-85B5A90A9614}"/>
              </a:ext>
            </a:extLst>
          </p:cNvPr>
          <p:cNvSpPr/>
          <p:nvPr/>
        </p:nvSpPr>
        <p:spPr>
          <a:xfrm>
            <a:off x="672937" y="5387112"/>
            <a:ext cx="1297709" cy="1203041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#666666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A45ABA3-1147-797F-96EE-57D12050861C}"/>
              </a:ext>
            </a:extLst>
          </p:cNvPr>
          <p:cNvSpPr txBox="1"/>
          <p:nvPr/>
        </p:nvSpPr>
        <p:spPr>
          <a:xfrm>
            <a:off x="8782049" y="575013"/>
            <a:ext cx="29622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&lt;?xml version="1.0" encoding="UTF-8"?&gt;&lt;</a:t>
            </a:r>
            <a:r>
              <a:rPr lang="en-US" altLang="zh-CN" sz="800" dirty="0" err="1"/>
              <a:t>svg</a:t>
            </a:r>
            <a:r>
              <a:rPr lang="en-US" altLang="zh-CN" sz="800" dirty="0"/>
              <a:t> width="24" height="24" </a:t>
            </a:r>
            <a:r>
              <a:rPr lang="en-US" altLang="zh-CN" sz="800" dirty="0" err="1"/>
              <a:t>viewBox</a:t>
            </a:r>
            <a:r>
              <a:rPr lang="en-US" altLang="zh-CN" sz="800" dirty="0"/>
              <a:t>="0 0 48 48" fill="none" </a:t>
            </a:r>
            <a:r>
              <a:rPr lang="en-US" altLang="zh-CN" sz="800" dirty="0" err="1"/>
              <a:t>xmlns</a:t>
            </a:r>
            <a:r>
              <a:rPr lang="en-US" altLang="zh-CN" sz="800" dirty="0"/>
              <a:t>="http://www.w3.org/2000/svg"&gt;&lt;path d="M24.0605 10L24.0239 38" stroke="#666666"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d="M10 24L38 24" stroke="#666666"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="round"/&gt;&lt;/</a:t>
            </a:r>
            <a:r>
              <a:rPr lang="en-US" altLang="zh-CN" sz="800" dirty="0" err="1"/>
              <a:t>svg</a:t>
            </a:r>
            <a:r>
              <a:rPr lang="en-US" altLang="zh-CN" sz="800" dirty="0"/>
              <a:t>&gt;</a:t>
            </a:r>
            <a:endParaRPr lang="zh-CN" altLang="en-US" sz="8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A914B1B-B4EF-815C-074C-1216C9641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699" y="110428"/>
            <a:ext cx="1883275" cy="188327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34C9C1A-6850-B14F-D8E2-944D338E575E}"/>
              </a:ext>
            </a:extLst>
          </p:cNvPr>
          <p:cNvSpPr txBox="1"/>
          <p:nvPr/>
        </p:nvSpPr>
        <p:spPr>
          <a:xfrm>
            <a:off x="9315450" y="2368216"/>
            <a:ext cx="21145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&lt;?xml version="1.0" encoding="UTF-8"?&gt;&lt;</a:t>
            </a:r>
            <a:r>
              <a:rPr lang="en-US" altLang="zh-CN" sz="800" dirty="0" err="1"/>
              <a:t>svg</a:t>
            </a:r>
            <a:r>
              <a:rPr lang="en-US" altLang="zh-CN" sz="800" dirty="0"/>
              <a:t> width="24" height="24" </a:t>
            </a:r>
            <a:r>
              <a:rPr lang="en-US" altLang="zh-CN" sz="800" dirty="0" err="1"/>
              <a:t>viewBox</a:t>
            </a:r>
            <a:r>
              <a:rPr lang="en-US" altLang="zh-CN" sz="800" dirty="0"/>
              <a:t>="0 0 48 48" fill="none" </a:t>
            </a:r>
            <a:r>
              <a:rPr lang="en-US" altLang="zh-CN" sz="800" dirty="0" err="1"/>
              <a:t>xmlns</a:t>
            </a:r>
            <a:r>
              <a:rPr lang="en-US" altLang="zh-CN" sz="800" dirty="0"/>
              <a:t>="http://www.w3.org/2000/svg"&gt;&lt;path d="M10.5 24L38.5 24" stroke="#666666"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="round"/&gt;&lt;/</a:t>
            </a:r>
            <a:r>
              <a:rPr lang="en-US" altLang="zh-CN" sz="800" dirty="0" err="1"/>
              <a:t>svg</a:t>
            </a:r>
            <a:r>
              <a:rPr lang="en-US" altLang="zh-CN" sz="800" dirty="0"/>
              <a:t>&gt;</a:t>
            </a:r>
            <a:endParaRPr lang="zh-CN" altLang="en-US" sz="800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5E0BA2D3-5C1B-9D31-B590-746BC9243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376" y="2319507"/>
            <a:ext cx="1692134" cy="1692134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53540AC-FDB3-04D8-AA9B-8AA753AA62AE}"/>
              </a:ext>
            </a:extLst>
          </p:cNvPr>
          <p:cNvSpPr txBox="1"/>
          <p:nvPr/>
        </p:nvSpPr>
        <p:spPr>
          <a:xfrm>
            <a:off x="8855754" y="4011641"/>
            <a:ext cx="2645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&lt;?xml version="1.0" encoding="UTF-8"?&gt;&lt;</a:t>
            </a:r>
            <a:r>
              <a:rPr lang="en-US" altLang="zh-CN" sz="800" dirty="0" err="1"/>
              <a:t>svg</a:t>
            </a:r>
            <a:r>
              <a:rPr lang="en-US" altLang="zh-CN" sz="800" dirty="0"/>
              <a:t> width="24" height="24" </a:t>
            </a:r>
            <a:r>
              <a:rPr lang="en-US" altLang="zh-CN" sz="800" dirty="0" err="1"/>
              <a:t>viewBox</a:t>
            </a:r>
            <a:r>
              <a:rPr lang="en-US" altLang="zh-CN" sz="800" dirty="0"/>
              <a:t>="0 0 48 48" fill="none" </a:t>
            </a:r>
            <a:r>
              <a:rPr lang="en-US" altLang="zh-CN" sz="800" dirty="0" err="1"/>
              <a:t>xmlns</a:t>
            </a:r>
            <a:r>
              <a:rPr lang="en-US" altLang="zh-CN" sz="800" dirty="0"/>
              <a:t>="http://www.w3.org/2000/svg"&gt;&lt;rect x="12" y="20" width="24" height="18" </a:t>
            </a:r>
            <a:r>
              <a:rPr lang="en-US" altLang="zh-CN" sz="800" dirty="0" err="1"/>
              <a:t>rx</a:t>
            </a:r>
            <a:r>
              <a:rPr lang="en-US" altLang="zh-CN" sz="800" dirty="0"/>
              <a:t>="2" fill="none" stroke="#666666" stroke-width="4"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d="M18 20V14C18 10.3181 20.6863 8 24 8C25.8493 8 27.5032 8.72195 28.6038 10C29.0889 10.5634 29.4666 11.2348 29.7061 12" stroke="#666666"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d="M24 28V30" stroke="#666666"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d="M6 18V30" stroke="#666666"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="round"/&gt;&lt;path d="M42 18V30" stroke="#666666" stroke-width="4" stroke-</a:t>
            </a:r>
            <a:r>
              <a:rPr lang="en-US" altLang="zh-CN" sz="800" dirty="0" err="1"/>
              <a:t>linecap</a:t>
            </a:r>
            <a:r>
              <a:rPr lang="en-US" altLang="zh-CN" sz="800" dirty="0"/>
              <a:t>="round" stroke-</a:t>
            </a:r>
            <a:r>
              <a:rPr lang="en-US" altLang="zh-CN" sz="800" dirty="0" err="1"/>
              <a:t>linejoin</a:t>
            </a:r>
            <a:r>
              <a:rPr lang="en-US" altLang="zh-CN" sz="800" dirty="0"/>
              <a:t>="round"/&gt;&lt;/</a:t>
            </a:r>
            <a:r>
              <a:rPr lang="en-US" altLang="zh-CN" sz="800" dirty="0" err="1"/>
              <a:t>svg</a:t>
            </a:r>
            <a:r>
              <a:rPr lang="en-US" altLang="zh-CN" sz="800" dirty="0"/>
              <a:t>&gt;</a:t>
            </a:r>
            <a:endParaRPr lang="zh-CN" altLang="en-US" sz="8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1499C7AB-B246-1779-4E3A-9A89C973A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419" y="4698334"/>
            <a:ext cx="1377555" cy="13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4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8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86DAFA-0EC7-70DB-9372-D990A3616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32D87C-A191-E54F-ABE3-CAE27CD8A78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43D226-182C-E1FC-F46C-5A48F38A75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0978AEC-5F3E-0355-D478-4624E8EF17D5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F086E3-8A5D-038A-6D9C-A39274F311BC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8A5FBE-7991-F350-833F-F010E7949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30E50B-F06F-7CF3-3403-A21EDE207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0682C55-AE72-8000-F9B8-BDBE1C7F7D38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账号（未登录）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EB92F7-92F9-A108-D7E0-CF1086E8B5CD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31D9B4-EA8E-77B4-1EED-30C869BF37BF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48C40CC-DCA5-B467-5400-91925D097896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A81BF3A-91B5-333E-85DD-9AF0B85A1550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单词本管理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单词抽查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单词听写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大家的单词本</a:t>
            </a:r>
            <a:endParaRPr lang="en-US" altLang="zh-CN" sz="1400" dirty="0">
              <a:solidFill>
                <a:srgbClr val="AAAAAA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BBBEFF8-0A03-4065-BBDF-912E5B5A5D66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2A3744B-2EB4-C8D6-A8DD-18189B866B73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句子翻译练习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66FF72-81D6-A655-782B-4CB43D6BB2E5}"/>
              </a:ext>
            </a:extLst>
          </p:cNvPr>
          <p:cNvSpPr txBox="1"/>
          <p:nvPr/>
        </p:nvSpPr>
        <p:spPr>
          <a:xfrm rot="20537326">
            <a:off x="4319868" y="2527766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基本页面（未登录状态）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533440CB-E32D-772C-2469-65D335BDD43B}"/>
              </a:ext>
            </a:extLst>
          </p:cNvPr>
          <p:cNvSpPr/>
          <p:nvPr/>
        </p:nvSpPr>
        <p:spPr>
          <a:xfrm flipH="1">
            <a:off x="1181673" y="1198772"/>
            <a:ext cx="2773913" cy="615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点击跳转登录页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B40AE5D-6E2C-6416-15EB-50D9A0E23E7F}"/>
              </a:ext>
            </a:extLst>
          </p:cNvPr>
          <p:cNvSpPr/>
          <p:nvPr/>
        </p:nvSpPr>
        <p:spPr>
          <a:xfrm rot="19599956">
            <a:off x="8686652" y="891187"/>
            <a:ext cx="2330440" cy="615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点击跳转登录页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1864515-871C-1201-E4B0-EC98DE33EA49}"/>
              </a:ext>
            </a:extLst>
          </p:cNvPr>
          <p:cNvSpPr/>
          <p:nvPr/>
        </p:nvSpPr>
        <p:spPr>
          <a:xfrm rot="579864">
            <a:off x="7258050" y="3854518"/>
            <a:ext cx="2285088" cy="2566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所有界面都以基本页面为（动态）背景</a:t>
            </a:r>
          </a:p>
        </p:txBody>
      </p:sp>
    </p:spTree>
    <p:extLst>
      <p:ext uri="{BB962C8B-B14F-4D97-AF65-F5344CB8AC3E}">
        <p14:creationId xmlns:p14="http://schemas.microsoft.com/office/powerpoint/2010/main" val="21056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382DC-21F5-645B-179B-D1FC4B108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2E475F-FB22-21F5-2724-540EA494C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E25757-86EF-32F2-EBFC-8AE34DD2335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2FF052-EE6E-60AA-4AA6-F69C7CF3BC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788E7E-ADEA-E09D-68E2-1B6CEC504D84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8F4CCF-F1CF-B65A-8F29-8260407A0128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FFC7A4B-E604-C3D5-FD17-06598879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3E12C3-1B47-4395-2A8B-B93BDB664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53FD257-CC73-EB1E-27BB-5D591ABB5D83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账号（未登录）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63EFB6-A0B0-5C3B-7D66-3C600CD10160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603A62-E526-5B6E-A356-57F91BCD3363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6636A8D-E838-2030-BFA3-D215F8EB17B6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0ECD740-35CA-809F-EDAD-377AD4BF5B3D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单词本管理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单词抽查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单词听写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大家的单词本</a:t>
            </a:r>
            <a:endParaRPr lang="en-US" altLang="zh-CN" sz="1400" dirty="0">
              <a:solidFill>
                <a:srgbClr val="AAAAAA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0871815-BFAC-F9F9-BBB7-7488DCB97313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154FFAC-2F30-8BCE-1445-D658FFE2BD2C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C87663-0652-3C30-687B-D4FD135F5C48}"/>
              </a:ext>
            </a:extLst>
          </p:cNvPr>
          <p:cNvSpPr/>
          <p:nvPr/>
        </p:nvSpPr>
        <p:spPr>
          <a:xfrm>
            <a:off x="1946678" y="503846"/>
            <a:ext cx="10245322" cy="635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所有内容均在此处</a:t>
            </a:r>
          </a:p>
        </p:txBody>
      </p:sp>
    </p:spTree>
    <p:extLst>
      <p:ext uri="{BB962C8B-B14F-4D97-AF65-F5344CB8AC3E}">
        <p14:creationId xmlns:p14="http://schemas.microsoft.com/office/powerpoint/2010/main" val="410859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40590-92FF-B86B-C077-AA00440C1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A23703-525F-69DE-3054-248B3DD1B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BCC6BA-641D-73D1-F604-C29BF9DA8439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9E0E0A-47B3-9F97-4E8E-34419D87F9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8E92452-16FF-3CA5-AE31-2D18F8AAA6B7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661FB2-4342-35C3-E50A-013E6CCE908F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A03055-4604-66DD-706D-0CC7BB9B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3C4A05-6980-FD42-E725-6CF6EE4BC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45009C-E611-C5A9-382D-EBF07D8085E3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账号（已登录）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5A9D1D-936E-13B7-96C1-1F3982B0FD89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F7BBB3-2EFE-4875-C15F-E2BB00F58A7A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978DF1E-3626-1E1F-7345-E297CE7766D6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77C9BD4-215C-8954-460F-021187CFCF1D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单词本管理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单词抽查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单词听写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大家的单词本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94BB3BE-38C3-3A25-AF2B-3A5AEA0943B6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74A2BE3-FB3A-FF0C-6445-C3733D4ED98C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句子翻译练习</a:t>
            </a:r>
          </a:p>
        </p:txBody>
      </p:sp>
    </p:spTree>
    <p:extLst>
      <p:ext uri="{BB962C8B-B14F-4D97-AF65-F5344CB8AC3E}">
        <p14:creationId xmlns:p14="http://schemas.microsoft.com/office/powerpoint/2010/main" val="36121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F07A5-289C-64E4-2B2D-59FDCBCBD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319CAF-BB91-9EB3-E2EE-362142686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3120BA0-020B-C683-87F9-AB0B80E30BC0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630088-14A9-7D8F-8489-C16B2F6B76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BEB8773-7B46-4776-21A0-1045122AB02A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DADDA5-DF99-9B25-3665-F93CF990CDC8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6A66F7-575A-A8D2-A3A3-BC68096A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772C6C-24EC-A218-AEAA-36A87E483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ADA6879-B6C0-3C79-911B-DC34C79B9EAB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账号（已登录）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4CD9EE-4F86-04D3-CC5B-0BD018804235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6AF33E-40B2-8144-7A03-953304427ADB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8471C2F-872F-AEA7-23D3-5CEE8609A9C6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0A51B55-55F8-EB88-E1C4-6CAFC345D29C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单词本管理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单词抽查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单词听写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大家的单词本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6E5A606-19DE-16B9-AFBE-90F0508FCF03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EE26E09-E5AB-E364-9B68-5AF0B8B0CFB4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句子翻译练习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77C73A9-ACFE-E6E6-67A3-220CE205D1F2}"/>
              </a:ext>
            </a:extLst>
          </p:cNvPr>
          <p:cNvSpPr/>
          <p:nvPr/>
        </p:nvSpPr>
        <p:spPr>
          <a:xfrm flipH="1">
            <a:off x="1281192" y="1175211"/>
            <a:ext cx="2773913" cy="615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点击跳转账号信息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607D2D3-03AA-1E0C-AC87-789DAF28E419}"/>
              </a:ext>
            </a:extLst>
          </p:cNvPr>
          <p:cNvSpPr/>
          <p:nvPr/>
        </p:nvSpPr>
        <p:spPr>
          <a:xfrm rot="20179284">
            <a:off x="8820631" y="763108"/>
            <a:ext cx="2400301" cy="615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点击跳转账号信息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BE7F7A-D356-613F-8903-7B2D5B574CA9}"/>
              </a:ext>
            </a:extLst>
          </p:cNvPr>
          <p:cNvSpPr txBox="1"/>
          <p:nvPr/>
        </p:nvSpPr>
        <p:spPr>
          <a:xfrm rot="20537326">
            <a:off x="4319867" y="2527766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基本页面（已登录状态）</a:t>
            </a:r>
          </a:p>
        </p:txBody>
      </p:sp>
    </p:spTree>
    <p:extLst>
      <p:ext uri="{BB962C8B-B14F-4D97-AF65-F5344CB8AC3E}">
        <p14:creationId xmlns:p14="http://schemas.microsoft.com/office/powerpoint/2010/main" val="319432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7180-D7B5-AA4F-4D91-08679D672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6DD3E-ABC2-529D-67A1-28CC170F0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2E0CFF-2CB2-0A33-B06F-73C696A170D6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AB0A14-375F-8B61-2B89-2DE004F827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B9377B-CD87-EF57-2354-845A112F8F91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D35A4E-2B83-81E0-AA99-469AB1B09489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3E95CD-B8AF-C99C-BFD1-EDAA51A5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430A82-F086-AB9A-BF8D-D6CC855D3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F6C17C2-9A58-F11B-4DA7-2EE87B1AFFA6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账号（未登录）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3A16BE-30D0-E1B2-EE56-1EFF44947396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B89996-E1C8-DA98-55F1-5B522D2E593B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A64F9EE-7DE0-A97E-0541-FEC6F18FE7A2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0434E17-AC24-0497-D6BA-245812283AC6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单词本管理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单词抽查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单词听写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大家的单词本</a:t>
            </a:r>
            <a:endParaRPr lang="en-US" altLang="zh-CN" sz="1400" dirty="0">
              <a:solidFill>
                <a:srgbClr val="AAAAAA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82ACB4E-BF4B-7F7C-BC8C-B494333D6AAD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5EC6DF1-4E0F-B33E-E359-AB1F6EF42502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8808982-259B-FAD9-BBFB-F5347D06ED92}"/>
              </a:ext>
            </a:extLst>
          </p:cNvPr>
          <p:cNvSpPr/>
          <p:nvPr/>
        </p:nvSpPr>
        <p:spPr>
          <a:xfrm>
            <a:off x="5704320" y="1440872"/>
            <a:ext cx="3583709" cy="4128655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9F0D1B-F2B2-1DA3-A2D3-CCE18E74C0F5}"/>
              </a:ext>
            </a:extLst>
          </p:cNvPr>
          <p:cNvSpPr txBox="1"/>
          <p:nvPr/>
        </p:nvSpPr>
        <p:spPr>
          <a:xfrm>
            <a:off x="6942170" y="1751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用户登录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340E5FC-57A6-E3A3-F1D3-D8F8EA603039}"/>
              </a:ext>
            </a:extLst>
          </p:cNvPr>
          <p:cNvSpPr/>
          <p:nvPr/>
        </p:nvSpPr>
        <p:spPr>
          <a:xfrm>
            <a:off x="6051551" y="2414837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667864F-F8BD-4A04-F4AC-DDD67981218A}"/>
              </a:ext>
            </a:extLst>
          </p:cNvPr>
          <p:cNvSpPr/>
          <p:nvPr/>
        </p:nvSpPr>
        <p:spPr>
          <a:xfrm>
            <a:off x="6051551" y="3097173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60821AB-B27D-5975-BB81-0B084F776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266" y="3185841"/>
            <a:ext cx="182880" cy="1828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7048E0A-6BE8-D20F-5F87-D77BD0071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794" y="2503472"/>
            <a:ext cx="182880" cy="182880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FD33F15-259F-8311-9CB5-1B4EBE1FA8EA}"/>
              </a:ext>
            </a:extLst>
          </p:cNvPr>
          <p:cNvSpPr/>
          <p:nvPr/>
        </p:nvSpPr>
        <p:spPr>
          <a:xfrm>
            <a:off x="6051546" y="3788659"/>
            <a:ext cx="1320800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12E9D01-0E4B-0CD2-B166-3DC2591AE5FC}"/>
              </a:ext>
            </a:extLst>
          </p:cNvPr>
          <p:cNvSpPr/>
          <p:nvPr/>
        </p:nvSpPr>
        <p:spPr>
          <a:xfrm>
            <a:off x="7619996" y="3782414"/>
            <a:ext cx="1320800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800164-8599-BD3B-6A1A-D35A38F94927}"/>
              </a:ext>
            </a:extLst>
          </p:cNvPr>
          <p:cNvSpPr txBox="1"/>
          <p:nvPr/>
        </p:nvSpPr>
        <p:spPr>
          <a:xfrm>
            <a:off x="6504918" y="24335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账号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5E848A-3679-2A31-F862-2D2665100B38}"/>
              </a:ext>
            </a:extLst>
          </p:cNvPr>
          <p:cNvSpPr txBox="1"/>
          <p:nvPr/>
        </p:nvSpPr>
        <p:spPr>
          <a:xfrm>
            <a:off x="6504917" y="31158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密码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0AB236-FB7B-313E-3B9B-FC9BE0D97EA1}"/>
              </a:ext>
            </a:extLst>
          </p:cNvPr>
          <p:cNvSpPr/>
          <p:nvPr/>
        </p:nvSpPr>
        <p:spPr>
          <a:xfrm>
            <a:off x="6051546" y="4788059"/>
            <a:ext cx="2889244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访客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0EF361D-05F5-F84D-2D46-37ED8364919C}"/>
              </a:ext>
            </a:extLst>
          </p:cNvPr>
          <p:cNvCxnSpPr>
            <a:cxnSpLocks/>
          </p:cNvCxnSpPr>
          <p:nvPr/>
        </p:nvCxnSpPr>
        <p:spPr>
          <a:xfrm>
            <a:off x="6051548" y="4480145"/>
            <a:ext cx="2889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2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9E49-E23B-0D36-BD67-9B084032A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8105A3-7567-7A99-1A64-4D6C9366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0BE475-ADBB-A99F-01EA-37B83CC9B31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85FB95-6015-CF58-F19A-57B6F57B02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B3E793D-4180-9785-7CA7-8C1F34B8E409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C735C2-6807-B64E-2BE7-326CD8027DE4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F90B49-BE69-EE30-3683-A41F35E9A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065CBB-1946-2655-6765-354FCC81E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C0BA075-C7D6-F759-285D-587CE549624D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账号（未登录）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E4B9E5-25B3-F912-E26F-824C0BE44C9F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6DECA4-889A-FA8B-D6E0-4F75F6B4674E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C4589BD-1BA1-95E0-E624-7E1BE8CCD57D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1E32FDB-979B-9597-A2D3-2AE4D0567E83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单词本管理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单词抽查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单词听写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大家的单词本</a:t>
            </a:r>
            <a:endParaRPr lang="en-US" altLang="zh-CN" sz="1400" dirty="0">
              <a:solidFill>
                <a:srgbClr val="AAAAAA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F78602-B985-64F6-90FD-9B0DF7C2218D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A5BDB78-EFA4-63E7-1D5A-98C3941345B2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AE9FC6B-F89A-39A3-D518-C5052F609327}"/>
              </a:ext>
            </a:extLst>
          </p:cNvPr>
          <p:cNvSpPr/>
          <p:nvPr/>
        </p:nvSpPr>
        <p:spPr>
          <a:xfrm>
            <a:off x="5704320" y="1440872"/>
            <a:ext cx="3583709" cy="4128655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1717B4-6086-A9FC-C8FD-CFDFE6CACFD9}"/>
              </a:ext>
            </a:extLst>
          </p:cNvPr>
          <p:cNvSpPr txBox="1"/>
          <p:nvPr/>
        </p:nvSpPr>
        <p:spPr>
          <a:xfrm>
            <a:off x="6942170" y="1751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用户登录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0FC75C8-41A7-C758-4398-83109FDB9F51}"/>
              </a:ext>
            </a:extLst>
          </p:cNvPr>
          <p:cNvSpPr/>
          <p:nvPr/>
        </p:nvSpPr>
        <p:spPr>
          <a:xfrm>
            <a:off x="6051551" y="2414837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61A4181-F2AE-48CF-8FC8-47A6ADE9824B}"/>
              </a:ext>
            </a:extLst>
          </p:cNvPr>
          <p:cNvSpPr/>
          <p:nvPr/>
        </p:nvSpPr>
        <p:spPr>
          <a:xfrm>
            <a:off x="6051551" y="3097173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B610918-EE35-194C-9EB7-12DEBFF2D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266" y="3185841"/>
            <a:ext cx="182880" cy="1828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51763E2-3D70-594E-7721-D2F32C8D0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794" y="2503472"/>
            <a:ext cx="182880" cy="182880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FD45689-98B6-347E-DE58-F2B88E0CCCBC}"/>
              </a:ext>
            </a:extLst>
          </p:cNvPr>
          <p:cNvSpPr/>
          <p:nvPr/>
        </p:nvSpPr>
        <p:spPr>
          <a:xfrm>
            <a:off x="6051546" y="3788659"/>
            <a:ext cx="1320800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39CB97A-6EE8-24BD-65BB-2AB820C1E25C}"/>
              </a:ext>
            </a:extLst>
          </p:cNvPr>
          <p:cNvSpPr/>
          <p:nvPr/>
        </p:nvSpPr>
        <p:spPr>
          <a:xfrm>
            <a:off x="7619996" y="3782414"/>
            <a:ext cx="1320800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AB2A930-2237-7281-A70A-572DA9363C2A}"/>
              </a:ext>
            </a:extLst>
          </p:cNvPr>
          <p:cNvSpPr txBox="1"/>
          <p:nvPr/>
        </p:nvSpPr>
        <p:spPr>
          <a:xfrm>
            <a:off x="6504918" y="24335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账号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CB370D-2024-25FF-F393-9424D7AD13DD}"/>
              </a:ext>
            </a:extLst>
          </p:cNvPr>
          <p:cNvSpPr txBox="1"/>
          <p:nvPr/>
        </p:nvSpPr>
        <p:spPr>
          <a:xfrm>
            <a:off x="6504917" y="31158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密码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1158256-6893-9216-5F6E-29A07BBA71F6}"/>
              </a:ext>
            </a:extLst>
          </p:cNvPr>
          <p:cNvSpPr/>
          <p:nvPr/>
        </p:nvSpPr>
        <p:spPr>
          <a:xfrm>
            <a:off x="6051546" y="4788059"/>
            <a:ext cx="2889244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访客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AD2CB3-4073-0B7D-2393-8028E3B9AC85}"/>
              </a:ext>
            </a:extLst>
          </p:cNvPr>
          <p:cNvCxnSpPr>
            <a:cxnSpLocks/>
          </p:cNvCxnSpPr>
          <p:nvPr/>
        </p:nvCxnSpPr>
        <p:spPr>
          <a:xfrm>
            <a:off x="6051548" y="4480145"/>
            <a:ext cx="2889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F77BEA8-4E5D-7CD8-7043-70B34A3C9C65}"/>
              </a:ext>
            </a:extLst>
          </p:cNvPr>
          <p:cNvSpPr/>
          <p:nvPr/>
        </p:nvSpPr>
        <p:spPr>
          <a:xfrm rot="482144">
            <a:off x="2975099" y="1339086"/>
            <a:ext cx="2622546" cy="527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居中 居中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7D220590-51B7-079C-12AE-DB4B23E2DFED}"/>
              </a:ext>
            </a:extLst>
          </p:cNvPr>
          <p:cNvSpPr/>
          <p:nvPr/>
        </p:nvSpPr>
        <p:spPr>
          <a:xfrm rot="482144">
            <a:off x="3518681" y="4199458"/>
            <a:ext cx="2622546" cy="11772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点击回主页，保持未登录状态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078205B-6F1F-1AED-969F-F4CF9471ACFA}"/>
              </a:ext>
            </a:extLst>
          </p:cNvPr>
          <p:cNvSpPr/>
          <p:nvPr/>
        </p:nvSpPr>
        <p:spPr>
          <a:xfrm rot="671865">
            <a:off x="4490804" y="2096579"/>
            <a:ext cx="1518054" cy="6951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7887814-3165-CDBD-78A8-B26821C37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74098">
            <a:off x="2026582" y="1810155"/>
            <a:ext cx="3495255" cy="9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0F7E9-5901-8A0A-76A3-4D418737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D4A6123-EAF8-A142-22A7-16A403970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24878F-BCBF-9463-FACB-9EA29C3AD754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C9A54A-C499-9451-7EFC-179E8E09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6DD8348-01E9-09E4-B9C3-6D33AF941078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34E0A-ACE9-03CB-0CD6-C4436D1806D0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A10971-D98D-3B7D-6EDE-FAED0DC32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CD1F68-0886-A491-BEAD-CA4FE924B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00E0C60-69B1-177E-1692-311DA24F8CDD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账号（未登录）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D017C9-02A7-B289-BA9B-0DF3C3228985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DBDCF3-A332-08C2-80F0-B827B1D99F4E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BA8895D-9BB4-5424-3B85-2C506846E1F5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5F7986-7AD8-EBE7-EACA-42EC50178034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单词本管理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单词抽查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单词听写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大家的单词本</a:t>
            </a:r>
            <a:endParaRPr lang="en-US" altLang="zh-CN" sz="1400" dirty="0">
              <a:solidFill>
                <a:srgbClr val="AAAAAA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07C028-01CA-7676-2216-538DA15A7B4F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67EEA3F-F0FA-DEBF-76A3-5D13275F389D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457BDA-378D-1168-41D9-9DB9A2703D28}"/>
              </a:ext>
            </a:extLst>
          </p:cNvPr>
          <p:cNvSpPr/>
          <p:nvPr/>
        </p:nvSpPr>
        <p:spPr>
          <a:xfrm>
            <a:off x="5609070" y="1364672"/>
            <a:ext cx="3583709" cy="4128655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14D371-4EA5-740C-86E2-AF4E3F1DF489}"/>
              </a:ext>
            </a:extLst>
          </p:cNvPr>
          <p:cNvSpPr txBox="1"/>
          <p:nvPr/>
        </p:nvSpPr>
        <p:spPr>
          <a:xfrm>
            <a:off x="6758474" y="17235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用户注册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99C391F-B0E1-C0C7-22F9-626D11CA99B5}"/>
              </a:ext>
            </a:extLst>
          </p:cNvPr>
          <p:cNvSpPr/>
          <p:nvPr/>
        </p:nvSpPr>
        <p:spPr>
          <a:xfrm>
            <a:off x="5956301" y="2338637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9D5C8D-337F-BD63-A9ED-4C895E4D32E6}"/>
              </a:ext>
            </a:extLst>
          </p:cNvPr>
          <p:cNvSpPr/>
          <p:nvPr/>
        </p:nvSpPr>
        <p:spPr>
          <a:xfrm>
            <a:off x="5956301" y="3020973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875278-04DD-4088-A97A-4E670D8BC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016" y="3109641"/>
            <a:ext cx="182880" cy="1828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BA0A0D-E77E-62C0-4173-23F2C0C11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544" y="2427272"/>
            <a:ext cx="182880" cy="18288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E3DFF7C-E308-7847-7F06-6794C8571181}"/>
              </a:ext>
            </a:extLst>
          </p:cNvPr>
          <p:cNvSpPr txBox="1"/>
          <p:nvPr/>
        </p:nvSpPr>
        <p:spPr>
          <a:xfrm>
            <a:off x="6409668" y="23573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账号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C6BDA3-A90F-7BA8-AA90-56D8B28C3366}"/>
              </a:ext>
            </a:extLst>
          </p:cNvPr>
          <p:cNvSpPr txBox="1"/>
          <p:nvPr/>
        </p:nvSpPr>
        <p:spPr>
          <a:xfrm>
            <a:off x="6409667" y="30396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密码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43D8536-C54C-F7F2-76E4-09EFF290BABD}"/>
              </a:ext>
            </a:extLst>
          </p:cNvPr>
          <p:cNvSpPr/>
          <p:nvPr/>
        </p:nvSpPr>
        <p:spPr>
          <a:xfrm>
            <a:off x="5956303" y="4433381"/>
            <a:ext cx="2889244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27FB4ED-F838-9F5F-C0DC-8AA028738C74}"/>
              </a:ext>
            </a:extLst>
          </p:cNvPr>
          <p:cNvSpPr/>
          <p:nvPr/>
        </p:nvSpPr>
        <p:spPr>
          <a:xfrm>
            <a:off x="5956295" y="3751045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C928DB5-6CE9-4DA4-3B83-69DB44DC3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010" y="3839713"/>
            <a:ext cx="182880" cy="18288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2B29CA0-A80E-8873-059B-1D7D4726A23E}"/>
              </a:ext>
            </a:extLst>
          </p:cNvPr>
          <p:cNvSpPr txBox="1"/>
          <p:nvPr/>
        </p:nvSpPr>
        <p:spPr>
          <a:xfrm>
            <a:off x="6409661" y="37697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确认密码</a:t>
            </a:r>
          </a:p>
        </p:txBody>
      </p:sp>
    </p:spTree>
    <p:extLst>
      <p:ext uri="{BB962C8B-B14F-4D97-AF65-F5344CB8AC3E}">
        <p14:creationId xmlns:p14="http://schemas.microsoft.com/office/powerpoint/2010/main" val="95124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B95C6-1A06-9314-2EE6-BAB660614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23FA20-968C-2141-297E-1A65141A4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A06AEE0-54C6-22E8-06E8-7BEC506C3339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77A179-7464-82CF-C393-E6CF7B5E75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8" y="4849090"/>
            <a:ext cx="2008908" cy="20089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30DDAD6-ADFB-6253-1C8D-77B064D6772F}"/>
              </a:ext>
            </a:extLst>
          </p:cNvPr>
          <p:cNvSpPr/>
          <p:nvPr/>
        </p:nvSpPr>
        <p:spPr>
          <a:xfrm>
            <a:off x="0" y="-3"/>
            <a:ext cx="12192000" cy="503853"/>
          </a:xfrm>
          <a:prstGeom prst="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2EBE92-BBFB-F691-0C65-7798F8C01997}"/>
              </a:ext>
            </a:extLst>
          </p:cNvPr>
          <p:cNvSpPr txBox="1"/>
          <p:nvPr/>
        </p:nvSpPr>
        <p:spPr>
          <a:xfrm>
            <a:off x="570056" y="672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学生在线单词本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80B4DC-D19D-C802-EA9C-58417CE24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1" y="87978"/>
            <a:ext cx="327890" cy="3278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13A44A-AB50-18FE-8550-AC7F78A96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210" y="159703"/>
            <a:ext cx="179206" cy="1792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8D76084-75AF-D9A7-0A6C-335760664156}"/>
              </a:ext>
            </a:extLst>
          </p:cNvPr>
          <p:cNvSpPr txBox="1"/>
          <p:nvPr/>
        </p:nvSpPr>
        <p:spPr>
          <a:xfrm>
            <a:off x="10994416" y="121118"/>
            <a:ext cx="1118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账号（未登录）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F9C369-C403-4FE0-9017-761739DC94D0}"/>
              </a:ext>
            </a:extLst>
          </p:cNvPr>
          <p:cNvSpPr/>
          <p:nvPr/>
        </p:nvSpPr>
        <p:spPr>
          <a:xfrm>
            <a:off x="0" y="503846"/>
            <a:ext cx="1946678" cy="6354151"/>
          </a:xfrm>
          <a:prstGeom prst="rect">
            <a:avLst/>
          </a:prstGeom>
          <a:solidFill>
            <a:srgbClr val="7D5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BCB7DD-583F-116A-3B94-9F7B9898DF8E}"/>
              </a:ext>
            </a:extLst>
          </p:cNvPr>
          <p:cNvSpPr txBox="1"/>
          <p:nvPr/>
        </p:nvSpPr>
        <p:spPr>
          <a:xfrm>
            <a:off x="156441" y="1139181"/>
            <a:ext cx="902811" cy="46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账号管理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F605017-7F2B-DCB9-C0CE-57B25C4A63EC}"/>
              </a:ext>
            </a:extLst>
          </p:cNvPr>
          <p:cNvCxnSpPr>
            <a:cxnSpLocks/>
          </p:cNvCxnSpPr>
          <p:nvPr/>
        </p:nvCxnSpPr>
        <p:spPr>
          <a:xfrm>
            <a:off x="127634" y="17676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6ABD447-F6BB-55DB-A587-279E4DF9FBE5}"/>
              </a:ext>
            </a:extLst>
          </p:cNvPr>
          <p:cNvSpPr txBox="1"/>
          <p:nvPr/>
        </p:nvSpPr>
        <p:spPr>
          <a:xfrm>
            <a:off x="136666" y="1834371"/>
            <a:ext cx="1261884" cy="1756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单词本管理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单词抽查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单词听写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大家的单词本</a:t>
            </a:r>
            <a:endParaRPr lang="en-US" altLang="zh-CN" sz="1400" dirty="0">
              <a:solidFill>
                <a:srgbClr val="AAAAAA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96D6D5A-D40C-B291-DC94-94B0AC37216C}"/>
              </a:ext>
            </a:extLst>
          </p:cNvPr>
          <p:cNvCxnSpPr>
            <a:cxnSpLocks/>
          </p:cNvCxnSpPr>
          <p:nvPr/>
        </p:nvCxnSpPr>
        <p:spPr>
          <a:xfrm>
            <a:off x="136666" y="3786996"/>
            <a:ext cx="1691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CAEDD44-C671-D0FF-3E4A-B7DCF592CBCF}"/>
              </a:ext>
            </a:extLst>
          </p:cNvPr>
          <p:cNvSpPr txBox="1"/>
          <p:nvPr/>
        </p:nvSpPr>
        <p:spPr>
          <a:xfrm>
            <a:off x="156441" y="3849387"/>
            <a:ext cx="1261884" cy="894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</a:t>
            </a:r>
            <a:endParaRPr lang="en-US" altLang="zh-CN" sz="1400" dirty="0">
              <a:solidFill>
                <a:srgbClr val="AAAAA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rgbClr val="AAAAAA"/>
                </a:solidFill>
              </a:rPr>
              <a:t>句子翻译练习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6219BF5-C94C-05A8-13BE-009FBF77AE7C}"/>
              </a:ext>
            </a:extLst>
          </p:cNvPr>
          <p:cNvSpPr/>
          <p:nvPr/>
        </p:nvSpPr>
        <p:spPr>
          <a:xfrm>
            <a:off x="5609070" y="1364672"/>
            <a:ext cx="3583709" cy="4128655"/>
          </a:xfrm>
          <a:prstGeom prst="roundRect">
            <a:avLst>
              <a:gd name="adj" fmla="val 2492"/>
            </a:avLst>
          </a:prstGeom>
          <a:solidFill>
            <a:srgbClr val="F2E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ECD9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03729-0247-9007-AB20-27D96F1F6539}"/>
              </a:ext>
            </a:extLst>
          </p:cNvPr>
          <p:cNvSpPr txBox="1"/>
          <p:nvPr/>
        </p:nvSpPr>
        <p:spPr>
          <a:xfrm>
            <a:off x="6758474" y="17235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用户注册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7C7CB0-62DD-6B6A-99B2-C7B5E44ECCE8}"/>
              </a:ext>
            </a:extLst>
          </p:cNvPr>
          <p:cNvSpPr/>
          <p:nvPr/>
        </p:nvSpPr>
        <p:spPr>
          <a:xfrm>
            <a:off x="5956301" y="2338637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D1EE72-360E-DB83-9FE3-0122CBBD8A53}"/>
              </a:ext>
            </a:extLst>
          </p:cNvPr>
          <p:cNvSpPr/>
          <p:nvPr/>
        </p:nvSpPr>
        <p:spPr>
          <a:xfrm>
            <a:off x="5956301" y="3020973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09DBD65-E190-9F54-54B2-195F61287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016" y="3109641"/>
            <a:ext cx="182880" cy="1828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CADC5F-E290-585A-280C-83E8755E0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544" y="2427272"/>
            <a:ext cx="182880" cy="18288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8FA6D13-EA2F-0052-845A-888B8037A76E}"/>
              </a:ext>
            </a:extLst>
          </p:cNvPr>
          <p:cNvSpPr txBox="1"/>
          <p:nvPr/>
        </p:nvSpPr>
        <p:spPr>
          <a:xfrm>
            <a:off x="6409668" y="235735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账号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AEEB0F1-EC78-D5D4-4556-947FA32B4E6A}"/>
              </a:ext>
            </a:extLst>
          </p:cNvPr>
          <p:cNvSpPr txBox="1"/>
          <p:nvPr/>
        </p:nvSpPr>
        <p:spPr>
          <a:xfrm>
            <a:off x="6409667" y="30396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密码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6094582-88E1-3CBD-E783-4F46606E4612}"/>
              </a:ext>
            </a:extLst>
          </p:cNvPr>
          <p:cNvSpPr/>
          <p:nvPr/>
        </p:nvSpPr>
        <p:spPr>
          <a:xfrm>
            <a:off x="5956303" y="4433381"/>
            <a:ext cx="2889244" cy="369332"/>
          </a:xfrm>
          <a:prstGeom prst="roundRect">
            <a:avLst/>
          </a:prstGeom>
          <a:solidFill>
            <a:srgbClr val="4D3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D0E1C69-620C-4446-821D-7326211AAB37}"/>
              </a:ext>
            </a:extLst>
          </p:cNvPr>
          <p:cNvSpPr/>
          <p:nvPr/>
        </p:nvSpPr>
        <p:spPr>
          <a:xfrm>
            <a:off x="5956295" y="3751045"/>
            <a:ext cx="2889245" cy="3693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643AC91-CA78-48E7-232D-B43642F36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010" y="3839713"/>
            <a:ext cx="182880" cy="18288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14133B8-A75B-2670-80C5-7A29CF074B0B}"/>
              </a:ext>
            </a:extLst>
          </p:cNvPr>
          <p:cNvSpPr txBox="1"/>
          <p:nvPr/>
        </p:nvSpPr>
        <p:spPr>
          <a:xfrm>
            <a:off x="6409661" y="37697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AAAAAA"/>
                </a:solidFill>
              </a:rPr>
              <a:t>确认密码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87DDFF9-7682-D395-762F-2481827246FB}"/>
              </a:ext>
            </a:extLst>
          </p:cNvPr>
          <p:cNvSpPr/>
          <p:nvPr/>
        </p:nvSpPr>
        <p:spPr>
          <a:xfrm rot="482144">
            <a:off x="3076000" y="1339087"/>
            <a:ext cx="2622546" cy="527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居中 居中</a:t>
            </a:r>
          </a:p>
        </p:txBody>
      </p:sp>
    </p:spTree>
    <p:extLst>
      <p:ext uri="{BB962C8B-B14F-4D97-AF65-F5344CB8AC3E}">
        <p14:creationId xmlns:p14="http://schemas.microsoft.com/office/powerpoint/2010/main" val="418522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2304</Words>
  <Application>Microsoft Office PowerPoint</Application>
  <PresentationFormat>宽屏</PresentationFormat>
  <Paragraphs>268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-apple-system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思远 傅</dc:creator>
  <cp:lastModifiedBy>思远 傅</cp:lastModifiedBy>
  <cp:revision>6</cp:revision>
  <dcterms:created xsi:type="dcterms:W3CDTF">2024-02-03T11:16:54Z</dcterms:created>
  <dcterms:modified xsi:type="dcterms:W3CDTF">2024-02-03T14:55:58Z</dcterms:modified>
</cp:coreProperties>
</file>