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0" r:id="rId3"/>
    <p:sldId id="276" r:id="rId4"/>
    <p:sldId id="287" r:id="rId5"/>
    <p:sldId id="257" r:id="rId6"/>
    <p:sldId id="280" r:id="rId7"/>
    <p:sldId id="281" r:id="rId8"/>
    <p:sldId id="278" r:id="rId9"/>
    <p:sldId id="277" r:id="rId10"/>
    <p:sldId id="284" r:id="rId11"/>
    <p:sldId id="285" r:id="rId12"/>
    <p:sldId id="282"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3988"/>
  </p:normalViewPr>
  <p:slideViewPr>
    <p:cSldViewPr snapToGrid="0" snapToObjects="1">
      <p:cViewPr varScale="1">
        <p:scale>
          <a:sx n="72" d="100"/>
          <a:sy n="72" d="100"/>
        </p:scale>
        <p:origin x="720" y="192"/>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8374D-4AF0-F841-9B6E-2DE9D612E82A}" type="datetimeFigureOut">
              <a:rPr lang="en-US" smtClean="0"/>
              <a:t>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A3EA4-B6C4-C846-9553-F553F20D11CE}" type="slidenum">
              <a:rPr lang="en-US" smtClean="0"/>
              <a:t>‹#›</a:t>
            </a:fld>
            <a:endParaRPr lang="en-US"/>
          </a:p>
        </p:txBody>
      </p:sp>
    </p:spTree>
    <p:extLst>
      <p:ext uri="{BB962C8B-B14F-4D97-AF65-F5344CB8AC3E}">
        <p14:creationId xmlns:p14="http://schemas.microsoft.com/office/powerpoint/2010/main" val="311257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349483">
              <a:lnSpc>
                <a:spcPts val="2800"/>
              </a:lnSpc>
              <a:spcBef>
                <a:spcPts val="0"/>
              </a:spcBef>
              <a:buSzTx/>
              <a:buNone/>
              <a:defRPr sz="1512"/>
            </a:pPr>
            <a:r>
              <a:rPr lang="en-US" sz="2200" b="1" dirty="0"/>
              <a:t>Motivation</a:t>
            </a:r>
            <a:r>
              <a:rPr lang="en-US" sz="2200" dirty="0"/>
              <a:t>:  Use divide and conquer to simplify among the parts of a program </a:t>
            </a:r>
          </a:p>
          <a:p>
            <a:pPr marL="0" lvl="1" indent="174741" defTabSz="349483">
              <a:lnSpc>
                <a:spcPts val="2800"/>
              </a:lnSpc>
              <a:spcBef>
                <a:spcPts val="0"/>
              </a:spcBef>
              <a:buSzTx/>
              <a:buNone/>
              <a:defRPr sz="1512"/>
            </a:pPr>
            <a:r>
              <a:rPr lang="en-US" sz="2200" dirty="0"/>
              <a:t>-  Defines the role the objects play in an application into one of three parts</a:t>
            </a:r>
          </a:p>
          <a:p>
            <a:pPr marL="0" lvl="1" indent="174741" defTabSz="349483">
              <a:lnSpc>
                <a:spcPts val="2800"/>
              </a:lnSpc>
              <a:spcBef>
                <a:spcPts val="0"/>
              </a:spcBef>
              <a:buSzTx/>
              <a:buNone/>
              <a:defRPr sz="1512"/>
            </a:pPr>
            <a:r>
              <a:rPr lang="en-US" sz="2200" dirty="0"/>
              <a:t>-  Defines the way objects communicate with each other</a:t>
            </a:r>
          </a:p>
          <a:p>
            <a:endParaRPr lang="en-US" dirty="0"/>
          </a:p>
        </p:txBody>
      </p:sp>
    </p:spTree>
    <p:extLst>
      <p:ext uri="{BB962C8B-B14F-4D97-AF65-F5344CB8AC3E}">
        <p14:creationId xmlns:p14="http://schemas.microsoft.com/office/powerpoint/2010/main" val="1034036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IQuarable</a:t>
            </a:r>
            <a:r>
              <a:rPr lang="en-US" dirty="0"/>
              <a:t>&lt;T&gt; </a:t>
            </a:r>
            <a:r>
              <a:rPr lang="en-US" sz="1200" b="0" i="0" kern="1200" dirty="0">
                <a:solidFill>
                  <a:schemeClr val="tx1"/>
                </a:solidFill>
                <a:effectLst/>
                <a:latin typeface="+mn-lt"/>
                <a:ea typeface="+mn-ea"/>
                <a:cs typeface="+mn-cs"/>
              </a:rPr>
              <a:t>You can transform an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-&gt; string or a </a:t>
            </a:r>
            <a:r>
              <a:rPr lang="en-US" dirty="0"/>
              <a:t>List&lt;</a:t>
            </a:r>
            <a:r>
              <a:rPr lang="en-US" dirty="0" err="1"/>
              <a:t>Int</a:t>
            </a:r>
            <a:r>
              <a:rPr lang="en-US" dirty="0"/>
              <a:t>&gt;</a:t>
            </a:r>
            <a:r>
              <a:rPr lang="en-US" sz="1200" b="0" i="0" kern="1200" dirty="0">
                <a:solidFill>
                  <a:schemeClr val="tx1"/>
                </a:solidFill>
                <a:effectLst/>
                <a:latin typeface="+mn-lt"/>
                <a:ea typeface="+mn-ea"/>
                <a:cs typeface="+mn-cs"/>
              </a:rPr>
              <a:t> to a </a:t>
            </a:r>
            <a:r>
              <a:rPr lang="en-US" dirty="0"/>
              <a:t>List&lt;string&gt;</a:t>
            </a:r>
            <a:r>
              <a:rPr lang="en-US" sz="1200" b="0" i="0" kern="1200" dirty="0">
                <a:solidFill>
                  <a:schemeClr val="tx1"/>
                </a:solidFill>
                <a:effectLst/>
                <a:latin typeface="+mn-lt"/>
                <a:ea typeface="+mn-ea"/>
                <a:cs typeface="+mn-cs"/>
              </a:rPr>
              <a:t>. This transformation </a:t>
            </a:r>
            <a:r>
              <a:rPr lang="en-US" sz="1200" b="0" i="0" kern="1200" dirty="0" err="1">
                <a:solidFill>
                  <a:schemeClr val="tx1"/>
                </a:solidFill>
                <a:effectLst/>
                <a:latin typeface="+mn-lt"/>
                <a:ea typeface="+mn-ea"/>
                <a:cs typeface="+mn-cs"/>
              </a:rPr>
              <a:t>pereserve</a:t>
            </a:r>
            <a:r>
              <a:rPr lang="en-US" sz="1200" b="0" i="0" kern="1200" dirty="0">
                <a:solidFill>
                  <a:schemeClr val="tx1"/>
                </a:solidFill>
                <a:effectLst/>
                <a:latin typeface="+mn-lt"/>
                <a:ea typeface="+mn-ea"/>
                <a:cs typeface="+mn-cs"/>
              </a:rPr>
              <a:t> the structure. This means that the resulting object is also a list, and the order of values within the lists doesn't change.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IQuerable</a:t>
            </a:r>
            <a:r>
              <a:rPr lang="en-US" dirty="0"/>
              <a:t>&lt;List&lt;</a:t>
            </a:r>
            <a:r>
              <a:rPr lang="en-US" dirty="0" err="1"/>
              <a:t>int</a:t>
            </a:r>
            <a:r>
              <a:rPr lang="en-US" dirty="0"/>
              <a:t>&gt;&gt; =&gt;  </a:t>
            </a:r>
            <a:r>
              <a:rPr lang="en-US" dirty="0" err="1"/>
              <a:t>IQuerable</a:t>
            </a:r>
            <a:r>
              <a:rPr lang="en-US" dirty="0"/>
              <a:t>&lt;List&lt;string&gt;&gt;</a:t>
            </a:r>
          </a:p>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13</a:t>
            </a:fld>
            <a:endParaRPr lang="en-US"/>
          </a:p>
        </p:txBody>
      </p:sp>
    </p:spTree>
    <p:extLst>
      <p:ext uri="{BB962C8B-B14F-4D97-AF65-F5344CB8AC3E}">
        <p14:creationId xmlns:p14="http://schemas.microsoft.com/office/powerpoint/2010/main" val="382267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3</a:t>
            </a:fld>
            <a:endParaRPr lang="en-US"/>
          </a:p>
        </p:txBody>
      </p:sp>
    </p:spTree>
    <p:extLst>
      <p:ext uri="{BB962C8B-B14F-4D97-AF65-F5344CB8AC3E}">
        <p14:creationId xmlns:p14="http://schemas.microsoft.com/office/powerpoint/2010/main" val="16428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a:t>
            </a:r>
            <a:r>
              <a:rPr lang="en-US" dirty="0" err="1"/>
              <a:t>manuall</a:t>
            </a: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5</a:t>
            </a:fld>
            <a:endParaRPr lang="en-US"/>
          </a:p>
        </p:txBody>
      </p:sp>
    </p:spTree>
    <p:extLst>
      <p:ext uri="{BB962C8B-B14F-4D97-AF65-F5344CB8AC3E}">
        <p14:creationId xmlns:p14="http://schemas.microsoft.com/office/powerpoint/2010/main" val="204454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manual</a:t>
            </a:r>
          </a:p>
        </p:txBody>
      </p:sp>
      <p:sp>
        <p:nvSpPr>
          <p:cNvPr id="4" name="Slide Number Placeholder 3"/>
          <p:cNvSpPr>
            <a:spLocks noGrp="1"/>
          </p:cNvSpPr>
          <p:nvPr>
            <p:ph type="sldNum" sz="quarter" idx="5"/>
          </p:nvPr>
        </p:nvSpPr>
        <p:spPr/>
        <p:txBody>
          <a:bodyPr/>
          <a:lstStyle/>
          <a:p>
            <a:fld id="{8DFA3EA4-B6C4-C846-9553-F553F20D11CE}" type="slidenum">
              <a:rPr lang="en-US" smtClean="0"/>
              <a:t>6</a:t>
            </a:fld>
            <a:endParaRPr lang="en-US"/>
          </a:p>
        </p:txBody>
      </p:sp>
    </p:spTree>
    <p:extLst>
      <p:ext uri="{BB962C8B-B14F-4D97-AF65-F5344CB8AC3E}">
        <p14:creationId xmlns:p14="http://schemas.microsoft.com/office/powerpoint/2010/main" val="43277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a:t>
            </a:r>
            <a:r>
              <a:rPr lang="en-US" dirty="0" err="1"/>
              <a:t>manuall</a:t>
            </a: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7</a:t>
            </a:fld>
            <a:endParaRPr lang="en-US"/>
          </a:p>
        </p:txBody>
      </p:sp>
    </p:spTree>
    <p:extLst>
      <p:ext uri="{BB962C8B-B14F-4D97-AF65-F5344CB8AC3E}">
        <p14:creationId xmlns:p14="http://schemas.microsoft.com/office/powerpoint/2010/main" val="20674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9</a:t>
            </a:fld>
            <a:endParaRPr lang="en-US"/>
          </a:p>
        </p:txBody>
      </p:sp>
    </p:spTree>
    <p:extLst>
      <p:ext uri="{BB962C8B-B14F-4D97-AF65-F5344CB8AC3E}">
        <p14:creationId xmlns:p14="http://schemas.microsoft.com/office/powerpoint/2010/main" val="339415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 not use root user credentials in your implementation</a:t>
            </a:r>
          </a:p>
          <a:p>
            <a:pPr marL="171450" indent="-171450">
              <a:buFontTx/>
              <a:buChar char="-"/>
            </a:pPr>
            <a:r>
              <a:rPr lang="en-US" dirty="0"/>
              <a:t>Configuration data needs to be adjusted without recompiling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10</a:t>
            </a:fld>
            <a:endParaRPr lang="en-US"/>
          </a:p>
        </p:txBody>
      </p:sp>
    </p:spTree>
    <p:extLst>
      <p:ext uri="{BB962C8B-B14F-4D97-AF65-F5344CB8AC3E}">
        <p14:creationId xmlns:p14="http://schemas.microsoft.com/office/powerpoint/2010/main" val="2311750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understanding of the ORM framework : such as preventing SQL injections, queries execution, Lazy evaluation cause performance issues in some cases,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Mismatch: string or char to varchar or other string types that are not supported in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11</a:t>
            </a:fld>
            <a:endParaRPr lang="en-US"/>
          </a:p>
        </p:txBody>
      </p:sp>
    </p:spTree>
    <p:extLst>
      <p:ext uri="{BB962C8B-B14F-4D97-AF65-F5344CB8AC3E}">
        <p14:creationId xmlns:p14="http://schemas.microsoft.com/office/powerpoint/2010/main" val="1371802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will be downloaded </a:t>
            </a:r>
          </a:p>
        </p:txBody>
      </p:sp>
      <p:sp>
        <p:nvSpPr>
          <p:cNvPr id="4" name="Slide Number Placeholder 3"/>
          <p:cNvSpPr>
            <a:spLocks noGrp="1"/>
          </p:cNvSpPr>
          <p:nvPr>
            <p:ph type="sldNum" sz="quarter" idx="5"/>
          </p:nvPr>
        </p:nvSpPr>
        <p:spPr/>
        <p:txBody>
          <a:bodyPr/>
          <a:lstStyle/>
          <a:p>
            <a:fld id="{8DFA3EA4-B6C4-C846-9553-F553F20D11CE}" type="slidenum">
              <a:rPr lang="en-US" smtClean="0"/>
              <a:t>12</a:t>
            </a:fld>
            <a:endParaRPr lang="en-US"/>
          </a:p>
        </p:txBody>
      </p:sp>
    </p:spTree>
    <p:extLst>
      <p:ext uri="{BB962C8B-B14F-4D97-AF65-F5344CB8AC3E}">
        <p14:creationId xmlns:p14="http://schemas.microsoft.com/office/powerpoint/2010/main" val="3863193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9159-7D1B-EA44-A72D-21B0ABE6C7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876257-D242-E844-AA47-3CF94C689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18CF0B-CDF2-5F42-89ED-07B1A46B6DAE}"/>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E60C5F8F-879D-1540-8285-49A279C89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61AC5-25E5-1941-99BA-9823A64E434B}"/>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75445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4BD2-2D76-3E4F-A654-32E9908FC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FE6BC-F416-D34A-AB70-4A1E6957EC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57501-3A71-964C-B78D-85A0B33B33A3}"/>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88E996A4-64F2-5242-A681-B26CB80D6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39B97-9B13-214F-8F1F-F549F479042F}"/>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16663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604558-11A6-764C-BC73-1E229613D1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9E9BEF-CFC5-334E-AED9-85EA7A9159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3AF03-C7D6-E440-A89E-8761D62AD75E}"/>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943FF250-D86F-4045-A9B3-2BF5BFF84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5A6-E96F-7440-91B2-A57FB4D565B2}"/>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47689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1E4A-B966-2044-8ACC-71049F5DA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6F73D-E686-4E43-8332-ABDFEB203E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83EEF-7C57-0F48-8F64-CDC8C44ECB91}"/>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B3B064C6-59A6-7240-95AF-4E5DC5EB4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18ECE-EB56-9C44-9BEA-4B57D3D81452}"/>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73817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2E74-29AB-0C43-A611-740F51E2E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E05F96-A5FB-0C44-84C3-BFD587607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3FA3A3-A917-544E-99DA-B63D576DC30C}"/>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7F42DB64-74B4-DA4E-881C-038494E02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AC61F-78EE-C54D-95EB-01B9CDA99864}"/>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278546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18FA-95CE-BF42-98CE-B2CF096CB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E7A19-0DCF-DB4E-8BC2-261AF06466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D66D3-A2CB-0E4B-B010-EF6A0E9653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C25EE3-903B-E846-A1F0-52C4649D4329}"/>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6" name="Footer Placeholder 5">
            <a:extLst>
              <a:ext uri="{FF2B5EF4-FFF2-40B4-BE49-F238E27FC236}">
                <a16:creationId xmlns:a16="http://schemas.microsoft.com/office/drawing/2014/main" id="{120F6E7A-634C-CA4A-84D4-D451126B6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B147E-2C82-9642-8FF4-80BE0C3904D4}"/>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409582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6B21-067C-064F-A43A-51F32D4611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184620-7536-9A48-8927-AD6D506C1D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395B8-C8A9-514D-AE15-58F9318919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5317D-9A69-D14C-A9C0-DBDE63128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161541-0F5A-4843-AA0F-08DB42A9DF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ABA50-3B5D-7948-8A18-2D674591A205}"/>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8" name="Footer Placeholder 7">
            <a:extLst>
              <a:ext uri="{FF2B5EF4-FFF2-40B4-BE49-F238E27FC236}">
                <a16:creationId xmlns:a16="http://schemas.microsoft.com/office/drawing/2014/main" id="{D7EF5209-F8C2-F546-9322-7F2BED91C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84BCF8-65BD-1346-80C1-8C59D1AE197A}"/>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52321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E3EF-1005-E340-A1BD-A8652FF2B8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D81B11-19A9-3747-B463-E0023B2D8F0C}"/>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4" name="Footer Placeholder 3">
            <a:extLst>
              <a:ext uri="{FF2B5EF4-FFF2-40B4-BE49-F238E27FC236}">
                <a16:creationId xmlns:a16="http://schemas.microsoft.com/office/drawing/2014/main" id="{EB63A214-5FC7-6D40-8BBF-74B70C7EB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63C4B6-8C3A-C14B-B4E8-6983446BC416}"/>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19446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1D839-EB91-EC40-9AAE-AA5A7AA626B1}"/>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3" name="Footer Placeholder 2">
            <a:extLst>
              <a:ext uri="{FF2B5EF4-FFF2-40B4-BE49-F238E27FC236}">
                <a16:creationId xmlns:a16="http://schemas.microsoft.com/office/drawing/2014/main" id="{C3D075B3-A265-DD4E-A08D-84DC6E4944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B3E93-12E8-3E41-9BE5-3EAEBFE98F67}"/>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266749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B0CC-2258-AD47-9232-8C6EEE23C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E6D36-FD77-7749-86DE-5C2AEAA5D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0C7F5B-369C-AA40-9C51-4696AB203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8F22ED-7E1D-9049-9EC5-77B0E7A1B7B1}"/>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6" name="Footer Placeholder 5">
            <a:extLst>
              <a:ext uri="{FF2B5EF4-FFF2-40B4-BE49-F238E27FC236}">
                <a16:creationId xmlns:a16="http://schemas.microsoft.com/office/drawing/2014/main" id="{7DA509D1-5EEA-C742-8F82-6AF97ED48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6D8EF-2B13-024F-B85B-C342F41C01E7}"/>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115661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5E9B-7B72-7445-B776-B4342C45B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4145EA-C230-4C4B-AE0B-E86D1D044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192F25-71BA-1D4C-83F6-46BA72808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E78E9C-11B0-2D42-9051-AF9FD5C2AF19}"/>
              </a:ext>
            </a:extLst>
          </p:cNvPr>
          <p:cNvSpPr>
            <a:spLocks noGrp="1"/>
          </p:cNvSpPr>
          <p:nvPr>
            <p:ph type="dt" sz="half" idx="10"/>
          </p:nvPr>
        </p:nvSpPr>
        <p:spPr/>
        <p:txBody>
          <a:bodyPr/>
          <a:lstStyle/>
          <a:p>
            <a:fld id="{F0F9080F-EA19-FA48-AD6C-AC35CE1D1610}" type="datetimeFigureOut">
              <a:rPr lang="en-US" smtClean="0"/>
              <a:t>9/20/18</a:t>
            </a:fld>
            <a:endParaRPr lang="en-US"/>
          </a:p>
        </p:txBody>
      </p:sp>
      <p:sp>
        <p:nvSpPr>
          <p:cNvPr id="6" name="Footer Placeholder 5">
            <a:extLst>
              <a:ext uri="{FF2B5EF4-FFF2-40B4-BE49-F238E27FC236}">
                <a16:creationId xmlns:a16="http://schemas.microsoft.com/office/drawing/2014/main" id="{4410B24E-D98C-9746-B54F-44C00F4A2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AAE8F-5B98-9C47-94E4-B5292E1520BC}"/>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406911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7B20F-00C0-8543-90F6-8019ACB85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C347A4-E43B-754D-A7CD-1053518D1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BC977-9CEE-0247-8CBC-61CAC763C6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9080F-EA19-FA48-AD6C-AC35CE1D1610}" type="datetimeFigureOut">
              <a:rPr lang="en-US" smtClean="0"/>
              <a:t>9/20/18</a:t>
            </a:fld>
            <a:endParaRPr lang="en-US"/>
          </a:p>
        </p:txBody>
      </p:sp>
      <p:sp>
        <p:nvSpPr>
          <p:cNvPr id="5" name="Footer Placeholder 4">
            <a:extLst>
              <a:ext uri="{FF2B5EF4-FFF2-40B4-BE49-F238E27FC236}">
                <a16:creationId xmlns:a16="http://schemas.microsoft.com/office/drawing/2014/main" id="{838808C1-C388-F64E-AE8E-AFBD9ADBB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86C2F3-D7E2-F14C-A0F6-6D5BA534B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2FE24-A4FD-A94D-B291-D84C78B37AC6}" type="slidenum">
              <a:rPr lang="en-US" smtClean="0"/>
              <a:t>‹#›</a:t>
            </a:fld>
            <a:endParaRPr lang="en-US"/>
          </a:p>
        </p:txBody>
      </p:sp>
    </p:spTree>
    <p:extLst>
      <p:ext uri="{BB962C8B-B14F-4D97-AF65-F5344CB8AC3E}">
        <p14:creationId xmlns:p14="http://schemas.microsoft.com/office/powerpoint/2010/main" val="3635772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03BF-04C5-A346-8A19-5896DC200FD2}"/>
              </a:ext>
            </a:extLst>
          </p:cNvPr>
          <p:cNvSpPr>
            <a:spLocks noGrp="1"/>
          </p:cNvSpPr>
          <p:nvPr>
            <p:ph type="ctrTitle"/>
          </p:nvPr>
        </p:nvSpPr>
        <p:spPr/>
        <p:txBody>
          <a:bodyPr/>
          <a:lstStyle/>
          <a:p>
            <a:r>
              <a:rPr lang="en-US" dirty="0"/>
              <a:t>Model in MVC</a:t>
            </a:r>
          </a:p>
        </p:txBody>
      </p:sp>
      <p:sp>
        <p:nvSpPr>
          <p:cNvPr id="3" name="Subtitle 2">
            <a:extLst>
              <a:ext uri="{FF2B5EF4-FFF2-40B4-BE49-F238E27FC236}">
                <a16:creationId xmlns:a16="http://schemas.microsoft.com/office/drawing/2014/main" id="{0BC741AB-0C14-DF4D-B5A6-2F044D5802D6}"/>
              </a:ext>
            </a:extLst>
          </p:cNvPr>
          <p:cNvSpPr>
            <a:spLocks noGrp="1"/>
          </p:cNvSpPr>
          <p:nvPr>
            <p:ph type="subTitle" idx="1"/>
          </p:nvPr>
        </p:nvSpPr>
        <p:spPr/>
        <p:txBody>
          <a:bodyPr>
            <a:normAutofit/>
          </a:bodyPr>
          <a:lstStyle/>
          <a:p>
            <a:r>
              <a:rPr lang="en-US" sz="3000" dirty="0"/>
              <a:t>INFDEV04-5</a:t>
            </a:r>
          </a:p>
        </p:txBody>
      </p:sp>
    </p:spTree>
    <p:extLst>
      <p:ext uri="{BB962C8B-B14F-4D97-AF65-F5344CB8AC3E}">
        <p14:creationId xmlns:p14="http://schemas.microsoft.com/office/powerpoint/2010/main" val="193303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B135-0C50-0C45-B79E-2648ACC9248F}"/>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89C9A513-C54A-A644-BCA9-3BADA78B8E88}"/>
              </a:ext>
            </a:extLst>
          </p:cNvPr>
          <p:cNvSpPr>
            <a:spLocks noGrp="1"/>
          </p:cNvSpPr>
          <p:nvPr>
            <p:ph idx="1"/>
          </p:nvPr>
        </p:nvSpPr>
        <p:spPr/>
        <p:txBody>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a:p>
            <a:r>
              <a:rPr lang="en-US" dirty="0"/>
              <a:t>Deep understanding of the ORM framework</a:t>
            </a:r>
          </a:p>
          <a:p>
            <a:pPr lvl="2"/>
            <a:r>
              <a:rPr lang="en-US" dirty="0"/>
              <a:t>How are the security aspects implemented?</a:t>
            </a:r>
          </a:p>
          <a:p>
            <a:pPr lvl="2"/>
            <a:r>
              <a:rPr lang="en-US" dirty="0"/>
              <a:t>How are the queries generated?</a:t>
            </a:r>
          </a:p>
          <a:p>
            <a:pPr lvl="2"/>
            <a:r>
              <a:rPr lang="en-US" dirty="0"/>
              <a:t>How can the execution of the queries be optimized?</a:t>
            </a:r>
          </a:p>
          <a:p>
            <a:endParaRPr lang="en-US" dirty="0"/>
          </a:p>
        </p:txBody>
      </p:sp>
    </p:spTree>
    <p:extLst>
      <p:ext uri="{BB962C8B-B14F-4D97-AF65-F5344CB8AC3E}">
        <p14:creationId xmlns:p14="http://schemas.microsoft.com/office/powerpoint/2010/main" val="138178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CDB0-7AD5-454C-A975-47DC175A29D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D77753E0-7F3A-A440-BE55-364378837313}"/>
              </a:ext>
            </a:extLst>
          </p:cNvPr>
          <p:cNvSpPr>
            <a:spLocks noGrp="1"/>
          </p:cNvSpPr>
          <p:nvPr>
            <p:ph idx="1"/>
          </p:nvPr>
        </p:nvSpPr>
        <p:spPr/>
        <p:txBody>
          <a:bodyPr>
            <a:normAutofit lnSpcReduction="10000"/>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a:p>
            <a:r>
              <a:rPr lang="en-US" dirty="0"/>
              <a:t>Deep understanding of the ORM framework</a:t>
            </a:r>
          </a:p>
          <a:p>
            <a:pPr lvl="1"/>
            <a:r>
              <a:rPr lang="en-US" dirty="0"/>
              <a:t>How are the security aspects implemented?</a:t>
            </a:r>
          </a:p>
          <a:p>
            <a:pPr lvl="1"/>
            <a:r>
              <a:rPr lang="en-US" dirty="0"/>
              <a:t>How are the queries generated?</a:t>
            </a:r>
          </a:p>
          <a:p>
            <a:pPr lvl="1"/>
            <a:r>
              <a:rPr lang="en-US" dirty="0"/>
              <a:t>How can the execution of the queries be optimized?</a:t>
            </a:r>
          </a:p>
          <a:p>
            <a:r>
              <a:rPr lang="en-US" dirty="0"/>
              <a:t>Mismatch between ORM and relational database</a:t>
            </a:r>
          </a:p>
          <a:p>
            <a:pPr lvl="1"/>
            <a:r>
              <a:rPr lang="en-US" dirty="0"/>
              <a:t>How are the data types of properties mapped? </a:t>
            </a:r>
          </a:p>
          <a:p>
            <a:pPr lvl="1"/>
            <a:r>
              <a:rPr lang="en-US" dirty="0"/>
              <a:t>How are the relationships mapped to objects?</a:t>
            </a:r>
          </a:p>
          <a:p>
            <a:endParaRPr lang="en-US" dirty="0"/>
          </a:p>
        </p:txBody>
      </p:sp>
    </p:spTree>
    <p:extLst>
      <p:ext uri="{BB962C8B-B14F-4D97-AF65-F5344CB8AC3E}">
        <p14:creationId xmlns:p14="http://schemas.microsoft.com/office/powerpoint/2010/main" val="171457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11E3-0F7A-7C46-9DAC-BFB6A888B0C2}"/>
              </a:ext>
            </a:extLst>
          </p:cNvPr>
          <p:cNvSpPr>
            <a:spLocks noGrp="1"/>
          </p:cNvSpPr>
          <p:nvPr>
            <p:ph type="title"/>
          </p:nvPr>
        </p:nvSpPr>
        <p:spPr/>
        <p:txBody>
          <a:bodyPr>
            <a:normAutofit fontScale="90000"/>
          </a:bodyPr>
          <a:lstStyle/>
          <a:p>
            <a:br>
              <a:rPr lang="en-US" dirty="0"/>
            </a:br>
            <a:r>
              <a:rPr lang="en-US" dirty="0"/>
              <a:t>Language-Integrated Query (LINQ)</a:t>
            </a:r>
            <a:br>
              <a:rPr lang="en-US" dirty="0"/>
            </a:br>
            <a:r>
              <a:rPr lang="en-US" dirty="0"/>
              <a:t> </a:t>
            </a:r>
          </a:p>
        </p:txBody>
      </p:sp>
      <p:sp>
        <p:nvSpPr>
          <p:cNvPr id="3" name="Content Placeholder 2">
            <a:extLst>
              <a:ext uri="{FF2B5EF4-FFF2-40B4-BE49-F238E27FC236}">
                <a16:creationId xmlns:a16="http://schemas.microsoft.com/office/drawing/2014/main" id="{A34DA637-1643-524F-A6D6-1FF3A5C9A834}"/>
              </a:ext>
            </a:extLst>
          </p:cNvPr>
          <p:cNvSpPr>
            <a:spLocks noGrp="1"/>
          </p:cNvSpPr>
          <p:nvPr>
            <p:ph idx="1"/>
          </p:nvPr>
        </p:nvSpPr>
        <p:spPr/>
        <p:txBody>
          <a:bodyPr>
            <a:normAutofit/>
          </a:bodyPr>
          <a:lstStyle/>
          <a:p>
            <a:r>
              <a:rPr lang="en-US" dirty="0"/>
              <a:t>Contains a set of </a:t>
            </a:r>
            <a:r>
              <a:rPr lang="en-US" i="1" dirty="0"/>
              <a:t>query operators</a:t>
            </a:r>
            <a:r>
              <a:rPr lang="en-US" dirty="0"/>
              <a:t> that allow </a:t>
            </a:r>
          </a:p>
          <a:p>
            <a:pPr lvl="1"/>
            <a:r>
              <a:rPr lang="en-US" dirty="0"/>
              <a:t>filter, </a:t>
            </a:r>
          </a:p>
          <a:p>
            <a:pPr lvl="1"/>
            <a:r>
              <a:rPr lang="en-US" dirty="0"/>
              <a:t>and projection operation</a:t>
            </a:r>
          </a:p>
          <a:p>
            <a:r>
              <a:rPr lang="en-US" dirty="0"/>
              <a:t>It has interfaces to query data </a:t>
            </a:r>
          </a:p>
          <a:p>
            <a:r>
              <a:rPr lang="en-US" dirty="0" err="1"/>
              <a:t>IQueryable</a:t>
            </a:r>
            <a:r>
              <a:rPr lang="en-US" dirty="0"/>
              <a:t>&lt;T&gt; interface  provides a set of standard query operators</a:t>
            </a:r>
          </a:p>
          <a:p>
            <a:pPr lvl="1"/>
            <a:r>
              <a:rPr lang="en-US" dirty="0" err="1"/>
              <a:t>IQueryable</a:t>
            </a:r>
            <a:r>
              <a:rPr lang="en-US" dirty="0"/>
              <a:t>&lt;T&gt; objects will be be used to generate SQL queries</a:t>
            </a:r>
          </a:p>
          <a:p>
            <a:pPr lvl="1"/>
            <a:r>
              <a:rPr lang="en-US" dirty="0"/>
              <a:t>The queries will be sent to the database</a:t>
            </a:r>
          </a:p>
          <a:p>
            <a:pPr lvl="1"/>
            <a:r>
              <a:rPr lang="en-US" dirty="0"/>
              <a:t>The result is a series of T’s </a:t>
            </a:r>
          </a:p>
          <a:p>
            <a:pPr lvl="1"/>
            <a:endParaRPr lang="en-US" dirty="0"/>
          </a:p>
        </p:txBody>
      </p:sp>
    </p:spTree>
    <p:extLst>
      <p:ext uri="{BB962C8B-B14F-4D97-AF65-F5344CB8AC3E}">
        <p14:creationId xmlns:p14="http://schemas.microsoft.com/office/powerpoint/2010/main" val="63726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BD14-C967-6A40-8FDD-F42752F836CB}"/>
              </a:ext>
            </a:extLst>
          </p:cNvPr>
          <p:cNvSpPr>
            <a:spLocks noGrp="1"/>
          </p:cNvSpPr>
          <p:nvPr>
            <p:ph type="title"/>
          </p:nvPr>
        </p:nvSpPr>
        <p:spPr/>
        <p:txBody>
          <a:bodyPr/>
          <a:lstStyle/>
          <a:p>
            <a:r>
              <a:rPr lang="en-US" dirty="0"/>
              <a:t>Basic Queries</a:t>
            </a:r>
          </a:p>
        </p:txBody>
      </p:sp>
      <p:sp>
        <p:nvSpPr>
          <p:cNvPr id="3" name="Content Placeholder 2">
            <a:extLst>
              <a:ext uri="{FF2B5EF4-FFF2-40B4-BE49-F238E27FC236}">
                <a16:creationId xmlns:a16="http://schemas.microsoft.com/office/drawing/2014/main" id="{A057814F-D7D2-D645-8A35-F372E37A4AA2}"/>
              </a:ext>
            </a:extLst>
          </p:cNvPr>
          <p:cNvSpPr>
            <a:spLocks noGrp="1"/>
          </p:cNvSpPr>
          <p:nvPr>
            <p:ph idx="1"/>
          </p:nvPr>
        </p:nvSpPr>
        <p:spPr/>
        <p:txBody>
          <a:bodyPr>
            <a:normAutofit/>
          </a:bodyPr>
          <a:lstStyle/>
          <a:p>
            <a:r>
              <a:rPr lang="en-US" dirty="0"/>
              <a:t>Queries are implemented by means of the </a:t>
            </a:r>
            <a:r>
              <a:rPr lang="en-US" dirty="0" err="1"/>
              <a:t>IQuarable</a:t>
            </a:r>
            <a:r>
              <a:rPr lang="en-US" dirty="0"/>
              <a:t>&lt;T&gt; interface.  </a:t>
            </a:r>
          </a:p>
          <a:p>
            <a:r>
              <a:rPr lang="en-US" dirty="0"/>
              <a:t>Projection:</a:t>
            </a:r>
          </a:p>
          <a:p>
            <a:pPr lvl="1"/>
            <a:r>
              <a:rPr lang="en-US" dirty="0"/>
              <a:t>Select:  </a:t>
            </a:r>
            <a:r>
              <a:rPr lang="en-US" dirty="0" err="1"/>
              <a:t>IQueryable</a:t>
            </a:r>
            <a:r>
              <a:rPr lang="en-US" dirty="0"/>
              <a:t>&lt;T&gt;, </a:t>
            </a:r>
            <a:r>
              <a:rPr lang="en-US" dirty="0" err="1"/>
              <a:t>Func</a:t>
            </a:r>
            <a:r>
              <a:rPr lang="en-US" dirty="0"/>
              <a:t>&lt;T,U&gt; =&gt; </a:t>
            </a:r>
            <a:r>
              <a:rPr lang="en-US" dirty="0" err="1"/>
              <a:t>IQueryable</a:t>
            </a:r>
            <a:r>
              <a:rPr lang="en-US" dirty="0"/>
              <a:t>&lt;U&gt;</a:t>
            </a:r>
          </a:p>
          <a:p>
            <a:pPr lvl="2"/>
            <a:r>
              <a:rPr lang="en-US" dirty="0"/>
              <a:t>_</a:t>
            </a:r>
            <a:r>
              <a:rPr lang="en-US" dirty="0" err="1"/>
              <a:t>context.Movies.Select</a:t>
            </a:r>
            <a:r>
              <a:rPr lang="en-US" dirty="0"/>
              <a:t>(s =&gt; </a:t>
            </a:r>
            <a:r>
              <a:rPr lang="en-US" dirty="0" err="1"/>
              <a:t>s.Title</a:t>
            </a:r>
            <a:r>
              <a:rPr lang="en-US" dirty="0"/>
              <a:t>): </a:t>
            </a:r>
          </a:p>
          <a:p>
            <a:r>
              <a:rPr lang="en-US" dirty="0"/>
              <a:t>Filtering:</a:t>
            </a:r>
          </a:p>
          <a:p>
            <a:pPr lvl="1"/>
            <a:r>
              <a:rPr lang="en-US" dirty="0"/>
              <a:t>Where: </a:t>
            </a:r>
            <a:r>
              <a:rPr lang="en-US" dirty="0" err="1"/>
              <a:t>IQueryable</a:t>
            </a:r>
            <a:r>
              <a:rPr lang="en-US" dirty="0"/>
              <a:t>&lt;T&gt;, </a:t>
            </a:r>
            <a:r>
              <a:rPr lang="en-US" dirty="0" err="1"/>
              <a:t>Func</a:t>
            </a:r>
            <a:r>
              <a:rPr lang="en-US" dirty="0"/>
              <a:t>&lt;</a:t>
            </a:r>
            <a:r>
              <a:rPr lang="en-US" dirty="0" err="1"/>
              <a:t>T,bool</a:t>
            </a:r>
            <a:r>
              <a:rPr lang="en-US" dirty="0"/>
              <a:t>&gt; =&gt; </a:t>
            </a:r>
            <a:r>
              <a:rPr lang="en-US" dirty="0" err="1"/>
              <a:t>IQueryable</a:t>
            </a:r>
            <a:r>
              <a:rPr lang="en-US" dirty="0"/>
              <a:t>&lt;T&gt;</a:t>
            </a:r>
          </a:p>
          <a:p>
            <a:pPr lvl="2"/>
            <a:r>
              <a:rPr lang="en-US" dirty="0" err="1"/>
              <a:t>dbContext.Movies.Where</a:t>
            </a:r>
            <a:r>
              <a:rPr lang="en-US" dirty="0"/>
              <a:t>(s =&gt; </a:t>
            </a:r>
            <a:r>
              <a:rPr lang="en-US" dirty="0" err="1"/>
              <a:t>s.ReleaseYear</a:t>
            </a:r>
            <a:r>
              <a:rPr lang="en-US" dirty="0"/>
              <a:t> &lt;= new </a:t>
            </a:r>
            <a:r>
              <a:rPr lang="en-US" dirty="0" err="1"/>
              <a:t>DateTime</a:t>
            </a:r>
            <a:r>
              <a:rPr lang="en-US" dirty="0"/>
              <a:t>(2008,1,1))</a:t>
            </a:r>
          </a:p>
          <a:p>
            <a:pPr lvl="2"/>
            <a:endParaRPr lang="en-US" dirty="0"/>
          </a:p>
          <a:p>
            <a:r>
              <a:rPr lang="en-US" dirty="0"/>
              <a:t>Live examples….</a:t>
            </a:r>
          </a:p>
        </p:txBody>
      </p:sp>
    </p:spTree>
    <p:extLst>
      <p:ext uri="{BB962C8B-B14F-4D97-AF65-F5344CB8AC3E}">
        <p14:creationId xmlns:p14="http://schemas.microsoft.com/office/powerpoint/2010/main" val="291611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Model-View-Controller (MVC)"/>
          <p:cNvSpPr txBox="1">
            <a:spLocks noGrp="1"/>
          </p:cNvSpPr>
          <p:nvPr>
            <p:ph type="title"/>
          </p:nvPr>
        </p:nvSpPr>
        <p:spPr>
          <a:xfrm>
            <a:off x="1506071" y="274638"/>
            <a:ext cx="8704729" cy="1143002"/>
          </a:xfrm>
          <a:prstGeom prst="rect">
            <a:avLst/>
          </a:prstGeom>
        </p:spPr>
        <p:txBody>
          <a:bodyPr>
            <a:noAutofit/>
          </a:bodyPr>
          <a:lstStyle/>
          <a:p>
            <a:r>
              <a:rPr lang="en-US" dirty="0"/>
              <a:t>Recap: </a:t>
            </a:r>
            <a:r>
              <a:rPr dirty="0"/>
              <a:t>Model-View-Controller (MVC)</a:t>
            </a:r>
          </a:p>
        </p:txBody>
      </p:sp>
      <p:sp>
        <p:nvSpPr>
          <p:cNvPr id="171" name="It is a behavioural design pattern.…"/>
          <p:cNvSpPr txBox="1">
            <a:spLocks noGrp="1"/>
          </p:cNvSpPr>
          <p:nvPr>
            <p:ph type="body" sz="half" idx="1"/>
          </p:nvPr>
        </p:nvSpPr>
        <p:spPr>
          <a:xfrm>
            <a:off x="1981200" y="1600199"/>
            <a:ext cx="7840639" cy="2357653"/>
          </a:xfrm>
          <a:prstGeom prst="rect">
            <a:avLst/>
          </a:prstGeom>
        </p:spPr>
        <p:txBody>
          <a:bodyPr>
            <a:noAutofit/>
          </a:bodyPr>
          <a:lstStyle/>
          <a:p>
            <a:pPr defTabSz="349483">
              <a:lnSpc>
                <a:spcPts val="2800"/>
              </a:lnSpc>
              <a:spcBef>
                <a:spcPts val="0"/>
              </a:spcBef>
              <a:defRPr sz="1512"/>
            </a:pPr>
            <a:r>
              <a:rPr lang="en-US" sz="2200" dirty="0"/>
              <a:t>It is a architectural design pattern.</a:t>
            </a:r>
          </a:p>
          <a:p>
            <a:pPr defTabSz="349483">
              <a:lnSpc>
                <a:spcPts val="2800"/>
              </a:lnSpc>
              <a:spcBef>
                <a:spcPts val="0"/>
              </a:spcBef>
              <a:defRPr sz="1512"/>
            </a:pPr>
            <a:r>
              <a:rPr lang="en-US" sz="2200" dirty="0"/>
              <a:t>What is the purpose of MVC design pattern? </a:t>
            </a:r>
          </a:p>
          <a:p>
            <a:pPr defTabSz="349483">
              <a:lnSpc>
                <a:spcPts val="2800"/>
              </a:lnSpc>
              <a:spcBef>
                <a:spcPts val="0"/>
              </a:spcBef>
              <a:defRPr sz="1512" b="1"/>
            </a:pPr>
            <a:r>
              <a:rPr sz="2200" dirty="0"/>
              <a:t>Intent:  Partition an applications into three parts </a:t>
            </a:r>
            <a:endParaRPr lang="en-US" sz="2200" dirty="0"/>
          </a:p>
          <a:p>
            <a:pPr lvl="1" defTabSz="349483">
              <a:lnSpc>
                <a:spcPts val="2800"/>
              </a:lnSpc>
              <a:spcBef>
                <a:spcPts val="0"/>
              </a:spcBef>
              <a:defRPr sz="1512" b="1"/>
            </a:pPr>
            <a:r>
              <a:rPr sz="2200" dirty="0"/>
              <a:t>Model </a:t>
            </a:r>
            <a:endParaRPr lang="en-US" sz="2200" dirty="0"/>
          </a:p>
          <a:p>
            <a:pPr lvl="1" defTabSz="349483">
              <a:lnSpc>
                <a:spcPts val="2800"/>
              </a:lnSpc>
              <a:spcBef>
                <a:spcPts val="0"/>
              </a:spcBef>
              <a:defRPr sz="1512" b="1"/>
            </a:pPr>
            <a:r>
              <a:rPr sz="2200" dirty="0"/>
              <a:t>View </a:t>
            </a:r>
            <a:endParaRPr lang="en-US" sz="2200" dirty="0"/>
          </a:p>
          <a:p>
            <a:pPr lvl="1" defTabSz="349483">
              <a:lnSpc>
                <a:spcPts val="2800"/>
              </a:lnSpc>
              <a:spcBef>
                <a:spcPts val="0"/>
              </a:spcBef>
              <a:defRPr sz="1512" b="1"/>
            </a:pPr>
            <a:r>
              <a:rPr sz="2200" dirty="0"/>
              <a:t>Controller </a:t>
            </a:r>
          </a:p>
          <a:p>
            <a:pPr marL="0" indent="0" defTabSz="349483">
              <a:lnSpc>
                <a:spcPts val="2800"/>
              </a:lnSpc>
              <a:spcBef>
                <a:spcPts val="0"/>
              </a:spcBef>
              <a:buNone/>
              <a:defRPr sz="1512"/>
            </a:pPr>
            <a:endParaRPr sz="2200" dirty="0"/>
          </a:p>
        </p:txBody>
      </p:sp>
      <p:pic>
        <p:nvPicPr>
          <p:cNvPr id="172" name="mvc.png" descr="mvc.png"/>
          <p:cNvPicPr>
            <a:picLocks noChangeAspect="1"/>
          </p:cNvPicPr>
          <p:nvPr/>
        </p:nvPicPr>
        <p:blipFill>
          <a:blip r:embed="rId3">
            <a:extLst/>
          </a:blip>
          <a:stretch>
            <a:fillRect/>
          </a:stretch>
        </p:blipFill>
        <p:spPr>
          <a:xfrm>
            <a:off x="3592497" y="3782532"/>
            <a:ext cx="5007006" cy="2491527"/>
          </a:xfrm>
          <a:prstGeom prst="rect">
            <a:avLst/>
          </a:prstGeom>
          <a:ln w="12700">
            <a:miter lim="400000"/>
          </a:ln>
        </p:spPr>
      </p:pic>
    </p:spTree>
    <p:extLst>
      <p:ext uri="{BB962C8B-B14F-4D97-AF65-F5344CB8AC3E}">
        <p14:creationId xmlns:p14="http://schemas.microsoft.com/office/powerpoint/2010/main" val="350899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60C6-21E8-3B4E-B7EA-D9A7294BA649}"/>
              </a:ext>
            </a:extLst>
          </p:cNvPr>
          <p:cNvSpPr>
            <a:spLocks noGrp="1"/>
          </p:cNvSpPr>
          <p:nvPr>
            <p:ph type="title"/>
          </p:nvPr>
        </p:nvSpPr>
        <p:spPr/>
        <p:txBody>
          <a:bodyPr>
            <a:normAutofit/>
          </a:bodyPr>
          <a:lstStyle/>
          <a:p>
            <a:r>
              <a:rPr lang="en-US" dirty="0"/>
              <a:t>Relationships in Model-View-Controller (MVC) </a:t>
            </a:r>
          </a:p>
        </p:txBody>
      </p:sp>
      <p:sp>
        <p:nvSpPr>
          <p:cNvPr id="3" name="Text Placeholder 2">
            <a:extLst>
              <a:ext uri="{FF2B5EF4-FFF2-40B4-BE49-F238E27FC236}">
                <a16:creationId xmlns:a16="http://schemas.microsoft.com/office/drawing/2014/main" id="{C668B693-73EC-984F-BB7C-217421B2E1B7}"/>
              </a:ext>
            </a:extLst>
          </p:cNvPr>
          <p:cNvSpPr>
            <a:spLocks noGrp="1"/>
          </p:cNvSpPr>
          <p:nvPr>
            <p:ph type="body" idx="1"/>
          </p:nvPr>
        </p:nvSpPr>
        <p:spPr/>
        <p:txBody>
          <a:bodyPr/>
          <a:lstStyle/>
          <a:p>
            <a:r>
              <a:rPr lang="en-US" dirty="0"/>
              <a:t>We are interested in the following relationships</a:t>
            </a:r>
          </a:p>
          <a:p>
            <a:pPr lvl="1"/>
            <a:r>
              <a:rPr lang="en-US" dirty="0"/>
              <a:t>One&lt;&gt;One</a:t>
            </a:r>
          </a:p>
          <a:p>
            <a:pPr lvl="1"/>
            <a:r>
              <a:rPr lang="en-US" dirty="0"/>
              <a:t>One&lt;&gt;Many</a:t>
            </a:r>
          </a:p>
          <a:p>
            <a:pPr lvl="1"/>
            <a:r>
              <a:rPr lang="en-US" dirty="0"/>
              <a:t>Many&lt;&gt;Many</a:t>
            </a:r>
          </a:p>
          <a:p>
            <a:r>
              <a:rPr lang="en-US" dirty="0"/>
              <a:t>In this lesson we will:</a:t>
            </a:r>
          </a:p>
          <a:p>
            <a:pPr lvl="1"/>
            <a:r>
              <a:rPr lang="en-US" dirty="0"/>
              <a:t>Continue the implementation of one &lt;&gt; many relationship</a:t>
            </a:r>
          </a:p>
          <a:p>
            <a:pPr lvl="1"/>
            <a:r>
              <a:rPr lang="en-US" dirty="0"/>
              <a:t>Discuss how to improve this implementation </a:t>
            </a:r>
          </a:p>
          <a:p>
            <a:pPr lvl="1"/>
            <a:r>
              <a:rPr lang="en-US" dirty="0"/>
              <a:t>Implement common queries </a:t>
            </a:r>
          </a:p>
          <a:p>
            <a:r>
              <a:rPr lang="en-US" dirty="0"/>
              <a:t>Your are expected to implement the remaining relationships on your own</a:t>
            </a:r>
          </a:p>
          <a:p>
            <a:pPr lvl="1"/>
            <a:endParaRPr lang="en-US" dirty="0"/>
          </a:p>
        </p:txBody>
      </p:sp>
    </p:spTree>
    <p:extLst>
      <p:ext uri="{BB962C8B-B14F-4D97-AF65-F5344CB8AC3E}">
        <p14:creationId xmlns:p14="http://schemas.microsoft.com/office/powerpoint/2010/main" val="137197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FB63-2470-B94D-B7F2-C4B25EE3A68C}"/>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4778E144-A21D-D94E-9C6E-25D8C3301B36}"/>
              </a:ext>
            </a:extLst>
          </p:cNvPr>
          <p:cNvSpPr>
            <a:spLocks noGrp="1"/>
          </p:cNvSpPr>
          <p:nvPr>
            <p:ph idx="1"/>
          </p:nvPr>
        </p:nvSpPr>
        <p:spPr/>
        <p:txBody>
          <a:bodyPr/>
          <a:lstStyle/>
          <a:p>
            <a:r>
              <a:rPr lang="en-US" dirty="0"/>
              <a:t>Implement one&lt;&gt;many relationship</a:t>
            </a:r>
          </a:p>
        </p:txBody>
      </p:sp>
    </p:spTree>
    <p:extLst>
      <p:ext uri="{BB962C8B-B14F-4D97-AF65-F5344CB8AC3E}">
        <p14:creationId xmlns:p14="http://schemas.microsoft.com/office/powerpoint/2010/main" val="349741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pPr lvl="1"/>
            <a:endParaRPr lang="en-US" dirty="0"/>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147563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endParaRPr lang="en-US" dirty="0"/>
          </a:p>
          <a:p>
            <a:pPr lvl="1"/>
            <a:endParaRPr lang="en-US" dirty="0"/>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391673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r>
              <a:rPr lang="en-US" dirty="0"/>
              <a:t>Security: not all data might be seen by everyone</a:t>
            </a:r>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105145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351B-5337-D14C-B375-F0E95D5DACFB}"/>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4349DFE4-8616-EB41-8B43-3540F6E13A0F}"/>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r>
              <a:rPr lang="en-US" dirty="0"/>
              <a:t>Security: not all data might be seen by everyone</a:t>
            </a:r>
          </a:p>
          <a:p>
            <a:r>
              <a:rPr lang="en-US" dirty="0"/>
              <a:t>ORM provides implementations to process and manipulate data</a:t>
            </a:r>
          </a:p>
          <a:p>
            <a:pPr lvl="1"/>
            <a:r>
              <a:rPr lang="en-US" dirty="0"/>
              <a:t>In case of Entity Framework </a:t>
            </a:r>
          </a:p>
          <a:p>
            <a:pPr lvl="2"/>
            <a:r>
              <a:rPr lang="en-US" dirty="0" err="1"/>
              <a:t>DbContext</a:t>
            </a:r>
            <a:r>
              <a:rPr lang="en-US" dirty="0"/>
              <a:t> class provides method to handle database sessions</a:t>
            </a:r>
          </a:p>
          <a:p>
            <a:pPr lvl="2"/>
            <a:r>
              <a:rPr lang="en-US" dirty="0" err="1"/>
              <a:t>DbSet</a:t>
            </a:r>
            <a:r>
              <a:rPr lang="en-US" dirty="0"/>
              <a:t>&lt;T&gt; class provides methods to manipulate tables</a:t>
            </a:r>
          </a:p>
          <a:p>
            <a:pPr lvl="2"/>
            <a:endParaRPr lang="en-US" dirty="0"/>
          </a:p>
          <a:p>
            <a:endParaRPr lang="en-US" dirty="0"/>
          </a:p>
        </p:txBody>
      </p:sp>
    </p:spTree>
    <p:extLst>
      <p:ext uri="{BB962C8B-B14F-4D97-AF65-F5344CB8AC3E}">
        <p14:creationId xmlns:p14="http://schemas.microsoft.com/office/powerpoint/2010/main" val="251137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69BE-64BE-1049-83FE-572C4F0F1703}"/>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DF5207A8-1E43-754B-998E-D72B237D7B58}"/>
              </a:ext>
            </a:extLst>
          </p:cNvPr>
          <p:cNvSpPr>
            <a:spLocks noGrp="1"/>
          </p:cNvSpPr>
          <p:nvPr>
            <p:ph idx="1"/>
          </p:nvPr>
        </p:nvSpPr>
        <p:spPr/>
        <p:txBody>
          <a:bodyPr>
            <a:normAutofit/>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p:txBody>
      </p:sp>
    </p:spTree>
    <p:extLst>
      <p:ext uri="{BB962C8B-B14F-4D97-AF65-F5344CB8AC3E}">
        <p14:creationId xmlns:p14="http://schemas.microsoft.com/office/powerpoint/2010/main" val="20697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838</Words>
  <Application>Microsoft Macintosh PowerPoint</Application>
  <PresentationFormat>Widescreen</PresentationFormat>
  <Paragraphs>127</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Model in MVC</vt:lpstr>
      <vt:lpstr>Recap: Model-View-Controller (MVC)</vt:lpstr>
      <vt:lpstr>Relationships in Model-View-Controller (MVC) </vt:lpstr>
      <vt:lpstr>Object Relational Mapper (ORM)</vt:lpstr>
      <vt:lpstr>Object Relational Mapper (ORM).</vt:lpstr>
      <vt:lpstr>Object Relational Mapper (ORM)..</vt:lpstr>
      <vt:lpstr>Object Relational Mapper (ORM)…</vt:lpstr>
      <vt:lpstr>Object Relational Mapper (ORM)….</vt:lpstr>
      <vt:lpstr>Object Relational Mapper (ORM)…..</vt:lpstr>
      <vt:lpstr>Object Relational Mapper (ORM)……</vt:lpstr>
      <vt:lpstr>Object Relational Mapper (ORM)…….</vt:lpstr>
      <vt:lpstr> Language-Integrated Query (LINQ)  </vt:lpstr>
      <vt:lpstr>Basic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in MVC</dc:title>
  <dc:creator>Omar, A. (Ahmad)</dc:creator>
  <cp:lastModifiedBy>Omar, A. (Ahmad)</cp:lastModifiedBy>
  <cp:revision>190</cp:revision>
  <dcterms:created xsi:type="dcterms:W3CDTF">2018-09-18T11:18:19Z</dcterms:created>
  <dcterms:modified xsi:type="dcterms:W3CDTF">2018-09-20T11:28:11Z</dcterms:modified>
</cp:coreProperties>
</file>