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RESTful web application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ST: Representational state transfer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marL="914400" indent="-914400">
              <a:lnSpc>
                <a:spcPts val="5000"/>
              </a:lnSpc>
              <a:tabLst>
                <a:tab pos="596900" algn="l"/>
                <a:tab pos="914400" algn="l"/>
              </a:tabLst>
              <a:defRPr b="1" sz="2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REST: Representational state transfer</a:t>
            </a:r>
          </a:p>
        </p:txBody>
      </p:sp>
      <p:sp>
        <p:nvSpPr>
          <p:cNvPr id="142" name="A very common approach to structure data access is called REST  REST means representational state transfer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t>Is a common approach to architect/structure data access that uses HTTP</a:t>
            </a:r>
          </a:p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t>REST assumes that all calls related to an entity are found</a:t>
            </a:r>
            <a:r>
              <a:t>/</a:t>
            </a:r>
            <a:r>
              <a:t>based on a single URL</a:t>
            </a:r>
            <a:r>
              <a:t> </a:t>
            </a:r>
            <a:r>
              <a:rPr b="1"/>
              <a:t>(uniform interface)</a:t>
            </a:r>
            <a:r>
              <a:t>:</a:t>
            </a:r>
          </a:p>
          <a:p>
            <a:pPr lvl="1" marL="623851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t>Such as </a:t>
            </a:r>
            <a:r>
              <a:rPr i="1"/>
              <a:t>xxx</a:t>
            </a:r>
            <a:r>
              <a:rPr i="1"/>
              <a:t>x</a:t>
            </a:r>
            <a:r>
              <a:rPr i="1"/>
              <a:t>.com/movies, </a:t>
            </a:r>
            <a:endParaRPr i="1"/>
          </a:p>
          <a:p>
            <a:pPr lvl="1" marL="623851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t>And</a:t>
            </a:r>
            <a:r>
              <a:rPr i="1"/>
              <a:t> xxx</a:t>
            </a:r>
            <a:r>
              <a:rPr i="1"/>
              <a:t>x.</a:t>
            </a:r>
            <a:r>
              <a:rPr i="1"/>
              <a:t>com/actors </a:t>
            </a:r>
          </a:p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t>	</a:t>
            </a:r>
            <a:r>
              <a:t>The communication is </a:t>
            </a:r>
            <a:r>
              <a:rPr b="1"/>
              <a:t>stateless </a:t>
            </a:r>
            <a:r>
              <a:t>and some of the possible HTTP </a:t>
            </a:r>
            <a:r>
              <a:t>methods are</a:t>
            </a:r>
            <a:r>
              <a:t>: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t>	—	GET on </a:t>
            </a:r>
            <a:r>
              <a:rPr i="1"/>
              <a:t>xxx.com/movies </a:t>
            </a:r>
            <a:r>
              <a:t>will give us back all movies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t>	—	GET on </a:t>
            </a:r>
            <a:r>
              <a:rPr i="1"/>
              <a:t>xxx.com/movies/{id}</a:t>
            </a:r>
            <a:r>
              <a:t> will give us back the movies with id = {id}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t>	—	POST on </a:t>
            </a:r>
            <a:r>
              <a:rPr i="1"/>
              <a:t>xxx.com/movies</a:t>
            </a:r>
            <a:r>
              <a:t> will create a new movie (usually the movie to add is in the body of the request)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t>	—	PUT on </a:t>
            </a:r>
            <a:r>
              <a:rPr i="1"/>
              <a:t>xxx.com/movies/{id} </a:t>
            </a:r>
            <a:r>
              <a:t>will change movie with id = {id} to the value sent through the body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t>	—	DELETE on </a:t>
            </a:r>
            <a:r>
              <a:rPr i="1"/>
              <a:t>xxx.com/movies/{id}</a:t>
            </a:r>
            <a:r>
              <a:t> will remove the movie with id = {id}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…Messages in REST API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…Messages in REST API</a:t>
            </a:r>
          </a:p>
        </p:txBody>
      </p:sp>
      <p:sp>
        <p:nvSpPr>
          <p:cNvPr id="145" name="Body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6" name="9_HTTP_Message_Format.jpg" descr="9_HTTP_Message_Forma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395" y="1639366"/>
            <a:ext cx="8753918" cy="4447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Messages in REST API…</a:t>
            </a:r>
          </a:p>
        </p:txBody>
      </p:sp>
      <p:sp>
        <p:nvSpPr>
          <p:cNvPr id="149" name="Content Placeholder 2"/>
          <p:cNvSpPr txBox="1"/>
          <p:nvPr>
            <p:ph type="body" idx="1"/>
          </p:nvPr>
        </p:nvSpPr>
        <p:spPr>
          <a:xfrm>
            <a:off x="457200" y="1022116"/>
            <a:ext cx="8229600" cy="5507344"/>
          </a:xfrm>
          <a:prstGeom prst="rect">
            <a:avLst/>
          </a:prstGeom>
        </p:spPr>
        <p:txBody>
          <a:bodyPr/>
          <a:lstStyle/>
          <a:p>
            <a:pPr marL="240029" indent="-240029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HTTP messages in REST </a:t>
            </a:r>
            <a:r>
              <a:t>become very descriptive; indeed they need to describe completely the users’ intentions and the servers’ response:</a:t>
            </a:r>
          </a:p>
          <a:p>
            <a:pPr lvl="1" marL="680900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680900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Request</a:t>
            </a:r>
          </a:p>
          <a:p>
            <a:pPr lvl="2" marL="1116330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Resource URL</a:t>
            </a:r>
          </a:p>
          <a:p>
            <a:pPr lvl="2" marL="1116330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HTTP Method: GET, POST, PUT or DELETE</a:t>
            </a:r>
          </a:p>
          <a:p>
            <a:pPr lvl="2" marL="1116330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Query parameters</a:t>
            </a:r>
          </a:p>
          <a:p>
            <a:pPr lvl="2" marL="1116330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Request body definition</a:t>
            </a:r>
          </a:p>
          <a:p>
            <a:pPr lvl="2" marL="1116330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Request headers such as accept that specify the content-type of a message (image, json, html)</a:t>
            </a:r>
          </a:p>
          <a:p>
            <a:pPr lvl="2" marL="1116330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680900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Responce</a:t>
            </a:r>
          </a:p>
          <a:p>
            <a:pPr lvl="2" marL="1116330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HTTP status code (for example 200 when successful)</a:t>
            </a:r>
          </a:p>
          <a:p>
            <a:pPr lvl="2" marL="1116330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Response bod</a:t>
            </a:r>
            <a:r>
              <a:t>y</a:t>
            </a:r>
          </a:p>
          <a:p>
            <a:pPr lvl="2" marL="1116330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Response headers</a:t>
            </a:r>
          </a:p>
          <a:p>
            <a:pPr lvl="1" marL="680900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680900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320038">
              <a:lnSpc>
                <a:spcPct val="80000"/>
              </a:lnSpc>
              <a:spcBef>
                <a:spcPts val="300"/>
              </a:spcBef>
              <a:buSzTx/>
              <a:buNone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* Example of body format</a:t>
            </a:r>
          </a:p>
          <a:p>
            <a:pPr lvl="1" defTabSz="320038">
              <a:lnSpc>
                <a:spcPct val="80000"/>
              </a:lnSpc>
              <a:spcBef>
                <a:spcPts val="300"/>
              </a:spcBef>
              <a:buChar char="•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common formats are XML, JSON</a:t>
            </a:r>
            <a:r>
              <a:t>, or HTML</a:t>
            </a:r>
          </a:p>
          <a:p>
            <a:pPr lvl="1" defTabSz="320038">
              <a:lnSpc>
                <a:spcPct val="80000"/>
              </a:lnSpc>
              <a:spcBef>
                <a:spcPts val="300"/>
              </a:spcBef>
              <a:buChar char="•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Note: Those formats are not efficient compared to binary, but it is helpful for humans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REST evolution</a:t>
            </a:r>
          </a:p>
        </p:txBody>
      </p:sp>
      <p:sp>
        <p:nvSpPr>
          <p:cNvPr id="152" name="Content Placeholder 2"/>
          <p:cNvSpPr txBox="1"/>
          <p:nvPr>
            <p:ph type="body" idx="1"/>
          </p:nvPr>
        </p:nvSpPr>
        <p:spPr>
          <a:xfrm>
            <a:off x="457200" y="1022116"/>
            <a:ext cx="8229600" cy="5835886"/>
          </a:xfrm>
          <a:prstGeom prst="rect">
            <a:avLst/>
          </a:prstGeom>
        </p:spPr>
        <p:txBody>
          <a:bodyPr/>
          <a:lstStyle/>
          <a:p>
            <a:pPr lvl="1" marL="680084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t>Level 0 : HTTP Tunneling</a:t>
            </a:r>
          </a:p>
          <a:p>
            <a:pPr lvl="2" marL="1020126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t>One URI, one HTTP method</a:t>
            </a:r>
            <a:r>
              <a:t>,</a:t>
            </a:r>
            <a:r>
              <a:t> for example POST</a:t>
            </a:r>
            <a:endParaRPr sz="2300"/>
          </a:p>
          <a:p>
            <a:pPr lvl="2" marL="1020126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t>XML-Remote Procedural Calls (RPC)</a:t>
            </a:r>
            <a:endParaRPr sz="2300"/>
          </a:p>
          <a:p>
            <a:pPr lvl="1" marL="680084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t>Level 1: Resources</a:t>
            </a:r>
          </a:p>
          <a:p>
            <a:pPr lvl="2" marL="1020126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t>Many URIs, one HTTP method for example POST</a:t>
            </a:r>
            <a:endParaRPr sz="2300"/>
          </a:p>
          <a:p>
            <a:pPr lvl="1" marL="680084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t>Level 2: HTTP </a:t>
            </a:r>
          </a:p>
          <a:p>
            <a:pPr lvl="2" marL="1020126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t>Many URIs each with many HTTP methods: GET, POST, PUT, etc.</a:t>
            </a:r>
            <a:endParaRPr sz="2300"/>
          </a:p>
          <a:p>
            <a:pPr lvl="1" marL="680084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t>Level 3: Hypermedia controls</a:t>
            </a:r>
          </a:p>
          <a:p>
            <a:pPr lvl="2" marL="1020126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t>Involves web linking in the messages</a:t>
            </a:r>
          </a:p>
          <a:p>
            <a:pPr lvl="2" marL="1020126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t>Example as XML</a:t>
            </a:r>
            <a:r>
              <a:t> response</a:t>
            </a:r>
          </a:p>
          <a:p>
            <a:pPr lvl="6" marL="0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b="1" sz="800">
                <a:latin typeface="Courier"/>
                <a:ea typeface="Courier"/>
                <a:cs typeface="Courier"/>
                <a:sym typeface="Courier"/>
              </a:defRPr>
            </a:pPr>
            <a:r>
              <a:t>HTTP</a:t>
            </a:r>
            <a:r>
              <a:rPr b="0"/>
              <a:t>/1.1 200 </a:t>
            </a:r>
            <a:r>
              <a:t>OK</a:t>
            </a:r>
          </a:p>
          <a:p>
            <a:pPr lvl="6" marL="0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t>Content-Type: application/xml</a:t>
            </a:r>
          </a:p>
          <a:p>
            <a:pPr lvl="6" marL="0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t>Content-Length: ...</a:t>
            </a:r>
          </a:p>
          <a:p>
            <a:pPr lvl="6" marL="0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t>&lt;?xml version="1.0"?&gt;</a:t>
            </a:r>
          </a:p>
          <a:p>
            <a:pPr lvl="6" marL="0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b="1" sz="800">
                <a:latin typeface="Courier"/>
                <a:ea typeface="Courier"/>
                <a:cs typeface="Courier"/>
                <a:sym typeface="Courier"/>
              </a:defRPr>
            </a:pPr>
            <a:r>
              <a:t>&lt;Movies&gt;</a:t>
            </a:r>
          </a:p>
          <a:p>
            <a:pPr lvl="6" marL="0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/>
              <a:t>&lt;Title&gt;</a:t>
            </a:r>
            <a:r>
              <a:t>12345</a:t>
            </a:r>
            <a:r>
              <a:rPr b="1"/>
              <a:t>&lt;/Title&gt;</a:t>
            </a:r>
          </a:p>
          <a:p>
            <a:pPr lvl="6" marL="0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/>
              <a:t>&lt;link</a:t>
            </a:r>
            <a:r>
              <a:t> rel="Actors" href="https://xxx.com/movies/12345/actors" </a:t>
            </a:r>
            <a:r>
              <a:rPr b="1"/>
              <a:t>/&gt;</a:t>
            </a:r>
          </a:p>
          <a:p>
            <a:pPr lvl="6" marL="0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/>
              <a:t>&lt;link</a:t>
            </a:r>
            <a:r>
              <a:t> rel="Comments" href="https://xxx.com/movies/12345/comments" </a:t>
            </a:r>
            <a:r>
              <a:rPr b="1"/>
              <a:t>/&gt;</a:t>
            </a:r>
            <a:r>
              <a:t> </a:t>
            </a:r>
          </a:p>
          <a:p>
            <a:pPr lvl="6" marL="0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b="1" sz="800">
                <a:latin typeface="Courier"/>
                <a:ea typeface="Courier"/>
                <a:cs typeface="Courier"/>
                <a:sym typeface="Courier"/>
              </a:defRPr>
            </a:pPr>
            <a:r>
              <a:t>&lt;/Movies&gt;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Overview</a:t>
            </a:r>
          </a:p>
        </p:txBody>
      </p:sp>
      <p:sp>
        <p:nvSpPr>
          <p:cNvPr id="115" name="Content Placeholder 2"/>
          <p:cNvSpPr txBox="1"/>
          <p:nvPr>
            <p:ph type="body" idx="1"/>
          </p:nvPr>
        </p:nvSpPr>
        <p:spPr>
          <a:xfrm>
            <a:off x="457200" y="1022116"/>
            <a:ext cx="8229600" cy="583588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Recap </a:t>
            </a:r>
          </a:p>
          <a:p>
            <a:pPr lvl="1" marL="800100" indent="-342900">
              <a:spcBef>
                <a:spcPts val="500"/>
              </a:spcBef>
              <a:buChar char="•"/>
              <a:defRPr sz="2400"/>
            </a:pPr>
            <a:r>
              <a:t>Distributed application (client-server)</a:t>
            </a:r>
          </a:p>
          <a:p>
            <a:pPr lvl="1" marL="800100" indent="-342900">
              <a:spcBef>
                <a:spcPts val="500"/>
              </a:spcBef>
              <a:buChar char="•"/>
              <a:defRPr sz="2400"/>
            </a:pPr>
            <a:r>
              <a:t>Model-view-controller(MVC)</a:t>
            </a:r>
          </a:p>
          <a:p>
            <a:pPr>
              <a:spcBef>
                <a:spcPts val="500"/>
              </a:spcBef>
              <a:defRPr sz="2400"/>
            </a:pPr>
            <a:r>
              <a:t>The controller in MVC </a:t>
            </a:r>
          </a:p>
          <a:p>
            <a:pPr>
              <a:spcBef>
                <a:spcPts val="500"/>
              </a:spcBef>
              <a:defRPr sz="2400"/>
            </a:pPr>
            <a:r>
              <a:t>What is an HTTP API</a:t>
            </a:r>
          </a:p>
          <a:p>
            <a:pPr>
              <a:spcBef>
                <a:spcPts val="500"/>
              </a:spcBef>
              <a:defRPr sz="2400"/>
            </a:pPr>
            <a:r>
              <a:t>Basics of REST</a:t>
            </a:r>
          </a:p>
          <a:p>
            <a:pPr>
              <a:spcBef>
                <a:spcPts val="500"/>
              </a:spcBef>
              <a:defRPr sz="2400"/>
            </a:pPr>
            <a:r>
              <a:t>Implementation of REST in .Net core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ap distributed application…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Recap distributed application…</a:t>
            </a:r>
          </a:p>
        </p:txBody>
      </p:sp>
      <p:sp>
        <p:nvSpPr>
          <p:cNvPr id="118" name="In previous lessons we have discussed what is a distributed application:…"/>
          <p:cNvSpPr txBox="1"/>
          <p:nvPr>
            <p:ph type="body" idx="1"/>
          </p:nvPr>
        </p:nvSpPr>
        <p:spPr>
          <a:xfrm>
            <a:off x="457200" y="1600199"/>
            <a:ext cx="8229600" cy="4832767"/>
          </a:xfrm>
          <a:prstGeom prst="rect">
            <a:avLst/>
          </a:prstGeom>
        </p:spPr>
        <p:txBody>
          <a:bodyPr/>
          <a:lstStyle/>
          <a:p>
            <a:pPr lvl="1" marL="440871" indent="-139880" defTabSz="361188">
              <a:spcBef>
                <a:spcPts val="0"/>
              </a:spcBef>
              <a:buFontTx/>
              <a:buChar char="•"/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A distributed application structure is a partition of the tasks or workloads between </a:t>
            </a:r>
            <a:r>
              <a:rPr i="1"/>
              <a:t>servers</a:t>
            </a:r>
            <a:r>
              <a:t>, and service requesters, called </a:t>
            </a:r>
            <a:r>
              <a:rPr i="1"/>
              <a:t>clients</a:t>
            </a:r>
            <a:r>
              <a:t> to perform specific task</a:t>
            </a:r>
          </a:p>
          <a:p>
            <a:pPr lvl="1" marL="440871" indent="-139880" defTabSz="361188">
              <a:spcBef>
                <a:spcPts val="0"/>
              </a:spcBef>
              <a:buFontTx/>
              <a:buChar char="•"/>
              <a:defRPr sz="1900"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440871" indent="-139880" defTabSz="361188">
              <a:spcBef>
                <a:spcPts val="0"/>
              </a:spcBef>
              <a:buFontTx/>
              <a:buChar char="•"/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A </a:t>
            </a:r>
            <a:r>
              <a:rPr i="1"/>
              <a:t>server</a:t>
            </a:r>
            <a:r>
              <a:t> runs one or more server programs which share their resources with clients</a:t>
            </a:r>
          </a:p>
          <a:p>
            <a:pPr lvl="1" marL="440871" indent="-139880" defTabSz="361188">
              <a:spcBef>
                <a:spcPts val="0"/>
              </a:spcBef>
              <a:buFontTx/>
              <a:buChar char="•"/>
              <a:defRPr sz="1900"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440871" indent="-139880" defTabSz="361188">
              <a:spcBef>
                <a:spcPts val="0"/>
              </a:spcBef>
              <a:buFontTx/>
              <a:buChar char="•"/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A </a:t>
            </a:r>
            <a:r>
              <a:rPr i="1"/>
              <a:t>client</a:t>
            </a:r>
            <a:r>
              <a:t> does not share any of its resources, but requests a server's content or service function</a:t>
            </a:r>
          </a:p>
          <a:p>
            <a:pPr lvl="1" marL="440871" indent="-139880" defTabSz="361188">
              <a:spcBef>
                <a:spcPts val="0"/>
              </a:spcBef>
              <a:buFontTx/>
              <a:buChar char="•"/>
              <a:defRPr sz="1900"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440871" indent="-139880" defTabSz="361188">
              <a:spcBef>
                <a:spcPts val="0"/>
              </a:spcBef>
              <a:buFontTx/>
              <a:buChar char="•"/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Client and server communication is implemented using </a:t>
            </a:r>
            <a:r>
              <a:t>network</a:t>
            </a:r>
            <a:r>
              <a:t> protocols</a:t>
            </a:r>
            <a:r>
              <a:t> such as IP, TCP, UDP, or HTTP</a:t>
            </a:r>
            <a:endParaRPr sz="1400"/>
          </a:p>
          <a:p>
            <a:pPr lvl="1" marL="440871" indent="-139880" defTabSz="361188">
              <a:spcBef>
                <a:spcPts val="0"/>
              </a:spcBef>
              <a:buFontTx/>
              <a:buChar char="•"/>
              <a:defRPr sz="1900"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440871" indent="-139880" defTabSz="361188">
              <a:spcBef>
                <a:spcPts val="0"/>
              </a:spcBef>
              <a:buFontTx/>
              <a:buChar char="•"/>
              <a:defRPr i="1" sz="1900">
                <a:latin typeface="+mj-lt"/>
                <a:ea typeface="+mj-ea"/>
                <a:cs typeface="+mj-cs"/>
                <a:sym typeface="Helvetica"/>
              </a:defRPr>
            </a:pPr>
            <a:r>
              <a:t>In this lesson we will </a:t>
            </a:r>
            <a:r>
              <a:t>focus on the </a:t>
            </a:r>
            <a:r>
              <a:t>HTTP protocol to implement a HTTP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…Recap MVC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…Recap MVC</a:t>
            </a:r>
          </a:p>
        </p:txBody>
      </p:sp>
      <p:sp>
        <p:nvSpPr>
          <p:cNvPr id="121" name="We also discussed that implementing reliable software can be a complex process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5591" indent="-225591" defTabSz="411479">
              <a:lnSpc>
                <a:spcPct val="90000"/>
              </a:lnSpc>
              <a:spcBef>
                <a:spcPts val="0"/>
              </a:spcBef>
              <a:buFontTx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We also discussed that implementing reliable software can be a complex process</a:t>
            </a:r>
            <a:r>
              <a:t>, especially with distributed software</a:t>
            </a:r>
          </a:p>
          <a:p>
            <a:pPr marL="225591" indent="-225591" defTabSz="411479">
              <a:lnSpc>
                <a:spcPct val="90000"/>
              </a:lnSpc>
              <a:spcBef>
                <a:spcPts val="0"/>
              </a:spcBef>
              <a:buFontTx/>
              <a:defRPr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225591" indent="-225591" defTabSz="411479">
              <a:lnSpc>
                <a:spcPct val="90000"/>
              </a:lnSpc>
              <a:spcBef>
                <a:spcPts val="0"/>
              </a:spcBef>
              <a:buFontTx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To reduce complexity we introduced the MVC pattern</a:t>
            </a:r>
          </a:p>
          <a:p>
            <a:pPr marL="225591" indent="-225591" defTabSz="411479">
              <a:lnSpc>
                <a:spcPct val="90000"/>
              </a:lnSpc>
              <a:spcBef>
                <a:spcPts val="0"/>
              </a:spcBef>
              <a:buFontTx/>
              <a:defRPr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225591" indent="-225591" defTabSz="411479">
              <a:lnSpc>
                <a:spcPct val="90000"/>
              </a:lnSpc>
              <a:spcBef>
                <a:spcPts val="0"/>
              </a:spcBef>
              <a:buFontTx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MVC divides an application in three interconnected parts/layers, to separate the internal representation from the way the information is presented to the client</a:t>
            </a:r>
          </a:p>
          <a:p>
            <a:pPr marL="0" indent="0" defTabSz="411479">
              <a:lnSpc>
                <a:spcPct val="90000"/>
              </a:lnSpc>
              <a:spcBef>
                <a:spcPts val="0"/>
              </a:spcBef>
              <a:buSzTx/>
              <a:buNone/>
              <a:defRPr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225591" indent="-225591" defTabSz="411479">
              <a:lnSpc>
                <a:spcPct val="90000"/>
              </a:lnSpc>
              <a:spcBef>
                <a:spcPts val="0"/>
              </a:spcBef>
              <a:buFontTx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Each layer has its own responsibility: </a:t>
            </a:r>
          </a:p>
          <a:p>
            <a:pPr lvl="1" marL="947485" indent="-375985" defTabSz="411479">
              <a:lnSpc>
                <a:spcPct val="90000"/>
              </a:lnSpc>
              <a:spcBef>
                <a:spcPts val="0"/>
              </a:spcBef>
              <a:buFontTx/>
              <a:buAutoNum type="alphaUcPeriod" startAt="1"/>
              <a:defRPr sz="2000" u="sng">
                <a:latin typeface="+mj-lt"/>
                <a:ea typeface="+mj-ea"/>
                <a:cs typeface="+mj-cs"/>
                <a:sym typeface="Helvetica"/>
              </a:defRPr>
            </a:pPr>
            <a:r>
              <a:t>Model</a:t>
            </a:r>
            <a:r>
              <a:rPr u="none"/>
              <a:t>:  Provide methods for accessing and modifying state</a:t>
            </a:r>
          </a:p>
          <a:p>
            <a:pPr lvl="1" marL="947485" indent="-375985" defTabSz="411479">
              <a:lnSpc>
                <a:spcPct val="90000"/>
              </a:lnSpc>
              <a:spcBef>
                <a:spcPts val="0"/>
              </a:spcBef>
              <a:buFontTx/>
              <a:buAutoNum type="alphaUcPeriod" startAt="1"/>
              <a:defRPr sz="2000" u="sng">
                <a:latin typeface="+mj-lt"/>
                <a:ea typeface="+mj-ea"/>
                <a:cs typeface="+mj-cs"/>
                <a:sym typeface="Helvetica"/>
              </a:defRPr>
            </a:pPr>
            <a:r>
              <a:t>Controller</a:t>
            </a:r>
            <a:r>
              <a:rPr u="none"/>
              <a:t>  Translates user actions into operations on the model.  For instance button clicks, menu selections</a:t>
            </a:r>
            <a:r>
              <a:rPr u="none"/>
              <a:t>, etc.</a:t>
            </a:r>
          </a:p>
          <a:p>
            <a:pPr lvl="1" marL="947485" indent="-375985" defTabSz="411479">
              <a:lnSpc>
                <a:spcPct val="90000"/>
              </a:lnSpc>
              <a:spcBef>
                <a:spcPts val="0"/>
              </a:spcBef>
              <a:buFontTx/>
              <a:buAutoNum type="alphaUcPeriod" startAt="1"/>
              <a:defRPr sz="2000" u="sng">
                <a:latin typeface="+mj-lt"/>
                <a:ea typeface="+mj-ea"/>
                <a:cs typeface="+mj-cs"/>
                <a:sym typeface="Helvetica"/>
              </a:defRPr>
            </a:pPr>
            <a:r>
              <a:t>View</a:t>
            </a:r>
            <a:r>
              <a:rPr u="none"/>
              <a:t>:  Renders contents of model for user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…Recap the M in MVC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…Recap the M in MVC</a:t>
            </a:r>
          </a:p>
        </p:txBody>
      </p:sp>
      <p:sp>
        <p:nvSpPr>
          <p:cNvPr id="124" name="We have implemented the M in MVC through: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452627">
              <a:lnSpc>
                <a:spcPct val="90000"/>
              </a:lnSpc>
              <a:defRPr sz="2400"/>
            </a:pPr>
            <a:r>
              <a:t>We have implemented the M in MVC through:</a:t>
            </a:r>
          </a:p>
          <a:p>
            <a:pPr lvl="1" marL="792098" indent="-339470" defTabSz="452627">
              <a:lnSpc>
                <a:spcPct val="90000"/>
              </a:lnSpc>
              <a:buChar char="•"/>
              <a:defRPr sz="2400"/>
            </a:pPr>
            <a:r>
              <a:t>Using a DBContext to connect to the database</a:t>
            </a:r>
          </a:p>
          <a:p>
            <a:pPr lvl="1" marL="792098" indent="-339470" defTabSz="452627">
              <a:lnSpc>
                <a:spcPct val="90000"/>
              </a:lnSpc>
              <a:buChar char="•"/>
              <a:defRPr sz="2400"/>
            </a:pPr>
            <a:r>
              <a:t>Mapping entities into tables </a:t>
            </a:r>
          </a:p>
          <a:p>
            <a:pPr lvl="1" marL="792098" indent="-339470" defTabSz="452627">
              <a:lnSpc>
                <a:spcPct val="90000"/>
              </a:lnSpc>
              <a:buChar char="•"/>
              <a:defRPr sz="2400"/>
            </a:pPr>
            <a:r>
              <a:t>Using LINQ to query data and change the state</a:t>
            </a:r>
          </a:p>
          <a:p>
            <a:pPr marL="265210" indent="-265210" defTabSz="452627">
              <a:lnSpc>
                <a:spcPct val="90000"/>
              </a:lnSpc>
              <a:defRPr sz="2400"/>
            </a:pPr>
            <a:r>
              <a:t>In addition to that we discussed impedance mismatch</a:t>
            </a:r>
          </a:p>
          <a:p>
            <a:pPr lvl="1" marL="717838" indent="-265210" defTabSz="452627">
              <a:lnSpc>
                <a:spcPct val="90000"/>
              </a:lnSpc>
              <a:buChar char="•"/>
              <a:defRPr sz="2400"/>
            </a:pPr>
            <a:r>
              <a:t>Not all types of entities are completely mappable</a:t>
            </a:r>
          </a:p>
          <a:p>
            <a:pPr lvl="2" marL="1170467" indent="-265211" defTabSz="452627">
              <a:lnSpc>
                <a:spcPct val="90000"/>
              </a:lnSpc>
              <a:defRPr sz="2400"/>
            </a:pPr>
            <a:r>
              <a:t>Inheritance is not supported in databases</a:t>
            </a:r>
          </a:p>
          <a:p>
            <a:pPr lvl="2" marL="1170467" indent="-265211" defTabSz="452627">
              <a:lnSpc>
                <a:spcPct val="90000"/>
              </a:lnSpc>
              <a:defRPr sz="2400"/>
            </a:pPr>
            <a:r>
              <a:t>Types of properties are not the same as types of columns in databases</a:t>
            </a:r>
          </a:p>
          <a:p>
            <a:pPr lvl="2" marL="1170467" indent="-265211" defTabSz="452627">
              <a:lnSpc>
                <a:spcPct val="90000"/>
              </a:lnSpc>
              <a:defRPr sz="2400"/>
            </a:pPr>
            <a:r>
              <a:t>For example Text &lt;&gt; string, char&lt;&gt;string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The C in MVC</a:t>
            </a:r>
          </a:p>
        </p:txBody>
      </p:sp>
      <p:sp>
        <p:nvSpPr>
          <p:cNvPr id="127" name="Tex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Today we will focus on controller and then will discuss it as a mean to implement a RESTful API</a:t>
            </a:r>
          </a:p>
        </p:txBody>
      </p:sp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7375" y="2951774"/>
            <a:ext cx="2781301" cy="3059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C in MVC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The C in MVC</a:t>
            </a:r>
          </a:p>
        </p:txBody>
      </p:sp>
      <p:sp>
        <p:nvSpPr>
          <p:cNvPr id="131" name="We will first look at the controller in general and then discuss the controller as a mean to implement a RESTful API…"/>
          <p:cNvSpPr txBox="1"/>
          <p:nvPr>
            <p:ph type="body" sz="half" idx="1"/>
          </p:nvPr>
        </p:nvSpPr>
        <p:spPr>
          <a:xfrm>
            <a:off x="457199" y="1600199"/>
            <a:ext cx="4232685" cy="4947641"/>
          </a:xfrm>
          <a:prstGeom prst="rect">
            <a:avLst/>
          </a:prstGeom>
        </p:spPr>
        <p:txBody>
          <a:bodyPr/>
          <a:lstStyle/>
          <a:p>
            <a:pPr marL="0" indent="-166551" defTabSz="329184">
              <a:lnSpc>
                <a:spcPts val="3400"/>
              </a:lnSpc>
              <a:spcBef>
                <a:spcPts val="0"/>
              </a:spcBef>
              <a:buFontTx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 Controllers is a layer that handles user interaction</a:t>
            </a:r>
            <a:r>
              <a:t> and</a:t>
            </a:r>
            <a:r>
              <a:t> interacts with the model</a:t>
            </a:r>
          </a:p>
          <a:p>
            <a:pPr marL="0" indent="-166551" defTabSz="329184">
              <a:lnSpc>
                <a:spcPts val="3400"/>
              </a:lnSpc>
              <a:spcBef>
                <a:spcPts val="0"/>
              </a:spcBef>
              <a:buFontTx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-166551" defTabSz="329184">
              <a:lnSpc>
                <a:spcPts val="3400"/>
              </a:lnSpc>
              <a:spcBef>
                <a:spcPts val="0"/>
              </a:spcBef>
              <a:buFontTx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 example, the controller handles query-string values, and passes these values to the model, which in turn might use these values to </a:t>
            </a:r>
            <a:r>
              <a:t>update </a:t>
            </a:r>
            <a:r>
              <a:t>the database</a:t>
            </a:r>
          </a:p>
        </p:txBody>
      </p:sp>
      <p:pic>
        <p:nvPicPr>
          <p:cNvPr id="132" name="mvc.png" descr="mv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5918" y="2344209"/>
            <a:ext cx="4232684" cy="2491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HTTP API</a:t>
            </a:r>
          </a:p>
        </p:txBody>
      </p:sp>
      <p:sp>
        <p:nvSpPr>
          <p:cNvPr id="135" name="Content Placeholder 2"/>
          <p:cNvSpPr txBox="1"/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/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Is a series of methods that follow a specific protocol (HTTP) and allow the remote communication between entities, in our case between a the client and the controller</a:t>
            </a:r>
            <a:endParaRPr sz="200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 a HTTP API (API) the methods can be invoked remotely by calling specific unique URL’s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Method parameters are passed as elements of the URL, or inside the body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 URL request also contains a tag (</a:t>
            </a:r>
            <a:r>
              <a:rPr i="1"/>
              <a:t>HTTP method</a:t>
            </a:r>
            <a:r>
              <a:t>)</a:t>
            </a:r>
            <a:r>
              <a:t>: </a:t>
            </a:r>
            <a:r>
              <a:t>GET</a:t>
            </a:r>
            <a:r>
              <a:t>, </a:t>
            </a:r>
            <a:r>
              <a:t>POST</a:t>
            </a:r>
            <a:r>
              <a:t>, </a:t>
            </a:r>
            <a:r>
              <a:t>PUT</a:t>
            </a:r>
            <a:r>
              <a:t>, and </a:t>
            </a:r>
            <a:r>
              <a:t>DELETE</a:t>
            </a:r>
          </a:p>
        </p:txBody>
      </p:sp>
      <p:pic>
        <p:nvPicPr>
          <p:cNvPr id="1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4317" y="2449173"/>
            <a:ext cx="5135364" cy="2484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xample of an HTTP API and MVC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Example of an HTTP API and MVC</a:t>
            </a:r>
          </a:p>
        </p:txBody>
      </p:sp>
      <p:pic>
        <p:nvPicPr>
          <p:cNvPr id="139" name="mvc rest.png" descr="mvc re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4311" y="1790015"/>
            <a:ext cx="6239337" cy="44809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