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9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latin typeface="+mj-lt"/>
                <a:ea typeface="+mj-ea"/>
                <a:cs typeface="+mj-cs"/>
                <a:sym typeface="Calibri"/>
              </a:defRPr>
            </a:lvl1pPr>
            <a:lvl2pPr marL="790575" indent="-333375">
              <a:spcBef>
                <a:spcPts val="600"/>
              </a:spcBef>
              <a:defRPr sz="2800">
                <a:latin typeface="+mj-lt"/>
                <a:ea typeface="+mj-ea"/>
                <a:cs typeface="+mj-cs"/>
                <a:sym typeface="Calibri"/>
              </a:defRPr>
            </a:lvl2pPr>
            <a:lvl3pPr marL="1234438" indent="-320038">
              <a:spcBef>
                <a:spcPts val="600"/>
              </a:spcBef>
              <a:defRPr sz="2800">
                <a:latin typeface="+mj-lt"/>
                <a:ea typeface="+mj-ea"/>
                <a:cs typeface="+mj-cs"/>
                <a:sym typeface="Calibri"/>
              </a:defRPr>
            </a:lvl3pPr>
            <a:lvl4pPr marL="1727200" indent="-355600">
              <a:spcBef>
                <a:spcPts val="600"/>
              </a:spcBef>
              <a:defRPr sz="2800">
                <a:latin typeface="+mj-lt"/>
                <a:ea typeface="+mj-ea"/>
                <a:cs typeface="+mj-cs"/>
                <a:sym typeface="Calibri"/>
              </a:defRPr>
            </a:lvl4pPr>
            <a:lvl5pPr marL="2184400" indent="-355600">
              <a:spcBef>
                <a:spcPts val="600"/>
              </a:spcBef>
              <a:defRPr sz="28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Calibri"/>
              </a:defRPr>
            </a:lvl2pPr>
            <a:lvl3pPr marL="0" indent="0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Calibri"/>
              </a:defRPr>
            </a:lvl3pPr>
            <a:lvl4pPr marL="0" indent="0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Calibri"/>
              </a:defRPr>
            </a:lvl4pPr>
            <a:lvl5pPr marL="0" indent="0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45025" y="1535112"/>
            <a:ext cx="4041775" cy="639766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4" cy="8048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spcBef>
                <a:spcPts val="300"/>
              </a:spcBef>
              <a:buSzTx/>
              <a:buFontTx/>
              <a:buNone/>
              <a:defRPr sz="1400">
                <a:latin typeface="+mj-lt"/>
                <a:ea typeface="+mj-ea"/>
                <a:cs typeface="+mj-cs"/>
                <a:sym typeface="Calibri"/>
              </a:defRPr>
            </a:lvl2pPr>
            <a:lvl3pPr marL="0" indent="0">
              <a:spcBef>
                <a:spcPts val="300"/>
              </a:spcBef>
              <a:buSzTx/>
              <a:buFontTx/>
              <a:buNone/>
              <a:defRPr sz="1400">
                <a:latin typeface="+mj-lt"/>
                <a:ea typeface="+mj-ea"/>
                <a:cs typeface="+mj-cs"/>
                <a:sym typeface="Calibri"/>
              </a:defRPr>
            </a:lvl3pPr>
            <a:lvl4pPr marL="0" indent="0">
              <a:spcBef>
                <a:spcPts val="300"/>
              </a:spcBef>
              <a:buSzTx/>
              <a:buFontTx/>
              <a:buNone/>
              <a:defRPr sz="1400">
                <a:latin typeface="+mj-lt"/>
                <a:ea typeface="+mj-ea"/>
                <a:cs typeface="+mj-cs"/>
                <a:sym typeface="Calibri"/>
              </a:defRPr>
            </a:lvl4pPr>
            <a:lvl5pPr marL="0" indent="0">
              <a:spcBef>
                <a:spcPts val="300"/>
              </a:spcBef>
              <a:buSzTx/>
              <a:buFontTx/>
              <a:buNone/>
              <a:defRPr sz="14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Server_(computing)" TargetMode="External"/><Relationship Id="rId3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Data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Networking and distributed applications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70"/>
          <p:cNvSpPr txBox="1"/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/>
          <a:p>
            <a:pPr/>
            <a:r>
              <a:t>IPv6</a:t>
            </a:r>
          </a:p>
        </p:txBody>
      </p:sp>
      <p:sp>
        <p:nvSpPr>
          <p:cNvPr id="151" name="Shape 171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50315" indent="-250315" defTabSz="333756">
              <a:spcBef>
                <a:spcPts val="500"/>
              </a:spcBef>
              <a:defRPr sz="2300"/>
            </a:pPr>
            <a:r>
              <a:t>128 bit (as mac-addresses of machines)</a:t>
            </a:r>
          </a:p>
          <a:p>
            <a:pPr marL="250315" indent="-250315" defTabSz="333756">
              <a:spcBef>
                <a:spcPts val="500"/>
              </a:spcBef>
              <a:defRPr sz="2300"/>
            </a:pPr>
            <a:r>
              <a:t>Hexadecimal (base 16 or hex)</a:t>
            </a:r>
          </a:p>
          <a:p>
            <a:pPr marL="250315" indent="-250315" defTabSz="333756">
              <a:spcBef>
                <a:spcPts val="500"/>
              </a:spcBef>
              <a:defRPr sz="2300"/>
            </a:pPr>
            <a:r>
              <a:t>Not interoperable with IPv4</a:t>
            </a:r>
          </a:p>
          <a:p>
            <a:pPr marL="250315" indent="-250315" defTabSz="333756">
              <a:spcBef>
                <a:spcPts val="500"/>
              </a:spcBef>
              <a:defRPr sz="2300"/>
            </a:pPr>
            <a:r>
              <a:t>Improves some limitation of IPv4 such as:</a:t>
            </a:r>
          </a:p>
          <a:p>
            <a:pPr lvl="1" marL="584073" indent="-250315" defTabSz="333756">
              <a:spcBef>
                <a:spcPts val="500"/>
              </a:spcBef>
              <a:buChar char="•"/>
              <a:defRPr sz="2300"/>
            </a:pPr>
            <a:r>
              <a:t>Exhausting IPv4 addresses</a:t>
            </a:r>
          </a:p>
          <a:p>
            <a:pPr lvl="1" marL="584073" indent="-250315" defTabSz="333756">
              <a:spcBef>
                <a:spcPts val="500"/>
              </a:spcBef>
              <a:buChar char="•"/>
              <a:defRPr sz="2300"/>
            </a:pPr>
            <a:r>
              <a:t>improve IPv4 routing through changing the package structure</a:t>
            </a:r>
          </a:p>
          <a:p>
            <a:pPr lvl="2" marL="917827" indent="-250316" defTabSz="333756">
              <a:spcBef>
                <a:spcPts val="500"/>
              </a:spcBef>
              <a:defRPr sz="1800"/>
            </a:pPr>
            <a:r>
              <a:t>The packet header in IPv6 is simpler than the IPv4 header. Many rarely used fields have been moved to optional header extension</a:t>
            </a:r>
          </a:p>
          <a:p>
            <a:pPr marL="250315" indent="-250315" defTabSz="333756">
              <a:spcBef>
                <a:spcPts val="500"/>
              </a:spcBef>
              <a:defRPr sz="1800"/>
            </a:pPr>
            <a:r>
              <a:t>Example FE80:0000:0000:0000:0202:B3FF:FE1E:8329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73"/>
          <p:cNvSpPr txBox="1"/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/>
          <a:p>
            <a:pPr/>
            <a:r>
              <a:t>OSI model</a:t>
            </a:r>
          </a:p>
        </p:txBody>
      </p:sp>
      <p:sp>
        <p:nvSpPr>
          <p:cNvPr id="154" name="Shape 174"/>
          <p:cNvSpPr txBox="1"/>
          <p:nvPr>
            <p:ph type="body" sz="half" idx="1"/>
          </p:nvPr>
        </p:nvSpPr>
        <p:spPr>
          <a:xfrm>
            <a:off x="457200" y="1447800"/>
            <a:ext cx="8229600" cy="1896737"/>
          </a:xfrm>
          <a:prstGeom prst="rect">
            <a:avLst/>
          </a:prstGeom>
        </p:spPr>
        <p:txBody>
          <a:bodyPr/>
          <a:lstStyle/>
          <a:p>
            <a:pPr marL="210551" indent="-210551" defTabSz="298322">
              <a:spcBef>
                <a:spcPts val="0"/>
              </a:spcBef>
              <a:buFontTx/>
              <a:defRPr sz="2100">
                <a:solidFill>
                  <a:srgbClr val="252525"/>
                </a:solidFill>
              </a:defRPr>
            </a:pPr>
            <a:r>
              <a:t>Open Systems Interconnection model (OSI model)</a:t>
            </a:r>
          </a:p>
          <a:p>
            <a:pPr marL="210551" indent="-210551" defTabSz="298322">
              <a:spcBef>
                <a:spcPts val="0"/>
              </a:spcBef>
              <a:buFontTx/>
              <a:defRPr sz="2100">
                <a:solidFill>
                  <a:srgbClr val="252525"/>
                </a:solidFill>
              </a:defRPr>
            </a:pPr>
            <a:r>
              <a:t>I</a:t>
            </a:r>
            <a:r>
              <a:rPr>
                <a:solidFill>
                  <a:srgbClr val="040404"/>
                </a:solidFill>
              </a:rPr>
              <a:t>t is a conceptual model </a:t>
            </a:r>
            <a:r>
              <a:t>that characterises and standardises the communication of a telecommunication or computing system</a:t>
            </a:r>
          </a:p>
          <a:p>
            <a:pPr marL="210551" indent="-210551" defTabSz="298322">
              <a:spcBef>
                <a:spcPts val="0"/>
              </a:spcBef>
              <a:buFontTx/>
              <a:defRPr sz="2100">
                <a:solidFill>
                  <a:srgbClr val="252525"/>
                </a:solidFill>
              </a:defRPr>
            </a:pPr>
            <a:r>
              <a:t>Consist of 7 layers, each layer adds more information to the header of the package that is been sent from a host to another one</a:t>
            </a:r>
          </a:p>
        </p:txBody>
      </p:sp>
      <p:pic>
        <p:nvPicPr>
          <p:cNvPr id="155" name="image4.png" descr="image4.png"/>
          <p:cNvPicPr>
            <a:picLocks noChangeAspect="1"/>
          </p:cNvPicPr>
          <p:nvPr/>
        </p:nvPicPr>
        <p:blipFill>
          <a:blip r:embed="rId2">
            <a:extLst/>
          </a:blip>
          <a:srcRect l="5421" t="267" r="71055" b="267"/>
          <a:stretch>
            <a:fillRect/>
          </a:stretch>
        </p:blipFill>
        <p:spPr>
          <a:xfrm>
            <a:off x="2242802" y="3234997"/>
            <a:ext cx="2075256" cy="3032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image4.png" descr="image4.png"/>
          <p:cNvPicPr>
            <a:picLocks noChangeAspect="1"/>
          </p:cNvPicPr>
          <p:nvPr/>
        </p:nvPicPr>
        <p:blipFill>
          <a:blip r:embed="rId2">
            <a:extLst/>
          </a:blip>
          <a:srcRect l="68042" t="267" r="0" b="267"/>
          <a:stretch>
            <a:fillRect/>
          </a:stretch>
        </p:blipFill>
        <p:spPr>
          <a:xfrm>
            <a:off x="4312902" y="3234997"/>
            <a:ext cx="2819298" cy="30329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77"/>
          <p:cNvSpPr txBox="1"/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/>
          <a:p>
            <a:pPr algn="l" defTabSz="356615">
              <a:defRPr b="1" sz="3400">
                <a:solidFill>
                  <a:srgbClr val="252525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356615">
              <a:defRPr b="1" sz="3400">
                <a:solidFill>
                  <a:srgbClr val="25252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Transport layer protocols:  UPD vs TCP</a:t>
            </a:r>
          </a:p>
        </p:txBody>
      </p:sp>
      <p:sp>
        <p:nvSpPr>
          <p:cNvPr id="159" name="Shape 178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User datagram protocol(UDP): UDP uses a simple </a:t>
            </a:r>
            <a:r>
              <a:rPr>
                <a:solidFill>
                  <a:srgbClr val="0645AD"/>
                </a:solidFill>
              </a:rPr>
              <a:t>connectionless</a:t>
            </a:r>
            <a:r>
              <a:t> transmission model with a minimum of protocol mechanism. It has no </a:t>
            </a:r>
            <a:r>
              <a:rPr>
                <a:solidFill>
                  <a:srgbClr val="0645AD"/>
                </a:solidFill>
              </a:rPr>
              <a:t>handshaking</a:t>
            </a:r>
            <a:r>
              <a:t> dialogues</a:t>
            </a:r>
          </a:p>
          <a:p>
            <a:pPr/>
            <a:r>
              <a:t>Transmission control protocol(TCP): provides </a:t>
            </a:r>
            <a:r>
              <a:rPr>
                <a:solidFill>
                  <a:srgbClr val="0645AD"/>
                </a:solidFill>
              </a:rPr>
              <a:t>reliable</a:t>
            </a:r>
            <a:r>
              <a:t>, ordered, and </a:t>
            </a:r>
            <a:r>
              <a:rPr>
                <a:solidFill>
                  <a:srgbClr val="0645AD"/>
                </a:solidFill>
              </a:rPr>
              <a:t>error-checked</a:t>
            </a:r>
            <a:r>
              <a:t> delivery of a stream of </a:t>
            </a:r>
            <a:r>
              <a:rPr>
                <a:solidFill>
                  <a:srgbClr val="0645AD"/>
                </a:solidFill>
              </a:rPr>
              <a:t>octets</a:t>
            </a:r>
            <a:r>
              <a:t> between applications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80"/>
          <p:cNvSpPr txBox="1"/>
          <p:nvPr>
            <p:ph type="title"/>
          </p:nvPr>
        </p:nvSpPr>
        <p:spPr>
          <a:xfrm>
            <a:off x="230387" y="274747"/>
            <a:ext cx="8229601" cy="1143004"/>
          </a:xfrm>
          <a:prstGeom prst="rect">
            <a:avLst/>
          </a:prstGeom>
        </p:spPr>
        <p:txBody>
          <a:bodyPr/>
          <a:lstStyle/>
          <a:p>
            <a:pPr/>
            <a:r>
              <a:t>TCP vs. UDP</a:t>
            </a:r>
          </a:p>
        </p:txBody>
      </p:sp>
      <p:pic>
        <p:nvPicPr>
          <p:cNvPr id="162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9018" y="1443797"/>
            <a:ext cx="5760852" cy="25444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3.png" descr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7967" y="4014322"/>
            <a:ext cx="5761372" cy="29011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84"/>
          <p:cNvSpPr txBox="1"/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>
            <a:lvl1pPr defTabSz="384047">
              <a:defRPr sz="3600"/>
            </a:lvl1pPr>
          </a:lstStyle>
          <a:p>
            <a:pPr/>
            <a:r>
              <a:t>Common network layers and data flow</a:t>
            </a:r>
          </a:p>
        </p:txBody>
      </p:sp>
      <p:pic>
        <p:nvPicPr>
          <p:cNvPr id="166" name="image2.tif" descr="image2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668" y="2741697"/>
            <a:ext cx="3503499" cy="41469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image3.tif" descr="image3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27121" y="3193625"/>
            <a:ext cx="4701347" cy="2938342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Shape 187"/>
          <p:cNvSpPr txBox="1"/>
          <p:nvPr>
            <p:ph type="body" sz="half" idx="1"/>
          </p:nvPr>
        </p:nvSpPr>
        <p:spPr>
          <a:xfrm>
            <a:off x="457200" y="1193800"/>
            <a:ext cx="8229600" cy="1560437"/>
          </a:xfrm>
          <a:prstGeom prst="rect">
            <a:avLst/>
          </a:prstGeom>
        </p:spPr>
        <p:txBody>
          <a:bodyPr/>
          <a:lstStyle/>
          <a:p>
            <a:pPr marL="246888" indent="-246888" defTabSz="329184">
              <a:spcBef>
                <a:spcPts val="500"/>
              </a:spcBef>
              <a:defRPr sz="1700"/>
            </a:pPr>
            <a:r>
              <a:t>Let us look at a typical example of making a a voice over ip (voip call)</a:t>
            </a:r>
          </a:p>
          <a:p>
            <a:pPr marL="246888" indent="-246888" defTabSz="329184">
              <a:spcBef>
                <a:spcPts val="500"/>
              </a:spcBef>
              <a:defRPr sz="1700"/>
            </a:pPr>
            <a:r>
              <a:t>A voip call uses typically a UDP connection. </a:t>
            </a:r>
          </a:p>
          <a:p>
            <a:pPr marL="246888" indent="-246888" defTabSz="329184">
              <a:spcBef>
                <a:spcPts val="500"/>
              </a:spcBef>
              <a:defRPr sz="1700"/>
            </a:pPr>
            <a:r>
              <a:t>The data flows in the networks starting from host one (A) until it reaches host (B)</a:t>
            </a:r>
          </a:p>
          <a:p>
            <a:pPr marL="246888" indent="-246888" defTabSz="329184">
              <a:spcBef>
                <a:spcPts val="500"/>
              </a:spcBef>
              <a:defRPr sz="1700"/>
            </a:pPr>
            <a:r>
              <a:t>It might flow through some routers between host (A) and (B)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Model-View-Controller (MVC)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/>
            <a:r>
              <a:t>Model-View-Controller (MVC)</a:t>
            </a:r>
          </a:p>
        </p:txBody>
      </p:sp>
      <p:sp>
        <p:nvSpPr>
          <p:cNvPr id="171" name="It is a behavioural design pattern.…"/>
          <p:cNvSpPr txBox="1"/>
          <p:nvPr>
            <p:ph type="body" sz="half" idx="1"/>
          </p:nvPr>
        </p:nvSpPr>
        <p:spPr>
          <a:xfrm>
            <a:off x="457200" y="1600199"/>
            <a:ext cx="8229600" cy="2975902"/>
          </a:xfrm>
          <a:prstGeom prst="rect">
            <a:avLst/>
          </a:prstGeom>
        </p:spPr>
        <p:txBody>
          <a:bodyPr/>
          <a:lstStyle/>
          <a:p>
            <a:pPr marL="153281" indent="-153281" defTabSz="349483">
              <a:lnSpc>
                <a:spcPts val="2800"/>
              </a:lnSpc>
              <a:spcBef>
                <a:spcPts val="0"/>
              </a:spcBef>
              <a:defRPr sz="1512"/>
            </a:pPr>
            <a:r>
              <a:t>It is a architectural design pattern.</a:t>
            </a:r>
          </a:p>
          <a:p>
            <a:pPr marL="153281" indent="-153281" defTabSz="349483">
              <a:lnSpc>
                <a:spcPts val="2800"/>
              </a:lnSpc>
              <a:spcBef>
                <a:spcPts val="0"/>
              </a:spcBef>
              <a:defRPr b="1" sz="1512"/>
            </a:pPr>
            <a:r>
              <a:t>Intent</a:t>
            </a:r>
            <a:r>
              <a:rPr b="0"/>
              <a:t>:  Partition an applications into three parts </a:t>
            </a:r>
          </a:p>
          <a:p>
            <a:pPr lvl="1" marL="0" indent="174741" defTabSz="349483">
              <a:lnSpc>
                <a:spcPts val="2800"/>
              </a:lnSpc>
              <a:spcBef>
                <a:spcPts val="0"/>
              </a:spcBef>
              <a:buSzTx/>
              <a:buNone/>
              <a:defRPr sz="1512"/>
            </a:pPr>
            <a:r>
              <a:t>-  Model </a:t>
            </a:r>
          </a:p>
          <a:p>
            <a:pPr lvl="1" marL="0" indent="174741" defTabSz="349483">
              <a:lnSpc>
                <a:spcPts val="2800"/>
              </a:lnSpc>
              <a:spcBef>
                <a:spcPts val="0"/>
              </a:spcBef>
              <a:buSzTx/>
              <a:buNone/>
              <a:defRPr sz="1512"/>
            </a:pPr>
            <a:r>
              <a:t>-  View </a:t>
            </a:r>
          </a:p>
          <a:p>
            <a:pPr lvl="1" marL="0" indent="174741" defTabSz="349483">
              <a:lnSpc>
                <a:spcPts val="2800"/>
              </a:lnSpc>
              <a:spcBef>
                <a:spcPts val="0"/>
              </a:spcBef>
              <a:buSzTx/>
              <a:buNone/>
              <a:defRPr sz="1512"/>
            </a:pPr>
            <a:r>
              <a:t>- Controller </a:t>
            </a:r>
          </a:p>
          <a:p>
            <a:pPr marL="0" indent="0" defTabSz="349483">
              <a:lnSpc>
                <a:spcPts val="2800"/>
              </a:lnSpc>
              <a:spcBef>
                <a:spcPts val="0"/>
              </a:spcBef>
              <a:buSzTx/>
              <a:buNone/>
              <a:defRPr sz="1512"/>
            </a:pPr>
            <a:r>
              <a:t>• </a:t>
            </a:r>
            <a:r>
              <a:rPr b="1"/>
              <a:t>Motivation</a:t>
            </a:r>
            <a:r>
              <a:t>:  Use divide and conquer to simplify among the parts of a program </a:t>
            </a:r>
          </a:p>
          <a:p>
            <a:pPr lvl="1" marL="0" indent="174741" defTabSz="349483">
              <a:lnSpc>
                <a:spcPts val="2800"/>
              </a:lnSpc>
              <a:spcBef>
                <a:spcPts val="0"/>
              </a:spcBef>
              <a:buSzTx/>
              <a:buNone/>
              <a:defRPr sz="1512"/>
            </a:pPr>
            <a:r>
              <a:t>-  Defines the role the objects play in an application into one of three parts</a:t>
            </a:r>
          </a:p>
          <a:p>
            <a:pPr lvl="1" marL="0" indent="174741" defTabSz="349483">
              <a:lnSpc>
                <a:spcPts val="2800"/>
              </a:lnSpc>
              <a:spcBef>
                <a:spcPts val="0"/>
              </a:spcBef>
              <a:buSzTx/>
              <a:buNone/>
              <a:defRPr sz="1512"/>
            </a:pPr>
            <a:r>
              <a:t>-  Defines the way objects communicate with each other</a:t>
            </a:r>
          </a:p>
        </p:txBody>
      </p:sp>
      <p:pic>
        <p:nvPicPr>
          <p:cNvPr id="172" name="mvc.png" descr="mv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2469" y="4551119"/>
            <a:ext cx="4564523" cy="2271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7"/>
          <p:cNvSpPr txBox="1"/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/>
          <a:p>
            <a:pPr lvl="1"/>
            <a:r>
              <a:t>Motivation…</a:t>
            </a:r>
          </a:p>
        </p:txBody>
      </p:sp>
      <p:sp>
        <p:nvSpPr>
          <p:cNvPr id="124" name="Shape 128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74320" indent="-274320" defTabSz="365758">
              <a:spcBef>
                <a:spcPts val="500"/>
              </a:spcBef>
              <a:defRPr sz="2500"/>
            </a:pPr>
            <a:r>
              <a:t>Implementing reliable software can be a difficult process</a:t>
            </a:r>
          </a:p>
          <a:p>
            <a:pPr marL="274320" indent="-274320" defTabSz="365758">
              <a:spcBef>
                <a:spcPts val="500"/>
              </a:spcBef>
              <a:defRPr sz="2500"/>
            </a:pPr>
            <a:r>
              <a:t>Such a process is usually separated into phases to improve detecting errors for each implemented components</a:t>
            </a:r>
          </a:p>
          <a:p>
            <a:pPr marL="274320" indent="-274320" defTabSz="365758">
              <a:spcBef>
                <a:spcPts val="500"/>
              </a:spcBef>
              <a:defRPr sz="2500"/>
            </a:pPr>
            <a:r>
              <a:t>Beside errors that are produces by programming the software itself others could be made through configuring or programming the network and infrastructure</a:t>
            </a:r>
          </a:p>
          <a:p>
            <a:pPr marL="274320" indent="-274320" defTabSz="365758">
              <a:spcBef>
                <a:spcPts val="500"/>
              </a:spcBef>
              <a:defRPr sz="2500"/>
            </a:pPr>
            <a:r>
              <a:t>In order to detect errors correctly additional knowledge about networking and Infrastructure is needed.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30"/>
          <p:cNvSpPr txBox="1"/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</p:txBody>
      </p:sp>
      <p:sp>
        <p:nvSpPr>
          <p:cNvPr id="127" name="Shape 131"/>
          <p:cNvSpPr txBox="1"/>
          <p:nvPr>
            <p:ph type="body" idx="1"/>
          </p:nvPr>
        </p:nvSpPr>
        <p:spPr>
          <a:xfrm>
            <a:off x="457200" y="1612899"/>
            <a:ext cx="8229600" cy="4903883"/>
          </a:xfrm>
          <a:prstGeom prst="rect">
            <a:avLst/>
          </a:prstGeom>
        </p:spPr>
        <p:txBody>
          <a:bodyPr/>
          <a:lstStyle/>
          <a:p>
            <a:pPr/>
            <a:r>
              <a:t>Recent development of web applications and the infrastructure around it has implication on the design and the implementation of software</a:t>
            </a:r>
          </a:p>
          <a:p>
            <a:pPr/>
            <a:r>
              <a:t>With recent development we mean cloud computing:</a:t>
            </a:r>
          </a:p>
          <a:p>
            <a:pPr lvl="1" marL="800100" indent="-342900">
              <a:buChar char="•"/>
              <a:defRPr sz="2400"/>
            </a:pPr>
            <a:r>
              <a:t>Software as a service SaaS (for example webshops)</a:t>
            </a:r>
          </a:p>
          <a:p>
            <a:pPr lvl="1" marL="800100" indent="-342900">
              <a:buChar char="•"/>
              <a:defRPr sz="2400"/>
            </a:pPr>
            <a:r>
              <a:t>Platform as a service PaaS (for example a servers)</a:t>
            </a:r>
          </a:p>
          <a:p>
            <a:pPr lvl="1" marL="800100" indent="-342900">
              <a:buChar char="•"/>
              <a:defRPr sz="2400"/>
            </a:pPr>
            <a:r>
              <a:t>Infrastructure as a service IaaS (for example hardware)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lient server architecture"/>
          <p:cNvSpPr txBox="1"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/>
            <a:r>
              <a:t>Client server architecture</a:t>
            </a:r>
          </a:p>
        </p:txBody>
      </p:sp>
      <p:sp>
        <p:nvSpPr>
          <p:cNvPr id="130" name="A distributed application structure is a partition of the tasks or workloads between servers, and service requesters, called clients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140367" indent="-140367">
              <a:spcBef>
                <a:spcPts val="0"/>
              </a:spcBef>
              <a:buFontTx/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A distributed application structure is a partition of the tasks or workloads between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servers</a:t>
            </a:r>
            <a:r>
              <a:t>, and service requesters, called clients</a:t>
            </a:r>
          </a:p>
          <a:p>
            <a:pPr marL="140367" indent="-140367">
              <a:spcBef>
                <a:spcPts val="0"/>
              </a:spcBef>
              <a:buFontTx/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140367" indent="-140367">
              <a:spcBef>
                <a:spcPts val="0"/>
              </a:spcBef>
              <a:buFontTx/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A server host runs one or more server programs which share their resources with clients</a:t>
            </a:r>
          </a:p>
          <a:p>
            <a:pPr marL="140367" indent="-140367">
              <a:spcBef>
                <a:spcPts val="0"/>
              </a:spcBef>
              <a:buFontTx/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140367" indent="-140367">
              <a:spcBef>
                <a:spcPts val="0"/>
              </a:spcBef>
              <a:buFontTx/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A client does not share any of its resources, but requests a server's content or service function</a:t>
            </a:r>
          </a:p>
          <a:p>
            <a:pPr marL="140367" indent="-140367">
              <a:spcBef>
                <a:spcPts val="0"/>
              </a:spcBef>
              <a:buFontTx/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140367" indent="-140367">
              <a:spcBef>
                <a:spcPts val="0"/>
              </a:spcBef>
              <a:buFontTx/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Client and server communication is implemented using netwrok protocols. You application must respect the specification of the used protocols. </a:t>
            </a:r>
          </a:p>
          <a:p>
            <a:pPr marL="140367" indent="-140367">
              <a:spcBef>
                <a:spcPts val="0"/>
              </a:spcBef>
              <a:buFontTx/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An example of such used protocols are IP, TCP, UPD, HTTP</a:t>
            </a:r>
          </a:p>
          <a:p>
            <a:pPr marL="140367" indent="-140367">
              <a:spcBef>
                <a:spcPts val="0"/>
              </a:spcBef>
              <a:buFontTx/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We will look closer to some protocols in the following slides.</a:t>
            </a:r>
          </a:p>
        </p:txBody>
      </p:sp>
      <p:pic>
        <p:nvPicPr>
          <p:cNvPr id="131" name="client-server.png" descr="client-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44172" y="4238085"/>
            <a:ext cx="5080003" cy="1790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43"/>
          <p:cNvSpPr txBox="1"/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/>
          <a:p>
            <a:pPr/>
            <a:r>
              <a:t>Networking</a:t>
            </a:r>
          </a:p>
        </p:txBody>
      </p:sp>
      <p:sp>
        <p:nvSpPr>
          <p:cNvPr id="134" name="Shape 144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133348" indent="-133348" defTabSz="434340">
              <a:spcBef>
                <a:spcPts val="0"/>
              </a:spcBef>
              <a:buFontTx/>
              <a:defRPr sz="2280">
                <a:latin typeface="+mn-lt"/>
                <a:ea typeface="+mn-ea"/>
                <a:cs typeface="+mn-cs"/>
                <a:sym typeface="Helvetica"/>
              </a:defRPr>
            </a:pPr>
            <a:r>
              <a:t>A </a:t>
            </a:r>
            <a:r>
              <a:rPr b="1"/>
              <a:t>computer network</a:t>
            </a:r>
            <a:r>
              <a:t> or </a:t>
            </a:r>
            <a:r>
              <a:rPr b="1"/>
              <a:t>data network</a:t>
            </a:r>
            <a:r>
              <a:t> is a telecommunications network which allows computers to exchange data</a:t>
            </a:r>
          </a:p>
          <a:p>
            <a:pPr marL="133348" indent="-133348" defTabSz="434340">
              <a:spcBef>
                <a:spcPts val="0"/>
              </a:spcBef>
              <a:buFontTx/>
              <a:defRPr sz="2280">
                <a:latin typeface="+mn-lt"/>
                <a:ea typeface="+mn-ea"/>
                <a:cs typeface="+mn-cs"/>
                <a:sym typeface="Helvetica"/>
              </a:defRPr>
            </a:pPr>
            <a:r>
              <a:t>Data are transmitted as a bit of streams or</a:t>
            </a:r>
          </a:p>
          <a:p>
            <a:pPr marL="133348" indent="-133348" defTabSz="434340">
              <a:spcBef>
                <a:spcPts val="0"/>
              </a:spcBef>
              <a:buFontTx/>
              <a:defRPr sz="2280">
                <a:latin typeface="+mn-lt"/>
                <a:ea typeface="+mn-ea"/>
                <a:cs typeface="+mn-cs"/>
                <a:sym typeface="Helvetica"/>
              </a:defRPr>
            </a:pPr>
            <a:r>
              <a:t>as a network packet that is a formatted unit of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data</a:t>
            </a:r>
            <a:r>
              <a:t> (a list of bits or bytes)</a:t>
            </a:r>
          </a:p>
          <a:p>
            <a:pPr marL="133348" indent="-133348" defTabSz="434340">
              <a:spcBef>
                <a:spcPts val="0"/>
              </a:spcBef>
              <a:buFontTx/>
              <a:defRPr sz="2280">
                <a:latin typeface="+mn-lt"/>
                <a:ea typeface="+mn-ea"/>
                <a:cs typeface="+mn-cs"/>
                <a:sym typeface="Helvetica"/>
              </a:defRPr>
            </a:pPr>
            <a:r>
              <a:t>Packages are transmitted through a specific physical layer</a:t>
            </a:r>
          </a:p>
          <a:p>
            <a:pPr marL="133348" indent="-133348" defTabSz="434340">
              <a:spcBef>
                <a:spcPts val="0"/>
              </a:spcBef>
              <a:buFontTx/>
              <a:defRPr sz="2280">
                <a:latin typeface="+mn-lt"/>
                <a:ea typeface="+mn-ea"/>
                <a:cs typeface="+mn-cs"/>
                <a:sym typeface="Helvetica"/>
              </a:defRPr>
            </a:pPr>
            <a:r>
              <a:t>Layers are characterised through their organisational purpose: </a:t>
            </a:r>
          </a:p>
          <a:p>
            <a:pPr lvl="1" marL="495298" indent="-133348" defTabSz="434340">
              <a:spcBef>
                <a:spcPts val="0"/>
              </a:spcBef>
              <a:buFontTx/>
              <a:buChar char="•"/>
              <a:defRPr sz="1900">
                <a:solidFill>
                  <a:srgbClr val="25252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Local area network (LAN) which is usually limited to a building</a:t>
            </a:r>
          </a:p>
          <a:p>
            <a:pPr lvl="1" marL="495298" indent="-133348" defTabSz="434340">
              <a:spcBef>
                <a:spcPts val="0"/>
              </a:spcBef>
              <a:buFontTx/>
              <a:buChar char="•"/>
              <a:defRPr sz="1900">
                <a:solidFill>
                  <a:srgbClr val="25252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Wide area network (WAN) which extends over a large geographical distance</a:t>
            </a:r>
          </a:p>
          <a:p>
            <a:pPr lvl="1" marL="495298" indent="-133348" defTabSz="434340">
              <a:spcBef>
                <a:spcPts val="0"/>
              </a:spcBef>
              <a:buFontTx/>
              <a:buChar char="•"/>
              <a:defRPr sz="1900">
                <a:solidFill>
                  <a:srgbClr val="25252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Virtual Private network (VPN) which uses tunnelling to connect to another network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46"/>
          <p:cNvSpPr txBox="1"/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/>
          <a:p>
            <a:pPr/>
            <a:r>
              <a:t>Network topologies</a:t>
            </a:r>
          </a:p>
        </p:txBody>
      </p:sp>
      <p:sp>
        <p:nvSpPr>
          <p:cNvPr id="137" name="Shape 147"/>
          <p:cNvSpPr txBox="1"/>
          <p:nvPr>
            <p:ph type="body" sz="half" idx="1"/>
          </p:nvPr>
        </p:nvSpPr>
        <p:spPr>
          <a:xfrm>
            <a:off x="632174" y="4299506"/>
            <a:ext cx="7532773" cy="2132943"/>
          </a:xfrm>
          <a:prstGeom prst="rect">
            <a:avLst/>
          </a:prstGeom>
        </p:spPr>
        <p:txBody>
          <a:bodyPr/>
          <a:lstStyle/>
          <a:p>
            <a:pPr marL="117896" indent="-117896" defTabSz="157194">
              <a:spcBef>
                <a:spcPts val="100"/>
              </a:spcBef>
              <a:defRPr sz="1444"/>
            </a:pPr>
          </a:p>
          <a:p>
            <a:pPr marL="117896" indent="-117896" defTabSz="157194">
              <a:spcBef>
                <a:spcPts val="100"/>
              </a:spcBef>
              <a:defRPr sz="1444"/>
            </a:pPr>
            <a:r>
              <a:t>A network topologie is a graph structure used to connect/link different nodes to create a network </a:t>
            </a:r>
          </a:p>
          <a:p>
            <a:pPr marL="117896" indent="-117896" defTabSz="157194">
              <a:spcBef>
                <a:spcPts val="100"/>
              </a:spcBef>
              <a:defRPr sz="1444"/>
            </a:pPr>
            <a:r>
              <a:t>Nodes could be any hardware components such as hosts, switches, servers, routers, printers etc) that are connected/linked   </a:t>
            </a:r>
          </a:p>
          <a:p>
            <a:pPr marL="117896" indent="-117896" defTabSz="157194">
              <a:spcBef>
                <a:spcPts val="100"/>
              </a:spcBef>
              <a:defRPr sz="1444"/>
            </a:pPr>
            <a:r>
              <a:t>Every topology shown above has it’s own dis-/advantages</a:t>
            </a:r>
          </a:p>
          <a:p>
            <a:pPr marL="117896" indent="-117896" defTabSz="157194">
              <a:spcBef>
                <a:spcPts val="100"/>
              </a:spcBef>
              <a:defRPr sz="1444"/>
            </a:pPr>
            <a:r>
              <a:t>For example in a star topology the fail of the central node breaks the connection completely</a:t>
            </a:r>
          </a:p>
          <a:p>
            <a:pPr marL="117896" indent="-117896" defTabSz="157194">
              <a:spcBef>
                <a:spcPts val="100"/>
              </a:spcBef>
              <a:defRPr sz="1444"/>
            </a:pPr>
            <a:r>
              <a:t>Data in the network are transmitted through one or the combination of different topologies </a:t>
            </a:r>
          </a:p>
        </p:txBody>
      </p:sp>
      <p:pic>
        <p:nvPicPr>
          <p:cNvPr id="138" name="image1.tif" descr="image1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5184" y="1177251"/>
            <a:ext cx="6353880" cy="311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57"/>
          <p:cNvSpPr txBox="1"/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/>
          <a:p>
            <a:pPr/>
            <a:r>
              <a:t>Internet protocol</a:t>
            </a:r>
          </a:p>
        </p:txBody>
      </p:sp>
      <p:sp>
        <p:nvSpPr>
          <p:cNvPr id="141" name="Shape 158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176019" indent="-176019" defTabSz="352042">
              <a:spcBef>
                <a:spcPts val="0"/>
              </a:spcBef>
              <a:buFontTx/>
              <a:defRPr sz="2400">
                <a:solidFill>
                  <a:srgbClr val="25252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IP has the task of delivering packets from the source node to the destination node solely based on the IP addresses in the packet headers. </a:t>
            </a:r>
          </a:p>
          <a:p>
            <a:pPr marL="108082" indent="-108082" defTabSz="352042">
              <a:spcBef>
                <a:spcPts val="0"/>
              </a:spcBef>
              <a:buFontTx/>
              <a:defRPr sz="2400">
                <a:solidFill>
                  <a:srgbClr val="25252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 IP also defines addressing methods that are used to label the datagram with source and destination information</a:t>
            </a:r>
          </a:p>
          <a:p>
            <a:pPr marL="264031" indent="-264031" defTabSz="352042">
              <a:spcBef>
                <a:spcPts val="500"/>
              </a:spcBef>
              <a:defRPr sz="2400"/>
            </a:pPr>
            <a:r>
              <a:t>IPv4</a:t>
            </a:r>
          </a:p>
          <a:p>
            <a:pPr lvl="1" marL="616076" indent="-264031" defTabSz="352042">
              <a:spcBef>
                <a:spcPts val="500"/>
              </a:spcBef>
              <a:buChar char="•"/>
              <a:defRPr sz="2400"/>
            </a:pPr>
            <a:r>
              <a:t>Since 1981</a:t>
            </a:r>
          </a:p>
          <a:p>
            <a:pPr lvl="1" marL="616076" indent="-264031" defTabSz="352042">
              <a:spcBef>
                <a:spcPts val="500"/>
              </a:spcBef>
              <a:buChar char="•"/>
              <a:defRPr sz="2400"/>
            </a:pPr>
            <a:r>
              <a:t>32 bit</a:t>
            </a:r>
          </a:p>
          <a:p>
            <a:pPr lvl="1" marL="616076" indent="-264031" defTabSz="352042">
              <a:spcBef>
                <a:spcPts val="500"/>
              </a:spcBef>
              <a:buChar char="•"/>
              <a:defRPr sz="2400"/>
            </a:pPr>
            <a:r>
              <a:t>Decimal / 4 groups of 3 digits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60"/>
          <p:cNvSpPr txBox="1"/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/>
          <a:p>
            <a:pPr/>
            <a:r>
              <a:t>IPv4 sample</a:t>
            </a:r>
          </a:p>
        </p:txBody>
      </p:sp>
      <p:pic>
        <p:nvPicPr>
          <p:cNvPr id="144" name="image5.png" descr="image5.png"/>
          <p:cNvPicPr>
            <a:picLocks noChangeAspect="1"/>
          </p:cNvPicPr>
          <p:nvPr/>
        </p:nvPicPr>
        <p:blipFill>
          <a:blip r:embed="rId2">
            <a:extLst/>
          </a:blip>
          <a:srcRect l="822" t="0" r="0" b="17690"/>
          <a:stretch>
            <a:fillRect/>
          </a:stretch>
        </p:blipFill>
        <p:spPr>
          <a:xfrm>
            <a:off x="570248" y="3376000"/>
            <a:ext cx="8307993" cy="1868979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62"/>
          <p:cNvSpPr txBox="1"/>
          <p:nvPr/>
        </p:nvSpPr>
        <p:spPr>
          <a:xfrm>
            <a:off x="754885" y="1581237"/>
            <a:ext cx="7472823" cy="1158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80472" indent="-180472">
              <a:buSzPct val="100000"/>
              <a:buChar char="•"/>
            </a:pPr>
            <a:r>
              <a:t>Consider having the following private IP address for a machine:</a:t>
            </a:r>
          </a:p>
          <a:p>
            <a:pPr lvl="1" marL="561471" indent="-180472">
              <a:buSzPct val="100000"/>
              <a:buChar char="•"/>
            </a:pPr>
            <a:r>
              <a:t>192.168.1.255</a:t>
            </a:r>
          </a:p>
          <a:p>
            <a:pPr marL="180472" indent="-180472">
              <a:buSzPct val="100000"/>
              <a:buChar char="•"/>
            </a:pPr>
            <a:r>
              <a:t>The IP address is represented through the following binary code</a:t>
            </a:r>
          </a:p>
          <a:p>
            <a:pPr lvl="1" marL="561471" indent="-180472">
              <a:buSzPct val="100000"/>
              <a:buChar char="•"/>
            </a:pPr>
            <a:r>
              <a:t>11000000.10101000.00000001.11111111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67"/>
          <p:cNvSpPr txBox="1"/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/>
          <a:p>
            <a:pPr/>
            <a:r>
              <a:t>Subnet mask</a:t>
            </a:r>
          </a:p>
        </p:txBody>
      </p:sp>
      <p:sp>
        <p:nvSpPr>
          <p:cNvPr id="148" name="Shape 168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0"/>
              </a:spcBef>
              <a:buClr>
                <a:srgbClr val="000000"/>
              </a:buClr>
              <a:buFontTx/>
              <a:defRPr sz="1800">
                <a:solidFill>
                  <a:srgbClr val="404040"/>
                </a:solidFill>
              </a:defRPr>
            </a:pPr>
            <a:r>
              <a:t>To match physical layout (e.g. Sales, production, etc.)</a:t>
            </a:r>
          </a:p>
          <a:p>
            <a:pPr>
              <a:spcBef>
                <a:spcPts val="1000"/>
              </a:spcBef>
              <a:buClr>
                <a:srgbClr val="000000"/>
              </a:buClr>
              <a:buFontTx/>
              <a:defRPr sz="1800">
                <a:solidFill>
                  <a:srgbClr val="404040"/>
                </a:solidFill>
              </a:defRPr>
            </a:pPr>
            <a:r>
              <a:t>To match administrative layout (e.g. Managers, staff, etc.)</a:t>
            </a:r>
          </a:p>
          <a:p>
            <a:pPr>
              <a:spcBef>
                <a:spcPts val="1000"/>
              </a:spcBef>
              <a:buClr>
                <a:srgbClr val="000000"/>
              </a:buClr>
              <a:buFontTx/>
              <a:defRPr sz="1800">
                <a:solidFill>
                  <a:srgbClr val="404040"/>
                </a:solidFill>
              </a:defRPr>
            </a:pPr>
            <a:r>
              <a:t>To plan for growth</a:t>
            </a:r>
          </a:p>
          <a:p>
            <a:pPr>
              <a:spcBef>
                <a:spcPts val="1000"/>
              </a:spcBef>
              <a:buClr>
                <a:srgbClr val="000000"/>
              </a:buClr>
              <a:buFontTx/>
              <a:defRPr sz="1800">
                <a:solidFill>
                  <a:srgbClr val="404040"/>
                </a:solidFill>
              </a:defRPr>
            </a:pPr>
            <a:r>
              <a:t>To reduce network traffic</a:t>
            </a:r>
          </a:p>
          <a:p>
            <a:pPr>
              <a:spcBef>
                <a:spcPts val="1000"/>
              </a:spcBef>
              <a:buClr>
                <a:srgbClr val="000000"/>
              </a:buClr>
              <a:buFontTx/>
              <a:defRPr sz="1800">
                <a:solidFill>
                  <a:srgbClr val="404040"/>
                </a:solidFill>
              </a:defRPr>
            </a:pPr>
            <a:r>
              <a:t>Examples</a:t>
            </a:r>
          </a:p>
          <a:p>
            <a:pPr lvl="1" marL="800100" indent="-342900">
              <a:spcBef>
                <a:spcPts val="1000"/>
              </a:spcBef>
              <a:buClr>
                <a:srgbClr val="000000"/>
              </a:buClr>
              <a:buFontTx/>
              <a:buChar char="•"/>
              <a:defRPr sz="1800">
                <a:solidFill>
                  <a:srgbClr val="404040"/>
                </a:solidFill>
              </a:defRPr>
            </a:pPr>
            <a:r>
              <a:t>A 255.0.0.0 first byte is fixed</a:t>
            </a:r>
          </a:p>
          <a:p>
            <a:pPr lvl="1" marL="800100" indent="-342900">
              <a:spcBef>
                <a:spcPts val="1000"/>
              </a:spcBef>
              <a:buClr>
                <a:srgbClr val="000000"/>
              </a:buClr>
              <a:buFontTx/>
              <a:buChar char="•"/>
              <a:defRPr sz="1800">
                <a:solidFill>
                  <a:srgbClr val="404040"/>
                </a:solidFill>
              </a:defRPr>
            </a:pPr>
            <a:r>
              <a:t>B 255.255.0.0  first two bytes are fixed</a:t>
            </a:r>
          </a:p>
          <a:p>
            <a:pPr lvl="1" marL="800100" indent="-342900">
              <a:spcBef>
                <a:spcPts val="1000"/>
              </a:spcBef>
              <a:buClr>
                <a:srgbClr val="000000"/>
              </a:buClr>
              <a:buFontTx/>
              <a:buChar char="•"/>
              <a:defRPr sz="1800">
                <a:solidFill>
                  <a:srgbClr val="404040"/>
                </a:solidFill>
              </a:defRPr>
            </a:pPr>
            <a:r>
              <a:t>C 255.255.255.0 first three bytes are fixed</a:t>
            </a:r>
          </a:p>
          <a:p>
            <a:pPr>
              <a:spcBef>
                <a:spcPts val="1000"/>
              </a:spcBef>
              <a:buClr>
                <a:srgbClr val="000000"/>
              </a:buClr>
              <a:buFontTx/>
              <a:defRPr sz="1800">
                <a:solidFill>
                  <a:srgbClr val="404040"/>
                </a:solidFill>
              </a:defRPr>
            </a:pPr>
            <a:r>
              <a:t>Subnets are used to determine the address is local or remote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