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  <p:sldId id="265" r:id="rId13"/>
    <p:sldId id="267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68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RESTful web application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ST: Representational state trans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914400" indent="-914400">
              <a:lnSpc>
                <a:spcPts val="5000"/>
              </a:lnSpc>
              <a:tabLst>
                <a:tab pos="596900" algn="l"/>
                <a:tab pos="914400" algn="l"/>
              </a:tabLst>
              <a:defRPr sz="2500"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REST: Representational state transfer</a:t>
            </a:r>
          </a:p>
        </p:txBody>
      </p:sp>
      <p:sp>
        <p:nvSpPr>
          <p:cNvPr id="138" name="A very common approach to structure data access is called REST  REST means representational state transf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182980" indent="-182980" defTabSz="333756">
              <a:lnSpc>
                <a:spcPct val="170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825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Is a </a:t>
            </a:r>
            <a:r>
              <a:rPr dirty="0"/>
              <a:t>common approach to </a:t>
            </a:r>
            <a:r>
              <a:rPr lang="en-US" dirty="0"/>
              <a:t>architect/structure</a:t>
            </a:r>
            <a:r>
              <a:rPr dirty="0"/>
              <a:t> data access </a:t>
            </a:r>
            <a:r>
              <a:rPr lang="en-US" dirty="0"/>
              <a:t>that uses HTTP</a:t>
            </a:r>
          </a:p>
          <a:p>
            <a:pPr marL="182980" indent="-182980" defTabSz="333756">
              <a:lnSpc>
                <a:spcPct val="170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825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REST assumes that all calls related to an entity are found</a:t>
            </a:r>
            <a:r>
              <a:rPr lang="en-US" dirty="0"/>
              <a:t>/</a:t>
            </a:r>
            <a:r>
              <a:rPr dirty="0"/>
              <a:t>based on a single URL</a:t>
            </a:r>
            <a:r>
              <a:rPr lang="en-US" dirty="0"/>
              <a:t> </a:t>
            </a:r>
            <a:r>
              <a:rPr lang="en-US" b="1" dirty="0"/>
              <a:t>(uniform interface)</a:t>
            </a:r>
            <a:r>
              <a:rPr dirty="0"/>
              <a:t>:</a:t>
            </a:r>
            <a:endParaRPr lang="en-US" dirty="0"/>
          </a:p>
          <a:p>
            <a:pPr marL="623851" lvl="1" indent="-182980" defTabSz="333756">
              <a:lnSpc>
                <a:spcPct val="170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825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Such as </a:t>
            </a:r>
            <a:r>
              <a:rPr i="1" dirty="0"/>
              <a:t>xxx</a:t>
            </a:r>
            <a:r>
              <a:rPr lang="en-US" i="1" dirty="0"/>
              <a:t>x</a:t>
            </a:r>
            <a:r>
              <a:rPr i="1" dirty="0"/>
              <a:t>.com/movies, </a:t>
            </a:r>
            <a:endParaRPr lang="en-US" i="1" dirty="0"/>
          </a:p>
          <a:p>
            <a:pPr marL="623851" lvl="1" indent="-182980" defTabSz="333756">
              <a:lnSpc>
                <a:spcPct val="170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825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And</a:t>
            </a:r>
            <a:r>
              <a:rPr i="1" dirty="0"/>
              <a:t> xxx</a:t>
            </a:r>
            <a:r>
              <a:rPr lang="en-US" i="1" dirty="0"/>
              <a:t>x.</a:t>
            </a:r>
            <a:r>
              <a:rPr i="1" dirty="0"/>
              <a:t>com/actors </a:t>
            </a:r>
          </a:p>
          <a:p>
            <a:pPr marL="182980" indent="-182980" defTabSz="333756">
              <a:lnSpc>
                <a:spcPct val="170000"/>
              </a:lnSpc>
              <a:spcBef>
                <a:spcPts val="0"/>
              </a:spcBef>
              <a:buFontTx/>
              <a:tabLst>
                <a:tab pos="101600" algn="l"/>
                <a:tab pos="330200" algn="l"/>
              </a:tabLst>
              <a:defRPr sz="1825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	</a:t>
            </a:r>
            <a:r>
              <a:rPr lang="en-US" dirty="0"/>
              <a:t>The communication is </a:t>
            </a:r>
            <a:r>
              <a:rPr lang="en-US" b="1" dirty="0"/>
              <a:t>stateless </a:t>
            </a:r>
            <a:r>
              <a:rPr lang="en-US" dirty="0"/>
              <a:t>and the only possible </a:t>
            </a:r>
            <a:r>
              <a:rPr dirty="0"/>
              <a:t>methods are</a:t>
            </a:r>
            <a:r>
              <a:rPr lang="en-US" dirty="0"/>
              <a:t>:</a:t>
            </a:r>
            <a:endParaRPr dirty="0"/>
          </a:p>
          <a:p>
            <a:pPr marL="667512" indent="-667512" defTabSz="333756">
              <a:lnSpc>
                <a:spcPct val="170000"/>
              </a:lnSpc>
              <a:spcBef>
                <a:spcPts val="0"/>
              </a:spcBef>
              <a:buSzTx/>
              <a:buFontTx/>
              <a:buNone/>
              <a:tabLst>
                <a:tab pos="431800" algn="l"/>
                <a:tab pos="660400" algn="l"/>
              </a:tabLst>
              <a:defRPr sz="1825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	—	GET on </a:t>
            </a:r>
            <a:r>
              <a:rPr i="1" dirty="0"/>
              <a:t>xxx.com/movies </a:t>
            </a:r>
            <a:r>
              <a:rPr dirty="0"/>
              <a:t>will give us back all movies</a:t>
            </a:r>
          </a:p>
          <a:p>
            <a:pPr marL="667512" indent="-667512" defTabSz="333756">
              <a:lnSpc>
                <a:spcPct val="170000"/>
              </a:lnSpc>
              <a:spcBef>
                <a:spcPts val="0"/>
              </a:spcBef>
              <a:buSzTx/>
              <a:buFontTx/>
              <a:buNone/>
              <a:tabLst>
                <a:tab pos="431800" algn="l"/>
                <a:tab pos="660400" algn="l"/>
              </a:tabLst>
              <a:defRPr sz="1825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	—	GET on </a:t>
            </a:r>
            <a:r>
              <a:rPr i="1" dirty="0"/>
              <a:t>xxx.com/movies/{id}</a:t>
            </a:r>
            <a:r>
              <a:rPr dirty="0"/>
              <a:t> will give us back the movies with id = {id}</a:t>
            </a:r>
          </a:p>
          <a:p>
            <a:pPr marL="667512" indent="-667512" defTabSz="333756">
              <a:lnSpc>
                <a:spcPct val="170000"/>
              </a:lnSpc>
              <a:spcBef>
                <a:spcPts val="0"/>
              </a:spcBef>
              <a:buSzTx/>
              <a:buFontTx/>
              <a:buNone/>
              <a:tabLst>
                <a:tab pos="431800" algn="l"/>
                <a:tab pos="660400" algn="l"/>
              </a:tabLst>
              <a:defRPr sz="1825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	—	POST on </a:t>
            </a:r>
            <a:r>
              <a:rPr i="1" dirty="0"/>
              <a:t>xxx.com/movies</a:t>
            </a:r>
            <a:r>
              <a:rPr dirty="0"/>
              <a:t> will create a new movie (usually the movie to add is in the body of the request)</a:t>
            </a:r>
          </a:p>
          <a:p>
            <a:pPr marL="667512" indent="-667512" defTabSz="333756">
              <a:lnSpc>
                <a:spcPct val="170000"/>
              </a:lnSpc>
              <a:spcBef>
                <a:spcPts val="0"/>
              </a:spcBef>
              <a:buSzTx/>
              <a:buFontTx/>
              <a:buNone/>
              <a:tabLst>
                <a:tab pos="431800" algn="l"/>
                <a:tab pos="660400" algn="l"/>
              </a:tabLst>
              <a:defRPr sz="1825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	—	PUT on </a:t>
            </a:r>
            <a:r>
              <a:rPr i="1" dirty="0"/>
              <a:t>xxx.com/movies/{id} </a:t>
            </a:r>
            <a:r>
              <a:rPr dirty="0"/>
              <a:t>will change movie with id = {id} to the value sent through the body</a:t>
            </a:r>
          </a:p>
          <a:p>
            <a:pPr marL="667512" indent="-667512" defTabSz="333756">
              <a:lnSpc>
                <a:spcPct val="170000"/>
              </a:lnSpc>
              <a:spcBef>
                <a:spcPts val="0"/>
              </a:spcBef>
              <a:buSzTx/>
              <a:buFontTx/>
              <a:buNone/>
              <a:tabLst>
                <a:tab pos="431800" algn="l"/>
                <a:tab pos="660400" algn="l"/>
              </a:tabLst>
              <a:defRPr sz="1825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	—	DELETE on </a:t>
            </a:r>
            <a:r>
              <a:rPr i="1" dirty="0"/>
              <a:t>xxx.com/movies/{id}</a:t>
            </a:r>
            <a:r>
              <a:rPr dirty="0"/>
              <a:t> will remove the movie with id = {id}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…Messages in REST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…Messages in REST API</a:t>
            </a:r>
          </a:p>
        </p:txBody>
      </p:sp>
      <p:sp>
        <p:nvSpPr>
          <p:cNvPr id="144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45" name="9_HTTP_Message_Format.jpg" descr="9_HTTP_Message_Forma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396" y="1639366"/>
            <a:ext cx="8753916" cy="4447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7521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Messages in REST API…</a:t>
            </a:r>
          </a:p>
        </p:txBody>
      </p:sp>
      <p:sp>
        <p:nvSpPr>
          <p:cNvPr id="14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5073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0030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HTTP messages in REST </a:t>
            </a:r>
            <a:r>
              <a:rPr lang="en-US" dirty="0"/>
              <a:t>become very descriptive; indeed they need to describe completely the users’ intentions and the servers’ response:</a:t>
            </a:r>
          </a:p>
          <a:p>
            <a:pPr marL="680901" lvl="1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680901" lvl="1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Request</a:t>
            </a:r>
          </a:p>
          <a:p>
            <a:pPr marL="1116330" lvl="2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750" dirty="0">
                <a:sym typeface="Helvetica"/>
              </a:rPr>
              <a:t>Resource URL</a:t>
            </a:r>
          </a:p>
          <a:p>
            <a:pPr marL="1116330" lvl="2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750" dirty="0">
                <a:sym typeface="Helvetica"/>
              </a:rPr>
              <a:t>HTTP Method: GET, POST, PUT or DELETE</a:t>
            </a:r>
            <a:endParaRPr lang="en-US" dirty="0"/>
          </a:p>
          <a:p>
            <a:pPr marL="1116330" lvl="2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Query parameters</a:t>
            </a:r>
            <a:endParaRPr lang="en-US" dirty="0"/>
          </a:p>
          <a:p>
            <a:pPr marL="1116330" lvl="2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Request body definition</a:t>
            </a:r>
            <a:endParaRPr lang="en-US" dirty="0"/>
          </a:p>
          <a:p>
            <a:pPr marL="1116330" lvl="2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Request headers such as accept that specify the content-type of a message (image, </a:t>
            </a:r>
            <a:r>
              <a:rPr dirty="0" err="1"/>
              <a:t>json</a:t>
            </a:r>
            <a:r>
              <a:rPr dirty="0"/>
              <a:t>, html)</a:t>
            </a:r>
            <a:endParaRPr lang="en-US" dirty="0"/>
          </a:p>
          <a:p>
            <a:pPr marL="1116330" lvl="2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680901" lvl="1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 err="1"/>
              <a:t>Responce</a:t>
            </a:r>
            <a:endParaRPr lang="en-US" dirty="0"/>
          </a:p>
          <a:p>
            <a:pPr marL="1116330" lvl="2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HTTP status code (for example 200 when successful)</a:t>
            </a:r>
            <a:endParaRPr lang="en-US" dirty="0"/>
          </a:p>
          <a:p>
            <a:pPr marL="1116330" lvl="2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Response bod</a:t>
            </a:r>
            <a:r>
              <a:rPr lang="en-US" dirty="0"/>
              <a:t>y</a:t>
            </a:r>
          </a:p>
          <a:p>
            <a:pPr marL="1116330" lvl="2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Response headers</a:t>
            </a:r>
            <a:endParaRPr lang="en-US" dirty="0"/>
          </a:p>
          <a:p>
            <a:pPr marL="680901" lvl="1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680901" lvl="1" indent="-240030" defTabSz="320039">
              <a:lnSpc>
                <a:spcPct val="80000"/>
              </a:lnSpc>
              <a:spcBef>
                <a:spcPts val="300"/>
              </a:spcBef>
              <a:defRPr sz="1750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0" indent="0" defTabSz="320039">
              <a:lnSpc>
                <a:spcPct val="80000"/>
              </a:lnSpc>
              <a:spcBef>
                <a:spcPts val="300"/>
              </a:spcBef>
              <a:buNone/>
              <a:defRPr sz="175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* </a:t>
            </a:r>
            <a:r>
              <a:rPr dirty="0"/>
              <a:t>Example of </a:t>
            </a:r>
            <a:r>
              <a:rPr lang="en-US" dirty="0"/>
              <a:t>body</a:t>
            </a:r>
            <a:r>
              <a:rPr dirty="0"/>
              <a:t> format</a:t>
            </a:r>
            <a:endParaRPr lang="en-US" dirty="0"/>
          </a:p>
          <a:p>
            <a:pPr lvl="1" defTabSz="320039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75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common formats are XML, JSON</a:t>
            </a:r>
            <a:r>
              <a:rPr lang="en-US" dirty="0"/>
              <a:t>, or HTML</a:t>
            </a:r>
          </a:p>
          <a:p>
            <a:pPr lvl="1" defTabSz="320039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75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Note: Those formats are not efficient compared to binary, but it is helpful for humans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7521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lang="en-US" dirty="0"/>
              <a:t>R</a:t>
            </a:r>
            <a:r>
              <a:rPr dirty="0"/>
              <a:t>EST </a:t>
            </a:r>
            <a:r>
              <a:rPr lang="en-US" dirty="0"/>
              <a:t>evolution</a:t>
            </a:r>
            <a:endParaRPr dirty="0"/>
          </a:p>
        </p:txBody>
      </p:sp>
      <p:sp>
        <p:nvSpPr>
          <p:cNvPr id="14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83588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680085" lvl="1" indent="-291465" defTabSz="388620">
              <a:lnSpc>
                <a:spcPct val="170000"/>
              </a:lnSpc>
              <a:spcBef>
                <a:spcPts val="400"/>
              </a:spcBef>
              <a:buChar char="•"/>
              <a:defRPr sz="2040"/>
            </a:pPr>
            <a:r>
              <a:rPr dirty="0"/>
              <a:t>Level 0 : HTTP Tunneling</a:t>
            </a:r>
          </a:p>
          <a:p>
            <a:pPr marL="1020127" lvl="2" indent="-242887" defTabSz="388620">
              <a:lnSpc>
                <a:spcPct val="170000"/>
              </a:lnSpc>
              <a:spcBef>
                <a:spcPts val="400"/>
              </a:spcBef>
              <a:buChar char="–"/>
              <a:defRPr sz="1700"/>
            </a:pPr>
            <a:r>
              <a:rPr dirty="0"/>
              <a:t>One URI, one HTTP method</a:t>
            </a:r>
            <a:r>
              <a:rPr lang="en-US" dirty="0"/>
              <a:t>,</a:t>
            </a:r>
            <a:r>
              <a:rPr dirty="0"/>
              <a:t> for example POST</a:t>
            </a:r>
            <a:endParaRPr sz="2380" dirty="0"/>
          </a:p>
          <a:p>
            <a:pPr marL="1020127" lvl="2" indent="-242887" defTabSz="388620">
              <a:lnSpc>
                <a:spcPct val="170000"/>
              </a:lnSpc>
              <a:spcBef>
                <a:spcPts val="400"/>
              </a:spcBef>
              <a:buChar char="–"/>
              <a:defRPr sz="1700"/>
            </a:pPr>
            <a:r>
              <a:rPr dirty="0"/>
              <a:t>XML-Remote Procedural Calls (RPC)</a:t>
            </a:r>
            <a:endParaRPr sz="2380" dirty="0"/>
          </a:p>
          <a:p>
            <a:pPr marL="680085" lvl="1" indent="-291465" defTabSz="388620">
              <a:lnSpc>
                <a:spcPct val="170000"/>
              </a:lnSpc>
              <a:spcBef>
                <a:spcPts val="400"/>
              </a:spcBef>
              <a:buChar char="•"/>
              <a:defRPr sz="2040"/>
            </a:pPr>
            <a:r>
              <a:rPr dirty="0"/>
              <a:t>Level 1: Resources</a:t>
            </a:r>
          </a:p>
          <a:p>
            <a:pPr marL="1020127" lvl="2" indent="-242887" defTabSz="388620">
              <a:lnSpc>
                <a:spcPct val="170000"/>
              </a:lnSpc>
              <a:spcBef>
                <a:spcPts val="400"/>
              </a:spcBef>
              <a:buChar char="–"/>
              <a:defRPr sz="1700"/>
            </a:pPr>
            <a:r>
              <a:rPr dirty="0"/>
              <a:t>Many URIs, one HTTP method for example POST</a:t>
            </a:r>
            <a:endParaRPr sz="2380" dirty="0"/>
          </a:p>
          <a:p>
            <a:pPr marL="680085" lvl="1" indent="-291465" defTabSz="388620">
              <a:lnSpc>
                <a:spcPct val="170000"/>
              </a:lnSpc>
              <a:spcBef>
                <a:spcPts val="400"/>
              </a:spcBef>
              <a:buChar char="•"/>
              <a:defRPr sz="2040"/>
            </a:pPr>
            <a:r>
              <a:rPr dirty="0"/>
              <a:t>Level 2: HTTP </a:t>
            </a:r>
          </a:p>
          <a:p>
            <a:pPr marL="1020127" lvl="2" indent="-242887" defTabSz="388620">
              <a:lnSpc>
                <a:spcPct val="170000"/>
              </a:lnSpc>
              <a:spcBef>
                <a:spcPts val="400"/>
              </a:spcBef>
              <a:buChar char="–"/>
              <a:defRPr sz="1700"/>
            </a:pPr>
            <a:r>
              <a:rPr dirty="0"/>
              <a:t>Many URIs each with many HTTP methods: GET, POST, PUT, etc.</a:t>
            </a:r>
            <a:endParaRPr sz="2380" dirty="0"/>
          </a:p>
          <a:p>
            <a:pPr marL="680085" lvl="1" indent="-291465" defTabSz="388620">
              <a:lnSpc>
                <a:spcPct val="170000"/>
              </a:lnSpc>
              <a:spcBef>
                <a:spcPts val="400"/>
              </a:spcBef>
              <a:buChar char="•"/>
              <a:defRPr sz="2040"/>
            </a:pPr>
            <a:r>
              <a:rPr dirty="0"/>
              <a:t>Level 3: Hypermedia controls</a:t>
            </a:r>
          </a:p>
          <a:p>
            <a:pPr marL="1020127" lvl="2" indent="-242887" defTabSz="388620">
              <a:lnSpc>
                <a:spcPct val="170000"/>
              </a:lnSpc>
              <a:spcBef>
                <a:spcPts val="400"/>
              </a:spcBef>
              <a:buChar char="–"/>
              <a:defRPr sz="1700"/>
            </a:pPr>
            <a:r>
              <a:rPr lang="en-US" dirty="0"/>
              <a:t>I</a:t>
            </a:r>
            <a:r>
              <a:rPr dirty="0"/>
              <a:t>nvolves web linking in the messages</a:t>
            </a:r>
          </a:p>
          <a:p>
            <a:pPr marL="1020127" lvl="2" indent="-242887" defTabSz="388620">
              <a:lnSpc>
                <a:spcPct val="170000"/>
              </a:lnSpc>
              <a:spcBef>
                <a:spcPts val="400"/>
              </a:spcBef>
              <a:buChar char="–"/>
              <a:defRPr sz="1700"/>
            </a:pPr>
            <a:r>
              <a:rPr dirty="0"/>
              <a:t>Example as XML</a:t>
            </a:r>
            <a:r>
              <a:rPr lang="en-US" dirty="0"/>
              <a:t> response</a:t>
            </a:r>
            <a:endParaRPr dirty="0"/>
          </a:p>
          <a:p>
            <a:pPr marL="0" lvl="6" indent="1165860" defTabSz="388620">
              <a:lnSpc>
                <a:spcPct val="170000"/>
              </a:lnSpc>
              <a:spcBef>
                <a:spcPts val="0"/>
              </a:spcBef>
              <a:buSzTx/>
              <a:buFontTx/>
              <a:buNone/>
              <a:defRPr sz="1190">
                <a:latin typeface="Courier"/>
                <a:ea typeface="Courier"/>
                <a:cs typeface="Courier"/>
                <a:sym typeface="Courier"/>
              </a:defRPr>
            </a:pPr>
            <a:r>
              <a:rPr b="1" dirty="0"/>
              <a:t>HTTP</a:t>
            </a:r>
            <a:r>
              <a:rPr dirty="0"/>
              <a:t>/1.1 200 </a:t>
            </a:r>
            <a:r>
              <a:rPr b="1" dirty="0"/>
              <a:t>OK</a:t>
            </a:r>
          </a:p>
          <a:p>
            <a:pPr marL="0" lvl="6" indent="1165860" defTabSz="388620">
              <a:lnSpc>
                <a:spcPct val="170000"/>
              </a:lnSpc>
              <a:spcBef>
                <a:spcPts val="0"/>
              </a:spcBef>
              <a:buSzTx/>
              <a:buFontTx/>
              <a:buNone/>
              <a:defRPr sz="119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Content-Type: application/xml</a:t>
            </a:r>
          </a:p>
          <a:p>
            <a:pPr marL="0" lvl="6" indent="1165860" defTabSz="388620">
              <a:lnSpc>
                <a:spcPct val="170000"/>
              </a:lnSpc>
              <a:spcBef>
                <a:spcPts val="0"/>
              </a:spcBef>
              <a:buSzTx/>
              <a:buFontTx/>
              <a:buNone/>
              <a:defRPr sz="119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Content-Length: ...</a:t>
            </a:r>
          </a:p>
          <a:p>
            <a:pPr marL="0" lvl="6" indent="1165860" defTabSz="388620">
              <a:lnSpc>
                <a:spcPct val="170000"/>
              </a:lnSpc>
              <a:spcBef>
                <a:spcPts val="0"/>
              </a:spcBef>
              <a:buSzTx/>
              <a:buFontTx/>
              <a:buNone/>
              <a:defRPr sz="119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&lt;?xml version="1.0"?&gt;</a:t>
            </a:r>
          </a:p>
          <a:p>
            <a:pPr marL="0" lvl="6" indent="1165860" defTabSz="388620">
              <a:lnSpc>
                <a:spcPct val="170000"/>
              </a:lnSpc>
              <a:spcBef>
                <a:spcPts val="0"/>
              </a:spcBef>
              <a:buSzTx/>
              <a:buFontTx/>
              <a:buNone/>
              <a:defRPr sz="119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&lt;Movies&gt;</a:t>
            </a:r>
            <a:endParaRPr b="0" dirty="0"/>
          </a:p>
          <a:p>
            <a:pPr marL="0" lvl="6" indent="1165860" defTabSz="388620">
              <a:lnSpc>
                <a:spcPct val="170000"/>
              </a:lnSpc>
              <a:spcBef>
                <a:spcPts val="0"/>
              </a:spcBef>
              <a:buSzTx/>
              <a:buFontTx/>
              <a:buNone/>
              <a:defRPr sz="1190" b="1">
                <a:latin typeface="Courier"/>
                <a:ea typeface="Courier"/>
                <a:cs typeface="Courier"/>
                <a:sym typeface="Courier"/>
              </a:defRPr>
            </a:pPr>
            <a:r>
              <a:rPr b="0" dirty="0"/>
              <a:t>    </a:t>
            </a:r>
            <a:r>
              <a:rPr dirty="0"/>
              <a:t>&lt;Title&gt;</a:t>
            </a:r>
            <a:r>
              <a:rPr b="0" dirty="0"/>
              <a:t>12345</a:t>
            </a:r>
            <a:r>
              <a:rPr dirty="0"/>
              <a:t>&lt;/Title&gt;</a:t>
            </a:r>
            <a:endParaRPr b="0" dirty="0"/>
          </a:p>
          <a:p>
            <a:pPr marL="0" lvl="6" indent="1165860" defTabSz="388620">
              <a:lnSpc>
                <a:spcPct val="170000"/>
              </a:lnSpc>
              <a:spcBef>
                <a:spcPts val="0"/>
              </a:spcBef>
              <a:buSzTx/>
              <a:buFontTx/>
              <a:buNone/>
              <a:defRPr sz="119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b="1" dirty="0"/>
              <a:t>&lt;link</a:t>
            </a:r>
            <a:r>
              <a:rPr dirty="0"/>
              <a:t> </a:t>
            </a:r>
            <a:r>
              <a:rPr dirty="0" err="1"/>
              <a:t>rel</a:t>
            </a:r>
            <a:r>
              <a:rPr dirty="0"/>
              <a:t>="Actors" </a:t>
            </a:r>
            <a:r>
              <a:rPr dirty="0" err="1"/>
              <a:t>href</a:t>
            </a:r>
            <a:r>
              <a:rPr dirty="0"/>
              <a:t>="https://xxx.com/movies/12345/actors" </a:t>
            </a:r>
            <a:r>
              <a:rPr b="1" dirty="0"/>
              <a:t>/&gt;</a:t>
            </a:r>
          </a:p>
          <a:p>
            <a:pPr marL="0" lvl="6" indent="1165860" defTabSz="388620">
              <a:lnSpc>
                <a:spcPct val="170000"/>
              </a:lnSpc>
              <a:spcBef>
                <a:spcPts val="0"/>
              </a:spcBef>
              <a:buSzTx/>
              <a:buFontTx/>
              <a:buNone/>
              <a:defRPr sz="119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b="1" dirty="0"/>
              <a:t>&lt;link</a:t>
            </a:r>
            <a:r>
              <a:rPr dirty="0"/>
              <a:t> </a:t>
            </a:r>
            <a:r>
              <a:rPr dirty="0" err="1"/>
              <a:t>rel</a:t>
            </a:r>
            <a:r>
              <a:rPr dirty="0"/>
              <a:t>="Comments" </a:t>
            </a:r>
            <a:r>
              <a:rPr dirty="0" err="1"/>
              <a:t>href</a:t>
            </a:r>
            <a:r>
              <a:rPr dirty="0"/>
              <a:t>="https://xxx.com/movies/12345/comments" </a:t>
            </a:r>
            <a:r>
              <a:rPr b="1" dirty="0"/>
              <a:t>/&gt;</a:t>
            </a:r>
            <a:r>
              <a:rPr dirty="0"/>
              <a:t> </a:t>
            </a:r>
          </a:p>
          <a:p>
            <a:pPr marL="0" lvl="6" indent="1165860" defTabSz="388620">
              <a:lnSpc>
                <a:spcPct val="170000"/>
              </a:lnSpc>
              <a:spcBef>
                <a:spcPts val="0"/>
              </a:spcBef>
              <a:buSzTx/>
              <a:buFontTx/>
              <a:buNone/>
              <a:defRPr sz="119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&lt;/Movies&gt;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7521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Overview</a:t>
            </a:r>
          </a:p>
        </p:txBody>
      </p:sp>
      <p:sp>
        <p:nvSpPr>
          <p:cNvPr id="1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83588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rPr dirty="0"/>
              <a:t>Recap </a:t>
            </a:r>
          </a:p>
          <a:p>
            <a:pPr marL="800100" lvl="1" indent="-342900">
              <a:spcBef>
                <a:spcPts val="500"/>
              </a:spcBef>
              <a:buChar char="•"/>
              <a:defRPr sz="2400"/>
            </a:pPr>
            <a:r>
              <a:rPr dirty="0"/>
              <a:t>Distributed application (client-server)</a:t>
            </a:r>
          </a:p>
          <a:p>
            <a:pPr marL="800100" lvl="1" indent="-342900">
              <a:spcBef>
                <a:spcPts val="500"/>
              </a:spcBef>
              <a:buChar char="•"/>
              <a:defRPr sz="2400"/>
            </a:pPr>
            <a:r>
              <a:rPr dirty="0"/>
              <a:t>Model-view-controller(MVC)</a:t>
            </a:r>
          </a:p>
          <a:p>
            <a:pPr>
              <a:spcBef>
                <a:spcPts val="500"/>
              </a:spcBef>
              <a:defRPr sz="2400"/>
            </a:pPr>
            <a:r>
              <a:rPr dirty="0"/>
              <a:t>The controller in MVC </a:t>
            </a:r>
          </a:p>
          <a:p>
            <a:pPr>
              <a:spcBef>
                <a:spcPts val="500"/>
              </a:spcBef>
              <a:defRPr sz="2400"/>
            </a:pPr>
            <a:r>
              <a:rPr dirty="0"/>
              <a:t>What is an HTTP API</a:t>
            </a:r>
          </a:p>
          <a:p>
            <a:pPr>
              <a:spcBef>
                <a:spcPts val="500"/>
              </a:spcBef>
              <a:defRPr sz="2400"/>
            </a:pPr>
            <a:r>
              <a:rPr dirty="0"/>
              <a:t>Basics of REST</a:t>
            </a:r>
            <a:endParaRPr lang="en-US" dirty="0"/>
          </a:p>
          <a:p>
            <a:pPr>
              <a:spcBef>
                <a:spcPts val="500"/>
              </a:spcBef>
              <a:defRPr sz="2400"/>
            </a:pPr>
            <a:r>
              <a:rPr lang="en-US" dirty="0"/>
              <a:t>Implementation of REST in </a:t>
            </a:r>
            <a:r>
              <a:rPr lang="en-US" dirty="0" err="1"/>
              <a:t>.Net</a:t>
            </a:r>
            <a:r>
              <a:rPr lang="en-US" dirty="0"/>
              <a:t> core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ap distributed application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Recap distributed application…</a:t>
            </a:r>
          </a:p>
        </p:txBody>
      </p:sp>
      <p:sp>
        <p:nvSpPr>
          <p:cNvPr id="119" name="In previous lessons we have discussed what is a distributed application: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327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0871" lvl="1" indent="-139881" defTabSz="361188">
              <a:spcBef>
                <a:spcPts val="0"/>
              </a:spcBef>
              <a:buFontTx/>
              <a:buChar char="•"/>
              <a:defRPr sz="1975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A distributed application structure is a partition of the tasks or workloads between </a:t>
            </a:r>
            <a:r>
              <a:rPr i="1" dirty="0"/>
              <a:t>servers</a:t>
            </a:r>
            <a:r>
              <a:rPr dirty="0"/>
              <a:t>, and service requesters, called </a:t>
            </a:r>
            <a:r>
              <a:rPr i="1" dirty="0"/>
              <a:t>clients</a:t>
            </a:r>
            <a:r>
              <a:rPr dirty="0"/>
              <a:t> to perform specific task</a:t>
            </a:r>
            <a:endParaRPr lang="en-US" dirty="0"/>
          </a:p>
          <a:p>
            <a:pPr marL="440871" lvl="1" indent="-139881" defTabSz="361188">
              <a:spcBef>
                <a:spcPts val="0"/>
              </a:spcBef>
              <a:buFontTx/>
              <a:buChar char="•"/>
              <a:defRPr sz="1975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440871" lvl="1" indent="-139881" defTabSz="361188">
              <a:spcBef>
                <a:spcPts val="0"/>
              </a:spcBef>
              <a:buFontTx/>
              <a:buChar char="•"/>
              <a:defRPr sz="1975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A </a:t>
            </a:r>
            <a:r>
              <a:rPr i="1" dirty="0"/>
              <a:t>server</a:t>
            </a:r>
            <a:r>
              <a:rPr dirty="0"/>
              <a:t> runs one or more server programs which share their resources with clients</a:t>
            </a:r>
            <a:endParaRPr lang="en-US" dirty="0"/>
          </a:p>
          <a:p>
            <a:pPr marL="440871" lvl="1" indent="-139881" defTabSz="361188">
              <a:spcBef>
                <a:spcPts val="0"/>
              </a:spcBef>
              <a:buFontTx/>
              <a:buChar char="•"/>
              <a:defRPr sz="1975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440871" lvl="1" indent="-139881" defTabSz="361188">
              <a:spcBef>
                <a:spcPts val="0"/>
              </a:spcBef>
              <a:buFontTx/>
              <a:buChar char="•"/>
              <a:defRPr sz="1975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A </a:t>
            </a:r>
            <a:r>
              <a:rPr i="1" dirty="0"/>
              <a:t>client</a:t>
            </a:r>
            <a:r>
              <a:rPr dirty="0"/>
              <a:t> does not share any of its resources, but requests a server's content or service function</a:t>
            </a:r>
            <a:endParaRPr lang="en-US" dirty="0"/>
          </a:p>
          <a:p>
            <a:pPr marL="440871" lvl="1" indent="-139881" defTabSz="361188">
              <a:spcBef>
                <a:spcPts val="0"/>
              </a:spcBef>
              <a:buFontTx/>
              <a:buChar char="•"/>
              <a:defRPr sz="1975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440871" lvl="1" indent="-139881" defTabSz="361188">
              <a:spcBef>
                <a:spcPts val="0"/>
              </a:spcBef>
              <a:buFontTx/>
              <a:buChar char="•"/>
              <a:defRPr sz="1975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Client and server communication is implemented using </a:t>
            </a:r>
            <a:r>
              <a:rPr lang="en-US" dirty="0"/>
              <a:t>network</a:t>
            </a:r>
            <a:r>
              <a:rPr dirty="0"/>
              <a:t> protocols</a:t>
            </a:r>
            <a:r>
              <a:rPr lang="en-US" dirty="0"/>
              <a:t> such as IP, TCP, UDP, or HTTP</a:t>
            </a:r>
            <a:endParaRPr lang="en-US" sz="1400" dirty="0">
              <a:sym typeface="Helvetica"/>
            </a:endParaRPr>
          </a:p>
          <a:p>
            <a:pPr marL="440871" lvl="1" indent="-139881" defTabSz="361188">
              <a:spcBef>
                <a:spcPts val="0"/>
              </a:spcBef>
              <a:buFontTx/>
              <a:buChar char="•"/>
              <a:defRPr sz="1975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440871" lvl="1" indent="-139881" defTabSz="361188">
              <a:spcBef>
                <a:spcPts val="0"/>
              </a:spcBef>
              <a:buFontTx/>
              <a:buChar char="•"/>
              <a:defRPr sz="1975">
                <a:latin typeface="+mn-lt"/>
                <a:ea typeface="+mn-ea"/>
                <a:cs typeface="+mn-cs"/>
                <a:sym typeface="Helvetica"/>
              </a:defRPr>
            </a:pPr>
            <a:r>
              <a:rPr i="1" dirty="0"/>
              <a:t>In this lesson we will </a:t>
            </a:r>
            <a:r>
              <a:rPr lang="en-US" i="1" dirty="0"/>
              <a:t>focus on the </a:t>
            </a:r>
            <a:r>
              <a:rPr i="1" dirty="0"/>
              <a:t>HTTP protocol to implement a HTTP API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…Recap MV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…Recap MVC</a:t>
            </a:r>
          </a:p>
        </p:txBody>
      </p:sp>
      <p:sp>
        <p:nvSpPr>
          <p:cNvPr id="122" name="We also discussed that implementing reliable software can be a complex proces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5592" indent="-225592" defTabSz="411479">
              <a:spcBef>
                <a:spcPts val="0"/>
              </a:spcBef>
              <a:buFontTx/>
              <a:defRPr sz="225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We also discussed that implementing reliable software can be a complex process</a:t>
            </a:r>
            <a:r>
              <a:rPr lang="en-US" dirty="0"/>
              <a:t>, especially with distributed software</a:t>
            </a:r>
          </a:p>
          <a:p>
            <a:pPr marL="225592" indent="-225592" defTabSz="411479">
              <a:spcBef>
                <a:spcPts val="0"/>
              </a:spcBef>
              <a:buFontTx/>
              <a:defRPr sz="2250"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225592" indent="-225592" defTabSz="411479">
              <a:spcBef>
                <a:spcPts val="0"/>
              </a:spcBef>
              <a:buFontTx/>
              <a:defRPr sz="225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To reduce complexity we introduced the MVC pattern</a:t>
            </a:r>
          </a:p>
          <a:p>
            <a:pPr marL="225592" indent="-225592" defTabSz="411479">
              <a:spcBef>
                <a:spcPts val="0"/>
              </a:spcBef>
              <a:buFontTx/>
              <a:defRPr sz="2250">
                <a:latin typeface="+mn-lt"/>
                <a:ea typeface="+mn-ea"/>
                <a:cs typeface="+mn-cs"/>
                <a:sym typeface="Helvetica"/>
              </a:defRPr>
            </a:pPr>
            <a:endParaRPr lang="en-US" dirty="0"/>
          </a:p>
          <a:p>
            <a:pPr marL="225592" indent="-225592" defTabSz="411479">
              <a:spcBef>
                <a:spcPts val="0"/>
              </a:spcBef>
              <a:buFontTx/>
              <a:defRPr sz="2250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MVC divides an application in three interconnected parts/layers, to separate the internal representation from the way the information is presented to the client</a:t>
            </a:r>
          </a:p>
          <a:p>
            <a:pPr marL="0" indent="0" defTabSz="411479">
              <a:spcBef>
                <a:spcPts val="0"/>
              </a:spcBef>
              <a:buSzTx/>
              <a:buNone/>
              <a:defRPr sz="2250"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marL="225592" indent="-225592" defTabSz="411479">
              <a:spcBef>
                <a:spcPts val="0"/>
              </a:spcBef>
              <a:buFontTx/>
              <a:defRPr sz="2250"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Each layer has its own responsibility: </a:t>
            </a:r>
          </a:p>
          <a:p>
            <a:pPr marL="947486" lvl="1" indent="-375986" defTabSz="411479">
              <a:spcBef>
                <a:spcPts val="0"/>
              </a:spcBef>
              <a:buFontTx/>
              <a:buAutoNum type="alphaUcPeriod"/>
              <a:defRPr sz="2250">
                <a:latin typeface="+mn-lt"/>
                <a:ea typeface="+mn-ea"/>
                <a:cs typeface="+mn-cs"/>
                <a:sym typeface="Helvetica"/>
              </a:defRPr>
            </a:pPr>
            <a:r>
              <a:rPr u="sng" dirty="0"/>
              <a:t>Model</a:t>
            </a:r>
            <a:r>
              <a:rPr dirty="0"/>
              <a:t>:  Provide methods for accessing and modifying state</a:t>
            </a:r>
          </a:p>
          <a:p>
            <a:pPr marL="947486" lvl="1" indent="-375986" defTabSz="411479">
              <a:spcBef>
                <a:spcPts val="0"/>
              </a:spcBef>
              <a:buFontTx/>
              <a:buAutoNum type="alphaUcPeriod"/>
              <a:defRPr sz="2250">
                <a:latin typeface="+mn-lt"/>
                <a:ea typeface="+mn-ea"/>
                <a:cs typeface="+mn-cs"/>
                <a:sym typeface="Helvetica"/>
              </a:defRPr>
            </a:pPr>
            <a:r>
              <a:rPr u="sng" dirty="0"/>
              <a:t>Controller</a:t>
            </a:r>
            <a:r>
              <a:rPr dirty="0"/>
              <a:t>  Translates user actions into operations on the model.  For instance button clicks, menu selections</a:t>
            </a:r>
            <a:r>
              <a:rPr lang="en-US" dirty="0"/>
              <a:t>, etc.</a:t>
            </a:r>
            <a:endParaRPr dirty="0"/>
          </a:p>
          <a:p>
            <a:pPr marL="947486" lvl="1" indent="-375986" defTabSz="411479">
              <a:spcBef>
                <a:spcPts val="0"/>
              </a:spcBef>
              <a:buFontTx/>
              <a:buAutoNum type="alphaUcPeriod"/>
              <a:defRPr sz="2250">
                <a:latin typeface="+mn-lt"/>
                <a:ea typeface="+mn-ea"/>
                <a:cs typeface="+mn-cs"/>
                <a:sym typeface="Helvetica"/>
              </a:defRPr>
            </a:pPr>
            <a:r>
              <a:rPr u="sng" dirty="0"/>
              <a:t>View</a:t>
            </a:r>
            <a:r>
              <a:rPr dirty="0"/>
              <a:t>:  Renders contents of model for user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…Recap the M in MV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…Recap the M in MVC</a:t>
            </a:r>
          </a:p>
        </p:txBody>
      </p:sp>
      <p:sp>
        <p:nvSpPr>
          <p:cNvPr id="125" name="We have implemented the M in MVC through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9471" indent="-339471" defTabSz="452627">
              <a:defRPr sz="2475"/>
            </a:pPr>
            <a:r>
              <a:rPr dirty="0"/>
              <a:t>We have implemented the M in MVC through:</a:t>
            </a:r>
          </a:p>
          <a:p>
            <a:pPr marL="792098" lvl="1" indent="-339470" defTabSz="452627">
              <a:buChar char="•"/>
              <a:defRPr sz="2475"/>
            </a:pPr>
            <a:r>
              <a:rPr dirty="0"/>
              <a:t>Using a </a:t>
            </a:r>
            <a:r>
              <a:rPr dirty="0" err="1"/>
              <a:t>DBContext</a:t>
            </a:r>
            <a:r>
              <a:rPr dirty="0"/>
              <a:t> to connect to the database</a:t>
            </a:r>
          </a:p>
          <a:p>
            <a:pPr marL="792098" lvl="1" indent="-339470" defTabSz="452627">
              <a:buChar char="•"/>
              <a:defRPr sz="2475"/>
            </a:pPr>
            <a:r>
              <a:rPr dirty="0"/>
              <a:t>Mapping entities into tables </a:t>
            </a:r>
          </a:p>
          <a:p>
            <a:pPr marL="792098" lvl="1" indent="-339470" defTabSz="452627">
              <a:buChar char="•"/>
              <a:defRPr sz="2475"/>
            </a:pPr>
            <a:r>
              <a:rPr dirty="0"/>
              <a:t>Using LINQ to query data and change the state</a:t>
            </a:r>
          </a:p>
          <a:p>
            <a:pPr marL="265211" indent="-265211" defTabSz="452627">
              <a:defRPr sz="2475"/>
            </a:pPr>
            <a:r>
              <a:rPr lang="en-US" dirty="0"/>
              <a:t>I</a:t>
            </a:r>
            <a:r>
              <a:rPr dirty="0"/>
              <a:t>n addition to that we discussed impedance mismatch</a:t>
            </a:r>
          </a:p>
          <a:p>
            <a:pPr marL="717839" lvl="1" indent="-265211" defTabSz="452627">
              <a:buChar char="•"/>
              <a:defRPr sz="2475"/>
            </a:pPr>
            <a:r>
              <a:rPr dirty="0"/>
              <a:t>Not all types of entities are completely mappable</a:t>
            </a:r>
          </a:p>
          <a:p>
            <a:pPr marL="1170467" lvl="2" indent="-265211" defTabSz="452627">
              <a:defRPr sz="2475"/>
            </a:pPr>
            <a:r>
              <a:rPr dirty="0"/>
              <a:t>Inheritance is not supported in databases</a:t>
            </a:r>
          </a:p>
          <a:p>
            <a:pPr marL="1170467" lvl="2" indent="-265211" defTabSz="452627">
              <a:defRPr sz="2475"/>
            </a:pPr>
            <a:r>
              <a:rPr dirty="0"/>
              <a:t>Types of properties are not the same as types of columns in databases</a:t>
            </a:r>
          </a:p>
          <a:p>
            <a:pPr marL="1170467" lvl="2" indent="-265211" defTabSz="452627">
              <a:defRPr sz="2475"/>
            </a:pPr>
            <a:r>
              <a:rPr dirty="0"/>
              <a:t>For example Text &lt;&gt; string, char&lt;&gt;string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692C-205A-4F1D-861E-41671452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in MVC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16CFC-F09C-4669-8E96-91AFED13E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will focus on controller and then will discuss it as a mean to implement a RESTful API</a:t>
            </a:r>
          </a:p>
        </p:txBody>
      </p:sp>
      <p:pic>
        <p:nvPicPr>
          <p:cNvPr id="1026" name="Picture 2" descr="https://upload.wikimedia.org/wikipedia/commons/thumb/a/a0/MVC-Process.svg/200px-MVC-Process.svg.png">
            <a:extLst>
              <a:ext uri="{FF2B5EF4-FFF2-40B4-BE49-F238E27FC236}">
                <a16:creationId xmlns:a16="http://schemas.microsoft.com/office/drawing/2014/main" id="{412B6356-2416-4D17-A091-497DA393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76" y="2951774"/>
            <a:ext cx="2781300" cy="305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850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C in MV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rPr dirty="0"/>
              <a:t>The C in MVC</a:t>
            </a:r>
          </a:p>
        </p:txBody>
      </p:sp>
      <p:sp>
        <p:nvSpPr>
          <p:cNvPr id="128" name="We will first look at the controller in general and then discuss the controller as a mean to implement a RESTful API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232683" cy="49476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-166551" defTabSz="329184">
              <a:lnSpc>
                <a:spcPts val="3400"/>
              </a:lnSpc>
              <a:spcBef>
                <a:spcPts val="0"/>
              </a:spcBef>
              <a:buFontTx/>
              <a:buChar char="•"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A Controllers is a layer that handles user interaction</a:t>
            </a:r>
            <a:r>
              <a:rPr lang="en-US" dirty="0"/>
              <a:t> and</a:t>
            </a:r>
            <a:r>
              <a:rPr dirty="0"/>
              <a:t> interacts with the model</a:t>
            </a:r>
            <a:endParaRPr lang="en-US" dirty="0"/>
          </a:p>
          <a:p>
            <a:pPr marL="0" indent="-166551" defTabSz="329184">
              <a:lnSpc>
                <a:spcPts val="3400"/>
              </a:lnSpc>
              <a:spcBef>
                <a:spcPts val="0"/>
              </a:spcBef>
              <a:buFontTx/>
              <a:buChar char="•"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 marL="0" indent="-166551" defTabSz="329184">
              <a:lnSpc>
                <a:spcPts val="3400"/>
              </a:lnSpc>
              <a:spcBef>
                <a:spcPts val="0"/>
              </a:spcBef>
              <a:buFontTx/>
              <a:buChar char="•"/>
              <a:defRPr sz="18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For example, the controller handles query-string values, and passes these values to the model, which in turn might use these values to </a:t>
            </a:r>
            <a:r>
              <a:rPr lang="en-US" dirty="0"/>
              <a:t>update </a:t>
            </a:r>
            <a:r>
              <a:rPr dirty="0"/>
              <a:t>the database</a:t>
            </a:r>
          </a:p>
        </p:txBody>
      </p:sp>
      <p:pic>
        <p:nvPicPr>
          <p:cNvPr id="129" name="mvc.png" descr="mv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5918" y="2344209"/>
            <a:ext cx="4232683" cy="2491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75211"/>
          </a:xfrm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HTTP API</a:t>
            </a:r>
          </a:p>
        </p:txBody>
      </p:sp>
      <p:sp>
        <p:nvSpPr>
          <p:cNvPr id="13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200" y="1022117"/>
            <a:ext cx="8229600" cy="532977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70331">
              <a:lnSpc>
                <a:spcPct val="150000"/>
              </a:lnSpc>
              <a:spcBef>
                <a:spcPts val="0"/>
              </a:spcBef>
              <a:buSzTx/>
              <a:tabLst>
                <a:tab pos="101600" algn="l"/>
                <a:tab pos="368300" algn="l"/>
              </a:tabLst>
              <a:defRPr sz="202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dirty="0"/>
              <a:t>Is a series of methods that follow a specific protocol (HTTP) and allow the remote communication between entities, in our case between a the client and the controller</a:t>
            </a:r>
          </a:p>
          <a:p>
            <a:pPr defTabSz="370331">
              <a:lnSpc>
                <a:spcPct val="150000"/>
              </a:lnSpc>
              <a:spcBef>
                <a:spcPts val="0"/>
              </a:spcBef>
              <a:buSzTx/>
              <a:tabLst>
                <a:tab pos="101600" algn="l"/>
                <a:tab pos="368300" algn="l"/>
              </a:tabLst>
              <a:defRPr sz="202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400" dirty="0"/>
              <a:t>In a</a:t>
            </a:r>
            <a:r>
              <a:rPr sz="1400" dirty="0"/>
              <a:t> </a:t>
            </a:r>
            <a:r>
              <a:rPr lang="en-US" sz="1400" dirty="0"/>
              <a:t>HTTP </a:t>
            </a:r>
            <a:r>
              <a:rPr sz="1400" dirty="0"/>
              <a:t>API </a:t>
            </a:r>
            <a:r>
              <a:rPr lang="en-US" sz="1400" dirty="0"/>
              <a:t>(API) the </a:t>
            </a:r>
            <a:r>
              <a:rPr sz="1400" dirty="0"/>
              <a:t>methods can be </a:t>
            </a:r>
            <a:r>
              <a:rPr lang="en-US" sz="1400" dirty="0"/>
              <a:t>invoked remotely by calling specific unique </a:t>
            </a:r>
            <a:r>
              <a:rPr sz="1400" dirty="0"/>
              <a:t>URL</a:t>
            </a:r>
            <a:r>
              <a:rPr lang="en-US" sz="1400" dirty="0"/>
              <a:t>’</a:t>
            </a:r>
            <a:r>
              <a:rPr sz="1400" dirty="0"/>
              <a:t>s</a:t>
            </a:r>
            <a:endParaRPr lang="en-US" sz="14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buSzTx/>
              <a:tabLst>
                <a:tab pos="101600" algn="l"/>
                <a:tab pos="368300" algn="l"/>
              </a:tabLst>
              <a:defRPr sz="2025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4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buSzTx/>
              <a:tabLst>
                <a:tab pos="101600" algn="l"/>
                <a:tab pos="368300" algn="l"/>
              </a:tabLst>
              <a:defRPr sz="2025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4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buSzTx/>
              <a:tabLst>
                <a:tab pos="101600" algn="l"/>
                <a:tab pos="368300" algn="l"/>
              </a:tabLst>
              <a:defRPr sz="2025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4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buSzTx/>
              <a:tabLst>
                <a:tab pos="101600" algn="l"/>
                <a:tab pos="368300" algn="l"/>
              </a:tabLst>
              <a:defRPr sz="2025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4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buSzTx/>
              <a:tabLst>
                <a:tab pos="101600" algn="l"/>
                <a:tab pos="368300" algn="l"/>
              </a:tabLst>
              <a:defRPr sz="2025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4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buSzTx/>
              <a:tabLst>
                <a:tab pos="101600" algn="l"/>
                <a:tab pos="368300" algn="l"/>
              </a:tabLst>
              <a:defRPr sz="2025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4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buSzTx/>
              <a:tabLst>
                <a:tab pos="101600" algn="l"/>
                <a:tab pos="368300" algn="l"/>
              </a:tabLst>
              <a:defRPr sz="2025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4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buSzTx/>
              <a:tabLst>
                <a:tab pos="101600" algn="l"/>
                <a:tab pos="368300" algn="l"/>
              </a:tabLst>
              <a:defRPr sz="2025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4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buSzTx/>
              <a:tabLst>
                <a:tab pos="101600" algn="l"/>
                <a:tab pos="368300" algn="l"/>
              </a:tabLst>
              <a:defRPr sz="2025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4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buSzTx/>
              <a:tabLst>
                <a:tab pos="101600" algn="l"/>
                <a:tab pos="368300" algn="l"/>
              </a:tabLst>
              <a:defRPr sz="2025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sz="14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buSzTx/>
              <a:tabLst>
                <a:tab pos="101600" algn="l"/>
                <a:tab pos="368300" algn="l"/>
              </a:tabLst>
              <a:defRPr sz="202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/>
              <a:t>Method parameters are passed as elements of the URL, or inside the body</a:t>
            </a:r>
            <a:endParaRPr lang="en-US" sz="1400" dirty="0"/>
          </a:p>
          <a:p>
            <a:pPr defTabSz="370331">
              <a:lnSpc>
                <a:spcPct val="150000"/>
              </a:lnSpc>
              <a:spcBef>
                <a:spcPts val="0"/>
              </a:spcBef>
              <a:buSzTx/>
              <a:tabLst>
                <a:tab pos="101600" algn="l"/>
                <a:tab pos="368300" algn="l"/>
              </a:tabLst>
              <a:defRPr sz="2025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400" dirty="0"/>
              <a:t>A URL request also contains a tag (</a:t>
            </a:r>
            <a:r>
              <a:rPr sz="1400" i="1" dirty="0"/>
              <a:t>HTTP method</a:t>
            </a:r>
            <a:r>
              <a:rPr sz="1400" dirty="0"/>
              <a:t>)</a:t>
            </a:r>
            <a:r>
              <a:rPr lang="en-US" sz="1400" dirty="0"/>
              <a:t>: </a:t>
            </a:r>
            <a:r>
              <a:rPr sz="1400" dirty="0"/>
              <a:t>GET</a:t>
            </a:r>
            <a:r>
              <a:rPr lang="en-US" sz="1400" dirty="0"/>
              <a:t>, </a:t>
            </a:r>
            <a:r>
              <a:rPr sz="1400" dirty="0"/>
              <a:t>POST</a:t>
            </a:r>
            <a:r>
              <a:rPr lang="en-US" sz="1400" dirty="0"/>
              <a:t>, </a:t>
            </a:r>
            <a:r>
              <a:rPr sz="1400" dirty="0"/>
              <a:t>PUT</a:t>
            </a:r>
            <a:r>
              <a:rPr lang="en-US" sz="1400" dirty="0"/>
              <a:t>, and </a:t>
            </a:r>
            <a:r>
              <a:rPr sz="1400" dirty="0"/>
              <a:t>DELETE</a:t>
            </a:r>
            <a:endParaRPr lang="en-US"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 descr="Risultati immagini per http request get">
            <a:extLst>
              <a:ext uri="{FF2B5EF4-FFF2-40B4-BE49-F238E27FC236}">
                <a16:creationId xmlns:a16="http://schemas.microsoft.com/office/drawing/2014/main" id="{9D440F41-8241-4EF4-8EB1-ACE48280E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18" y="2449174"/>
            <a:ext cx="5135363" cy="248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xample of an HTTP API and MV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500" b="1"/>
            </a:lvl1pPr>
          </a:lstStyle>
          <a:p>
            <a:r>
              <a:t>Example of an HTTP API and MVC</a:t>
            </a:r>
          </a:p>
        </p:txBody>
      </p:sp>
      <p:pic>
        <p:nvPicPr>
          <p:cNvPr id="135" name="mvc rest.png" descr="mvc rest.png"/>
          <p:cNvPicPr>
            <a:picLocks noChangeAspect="1"/>
          </p:cNvPicPr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>
            <a:off x="1204312" y="1790016"/>
            <a:ext cx="6239336" cy="44809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777</Words>
  <Application>Microsoft Office PowerPoint</Application>
  <PresentationFormat>On-screen Show (4:3)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</vt:lpstr>
      <vt:lpstr>Helvetica</vt:lpstr>
      <vt:lpstr>Helvetica Neue</vt:lpstr>
      <vt:lpstr>Office Theme</vt:lpstr>
      <vt:lpstr>RESTful web application </vt:lpstr>
      <vt:lpstr>Overview</vt:lpstr>
      <vt:lpstr>Recap distributed application…</vt:lpstr>
      <vt:lpstr>…Recap MVC</vt:lpstr>
      <vt:lpstr>…Recap the M in MVC</vt:lpstr>
      <vt:lpstr>The C in MVC</vt:lpstr>
      <vt:lpstr>The C in MVC</vt:lpstr>
      <vt:lpstr>HTTP API</vt:lpstr>
      <vt:lpstr>Example of an HTTP API and MVC</vt:lpstr>
      <vt:lpstr>REST: Representational state transfer</vt:lpstr>
      <vt:lpstr>…Messages in REST API</vt:lpstr>
      <vt:lpstr>Messages in REST API…</vt:lpstr>
      <vt:lpstr>REST 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web application </dc:title>
  <cp:lastModifiedBy>mohamed abbadi</cp:lastModifiedBy>
  <cp:revision>10</cp:revision>
  <dcterms:modified xsi:type="dcterms:W3CDTF">2017-09-18T07:54:40Z</dcterms:modified>
</cp:coreProperties>
</file>