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in Typescript</a:t>
            </a:r>
          </a:p>
        </p:txBody>
      </p:sp>
      <p:sp>
        <p:nvSpPr>
          <p:cNvPr id="151" name="Union is a sort of sum, or set un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U</a:t>
            </a:r>
            <a:r>
              <a:rPr u="sng"/>
              <a:t>nion</a:t>
            </a:r>
            <a:r>
              <a:t> is a sort of sum, or set union: </a:t>
            </a:r>
          </a:p>
          <a:p>
            <a:pPr lvl="1" marL="56895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A | B is a type that contains:</a:t>
            </a: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all the values of A, </a:t>
            </a: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and all the values of B, one next to each other;</a:t>
            </a: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A = { x: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"A1"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"A2"</a:t>
            </a:r>
            <a:r>
              <a:t> } </a:t>
            </a: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B = { y: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"B1"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"B2"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"B3"</a:t>
            </a:r>
            <a:r>
              <a:t> }</a:t>
            </a: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values of A | B are { x:"A1" }, { x:"A2" }, but also { y:"B1" }, etc. There are five of them;</a:t>
            </a:r>
          </a:p>
          <a:p>
            <a:pPr lvl="2" marL="85343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	I</a:t>
            </a:r>
            <a:r>
              <a:rPr u="sng"/>
              <a:t>ntersection</a:t>
            </a:r>
            <a:r>
              <a:t> is a sort of product, or cartesian product over sets:</a:t>
            </a:r>
          </a:p>
          <a:p>
            <a:pPr lvl="1" marL="56895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 A &amp; B is a type that contains all the </a:t>
            </a:r>
            <a:r>
              <a:rPr i="1"/>
              <a:t>combinations</a:t>
            </a:r>
            <a:r>
              <a:t> of values of A and B at the same time:</a:t>
            </a:r>
          </a:p>
          <a:p>
            <a:pPr marL="292607" indent="-292607" defTabSz="292607">
              <a:lnSpc>
                <a:spcPts val="3700"/>
              </a:lnSpc>
              <a:spcBef>
                <a:spcPts val="0"/>
              </a:spcBef>
              <a:buSzTx/>
              <a:buNone/>
              <a:tabLst>
                <a:tab pos="88900" algn="l"/>
                <a:tab pos="292100" algn="l"/>
              </a:tabLst>
              <a:defRPr sz="2048">
                <a:solidFill>
                  <a:schemeClr val="accent1">
                    <a:hueOff val="114395"/>
                    <a:lumOff val="-249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A = { x: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"A1"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"A2"</a:t>
            </a:r>
            <a:r>
              <a:t> } </a:t>
            </a:r>
          </a:p>
          <a:p>
            <a:pPr lvl="5" marL="0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B = { y: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"B1"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"B2"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"B3"</a:t>
            </a:r>
            <a:r>
              <a:t> }</a:t>
            </a:r>
          </a:p>
          <a:p>
            <a:pPr marL="292607" indent="-292607" defTabSz="292607">
              <a:lnSpc>
                <a:spcPts val="3700"/>
              </a:lnSpc>
              <a:spcBef>
                <a:spcPts val="0"/>
              </a:spcBef>
              <a:buSzTx/>
              <a:buNone/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</a:p>
          <a:p>
            <a:pPr lvl="1" marL="568959" indent="-284479" algn="just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t>	values of A &amp; B are { x:"A1", y:"B1" }, { x:"A1", y:"B2" }, etc. There are six of them;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sp>
        <p:nvSpPr>
          <p:cNvPr id="122" name="The view in the MV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The view in the MVC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Document Object Model (DOM)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The view using template engines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Data + HTML Template = Template engine (Razor)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The view using  HTML components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Data + HTML  =  React components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Typescript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/>
          <p:nvPr>
            <p:ph type="body" sz="half" idx="1"/>
          </p:nvPr>
        </p:nvSpPr>
        <p:spPr>
          <a:xfrm>
            <a:off x="952500" y="2590800"/>
            <a:ext cx="11099800" cy="2477344"/>
          </a:xfrm>
          <a:prstGeom prst="rect">
            <a:avLst/>
          </a:prstGeom>
        </p:spPr>
        <p:txBody>
          <a:bodyPr/>
          <a:lstStyle/>
          <a:p>
            <a:pPr marL="431165" indent="-431165" defTabSz="443484">
              <a:lnSpc>
                <a:spcPts val="5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t>Dom is a programming API for HTML and XML documents</a:t>
            </a:r>
          </a:p>
          <a:p>
            <a:pPr marL="431165" indent="-431165" defTabSz="443484">
              <a:lnSpc>
                <a:spcPts val="5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t>It defines the logical structure of documents and the way a document is accessed and manipulated</a:t>
            </a:r>
          </a:p>
          <a:p>
            <a:pPr marL="431165" indent="-431165" defTabSz="443484">
              <a:lnSpc>
                <a:spcPts val="5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t>Consider the following HTML table structure</a:t>
            </a:r>
          </a:p>
        </p:txBody>
      </p:sp>
      <p:sp>
        <p:nvSpPr>
          <p:cNvPr id="126" name="&lt;TABLE&gt;…"/>
          <p:cNvSpPr txBox="1"/>
          <p:nvPr/>
        </p:nvSpPr>
        <p:spPr>
          <a:xfrm>
            <a:off x="914400" y="5022849"/>
            <a:ext cx="6082457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&lt;TABLE&gt;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&lt;ROWS&gt; 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&lt;TR&gt; 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&lt;TD&gt;Shady Grove&lt;/TD&gt;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&lt;TD&gt;Aeolian&lt;/TD&gt; 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&lt;/TR&gt; 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&lt;TR&gt;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&lt;TD&gt;Over the River, Charlie&lt;/TD&gt;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&lt;TD&gt;Dorian&lt;/TD&gt; 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&lt;/TR&gt; 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&lt;/ROWS&gt;</a:t>
            </a:r>
          </a:p>
          <a:p>
            <a:pPr algn="l" defTabSz="457200">
              <a:lnSpc>
                <a:spcPts val="3800"/>
              </a:lnSpc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037" y="5525839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94014" y="8894420"/>
            <a:ext cx="296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 in the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Document Object Model (DOM)</a:t>
            </a:r>
          </a:p>
        </p:txBody>
      </p:sp>
      <p:sp>
        <p:nvSpPr>
          <p:cNvPr id="132" name="Dom connects web pages to scripts or programming languages. Usually that means JavaScript…"/>
          <p:cNvSpPr txBox="1"/>
          <p:nvPr>
            <p:ph type="body" sz="half" idx="1"/>
          </p:nvPr>
        </p:nvSpPr>
        <p:spPr>
          <a:xfrm>
            <a:off x="952500" y="2747292"/>
            <a:ext cx="11099800" cy="2316114"/>
          </a:xfrm>
          <a:prstGeom prst="rect">
            <a:avLst/>
          </a:prstGeom>
        </p:spPr>
        <p:txBody>
          <a:bodyPr/>
          <a:lstStyle/>
          <a:p>
            <a:pPr marL="275590" indent="-275590"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t>Dom connects web pages to scripts or programming languages.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DOM model represents a document with a logical tree.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This allows to change document's structure, style or content. 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Nodes can have event handlers attached to them. </a:t>
            </a: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373" y="5212493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</a:t>
            </a:r>
          </a:p>
        </p:txBody>
      </p:sp>
      <p:sp>
        <p:nvSpPr>
          <p:cNvPr id="136" name="TypeScript is a typed superset of Javascri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56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t>TypeScript is a typed superset of Javascript</a:t>
            </a:r>
          </a:p>
          <a:p>
            <a:pPr defTabSz="457200">
              <a:lnSpc>
                <a:spcPts val="56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t>TypeScript compiles into JavaScript</a:t>
            </a:r>
          </a:p>
          <a:p>
            <a:pPr defTabSz="457200">
              <a:lnSpc>
                <a:spcPts val="56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t>JavaScript is what you are actually going to execute (either in the browser or on the server)</a:t>
            </a:r>
          </a:p>
          <a:p>
            <a:pPr defTabSz="457200">
              <a:lnSpc>
                <a:spcPts val="56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</a:p>
          <a:p>
            <a:pPr marL="0" indent="0" defTabSz="457200">
              <a:lnSpc>
                <a:spcPts val="56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t>There are two main goals of TypeScript:</a:t>
            </a:r>
          </a:p>
          <a:p>
            <a:pPr marL="457200" indent="-457200" defTabSz="457200">
              <a:lnSpc>
                <a:spcPts val="56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i="0"/>
              <a:t>	•	Provide an </a:t>
            </a:r>
            <a:r>
              <a:t>optional type system</a:t>
            </a:r>
            <a:r>
              <a:rPr i="0"/>
              <a:t> for JavaScript.</a:t>
            </a:r>
            <a:endParaRPr i="0"/>
          </a:p>
          <a:p>
            <a:pPr marL="457200" indent="-457200" defTabSz="457200">
              <a:lnSpc>
                <a:spcPts val="56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475">
              <a:lnSpc>
                <a:spcPts val="10100"/>
              </a:lnSpc>
              <a:spcBef>
                <a:spcPts val="1400"/>
              </a:spcBef>
              <a:defRPr b="1" sz="664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457200">
              <a:lnSpc>
                <a:spcPts val="56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 sz="1600">
                <a:solidFill>
                  <a:srgbClr val="333333"/>
                </a:solidFill>
              </a:defRPr>
            </a:pPr>
            <a:r>
              <a:rPr i="0"/>
              <a:t>	</a:t>
            </a:r>
            <a:r>
              <a:rPr i="0" sz="3200"/>
              <a:t>•	Types increase your agility when doing refactoring. </a:t>
            </a:r>
            <a:r>
              <a:rPr sz="3200"/>
              <a:t>It's better for the compiler to catch errors than to have things fail at runtime</a:t>
            </a:r>
            <a:r>
              <a:rPr i="0" sz="3200"/>
              <a:t>.</a:t>
            </a:r>
            <a:endParaRPr i="0" sz="3200"/>
          </a:p>
          <a:p>
            <a:pPr marL="457200" indent="-457200" defTabSz="457200">
              <a:lnSpc>
                <a:spcPts val="37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 sz="1600">
                <a:solidFill>
                  <a:srgbClr val="333333"/>
                </a:solidFill>
              </a:defRPr>
            </a:pPr>
            <a:endParaRPr i="0" sz="3200"/>
          </a:p>
          <a:p>
            <a:pPr marL="457200" indent="-457200" defTabSz="457200">
              <a:lnSpc>
                <a:spcPts val="56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i="0"/>
              <a:t>	•	Types are one of the best forms of documentation you can have. </a:t>
            </a:r>
            <a:r>
              <a:t>The function signature is a theorem and the function body is the proof</a:t>
            </a:r>
            <a:r>
              <a:rPr i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in Typescript</a:t>
            </a:r>
          </a:p>
        </p:txBody>
      </p:sp>
      <p:sp>
        <p:nvSpPr>
          <p:cNvPr id="142" name="Types can be Implic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0031" indent="-250031" defTabSz="457200">
              <a:lnSpc>
                <a:spcPts val="61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t>Types can be Implicit</a:t>
            </a: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var</a:t>
            </a:r>
            <a:r>
              <a:t> foo = </a:t>
            </a:r>
            <a:r>
              <a:rPr>
                <a:solidFill>
                  <a:srgbClr val="F5871F"/>
                </a:solidFill>
              </a:rPr>
              <a:t>123</a:t>
            </a:r>
            <a:r>
              <a:t>;</a:t>
            </a: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foo = </a:t>
            </a:r>
            <a:r>
              <a:rPr>
                <a:solidFill>
                  <a:srgbClr val="718C00"/>
                </a:solidFill>
              </a:rPr>
              <a:t>'456'</a:t>
            </a:r>
            <a:r>
              <a:rPr>
                <a:solidFill>
                  <a:srgbClr val="333333"/>
                </a:solidFill>
              </a:rPr>
              <a:t>; </a:t>
            </a:r>
            <a:r>
              <a:t>// Error: cannot assign `string` to `number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33333"/>
              </a:solidFill>
            </a:endParaRPr>
          </a:p>
          <a:p>
            <a:pPr marL="250031" indent="-250031" defTabSz="457200">
              <a:lnSpc>
                <a:spcPts val="61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t>Types can be Explicit</a:t>
            </a: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var</a:t>
            </a:r>
            <a:r>
              <a:t> foo: </a:t>
            </a:r>
            <a:r>
              <a:rPr>
                <a:solidFill>
                  <a:srgbClr val="F5871F"/>
                </a:solidFill>
              </a:rPr>
              <a:t>number</a:t>
            </a:r>
            <a:r>
              <a:t> = </a:t>
            </a:r>
            <a:r>
              <a:rPr>
                <a:solidFill>
                  <a:srgbClr val="F5871F"/>
                </a:solidFill>
              </a:rPr>
              <a:t>123</a:t>
            </a:r>
            <a:r>
              <a:t>;</a:t>
            </a: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959A8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foo: </a:t>
            </a:r>
            <a:r>
              <a:rPr>
                <a:solidFill>
                  <a:srgbClr val="F5871F"/>
                </a:solidFill>
              </a:rPr>
              <a:t>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718C00"/>
                </a:solidFill>
              </a:rPr>
              <a:t>'123'</a:t>
            </a:r>
            <a:r>
              <a:rPr>
                <a:solidFill>
                  <a:srgbClr val="333333"/>
                </a:solidFill>
              </a:rPr>
              <a:t>; </a:t>
            </a:r>
            <a:r>
              <a:t>// Error: cannot assign a `string` to a `number`</a:t>
            </a:r>
            <a:endParaRPr>
              <a:solidFill>
                <a:srgbClr val="333333"/>
              </a:solidFill>
            </a:endParaRP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33333"/>
              </a:solidFill>
            </a:endParaRPr>
          </a:p>
          <a:p>
            <a:pPr marL="250031" indent="-250031" defTabSz="457200">
              <a:lnSpc>
                <a:spcPts val="61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t>Types are structural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in Typescript</a:t>
            </a:r>
          </a:p>
        </p:txBody>
      </p:sp>
      <p:sp>
        <p:nvSpPr>
          <p:cNvPr id="145" name="There are additional types that we don’t have in  languages such as Java and C#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t>Union types</a:t>
            </a:r>
          </a:p>
          <a:p>
            <a:pPr lvl="1" marL="648970" indent="-324485" defTabSz="426466">
              <a:spcBef>
                <a:spcPts val="3000"/>
              </a:spcBef>
              <a:defRPr sz="2336"/>
            </a:pPr>
            <a:r>
              <a:t>we can join types together, obtaining all values of both types:</a:t>
            </a:r>
          </a:p>
          <a:p>
            <a:pPr lvl="5" marL="0" indent="834390" defTabSz="426466">
              <a:spcBef>
                <a:spcPts val="3000"/>
              </a:spcBef>
              <a:buSzTx/>
              <a:buNone/>
              <a:defRPr sz="2336"/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let</a:t>
            </a:r>
            <a:r>
              <a:t> x1: number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"loading"</a:t>
            </a:r>
            <a:r>
              <a:t> |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"error" </a:t>
            </a:r>
            <a:r>
              <a:t>=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"loading"</a:t>
            </a:r>
          </a:p>
          <a:p>
            <a:pPr lvl="1" marL="648970" indent="-324485" defTabSz="426466">
              <a:spcBef>
                <a:spcPts val="3000"/>
              </a:spcBef>
              <a:defRPr sz="2336"/>
            </a:pPr>
            <a:r>
              <a:t>we can also join more complex types together</a:t>
            </a:r>
          </a:p>
          <a:p>
            <a:pPr lvl="5" marL="0" indent="834390" defTabSz="426466">
              <a:spcBef>
                <a:spcPts val="3000"/>
              </a:spcBef>
              <a:buSzTx/>
              <a:buNone/>
              <a:defRPr sz="2336"/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Person = Student | Teacher</a:t>
            </a:r>
          </a:p>
          <a:p>
            <a:pPr lvl="1" marL="648970" indent="-324485" defTabSz="426466">
              <a:spcBef>
                <a:spcPts val="3000"/>
              </a:spcBef>
              <a:defRPr sz="2336"/>
            </a:pPr>
            <a:r>
              <a:t>to recover the original type information, we can use a discriminated union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rPr u="sng"/>
              <a:t>Discriminated union:</a:t>
            </a:r>
            <a:r>
              <a:t> an element allows us to discriminate the specific case of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in Typescript</a:t>
            </a:r>
          </a:p>
        </p:txBody>
      </p:sp>
      <p:sp>
        <p:nvSpPr>
          <p:cNvPr id="148" name="Intersection Typ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Intersection Types:</a:t>
            </a:r>
          </a:p>
          <a:p>
            <a:pPr lvl="1" marL="457200" indent="-228600" defTabSz="457200">
              <a:lnSpc>
                <a:spcPts val="5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3200"/>
              <a:t>	•	</a:t>
            </a:r>
            <a:r>
              <a:rPr sz="3200">
                <a:latin typeface="Helvetica"/>
                <a:ea typeface="Helvetica"/>
                <a:cs typeface="Helvetica"/>
                <a:sym typeface="Helvetica"/>
              </a:rPr>
              <a:t>the same discriminated union can be built by reusing the previously defined types, augmented with intersections;</a:t>
            </a:r>
            <a:endParaRPr sz="3200">
              <a:latin typeface="Helvetica"/>
              <a:ea typeface="Helvetica"/>
              <a:cs typeface="Helvetica"/>
              <a:sym typeface="Helvetica"/>
            </a:endParaRPr>
          </a:p>
          <a:p>
            <a:pPr lvl="1" marL="457200" indent="-228600" defTabSz="457200">
              <a:lnSpc>
                <a:spcPts val="58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	•	this results in less code, and better intention declaration:</a:t>
            </a:r>
          </a:p>
          <a:p>
            <a:pPr lvl="3" marL="0" indent="685800" defTabSz="457200">
              <a:lnSpc>
                <a:spcPts val="4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3" marL="0" indent="685800" defTabSz="457200">
              <a:lnSpc>
                <a:spcPts val="4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type</a:t>
            </a:r>
            <a:r>
              <a:t> Person = Student &amp; { kind: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"student"</a:t>
            </a:r>
            <a:r>
              <a:t> } | Teacher &amp; { kind: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"teacher" </a:t>
            </a: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