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6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6</a:t>
            </a:r>
          </a:p>
        </p:txBody>
      </p:sp>
      <p:sp>
        <p:nvSpPr>
          <p:cNvPr id="120" name="Typescript and Rea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 and React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…Core Concept of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…Core Concept of React</a:t>
            </a:r>
          </a:p>
        </p:txBody>
      </p:sp>
      <p:sp>
        <p:nvSpPr>
          <p:cNvPr id="148" name="Virtual Dom: It selectively render the subtree of DOM elements into the rendering of the DOM on state chan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Virtual Dom: </a:t>
            </a:r>
            <a:r>
              <a:rPr u="none"/>
              <a:t>It selectively render the subtree of DOM elements into the rendering of the DOM on state change</a:t>
            </a:r>
          </a:p>
          <a:p>
            <a:pPr lvl="1"/>
            <a:r>
              <a:t>Use different algorithm with the browser DOM tree to identify the changes</a:t>
            </a:r>
          </a:p>
          <a:p>
            <a:pPr lvl="1"/>
            <a:r>
              <a:t>Instead of creating new object, Reactjs just identify what change is took place and once identify update that state.</a:t>
            </a:r>
          </a:p>
          <a:p>
            <a:pPr lvl="1"/>
            <a:r>
              <a:t>This way it is creating a virtual DOM and improving the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…Core Concept of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…Core Concept of React</a:t>
            </a:r>
          </a:p>
        </p:txBody>
      </p:sp>
      <p:sp>
        <p:nvSpPr>
          <p:cNvPr id="151" name="Components: the whole application is break into the components. Components are interactive and reusable. They have state and pro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/>
              <a:t>Components:</a:t>
            </a:r>
            <a:r>
              <a:t> the whole application is break into the components. Components are interactive and reusable. They have </a:t>
            </a:r>
            <a:r>
              <a:rPr i="1"/>
              <a:t>state</a:t>
            </a:r>
            <a:r>
              <a:t> and </a:t>
            </a:r>
            <a:r>
              <a:rPr i="1"/>
              <a:t>props</a:t>
            </a:r>
            <a:endParaRPr i="1"/>
          </a:p>
          <a:p>
            <a:pPr/>
            <a:r>
              <a:rPr u="sng"/>
              <a:t>props:</a:t>
            </a:r>
            <a:r>
              <a:rPr i="1"/>
              <a:t> </a:t>
            </a:r>
            <a:r>
              <a:t>are like the HTML Properties. They are used to pass the data between the components or via the states. In React the props can be accessed by </a:t>
            </a:r>
            <a:r>
              <a:rPr i="1"/>
              <a:t>this.props.propsname</a:t>
            </a:r>
          </a:p>
          <a:p>
            <a:pPr lvl="1"/>
            <a:r>
              <a:t>Props can be define by </a:t>
            </a:r>
            <a:r>
              <a:rPr i="1"/>
              <a:t>name=“value”</a:t>
            </a:r>
            <a:r>
              <a:t>. To access this we have to call </a:t>
            </a:r>
            <a:r>
              <a:rPr i="1"/>
              <a:t>this.props.name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…Core Concept of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…Core Concept of React</a:t>
            </a:r>
          </a:p>
        </p:txBody>
      </p:sp>
      <p:sp>
        <p:nvSpPr>
          <p:cNvPr id="154" name="State: every component has a State object. It can be set by using the setState method or this.state = {}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/>
              <a:t>State:</a:t>
            </a:r>
            <a:r>
              <a:t> every component has a State object. It can be set by using the </a:t>
            </a:r>
            <a:r>
              <a:rPr i="1"/>
              <a:t>setState</a:t>
            </a:r>
            <a:r>
              <a:t> method or </a:t>
            </a:r>
            <a:r>
              <a:rPr i="1"/>
              <a:t>this.state = {}</a:t>
            </a:r>
            <a:r>
              <a:t>.</a:t>
            </a:r>
          </a:p>
          <a:p>
            <a:pPr lvl="1"/>
            <a:r>
              <a:t>setState method triggers UI updates</a:t>
            </a:r>
          </a:p>
          <a:p>
            <a:pPr lvl="1"/>
            <a:r>
              <a:t>to get the initial state before the setState() you can call : getInitialState.getDefaultProps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…Core Concept of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911">
              <a:defRPr sz="767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…Core Concept of React</a:t>
            </a:r>
          </a:p>
        </p:txBody>
      </p:sp>
      <p:sp>
        <p:nvSpPr>
          <p:cNvPr id="157" name="Unidirectional Data-Flow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/>
              <a:t>Unidirectional Data-Flow:</a:t>
            </a:r>
            <a:r>
              <a:t> </a:t>
            </a:r>
          </a:p>
          <a:p>
            <a:pPr lvl="1"/>
            <a:r>
              <a:t>Data flow is the flow of data from the parent to the children component by the state and the props.</a:t>
            </a:r>
          </a:p>
          <a:p>
            <a:pPr lvl="1"/>
            <a:r>
              <a:t>Only one parent is responsible to update the states and passing the value to the children components via </a:t>
            </a:r>
            <a:r>
              <a:rPr i="1"/>
              <a:t>props</a:t>
            </a:r>
            <a:r>
              <a:t>.</a:t>
            </a:r>
          </a:p>
          <a:p>
            <a:pPr lvl="1"/>
            <a:r>
              <a:rPr i="1"/>
              <a:t>setState</a:t>
            </a:r>
            <a:r>
              <a:t> is used to update/refresh the UI when the state change and the value can be pass to the children component by the </a:t>
            </a:r>
            <a:r>
              <a:rPr i="1"/>
              <a:t>this.props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…Core Concept of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…Core Concept of React</a:t>
            </a:r>
          </a:p>
        </p:txBody>
      </p:sp>
      <p:sp>
        <p:nvSpPr>
          <p:cNvPr id="160" name="Component Lifecycl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 u="sng"/>
            </a:pPr>
            <a:r>
              <a:t>Component Lifecycle: 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componentWillMount – Client and server side componenet Will Occur only once (before)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componentDidMount – Only once (after)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shouldComponentUpdate – Return value determines weather component should update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componentWillUnmount – Before unmounting component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/>
              <a:t>Events</a:t>
            </a:r>
            <a:r>
              <a:t>: React has the concept of events that can be attached with the components similar to the props of the components 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Events can trigger methods implemented inside a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op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Topics</a:t>
            </a:r>
          </a:p>
        </p:txBody>
      </p:sp>
      <p:sp>
        <p:nvSpPr>
          <p:cNvPr id="123" name="Recap typescript and object document model(DOM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 typescript and object document model(DOM)</a:t>
            </a:r>
          </a:p>
          <a:p>
            <a:pPr/>
            <a:r>
              <a:t>React and Single Page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 </a:t>
            </a:r>
          </a:p>
        </p:txBody>
      </p:sp>
      <p:sp>
        <p:nvSpPr>
          <p:cNvPr id="126" name="TypeScript is a typed superset of Javascrip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ts val="56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t>TypeScript is a typed superset of Javascript</a:t>
            </a:r>
          </a:p>
          <a:p>
            <a:pPr defTabSz="457200">
              <a:lnSpc>
                <a:spcPts val="56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t>TypeScript compiles into JavaScript</a:t>
            </a:r>
          </a:p>
          <a:p>
            <a:pPr defTabSz="457200">
              <a:lnSpc>
                <a:spcPts val="56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t>JavaScript is what you are actually going to execute (either in the browser or on the server)</a:t>
            </a:r>
          </a:p>
          <a:p>
            <a:pPr defTabSz="457200">
              <a:lnSpc>
                <a:spcPts val="56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</a:p>
          <a:p>
            <a:pPr marL="0" indent="0" defTabSz="457200">
              <a:lnSpc>
                <a:spcPts val="5600"/>
              </a:lnSpc>
              <a:spcBef>
                <a:spcPts val="1300"/>
              </a:spcBef>
              <a:buSzTx/>
              <a:buNone/>
              <a:defRPr>
                <a:solidFill>
                  <a:srgbClr val="333333"/>
                </a:solidFill>
              </a:defRPr>
            </a:pPr>
            <a:r>
              <a:t>There are two main goals of TypeScript:</a:t>
            </a:r>
          </a:p>
          <a:p>
            <a:pPr marL="457200" indent="-457200" defTabSz="457200">
              <a:lnSpc>
                <a:spcPts val="56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i="0"/>
              <a:t>	•	Provide an </a:t>
            </a:r>
            <a:r>
              <a:t>optional type system</a:t>
            </a:r>
            <a:r>
              <a:rPr i="0"/>
              <a:t> for JavaScript.</a:t>
            </a:r>
            <a:endParaRPr i="0"/>
          </a:p>
          <a:p>
            <a:pPr marL="457200" indent="-457200" defTabSz="457200">
              <a:lnSpc>
                <a:spcPts val="56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solidFill>
                  <a:srgbClr val="333333"/>
                </a:solidFill>
              </a:defRPr>
            </a:pPr>
            <a:r>
              <a:t>	•	Provide planned features from future JavaScript editions to current JavaScript engines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ypes in 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in Typescript</a:t>
            </a:r>
          </a:p>
        </p:txBody>
      </p:sp>
      <p:sp>
        <p:nvSpPr>
          <p:cNvPr id="129" name="Union is a sort of sum, or set un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U</a:t>
            </a:r>
            <a:r>
              <a:rPr u="sng"/>
              <a:t>nion</a:t>
            </a:r>
            <a:r>
              <a:t> is a sort of sum, or set union: </a:t>
            </a:r>
          </a:p>
          <a:p>
            <a:pPr lvl="1" marL="56895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A | B is a type that contains:</a:t>
            </a:r>
          </a:p>
          <a:p>
            <a:pPr lvl="2" marL="85343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all the values of A, </a:t>
            </a:r>
          </a:p>
          <a:p>
            <a:pPr lvl="2" marL="85343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and all the values of B, one next to each other;</a:t>
            </a:r>
          </a:p>
          <a:p>
            <a:pPr lvl="2" marL="85343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5" marL="0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type</a:t>
            </a:r>
            <a:r>
              <a:t> A = { x: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"A1"</a:t>
            </a:r>
            <a:r>
              <a:t> |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"A2"</a:t>
            </a:r>
            <a:r>
              <a:t> } </a:t>
            </a:r>
          </a:p>
          <a:p>
            <a:pPr lvl="5" marL="0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type</a:t>
            </a:r>
            <a:r>
              <a:t> B = { y: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"B1"</a:t>
            </a:r>
            <a:r>
              <a:t> |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"B2"</a:t>
            </a:r>
            <a:r>
              <a:t> |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"B3"</a:t>
            </a:r>
            <a:r>
              <a:t> }</a:t>
            </a:r>
          </a:p>
          <a:p>
            <a:pPr lvl="5" marL="0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2" marL="85343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values of A | B are { x:"A1" }, { x:"A2" }, but also { y:"B1" }, etc. There are five of them;</a:t>
            </a:r>
          </a:p>
          <a:p>
            <a:pPr lvl="2" marL="85343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	I</a:t>
            </a:r>
            <a:r>
              <a:rPr u="sng"/>
              <a:t>ntersection</a:t>
            </a:r>
            <a:r>
              <a:t> is a sort of product, or cartesian product over sets:</a:t>
            </a:r>
          </a:p>
          <a:p>
            <a:pPr lvl="1" marL="56895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 A &amp; B is a type that contains all the </a:t>
            </a:r>
            <a:r>
              <a:rPr i="1"/>
              <a:t>combinations</a:t>
            </a:r>
            <a:r>
              <a:t> of values of A and B at the same time:</a:t>
            </a:r>
          </a:p>
          <a:p>
            <a:pPr marL="292607" indent="-292607" defTabSz="292607">
              <a:lnSpc>
                <a:spcPts val="3700"/>
              </a:lnSpc>
              <a:spcBef>
                <a:spcPts val="0"/>
              </a:spcBef>
              <a:buSzTx/>
              <a:buNone/>
              <a:tabLst>
                <a:tab pos="88900" algn="l"/>
                <a:tab pos="292100" algn="l"/>
              </a:tabLst>
              <a:defRPr sz="2048">
                <a:solidFill>
                  <a:schemeClr val="accent1">
                    <a:hueOff val="114395"/>
                    <a:lumOff val="-249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5" marL="0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type</a:t>
            </a:r>
            <a:r>
              <a:t> A = { x: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"A1"</a:t>
            </a:r>
            <a:r>
              <a:t> |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"A2"</a:t>
            </a:r>
            <a:r>
              <a:t> } </a:t>
            </a:r>
          </a:p>
          <a:p>
            <a:pPr lvl="5" marL="0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type</a:t>
            </a:r>
            <a:r>
              <a:t> B = { y: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"B1"</a:t>
            </a:r>
            <a:r>
              <a:t> |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"B2"</a:t>
            </a:r>
            <a:r>
              <a:t> |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"B3"</a:t>
            </a:r>
            <a:r>
              <a:t> }</a:t>
            </a:r>
          </a:p>
          <a:p>
            <a:pPr marL="292607" indent="-292607" defTabSz="292607">
              <a:lnSpc>
                <a:spcPts val="3700"/>
              </a:lnSpc>
              <a:spcBef>
                <a:spcPts val="0"/>
              </a:spcBef>
              <a:buSzTx/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</a:p>
          <a:p>
            <a:pPr lvl="1" marL="568959" indent="-284479" algn="just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	values of A &amp; B are { x:"A1", y:"B1" }, { x:"A1", y:"B2" }, etc. There are six of them;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he View in MV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View in MVC</a:t>
            </a:r>
          </a:p>
        </p:txBody>
      </p:sp>
      <p:sp>
        <p:nvSpPr>
          <p:cNvPr id="132" name="Template engines render a template as a resul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 engines render a template as a result</a:t>
            </a:r>
          </a:p>
          <a:p>
            <a:pPr lvl="1"/>
            <a:r>
              <a:t>Template + data = HTML</a:t>
            </a:r>
          </a:p>
          <a:p>
            <a:pPr lvl="1"/>
            <a:r>
              <a:t>The logic for the rendering is done on the server</a:t>
            </a:r>
          </a:p>
          <a:p>
            <a:pPr/>
            <a:r>
              <a:t>We saw that it is possible to just return data in JSON  format </a:t>
            </a:r>
          </a:p>
          <a:p>
            <a:pPr/>
            <a:r>
              <a:t>Is there a way to process data for the V on the client?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</a:t>
            </a:r>
          </a:p>
        </p:txBody>
      </p:sp>
      <p:sp>
        <p:nvSpPr>
          <p:cNvPr id="135" name="React is a JavaScript library for building user interfaces. React is created for the V of MVC by reusable and interactive UI compon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is a JavaScript library for building user interfaces. React is created for the V of MVC by reusable and interactive UI components.</a:t>
            </a:r>
          </a:p>
          <a:p>
            <a:pPr/>
            <a:r>
              <a:t>Template engines render the whole DOM every a webpage is requested or when an event occurs</a:t>
            </a:r>
          </a:p>
          <a:p>
            <a:pPr/>
            <a:r>
              <a:t>React general idea is just to render that part of the DOM that is relevant for the request or event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act and Document Object Model (DOM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React and Document Object Model (DOM)</a:t>
            </a:r>
          </a:p>
        </p:txBody>
      </p:sp>
      <p:sp>
        <p:nvSpPr>
          <p:cNvPr id="138" name="Dom connects web pages to scripts or programming languages. Usually that means JavaScript…"/>
          <p:cNvSpPr txBox="1"/>
          <p:nvPr>
            <p:ph type="body" sz="half" idx="1"/>
          </p:nvPr>
        </p:nvSpPr>
        <p:spPr>
          <a:xfrm>
            <a:off x="952500" y="2747292"/>
            <a:ext cx="11099800" cy="2316114"/>
          </a:xfrm>
          <a:prstGeom prst="rect">
            <a:avLst/>
          </a:prstGeom>
        </p:spPr>
        <p:txBody>
          <a:bodyPr/>
          <a:lstStyle/>
          <a:p>
            <a:pPr marL="240030" indent="-240030" defTabSz="315468">
              <a:lnSpc>
                <a:spcPct val="150000"/>
              </a:lnSpc>
              <a:spcBef>
                <a:spcPts val="2200"/>
              </a:spcBef>
              <a:defRPr sz="1728">
                <a:latin typeface="Helvetica"/>
                <a:ea typeface="Helvetica"/>
                <a:cs typeface="Helvetica"/>
                <a:sym typeface="Helvetica"/>
              </a:defRPr>
            </a:pPr>
            <a:r>
              <a:t>Dom connects web pages to scripts or programming languages. Usually that means JavaScript</a:t>
            </a:r>
          </a:p>
          <a:p>
            <a:pPr marL="240030" indent="-240030" defTabSz="246888">
              <a:lnSpc>
                <a:spcPct val="150000"/>
              </a:lnSpc>
              <a:spcBef>
                <a:spcPts val="0"/>
              </a:spcBef>
              <a:defRPr sz="1728">
                <a:latin typeface="Helvetica"/>
                <a:ea typeface="Helvetica"/>
                <a:cs typeface="Helvetica"/>
                <a:sym typeface="Helvetica"/>
              </a:defRPr>
            </a:pPr>
            <a:r>
              <a:t>The DOM model represents a document with a logical tree.</a:t>
            </a:r>
          </a:p>
          <a:p>
            <a:pPr marL="240030" indent="-240030" defTabSz="246888">
              <a:lnSpc>
                <a:spcPct val="150000"/>
              </a:lnSpc>
              <a:spcBef>
                <a:spcPts val="0"/>
              </a:spcBef>
              <a:defRPr sz="1728">
                <a:latin typeface="Helvetica"/>
                <a:ea typeface="Helvetica"/>
                <a:cs typeface="Helvetica"/>
                <a:sym typeface="Helvetica"/>
              </a:defRPr>
            </a:pPr>
            <a:r>
              <a:t>DOM methods allow programmatic access to the tree</a:t>
            </a:r>
          </a:p>
          <a:p>
            <a:pPr marL="240030" indent="-240030" defTabSz="246888">
              <a:lnSpc>
                <a:spcPct val="150000"/>
              </a:lnSpc>
              <a:spcBef>
                <a:spcPts val="0"/>
              </a:spcBef>
              <a:defRPr sz="1728">
                <a:latin typeface="Helvetica"/>
                <a:ea typeface="Helvetica"/>
                <a:cs typeface="Helvetica"/>
                <a:sym typeface="Helvetica"/>
              </a:defRPr>
            </a:pPr>
            <a:r>
              <a:t>Each branch of the tree ends in a node</a:t>
            </a:r>
          </a:p>
          <a:p>
            <a:pPr marL="240030" indent="-240030" defTabSz="246888">
              <a:lnSpc>
                <a:spcPct val="150000"/>
              </a:lnSpc>
              <a:spcBef>
                <a:spcPts val="0"/>
              </a:spcBef>
              <a:defRPr sz="1728">
                <a:latin typeface="Helvetica"/>
                <a:ea typeface="Helvetica"/>
                <a:cs typeface="Helvetica"/>
                <a:sym typeface="Helvetica"/>
              </a:defRPr>
            </a:pPr>
            <a:r>
              <a:t>This allows to change document's structure, style or content. </a:t>
            </a:r>
          </a:p>
          <a:p>
            <a:pPr marL="240030" indent="-240030" defTabSz="246888">
              <a:lnSpc>
                <a:spcPct val="150000"/>
              </a:lnSpc>
              <a:spcBef>
                <a:spcPts val="0"/>
              </a:spcBef>
              <a:defRPr sz="1728">
                <a:latin typeface="Helvetica"/>
                <a:ea typeface="Helvetica"/>
                <a:cs typeface="Helvetica"/>
                <a:sym typeface="Helvetica"/>
              </a:defRPr>
            </a:pPr>
            <a:r>
              <a:t>Nodes can have event handlers attached to them. </a:t>
            </a:r>
          </a:p>
        </p:txBody>
      </p:sp>
      <p:pic>
        <p:nvPicPr>
          <p:cNvPr id="139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5073" y="3719726"/>
            <a:ext cx="6832138" cy="4904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ac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React…</a:t>
            </a:r>
          </a:p>
        </p:txBody>
      </p:sp>
      <p:sp>
        <p:nvSpPr>
          <p:cNvPr id="142" name="Virtual DOM - Reactjs use the concept of virtual D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Virtual DOM - Reactjs use the concept of virtual DOM </a:t>
            </a:r>
          </a:p>
          <a:p>
            <a:pPr/>
            <a:r>
              <a:t>Unidirectional Data Flow - Compare to the 2 way data binding. which improve the over all performance and maintainability.</a:t>
            </a:r>
          </a:p>
          <a:p>
            <a:pPr/>
            <a:r>
              <a:t>UI Components - Reusable and interactive components</a:t>
            </a:r>
          </a:p>
          <a:p>
            <a:pPr/>
            <a:r>
              <a:t>Coding is simpler because of JSX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re Concept of Reac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911">
              <a:defRPr sz="767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Core Concept of React…</a:t>
            </a:r>
          </a:p>
        </p:txBody>
      </p:sp>
      <p:sp>
        <p:nvSpPr>
          <p:cNvPr id="145" name="Javascript and XML (JSX): javascript XML syntax transform. It helps in making our writing code easier and faster. JSX lets us write HTML with XML based object represent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/>
              <a:t>Javascript and XML (JSX):</a:t>
            </a:r>
            <a:r>
              <a:t> javascript XML syntax transform. It helps in making our writing code easier and faster. JSX lets us write HTML with XML based object representation.</a:t>
            </a:r>
          </a:p>
          <a:p>
            <a:pPr lvl="2"/>
            <a:r>
              <a:t>Example in VCode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